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39"/>
  </p:notesMasterIdLst>
  <p:sldIdLst>
    <p:sldId id="256" r:id="rId5"/>
    <p:sldId id="438" r:id="rId6"/>
    <p:sldId id="439" r:id="rId7"/>
    <p:sldId id="408" r:id="rId8"/>
    <p:sldId id="409" r:id="rId9"/>
    <p:sldId id="405" r:id="rId10"/>
    <p:sldId id="410" r:id="rId11"/>
    <p:sldId id="411" r:id="rId12"/>
    <p:sldId id="413" r:id="rId13"/>
    <p:sldId id="412" r:id="rId14"/>
    <p:sldId id="414" r:id="rId15"/>
    <p:sldId id="415" r:id="rId16"/>
    <p:sldId id="416" r:id="rId17"/>
    <p:sldId id="418" r:id="rId18"/>
    <p:sldId id="417" r:id="rId19"/>
    <p:sldId id="419" r:id="rId20"/>
    <p:sldId id="420" r:id="rId21"/>
    <p:sldId id="421" r:id="rId22"/>
    <p:sldId id="422" r:id="rId23"/>
    <p:sldId id="424" r:id="rId24"/>
    <p:sldId id="423" r:id="rId25"/>
    <p:sldId id="426" r:id="rId26"/>
    <p:sldId id="425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6" r:id="rId36"/>
    <p:sldId id="435" r:id="rId37"/>
    <p:sldId id="43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  <a:srgbClr val="FD706D"/>
    <a:srgbClr val="FF0066"/>
    <a:srgbClr val="00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40" d="100"/>
          <a:sy n="40" d="100"/>
        </p:scale>
        <p:origin x="-1392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10" Type="http://schemas.openxmlformats.org/officeDocument/2006/relationships/image" Target="../media/image6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ALGEBRA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10-3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2286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Write                               in the form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WRITE A COMPLEX NUMBER IN STANDARD FORM</a:t>
            </a:r>
            <a:endParaRPr lang="en-US" sz="2400" b="1" dirty="0"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898" y="1936596"/>
            <a:ext cx="1517650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5063" y="2911475"/>
            <a:ext cx="34369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673475"/>
            <a:ext cx="2239963" cy="347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4425950"/>
            <a:ext cx="1763713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1214735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EXAMPLE  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895600"/>
            <a:ext cx="715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ADDITION AND SUBTRACTION OF COMPLEX NUMBERS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04800"/>
            <a:ext cx="715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ADDITION AND SUBTRACTION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the standard arithmetic operations that are applied to real numbers can be applied to complex numbers.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Addition and Subtraction of Complex Numbers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complex numbers,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Addition          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Subtraction    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–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Basically, these rules say that to add two complex numbers, add the real parts and add the imaginary parts.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subtract two complex numbers, subtract the real parts and subtract the imaginary parts.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ADDITION AND SUBTRACTION OF COMPLEX NUMBERS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828800"/>
            <a:ext cx="82296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Simplify.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(7 – 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+ (–2 + 4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(–9 + 4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– (2 – 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(7 – 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+ (–2 + 4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(7 + (–2)) + (–2 + 4)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 + 2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(–9 + 4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– (2 – 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(–9 – 2) + (4 – (–6))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–11 + 10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76200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ADD OR SUBTRACT COMPLEX NUMBERS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EXAMPLE 2  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2500" y="25146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224135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multiplying complex numbers, the term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frequently a part of the product. Recall that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–1.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Therefore,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3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15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15(–1)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–15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–2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–12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–12(–1)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(3 – 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12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8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8(–1)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+ 12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9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47935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multiplying square roots of negative numbers, first rewrite the radical expressions using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For instance,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Note from this example that it would have been incorrect to multiply the radicands of the two radical expressions. To illustrate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2528888"/>
            <a:ext cx="4533900" cy="1281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775" y="2609850"/>
            <a:ext cx="298633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63" y="5694363"/>
            <a:ext cx="395763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2500" y="25146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2500" y="3810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multiply two complex numbers, we use the following definition.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Multiplication of Complex Numbers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complex numbers,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bc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514600"/>
            <a:ext cx="2817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LESSON 5 </a:t>
            </a:r>
          </a:p>
          <a:p>
            <a:pPr algn="ctr"/>
            <a:r>
              <a:rPr lang="en-US" sz="2400" b="1" dirty="0" smtClean="0">
                <a:latin typeface="+mn-lt"/>
              </a:rPr>
              <a:t>COMPLEX NUMBERS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Because every complex number can be written as a sum of two terms, it is natural to perform multiplication on complex numbers in a manner consistent with the operation defined on binomials and the definition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–1.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using this analogy, you can multiply complex numbers without memorizing the definition.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2500" y="3810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Multiply.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 –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(3 – 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)(2 + 5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 –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15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       =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15(–1)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27613" y="4495800"/>
            <a:ext cx="2100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Replace </a:t>
            </a:r>
            <a:r>
              <a:rPr lang="en-US" i="1">
                <a:solidFill>
                  <a:srgbClr val="009AFF"/>
                </a:solidFill>
              </a:rPr>
              <a:t>i</a:t>
            </a:r>
            <a:r>
              <a:rPr lang="en-US" sz="800" i="1">
                <a:solidFill>
                  <a:srgbClr val="009AFF"/>
                </a:solidFill>
              </a:rPr>
              <a:t> </a:t>
            </a:r>
            <a:r>
              <a:rPr lang="en-US" baseline="30000">
                <a:solidFill>
                  <a:srgbClr val="009AFF"/>
                </a:solidFill>
              </a:rPr>
              <a:t>2</a:t>
            </a:r>
            <a:r>
              <a:rPr lang="en-US">
                <a:solidFill>
                  <a:srgbClr val="009AFF"/>
                </a:solidFill>
              </a:rPr>
              <a:t> with –1.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7613" y="5381625"/>
            <a:ext cx="2495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Write in standard form.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MULTIPLICATION OF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(3 – 4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)(2 + 5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6 + 15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8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20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2400" b="0" i="1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       = 6 + 15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8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20(–1)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= 6 + 15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8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+ 20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=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26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7625" y="2300288"/>
            <a:ext cx="2100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Replace </a:t>
            </a:r>
            <a:r>
              <a:rPr lang="en-US" i="1">
                <a:solidFill>
                  <a:srgbClr val="009AFF"/>
                </a:solidFill>
              </a:rPr>
              <a:t>i</a:t>
            </a:r>
            <a:r>
              <a:rPr lang="en-US" sz="800" i="1">
                <a:solidFill>
                  <a:srgbClr val="009AFF"/>
                </a:solidFill>
              </a:rPr>
              <a:t> </a:t>
            </a:r>
            <a:r>
              <a:rPr lang="en-US" baseline="30000">
                <a:solidFill>
                  <a:srgbClr val="009AFF"/>
                </a:solidFill>
              </a:rPr>
              <a:t>2</a:t>
            </a:r>
            <a:r>
              <a:rPr lang="en-US">
                <a:solidFill>
                  <a:srgbClr val="009AFF"/>
                </a:solidFill>
              </a:rPr>
              <a:t> with –1.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97625" y="3181350"/>
            <a:ext cx="1047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Simplify.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7625" y="4067175"/>
            <a:ext cx="2495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Write in standard form.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2500" y="3810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Recall that the number        is not in simplest form because there is a radical expression in the denominator. </a:t>
            </a:r>
          </a:p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Similarly,      is not in simplest form because                         </a:t>
            </a:r>
          </a:p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write this expression in simplest form, multiply the numerator and denominator by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352550"/>
            <a:ext cx="466725" cy="638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65438"/>
            <a:ext cx="228600" cy="563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895600"/>
            <a:ext cx="137160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5105400"/>
            <a:ext cx="3125788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5334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Here is another example.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Recall that to simplify the quotient              ,   we multiply the numerator and denominator by the conjugate of                  , which is 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 a similar manner, to find the quotient of two complex numbers, we multiply the numerator and denominator by the conjugate of the denominator.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2024063"/>
            <a:ext cx="7934325" cy="7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154363"/>
            <a:ext cx="104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4800" y="3871912"/>
            <a:ext cx="1270000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9738" y="4327525"/>
            <a:ext cx="12985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5334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complex numbers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are called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complex conjugates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conjugates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 each other.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conjugate of the complex number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denoted by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instance,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and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976688"/>
            <a:ext cx="2211387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990975"/>
            <a:ext cx="224948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590800"/>
            <a:ext cx="45720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53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Consider the product of a complex number and its conjugate. For instance,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(2 + 5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)(2 –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4 – 10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+ 10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25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   = 4 – 25(–1)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   = 4 + 25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=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Note that the product is 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real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number. This is always true.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6096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 of Complex Conjugates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product of a complex number and its conjugate is a real number. That is,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B3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(5 + 3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)(5 – 3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+ 3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25 + 9 = 34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next example shows how the quotient of two complex numbers is determined by using conjugates.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810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1566863"/>
            <a:ext cx="1243012" cy="715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3176588"/>
            <a:ext cx="3921125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2175" y="4210050"/>
            <a:ext cx="3455988" cy="75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8363" y="5233988"/>
            <a:ext cx="3838575" cy="785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43563" y="3155950"/>
            <a:ext cx="32004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+mn-lt"/>
              </a:rPr>
              <a:t>Multiply the numerator and </a:t>
            </a:r>
            <a:br>
              <a:rPr lang="en-US" sz="2400">
                <a:latin typeface="+mn-lt"/>
              </a:rPr>
            </a:br>
            <a:r>
              <a:rPr lang="en-US" sz="2400">
                <a:latin typeface="+mn-lt"/>
              </a:rPr>
              <a:t>denominator by the conjugate </a:t>
            </a:r>
            <a:br>
              <a:rPr lang="en-US" sz="2400">
                <a:latin typeface="+mn-lt"/>
              </a:rPr>
            </a:br>
            <a:r>
              <a:rPr lang="en-US" sz="2400">
                <a:latin typeface="+mn-lt"/>
              </a:rPr>
              <a:t>of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609600" y="28956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DIVISION OF COMPLEX NUMBERS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2413000" cy="712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2535238"/>
            <a:ext cx="1709738" cy="722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1313" y="3581400"/>
            <a:ext cx="1846262" cy="812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1163" y="4810125"/>
            <a:ext cx="13525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09600" y="30480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POWERS OF </a:t>
            </a:r>
            <a:r>
              <a:rPr lang="en-US" sz="2400" b="1" dirty="0" err="1" smtClean="0">
                <a:latin typeface="+mn-lt"/>
              </a:rPr>
              <a:t>i</a:t>
            </a:r>
            <a:endParaRPr lang="en-US" sz="24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8600" y="5334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POWERS OF </a:t>
            </a:r>
            <a:r>
              <a:rPr lang="en-US" sz="2400" b="1" dirty="0" err="1" smtClean="0">
                <a:latin typeface="+mn-lt"/>
              </a:rPr>
              <a:t>i</a:t>
            </a:r>
            <a:endParaRPr lang="en-US" sz="2400" b="1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following powers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illustrate a pattern: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(–1)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–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(–1)(–1) = 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1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1(–1) = –1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1(–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–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Because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1,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 for any integer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8600" y="300335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POWERS OF </a:t>
            </a:r>
            <a:r>
              <a:rPr lang="en-US" sz="2400" b="1" dirty="0" err="1" smtClean="0">
                <a:latin typeface="+mn-lt"/>
              </a:rPr>
              <a:t>i</a:t>
            </a:r>
            <a:endParaRPr lang="en-US" sz="2400" b="1" dirty="0" smtClean="0"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Thus it is possible to evaluate powers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factoring out powers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as shown in the following.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27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(–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–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9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following theorem can also be used to evaluate powers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9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B3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positive integer, then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the remainder of the division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4.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B3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2141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525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POWERS OF </a:t>
            </a:r>
            <a:r>
              <a:rPr lang="en-US" sz="2400" b="1" dirty="0" err="1" smtClean="0">
                <a:latin typeface="+mn-lt"/>
              </a:rPr>
              <a:t>i</a:t>
            </a:r>
            <a:endParaRPr lang="en-US" sz="2400" b="1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Evaluate: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153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the powers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theorem.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153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0413" y="3152775"/>
            <a:ext cx="2862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Remainder of 153 </a:t>
            </a:r>
            <a:r>
              <a:rPr lang="en-US" b="1">
                <a:solidFill>
                  <a:srgbClr val="009AFF"/>
                </a:solidFill>
                <a:sym typeface="Symbol" pitchFamily="18" charset="2"/>
              </a:rPr>
              <a:t></a:t>
            </a:r>
            <a:r>
              <a:rPr lang="en-US"/>
              <a:t> </a:t>
            </a:r>
            <a:r>
              <a:rPr lang="en-US">
                <a:solidFill>
                  <a:srgbClr val="009AFF"/>
                </a:solidFill>
              </a:rPr>
              <a:t>4</a:t>
            </a:r>
            <a:r>
              <a:rPr lang="en-US"/>
              <a:t> </a:t>
            </a:r>
            <a:r>
              <a:rPr lang="en-US">
                <a:solidFill>
                  <a:srgbClr val="009AFF"/>
                </a:solidFill>
              </a:rPr>
              <a:t>is 1.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Recall that          = 3 because  3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9.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Now consider the expression             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find           , we need to find a number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such that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–9. However, the square of any real number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(except zero) is 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positive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Consequently, we must expand our concept of number to include numbers whose squares are negative numbers.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Around the seventeenth century, a new number, called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imaginary number,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was defined so that a negative number would have a square root.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381001" y="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1200" y="990600"/>
          <a:ext cx="45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457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267200" y="14478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342720" imgH="228600" progId="Equation.3">
                  <p:embed/>
                </p:oleObj>
              </mc:Choice>
              <mc:Fallback>
                <p:oleObj name="Equation" r:id="rId5" imgW="3427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685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447800" y="22860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342720" imgH="228600" progId="Equation.3">
                  <p:embed/>
                </p:oleObj>
              </mc:Choice>
              <mc:Fallback>
                <p:oleObj name="Equation" r:id="rId7" imgW="342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685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letter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was chosen to represent the number whose square is –1.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imaginary unit,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designated by the letter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the number such that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–1.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principal square root of a negative number is defined in terms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an Imaginary Number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positive real number, then                       The number         is called 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imaginary number.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 is customary to write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front of a radical sign, as we did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              , to avoid confusing           with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657600"/>
            <a:ext cx="6535738" cy="949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546725"/>
            <a:ext cx="649288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8809" y="5502477"/>
            <a:ext cx="585787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3608" y="5499408"/>
            <a:ext cx="768350" cy="35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24400" y="1676400"/>
          <a:ext cx="1549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774360" imgH="228600" progId="Equation.3">
                  <p:embed/>
                </p:oleObj>
              </mc:Choice>
              <mc:Fallback>
                <p:oleObj name="Equation" r:id="rId7" imgW="774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1549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924800" y="1676400"/>
          <a:ext cx="58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91960" imgH="228600" progId="Equation.3">
                  <p:embed/>
                </p:oleObj>
              </mc:Choice>
              <mc:Fallback>
                <p:oleObj name="Equation" r:id="rId9" imgW="2919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76400"/>
                        <a:ext cx="584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a Complex Number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complex number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a number of the form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where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real numbers and </a:t>
            </a:r>
            <a:r>
              <a:rPr lang="en-US" sz="2400" i="1" dirty="0" smtClean="0">
                <a:latin typeface="+mn-lt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The number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real part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imaginary part.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–3 + 5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2 – 6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5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7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70413" y="4108296"/>
            <a:ext cx="3321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Real part: –3; imaginary part: 5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615017" y="4562244"/>
            <a:ext cx="3321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Real part: 2; imaginary part: –6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659621" y="5067069"/>
            <a:ext cx="319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Real part: 5; imaginary part: 0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681923" y="5546571"/>
            <a:ext cx="319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Real part: 0; imaginary part: 7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10050" y="2241550"/>
          <a:ext cx="10477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533160" imgH="215640" progId="Equation.3">
                  <p:embed/>
                </p:oleObj>
              </mc:Choice>
              <mc:Fallback>
                <p:oleObj name="Equation" r:id="rId3" imgW="5331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241550"/>
                        <a:ext cx="10477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Note from these examples that a real number is a complex number whose imaginary part is zero, and an imaginary number is a complex number whose real part is zero and whose imaginary part is not zero.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Note from the diagram that the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 of real numbers is a subset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 the complex numbers and the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 of imaginary numbers is a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separate subset of the complex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124200"/>
            <a:ext cx="3665866" cy="243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set of real numbers and the set of imaginary numbers are disjoint sets.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example </a:t>
            </a:r>
            <a:r>
              <a:rPr lang="en-US" sz="2400" dirty="0" smtClean="0">
                <a:latin typeface="+mn-lt"/>
              </a:rPr>
              <a:t>in slide #7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illustrates how to write a complex number in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standard form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INTRODUCTION TO COMPLEX NUMBERS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C3C8CB-B0D3-417C-8BD1-91752D5A8D8C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4776</TotalTime>
  <Words>1282</Words>
  <Application>Microsoft Office PowerPoint</Application>
  <PresentationFormat>On-screen Show (4:3)</PresentationFormat>
  <Paragraphs>227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TOPIC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AVF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Numbers</dc:title>
  <dc:creator>Dionnie Lanuza</dc:creator>
  <cp:lastModifiedBy>Teresita L. Zapanta</cp:lastModifiedBy>
  <cp:revision>460</cp:revision>
  <dcterms:created xsi:type="dcterms:W3CDTF">2006-02-13T02:12:12Z</dcterms:created>
  <dcterms:modified xsi:type="dcterms:W3CDTF">2014-07-17T10:19:09Z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