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3.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4.xml" ContentType="application/vnd.openxmlformats-officedocument.presentationml.tags+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6.xml" ContentType="application/vnd.openxmlformats-officedocument.presentationml.tags+xml"/>
  <Override PartName="/ppt/notesSlides/notesSlide34.xml" ContentType="application/vnd.openxmlformats-officedocument.presentationml.notesSlide+xml"/>
  <Override PartName="/ppt/tags/tag7.xml" ContentType="application/vnd.openxmlformats-officedocument.presentationml.tags+xml"/>
  <Override PartName="/ppt/notesSlides/notesSlide35.xml" ContentType="application/vnd.openxmlformats-officedocument.presentationml.notesSlide+xml"/>
  <Override PartName="/ppt/tags/tag8.xml" ContentType="application/vnd.openxmlformats-officedocument.presentationml.tags+xml"/>
  <Override PartName="/ppt/notesSlides/notesSlide36.xml" ContentType="application/vnd.openxmlformats-officedocument.presentationml.notesSlide+xml"/>
  <Override PartName="/ppt/tags/tag9.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0.xml" ContentType="application/vnd.openxmlformats-officedocument.presentationml.tags+xml"/>
  <Override PartName="/ppt/notesSlides/notesSlide41.xml" ContentType="application/vnd.openxmlformats-officedocument.presentationml.notesSlide+xml"/>
  <Override PartName="/ppt/tags/tag11.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Lst>
  <p:notesMasterIdLst>
    <p:notesMasterId r:id="rId82"/>
  </p:notesMasterIdLst>
  <p:sldIdLst>
    <p:sldId id="341" r:id="rId5"/>
    <p:sldId id="342" r:id="rId6"/>
    <p:sldId id="314" r:id="rId7"/>
    <p:sldId id="348" r:id="rId8"/>
    <p:sldId id="351" r:id="rId9"/>
    <p:sldId id="350" r:id="rId10"/>
    <p:sldId id="317" r:id="rId11"/>
    <p:sldId id="318" r:id="rId12"/>
    <p:sldId id="355" r:id="rId13"/>
    <p:sldId id="319" r:id="rId14"/>
    <p:sldId id="352" r:id="rId15"/>
    <p:sldId id="353" r:id="rId16"/>
    <p:sldId id="320" r:id="rId17"/>
    <p:sldId id="321" r:id="rId18"/>
    <p:sldId id="322" r:id="rId19"/>
    <p:sldId id="356" r:id="rId20"/>
    <p:sldId id="323" r:id="rId21"/>
    <p:sldId id="324" r:id="rId22"/>
    <p:sldId id="325" r:id="rId23"/>
    <p:sldId id="326" r:id="rId24"/>
    <p:sldId id="327" r:id="rId25"/>
    <p:sldId id="328" r:id="rId26"/>
    <p:sldId id="329" r:id="rId27"/>
    <p:sldId id="354" r:id="rId28"/>
    <p:sldId id="330" r:id="rId29"/>
    <p:sldId id="358" r:id="rId30"/>
    <p:sldId id="258" r:id="rId31"/>
    <p:sldId id="332" r:id="rId32"/>
    <p:sldId id="333" r:id="rId33"/>
    <p:sldId id="334" r:id="rId34"/>
    <p:sldId id="357" r:id="rId35"/>
    <p:sldId id="366" r:id="rId36"/>
    <p:sldId id="360" r:id="rId37"/>
    <p:sldId id="361" r:id="rId38"/>
    <p:sldId id="362" r:id="rId39"/>
    <p:sldId id="363" r:id="rId40"/>
    <p:sldId id="364" r:id="rId41"/>
    <p:sldId id="367" r:id="rId42"/>
    <p:sldId id="335" r:id="rId43"/>
    <p:sldId id="383" r:id="rId44"/>
    <p:sldId id="331" r:id="rId45"/>
    <p:sldId id="337" r:id="rId46"/>
    <p:sldId id="384" r:id="rId47"/>
    <p:sldId id="385" r:id="rId48"/>
    <p:sldId id="369" r:id="rId49"/>
    <p:sldId id="370" r:id="rId50"/>
    <p:sldId id="388" r:id="rId51"/>
    <p:sldId id="372" r:id="rId52"/>
    <p:sldId id="373" r:id="rId53"/>
    <p:sldId id="374" r:id="rId54"/>
    <p:sldId id="375" r:id="rId55"/>
    <p:sldId id="376" r:id="rId56"/>
    <p:sldId id="395" r:id="rId57"/>
    <p:sldId id="396" r:id="rId58"/>
    <p:sldId id="407" r:id="rId59"/>
    <p:sldId id="411" r:id="rId60"/>
    <p:sldId id="377" r:id="rId61"/>
    <p:sldId id="397" r:id="rId62"/>
    <p:sldId id="412" r:id="rId63"/>
    <p:sldId id="390" r:id="rId64"/>
    <p:sldId id="413" r:id="rId65"/>
    <p:sldId id="386" r:id="rId66"/>
    <p:sldId id="399" r:id="rId67"/>
    <p:sldId id="400" r:id="rId68"/>
    <p:sldId id="401" r:id="rId69"/>
    <p:sldId id="378" r:id="rId70"/>
    <p:sldId id="379" r:id="rId71"/>
    <p:sldId id="380" r:id="rId72"/>
    <p:sldId id="402" r:id="rId73"/>
    <p:sldId id="403" r:id="rId74"/>
    <p:sldId id="381" r:id="rId75"/>
    <p:sldId id="404" r:id="rId76"/>
    <p:sldId id="405" r:id="rId77"/>
    <p:sldId id="406" r:id="rId78"/>
    <p:sldId id="408" r:id="rId79"/>
    <p:sldId id="394" r:id="rId80"/>
    <p:sldId id="410" r:id="rId81"/>
  </p:sldIdLst>
  <p:sldSz cx="9144000" cy="6858000" type="screen4x3"/>
  <p:notesSz cx="6858000" cy="9144000"/>
  <p:custDataLst>
    <p:tags r:id="rId83"/>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A1A"/>
    <a:srgbClr val="00B0EE"/>
    <a:srgbClr val="00B9FA"/>
    <a:srgbClr val="05BEFF"/>
    <a:srgbClr val="01BCFF"/>
    <a:srgbClr val="009AFF"/>
    <a:srgbClr val="B30000"/>
    <a:srgbClr val="214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86" autoAdjust="0"/>
    <p:restoredTop sz="94359" autoAdjust="0"/>
  </p:normalViewPr>
  <p:slideViewPr>
    <p:cSldViewPr>
      <p:cViewPr>
        <p:scale>
          <a:sx n="40" d="100"/>
          <a:sy n="40" d="100"/>
        </p:scale>
        <p:origin x="-1506" y="-8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notesMaster" Target="notesMasters/notesMaster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399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99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99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399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A0723BD-F168-43FE-AC86-82CABCD009EB}" type="slidenum">
              <a:rPr lang="en-US"/>
              <a:pPr/>
              <a:t>‹#›</a:t>
            </a:fld>
            <a:endParaRPr lang="en-US" dirty="0"/>
          </a:p>
        </p:txBody>
      </p:sp>
    </p:spTree>
    <p:extLst>
      <p:ext uri="{BB962C8B-B14F-4D97-AF65-F5344CB8AC3E}">
        <p14:creationId xmlns:p14="http://schemas.microsoft.com/office/powerpoint/2010/main" val="172065742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373D014-CF31-41B1-B0BA-96666EE1241C}"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71401D-194C-4B0C-8650-C87642AA797D}" type="slidenum">
              <a:rPr lang="en-US"/>
              <a:pPr/>
              <a:t>13</a:t>
            </a:fld>
            <a:endParaRPr lang="en-US" dirty="0"/>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E67CB6-2C60-4344-BBD9-548F770D456A}" type="slidenum">
              <a:rPr lang="en-US"/>
              <a:pPr/>
              <a:t>14</a:t>
            </a:fld>
            <a:endParaRPr lang="en-US" dirty="0"/>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39D5E1-3617-4581-AC2C-24A11DAD4F71}" type="slidenum">
              <a:rPr lang="en-US"/>
              <a:pPr/>
              <a:t>15</a:t>
            </a:fld>
            <a:endParaRPr lang="en-US" dirty="0"/>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7DC627-968D-4E2D-8D4C-A35BD3156F81}" type="slidenum">
              <a:rPr lang="en-US"/>
              <a:pPr/>
              <a:t>17</a:t>
            </a:fld>
            <a:endParaRPr lang="en-US" dirty="0"/>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2CCCF6-9F8C-4DB6-A558-D7A9A62E308F}" type="slidenum">
              <a:rPr lang="en-US"/>
              <a:pPr/>
              <a:t>18</a:t>
            </a:fld>
            <a:endParaRPr lang="en-US" dirty="0"/>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FECBF6-A835-4196-8475-78E9B18F66F0}" type="slidenum">
              <a:rPr lang="en-US"/>
              <a:pPr/>
              <a:t>19</a:t>
            </a:fld>
            <a:endParaRPr lang="en-US" dirty="0"/>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9C0728-D79C-4A47-A199-EA255338B9A2}" type="slidenum">
              <a:rPr lang="en-US"/>
              <a:pPr/>
              <a:t>20</a:t>
            </a:fld>
            <a:endParaRPr lang="en-US" dirty="0"/>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D3031D-DF31-4E64-B688-9CC61971C830}" type="slidenum">
              <a:rPr lang="en-US"/>
              <a:pPr/>
              <a:t>21</a:t>
            </a:fld>
            <a:endParaRPr lang="en-US" dirty="0"/>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C1E49E-136F-4470-837E-48A1553A884D}" type="slidenum">
              <a:rPr lang="en-US"/>
              <a:pPr/>
              <a:t>22</a:t>
            </a:fld>
            <a:endParaRPr lang="en-US" dirty="0"/>
          </a:p>
        </p:txBody>
      </p:sp>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6458A8-B615-4F82-8CC5-F54DEA316A51}" type="slidenum">
              <a:rPr lang="en-US"/>
              <a:pPr/>
              <a:t>23</a:t>
            </a:fld>
            <a:endParaRPr lang="en-US" dirty="0"/>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AE75F-3D14-414C-A972-41AEBB805D34}" type="slidenum">
              <a:rPr lang="en-US"/>
              <a:pPr/>
              <a:t>2</a:t>
            </a:fld>
            <a:endParaRPr lang="en-US" dirty="0"/>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EE0944-86B8-48BC-A837-509375E55A0B}" type="slidenum">
              <a:rPr lang="en-US"/>
              <a:pPr/>
              <a:t>25</a:t>
            </a:fld>
            <a:endParaRPr lang="en-US" dirty="0"/>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0B66B2-ED7C-4D60-A0A9-749E00382215}" type="slidenum">
              <a:rPr lang="en-US"/>
              <a:pPr/>
              <a:t>27</a:t>
            </a:fld>
            <a:endParaRPr lang="en-US" dirty="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F2740E-A101-4FE2-B2CA-F5223B1966CE}" type="slidenum">
              <a:rPr lang="en-US"/>
              <a:pPr/>
              <a:t>28</a:t>
            </a:fld>
            <a:endParaRPr lang="en-US" dirty="0"/>
          </a:p>
        </p:txBody>
      </p:sp>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558703-481F-43FA-A0AC-1894A5282232}" type="slidenum">
              <a:rPr lang="en-US"/>
              <a:pPr/>
              <a:t>29</a:t>
            </a:fld>
            <a:endParaRPr lang="en-US" dirty="0"/>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358A91-75B3-4B6E-9FD6-F611CA343229}" type="slidenum">
              <a:rPr lang="en-US"/>
              <a:pPr/>
              <a:t>30</a:t>
            </a:fld>
            <a:endParaRPr lang="en-US" dirty="0"/>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2B7B2A-0314-41B0-A5B4-130044D35A26}" type="slidenum">
              <a:rPr lang="en-US"/>
              <a:pPr/>
              <a:t>33</a:t>
            </a:fld>
            <a:endParaRPr lang="en-US" dirty="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F5A8CE-522C-4824-B676-B4557E641A42}" type="slidenum">
              <a:rPr lang="en-US"/>
              <a:pPr/>
              <a:t>34</a:t>
            </a:fld>
            <a:endParaRPr lang="en-US" dirty="0"/>
          </a:p>
        </p:txBody>
      </p:sp>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C066D4-477E-4665-A260-F83ABB2B0FF6}" type="slidenum">
              <a:rPr lang="en-US"/>
              <a:pPr/>
              <a:t>39</a:t>
            </a:fld>
            <a:endParaRPr lang="en-US" dirty="0"/>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C066D4-477E-4665-A260-F83ABB2B0FF6}" type="slidenum">
              <a:rPr lang="en-US"/>
              <a:pPr/>
              <a:t>40</a:t>
            </a:fld>
            <a:endParaRPr lang="en-US" dirty="0"/>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FD6F2F-B6B0-4478-883E-352541A3C133}" type="slidenum">
              <a:rPr lang="en-US"/>
              <a:pPr/>
              <a:t>41</a:t>
            </a:fld>
            <a:endParaRPr lang="en-US" dirty="0"/>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CA5210-36C9-495D-A766-CE413A02BBE8}" type="slidenum">
              <a:rPr lang="en-US"/>
              <a:pPr/>
              <a:t>3</a:t>
            </a:fld>
            <a:endParaRPr lang="en-US" dirty="0"/>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22E98A-7CD0-4E1B-8C2C-011652ACDC9C}" type="slidenum">
              <a:rPr lang="en-US"/>
              <a:pPr/>
              <a:t>42</a:t>
            </a:fld>
            <a:endParaRPr lang="en-US" dirty="0"/>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19CF82-1562-40E8-9DD5-ECDC114784F6}" type="slidenum">
              <a:rPr lang="en-US"/>
              <a:pPr/>
              <a:t>43</a:t>
            </a:fld>
            <a:endParaRPr lang="en-US" dirty="0"/>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834CB3-7A08-4D16-A45C-6B89F3D4CC99}" type="slidenum">
              <a:rPr lang="en-US"/>
              <a:pPr/>
              <a:t>45</a:t>
            </a:fld>
            <a:endParaRPr lang="en-US" dirty="0"/>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8FA4B5-9938-4B19-8886-6EF8C8D11F64}" type="slidenum">
              <a:rPr lang="en-US"/>
              <a:pPr/>
              <a:t>46</a:t>
            </a:fld>
            <a:endParaRPr lang="en-US" dirty="0"/>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AD2CB3-102A-4412-BA3F-7849E487139D}" type="slidenum">
              <a:rPr lang="en-US"/>
              <a:pPr/>
              <a:t>47</a:t>
            </a:fld>
            <a:endParaRPr lang="en-US"/>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3F86EF-68D5-4A96-AFFC-3D76844E05AC}" type="slidenum">
              <a:rPr lang="en-US"/>
              <a:pPr/>
              <a:t>48</a:t>
            </a:fld>
            <a:endParaRPr lang="en-US"/>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89908C-1620-4816-B5B8-804E9B8AA78D}" type="slidenum">
              <a:rPr lang="en-US"/>
              <a:pPr/>
              <a:t>49</a:t>
            </a:fld>
            <a:endParaRPr 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B952D1-3C4F-4289-8711-3533FE09BEAA}" type="slidenum">
              <a:rPr lang="en-US"/>
              <a:pPr/>
              <a:t>50</a:t>
            </a:fld>
            <a:endParaRPr lang="en-US"/>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5CEA3B-BB55-4F82-921C-E8343F6C92AE}" type="slidenum">
              <a:rPr lang="en-US"/>
              <a:pPr/>
              <a:t>51</a:t>
            </a:fld>
            <a:endParaRPr lang="en-US"/>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ED579E-AFC2-4B72-B0FE-81F1E527BDA0}" type="slidenum">
              <a:rPr lang="en-US"/>
              <a:pPr/>
              <a:t>52</a:t>
            </a:fld>
            <a:endParaRPr lang="en-US"/>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5EF1AB-4E7A-4318-BA1C-C10226225210}" type="slidenum">
              <a:rPr lang="en-US"/>
              <a:pPr/>
              <a:t>4</a:t>
            </a:fld>
            <a:endParaRPr lang="en-US" dirty="0"/>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ED579E-AFC2-4B72-B0FE-81F1E527BDA0}" type="slidenum">
              <a:rPr lang="en-US"/>
              <a:pPr/>
              <a:t>53</a:t>
            </a:fld>
            <a:endParaRPr lang="en-US"/>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AD2CB3-102A-4412-BA3F-7849E487139D}" type="slidenum">
              <a:rPr lang="en-US"/>
              <a:pPr/>
              <a:t>55</a:t>
            </a:fld>
            <a:endParaRPr lang="en-US"/>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AD2CB3-102A-4412-BA3F-7849E487139D}" type="slidenum">
              <a:rPr lang="en-US"/>
              <a:pPr/>
              <a:t>56</a:t>
            </a:fld>
            <a:endParaRPr lang="en-US"/>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848170-A952-481B-95BA-9321EA9C6744}" type="slidenum">
              <a:rPr lang="en-US"/>
              <a:pPr/>
              <a:t>57</a:t>
            </a:fld>
            <a:endParaRPr lang="en-US"/>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848170-A952-481B-95BA-9321EA9C6744}" type="slidenum">
              <a:rPr lang="en-US"/>
              <a:pPr/>
              <a:t>62</a:t>
            </a:fld>
            <a:endParaRPr lang="en-US"/>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180150-F7AC-44A4-908E-DA4AA6CCD616}" type="slidenum">
              <a:rPr lang="en-US"/>
              <a:pPr/>
              <a:t>66</a:t>
            </a:fld>
            <a:endParaRPr lang="en-US"/>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D91A7F-4A50-44EE-ADDB-CE394106B8D9}" type="slidenum">
              <a:rPr lang="en-US"/>
              <a:pPr/>
              <a:t>67</a:t>
            </a:fld>
            <a:endParaRPr lang="en-US"/>
          </a:p>
        </p:txBody>
      </p:sp>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D236E9-BDB2-4262-BB4D-3398642DE0CE}" type="slidenum">
              <a:rPr lang="en-US"/>
              <a:pPr/>
              <a:t>68</a:t>
            </a:fld>
            <a:endParaRPr lang="en-US"/>
          </a:p>
        </p:txBody>
      </p:sp>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B8BB60-C9E7-4CE5-B34B-8E2920D02600}" type="slidenum">
              <a:rPr lang="en-US"/>
              <a:pPr/>
              <a:t>71</a:t>
            </a:fld>
            <a:endParaRPr lang="en-US"/>
          </a:p>
        </p:txBody>
      </p:sp>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514350" lvl="0" indent="-514350">
              <a:buFont typeface="+mj-lt"/>
              <a:buAutoNum type="arabicPeriod"/>
            </a:pPr>
            <a:r>
              <a:rPr lang="en-PH" sz="1200" dirty="0" smtClean="0"/>
              <a:t>What time after 8 o’ clock will the hands of the continuously driven clock be opposite each other?</a:t>
            </a:r>
            <a:endParaRPr lang="en-US" sz="1200" dirty="0" smtClean="0"/>
          </a:p>
          <a:p>
            <a:pPr marL="514350" lvl="0" indent="-514350">
              <a:buFont typeface="+mj-lt"/>
              <a:buAutoNum type="arabicPeriod"/>
            </a:pPr>
            <a:r>
              <a:rPr lang="en-PH" sz="1200" dirty="0" smtClean="0"/>
              <a:t>What time after 5:00 am will the hands of the continuously driven clock extend in opposite direction?</a:t>
            </a:r>
            <a:endParaRPr lang="en-US" sz="1200" dirty="0" smtClean="0"/>
          </a:p>
          <a:p>
            <a:pPr marL="514350" lvl="0" indent="-514350">
              <a:buFont typeface="+mj-lt"/>
              <a:buAutoNum type="arabicPeriod"/>
            </a:pPr>
            <a:r>
              <a:rPr lang="en-PH" sz="1200" dirty="0" smtClean="0"/>
              <a:t>What time </a:t>
            </a:r>
            <a:endParaRPr lang="en-US" dirty="0"/>
          </a:p>
        </p:txBody>
      </p:sp>
      <p:sp>
        <p:nvSpPr>
          <p:cNvPr id="4" name="Slide Number Placeholder 3"/>
          <p:cNvSpPr>
            <a:spLocks noGrp="1"/>
          </p:cNvSpPr>
          <p:nvPr>
            <p:ph type="sldNum" sz="quarter" idx="10"/>
          </p:nvPr>
        </p:nvSpPr>
        <p:spPr/>
        <p:txBody>
          <a:bodyPr/>
          <a:lstStyle/>
          <a:p>
            <a:fld id="{BA0723BD-F168-43FE-AC86-82CABCD009EB}" type="slidenum">
              <a:rPr lang="en-US" smtClean="0"/>
              <a:pPr/>
              <a:t>76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1D00C8-E83A-43AC-93AD-EF9869E25E1B}" type="slidenum">
              <a:rPr lang="en-US"/>
              <a:pPr/>
              <a:t>5</a:t>
            </a:fld>
            <a:endParaRPr lang="en-US" dirty="0"/>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514350" lvl="0" indent="-514350">
              <a:buFont typeface="+mj-lt"/>
              <a:buAutoNum type="arabicPeriod"/>
            </a:pPr>
            <a:r>
              <a:rPr lang="en-PH" sz="1200" dirty="0" smtClean="0"/>
              <a:t>What time after 8 o’ clock will the hands of the continuously driven clock be opposite each other?</a:t>
            </a:r>
            <a:endParaRPr lang="en-US" sz="1200" dirty="0" smtClean="0"/>
          </a:p>
          <a:p>
            <a:pPr marL="514350" lvl="0" indent="-514350">
              <a:buFont typeface="+mj-lt"/>
              <a:buAutoNum type="arabicPeriod"/>
            </a:pPr>
            <a:r>
              <a:rPr lang="en-PH" sz="1200" dirty="0" smtClean="0"/>
              <a:t>What time after 5:00 am will the hands of the continuously driven clock extend in opposite direction?</a:t>
            </a:r>
            <a:endParaRPr lang="en-US" sz="1200" dirty="0" smtClean="0"/>
          </a:p>
          <a:p>
            <a:pPr marL="514350" lvl="0" indent="-514350">
              <a:buFont typeface="+mj-lt"/>
              <a:buAutoNum type="arabicPeriod"/>
            </a:pPr>
            <a:r>
              <a:rPr lang="en-PH" sz="1200" dirty="0" smtClean="0"/>
              <a:t>What time </a:t>
            </a:r>
            <a:endParaRPr lang="en-US" dirty="0"/>
          </a:p>
        </p:txBody>
      </p:sp>
      <p:sp>
        <p:nvSpPr>
          <p:cNvPr id="4" name="Slide Number Placeholder 3"/>
          <p:cNvSpPr>
            <a:spLocks noGrp="1"/>
          </p:cNvSpPr>
          <p:nvPr>
            <p:ph type="sldNum" sz="quarter" idx="10"/>
          </p:nvPr>
        </p:nvSpPr>
        <p:spPr/>
        <p:txBody>
          <a:bodyPr/>
          <a:lstStyle/>
          <a:p>
            <a:fld id="{BA0723BD-F168-43FE-AC86-82CABCD009EB}" type="slidenum">
              <a:rPr lang="en-US" smtClean="0"/>
              <a:pPr/>
              <a:t>77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99C546-82F9-4662-8997-7D0434612BF1}" type="slidenum">
              <a:rPr lang="en-US"/>
              <a:pPr/>
              <a:t>7</a:t>
            </a:fld>
            <a:endParaRPr lang="en-US" dirty="0"/>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71F432-EA8F-4467-8A22-547438012CF4}" type="slidenum">
              <a:rPr lang="en-US"/>
              <a:pPr/>
              <a:t>8</a:t>
            </a:fld>
            <a:endParaRPr lang="en-US" dirty="0"/>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AE75F-3D14-414C-A972-41AEBB805D34}" type="slidenum">
              <a:rPr lang="en-US"/>
              <a:pPr/>
              <a:t>9</a:t>
            </a:fld>
            <a:endParaRPr lang="en-US" dirty="0"/>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035A56-1C43-4EBA-867A-C2FD419C4173}" type="slidenum">
              <a:rPr lang="en-US"/>
              <a:pPr/>
              <a:t>10</a:t>
            </a:fld>
            <a:endParaRPr lang="en-US" dirty="0"/>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6FD1E967-C442-4CA8-94F0-15BC3413947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D1A04BE9-F794-4B60-952F-B8FAF3626FC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8D2D0EC9-C536-46C3-AD72-05076B84EBD6}"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01625" y="88900"/>
            <a:ext cx="8385175" cy="6388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5225"/>
            <a:ext cx="2133600" cy="476250"/>
          </a:xfrm>
        </p:spPr>
        <p:txBody>
          <a:bodyPr/>
          <a:lstStyle>
            <a:lvl1pPr>
              <a:defRPr/>
            </a:lvl1pPr>
          </a:lstStyle>
          <a:p>
            <a:endParaRPr lang="en-US" dirty="0"/>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4848DB8F-1CB9-44DE-97D4-11F6290406E3}"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D986B411-F312-4376-A975-840510FF6E3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C8B05A35-4113-41F5-9CB5-BCF39FE7FAB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endParaRPr lang="en-US" dirty="0"/>
          </a:p>
        </p:txBody>
      </p:sp>
      <p:sp>
        <p:nvSpPr>
          <p:cNvPr id="6" name="Footer Placeholder 4"/>
          <p:cNvSpPr>
            <a:spLocks noGrp="1"/>
          </p:cNvSpPr>
          <p:nvPr>
            <p:ph type="ftr" sz="quarter" idx="11"/>
          </p:nvPr>
        </p:nvSpPr>
        <p:spPr/>
        <p:txBody>
          <a:bodyPr/>
          <a:lstStyle>
            <a:lvl1pPr>
              <a:defRPr/>
            </a:lvl1pPr>
          </a:lstStyle>
          <a:p>
            <a:endParaRPr lang="en-US" dirty="0"/>
          </a:p>
        </p:txBody>
      </p:sp>
      <p:sp>
        <p:nvSpPr>
          <p:cNvPr id="7" name="Slide Number Placeholder 5"/>
          <p:cNvSpPr>
            <a:spLocks noGrp="1"/>
          </p:cNvSpPr>
          <p:nvPr>
            <p:ph type="sldNum" sz="quarter" idx="12"/>
          </p:nvPr>
        </p:nvSpPr>
        <p:spPr/>
        <p:txBody>
          <a:bodyPr/>
          <a:lstStyle>
            <a:lvl1pPr>
              <a:defRPr/>
            </a:lvl1pPr>
          </a:lstStyle>
          <a:p>
            <a:fld id="{32701BE6-A38A-40DD-9C81-E71B10F0B14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endParaRPr lang="en-US" dirty="0"/>
          </a:p>
        </p:txBody>
      </p:sp>
      <p:sp>
        <p:nvSpPr>
          <p:cNvPr id="8" name="Footer Placeholder 4"/>
          <p:cNvSpPr>
            <a:spLocks noGrp="1"/>
          </p:cNvSpPr>
          <p:nvPr>
            <p:ph type="ftr" sz="quarter" idx="11"/>
          </p:nvPr>
        </p:nvSpPr>
        <p:spPr/>
        <p:txBody>
          <a:bodyPr/>
          <a:lstStyle>
            <a:lvl1pPr>
              <a:defRPr/>
            </a:lvl1pPr>
          </a:lstStyle>
          <a:p>
            <a:endParaRPr lang="en-US" dirty="0"/>
          </a:p>
        </p:txBody>
      </p:sp>
      <p:sp>
        <p:nvSpPr>
          <p:cNvPr id="9" name="Slide Number Placeholder 5"/>
          <p:cNvSpPr>
            <a:spLocks noGrp="1"/>
          </p:cNvSpPr>
          <p:nvPr>
            <p:ph type="sldNum" sz="quarter" idx="12"/>
          </p:nvPr>
        </p:nvSpPr>
        <p:spPr/>
        <p:txBody>
          <a:bodyPr/>
          <a:lstStyle>
            <a:lvl1pPr>
              <a:defRPr/>
            </a:lvl1pPr>
          </a:lstStyle>
          <a:p>
            <a:fld id="{60C98216-9A0E-40F9-BFD3-593F6555789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endParaRPr lang="en-US" dirty="0"/>
          </a:p>
        </p:txBody>
      </p:sp>
      <p:sp>
        <p:nvSpPr>
          <p:cNvPr id="4" name="Footer Placeholder 4"/>
          <p:cNvSpPr>
            <a:spLocks noGrp="1"/>
          </p:cNvSpPr>
          <p:nvPr>
            <p:ph type="ftr" sz="quarter" idx="11"/>
          </p:nvPr>
        </p:nvSpPr>
        <p:spPr/>
        <p:txBody>
          <a:bodyPr/>
          <a:lstStyle>
            <a:lvl1pPr>
              <a:defRPr/>
            </a:lvl1pPr>
          </a:lstStyle>
          <a:p>
            <a:endParaRPr lang="en-US" dirty="0"/>
          </a:p>
        </p:txBody>
      </p:sp>
      <p:sp>
        <p:nvSpPr>
          <p:cNvPr id="5" name="Slide Number Placeholder 5"/>
          <p:cNvSpPr>
            <a:spLocks noGrp="1"/>
          </p:cNvSpPr>
          <p:nvPr>
            <p:ph type="sldNum" sz="quarter" idx="12"/>
          </p:nvPr>
        </p:nvSpPr>
        <p:spPr/>
        <p:txBody>
          <a:bodyPr/>
          <a:lstStyle>
            <a:lvl1pPr>
              <a:defRPr/>
            </a:lvl1pPr>
          </a:lstStyle>
          <a:p>
            <a:fld id="{57C5BA51-2B2B-41C0-AE73-72845E7A7A4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endParaRPr lang="en-US" dirty="0"/>
          </a:p>
        </p:txBody>
      </p:sp>
      <p:sp>
        <p:nvSpPr>
          <p:cNvPr id="3" name="Footer Placeholder 4"/>
          <p:cNvSpPr>
            <a:spLocks noGrp="1"/>
          </p:cNvSpPr>
          <p:nvPr>
            <p:ph type="ftr" sz="quarter" idx="11"/>
          </p:nvPr>
        </p:nvSpPr>
        <p:spPr/>
        <p:txBody>
          <a:bodyPr/>
          <a:lstStyle>
            <a:lvl1pPr>
              <a:defRPr/>
            </a:lvl1pPr>
          </a:lstStyle>
          <a:p>
            <a:endParaRPr lang="en-US" dirty="0"/>
          </a:p>
        </p:txBody>
      </p:sp>
      <p:sp>
        <p:nvSpPr>
          <p:cNvPr id="4" name="Slide Number Placeholder 5"/>
          <p:cNvSpPr>
            <a:spLocks noGrp="1"/>
          </p:cNvSpPr>
          <p:nvPr>
            <p:ph type="sldNum" sz="quarter" idx="12"/>
          </p:nvPr>
        </p:nvSpPr>
        <p:spPr/>
        <p:txBody>
          <a:bodyPr/>
          <a:lstStyle>
            <a:lvl1pPr>
              <a:defRPr/>
            </a:lvl1pPr>
          </a:lstStyle>
          <a:p>
            <a:fld id="{B80758B5-F880-499D-9B03-23C65C93F52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en-US" dirty="0"/>
          </a:p>
        </p:txBody>
      </p:sp>
      <p:sp>
        <p:nvSpPr>
          <p:cNvPr id="6" name="Footer Placeholder 4"/>
          <p:cNvSpPr>
            <a:spLocks noGrp="1"/>
          </p:cNvSpPr>
          <p:nvPr>
            <p:ph type="ftr" sz="quarter" idx="11"/>
          </p:nvPr>
        </p:nvSpPr>
        <p:spPr/>
        <p:txBody>
          <a:bodyPr/>
          <a:lstStyle>
            <a:lvl1pPr>
              <a:defRPr/>
            </a:lvl1pPr>
          </a:lstStyle>
          <a:p>
            <a:endParaRPr lang="en-US" dirty="0"/>
          </a:p>
        </p:txBody>
      </p:sp>
      <p:sp>
        <p:nvSpPr>
          <p:cNvPr id="7" name="Slide Number Placeholder 5"/>
          <p:cNvSpPr>
            <a:spLocks noGrp="1"/>
          </p:cNvSpPr>
          <p:nvPr>
            <p:ph type="sldNum" sz="quarter" idx="12"/>
          </p:nvPr>
        </p:nvSpPr>
        <p:spPr/>
        <p:txBody>
          <a:bodyPr/>
          <a:lstStyle>
            <a:lvl1pPr>
              <a:defRPr/>
            </a:lvl1pPr>
          </a:lstStyle>
          <a:p>
            <a:fld id="{841F88D7-F47E-478A-A59E-698F702A103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en-US" dirty="0"/>
          </a:p>
        </p:txBody>
      </p:sp>
      <p:sp>
        <p:nvSpPr>
          <p:cNvPr id="6" name="Footer Placeholder 4"/>
          <p:cNvSpPr>
            <a:spLocks noGrp="1"/>
          </p:cNvSpPr>
          <p:nvPr>
            <p:ph type="ftr" sz="quarter" idx="11"/>
          </p:nvPr>
        </p:nvSpPr>
        <p:spPr/>
        <p:txBody>
          <a:bodyPr/>
          <a:lstStyle>
            <a:lvl1pPr>
              <a:defRPr/>
            </a:lvl1pPr>
          </a:lstStyle>
          <a:p>
            <a:endParaRPr lang="en-US" dirty="0"/>
          </a:p>
        </p:txBody>
      </p:sp>
      <p:sp>
        <p:nvSpPr>
          <p:cNvPr id="7" name="Slide Number Placeholder 5"/>
          <p:cNvSpPr>
            <a:spLocks noGrp="1"/>
          </p:cNvSpPr>
          <p:nvPr>
            <p:ph type="sldNum" sz="quarter" idx="12"/>
          </p:nvPr>
        </p:nvSpPr>
        <p:spPr/>
        <p:txBody>
          <a:bodyPr/>
          <a:lstStyle>
            <a:lvl1pPr>
              <a:defRPr/>
            </a:lvl1pPr>
          </a:lstStyle>
          <a:p>
            <a:fld id="{1D9953B8-F34B-4366-B061-666C0F855D5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741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41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fld id="{6042BF8B-6D02-411B-9CB4-71074D7E7116}" type="slidenum">
              <a:rPr lang="en-US" smtClean="0"/>
              <a:pPr/>
              <a:t>‹#›</a:t>
            </a:fld>
            <a:endParaRPr lang="en-US" dirty="0"/>
          </a:p>
        </p:txBody>
      </p:sp>
      <p:pic>
        <p:nvPicPr>
          <p:cNvPr id="7" name="Picture 20"/>
          <p:cNvPicPr>
            <a:picLocks noChangeAspect="1" noChangeArrowheads="1"/>
          </p:cNvPicPr>
          <p:nvPr userDrawn="1"/>
        </p:nvPicPr>
        <p:blipFill>
          <a:blip r:embed="rId15"/>
          <a:srcRect/>
          <a:stretch>
            <a:fillRect/>
          </a:stretch>
        </p:blipFill>
        <p:spPr bwMode="auto">
          <a:xfrm>
            <a:off x="0" y="311150"/>
            <a:ext cx="9142413" cy="695325"/>
          </a:xfrm>
          <a:prstGeom prst="rect">
            <a:avLst/>
          </a:prstGeom>
          <a:noFill/>
          <a:ln w="9525" algn="ctr">
            <a:noFill/>
            <a:miter lim="800000"/>
            <a:headEnd/>
            <a:tailEnd/>
          </a:ln>
          <a:effectLst/>
        </p:spPr>
      </p:pic>
      <p:sp>
        <p:nvSpPr>
          <p:cNvPr id="8" name="Text Box 10"/>
          <p:cNvSpPr txBox="1">
            <a:spLocks noChangeArrowheads="1"/>
          </p:cNvSpPr>
          <p:nvPr userDrawn="1"/>
        </p:nvSpPr>
        <p:spPr bwMode="auto">
          <a:xfrm>
            <a:off x="8496300" y="6388100"/>
            <a:ext cx="647700" cy="366713"/>
          </a:xfrm>
          <a:prstGeom prst="rect">
            <a:avLst/>
          </a:prstGeom>
          <a:noFill/>
          <a:ln w="9525">
            <a:noFill/>
            <a:miter lim="800000"/>
            <a:headEnd/>
            <a:tailEnd/>
          </a:ln>
          <a:effectLst/>
        </p:spPr>
        <p:txBody>
          <a:bodyPr>
            <a:spAutoFit/>
          </a:bodyPr>
          <a:lstStyle/>
          <a:p>
            <a:pPr>
              <a:spcBef>
                <a:spcPct val="50000"/>
              </a:spcBef>
            </a:pPr>
            <a:fld id="{1E5BDE61-E943-49A1-9AAB-99D8B696923E}" type="slidenum">
              <a:rPr lang="en-US"/>
              <a:pPr>
                <a:spcBef>
                  <a:spcPct val="50000"/>
                </a:spcBef>
              </a:pPr>
              <a:t>‹#›</a:t>
            </a:fld>
            <a:endParaRPr lang="en-US" dirty="0"/>
          </a:p>
        </p:txBody>
      </p:sp>
      <p:sp>
        <p:nvSpPr>
          <p:cNvPr id="9" name="Rectangle 21"/>
          <p:cNvSpPr>
            <a:spLocks noChangeArrowheads="1"/>
          </p:cNvSpPr>
          <p:nvPr userDrawn="1"/>
        </p:nvSpPr>
        <p:spPr bwMode="auto">
          <a:xfrm>
            <a:off x="0" y="149225"/>
            <a:ext cx="454025" cy="400050"/>
          </a:xfrm>
          <a:prstGeom prst="rect">
            <a:avLst/>
          </a:prstGeom>
          <a:solidFill>
            <a:srgbClr val="00718C"/>
          </a:solidFill>
          <a:ln w="9525" algn="ctr">
            <a:noFill/>
            <a:miter lim="800000"/>
            <a:headEnd/>
            <a:tailEnd/>
          </a:ln>
          <a:effectLst>
            <a:outerShdw dist="127000" dir="2212194" algn="ctr" rotWithShape="0">
              <a:srgbClr val="21419C">
                <a:alpha val="50000"/>
              </a:srgbClr>
            </a:outerShdw>
          </a:effectLst>
        </p:spPr>
        <p:txBody>
          <a:bodyPr wrap="none" anchor="ctr"/>
          <a:lstStyle/>
          <a:p>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5.bin"/><Relationship Id="rId14" Type="http://schemas.openxmlformats.org/officeDocument/2006/relationships/image" Target="../media/image12.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7.wmf"/><Relationship Id="rId5" Type="http://schemas.openxmlformats.org/officeDocument/2006/relationships/oleObject" Target="../embeddings/oleObject9.bin"/><Relationship Id="rId4" Type="http://schemas.openxmlformats.org/officeDocument/2006/relationships/image" Target="../media/image16.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9.wmf"/><Relationship Id="rId4" Type="http://schemas.openxmlformats.org/officeDocument/2006/relationships/oleObject" Target="../embeddings/oleObject11.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0.wmf"/><Relationship Id="rId4" Type="http://schemas.openxmlformats.org/officeDocument/2006/relationships/oleObject" Target="../embeddings/oleObject1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1.w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2.wmf"/></Relationships>
</file>

<file path=ppt/slides/_rels/slide2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6.wmf"/><Relationship Id="rId5" Type="http://schemas.openxmlformats.org/officeDocument/2006/relationships/oleObject" Target="../embeddings/oleObject16.bin"/><Relationship Id="rId4" Type="http://schemas.openxmlformats.org/officeDocument/2006/relationships/image" Target="../media/image25.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1.wmf"/><Relationship Id="rId5" Type="http://schemas.openxmlformats.org/officeDocument/2006/relationships/oleObject" Target="../embeddings/oleObject18.bin"/><Relationship Id="rId4" Type="http://schemas.openxmlformats.org/officeDocument/2006/relationships/image" Target="../media/image30.wmf"/></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3.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47.wmf"/></Relationships>
</file>

<file path=ppt/slides/_rels/slide7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6.wmf"/><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ubtitle 10"/>
          <p:cNvSpPr>
            <a:spLocks noGrp="1"/>
          </p:cNvSpPr>
          <p:nvPr>
            <p:ph type="subTitle" idx="1"/>
          </p:nvPr>
        </p:nvSpPr>
        <p:spPr>
          <a:xfrm>
            <a:off x="1295400" y="3810000"/>
            <a:ext cx="6400800" cy="1752600"/>
          </a:xfrm>
        </p:spPr>
        <p:txBody>
          <a:bodyPr/>
          <a:lstStyle/>
          <a:p>
            <a:pPr eaLnBrk="1" hangingPunct="1"/>
            <a:r>
              <a:rPr lang="en-US" dirty="0" smtClean="0">
                <a:solidFill>
                  <a:schemeClr val="tx1"/>
                </a:solidFill>
              </a:rPr>
              <a:t>ALGEBRA</a:t>
            </a:r>
          </a:p>
          <a:p>
            <a:pPr eaLnBrk="1" hangingPunct="1"/>
            <a:r>
              <a:rPr lang="en-US" dirty="0" smtClean="0">
                <a:solidFill>
                  <a:schemeClr val="tx1"/>
                </a:solidFill>
              </a:rPr>
              <a:t>Math 10-3</a:t>
            </a:r>
          </a:p>
        </p:txBody>
      </p:sp>
      <p:sp>
        <p:nvSpPr>
          <p:cNvPr id="5" name="Rectangle 4"/>
          <p:cNvSpPr/>
          <p:nvPr/>
        </p:nvSpPr>
        <p:spPr>
          <a:xfrm>
            <a:off x="990600" y="762000"/>
            <a:ext cx="7239000" cy="762000"/>
          </a:xfrm>
          <a:prstGeom prst="rect">
            <a:avLst/>
          </a:prstGeom>
          <a:solidFill>
            <a:srgbClr val="FF3300"/>
          </a:solidFill>
          <a:ln>
            <a:solidFill>
              <a:schemeClr val="tx1"/>
            </a:solidFill>
          </a:ln>
          <a:effectLst>
            <a:outerShdw blurRad="50800" dist="50800" dir="5400000" algn="ctr" rotWithShape="0">
              <a:schemeClr val="tx1">
                <a:lumMod val="50000"/>
                <a:lumOff val="50000"/>
              </a:schemeClr>
            </a:outerShdw>
          </a:effectLst>
          <a:scene3d>
            <a:camera prst="orthographicFront"/>
            <a:lightRig rig="threePt" dir="t"/>
          </a:scene3d>
          <a:sp3d extrusionH="12700">
            <a:bevelT w="12700" h="88900"/>
            <a:bevelB w="101600" h="101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4800" b="1" dirty="0">
              <a:solidFill>
                <a:srgbClr val="FF0000"/>
              </a:solidFill>
            </a:endParaRPr>
          </a:p>
        </p:txBody>
      </p:sp>
      <p:pic>
        <p:nvPicPr>
          <p:cNvPr id="6" name="Picture 5" descr="DEPARTMENT OF MATHEMATICS.PNG"/>
          <p:cNvPicPr>
            <a:picLocks noChangeAspect="1"/>
          </p:cNvPicPr>
          <p:nvPr/>
        </p:nvPicPr>
        <p:blipFill>
          <a:blip r:embed="rId3"/>
          <a:srcRect/>
          <a:stretch>
            <a:fillRect/>
          </a:stretch>
        </p:blipFill>
        <p:spPr bwMode="auto">
          <a:xfrm>
            <a:off x="3859213" y="457200"/>
            <a:ext cx="1447800" cy="1447800"/>
          </a:xfrm>
          <a:prstGeom prst="rect">
            <a:avLst/>
          </a:prstGeom>
          <a:noFill/>
          <a:ln w="9525">
            <a:noFill/>
            <a:miter lim="800000"/>
            <a:headEnd/>
            <a:tailEnd/>
          </a:ln>
        </p:spPr>
      </p:pic>
      <p:sp>
        <p:nvSpPr>
          <p:cNvPr id="8" name="Content Placeholder 2"/>
          <p:cNvSpPr txBox="1">
            <a:spLocks/>
          </p:cNvSpPr>
          <p:nvPr/>
        </p:nvSpPr>
        <p:spPr bwMode="auto">
          <a:xfrm>
            <a:off x="609600" y="2286000"/>
            <a:ext cx="8229600" cy="1295400"/>
          </a:xfrm>
          <a:prstGeom prst="rect">
            <a:avLst/>
          </a:prstGeom>
          <a:noFill/>
          <a:ln w="9525">
            <a:noFill/>
            <a:miter lim="800000"/>
            <a:headEnd/>
            <a:tailEnd/>
          </a:ln>
        </p:spPr>
        <p:txBody>
          <a:bodyPr/>
          <a:lstStyle/>
          <a:p>
            <a:pPr algn="ctr">
              <a:spcBef>
                <a:spcPct val="20000"/>
              </a:spcBef>
              <a:buFont typeface="Arial" pitchFamily="34" charset="0"/>
              <a:buNone/>
              <a:defRPr/>
            </a:pPr>
            <a:endParaRPr lang="en-US" sz="4000" b="1" dirty="0">
              <a:solidFill>
                <a:schemeClr val="tx1">
                  <a:tint val="75000"/>
                </a:schemeClr>
              </a:solidFill>
              <a:latin typeface="Verdana" pitchFamily="34" charset="0"/>
              <a:ea typeface="Verdana" pitchFamily="34" charset="0"/>
              <a:cs typeface="Verdana" pitchFamily="34" charset="0"/>
            </a:endParaRPr>
          </a:p>
        </p:txBody>
      </p:sp>
      <p:sp>
        <p:nvSpPr>
          <p:cNvPr id="10" name="Rectangle 7"/>
          <p:cNvSpPr>
            <a:spLocks noChangeArrowheads="1"/>
          </p:cNvSpPr>
          <p:nvPr/>
        </p:nvSpPr>
        <p:spPr bwMode="auto">
          <a:xfrm>
            <a:off x="0" y="6519446"/>
            <a:ext cx="9144000" cy="338554"/>
          </a:xfrm>
          <a:prstGeom prst="rect">
            <a:avLst/>
          </a:prstGeom>
          <a:noFill/>
          <a:ln w="9525">
            <a:noFill/>
            <a:miter lim="800000"/>
            <a:headEnd/>
            <a:tailEnd/>
          </a:ln>
        </p:spPr>
        <p:txBody>
          <a:bodyPr>
            <a:spAutoFit/>
          </a:bodyPr>
          <a:lstStyle/>
          <a:p>
            <a:endParaRPr lang="en-US" sz="1600" dirty="0">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9507" name="Rectangle 3"/>
          <p:cNvSpPr>
            <a:spLocks noGrp="1" noChangeArrowheads="1"/>
          </p:cNvSpPr>
          <p:nvPr>
            <p:ph type="title"/>
          </p:nvPr>
        </p:nvSpPr>
        <p:spPr>
          <a:xfrm>
            <a:off x="301625" y="76200"/>
            <a:ext cx="8080375" cy="762000"/>
          </a:xfrm>
          <a:noFill/>
        </p:spPr>
        <p:txBody>
          <a:bodyPr/>
          <a:lstStyle/>
          <a:p>
            <a:r>
              <a:rPr lang="en-US" sz="2400" b="1" dirty="0" smtClean="0">
                <a:latin typeface="+mn-lt"/>
              </a:rPr>
              <a:t>LINEAR EQUATIONS</a:t>
            </a:r>
            <a:endParaRPr lang="en-US" sz="2400" b="1" dirty="0">
              <a:latin typeface="+mn-lt"/>
            </a:endParaRPr>
          </a:p>
        </p:txBody>
      </p:sp>
      <p:sp>
        <p:nvSpPr>
          <p:cNvPr id="149506" name="Rectangle 2"/>
          <p:cNvSpPr>
            <a:spLocks noGrp="1" noChangeArrowheads="1"/>
          </p:cNvSpPr>
          <p:nvPr>
            <p:ph idx="1"/>
          </p:nvPr>
        </p:nvSpPr>
        <p:spPr>
          <a:xfrm>
            <a:off x="457200" y="914400"/>
            <a:ext cx="8229600" cy="5256212"/>
          </a:xfrm>
          <a:noFill/>
        </p:spPr>
        <p:txBody>
          <a:bodyPr/>
          <a:lstStyle/>
          <a:p>
            <a:pPr marL="0" indent="0">
              <a:lnSpc>
                <a:spcPct val="105000"/>
              </a:lnSpc>
              <a:buNone/>
            </a:pPr>
            <a:r>
              <a:rPr lang="en-US" sz="2400" dirty="0" smtClean="0"/>
              <a:t>Many applications can be modeled by </a:t>
            </a:r>
            <a:r>
              <a:rPr lang="en-US" sz="2400" i="1" dirty="0" smtClean="0"/>
              <a:t>linear equations </a:t>
            </a:r>
            <a:r>
              <a:rPr lang="en-US" sz="2400" dirty="0" smtClean="0"/>
              <a:t>in one variable.</a:t>
            </a:r>
          </a:p>
          <a:p>
            <a:pPr>
              <a:lnSpc>
                <a:spcPct val="105000"/>
              </a:lnSpc>
              <a:buNone/>
            </a:pPr>
            <a:endParaRPr lang="en-US" sz="2400" dirty="0">
              <a:solidFill>
                <a:srgbClr val="FF1A1A"/>
              </a:solidFill>
            </a:endParaRPr>
          </a:p>
          <a:p>
            <a:pPr>
              <a:lnSpc>
                <a:spcPct val="105000"/>
              </a:lnSpc>
              <a:buNone/>
            </a:pPr>
            <a:r>
              <a:rPr lang="en-US" sz="2400" dirty="0">
                <a:solidFill>
                  <a:srgbClr val="FF1A1A"/>
                </a:solidFill>
              </a:rPr>
              <a:t>Definition of a Linear Equation</a:t>
            </a:r>
          </a:p>
          <a:p>
            <a:pPr marL="0" indent="0">
              <a:lnSpc>
                <a:spcPct val="105000"/>
              </a:lnSpc>
              <a:buNone/>
            </a:pPr>
            <a:r>
              <a:rPr lang="en-US" sz="2400" dirty="0"/>
              <a:t>A </a:t>
            </a:r>
            <a:r>
              <a:rPr lang="en-US" sz="2400" b="1" dirty="0"/>
              <a:t>linear equation, </a:t>
            </a:r>
            <a:r>
              <a:rPr lang="en-US" sz="2400" dirty="0"/>
              <a:t>or first-degree equation, in the single variable </a:t>
            </a:r>
            <a:r>
              <a:rPr lang="en-US" sz="2400" i="1" dirty="0"/>
              <a:t>x</a:t>
            </a:r>
            <a:r>
              <a:rPr lang="en-US" sz="2400" dirty="0"/>
              <a:t> is an equation that can be written in the </a:t>
            </a:r>
            <a:r>
              <a:rPr lang="en-US" sz="2400" dirty="0" smtClean="0"/>
              <a:t>form</a:t>
            </a:r>
            <a:endParaRPr lang="en-US" sz="2400" i="1" dirty="0"/>
          </a:p>
          <a:p>
            <a:pPr>
              <a:lnSpc>
                <a:spcPct val="105000"/>
              </a:lnSpc>
              <a:buNone/>
            </a:pPr>
            <a:r>
              <a:rPr lang="en-US" sz="2400" i="1" dirty="0"/>
              <a:t>		</a:t>
            </a:r>
            <a:r>
              <a:rPr lang="en-US" sz="2400" i="1" dirty="0" smtClean="0"/>
              <a:t>                              ax </a:t>
            </a:r>
            <a:r>
              <a:rPr lang="en-US" sz="2400" dirty="0"/>
              <a:t>+ </a:t>
            </a:r>
            <a:r>
              <a:rPr lang="en-US" sz="2400" i="1" dirty="0"/>
              <a:t>b </a:t>
            </a:r>
            <a:r>
              <a:rPr lang="en-US" sz="2400" dirty="0"/>
              <a:t>= </a:t>
            </a:r>
            <a:r>
              <a:rPr lang="en-US" sz="2400" dirty="0" smtClean="0"/>
              <a:t>0</a:t>
            </a:r>
          </a:p>
          <a:p>
            <a:pPr>
              <a:lnSpc>
                <a:spcPct val="105000"/>
              </a:lnSpc>
              <a:buNone/>
            </a:pPr>
            <a:r>
              <a:rPr lang="en-US" sz="2400" dirty="0" smtClean="0"/>
              <a:t>where </a:t>
            </a:r>
            <a:r>
              <a:rPr lang="en-US" sz="2400" i="1" dirty="0"/>
              <a:t>a</a:t>
            </a:r>
            <a:r>
              <a:rPr lang="en-US" sz="2400" dirty="0"/>
              <a:t> and </a:t>
            </a:r>
            <a:r>
              <a:rPr lang="en-US" sz="2400" i="1" dirty="0"/>
              <a:t>b</a:t>
            </a:r>
            <a:r>
              <a:rPr lang="en-US" sz="2400" dirty="0"/>
              <a:t> are real numbers, with </a:t>
            </a:r>
            <a:r>
              <a:rPr lang="en-US" sz="2400" i="1" dirty="0"/>
              <a:t>a </a:t>
            </a:r>
            <a:r>
              <a:rPr lang="en-US" sz="2400" b="1" dirty="0">
                <a:sym typeface="Symbol" pitchFamily="18" charset="2"/>
              </a:rPr>
              <a:t></a:t>
            </a:r>
            <a:r>
              <a:rPr lang="en-US" sz="2400" i="1" dirty="0"/>
              <a:t> </a:t>
            </a:r>
            <a:r>
              <a:rPr lang="en-US" sz="2400" dirty="0"/>
              <a:t>0</a:t>
            </a:r>
            <a:r>
              <a:rPr lang="en-US" sz="2400" dirty="0" smtClean="0"/>
              <a:t>.</a:t>
            </a:r>
            <a:endParaRPr lang="en-US" sz="2400" i="1" dirty="0" smtClean="0"/>
          </a:p>
          <a:p>
            <a:pPr>
              <a:lnSpc>
                <a:spcPct val="105000"/>
              </a:lnSpc>
              <a:buNone/>
            </a:pPr>
            <a:endParaRPr lang="en-US" sz="2400" dirty="0" smtClean="0"/>
          </a:p>
          <a:p>
            <a:pPr marL="47625" indent="-47625">
              <a:lnSpc>
                <a:spcPct val="105000"/>
              </a:lnSpc>
              <a:buNone/>
            </a:pPr>
            <a:r>
              <a:rPr lang="en-US" sz="2400" dirty="0" smtClean="0"/>
              <a:t>Linear </a:t>
            </a:r>
            <a:r>
              <a:rPr lang="en-US" sz="2400" dirty="0"/>
              <a:t>equations are solved by applying the properties of real numbers and the properties of equality.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381000" y="1524000"/>
          <a:ext cx="8382000" cy="3731956"/>
        </p:xfrm>
        <a:graphic>
          <a:graphicData uri="http://schemas.openxmlformats.org/drawingml/2006/table">
            <a:tbl>
              <a:tblPr firstRow="1" bandRow="1">
                <a:tableStyleId>{5C22544A-7EE6-4342-B048-85BDC9FD1C3A}</a:tableStyleId>
              </a:tblPr>
              <a:tblGrid>
                <a:gridCol w="2794000"/>
                <a:gridCol w="2387600"/>
                <a:gridCol w="3200400"/>
              </a:tblGrid>
              <a:tr h="621857">
                <a:tc>
                  <a:txBody>
                    <a:bodyPr/>
                    <a:lstStyle/>
                    <a:p>
                      <a:r>
                        <a:rPr lang="en-US" sz="2400" dirty="0" smtClean="0"/>
                        <a:t>LINEAR EQUATIONS</a:t>
                      </a:r>
                      <a:endParaRPr lang="en-US" sz="2400" dirty="0"/>
                    </a:p>
                  </a:txBody>
                  <a:tcPr/>
                </a:tc>
                <a:tc>
                  <a:txBody>
                    <a:bodyPr/>
                    <a:lstStyle/>
                    <a:p>
                      <a:r>
                        <a:rPr lang="en-US" sz="2400" dirty="0" smtClean="0"/>
                        <a:t>NONLINEAR EQUATIONS</a:t>
                      </a:r>
                      <a:endParaRPr lang="en-US" sz="2400" dirty="0"/>
                    </a:p>
                  </a:txBody>
                  <a:tcPr/>
                </a:tc>
                <a:tc>
                  <a:txBody>
                    <a:bodyPr/>
                    <a:lstStyle/>
                    <a:p>
                      <a:endParaRPr lang="en-US" sz="2400" dirty="0"/>
                    </a:p>
                  </a:txBody>
                  <a:tcPr/>
                </a:tc>
              </a:tr>
              <a:tr h="1080196">
                <a:tc>
                  <a:txBody>
                    <a:bodyPr/>
                    <a:lstStyle/>
                    <a:p>
                      <a:endParaRPr lang="en-US" dirty="0" smtClean="0"/>
                    </a:p>
                    <a:p>
                      <a:endParaRPr lang="en-US" dirty="0"/>
                    </a:p>
                  </a:txBody>
                  <a:tcPr/>
                </a:tc>
                <a:tc>
                  <a:txBody>
                    <a:bodyPr/>
                    <a:lstStyle/>
                    <a:p>
                      <a:endParaRPr lang="en-US" dirty="0"/>
                    </a:p>
                  </a:txBody>
                  <a:tcPr/>
                </a:tc>
                <a:tc>
                  <a:txBody>
                    <a:bodyPr/>
                    <a:lstStyle/>
                    <a:p>
                      <a:endParaRPr lang="en-US" dirty="0"/>
                    </a:p>
                  </a:txBody>
                  <a:tcPr/>
                </a:tc>
              </a:tr>
              <a:tr h="355347">
                <a:tc>
                  <a:txBody>
                    <a:bodyPr/>
                    <a:lstStyle/>
                    <a:p>
                      <a:endParaRPr lang="en-US" dirty="0" smtClean="0"/>
                    </a:p>
                    <a:p>
                      <a:endParaRPr lang="en-US" dirty="0" smtClean="0"/>
                    </a:p>
                    <a:p>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355347">
                <a:tc>
                  <a:txBody>
                    <a:bodyPr/>
                    <a:lstStyle/>
                    <a:p>
                      <a:endParaRPr lang="en-US" dirty="0" smtClean="0"/>
                    </a:p>
                    <a:p>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bl>
          </a:graphicData>
        </a:graphic>
      </p:graphicFrame>
      <p:graphicFrame>
        <p:nvGraphicFramePr>
          <p:cNvPr id="9" name="Object 8"/>
          <p:cNvGraphicFramePr>
            <a:graphicFrameLocks noChangeAspect="1"/>
          </p:cNvGraphicFramePr>
          <p:nvPr/>
        </p:nvGraphicFramePr>
        <p:xfrm>
          <a:off x="1295400" y="2590800"/>
          <a:ext cx="1219200" cy="334682"/>
        </p:xfrm>
        <a:graphic>
          <a:graphicData uri="http://schemas.openxmlformats.org/presentationml/2006/ole">
            <mc:AlternateContent xmlns:mc="http://schemas.openxmlformats.org/markup-compatibility/2006">
              <mc:Choice xmlns:v="urn:schemas-microsoft-com:vml" Requires="v">
                <p:oleObj spid="_x0000_s7176" name="Equation" r:id="rId3" imgW="647640" imgH="177480" progId="Equation.3">
                  <p:embed/>
                </p:oleObj>
              </mc:Choice>
              <mc:Fallback>
                <p:oleObj name="Equation" r:id="rId3" imgW="647640" imgH="177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590800"/>
                        <a:ext cx="1219200" cy="3346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nvGraphicFramePr>
        <p:xfrm>
          <a:off x="3581400" y="2514600"/>
          <a:ext cx="1524000" cy="420414"/>
        </p:xfrm>
        <a:graphic>
          <a:graphicData uri="http://schemas.openxmlformats.org/presentationml/2006/ole">
            <mc:AlternateContent xmlns:mc="http://schemas.openxmlformats.org/markup-compatibility/2006">
              <mc:Choice xmlns:v="urn:schemas-microsoft-com:vml" Requires="v">
                <p:oleObj spid="_x0000_s7177" name="Equation" r:id="rId5" imgW="736560" imgH="203040" progId="Equation.3">
                  <p:embed/>
                </p:oleObj>
              </mc:Choice>
              <mc:Fallback>
                <p:oleObj name="Equation" r:id="rId5" imgW="736560" imgH="203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2514600"/>
                        <a:ext cx="1524000" cy="4204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nvGraphicFramePr>
        <p:xfrm>
          <a:off x="1371600" y="3429000"/>
          <a:ext cx="1371600" cy="685800"/>
        </p:xfrm>
        <a:graphic>
          <a:graphicData uri="http://schemas.openxmlformats.org/presentationml/2006/ole">
            <mc:AlternateContent xmlns:mc="http://schemas.openxmlformats.org/markup-compatibility/2006">
              <mc:Choice xmlns:v="urn:schemas-microsoft-com:vml" Requires="v">
                <p:oleObj spid="_x0000_s7178" name="Equation" r:id="rId7" imgW="787320" imgH="393480" progId="Equation.3">
                  <p:embed/>
                </p:oleObj>
              </mc:Choice>
              <mc:Fallback>
                <p:oleObj name="Equation" r:id="rId7" imgW="787320" imgH="3934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3429000"/>
                        <a:ext cx="13716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nvGraphicFramePr>
        <p:xfrm>
          <a:off x="3581401" y="3505200"/>
          <a:ext cx="1549401" cy="457200"/>
        </p:xfrm>
        <a:graphic>
          <a:graphicData uri="http://schemas.openxmlformats.org/presentationml/2006/ole">
            <mc:AlternateContent xmlns:mc="http://schemas.openxmlformats.org/markup-compatibility/2006">
              <mc:Choice xmlns:v="urn:schemas-microsoft-com:vml" Requires="v">
                <p:oleObj spid="_x0000_s7179" name="Equation" r:id="rId9" imgW="774360" imgH="228600" progId="Equation.3">
                  <p:embed/>
                </p:oleObj>
              </mc:Choice>
              <mc:Fallback>
                <p:oleObj name="Equation" r:id="rId9" imgW="774360" imgH="2286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81401" y="3505200"/>
                        <a:ext cx="1549401"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nvGraphicFramePr>
        <p:xfrm>
          <a:off x="1371600" y="4343400"/>
          <a:ext cx="1066800" cy="688975"/>
        </p:xfrm>
        <a:graphic>
          <a:graphicData uri="http://schemas.openxmlformats.org/presentationml/2006/ole">
            <mc:AlternateContent xmlns:mc="http://schemas.openxmlformats.org/markup-compatibility/2006">
              <mc:Choice xmlns:v="urn:schemas-microsoft-com:vml" Requires="v">
                <p:oleObj spid="_x0000_s7180" name="Equation" r:id="rId11" imgW="609480" imgH="393480" progId="Equation.3">
                  <p:embed/>
                </p:oleObj>
              </mc:Choice>
              <mc:Fallback>
                <p:oleObj name="Equation" r:id="rId11" imgW="609480" imgH="39348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71600" y="4343400"/>
                        <a:ext cx="1066800" cy="688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nvGraphicFramePr>
        <p:xfrm>
          <a:off x="3886200" y="4423996"/>
          <a:ext cx="1143000" cy="681404"/>
        </p:xfrm>
        <a:graphic>
          <a:graphicData uri="http://schemas.openxmlformats.org/presentationml/2006/ole">
            <mc:AlternateContent xmlns:mc="http://schemas.openxmlformats.org/markup-compatibility/2006">
              <mc:Choice xmlns:v="urn:schemas-microsoft-com:vml" Requires="v">
                <p:oleObj spid="_x0000_s7181" name="Equation" r:id="rId13" imgW="660240" imgH="393480" progId="Equation.3">
                  <p:embed/>
                </p:oleObj>
              </mc:Choice>
              <mc:Fallback>
                <p:oleObj name="Equation" r:id="rId13" imgW="660240" imgH="39348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86200" y="4423996"/>
                        <a:ext cx="1143000" cy="6814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4"/>
          <p:cNvSpPr/>
          <p:nvPr/>
        </p:nvSpPr>
        <p:spPr>
          <a:xfrm>
            <a:off x="6019800" y="2438400"/>
            <a:ext cx="2286000" cy="914400"/>
          </a:xfrm>
          <a:prstGeom prst="rect">
            <a:avLst/>
          </a:prstGeom>
        </p:spPr>
        <p:txBody>
          <a:bodyPr wrap="square">
            <a:spAutoFit/>
          </a:bodyPr>
          <a:lstStyle/>
          <a:p>
            <a:r>
              <a:rPr lang="en-US" dirty="0" smtClean="0"/>
              <a:t>Nonlinear; contains the square root of the variable</a:t>
            </a:r>
            <a:endParaRPr lang="en-US" dirty="0"/>
          </a:p>
        </p:txBody>
      </p:sp>
      <p:sp>
        <p:nvSpPr>
          <p:cNvPr id="16" name="Rectangle 15"/>
          <p:cNvSpPr/>
          <p:nvPr/>
        </p:nvSpPr>
        <p:spPr>
          <a:xfrm>
            <a:off x="6019800" y="4334470"/>
            <a:ext cx="2667000" cy="923330"/>
          </a:xfrm>
          <a:prstGeom prst="rect">
            <a:avLst/>
          </a:prstGeom>
        </p:spPr>
        <p:txBody>
          <a:bodyPr wrap="square">
            <a:spAutoFit/>
          </a:bodyPr>
          <a:lstStyle/>
          <a:p>
            <a:r>
              <a:rPr lang="en-US" dirty="0" smtClean="0"/>
              <a:t>Nonlinear; contains the reciprocal of the variable</a:t>
            </a:r>
            <a:endParaRPr lang="en-US" dirty="0"/>
          </a:p>
        </p:txBody>
      </p:sp>
      <p:sp>
        <p:nvSpPr>
          <p:cNvPr id="17" name="Rectangle 16"/>
          <p:cNvSpPr/>
          <p:nvPr/>
        </p:nvSpPr>
        <p:spPr>
          <a:xfrm>
            <a:off x="6019800" y="3420070"/>
            <a:ext cx="2438400" cy="923330"/>
          </a:xfrm>
          <a:prstGeom prst="rect">
            <a:avLst/>
          </a:prstGeom>
        </p:spPr>
        <p:txBody>
          <a:bodyPr wrap="square">
            <a:spAutoFit/>
          </a:bodyPr>
          <a:lstStyle/>
          <a:p>
            <a:r>
              <a:rPr lang="en-US" dirty="0" smtClean="0"/>
              <a:t>Nonlinear; contains the square root of the variable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checkerboard(across)">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heckerboard(across)">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checkerboard(across)">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checkerboard(across)">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checkerboard(across)">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checkerboard(across)">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checkerboard(across)">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checkerboard(across)">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checkerboard(across)">
                                      <p:cBhvr>
                                        <p:cTn id="5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1"/>
          <p:cNvSpPr>
            <a:spLocks noChangeArrowheads="1"/>
          </p:cNvSpPr>
          <p:nvPr/>
        </p:nvSpPr>
        <p:spPr bwMode="auto">
          <a:xfrm>
            <a:off x="1219200" y="228600"/>
            <a:ext cx="5768374"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2860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ea typeface="Times New Roman" pitchFamily="18" charset="0"/>
                <a:cs typeface="Times New Roman" pitchFamily="18" charset="0"/>
              </a:rPr>
              <a:t>BASIC STEPS TO SOLVE LINEAR EQUATION</a:t>
            </a:r>
            <a:endParaRPr kumimoji="0" lang="en-US" sz="2400" b="0" i="0" u="none" strike="noStrike" cap="none" normalizeH="0" baseline="0" dirty="0" smtClean="0">
              <a:ln>
                <a:noFill/>
              </a:ln>
              <a:solidFill>
                <a:schemeClr val="tx1"/>
              </a:solidFill>
              <a:effectLst/>
              <a:latin typeface="+mn-lt"/>
              <a:cs typeface="Arial" pitchFamily="34" charset="0"/>
            </a:endParaRPr>
          </a:p>
        </p:txBody>
      </p:sp>
      <p:sp>
        <p:nvSpPr>
          <p:cNvPr id="138242" name="Rectangle 2"/>
          <p:cNvSpPr>
            <a:spLocks noChangeArrowheads="1"/>
          </p:cNvSpPr>
          <p:nvPr/>
        </p:nvSpPr>
        <p:spPr bwMode="auto">
          <a:xfrm>
            <a:off x="533400" y="685800"/>
            <a:ext cx="7696200" cy="4247317"/>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2400" b="0" i="0" u="none" strike="noStrike" cap="none" normalizeH="0" baseline="0" dirty="0" smtClean="0">
                <a:ln>
                  <a:noFill/>
                </a:ln>
                <a:solidFill>
                  <a:schemeClr val="tx1"/>
                </a:solidFill>
                <a:effectLst/>
                <a:latin typeface="+mn-lt"/>
                <a:ea typeface="Times New Roman" pitchFamily="18" charset="0"/>
                <a:cs typeface="Times New Roman" pitchFamily="18" charset="0"/>
              </a:rPr>
              <a:t>Eliminate fractions by multiplying each member of the </a:t>
            </a:r>
          </a:p>
          <a:p>
            <a:pPr marL="0" marR="0" lvl="0" indent="0" algn="l" defTabSz="914400" rtl="0" eaLnBrk="0" fontAlgn="base" latinLnBrk="0" hangingPunct="0">
              <a:lnSpc>
                <a:spcPct val="100000"/>
              </a:lnSpc>
              <a:spcBef>
                <a:spcPct val="0"/>
              </a:spcBef>
              <a:spcAft>
                <a:spcPct val="0"/>
              </a:spcAft>
              <a:buClrTx/>
              <a:buSzTx/>
              <a:tabLst/>
            </a:pPr>
            <a:r>
              <a:rPr lang="en-US" sz="2400" dirty="0" smtClean="0">
                <a:latin typeface="+mn-lt"/>
                <a:ea typeface="Times New Roman" pitchFamily="18" charset="0"/>
                <a:cs typeface="Times New Roman" pitchFamily="18" charset="0"/>
              </a:rPr>
              <a:t>   </a:t>
            </a:r>
            <a:r>
              <a:rPr kumimoji="0" lang="en-US" sz="2400" b="0" i="0" u="none" strike="noStrike" cap="none" normalizeH="0" baseline="0" dirty="0" smtClean="0">
                <a:ln>
                  <a:noFill/>
                </a:ln>
                <a:solidFill>
                  <a:schemeClr val="tx1"/>
                </a:solidFill>
                <a:effectLst/>
                <a:latin typeface="+mn-lt"/>
                <a:ea typeface="Times New Roman" pitchFamily="18" charset="0"/>
                <a:cs typeface="Times New Roman" pitchFamily="18" charset="0"/>
              </a:rPr>
              <a:t>equation by the lowest common denominator.</a:t>
            </a:r>
            <a:endParaRPr kumimoji="0" lang="en-US" sz="24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mn-lt"/>
                <a:ea typeface="Times New Roman" pitchFamily="18" charset="0"/>
                <a:cs typeface="Times New Roman" pitchFamily="18" charset="0"/>
              </a:rPr>
              <a:t>2. Remove symbols of grouping.</a:t>
            </a:r>
            <a:endParaRPr kumimoji="0" lang="en-US" sz="24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mn-lt"/>
                <a:ea typeface="Times New Roman" pitchFamily="18" charset="0"/>
                <a:cs typeface="Times New Roman" pitchFamily="18" charset="0"/>
              </a:rPr>
              <a:t>3. Isolate all terms containing the variable on one side of </a:t>
            </a:r>
          </a:p>
          <a:p>
            <a:pPr marL="0" marR="0" lvl="0" indent="0" algn="l" defTabSz="914400" rtl="0" eaLnBrk="0" fontAlgn="base" latinLnBrk="0" hangingPunct="0">
              <a:lnSpc>
                <a:spcPct val="100000"/>
              </a:lnSpc>
              <a:spcBef>
                <a:spcPct val="0"/>
              </a:spcBef>
              <a:spcAft>
                <a:spcPct val="0"/>
              </a:spcAft>
              <a:buClrTx/>
              <a:buSzTx/>
              <a:tabLst/>
            </a:pPr>
            <a:r>
              <a:rPr lang="en-US" sz="2400" dirty="0" smtClean="0">
                <a:latin typeface="+mn-lt"/>
                <a:ea typeface="Times New Roman" pitchFamily="18" charset="0"/>
                <a:cs typeface="Times New Roman" pitchFamily="18" charset="0"/>
              </a:rPr>
              <a:t>    </a:t>
            </a:r>
            <a:r>
              <a:rPr kumimoji="0" lang="en-US" sz="2400" b="0" i="0" u="none" strike="noStrike" cap="none" normalizeH="0" baseline="0" dirty="0" smtClean="0">
                <a:ln>
                  <a:noFill/>
                </a:ln>
                <a:solidFill>
                  <a:schemeClr val="tx1"/>
                </a:solidFill>
                <a:effectLst/>
                <a:latin typeface="+mn-lt"/>
                <a:ea typeface="Times New Roman" pitchFamily="18" charset="0"/>
                <a:cs typeface="Times New Roman" pitchFamily="18" charset="0"/>
              </a:rPr>
              <a:t>the</a:t>
            </a:r>
            <a:r>
              <a:rPr kumimoji="0" lang="en-US" sz="2400" b="0" i="0" u="none" strike="noStrike" cap="none" normalizeH="0" dirty="0" smtClean="0">
                <a:ln>
                  <a:noFill/>
                </a:ln>
                <a:solidFill>
                  <a:schemeClr val="tx1"/>
                </a:solidFill>
                <a:effectLst/>
                <a:latin typeface="+mn-lt"/>
                <a:ea typeface="Times New Roman" pitchFamily="18" charset="0"/>
                <a:cs typeface="Times New Roman" pitchFamily="18" charset="0"/>
              </a:rPr>
              <a:t> </a:t>
            </a:r>
            <a:r>
              <a:rPr kumimoji="0" lang="en-US" sz="2400" b="0" i="0" u="none" strike="noStrike" cap="none" normalizeH="0" baseline="0" dirty="0" smtClean="0">
                <a:ln>
                  <a:noFill/>
                </a:ln>
                <a:solidFill>
                  <a:schemeClr val="tx1"/>
                </a:solidFill>
                <a:effectLst/>
                <a:latin typeface="+mn-lt"/>
                <a:ea typeface="Times New Roman" pitchFamily="18" charset="0"/>
                <a:cs typeface="Times New Roman" pitchFamily="18" charset="0"/>
              </a:rPr>
              <a:t>equation and all the other terms on the opposite</a:t>
            </a:r>
            <a:r>
              <a:rPr kumimoji="0" lang="en-US" sz="2400" b="0" i="0" u="none" strike="noStrike" cap="none" normalizeH="0" dirty="0" smtClean="0">
                <a:ln>
                  <a:noFill/>
                </a:ln>
                <a:solidFill>
                  <a:schemeClr val="tx1"/>
                </a:solidFill>
                <a:effectLst/>
                <a:latin typeface="+mn-lt"/>
                <a:ea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tabLst/>
            </a:pPr>
            <a:r>
              <a:rPr lang="en-US" sz="2400" dirty="0" smtClean="0">
                <a:latin typeface="+mn-lt"/>
                <a:ea typeface="Times New Roman" pitchFamily="18" charset="0"/>
                <a:cs typeface="Times New Roman" pitchFamily="18" charset="0"/>
              </a:rPr>
              <a:t>    </a:t>
            </a:r>
            <a:r>
              <a:rPr kumimoji="0" lang="en-US" sz="2400" b="0" i="0" u="none" strike="noStrike" cap="none" normalizeH="0" dirty="0" smtClean="0">
                <a:ln>
                  <a:noFill/>
                </a:ln>
                <a:solidFill>
                  <a:schemeClr val="tx1"/>
                </a:solidFill>
                <a:effectLst/>
                <a:latin typeface="+mn-lt"/>
                <a:ea typeface="Times New Roman" pitchFamily="18" charset="0"/>
                <a:cs typeface="Times New Roman" pitchFamily="18" charset="0"/>
              </a:rPr>
              <a:t>s</a:t>
            </a:r>
            <a:r>
              <a:rPr kumimoji="0" lang="en-US" sz="2400" b="0" i="0" u="none" strike="noStrike" cap="none" normalizeH="0" baseline="0" dirty="0" smtClean="0">
                <a:ln>
                  <a:noFill/>
                </a:ln>
                <a:solidFill>
                  <a:schemeClr val="tx1"/>
                </a:solidFill>
                <a:effectLst/>
                <a:latin typeface="+mn-lt"/>
                <a:ea typeface="Times New Roman" pitchFamily="18" charset="0"/>
                <a:cs typeface="Times New Roman" pitchFamily="18" charset="0"/>
              </a:rPr>
              <a:t>ide. Simplify by combining like terms.</a:t>
            </a:r>
            <a:endParaRPr kumimoji="0" lang="en-US" sz="24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mn-lt"/>
                <a:ea typeface="Times New Roman" pitchFamily="18" charset="0"/>
                <a:cs typeface="Times New Roman" pitchFamily="18" charset="0"/>
              </a:rPr>
              <a:t>4. Divide both sides of the equation by the coefficient of   </a:t>
            </a:r>
          </a:p>
          <a:p>
            <a:pPr marL="0" marR="0" lvl="0" indent="0" algn="l" defTabSz="914400" rtl="0" eaLnBrk="0" fontAlgn="base" latinLnBrk="0" hangingPunct="0">
              <a:lnSpc>
                <a:spcPct val="100000"/>
              </a:lnSpc>
              <a:spcBef>
                <a:spcPct val="0"/>
              </a:spcBef>
              <a:spcAft>
                <a:spcPct val="0"/>
              </a:spcAft>
              <a:buClrTx/>
              <a:buSzTx/>
              <a:tabLst/>
            </a:pPr>
            <a:r>
              <a:rPr lang="en-US" sz="2400" dirty="0" smtClean="0">
                <a:latin typeface="+mn-lt"/>
                <a:ea typeface="Times New Roman" pitchFamily="18" charset="0"/>
                <a:cs typeface="Times New Roman" pitchFamily="18" charset="0"/>
              </a:rPr>
              <a:t>     </a:t>
            </a:r>
            <a:r>
              <a:rPr kumimoji="0" lang="en-US" sz="2400" b="0" i="0" u="none" strike="noStrike" cap="none" normalizeH="0" baseline="0" dirty="0" smtClean="0">
                <a:ln>
                  <a:noFill/>
                </a:ln>
                <a:solidFill>
                  <a:schemeClr val="tx1"/>
                </a:solidFill>
                <a:effectLst/>
                <a:latin typeface="+mn-lt"/>
                <a:ea typeface="Times New Roman" pitchFamily="18" charset="0"/>
                <a:cs typeface="Times New Roman" pitchFamily="18" charset="0"/>
              </a:rPr>
              <a:t>the variable.</a:t>
            </a:r>
            <a:endParaRPr kumimoji="0" lang="en-US" sz="2400" b="0"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mn-lt"/>
                <a:ea typeface="Times New Roman" pitchFamily="18" charset="0"/>
                <a:cs typeface="Times New Roman" pitchFamily="18" charset="0"/>
              </a:rPr>
              <a:t>5.  Check the solution by substituting the value of the </a:t>
            </a:r>
          </a:p>
          <a:p>
            <a:pPr marL="0" marR="0" lvl="0" indent="0" algn="l" defTabSz="914400" rtl="0" eaLnBrk="0" fontAlgn="base" latinLnBrk="0" hangingPunct="0">
              <a:lnSpc>
                <a:spcPct val="100000"/>
              </a:lnSpc>
              <a:spcBef>
                <a:spcPct val="0"/>
              </a:spcBef>
              <a:spcAft>
                <a:spcPct val="0"/>
              </a:spcAft>
              <a:buClrTx/>
              <a:buSzTx/>
              <a:tabLst/>
            </a:pPr>
            <a:r>
              <a:rPr lang="en-US" sz="2400" dirty="0" smtClean="0">
                <a:latin typeface="+mn-lt"/>
                <a:ea typeface="Times New Roman" pitchFamily="18" charset="0"/>
                <a:cs typeface="Times New Roman" pitchFamily="18" charset="0"/>
              </a:rPr>
              <a:t>     </a:t>
            </a:r>
            <a:r>
              <a:rPr kumimoji="0" lang="en-US" sz="2400" b="0" i="0" u="none" strike="noStrike" cap="none" normalizeH="0" baseline="0" dirty="0" smtClean="0">
                <a:ln>
                  <a:noFill/>
                </a:ln>
                <a:solidFill>
                  <a:schemeClr val="tx1"/>
                </a:solidFill>
                <a:effectLst/>
                <a:latin typeface="+mn-lt"/>
                <a:ea typeface="Times New Roman" pitchFamily="18" charset="0"/>
                <a:cs typeface="Times New Roman" pitchFamily="18" charset="0"/>
              </a:rPr>
              <a:t>unknown into the original equation.</a:t>
            </a:r>
            <a:endParaRPr kumimoji="0" lang="en-US" sz="24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38243" name="Rectangle 3"/>
          <p:cNvSpPr>
            <a:spLocks noChangeArrowheads="1"/>
          </p:cNvSpPr>
          <p:nvPr/>
        </p:nvSpPr>
        <p:spPr bwMode="auto">
          <a:xfrm>
            <a:off x="304800" y="5257801"/>
            <a:ext cx="85344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ea typeface="Times New Roman" pitchFamily="18" charset="0"/>
                <a:cs typeface="Times New Roman" pitchFamily="18" charset="0"/>
              </a:rPr>
              <a:t>In cases wherein the variable appears under a radical sign, the </a:t>
            </a:r>
          </a:p>
          <a:p>
            <a:pPr marL="0" marR="0" lvl="0" indent="0" defTabSz="914400" rtl="0" eaLnBrk="1" fontAlgn="base" latinLnBrk="0" hangingPunct="1">
              <a:lnSpc>
                <a:spcPct val="100000"/>
              </a:lnSpc>
              <a:spcBef>
                <a:spcPct val="0"/>
              </a:spcBef>
              <a:spcAft>
                <a:spcPct val="0"/>
              </a:spcAft>
              <a:buClrTx/>
              <a:buSzTx/>
              <a:buFontTx/>
              <a:buNone/>
              <a:tabLst/>
            </a:pPr>
            <a:r>
              <a:rPr lang="en-US" sz="2400" dirty="0" smtClean="0">
                <a:latin typeface="+mn-lt"/>
                <a:ea typeface="Times New Roman" pitchFamily="18" charset="0"/>
                <a:cs typeface="Times New Roman" pitchFamily="18" charset="0"/>
              </a:rPr>
              <a:t>r</a:t>
            </a:r>
            <a:r>
              <a:rPr kumimoji="0" lang="en-US" sz="2400" b="0" i="0" u="none" strike="noStrike" cap="none" normalizeH="0" baseline="0" dirty="0" smtClean="0">
                <a:ln>
                  <a:noFill/>
                </a:ln>
                <a:solidFill>
                  <a:schemeClr val="tx1"/>
                </a:solidFill>
                <a:effectLst/>
                <a:latin typeface="+mn-lt"/>
                <a:ea typeface="Times New Roman" pitchFamily="18" charset="0"/>
                <a:cs typeface="Times New Roman" pitchFamily="18" charset="0"/>
              </a:rPr>
              <a:t>adicals</a:t>
            </a:r>
            <a:r>
              <a:rPr kumimoji="0" lang="en-US" sz="2400" b="0" i="0" u="none" strike="noStrike" cap="none" normalizeH="0" dirty="0" smtClean="0">
                <a:ln>
                  <a:noFill/>
                </a:ln>
                <a:solidFill>
                  <a:schemeClr val="tx1"/>
                </a:solidFill>
                <a:effectLst/>
                <a:latin typeface="+mn-lt"/>
                <a:ea typeface="Times New Roman" pitchFamily="18" charset="0"/>
                <a:cs typeface="Times New Roman" pitchFamily="18" charset="0"/>
              </a:rPr>
              <a:t> </a:t>
            </a:r>
            <a:r>
              <a:rPr kumimoji="0" lang="en-US" sz="2400" b="0" i="0" u="none" strike="noStrike" cap="none" normalizeH="0" baseline="0" dirty="0" smtClean="0">
                <a:ln>
                  <a:noFill/>
                </a:ln>
                <a:solidFill>
                  <a:schemeClr val="tx1"/>
                </a:solidFill>
                <a:effectLst/>
                <a:latin typeface="+mn-lt"/>
                <a:ea typeface="Times New Roman" pitchFamily="18" charset="0"/>
                <a:cs typeface="Times New Roman" pitchFamily="18" charset="0"/>
              </a:rPr>
              <a:t>should first be cleared of in the equation and then follow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ea typeface="Times New Roman" pitchFamily="18" charset="0"/>
                <a:cs typeface="Times New Roman" pitchFamily="18" charset="0"/>
              </a:rPr>
              <a:t>the basics steps in solving linear equation.</a:t>
            </a:r>
            <a:endParaRPr kumimoji="0" lang="en-US" sz="24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1555" name="Rectangle 3"/>
          <p:cNvSpPr>
            <a:spLocks noGrp="1" noChangeArrowheads="1"/>
          </p:cNvSpPr>
          <p:nvPr>
            <p:ph type="title"/>
          </p:nvPr>
        </p:nvSpPr>
        <p:spPr>
          <a:xfrm>
            <a:off x="301625" y="90488"/>
            <a:ext cx="8156575" cy="595312"/>
          </a:xfrm>
          <a:noFill/>
        </p:spPr>
        <p:txBody>
          <a:bodyPr/>
          <a:lstStyle/>
          <a:p>
            <a:r>
              <a:rPr lang="en-US" sz="2600" dirty="0" smtClean="0"/>
              <a:t> </a:t>
            </a:r>
            <a:r>
              <a:rPr lang="en-US" sz="2400" b="1" dirty="0" smtClean="0"/>
              <a:t>SOLVE A LINEAR EQUATION IN ONE VARIABLE</a:t>
            </a:r>
            <a:endParaRPr lang="en-US" sz="2400" b="1" dirty="0"/>
          </a:p>
        </p:txBody>
      </p:sp>
      <p:sp>
        <p:nvSpPr>
          <p:cNvPr id="151554" name="Rectangle 2"/>
          <p:cNvSpPr>
            <a:spLocks noGrp="1" noChangeArrowheads="1"/>
          </p:cNvSpPr>
          <p:nvPr>
            <p:ph idx="1"/>
          </p:nvPr>
        </p:nvSpPr>
        <p:spPr>
          <a:xfrm>
            <a:off x="457200" y="1370013"/>
            <a:ext cx="8229600" cy="5256212"/>
          </a:xfrm>
          <a:noFill/>
        </p:spPr>
        <p:txBody>
          <a:bodyPr/>
          <a:lstStyle/>
          <a:p>
            <a:pPr>
              <a:buNone/>
            </a:pPr>
            <a:r>
              <a:rPr lang="en-US" sz="2400" dirty="0"/>
              <a:t>Solve: 3</a:t>
            </a:r>
            <a:r>
              <a:rPr lang="en-US" sz="2400" i="1" dirty="0"/>
              <a:t>x </a:t>
            </a:r>
            <a:r>
              <a:rPr lang="en-US" sz="2400" dirty="0"/>
              <a:t>– 5 = 7</a:t>
            </a:r>
            <a:r>
              <a:rPr lang="en-US" sz="2400" i="1" dirty="0"/>
              <a:t>x </a:t>
            </a:r>
            <a:r>
              <a:rPr lang="en-US" sz="2400" dirty="0"/>
              <a:t>– 11</a:t>
            </a:r>
          </a:p>
          <a:p>
            <a:pPr>
              <a:buNone/>
            </a:pPr>
            <a:endParaRPr lang="en-US" sz="2400" dirty="0">
              <a:solidFill>
                <a:srgbClr val="21419C"/>
              </a:solidFill>
            </a:endParaRPr>
          </a:p>
          <a:p>
            <a:pPr>
              <a:buNone/>
            </a:pPr>
            <a:r>
              <a:rPr lang="en-US" sz="2400" dirty="0">
                <a:solidFill>
                  <a:srgbClr val="21419C"/>
                </a:solidFill>
              </a:rPr>
              <a:t>Solution:</a:t>
            </a:r>
          </a:p>
          <a:p>
            <a:pPr>
              <a:buNone/>
            </a:pPr>
            <a:r>
              <a:rPr lang="en-US" sz="2400" dirty="0"/>
              <a:t>	3</a:t>
            </a:r>
            <a:r>
              <a:rPr lang="en-US" sz="2400" i="1" dirty="0"/>
              <a:t>x </a:t>
            </a:r>
            <a:r>
              <a:rPr lang="en-US" sz="2400" dirty="0"/>
              <a:t>– 5 = 7</a:t>
            </a:r>
            <a:r>
              <a:rPr lang="en-US" sz="2400" i="1" dirty="0"/>
              <a:t>x </a:t>
            </a:r>
            <a:r>
              <a:rPr lang="en-US" sz="2400" dirty="0"/>
              <a:t>– 11</a:t>
            </a:r>
          </a:p>
          <a:p>
            <a:pPr>
              <a:buNone/>
            </a:pPr>
            <a:endParaRPr lang="en-US" sz="2400" dirty="0"/>
          </a:p>
          <a:p>
            <a:pPr>
              <a:buNone/>
            </a:pPr>
            <a:r>
              <a:rPr lang="en-US" sz="2400" dirty="0"/>
              <a:t>   3</a:t>
            </a:r>
            <a:r>
              <a:rPr lang="en-US" sz="2400" i="1" dirty="0"/>
              <a:t>x </a:t>
            </a:r>
            <a:r>
              <a:rPr lang="en-US" sz="2400" dirty="0"/>
              <a:t>– </a:t>
            </a:r>
            <a:r>
              <a:rPr lang="en-US" sz="2400" dirty="0">
                <a:solidFill>
                  <a:srgbClr val="FF1A1A"/>
                </a:solidFill>
              </a:rPr>
              <a:t>7</a:t>
            </a:r>
            <a:r>
              <a:rPr lang="en-US" sz="2400" i="1" dirty="0">
                <a:solidFill>
                  <a:srgbClr val="FF1A1A"/>
                </a:solidFill>
              </a:rPr>
              <a:t>x</a:t>
            </a:r>
            <a:r>
              <a:rPr lang="en-US" sz="2400" i="1" dirty="0"/>
              <a:t> </a:t>
            </a:r>
            <a:r>
              <a:rPr lang="en-US" sz="2400" dirty="0"/>
              <a:t>– 5 = 7</a:t>
            </a:r>
            <a:r>
              <a:rPr lang="en-US" sz="2400" i="1" dirty="0"/>
              <a:t>x </a:t>
            </a:r>
            <a:r>
              <a:rPr lang="en-US" sz="2400" dirty="0"/>
              <a:t>– </a:t>
            </a:r>
            <a:r>
              <a:rPr lang="en-US" sz="2400" dirty="0">
                <a:solidFill>
                  <a:srgbClr val="FF1A1A"/>
                </a:solidFill>
              </a:rPr>
              <a:t>7</a:t>
            </a:r>
            <a:r>
              <a:rPr lang="en-US" sz="2400" i="1" dirty="0">
                <a:solidFill>
                  <a:srgbClr val="FF1A1A"/>
                </a:solidFill>
              </a:rPr>
              <a:t>x</a:t>
            </a:r>
            <a:r>
              <a:rPr lang="en-US" sz="2400" i="1" dirty="0"/>
              <a:t> </a:t>
            </a:r>
            <a:r>
              <a:rPr lang="en-US" sz="2400" dirty="0"/>
              <a:t>– 11</a:t>
            </a:r>
          </a:p>
          <a:p>
            <a:pPr>
              <a:buNone/>
            </a:pPr>
            <a:endParaRPr lang="en-US" sz="2400" dirty="0"/>
          </a:p>
          <a:p>
            <a:pPr>
              <a:buNone/>
            </a:pPr>
            <a:r>
              <a:rPr lang="en-US" sz="2400" dirty="0"/>
              <a:t>         –4</a:t>
            </a:r>
            <a:r>
              <a:rPr lang="en-US" sz="2400" i="1" dirty="0"/>
              <a:t>x </a:t>
            </a:r>
            <a:r>
              <a:rPr lang="en-US" sz="2400" dirty="0"/>
              <a:t>– 5 = –11</a:t>
            </a:r>
          </a:p>
          <a:p>
            <a:pPr>
              <a:buNone/>
            </a:pPr>
            <a:endParaRPr lang="en-US" sz="2400" dirty="0"/>
          </a:p>
          <a:p>
            <a:pPr>
              <a:buNone/>
            </a:pPr>
            <a:r>
              <a:rPr lang="en-US" sz="2400" dirty="0"/>
              <a:t>   –4</a:t>
            </a:r>
            <a:r>
              <a:rPr lang="en-US" sz="2400" i="1" dirty="0"/>
              <a:t>x </a:t>
            </a:r>
            <a:r>
              <a:rPr lang="en-US" sz="2400" dirty="0"/>
              <a:t>– 5 + </a:t>
            </a:r>
            <a:r>
              <a:rPr lang="en-US" sz="2400" dirty="0">
                <a:solidFill>
                  <a:srgbClr val="FF1A1A"/>
                </a:solidFill>
              </a:rPr>
              <a:t>5</a:t>
            </a:r>
            <a:r>
              <a:rPr lang="en-US" sz="2400" dirty="0"/>
              <a:t> = –11 + </a:t>
            </a:r>
            <a:r>
              <a:rPr lang="en-US" sz="2400" dirty="0">
                <a:solidFill>
                  <a:srgbClr val="FF1A1A"/>
                </a:solidFill>
              </a:rPr>
              <a:t>5</a:t>
            </a:r>
          </a:p>
          <a:p>
            <a:pPr>
              <a:buNone/>
            </a:pPr>
            <a:endParaRPr lang="en-US" sz="2400" dirty="0">
              <a:solidFill>
                <a:srgbClr val="FF1A1A"/>
              </a:solidFill>
            </a:endParaRPr>
          </a:p>
          <a:p>
            <a:pPr>
              <a:lnSpc>
                <a:spcPct val="105000"/>
              </a:lnSpc>
              <a:buNone/>
            </a:pPr>
            <a:r>
              <a:rPr lang="en-US" sz="2400" dirty="0"/>
              <a:t>               –4</a:t>
            </a:r>
            <a:r>
              <a:rPr lang="en-US" sz="2400" i="1" dirty="0"/>
              <a:t>x </a:t>
            </a:r>
            <a:r>
              <a:rPr lang="en-US" sz="2400" dirty="0"/>
              <a:t>= –6</a:t>
            </a:r>
          </a:p>
        </p:txBody>
      </p:sp>
      <p:sp>
        <p:nvSpPr>
          <p:cNvPr id="151556" name="Rectangle 4"/>
          <p:cNvSpPr>
            <a:spLocks noChangeArrowheads="1"/>
          </p:cNvSpPr>
          <p:nvPr/>
        </p:nvSpPr>
        <p:spPr bwMode="auto">
          <a:xfrm>
            <a:off x="5029200" y="3429000"/>
            <a:ext cx="3886200" cy="641350"/>
          </a:xfrm>
          <a:prstGeom prst="rect">
            <a:avLst/>
          </a:prstGeom>
          <a:noFill/>
          <a:ln w="9525" algn="ctr">
            <a:noFill/>
            <a:miter lim="800000"/>
            <a:headEnd/>
            <a:tailEnd/>
          </a:ln>
          <a:effectLst/>
        </p:spPr>
        <p:txBody>
          <a:bodyPr>
            <a:spAutoFit/>
          </a:bodyPr>
          <a:lstStyle/>
          <a:p>
            <a:r>
              <a:rPr lang="en-US" dirty="0">
                <a:solidFill>
                  <a:srgbClr val="009AFF"/>
                </a:solidFill>
              </a:rPr>
              <a:t>Subtract </a:t>
            </a:r>
            <a:r>
              <a:rPr lang="en-US" dirty="0">
                <a:solidFill>
                  <a:srgbClr val="FF1A1A"/>
                </a:solidFill>
              </a:rPr>
              <a:t>7</a:t>
            </a:r>
            <a:r>
              <a:rPr lang="en-US" i="1" dirty="0">
                <a:solidFill>
                  <a:srgbClr val="FF1A1A"/>
                </a:solidFill>
              </a:rPr>
              <a:t>x</a:t>
            </a:r>
            <a:r>
              <a:rPr lang="en-US" i="1" dirty="0">
                <a:solidFill>
                  <a:srgbClr val="009AFF"/>
                </a:solidFill>
              </a:rPr>
              <a:t> </a:t>
            </a:r>
            <a:r>
              <a:rPr lang="en-US" dirty="0">
                <a:solidFill>
                  <a:srgbClr val="009AFF"/>
                </a:solidFill>
              </a:rPr>
              <a:t>from each side of the equation.</a:t>
            </a:r>
          </a:p>
        </p:txBody>
      </p:sp>
      <p:sp>
        <p:nvSpPr>
          <p:cNvPr id="151557" name="Rectangle 5"/>
          <p:cNvSpPr>
            <a:spLocks noChangeArrowheads="1"/>
          </p:cNvSpPr>
          <p:nvPr/>
        </p:nvSpPr>
        <p:spPr bwMode="auto">
          <a:xfrm>
            <a:off x="5048250" y="4914900"/>
            <a:ext cx="3714750" cy="366713"/>
          </a:xfrm>
          <a:prstGeom prst="rect">
            <a:avLst/>
          </a:prstGeom>
          <a:noFill/>
          <a:ln w="9525" algn="ctr">
            <a:noFill/>
            <a:miter lim="800000"/>
            <a:headEnd/>
            <a:tailEnd/>
          </a:ln>
          <a:effectLst/>
        </p:spPr>
        <p:txBody>
          <a:bodyPr wrap="none">
            <a:spAutoFit/>
          </a:bodyPr>
          <a:lstStyle/>
          <a:p>
            <a:r>
              <a:rPr lang="en-US" dirty="0">
                <a:solidFill>
                  <a:srgbClr val="009AFF"/>
                </a:solidFill>
              </a:rPr>
              <a:t>Add </a:t>
            </a:r>
            <a:r>
              <a:rPr lang="en-US" dirty="0">
                <a:solidFill>
                  <a:srgbClr val="FF1A1A"/>
                </a:solidFill>
              </a:rPr>
              <a:t>5</a:t>
            </a:r>
            <a:r>
              <a:rPr lang="en-US" dirty="0">
                <a:solidFill>
                  <a:srgbClr val="009AFF"/>
                </a:solidFill>
              </a:rPr>
              <a:t> to each side of the equation.</a:t>
            </a:r>
          </a:p>
        </p:txBody>
      </p:sp>
      <p:sp>
        <p:nvSpPr>
          <p:cNvPr id="6" name="Rectangle 5"/>
          <p:cNvSpPr/>
          <p:nvPr/>
        </p:nvSpPr>
        <p:spPr>
          <a:xfrm>
            <a:off x="609600" y="838200"/>
            <a:ext cx="1404551" cy="461665"/>
          </a:xfrm>
          <a:prstGeom prst="rect">
            <a:avLst/>
          </a:prstGeom>
        </p:spPr>
        <p:txBody>
          <a:bodyPr wrap="none">
            <a:spAutoFit/>
          </a:bodyPr>
          <a:lstStyle/>
          <a:p>
            <a:pPr lvl="0" algn="ctr"/>
            <a:r>
              <a:rPr lang="en-US" sz="2400" b="1" dirty="0" smtClean="0">
                <a:latin typeface="+mn-lt"/>
                <a:cs typeface="Arial" pitchFamily="34" charset="0"/>
              </a:rPr>
              <a:t>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51554">
                                            <p:txEl>
                                              <p:pRg st="2" end="2"/>
                                            </p:txEl>
                                          </p:spTgt>
                                        </p:tgtEl>
                                        <p:attrNameLst>
                                          <p:attrName>style.visibility</p:attrName>
                                        </p:attrNameLst>
                                      </p:cBhvr>
                                      <p:to>
                                        <p:strVal val="visible"/>
                                      </p:to>
                                    </p:set>
                                    <p:animEffect transition="in" filter="fade">
                                      <p:cBhvr>
                                        <p:cTn id="7" dur="1000"/>
                                        <p:tgtEl>
                                          <p:spTgt spid="151554">
                                            <p:txEl>
                                              <p:pRg st="2" end="2"/>
                                            </p:txEl>
                                          </p:spTgt>
                                        </p:tgtEl>
                                      </p:cBhvr>
                                    </p:animEffect>
                                    <p:anim calcmode="lin" valueType="num">
                                      <p:cBhvr>
                                        <p:cTn id="8" dur="1000" fill="hold"/>
                                        <p:tgtEl>
                                          <p:spTgt spid="151554">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51554">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1554">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51554">
                                            <p:txEl>
                                              <p:pRg st="3" end="3"/>
                                            </p:txEl>
                                          </p:spTgt>
                                        </p:tgtEl>
                                        <p:attrNameLst>
                                          <p:attrName>style.visibility</p:attrName>
                                        </p:attrNameLst>
                                      </p:cBhvr>
                                      <p:to>
                                        <p:strVal val="visible"/>
                                      </p:to>
                                    </p:set>
                                    <p:animEffect transition="in" filter="fade">
                                      <p:cBhvr>
                                        <p:cTn id="13" dur="1000"/>
                                        <p:tgtEl>
                                          <p:spTgt spid="151554">
                                            <p:txEl>
                                              <p:pRg st="3" end="3"/>
                                            </p:txEl>
                                          </p:spTgt>
                                        </p:tgtEl>
                                      </p:cBhvr>
                                    </p:animEffect>
                                    <p:anim calcmode="lin" valueType="num">
                                      <p:cBhvr>
                                        <p:cTn id="14" dur="1000" fill="hold"/>
                                        <p:tgtEl>
                                          <p:spTgt spid="151554">
                                            <p:txEl>
                                              <p:pRg st="3" end="3"/>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51554">
                                            <p:txEl>
                                              <p:pRg st="3" end="3"/>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51554">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151554">
                                            <p:txEl>
                                              <p:pRg st="5" end="5"/>
                                            </p:txEl>
                                          </p:spTgt>
                                        </p:tgtEl>
                                        <p:attrNameLst>
                                          <p:attrName>style.visibility</p:attrName>
                                        </p:attrNameLst>
                                      </p:cBhvr>
                                      <p:to>
                                        <p:strVal val="visible"/>
                                      </p:to>
                                    </p:set>
                                    <p:animEffect transition="in" filter="fade">
                                      <p:cBhvr>
                                        <p:cTn id="21" dur="1000"/>
                                        <p:tgtEl>
                                          <p:spTgt spid="151554">
                                            <p:txEl>
                                              <p:pRg st="5" end="5"/>
                                            </p:txEl>
                                          </p:spTgt>
                                        </p:tgtEl>
                                      </p:cBhvr>
                                    </p:animEffect>
                                    <p:anim calcmode="lin" valueType="num">
                                      <p:cBhvr>
                                        <p:cTn id="22" dur="1000" fill="hold"/>
                                        <p:tgtEl>
                                          <p:spTgt spid="151554">
                                            <p:txEl>
                                              <p:pRg st="5" end="5"/>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151554">
                                            <p:txEl>
                                              <p:pRg st="5" end="5"/>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51554">
                                            <p:txEl>
                                              <p:pRg st="5" end="5"/>
                                            </p:txEl>
                                          </p:spTgt>
                                        </p:tgtEl>
                                        <p:attrNameLst>
                                          <p:attrName>ppt_y</p:attrName>
                                        </p:attrNameLst>
                                      </p:cBhvr>
                                      <p:tavLst>
                                        <p:tav tm="0">
                                          <p:val>
                                            <p:strVal val="#ppt_y-.03"/>
                                          </p:val>
                                        </p:tav>
                                        <p:tav tm="100000">
                                          <p:val>
                                            <p:strVal val="#ppt_y"/>
                                          </p:val>
                                        </p:tav>
                                      </p:tavLst>
                                    </p:anim>
                                  </p:childTnLst>
                                </p:cTn>
                              </p:par>
                              <p:par>
                                <p:cTn id="25" presetID="37" presetClass="entr" presetSubtype="0" fill="hold" grpId="0" nodeType="withEffect">
                                  <p:stCondLst>
                                    <p:cond delay="0"/>
                                  </p:stCondLst>
                                  <p:childTnLst>
                                    <p:set>
                                      <p:cBhvr>
                                        <p:cTn id="26" dur="1" fill="hold">
                                          <p:stCondLst>
                                            <p:cond delay="0"/>
                                          </p:stCondLst>
                                        </p:cTn>
                                        <p:tgtEl>
                                          <p:spTgt spid="151556"/>
                                        </p:tgtEl>
                                        <p:attrNameLst>
                                          <p:attrName>style.visibility</p:attrName>
                                        </p:attrNameLst>
                                      </p:cBhvr>
                                      <p:to>
                                        <p:strVal val="visible"/>
                                      </p:to>
                                    </p:set>
                                    <p:animEffect transition="in" filter="fade">
                                      <p:cBhvr>
                                        <p:cTn id="27" dur="1000"/>
                                        <p:tgtEl>
                                          <p:spTgt spid="151556"/>
                                        </p:tgtEl>
                                      </p:cBhvr>
                                    </p:animEffect>
                                    <p:anim calcmode="lin" valueType="num">
                                      <p:cBhvr>
                                        <p:cTn id="28" dur="1000" fill="hold"/>
                                        <p:tgtEl>
                                          <p:spTgt spid="151556"/>
                                        </p:tgtEl>
                                        <p:attrNameLst>
                                          <p:attrName>ppt_x</p:attrName>
                                        </p:attrNameLst>
                                      </p:cBhvr>
                                      <p:tavLst>
                                        <p:tav tm="0">
                                          <p:val>
                                            <p:strVal val="#ppt_x"/>
                                          </p:val>
                                        </p:tav>
                                        <p:tav tm="100000">
                                          <p:val>
                                            <p:strVal val="#ppt_x"/>
                                          </p:val>
                                        </p:tav>
                                      </p:tavLst>
                                    </p:anim>
                                    <p:anim calcmode="lin" valueType="num">
                                      <p:cBhvr>
                                        <p:cTn id="29" dur="900" decel="100000" fill="hold"/>
                                        <p:tgtEl>
                                          <p:spTgt spid="151556"/>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51556"/>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7" presetClass="entr" presetSubtype="0" fill="hold" nodeType="clickEffect">
                                  <p:stCondLst>
                                    <p:cond delay="0"/>
                                  </p:stCondLst>
                                  <p:childTnLst>
                                    <p:set>
                                      <p:cBhvr>
                                        <p:cTn id="34" dur="1" fill="hold">
                                          <p:stCondLst>
                                            <p:cond delay="0"/>
                                          </p:stCondLst>
                                        </p:cTn>
                                        <p:tgtEl>
                                          <p:spTgt spid="151554">
                                            <p:txEl>
                                              <p:pRg st="7" end="7"/>
                                            </p:txEl>
                                          </p:spTgt>
                                        </p:tgtEl>
                                        <p:attrNameLst>
                                          <p:attrName>style.visibility</p:attrName>
                                        </p:attrNameLst>
                                      </p:cBhvr>
                                      <p:to>
                                        <p:strVal val="visible"/>
                                      </p:to>
                                    </p:set>
                                    <p:animEffect transition="in" filter="fade">
                                      <p:cBhvr>
                                        <p:cTn id="35" dur="1000"/>
                                        <p:tgtEl>
                                          <p:spTgt spid="151554">
                                            <p:txEl>
                                              <p:pRg st="7" end="7"/>
                                            </p:txEl>
                                          </p:spTgt>
                                        </p:tgtEl>
                                      </p:cBhvr>
                                    </p:animEffect>
                                    <p:anim calcmode="lin" valueType="num">
                                      <p:cBhvr>
                                        <p:cTn id="36" dur="1000" fill="hold"/>
                                        <p:tgtEl>
                                          <p:spTgt spid="151554">
                                            <p:txEl>
                                              <p:pRg st="7" end="7"/>
                                            </p:txEl>
                                          </p:spTgt>
                                        </p:tgtEl>
                                        <p:attrNameLst>
                                          <p:attrName>ppt_x</p:attrName>
                                        </p:attrNameLst>
                                      </p:cBhvr>
                                      <p:tavLst>
                                        <p:tav tm="0">
                                          <p:val>
                                            <p:strVal val="#ppt_x"/>
                                          </p:val>
                                        </p:tav>
                                        <p:tav tm="100000">
                                          <p:val>
                                            <p:strVal val="#ppt_x"/>
                                          </p:val>
                                        </p:tav>
                                      </p:tavLst>
                                    </p:anim>
                                    <p:anim calcmode="lin" valueType="num">
                                      <p:cBhvr>
                                        <p:cTn id="37" dur="900" decel="100000" fill="hold"/>
                                        <p:tgtEl>
                                          <p:spTgt spid="151554">
                                            <p:txEl>
                                              <p:pRg st="7" end="7"/>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51554">
                                            <p:txEl>
                                              <p:pRg st="7" end="7"/>
                                            </p:txEl>
                                          </p:spTgt>
                                        </p:tgtEl>
                                        <p:attrNameLst>
                                          <p:attrName>ppt_y</p:attrName>
                                        </p:attrNameLst>
                                      </p:cBhvr>
                                      <p:tavLst>
                                        <p:tav tm="0">
                                          <p:val>
                                            <p:strVal val="#ppt_y-.03"/>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7" presetClass="entr" presetSubtype="0" fill="hold" nodeType="clickEffect">
                                  <p:stCondLst>
                                    <p:cond delay="0"/>
                                  </p:stCondLst>
                                  <p:childTnLst>
                                    <p:set>
                                      <p:cBhvr>
                                        <p:cTn id="42" dur="1" fill="hold">
                                          <p:stCondLst>
                                            <p:cond delay="0"/>
                                          </p:stCondLst>
                                        </p:cTn>
                                        <p:tgtEl>
                                          <p:spTgt spid="151554">
                                            <p:txEl>
                                              <p:pRg st="9" end="9"/>
                                            </p:txEl>
                                          </p:spTgt>
                                        </p:tgtEl>
                                        <p:attrNameLst>
                                          <p:attrName>style.visibility</p:attrName>
                                        </p:attrNameLst>
                                      </p:cBhvr>
                                      <p:to>
                                        <p:strVal val="visible"/>
                                      </p:to>
                                    </p:set>
                                    <p:animEffect transition="in" filter="fade">
                                      <p:cBhvr>
                                        <p:cTn id="43" dur="1000"/>
                                        <p:tgtEl>
                                          <p:spTgt spid="151554">
                                            <p:txEl>
                                              <p:pRg st="9" end="9"/>
                                            </p:txEl>
                                          </p:spTgt>
                                        </p:tgtEl>
                                      </p:cBhvr>
                                    </p:animEffect>
                                    <p:anim calcmode="lin" valueType="num">
                                      <p:cBhvr>
                                        <p:cTn id="44" dur="1000" fill="hold"/>
                                        <p:tgtEl>
                                          <p:spTgt spid="151554">
                                            <p:txEl>
                                              <p:pRg st="9" end="9"/>
                                            </p:txEl>
                                          </p:spTgt>
                                        </p:tgtEl>
                                        <p:attrNameLst>
                                          <p:attrName>ppt_x</p:attrName>
                                        </p:attrNameLst>
                                      </p:cBhvr>
                                      <p:tavLst>
                                        <p:tav tm="0">
                                          <p:val>
                                            <p:strVal val="#ppt_x"/>
                                          </p:val>
                                        </p:tav>
                                        <p:tav tm="100000">
                                          <p:val>
                                            <p:strVal val="#ppt_x"/>
                                          </p:val>
                                        </p:tav>
                                      </p:tavLst>
                                    </p:anim>
                                    <p:anim calcmode="lin" valueType="num">
                                      <p:cBhvr>
                                        <p:cTn id="45" dur="900" decel="100000" fill="hold"/>
                                        <p:tgtEl>
                                          <p:spTgt spid="151554">
                                            <p:txEl>
                                              <p:pRg st="9" end="9"/>
                                            </p:txEl>
                                          </p:spTgt>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51554">
                                            <p:txEl>
                                              <p:pRg st="9" end="9"/>
                                            </p:txEl>
                                          </p:spTgt>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151557"/>
                                        </p:tgtEl>
                                        <p:attrNameLst>
                                          <p:attrName>style.visibility</p:attrName>
                                        </p:attrNameLst>
                                      </p:cBhvr>
                                      <p:to>
                                        <p:strVal val="visible"/>
                                      </p:to>
                                    </p:set>
                                    <p:animEffect transition="in" filter="fade">
                                      <p:cBhvr>
                                        <p:cTn id="49" dur="1000"/>
                                        <p:tgtEl>
                                          <p:spTgt spid="151557"/>
                                        </p:tgtEl>
                                      </p:cBhvr>
                                    </p:animEffect>
                                    <p:anim calcmode="lin" valueType="num">
                                      <p:cBhvr>
                                        <p:cTn id="50" dur="1000" fill="hold"/>
                                        <p:tgtEl>
                                          <p:spTgt spid="151557"/>
                                        </p:tgtEl>
                                        <p:attrNameLst>
                                          <p:attrName>ppt_x</p:attrName>
                                        </p:attrNameLst>
                                      </p:cBhvr>
                                      <p:tavLst>
                                        <p:tav tm="0">
                                          <p:val>
                                            <p:strVal val="#ppt_x"/>
                                          </p:val>
                                        </p:tav>
                                        <p:tav tm="100000">
                                          <p:val>
                                            <p:strVal val="#ppt_x"/>
                                          </p:val>
                                        </p:tav>
                                      </p:tavLst>
                                    </p:anim>
                                    <p:anim calcmode="lin" valueType="num">
                                      <p:cBhvr>
                                        <p:cTn id="51" dur="900" decel="100000" fill="hold"/>
                                        <p:tgtEl>
                                          <p:spTgt spid="151557"/>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151557"/>
                                        </p:tgtEl>
                                        <p:attrNameLst>
                                          <p:attrName>ppt_y</p:attrName>
                                        </p:attrNameLst>
                                      </p:cBhvr>
                                      <p:tavLst>
                                        <p:tav tm="0">
                                          <p:val>
                                            <p:strVal val="#ppt_y-.03"/>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37" presetClass="entr" presetSubtype="0" fill="hold" nodeType="clickEffect">
                                  <p:stCondLst>
                                    <p:cond delay="0"/>
                                  </p:stCondLst>
                                  <p:childTnLst>
                                    <p:set>
                                      <p:cBhvr>
                                        <p:cTn id="56" dur="1" fill="hold">
                                          <p:stCondLst>
                                            <p:cond delay="0"/>
                                          </p:stCondLst>
                                        </p:cTn>
                                        <p:tgtEl>
                                          <p:spTgt spid="151554">
                                            <p:txEl>
                                              <p:pRg st="11" end="11"/>
                                            </p:txEl>
                                          </p:spTgt>
                                        </p:tgtEl>
                                        <p:attrNameLst>
                                          <p:attrName>style.visibility</p:attrName>
                                        </p:attrNameLst>
                                      </p:cBhvr>
                                      <p:to>
                                        <p:strVal val="visible"/>
                                      </p:to>
                                    </p:set>
                                    <p:animEffect transition="in" filter="fade">
                                      <p:cBhvr>
                                        <p:cTn id="57" dur="1000"/>
                                        <p:tgtEl>
                                          <p:spTgt spid="151554">
                                            <p:txEl>
                                              <p:pRg st="11" end="11"/>
                                            </p:txEl>
                                          </p:spTgt>
                                        </p:tgtEl>
                                      </p:cBhvr>
                                    </p:animEffect>
                                    <p:anim calcmode="lin" valueType="num">
                                      <p:cBhvr>
                                        <p:cTn id="58" dur="1000" fill="hold"/>
                                        <p:tgtEl>
                                          <p:spTgt spid="151554">
                                            <p:txEl>
                                              <p:pRg st="11" end="11"/>
                                            </p:txEl>
                                          </p:spTgt>
                                        </p:tgtEl>
                                        <p:attrNameLst>
                                          <p:attrName>ppt_x</p:attrName>
                                        </p:attrNameLst>
                                      </p:cBhvr>
                                      <p:tavLst>
                                        <p:tav tm="0">
                                          <p:val>
                                            <p:strVal val="#ppt_x"/>
                                          </p:val>
                                        </p:tav>
                                        <p:tav tm="100000">
                                          <p:val>
                                            <p:strVal val="#ppt_x"/>
                                          </p:val>
                                        </p:tav>
                                      </p:tavLst>
                                    </p:anim>
                                    <p:anim calcmode="lin" valueType="num">
                                      <p:cBhvr>
                                        <p:cTn id="59" dur="900" decel="100000" fill="hold"/>
                                        <p:tgtEl>
                                          <p:spTgt spid="151554">
                                            <p:txEl>
                                              <p:pRg st="11" end="11"/>
                                            </p:txEl>
                                          </p:spTgt>
                                        </p:tgtEl>
                                        <p:attrNameLst>
                                          <p:attrName>ppt_y</p:attrName>
                                        </p:attrNameLst>
                                      </p:cBhvr>
                                      <p:tavLst>
                                        <p:tav tm="0">
                                          <p:val>
                                            <p:strVal val="#ppt_y+1"/>
                                          </p:val>
                                        </p:tav>
                                        <p:tav tm="100000">
                                          <p:val>
                                            <p:strVal val="#ppt_y-.03"/>
                                          </p:val>
                                        </p:tav>
                                      </p:tavLst>
                                    </p:anim>
                                    <p:anim calcmode="lin" valueType="num">
                                      <p:cBhvr>
                                        <p:cTn id="60" dur="100" accel="100000" fill="hold">
                                          <p:stCondLst>
                                            <p:cond delay="900"/>
                                          </p:stCondLst>
                                        </p:cTn>
                                        <p:tgtEl>
                                          <p:spTgt spid="151554">
                                            <p:txEl>
                                              <p:pRg st="11" end="11"/>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6" grpId="0"/>
      <p:bldP spid="151557"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02" name="Rectangle 2"/>
          <p:cNvSpPr>
            <a:spLocks noGrp="1" noChangeArrowheads="1"/>
          </p:cNvSpPr>
          <p:nvPr>
            <p:ph idx="1"/>
          </p:nvPr>
        </p:nvSpPr>
        <p:spPr>
          <a:xfrm>
            <a:off x="457200" y="1370013"/>
            <a:ext cx="8229600" cy="5256212"/>
          </a:xfrm>
          <a:noFill/>
        </p:spPr>
        <p:txBody>
          <a:bodyPr/>
          <a:lstStyle/>
          <a:p>
            <a:pPr>
              <a:lnSpc>
                <a:spcPct val="125000"/>
              </a:lnSpc>
            </a:pPr>
            <a:endParaRPr lang="en-US" dirty="0"/>
          </a:p>
          <a:p>
            <a:pPr>
              <a:lnSpc>
                <a:spcPct val="125000"/>
              </a:lnSpc>
            </a:pPr>
            <a:endParaRPr lang="en-US" dirty="0"/>
          </a:p>
          <a:p>
            <a:pPr>
              <a:lnSpc>
                <a:spcPct val="125000"/>
              </a:lnSpc>
              <a:buNone/>
            </a:pPr>
            <a:endParaRPr lang="en-US" dirty="0"/>
          </a:p>
          <a:p>
            <a:pPr>
              <a:lnSpc>
                <a:spcPct val="125000"/>
              </a:lnSpc>
            </a:pPr>
            <a:endParaRPr lang="en-US" dirty="0"/>
          </a:p>
          <a:p>
            <a:pPr>
              <a:lnSpc>
                <a:spcPct val="125000"/>
              </a:lnSpc>
              <a:buNone/>
            </a:pPr>
            <a:r>
              <a:rPr lang="en-US" sz="2400" dirty="0"/>
              <a:t>The solution </a:t>
            </a:r>
            <a:r>
              <a:rPr lang="en-US" sz="2400" dirty="0" smtClean="0"/>
              <a:t>is       </a:t>
            </a:r>
            <a:r>
              <a:rPr lang="en-US" dirty="0" smtClean="0"/>
              <a:t>.</a:t>
            </a:r>
            <a:endParaRPr lang="en-US" dirty="0"/>
          </a:p>
        </p:txBody>
      </p:sp>
      <p:pic>
        <p:nvPicPr>
          <p:cNvPr id="153606" name="Picture 6"/>
          <p:cNvPicPr>
            <a:picLocks noChangeAspect="1" noChangeArrowheads="1"/>
          </p:cNvPicPr>
          <p:nvPr/>
        </p:nvPicPr>
        <p:blipFill>
          <a:blip r:embed="rId3"/>
          <a:srcRect/>
          <a:stretch>
            <a:fillRect/>
          </a:stretch>
        </p:blipFill>
        <p:spPr bwMode="auto">
          <a:xfrm>
            <a:off x="1752600" y="1447800"/>
            <a:ext cx="1471613" cy="722313"/>
          </a:xfrm>
          <a:prstGeom prst="rect">
            <a:avLst/>
          </a:prstGeom>
          <a:noFill/>
          <a:ln w="9525" algn="ctr">
            <a:noFill/>
            <a:miter lim="800000"/>
            <a:headEnd/>
            <a:tailEnd/>
          </a:ln>
          <a:effectLst/>
        </p:spPr>
      </p:pic>
      <p:pic>
        <p:nvPicPr>
          <p:cNvPr id="153607" name="Picture 7"/>
          <p:cNvPicPr>
            <a:picLocks noChangeAspect="1" noChangeArrowheads="1"/>
          </p:cNvPicPr>
          <p:nvPr/>
        </p:nvPicPr>
        <p:blipFill>
          <a:blip r:embed="rId4"/>
          <a:srcRect/>
          <a:stretch>
            <a:fillRect/>
          </a:stretch>
        </p:blipFill>
        <p:spPr bwMode="auto">
          <a:xfrm>
            <a:off x="2133600" y="2438400"/>
            <a:ext cx="868363" cy="695325"/>
          </a:xfrm>
          <a:prstGeom prst="rect">
            <a:avLst/>
          </a:prstGeom>
          <a:noFill/>
          <a:ln w="9525" algn="ctr">
            <a:noFill/>
            <a:miter lim="800000"/>
            <a:headEnd/>
            <a:tailEnd/>
          </a:ln>
          <a:effectLst/>
        </p:spPr>
      </p:pic>
      <p:sp>
        <p:nvSpPr>
          <p:cNvPr id="153608" name="Rectangle 8"/>
          <p:cNvSpPr>
            <a:spLocks noChangeArrowheads="1"/>
          </p:cNvSpPr>
          <p:nvPr/>
        </p:nvSpPr>
        <p:spPr bwMode="auto">
          <a:xfrm>
            <a:off x="4448175" y="1657350"/>
            <a:ext cx="4121150" cy="366713"/>
          </a:xfrm>
          <a:prstGeom prst="rect">
            <a:avLst/>
          </a:prstGeom>
          <a:noFill/>
          <a:ln w="9525" algn="ctr">
            <a:noFill/>
            <a:miter lim="800000"/>
            <a:headEnd/>
            <a:tailEnd/>
          </a:ln>
          <a:effectLst/>
        </p:spPr>
        <p:txBody>
          <a:bodyPr wrap="none">
            <a:spAutoFit/>
          </a:bodyPr>
          <a:lstStyle/>
          <a:p>
            <a:r>
              <a:rPr lang="en-US" dirty="0">
                <a:solidFill>
                  <a:srgbClr val="009AFF"/>
                </a:solidFill>
              </a:rPr>
              <a:t>Divide each side of the equation by </a:t>
            </a:r>
            <a:r>
              <a:rPr lang="en-US" dirty="0">
                <a:solidFill>
                  <a:srgbClr val="FF1A1A"/>
                </a:solidFill>
              </a:rPr>
              <a:t>–4</a:t>
            </a:r>
            <a:r>
              <a:rPr lang="en-US" dirty="0">
                <a:solidFill>
                  <a:srgbClr val="009AFF"/>
                </a:solidFill>
              </a:rPr>
              <a:t>.</a:t>
            </a:r>
          </a:p>
        </p:txBody>
      </p:sp>
      <p:sp>
        <p:nvSpPr>
          <p:cNvPr id="153609" name="Rectangle 9"/>
          <p:cNvSpPr>
            <a:spLocks noChangeArrowheads="1"/>
          </p:cNvSpPr>
          <p:nvPr/>
        </p:nvSpPr>
        <p:spPr bwMode="auto">
          <a:xfrm>
            <a:off x="4495800" y="2514600"/>
            <a:ext cx="3429000" cy="641350"/>
          </a:xfrm>
          <a:prstGeom prst="rect">
            <a:avLst/>
          </a:prstGeom>
          <a:noFill/>
          <a:ln w="9525" algn="ctr">
            <a:noFill/>
            <a:miter lim="800000"/>
            <a:headEnd/>
            <a:tailEnd/>
          </a:ln>
          <a:effectLst/>
        </p:spPr>
        <p:txBody>
          <a:bodyPr>
            <a:spAutoFit/>
          </a:bodyPr>
          <a:lstStyle/>
          <a:p>
            <a:r>
              <a:rPr lang="en-US" dirty="0">
                <a:solidFill>
                  <a:srgbClr val="009AFF"/>
                </a:solidFill>
              </a:rPr>
              <a:t>The equation is now in the form</a:t>
            </a:r>
          </a:p>
          <a:p>
            <a:r>
              <a:rPr lang="en-US" dirty="0">
                <a:solidFill>
                  <a:srgbClr val="009AFF"/>
                </a:solidFill>
              </a:rPr>
              <a:t>Variable = Constant.</a:t>
            </a:r>
          </a:p>
        </p:txBody>
      </p:sp>
      <p:pic>
        <p:nvPicPr>
          <p:cNvPr id="153612" name="Picture 12"/>
          <p:cNvPicPr>
            <a:picLocks noChangeAspect="1" noChangeArrowheads="1"/>
          </p:cNvPicPr>
          <p:nvPr/>
        </p:nvPicPr>
        <p:blipFill>
          <a:blip r:embed="rId5"/>
          <a:srcRect/>
          <a:stretch>
            <a:fillRect/>
          </a:stretch>
        </p:blipFill>
        <p:spPr bwMode="auto">
          <a:xfrm>
            <a:off x="2494548" y="4347411"/>
            <a:ext cx="219075" cy="584200"/>
          </a:xfrm>
          <a:prstGeom prst="rect">
            <a:avLst/>
          </a:prstGeom>
          <a:noFill/>
        </p:spPr>
      </p:pic>
      <p:sp>
        <p:nvSpPr>
          <p:cNvPr id="153613" name="Text Box 13"/>
          <p:cNvSpPr txBox="1">
            <a:spLocks noChangeArrowheads="1"/>
          </p:cNvSpPr>
          <p:nvPr/>
        </p:nvSpPr>
        <p:spPr bwMode="auto">
          <a:xfrm>
            <a:off x="8242300" y="652463"/>
            <a:ext cx="793750" cy="366712"/>
          </a:xfrm>
          <a:prstGeom prst="rect">
            <a:avLst/>
          </a:prstGeom>
          <a:noFill/>
          <a:ln w="9525" algn="ctr">
            <a:noFill/>
            <a:miter lim="800000"/>
            <a:headEnd/>
            <a:tailEnd/>
          </a:ln>
          <a:effectLst/>
        </p:spPr>
        <p:txBody>
          <a:bodyPr wrap="none">
            <a:spAutoFit/>
          </a:bodyPr>
          <a:lstStyle/>
          <a:p>
            <a:r>
              <a:rPr lang="en-US" dirty="0">
                <a:solidFill>
                  <a:srgbClr val="00718C"/>
                </a:solidFill>
              </a:rPr>
              <a:t>cont’d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53607"/>
                                        </p:tgtEl>
                                        <p:attrNameLst>
                                          <p:attrName>style.visibility</p:attrName>
                                        </p:attrNameLst>
                                      </p:cBhvr>
                                      <p:to>
                                        <p:strVal val="visible"/>
                                      </p:to>
                                    </p:set>
                                    <p:animEffect transition="in" filter="fade">
                                      <p:cBhvr>
                                        <p:cTn id="7" dur="1000"/>
                                        <p:tgtEl>
                                          <p:spTgt spid="153607"/>
                                        </p:tgtEl>
                                      </p:cBhvr>
                                    </p:animEffect>
                                    <p:anim calcmode="lin" valueType="num">
                                      <p:cBhvr>
                                        <p:cTn id="8" dur="1000" fill="hold"/>
                                        <p:tgtEl>
                                          <p:spTgt spid="153607"/>
                                        </p:tgtEl>
                                        <p:attrNameLst>
                                          <p:attrName>ppt_x</p:attrName>
                                        </p:attrNameLst>
                                      </p:cBhvr>
                                      <p:tavLst>
                                        <p:tav tm="0">
                                          <p:val>
                                            <p:strVal val="#ppt_x"/>
                                          </p:val>
                                        </p:tav>
                                        <p:tav tm="100000">
                                          <p:val>
                                            <p:strVal val="#ppt_x"/>
                                          </p:val>
                                        </p:tav>
                                      </p:tavLst>
                                    </p:anim>
                                    <p:anim calcmode="lin" valueType="num">
                                      <p:cBhvr>
                                        <p:cTn id="9" dur="900" decel="100000" fill="hold"/>
                                        <p:tgtEl>
                                          <p:spTgt spid="15360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3607"/>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153609"/>
                                        </p:tgtEl>
                                        <p:attrNameLst>
                                          <p:attrName>style.visibility</p:attrName>
                                        </p:attrNameLst>
                                      </p:cBhvr>
                                      <p:to>
                                        <p:strVal val="visible"/>
                                      </p:to>
                                    </p:set>
                                    <p:animEffect transition="in" filter="fade">
                                      <p:cBhvr>
                                        <p:cTn id="13" dur="1000"/>
                                        <p:tgtEl>
                                          <p:spTgt spid="153609"/>
                                        </p:tgtEl>
                                      </p:cBhvr>
                                    </p:animEffect>
                                    <p:anim calcmode="lin" valueType="num">
                                      <p:cBhvr>
                                        <p:cTn id="14" dur="1000" fill="hold"/>
                                        <p:tgtEl>
                                          <p:spTgt spid="153609"/>
                                        </p:tgtEl>
                                        <p:attrNameLst>
                                          <p:attrName>ppt_x</p:attrName>
                                        </p:attrNameLst>
                                      </p:cBhvr>
                                      <p:tavLst>
                                        <p:tav tm="0">
                                          <p:val>
                                            <p:strVal val="#ppt_x"/>
                                          </p:val>
                                        </p:tav>
                                        <p:tav tm="100000">
                                          <p:val>
                                            <p:strVal val="#ppt_x"/>
                                          </p:val>
                                        </p:tav>
                                      </p:tavLst>
                                    </p:anim>
                                    <p:anim calcmode="lin" valueType="num">
                                      <p:cBhvr>
                                        <p:cTn id="15" dur="900" decel="100000" fill="hold"/>
                                        <p:tgtEl>
                                          <p:spTgt spid="153609"/>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53609"/>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153602">
                                            <p:txEl>
                                              <p:pRg st="4" end="4"/>
                                            </p:txEl>
                                          </p:spTgt>
                                        </p:tgtEl>
                                        <p:attrNameLst>
                                          <p:attrName>style.visibility</p:attrName>
                                        </p:attrNameLst>
                                      </p:cBhvr>
                                      <p:to>
                                        <p:strVal val="visible"/>
                                      </p:to>
                                    </p:set>
                                    <p:animEffect transition="in" filter="fade">
                                      <p:cBhvr>
                                        <p:cTn id="21" dur="1000"/>
                                        <p:tgtEl>
                                          <p:spTgt spid="153602">
                                            <p:txEl>
                                              <p:pRg st="4" end="4"/>
                                            </p:txEl>
                                          </p:spTgt>
                                        </p:tgtEl>
                                      </p:cBhvr>
                                    </p:animEffect>
                                    <p:anim calcmode="lin" valueType="num">
                                      <p:cBhvr>
                                        <p:cTn id="22" dur="1000" fill="hold"/>
                                        <p:tgtEl>
                                          <p:spTgt spid="153602">
                                            <p:txEl>
                                              <p:pRg st="4" end="4"/>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153602">
                                            <p:txEl>
                                              <p:pRg st="4" end="4"/>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53602">
                                            <p:txEl>
                                              <p:pRg st="4" end="4"/>
                                            </p:txEl>
                                          </p:spTgt>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153612"/>
                                        </p:tgtEl>
                                        <p:attrNameLst>
                                          <p:attrName>style.visibility</p:attrName>
                                        </p:attrNameLst>
                                      </p:cBhvr>
                                      <p:to>
                                        <p:strVal val="visible"/>
                                      </p:to>
                                    </p:set>
                                    <p:animEffect transition="in" filter="fade">
                                      <p:cBhvr>
                                        <p:cTn id="27" dur="1000"/>
                                        <p:tgtEl>
                                          <p:spTgt spid="153612"/>
                                        </p:tgtEl>
                                      </p:cBhvr>
                                    </p:animEffect>
                                    <p:anim calcmode="lin" valueType="num">
                                      <p:cBhvr>
                                        <p:cTn id="28" dur="1000" fill="hold"/>
                                        <p:tgtEl>
                                          <p:spTgt spid="153612"/>
                                        </p:tgtEl>
                                        <p:attrNameLst>
                                          <p:attrName>ppt_x</p:attrName>
                                        </p:attrNameLst>
                                      </p:cBhvr>
                                      <p:tavLst>
                                        <p:tav tm="0">
                                          <p:val>
                                            <p:strVal val="#ppt_x"/>
                                          </p:val>
                                        </p:tav>
                                        <p:tav tm="100000">
                                          <p:val>
                                            <p:strVal val="#ppt_x"/>
                                          </p:val>
                                        </p:tav>
                                      </p:tavLst>
                                    </p:anim>
                                    <p:anim calcmode="lin" valueType="num">
                                      <p:cBhvr>
                                        <p:cTn id="29" dur="900" decel="100000" fill="hold"/>
                                        <p:tgtEl>
                                          <p:spTgt spid="153612"/>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5361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9"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7698" name="Rectangle 2"/>
          <p:cNvSpPr>
            <a:spLocks noGrp="1" noChangeArrowheads="1"/>
          </p:cNvSpPr>
          <p:nvPr>
            <p:ph idx="1"/>
          </p:nvPr>
        </p:nvSpPr>
        <p:spPr>
          <a:xfrm>
            <a:off x="457200" y="1370013"/>
            <a:ext cx="8229600" cy="5256212"/>
          </a:xfrm>
          <a:noFill/>
        </p:spPr>
        <p:txBody>
          <a:bodyPr/>
          <a:lstStyle/>
          <a:p>
            <a:pPr marL="0" indent="0">
              <a:lnSpc>
                <a:spcPct val="125000"/>
              </a:lnSpc>
              <a:buNone/>
            </a:pPr>
            <a:r>
              <a:rPr lang="en-US" sz="2400" dirty="0"/>
              <a:t>When an equation contains parentheses, use the distributive property to remove the parentheses.</a:t>
            </a:r>
          </a:p>
          <a:p>
            <a:pPr>
              <a:lnSpc>
                <a:spcPct val="125000"/>
              </a:lnSpc>
              <a:buNone/>
            </a:pPr>
            <a:endParaRPr lang="en-US" sz="2400" dirty="0"/>
          </a:p>
          <a:p>
            <a:pPr marL="0" indent="0">
              <a:lnSpc>
                <a:spcPct val="125000"/>
              </a:lnSpc>
              <a:buNone/>
            </a:pPr>
            <a:r>
              <a:rPr lang="en-US" sz="2400" dirty="0"/>
              <a:t>If an equation involves fractions, it is helpful to multiply each side of the equation by the least common denominator (LCD) of all denominators to produce an equivalent equation that does not contain fractions.</a:t>
            </a:r>
          </a:p>
        </p:txBody>
      </p:sp>
      <p:sp>
        <p:nvSpPr>
          <p:cNvPr id="5" name="Rectangle 3"/>
          <p:cNvSpPr>
            <a:spLocks noGrp="1" noChangeArrowheads="1"/>
          </p:cNvSpPr>
          <p:nvPr>
            <p:ph type="title"/>
          </p:nvPr>
        </p:nvSpPr>
        <p:spPr>
          <a:xfrm>
            <a:off x="301625" y="76200"/>
            <a:ext cx="8080375" cy="762000"/>
          </a:xfrm>
          <a:noFill/>
        </p:spPr>
        <p:txBody>
          <a:bodyPr/>
          <a:lstStyle/>
          <a:p>
            <a:r>
              <a:rPr lang="en-US" sz="2400" b="1" dirty="0" smtClean="0">
                <a:latin typeface="+mn-lt"/>
              </a:rPr>
              <a:t>LINEAR EQUATIONS</a:t>
            </a:r>
            <a:endParaRPr lang="en-US" sz="2400" b="1" dirty="0">
              <a:latin typeface="+mn-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990600"/>
            <a:ext cx="2900666" cy="461665"/>
          </a:xfrm>
          <a:prstGeom prst="rect">
            <a:avLst/>
          </a:prstGeom>
          <a:noFill/>
        </p:spPr>
        <p:txBody>
          <a:bodyPr wrap="none" rtlCol="0">
            <a:spAutoFit/>
          </a:bodyPr>
          <a:lstStyle/>
          <a:p>
            <a:r>
              <a:rPr lang="en-US" sz="2400" dirty="0" smtClean="0">
                <a:latin typeface="+mn-lt"/>
              </a:rPr>
              <a:t>Solve each equations.</a:t>
            </a:r>
            <a:endParaRPr lang="en-US" sz="2400" dirty="0">
              <a:latin typeface="+mn-lt"/>
            </a:endParaRPr>
          </a:p>
        </p:txBody>
      </p:sp>
      <p:graphicFrame>
        <p:nvGraphicFramePr>
          <p:cNvPr id="6" name="Object 5"/>
          <p:cNvGraphicFramePr>
            <a:graphicFrameLocks noChangeAspect="1"/>
          </p:cNvGraphicFramePr>
          <p:nvPr/>
        </p:nvGraphicFramePr>
        <p:xfrm>
          <a:off x="304800" y="1524000"/>
          <a:ext cx="3809332" cy="3124200"/>
        </p:xfrm>
        <a:graphic>
          <a:graphicData uri="http://schemas.openxmlformats.org/presentationml/2006/ole">
            <mc:AlternateContent xmlns:mc="http://schemas.openxmlformats.org/markup-compatibility/2006">
              <mc:Choice xmlns:v="urn:schemas-microsoft-com:vml" Requires="v">
                <p:oleObj spid="_x0000_s41989" name="Equation" r:id="rId3" imgW="1765080" imgH="1447560" progId="Equation.3">
                  <p:embed/>
                </p:oleObj>
              </mc:Choice>
              <mc:Fallback>
                <p:oleObj name="Equation" r:id="rId3" imgW="1765080" imgH="14475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524000"/>
                        <a:ext cx="3809332" cy="312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267" name="Rectangle 3"/>
          <p:cNvSpPr>
            <a:spLocks noChangeArrowheads="1"/>
          </p:cNvSpPr>
          <p:nvPr/>
        </p:nvSpPr>
        <p:spPr bwMode="auto">
          <a:xfrm>
            <a:off x="0" y="5105400"/>
            <a:ext cx="8731365" cy="120032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indent="457200"/>
            <a:r>
              <a:rPr kumimoji="0" lang="en-US" sz="2400" b="1" i="0" u="none" strike="noStrike" cap="none" normalizeH="0" baseline="0" dirty="0" smtClean="0">
                <a:ln>
                  <a:noFill/>
                </a:ln>
                <a:solidFill>
                  <a:schemeClr val="tx1"/>
                </a:solidFill>
                <a:effectLst/>
                <a:latin typeface="+mn-lt"/>
                <a:ea typeface="Times New Roman" pitchFamily="18" charset="0"/>
                <a:cs typeface="Times New Roman" pitchFamily="18" charset="0"/>
              </a:rPr>
              <a:t>EXTRANEOUS ROOT</a:t>
            </a:r>
            <a:r>
              <a:rPr lang="en-US" sz="2400" dirty="0" smtClean="0">
                <a:latin typeface="+mn-lt"/>
              </a:rPr>
              <a:t> </a:t>
            </a:r>
          </a:p>
          <a:p>
            <a:pPr lvl="0" indent="457200"/>
            <a:r>
              <a:rPr lang="en-US" sz="2400" dirty="0" smtClean="0">
                <a:latin typeface="+mn-lt"/>
              </a:rPr>
              <a:t>An </a:t>
            </a:r>
            <a:r>
              <a:rPr lang="en-US" sz="2400" b="1" dirty="0" smtClean="0">
                <a:latin typeface="+mn-lt"/>
              </a:rPr>
              <a:t>extraneous root </a:t>
            </a:r>
            <a:r>
              <a:rPr lang="en-US" sz="2400" dirty="0" smtClean="0">
                <a:latin typeface="+mn-lt"/>
              </a:rPr>
              <a:t>is a root of the derived equation but not the </a:t>
            </a:r>
          </a:p>
          <a:p>
            <a:pPr lvl="0" indent="457200"/>
            <a:r>
              <a:rPr lang="en-US" sz="2400" dirty="0" smtClean="0">
                <a:latin typeface="+mn-lt"/>
              </a:rPr>
              <a:t>root of the original equation.</a:t>
            </a:r>
            <a:r>
              <a:rPr kumimoji="0" lang="en-US" sz="2400" b="0" i="0" u="none" strike="noStrike" cap="none" normalizeH="0" baseline="0" dirty="0" smtClean="0">
                <a:ln>
                  <a:noFill/>
                </a:ln>
                <a:solidFill>
                  <a:schemeClr val="tx1"/>
                </a:solidFill>
                <a:effectLst/>
                <a:latin typeface="+mn-lt"/>
                <a:ea typeface="Times New Roman" pitchFamily="18" charset="0"/>
                <a:cs typeface="Times New Roman" pitchFamily="18" charset="0"/>
              </a:rPr>
              <a:t> </a:t>
            </a:r>
            <a:endParaRPr kumimoji="0" lang="en-US" sz="2400" b="0" i="0" u="none" strike="noStrike" cap="none" normalizeH="0" baseline="0" dirty="0" smtClean="0">
              <a:ln>
                <a:noFill/>
              </a:ln>
              <a:solidFill>
                <a:schemeClr val="tx1"/>
              </a:solidFill>
              <a:effectLst/>
              <a:latin typeface="+mn-lt"/>
              <a:cs typeface="Arial" pitchFamily="34" charset="0"/>
            </a:endParaRPr>
          </a:p>
        </p:txBody>
      </p:sp>
      <p:graphicFrame>
        <p:nvGraphicFramePr>
          <p:cNvPr id="8" name="Object 7"/>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1990" name="Equation" r:id="rId5" imgW="114120" imgH="215640" progId="Equation.3">
                  <p:embed/>
                </p:oleObj>
              </mc:Choice>
              <mc:Fallback>
                <p:oleObj name="Equation" r:id="rId5" imgW="114120" imgH="215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27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139269" name="Object 5"/>
          <p:cNvGraphicFramePr>
            <a:graphicFrameLocks noChangeAspect="1"/>
          </p:cNvGraphicFramePr>
          <p:nvPr/>
        </p:nvGraphicFramePr>
        <p:xfrm>
          <a:off x="4738688" y="1774825"/>
          <a:ext cx="3511550" cy="2035175"/>
        </p:xfrm>
        <a:graphic>
          <a:graphicData uri="http://schemas.openxmlformats.org/presentationml/2006/ole">
            <mc:AlternateContent xmlns:mc="http://schemas.openxmlformats.org/markup-compatibility/2006">
              <mc:Choice xmlns:v="urn:schemas-microsoft-com:vml" Requires="v">
                <p:oleObj spid="_x0000_s41991" name="Equation" r:id="rId7" imgW="2044440" imgH="1206360" progId="Equation.3">
                  <p:embed/>
                </p:oleObj>
              </mc:Choice>
              <mc:Fallback>
                <p:oleObj name="Equation" r:id="rId7" imgW="2044440" imgH="120636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38688" y="1774825"/>
                        <a:ext cx="3511550" cy="203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3"/>
          <p:cNvSpPr>
            <a:spLocks noGrp="1" noChangeArrowheads="1"/>
          </p:cNvSpPr>
          <p:nvPr>
            <p:ph type="title"/>
          </p:nvPr>
        </p:nvSpPr>
        <p:spPr>
          <a:xfrm>
            <a:off x="0" y="166688"/>
            <a:ext cx="8156575" cy="595312"/>
          </a:xfrm>
          <a:noFill/>
        </p:spPr>
        <p:txBody>
          <a:bodyPr/>
          <a:lstStyle/>
          <a:p>
            <a:r>
              <a:rPr lang="en-US" sz="2600" dirty="0" smtClean="0"/>
              <a:t> </a:t>
            </a:r>
            <a:r>
              <a:rPr lang="en-US" sz="2400" b="1" dirty="0" smtClean="0"/>
              <a:t>SOLVE A LINEAR EQUATION IN ONE VARIABLE</a:t>
            </a:r>
            <a:endParaRPr lang="en-US" sz="24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457200" y="2133601"/>
            <a:ext cx="8382000" cy="830997"/>
          </a:xfrm>
          <a:prstGeom prst="rect">
            <a:avLst/>
          </a:prstGeom>
          <a:noFill/>
          <a:ln w="9525" algn="ctr">
            <a:noFill/>
            <a:miter lim="800000"/>
            <a:headEnd/>
            <a:tailEnd/>
          </a:ln>
          <a:effectLst/>
        </p:spPr>
        <p:txBody>
          <a:bodyPr wrap="square">
            <a:spAutoFit/>
          </a:bodyPr>
          <a:lstStyle/>
          <a:p>
            <a:pPr algn="ctr"/>
            <a:r>
              <a:rPr lang="en-US" sz="2400" b="1" dirty="0" smtClean="0">
                <a:latin typeface="+mn-lt"/>
              </a:rPr>
              <a:t>CONTRADICTIONS, CONDITIONAL EQUATIONS,</a:t>
            </a:r>
          </a:p>
          <a:p>
            <a:pPr algn="ctr"/>
            <a:r>
              <a:rPr lang="en-US" sz="2400" b="1" dirty="0" smtClean="0">
                <a:latin typeface="+mn-lt"/>
              </a:rPr>
              <a:t>AND IDENTITIES</a:t>
            </a:r>
            <a:endParaRPr lang="en-US" sz="2400" b="1" dirty="0">
              <a:latin typeface="+mn-lt"/>
            </a:endParaRP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794" name="Rectangle 2"/>
          <p:cNvSpPr>
            <a:spLocks noGrp="1" noChangeArrowheads="1"/>
          </p:cNvSpPr>
          <p:nvPr>
            <p:ph idx="1"/>
          </p:nvPr>
        </p:nvSpPr>
        <p:spPr>
          <a:xfrm>
            <a:off x="152400" y="1370012"/>
            <a:ext cx="8686800" cy="5487987"/>
          </a:xfrm>
          <a:noFill/>
        </p:spPr>
        <p:txBody>
          <a:bodyPr/>
          <a:lstStyle/>
          <a:p>
            <a:pPr marL="0" indent="0">
              <a:lnSpc>
                <a:spcPct val="125000"/>
              </a:lnSpc>
              <a:buNone/>
            </a:pPr>
            <a:r>
              <a:rPr lang="en-US" sz="2400" dirty="0"/>
              <a:t>An equation that has no solutions is called a </a:t>
            </a:r>
            <a:r>
              <a:rPr lang="en-US" sz="2400" b="1" dirty="0" smtClean="0"/>
              <a:t>contradiction or inconsistent equation.  </a:t>
            </a:r>
            <a:endParaRPr lang="en-US" sz="2400" dirty="0"/>
          </a:p>
          <a:p>
            <a:pPr marL="0" indent="0">
              <a:lnSpc>
                <a:spcPct val="125000"/>
              </a:lnSpc>
              <a:buNone/>
            </a:pPr>
            <a:r>
              <a:rPr lang="en-US" sz="2400" dirty="0"/>
              <a:t>The equation </a:t>
            </a:r>
            <a:r>
              <a:rPr lang="en-US" sz="2400" i="1" dirty="0"/>
              <a:t>x </a:t>
            </a:r>
            <a:r>
              <a:rPr lang="en-US" sz="2400" dirty="0"/>
              <a:t>= </a:t>
            </a:r>
            <a:r>
              <a:rPr lang="en-US" sz="2400" i="1" dirty="0"/>
              <a:t>x </a:t>
            </a:r>
            <a:r>
              <a:rPr lang="en-US" sz="2400" dirty="0"/>
              <a:t>+ 1 is a contradiction. No number is equal to itself increased by 1</a:t>
            </a:r>
            <a:r>
              <a:rPr lang="en-US" sz="2400" dirty="0" smtClean="0"/>
              <a:t>.</a:t>
            </a:r>
          </a:p>
          <a:p>
            <a:pPr marL="0" indent="0">
              <a:lnSpc>
                <a:spcPct val="125000"/>
              </a:lnSpc>
              <a:buNone/>
            </a:pPr>
            <a:r>
              <a:rPr lang="en-US" sz="2400" dirty="0" smtClean="0"/>
              <a:t>An </a:t>
            </a:r>
            <a:r>
              <a:rPr lang="en-US" sz="2400" dirty="0"/>
              <a:t>equation that is true for some values of the variable but not true for other values of the variable is called a </a:t>
            </a:r>
            <a:r>
              <a:rPr lang="en-US" sz="2400" b="1" dirty="0"/>
              <a:t>conditional equation. </a:t>
            </a:r>
            <a:r>
              <a:rPr lang="en-US" sz="2400" dirty="0" smtClean="0"/>
              <a:t>For example, </a:t>
            </a:r>
            <a:r>
              <a:rPr lang="en-US" sz="2400" i="1" dirty="0" smtClean="0"/>
              <a:t>x </a:t>
            </a:r>
            <a:r>
              <a:rPr lang="en-US" sz="2400" dirty="0" smtClean="0"/>
              <a:t>+ 2 = 8 is a conditional equation because it is true for       </a:t>
            </a:r>
            <a:r>
              <a:rPr lang="en-US" sz="2400" i="1" dirty="0" smtClean="0"/>
              <a:t>x </a:t>
            </a:r>
            <a:r>
              <a:rPr lang="en-US" sz="2400" dirty="0" smtClean="0"/>
              <a:t>= 6 and false for any number not equal to 6.</a:t>
            </a:r>
          </a:p>
          <a:p>
            <a:pPr marL="0" indent="0">
              <a:lnSpc>
                <a:spcPct val="125000"/>
              </a:lnSpc>
              <a:buNone/>
            </a:pPr>
            <a:endParaRPr lang="en-US" sz="2400" b="1" dirty="0"/>
          </a:p>
        </p:txBody>
      </p:sp>
      <p:sp>
        <p:nvSpPr>
          <p:cNvPr id="5" name="Rectangle 2"/>
          <p:cNvSpPr>
            <a:spLocks noChangeArrowheads="1"/>
          </p:cNvSpPr>
          <p:nvPr/>
        </p:nvSpPr>
        <p:spPr bwMode="auto">
          <a:xfrm>
            <a:off x="762000" y="381000"/>
            <a:ext cx="8382000" cy="830997"/>
          </a:xfrm>
          <a:prstGeom prst="rect">
            <a:avLst/>
          </a:prstGeom>
          <a:noFill/>
          <a:ln w="9525" algn="ctr">
            <a:noFill/>
            <a:miter lim="800000"/>
            <a:headEnd/>
            <a:tailEnd/>
          </a:ln>
          <a:effectLst/>
        </p:spPr>
        <p:txBody>
          <a:bodyPr wrap="square">
            <a:spAutoFit/>
          </a:bodyPr>
          <a:lstStyle/>
          <a:p>
            <a:pPr algn="ctr"/>
            <a:r>
              <a:rPr lang="en-US" sz="2400" b="1" dirty="0" smtClean="0">
                <a:latin typeface="+mn-lt"/>
              </a:rPr>
              <a:t>CONTRADICTIONS, CONDITIONAL EQUATIONS,</a:t>
            </a:r>
          </a:p>
          <a:p>
            <a:pPr algn="ctr"/>
            <a:r>
              <a:rPr lang="en-US" sz="2400" b="1" dirty="0" smtClean="0">
                <a:latin typeface="+mn-lt"/>
              </a:rPr>
              <a:t>AND IDENTITIES</a:t>
            </a:r>
            <a:endParaRPr lang="en-US" sz="2400" b="1" dirty="0">
              <a:latin typeface="+mn-lt"/>
            </a:endParaRPr>
          </a:p>
        </p:txBody>
      </p:sp>
      <p:graphicFrame>
        <p:nvGraphicFramePr>
          <p:cNvPr id="38914" name="Object 2"/>
          <p:cNvGraphicFramePr>
            <a:graphicFrameLocks noChangeAspect="1"/>
          </p:cNvGraphicFramePr>
          <p:nvPr/>
        </p:nvGraphicFramePr>
        <p:xfrm>
          <a:off x="3276600" y="5257800"/>
          <a:ext cx="2184399" cy="1276942"/>
        </p:xfrm>
        <a:graphic>
          <a:graphicData uri="http://schemas.openxmlformats.org/presentationml/2006/ole">
            <mc:AlternateContent xmlns:mc="http://schemas.openxmlformats.org/markup-compatibility/2006">
              <mc:Choice xmlns:v="urn:schemas-microsoft-com:vml" Requires="v">
                <p:oleObj spid="_x0000_s38915" name="Equation" r:id="rId4" imgW="1130040" imgH="660240" progId="Equation.3">
                  <p:embed/>
                </p:oleObj>
              </mc:Choice>
              <mc:Fallback>
                <p:oleObj name="Equation" r:id="rId4" imgW="1130040" imgH="66024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5257800"/>
                        <a:ext cx="2184399" cy="12769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89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42" name="Rectangle 2"/>
          <p:cNvSpPr>
            <a:spLocks noGrp="1" noChangeArrowheads="1"/>
          </p:cNvSpPr>
          <p:nvPr>
            <p:ph idx="1"/>
          </p:nvPr>
        </p:nvSpPr>
        <p:spPr>
          <a:xfrm>
            <a:off x="457200" y="1370013"/>
            <a:ext cx="8229600" cy="5256212"/>
          </a:xfrm>
          <a:noFill/>
        </p:spPr>
        <p:txBody>
          <a:bodyPr/>
          <a:lstStyle/>
          <a:p>
            <a:pPr marL="0" indent="0">
              <a:lnSpc>
                <a:spcPct val="125000"/>
              </a:lnSpc>
              <a:buNone/>
            </a:pPr>
            <a:r>
              <a:rPr lang="en-US" sz="2400" dirty="0" smtClean="0"/>
              <a:t>An </a:t>
            </a:r>
            <a:r>
              <a:rPr lang="en-US" sz="2400" b="1" dirty="0"/>
              <a:t>identity </a:t>
            </a:r>
            <a:r>
              <a:rPr lang="en-US" sz="2400" dirty="0"/>
              <a:t>is an equation that is true for all values of the variable for which all terms of the equation are defined. </a:t>
            </a:r>
          </a:p>
          <a:p>
            <a:pPr marL="0" indent="0">
              <a:lnSpc>
                <a:spcPct val="125000"/>
              </a:lnSpc>
              <a:buNone/>
            </a:pPr>
            <a:endParaRPr lang="en-US" sz="2400" dirty="0"/>
          </a:p>
          <a:p>
            <a:pPr marL="0" indent="0">
              <a:lnSpc>
                <a:spcPct val="125000"/>
              </a:lnSpc>
              <a:buNone/>
            </a:pPr>
            <a:r>
              <a:rPr lang="en-US" sz="2400" dirty="0"/>
              <a:t>Examples of identities include the equations </a:t>
            </a:r>
          </a:p>
          <a:p>
            <a:pPr marL="0" indent="0">
              <a:lnSpc>
                <a:spcPct val="125000"/>
              </a:lnSpc>
              <a:buNone/>
            </a:pPr>
            <a:r>
              <a:rPr lang="en-US" sz="2400" dirty="0"/>
              <a:t>	</a:t>
            </a:r>
            <a:r>
              <a:rPr lang="en-US" sz="2400" i="1" dirty="0"/>
              <a:t>x </a:t>
            </a:r>
            <a:r>
              <a:rPr lang="en-US" sz="2400" dirty="0"/>
              <a:t>+ </a:t>
            </a:r>
            <a:r>
              <a:rPr lang="en-US" sz="2400" i="1" dirty="0"/>
              <a:t>x </a:t>
            </a:r>
            <a:r>
              <a:rPr lang="en-US" sz="2400" dirty="0"/>
              <a:t>= 2</a:t>
            </a:r>
            <a:r>
              <a:rPr lang="en-US" sz="2400" i="1" dirty="0"/>
              <a:t>x</a:t>
            </a:r>
            <a:r>
              <a:rPr lang="en-US" sz="2400" dirty="0"/>
              <a:t> and 4(</a:t>
            </a:r>
            <a:r>
              <a:rPr lang="en-US" sz="2400" i="1" dirty="0"/>
              <a:t>x </a:t>
            </a:r>
            <a:r>
              <a:rPr lang="en-US" sz="2400" dirty="0"/>
              <a:t>+ 3) – 1 = 4</a:t>
            </a:r>
            <a:r>
              <a:rPr lang="en-US" sz="2400" i="1" dirty="0"/>
              <a:t>x </a:t>
            </a:r>
            <a:r>
              <a:rPr lang="en-US" sz="2400" dirty="0"/>
              <a:t>+ 11.</a:t>
            </a:r>
          </a:p>
        </p:txBody>
      </p:sp>
      <p:sp>
        <p:nvSpPr>
          <p:cNvPr id="5" name="Rectangle 2"/>
          <p:cNvSpPr>
            <a:spLocks noChangeArrowheads="1"/>
          </p:cNvSpPr>
          <p:nvPr/>
        </p:nvSpPr>
        <p:spPr bwMode="auto">
          <a:xfrm>
            <a:off x="762000" y="381000"/>
            <a:ext cx="8382000" cy="830997"/>
          </a:xfrm>
          <a:prstGeom prst="rect">
            <a:avLst/>
          </a:prstGeom>
          <a:noFill/>
          <a:ln w="9525" algn="ctr">
            <a:noFill/>
            <a:miter lim="800000"/>
            <a:headEnd/>
            <a:tailEnd/>
          </a:ln>
          <a:effectLst/>
        </p:spPr>
        <p:txBody>
          <a:bodyPr wrap="square">
            <a:spAutoFit/>
          </a:bodyPr>
          <a:lstStyle/>
          <a:p>
            <a:pPr algn="ctr"/>
            <a:r>
              <a:rPr lang="en-US" sz="2400" b="1" dirty="0" smtClean="0">
                <a:latin typeface="+mn-lt"/>
              </a:rPr>
              <a:t>CONTRADICTIONS, CONDITIONAL EQUATIONS,</a:t>
            </a:r>
          </a:p>
          <a:p>
            <a:pPr algn="ctr"/>
            <a:r>
              <a:rPr lang="en-US" sz="2400" b="1" dirty="0" smtClean="0">
                <a:latin typeface="+mn-lt"/>
              </a:rPr>
              <a:t>AND IDENTITIES</a:t>
            </a:r>
            <a:endParaRPr lang="en-US" sz="2400" b="1" dirty="0">
              <a:latin typeface="+mn-lt"/>
            </a:endParaRPr>
          </a:p>
        </p:txBody>
      </p:sp>
      <p:graphicFrame>
        <p:nvGraphicFramePr>
          <p:cNvPr id="39938" name="Object 2"/>
          <p:cNvGraphicFramePr>
            <a:graphicFrameLocks noChangeAspect="1"/>
          </p:cNvGraphicFramePr>
          <p:nvPr/>
        </p:nvGraphicFramePr>
        <p:xfrm>
          <a:off x="2133600" y="4343400"/>
          <a:ext cx="3879850" cy="1779588"/>
        </p:xfrm>
        <a:graphic>
          <a:graphicData uri="http://schemas.openxmlformats.org/presentationml/2006/ole">
            <mc:AlternateContent xmlns:mc="http://schemas.openxmlformats.org/markup-compatibility/2006">
              <mc:Choice xmlns:v="urn:schemas-microsoft-com:vml" Requires="v">
                <p:oleObj spid="_x0000_s39939" name="Equation" r:id="rId4" imgW="1523880" imgH="698400" progId="Equation.3">
                  <p:embed/>
                </p:oleObj>
              </mc:Choice>
              <mc:Fallback>
                <p:oleObj name="Equation" r:id="rId4" imgW="1523880" imgH="6984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4343400"/>
                        <a:ext cx="3879850" cy="1779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99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64" name="Text Box 4"/>
          <p:cNvSpPr txBox="1">
            <a:spLocks noChangeArrowheads="1"/>
          </p:cNvSpPr>
          <p:nvPr/>
        </p:nvSpPr>
        <p:spPr bwMode="auto">
          <a:xfrm>
            <a:off x="3276600" y="2971801"/>
            <a:ext cx="2590800" cy="838199"/>
          </a:xfrm>
          <a:prstGeom prst="rect">
            <a:avLst/>
          </a:prstGeom>
          <a:noFill/>
          <a:ln w="9525" algn="ctr">
            <a:noFill/>
            <a:miter lim="800000"/>
            <a:headEnd/>
            <a:tailEnd/>
          </a:ln>
          <a:effectLst/>
        </p:spPr>
        <p:txBody>
          <a:bodyPr wrap="square">
            <a:spAutoFit/>
          </a:bodyPr>
          <a:lstStyle/>
          <a:p>
            <a:pPr algn="ctr"/>
            <a:r>
              <a:rPr lang="en-US" sz="2400" b="1" dirty="0" smtClean="0">
                <a:latin typeface="+mn-lt"/>
              </a:rPr>
              <a:t> LESSON 6</a:t>
            </a:r>
          </a:p>
          <a:p>
            <a:pPr algn="ctr"/>
            <a:r>
              <a:rPr lang="en-US" sz="2400" b="1" dirty="0" smtClean="0">
                <a:latin typeface="+mn-lt"/>
              </a:rPr>
              <a:t>EQUATIONS</a:t>
            </a:r>
            <a:endParaRPr lang="en-US" sz="2400" b="1" dirty="0">
              <a:latin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5891" name="Rectangle 3"/>
          <p:cNvSpPr>
            <a:spLocks noGrp="1" noChangeArrowheads="1"/>
          </p:cNvSpPr>
          <p:nvPr>
            <p:ph type="title"/>
          </p:nvPr>
        </p:nvSpPr>
        <p:spPr>
          <a:xfrm>
            <a:off x="301625" y="90488"/>
            <a:ext cx="8226425" cy="1143000"/>
          </a:xfrm>
          <a:noFill/>
        </p:spPr>
        <p:txBody>
          <a:bodyPr/>
          <a:lstStyle/>
          <a:p>
            <a:r>
              <a:rPr lang="en-US" sz="2400" b="1" dirty="0" smtClean="0">
                <a:latin typeface="+mn-lt"/>
              </a:rPr>
              <a:t>CLASSIFY EQUATIONS</a:t>
            </a:r>
            <a:endParaRPr lang="en-US" sz="2400" b="1" dirty="0">
              <a:latin typeface="+mn-lt"/>
            </a:endParaRPr>
          </a:p>
        </p:txBody>
      </p:sp>
      <p:sp>
        <p:nvSpPr>
          <p:cNvPr id="165890" name="Rectangle 2"/>
          <p:cNvSpPr>
            <a:spLocks noGrp="1" noChangeArrowheads="1"/>
          </p:cNvSpPr>
          <p:nvPr>
            <p:ph idx="1"/>
          </p:nvPr>
        </p:nvSpPr>
        <p:spPr>
          <a:xfrm>
            <a:off x="457200" y="1370013"/>
            <a:ext cx="8229600" cy="5256212"/>
          </a:xfrm>
          <a:noFill/>
        </p:spPr>
        <p:txBody>
          <a:bodyPr/>
          <a:lstStyle/>
          <a:p>
            <a:pPr marL="0" indent="0">
              <a:lnSpc>
                <a:spcPct val="125000"/>
              </a:lnSpc>
              <a:buNone/>
            </a:pPr>
            <a:r>
              <a:rPr lang="en-US" sz="2400" dirty="0"/>
              <a:t>Classify each equation as a contradiction, a conditional equation, or an identity.</a:t>
            </a:r>
          </a:p>
          <a:p>
            <a:pPr>
              <a:lnSpc>
                <a:spcPct val="125000"/>
              </a:lnSpc>
              <a:buNone/>
            </a:pPr>
            <a:r>
              <a:rPr lang="en-US" sz="2400" b="1" dirty="0"/>
              <a:t>a.  </a:t>
            </a:r>
            <a:r>
              <a:rPr lang="en-US" sz="2400" i="1" dirty="0"/>
              <a:t>x </a:t>
            </a:r>
            <a:r>
              <a:rPr lang="en-US" sz="2400" dirty="0"/>
              <a:t>+ 1 = </a:t>
            </a:r>
            <a:r>
              <a:rPr lang="en-US" sz="2400" i="1" dirty="0"/>
              <a:t>x </a:t>
            </a:r>
            <a:r>
              <a:rPr lang="en-US" sz="2400" dirty="0"/>
              <a:t>+ 4</a:t>
            </a:r>
          </a:p>
          <a:p>
            <a:pPr>
              <a:lnSpc>
                <a:spcPct val="125000"/>
              </a:lnSpc>
              <a:buNone/>
            </a:pPr>
            <a:endParaRPr lang="en-US" sz="2400" dirty="0"/>
          </a:p>
          <a:p>
            <a:pPr>
              <a:lnSpc>
                <a:spcPct val="125000"/>
              </a:lnSpc>
              <a:buNone/>
            </a:pPr>
            <a:r>
              <a:rPr lang="en-US" sz="2400" b="1" dirty="0"/>
              <a:t>b.  </a:t>
            </a:r>
            <a:r>
              <a:rPr lang="en-US" sz="2400" dirty="0"/>
              <a:t>4</a:t>
            </a:r>
            <a:r>
              <a:rPr lang="en-US" sz="2400" i="1" dirty="0"/>
              <a:t>x </a:t>
            </a:r>
            <a:r>
              <a:rPr lang="en-US" sz="2400" dirty="0"/>
              <a:t>+ 3 = </a:t>
            </a:r>
            <a:r>
              <a:rPr lang="en-US" sz="2400" i="1" dirty="0"/>
              <a:t>x </a:t>
            </a:r>
            <a:r>
              <a:rPr lang="en-US" sz="2400" dirty="0"/>
              <a:t>– 9</a:t>
            </a:r>
          </a:p>
          <a:p>
            <a:pPr>
              <a:lnSpc>
                <a:spcPct val="125000"/>
              </a:lnSpc>
              <a:buNone/>
            </a:pPr>
            <a:endParaRPr lang="en-US" sz="2400" dirty="0"/>
          </a:p>
          <a:p>
            <a:pPr>
              <a:lnSpc>
                <a:spcPct val="125000"/>
              </a:lnSpc>
              <a:buNone/>
            </a:pPr>
            <a:r>
              <a:rPr lang="en-US" sz="2400" b="1" dirty="0"/>
              <a:t>c.  </a:t>
            </a:r>
            <a:r>
              <a:rPr lang="en-US" sz="2400" dirty="0"/>
              <a:t>5(3</a:t>
            </a:r>
            <a:r>
              <a:rPr lang="en-US" sz="2400" i="1" dirty="0"/>
              <a:t>x </a:t>
            </a:r>
            <a:r>
              <a:rPr lang="en-US" sz="2400" dirty="0"/>
              <a:t>– 2) – 7(</a:t>
            </a:r>
            <a:r>
              <a:rPr lang="en-US" sz="2400" i="1" dirty="0"/>
              <a:t>x </a:t>
            </a:r>
            <a:r>
              <a:rPr lang="en-US" sz="2400" dirty="0"/>
              <a:t>– 4) = 8</a:t>
            </a:r>
            <a:r>
              <a:rPr lang="en-US" sz="2400" i="1" dirty="0"/>
              <a:t>x </a:t>
            </a:r>
            <a:r>
              <a:rPr lang="en-US" sz="2400" dirty="0"/>
              <a:t>+ 18</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7939" name="Rectangle 3"/>
          <p:cNvSpPr>
            <a:spLocks noGrp="1" noChangeArrowheads="1"/>
          </p:cNvSpPr>
          <p:nvPr>
            <p:ph type="title"/>
          </p:nvPr>
        </p:nvSpPr>
        <p:spPr>
          <a:xfrm>
            <a:off x="301625" y="90488"/>
            <a:ext cx="8226425" cy="1143000"/>
          </a:xfrm>
          <a:noFill/>
        </p:spPr>
        <p:txBody>
          <a:bodyPr/>
          <a:lstStyle/>
          <a:p>
            <a:r>
              <a:rPr lang="en-US" sz="2400" b="1" dirty="0" smtClean="0">
                <a:latin typeface="+mn-lt"/>
              </a:rPr>
              <a:t>SOLUTION</a:t>
            </a:r>
            <a:endParaRPr lang="en-US" sz="2400" b="1" dirty="0">
              <a:latin typeface="+mn-lt"/>
            </a:endParaRPr>
          </a:p>
        </p:txBody>
      </p:sp>
      <p:sp>
        <p:nvSpPr>
          <p:cNvPr id="167938" name="Rectangle 2"/>
          <p:cNvSpPr>
            <a:spLocks noGrp="1" noChangeArrowheads="1"/>
          </p:cNvSpPr>
          <p:nvPr>
            <p:ph idx="1"/>
          </p:nvPr>
        </p:nvSpPr>
        <p:spPr>
          <a:xfrm>
            <a:off x="457200" y="838200"/>
            <a:ext cx="8229600" cy="5256212"/>
          </a:xfrm>
          <a:noFill/>
        </p:spPr>
        <p:txBody>
          <a:bodyPr/>
          <a:lstStyle/>
          <a:p>
            <a:pPr marL="0" indent="0">
              <a:lnSpc>
                <a:spcPct val="120000"/>
              </a:lnSpc>
              <a:buNone/>
            </a:pPr>
            <a:r>
              <a:rPr lang="en-US" b="1" dirty="0"/>
              <a:t>a</a:t>
            </a:r>
            <a:r>
              <a:rPr lang="en-US" sz="2400" b="1" dirty="0"/>
              <a:t>.  </a:t>
            </a:r>
            <a:r>
              <a:rPr lang="en-US" sz="2400" dirty="0"/>
              <a:t>Subtract </a:t>
            </a:r>
            <a:r>
              <a:rPr lang="en-US" sz="2400" i="1" dirty="0"/>
              <a:t>x</a:t>
            </a:r>
            <a:r>
              <a:rPr lang="en-US" sz="2400" dirty="0"/>
              <a:t> from both sides of </a:t>
            </a:r>
            <a:r>
              <a:rPr lang="en-US" sz="2400" i="1" dirty="0"/>
              <a:t>x </a:t>
            </a:r>
            <a:r>
              <a:rPr lang="en-US" sz="2400" dirty="0"/>
              <a:t>+ 1 = </a:t>
            </a:r>
            <a:r>
              <a:rPr lang="en-US" sz="2400" i="1" dirty="0"/>
              <a:t>x </a:t>
            </a:r>
            <a:r>
              <a:rPr lang="en-US" sz="2400" dirty="0"/>
              <a:t>+ 4 to produce </a:t>
            </a:r>
            <a:br>
              <a:rPr lang="en-US" sz="2400" dirty="0"/>
            </a:br>
            <a:r>
              <a:rPr lang="en-US" sz="2400" dirty="0"/>
              <a:t>     the equivalent equation 1 = 4. </a:t>
            </a:r>
          </a:p>
          <a:p>
            <a:pPr marL="0" indent="0">
              <a:lnSpc>
                <a:spcPct val="120000"/>
              </a:lnSpc>
              <a:buNone/>
            </a:pPr>
            <a:endParaRPr lang="en-US" sz="2400" dirty="0"/>
          </a:p>
          <a:p>
            <a:pPr marL="0" indent="0">
              <a:lnSpc>
                <a:spcPct val="120000"/>
              </a:lnSpc>
              <a:buNone/>
            </a:pPr>
            <a:r>
              <a:rPr lang="en-US" sz="2400" dirty="0"/>
              <a:t>     Because 1 = 4 is a false statement, the original equation  </a:t>
            </a:r>
            <a:br>
              <a:rPr lang="en-US" sz="2400" dirty="0"/>
            </a:br>
            <a:r>
              <a:rPr lang="en-US" sz="2400" dirty="0"/>
              <a:t>     </a:t>
            </a:r>
            <a:r>
              <a:rPr lang="en-US" sz="2400" i="1" dirty="0"/>
              <a:t>x </a:t>
            </a:r>
            <a:r>
              <a:rPr lang="en-US" sz="2400" dirty="0"/>
              <a:t>+ 1 = </a:t>
            </a:r>
            <a:r>
              <a:rPr lang="en-US" sz="2400" i="1" dirty="0"/>
              <a:t>x </a:t>
            </a:r>
            <a:r>
              <a:rPr lang="en-US" sz="2400" dirty="0"/>
              <a:t>+ 4 has no solutions. </a:t>
            </a:r>
          </a:p>
          <a:p>
            <a:pPr marL="0" indent="0">
              <a:lnSpc>
                <a:spcPct val="120000"/>
              </a:lnSpc>
              <a:buNone/>
            </a:pPr>
            <a:endParaRPr lang="en-US" sz="2400" dirty="0"/>
          </a:p>
          <a:p>
            <a:pPr marL="0" indent="0">
              <a:lnSpc>
                <a:spcPct val="120000"/>
              </a:lnSpc>
              <a:buNone/>
            </a:pPr>
            <a:r>
              <a:rPr lang="en-US" sz="2400" dirty="0"/>
              <a:t>     </a:t>
            </a:r>
            <a:r>
              <a:rPr lang="en-US" sz="2400" dirty="0">
                <a:solidFill>
                  <a:srgbClr val="009AFF"/>
                </a:solidFill>
              </a:rPr>
              <a:t>It is a contradiction.</a:t>
            </a:r>
          </a:p>
          <a:p>
            <a:pPr>
              <a:lnSpc>
                <a:spcPct val="120000"/>
              </a:lnSpc>
              <a:buNone/>
            </a:pPr>
            <a:endParaRPr lang="en-US" sz="2400" dirty="0">
              <a:solidFill>
                <a:srgbClr val="009AFF"/>
              </a:solidFill>
            </a:endParaRPr>
          </a:p>
          <a:p>
            <a:pPr>
              <a:lnSpc>
                <a:spcPct val="120000"/>
              </a:lnSpc>
              <a:buNone/>
            </a:pPr>
            <a:r>
              <a:rPr lang="en-US" sz="2400" b="1" dirty="0"/>
              <a:t>b.  </a:t>
            </a:r>
            <a:r>
              <a:rPr lang="en-US" sz="2400" dirty="0"/>
              <a:t>Solve using the procedures that produce equivalent </a:t>
            </a:r>
            <a:br>
              <a:rPr lang="en-US" sz="2400" dirty="0"/>
            </a:br>
            <a:r>
              <a:rPr lang="en-US" sz="2400" dirty="0"/>
              <a:t>     equations.</a:t>
            </a:r>
            <a:br>
              <a:rPr lang="en-US" sz="2400" dirty="0"/>
            </a:br>
            <a:r>
              <a:rPr lang="en-US" sz="2400" dirty="0"/>
              <a:t/>
            </a:r>
            <a:br>
              <a:rPr lang="en-US" sz="2400" dirty="0"/>
            </a:br>
            <a:r>
              <a:rPr lang="en-US" sz="2400" dirty="0"/>
              <a:t>		4</a:t>
            </a:r>
            <a:r>
              <a:rPr lang="en-US" sz="2400" i="1" dirty="0"/>
              <a:t>x </a:t>
            </a:r>
            <a:r>
              <a:rPr lang="en-US" sz="2400" dirty="0"/>
              <a:t>+ 3 = </a:t>
            </a:r>
            <a:r>
              <a:rPr lang="en-US" sz="2400" i="1" dirty="0"/>
              <a:t>x </a:t>
            </a:r>
            <a:r>
              <a:rPr lang="en-US" sz="2400" dirty="0"/>
              <a:t>– 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67938">
                                            <p:txEl>
                                              <p:pRg st="2" end="2"/>
                                            </p:txEl>
                                          </p:spTgt>
                                        </p:tgtEl>
                                        <p:attrNameLst>
                                          <p:attrName>style.visibility</p:attrName>
                                        </p:attrNameLst>
                                      </p:cBhvr>
                                      <p:to>
                                        <p:strVal val="visible"/>
                                      </p:to>
                                    </p:set>
                                    <p:animEffect transition="in" filter="fade">
                                      <p:cBhvr>
                                        <p:cTn id="7" dur="1000"/>
                                        <p:tgtEl>
                                          <p:spTgt spid="167938">
                                            <p:txEl>
                                              <p:pRg st="2" end="2"/>
                                            </p:txEl>
                                          </p:spTgt>
                                        </p:tgtEl>
                                      </p:cBhvr>
                                    </p:animEffect>
                                    <p:anim calcmode="lin" valueType="num">
                                      <p:cBhvr>
                                        <p:cTn id="8" dur="1000" fill="hold"/>
                                        <p:tgtEl>
                                          <p:spTgt spid="167938">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67938">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67938">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167938">
                                            <p:txEl>
                                              <p:pRg st="4" end="4"/>
                                            </p:txEl>
                                          </p:spTgt>
                                        </p:tgtEl>
                                        <p:attrNameLst>
                                          <p:attrName>style.visibility</p:attrName>
                                        </p:attrNameLst>
                                      </p:cBhvr>
                                      <p:to>
                                        <p:strVal val="visible"/>
                                      </p:to>
                                    </p:set>
                                    <p:animEffect transition="in" filter="fade">
                                      <p:cBhvr>
                                        <p:cTn id="15" dur="1000"/>
                                        <p:tgtEl>
                                          <p:spTgt spid="167938">
                                            <p:txEl>
                                              <p:pRg st="4" end="4"/>
                                            </p:txEl>
                                          </p:spTgt>
                                        </p:tgtEl>
                                      </p:cBhvr>
                                    </p:animEffect>
                                    <p:anim calcmode="lin" valueType="num">
                                      <p:cBhvr>
                                        <p:cTn id="16" dur="1000" fill="hold"/>
                                        <p:tgtEl>
                                          <p:spTgt spid="167938">
                                            <p:txEl>
                                              <p:pRg st="4" end="4"/>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67938">
                                            <p:txEl>
                                              <p:pRg st="4" end="4"/>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67938">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167938">
                                            <p:txEl>
                                              <p:pRg st="6" end="6"/>
                                            </p:txEl>
                                          </p:spTgt>
                                        </p:tgtEl>
                                        <p:attrNameLst>
                                          <p:attrName>style.visibility</p:attrName>
                                        </p:attrNameLst>
                                      </p:cBhvr>
                                      <p:to>
                                        <p:strVal val="visible"/>
                                      </p:to>
                                    </p:set>
                                    <p:animEffect transition="in" filter="fade">
                                      <p:cBhvr>
                                        <p:cTn id="23" dur="1000"/>
                                        <p:tgtEl>
                                          <p:spTgt spid="167938">
                                            <p:txEl>
                                              <p:pRg st="6" end="6"/>
                                            </p:txEl>
                                          </p:spTgt>
                                        </p:tgtEl>
                                      </p:cBhvr>
                                    </p:animEffect>
                                    <p:anim calcmode="lin" valueType="num">
                                      <p:cBhvr>
                                        <p:cTn id="24" dur="1000" fill="hold"/>
                                        <p:tgtEl>
                                          <p:spTgt spid="167938">
                                            <p:txEl>
                                              <p:pRg st="6" end="6"/>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167938">
                                            <p:txEl>
                                              <p:pRg st="6" end="6"/>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67938">
                                            <p:txEl>
                                              <p:pRg st="6" end="6"/>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9987" name="Rectangle 3"/>
          <p:cNvSpPr>
            <a:spLocks noGrp="1" noChangeArrowheads="1"/>
          </p:cNvSpPr>
          <p:nvPr>
            <p:ph type="title"/>
          </p:nvPr>
        </p:nvSpPr>
        <p:spPr>
          <a:xfrm>
            <a:off x="301625" y="90488"/>
            <a:ext cx="8226425" cy="823912"/>
          </a:xfrm>
          <a:noFill/>
        </p:spPr>
        <p:txBody>
          <a:bodyPr/>
          <a:lstStyle/>
          <a:p>
            <a:r>
              <a:rPr lang="en-US" sz="2400" b="1" dirty="0" smtClean="0"/>
              <a:t>SOLUTION</a:t>
            </a:r>
            <a:endParaRPr lang="en-US" sz="2400" b="1" dirty="0"/>
          </a:p>
        </p:txBody>
      </p:sp>
      <p:sp>
        <p:nvSpPr>
          <p:cNvPr id="169986" name="Rectangle 2"/>
          <p:cNvSpPr>
            <a:spLocks noGrp="1" noChangeArrowheads="1"/>
          </p:cNvSpPr>
          <p:nvPr>
            <p:ph idx="1"/>
          </p:nvPr>
        </p:nvSpPr>
        <p:spPr>
          <a:xfrm>
            <a:off x="457200" y="1370013"/>
            <a:ext cx="8229600" cy="5256212"/>
          </a:xfrm>
          <a:noFill/>
        </p:spPr>
        <p:txBody>
          <a:bodyPr/>
          <a:lstStyle/>
          <a:p>
            <a:pPr marL="0" indent="0">
              <a:lnSpc>
                <a:spcPct val="120000"/>
              </a:lnSpc>
              <a:buNone/>
            </a:pPr>
            <a:r>
              <a:rPr lang="en-US" dirty="0"/>
              <a:t>	</a:t>
            </a:r>
            <a:r>
              <a:rPr lang="en-US" sz="2400" dirty="0"/>
              <a:t>3</a:t>
            </a:r>
            <a:r>
              <a:rPr lang="en-US" sz="2400" i="1" dirty="0"/>
              <a:t>x </a:t>
            </a:r>
            <a:r>
              <a:rPr lang="en-US" sz="2400" dirty="0"/>
              <a:t>+ 3 = –9</a:t>
            </a:r>
          </a:p>
          <a:p>
            <a:pPr marL="0" indent="0">
              <a:lnSpc>
                <a:spcPct val="120000"/>
              </a:lnSpc>
              <a:buNone/>
            </a:pPr>
            <a:endParaRPr lang="en-US" sz="2400" dirty="0"/>
          </a:p>
          <a:p>
            <a:pPr marL="0" indent="0">
              <a:lnSpc>
                <a:spcPct val="120000"/>
              </a:lnSpc>
              <a:buNone/>
            </a:pPr>
            <a:r>
              <a:rPr lang="en-US" sz="2400" dirty="0"/>
              <a:t>	      3</a:t>
            </a:r>
            <a:r>
              <a:rPr lang="en-US" sz="2400" i="1" dirty="0"/>
              <a:t>x </a:t>
            </a:r>
            <a:r>
              <a:rPr lang="en-US" sz="2400" dirty="0"/>
              <a:t>= –12</a:t>
            </a:r>
          </a:p>
          <a:p>
            <a:pPr marL="0" indent="0">
              <a:lnSpc>
                <a:spcPct val="120000"/>
              </a:lnSpc>
              <a:buNone/>
            </a:pPr>
            <a:endParaRPr lang="en-US" sz="2400" i="1" dirty="0"/>
          </a:p>
          <a:p>
            <a:pPr marL="0" indent="0">
              <a:lnSpc>
                <a:spcPct val="120000"/>
              </a:lnSpc>
              <a:buNone/>
            </a:pPr>
            <a:r>
              <a:rPr lang="en-US" sz="2400" i="1" dirty="0"/>
              <a:t>                   x </a:t>
            </a:r>
            <a:r>
              <a:rPr lang="en-US" sz="2400" dirty="0"/>
              <a:t>= –4</a:t>
            </a:r>
          </a:p>
          <a:p>
            <a:pPr marL="0" indent="0">
              <a:lnSpc>
                <a:spcPct val="120000"/>
              </a:lnSpc>
              <a:buNone/>
            </a:pPr>
            <a:endParaRPr lang="en-US" sz="2400" dirty="0"/>
          </a:p>
          <a:p>
            <a:pPr marL="0" indent="0">
              <a:lnSpc>
                <a:spcPct val="120000"/>
              </a:lnSpc>
              <a:buNone/>
            </a:pPr>
            <a:r>
              <a:rPr lang="en-US" sz="2400" dirty="0"/>
              <a:t>Check to confirm that –4 is a solution. </a:t>
            </a:r>
          </a:p>
          <a:p>
            <a:pPr marL="0" indent="0">
              <a:lnSpc>
                <a:spcPct val="120000"/>
              </a:lnSpc>
              <a:buNone/>
            </a:pPr>
            <a:endParaRPr lang="en-US" sz="2400" dirty="0"/>
          </a:p>
          <a:p>
            <a:pPr marL="0" indent="0">
              <a:lnSpc>
                <a:spcPct val="120000"/>
              </a:lnSpc>
              <a:buNone/>
            </a:pPr>
            <a:r>
              <a:rPr lang="en-US" sz="2400" dirty="0"/>
              <a:t>The equation 4</a:t>
            </a:r>
            <a:r>
              <a:rPr lang="en-US" sz="2400" i="1" dirty="0"/>
              <a:t>x </a:t>
            </a:r>
            <a:r>
              <a:rPr lang="en-US" sz="2400" dirty="0"/>
              <a:t>+ 3 = </a:t>
            </a:r>
            <a:r>
              <a:rPr lang="en-US" sz="2400" i="1" dirty="0"/>
              <a:t>x </a:t>
            </a:r>
            <a:r>
              <a:rPr lang="en-US" sz="2400" dirty="0"/>
              <a:t>– 9 is true for </a:t>
            </a:r>
            <a:r>
              <a:rPr lang="en-US" sz="2400" i="1" dirty="0"/>
              <a:t>x </a:t>
            </a:r>
            <a:r>
              <a:rPr lang="en-US" sz="2400" dirty="0"/>
              <a:t>= –4, but it is not true for any other values of </a:t>
            </a:r>
            <a:r>
              <a:rPr lang="en-US" sz="2400" i="1" dirty="0"/>
              <a:t>x</a:t>
            </a:r>
            <a:r>
              <a:rPr lang="en-US" sz="2400" dirty="0"/>
              <a:t>. </a:t>
            </a:r>
          </a:p>
          <a:p>
            <a:pPr>
              <a:lnSpc>
                <a:spcPct val="120000"/>
              </a:lnSpc>
            </a:pPr>
            <a:endParaRPr lang="en-US" sz="1200" dirty="0"/>
          </a:p>
          <a:p>
            <a:pPr>
              <a:lnSpc>
                <a:spcPct val="120000"/>
              </a:lnSpc>
            </a:pPr>
            <a:r>
              <a:rPr lang="en-US" dirty="0">
                <a:solidFill>
                  <a:srgbClr val="009AFF"/>
                </a:solidFill>
              </a:rPr>
              <a:t>Thus 4</a:t>
            </a:r>
            <a:r>
              <a:rPr lang="en-US" i="1" dirty="0">
                <a:solidFill>
                  <a:srgbClr val="009AFF"/>
                </a:solidFill>
              </a:rPr>
              <a:t>x </a:t>
            </a:r>
            <a:r>
              <a:rPr lang="en-US" dirty="0">
                <a:solidFill>
                  <a:srgbClr val="009AFF"/>
                </a:solidFill>
              </a:rPr>
              <a:t>+ 3 = </a:t>
            </a:r>
            <a:r>
              <a:rPr lang="en-US" i="1" dirty="0">
                <a:solidFill>
                  <a:srgbClr val="009AFF"/>
                </a:solidFill>
              </a:rPr>
              <a:t>x </a:t>
            </a:r>
            <a:r>
              <a:rPr lang="en-US" dirty="0">
                <a:solidFill>
                  <a:srgbClr val="009AFF"/>
                </a:solidFill>
              </a:rPr>
              <a:t>– 9 is a conditional equation.</a:t>
            </a:r>
          </a:p>
        </p:txBody>
      </p:sp>
      <p:sp>
        <p:nvSpPr>
          <p:cNvPr id="169988" name="Rectangle 4"/>
          <p:cNvSpPr>
            <a:spLocks noChangeArrowheads="1"/>
          </p:cNvSpPr>
          <p:nvPr/>
        </p:nvSpPr>
        <p:spPr bwMode="auto">
          <a:xfrm>
            <a:off x="4572000" y="1466850"/>
            <a:ext cx="2838450" cy="366713"/>
          </a:xfrm>
          <a:prstGeom prst="rect">
            <a:avLst/>
          </a:prstGeom>
          <a:noFill/>
          <a:ln w="9525" algn="ctr">
            <a:noFill/>
            <a:miter lim="800000"/>
            <a:headEnd/>
            <a:tailEnd/>
          </a:ln>
          <a:effectLst/>
        </p:spPr>
        <p:txBody>
          <a:bodyPr wrap="none">
            <a:spAutoFit/>
          </a:bodyPr>
          <a:lstStyle/>
          <a:p>
            <a:r>
              <a:rPr lang="en-US" dirty="0">
                <a:solidFill>
                  <a:srgbClr val="009AFF"/>
                </a:solidFill>
              </a:rPr>
              <a:t>Subtract </a:t>
            </a:r>
            <a:r>
              <a:rPr lang="en-US" i="1" dirty="0">
                <a:solidFill>
                  <a:srgbClr val="009AFF"/>
                </a:solidFill>
              </a:rPr>
              <a:t>x </a:t>
            </a:r>
            <a:r>
              <a:rPr lang="en-US" dirty="0">
                <a:solidFill>
                  <a:srgbClr val="009AFF"/>
                </a:solidFill>
              </a:rPr>
              <a:t>from each side.</a:t>
            </a:r>
          </a:p>
        </p:txBody>
      </p:sp>
      <p:sp>
        <p:nvSpPr>
          <p:cNvPr id="169989" name="Rectangle 5"/>
          <p:cNvSpPr>
            <a:spLocks noChangeArrowheads="1"/>
          </p:cNvSpPr>
          <p:nvPr/>
        </p:nvSpPr>
        <p:spPr bwMode="auto">
          <a:xfrm>
            <a:off x="4572000" y="2528887"/>
            <a:ext cx="2851150" cy="366713"/>
          </a:xfrm>
          <a:prstGeom prst="rect">
            <a:avLst/>
          </a:prstGeom>
          <a:noFill/>
          <a:ln w="9525" algn="ctr">
            <a:noFill/>
            <a:miter lim="800000"/>
            <a:headEnd/>
            <a:tailEnd/>
          </a:ln>
          <a:effectLst/>
        </p:spPr>
        <p:txBody>
          <a:bodyPr wrap="none">
            <a:spAutoFit/>
          </a:bodyPr>
          <a:lstStyle/>
          <a:p>
            <a:r>
              <a:rPr lang="en-US" dirty="0">
                <a:solidFill>
                  <a:srgbClr val="009AFF"/>
                </a:solidFill>
              </a:rPr>
              <a:t>Subtract 3 from each side.</a:t>
            </a:r>
          </a:p>
        </p:txBody>
      </p:sp>
      <p:sp>
        <p:nvSpPr>
          <p:cNvPr id="169990" name="Rectangle 6"/>
          <p:cNvSpPr>
            <a:spLocks noChangeArrowheads="1"/>
          </p:cNvSpPr>
          <p:nvPr/>
        </p:nvSpPr>
        <p:spPr bwMode="auto">
          <a:xfrm>
            <a:off x="4572000" y="3519488"/>
            <a:ext cx="2419350" cy="366712"/>
          </a:xfrm>
          <a:prstGeom prst="rect">
            <a:avLst/>
          </a:prstGeom>
          <a:noFill/>
          <a:ln w="9525" algn="ctr">
            <a:noFill/>
            <a:miter lim="800000"/>
            <a:headEnd/>
            <a:tailEnd/>
          </a:ln>
          <a:effectLst/>
        </p:spPr>
        <p:txBody>
          <a:bodyPr wrap="none">
            <a:spAutoFit/>
          </a:bodyPr>
          <a:lstStyle/>
          <a:p>
            <a:r>
              <a:rPr lang="en-US" dirty="0">
                <a:solidFill>
                  <a:srgbClr val="009AFF"/>
                </a:solidFill>
              </a:rPr>
              <a:t>Divide each side by 3.</a:t>
            </a:r>
          </a:p>
        </p:txBody>
      </p:sp>
      <p:sp>
        <p:nvSpPr>
          <p:cNvPr id="169991" name="Text Box 7"/>
          <p:cNvSpPr txBox="1">
            <a:spLocks noChangeArrowheads="1"/>
          </p:cNvSpPr>
          <p:nvPr/>
        </p:nvSpPr>
        <p:spPr bwMode="auto">
          <a:xfrm>
            <a:off x="8242300" y="652463"/>
            <a:ext cx="793750" cy="366712"/>
          </a:xfrm>
          <a:prstGeom prst="rect">
            <a:avLst/>
          </a:prstGeom>
          <a:noFill/>
          <a:ln w="9525" algn="ctr">
            <a:noFill/>
            <a:miter lim="800000"/>
            <a:headEnd/>
            <a:tailEnd/>
          </a:ln>
          <a:effectLst/>
        </p:spPr>
        <p:txBody>
          <a:bodyPr wrap="none">
            <a:spAutoFit/>
          </a:bodyPr>
          <a:lstStyle/>
          <a:p>
            <a:r>
              <a:rPr lang="en-US" dirty="0">
                <a:solidFill>
                  <a:srgbClr val="00718C"/>
                </a:solidFill>
              </a:rPr>
              <a:t>cont’d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69986">
                                            <p:txEl>
                                              <p:pRg st="2" end="2"/>
                                            </p:txEl>
                                          </p:spTgt>
                                        </p:tgtEl>
                                        <p:attrNameLst>
                                          <p:attrName>style.visibility</p:attrName>
                                        </p:attrNameLst>
                                      </p:cBhvr>
                                      <p:to>
                                        <p:strVal val="visible"/>
                                      </p:to>
                                    </p:set>
                                    <p:animEffect transition="in" filter="fade">
                                      <p:cBhvr>
                                        <p:cTn id="7" dur="1000"/>
                                        <p:tgtEl>
                                          <p:spTgt spid="169986">
                                            <p:txEl>
                                              <p:pRg st="2" end="2"/>
                                            </p:txEl>
                                          </p:spTgt>
                                        </p:tgtEl>
                                      </p:cBhvr>
                                    </p:animEffect>
                                    <p:anim calcmode="lin" valueType="num">
                                      <p:cBhvr>
                                        <p:cTn id="8" dur="1000" fill="hold"/>
                                        <p:tgtEl>
                                          <p:spTgt spid="169986">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69986">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69986">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169989"/>
                                        </p:tgtEl>
                                        <p:attrNameLst>
                                          <p:attrName>style.visibility</p:attrName>
                                        </p:attrNameLst>
                                      </p:cBhvr>
                                      <p:to>
                                        <p:strVal val="visible"/>
                                      </p:to>
                                    </p:set>
                                    <p:animEffect transition="in" filter="fade">
                                      <p:cBhvr>
                                        <p:cTn id="13" dur="1000"/>
                                        <p:tgtEl>
                                          <p:spTgt spid="169989"/>
                                        </p:tgtEl>
                                      </p:cBhvr>
                                    </p:animEffect>
                                    <p:anim calcmode="lin" valueType="num">
                                      <p:cBhvr>
                                        <p:cTn id="14" dur="1000" fill="hold"/>
                                        <p:tgtEl>
                                          <p:spTgt spid="169989"/>
                                        </p:tgtEl>
                                        <p:attrNameLst>
                                          <p:attrName>ppt_x</p:attrName>
                                        </p:attrNameLst>
                                      </p:cBhvr>
                                      <p:tavLst>
                                        <p:tav tm="0">
                                          <p:val>
                                            <p:strVal val="#ppt_x"/>
                                          </p:val>
                                        </p:tav>
                                        <p:tav tm="100000">
                                          <p:val>
                                            <p:strVal val="#ppt_x"/>
                                          </p:val>
                                        </p:tav>
                                      </p:tavLst>
                                    </p:anim>
                                    <p:anim calcmode="lin" valueType="num">
                                      <p:cBhvr>
                                        <p:cTn id="15" dur="900" decel="100000" fill="hold"/>
                                        <p:tgtEl>
                                          <p:spTgt spid="169989"/>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69989"/>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169986">
                                            <p:txEl>
                                              <p:pRg st="4" end="4"/>
                                            </p:txEl>
                                          </p:spTgt>
                                        </p:tgtEl>
                                        <p:attrNameLst>
                                          <p:attrName>style.visibility</p:attrName>
                                        </p:attrNameLst>
                                      </p:cBhvr>
                                      <p:to>
                                        <p:strVal val="visible"/>
                                      </p:to>
                                    </p:set>
                                    <p:animEffect transition="in" filter="fade">
                                      <p:cBhvr>
                                        <p:cTn id="21" dur="1000"/>
                                        <p:tgtEl>
                                          <p:spTgt spid="169986">
                                            <p:txEl>
                                              <p:pRg st="4" end="4"/>
                                            </p:txEl>
                                          </p:spTgt>
                                        </p:tgtEl>
                                      </p:cBhvr>
                                    </p:animEffect>
                                    <p:anim calcmode="lin" valueType="num">
                                      <p:cBhvr>
                                        <p:cTn id="22" dur="1000" fill="hold"/>
                                        <p:tgtEl>
                                          <p:spTgt spid="169986">
                                            <p:txEl>
                                              <p:pRg st="4" end="4"/>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169986">
                                            <p:txEl>
                                              <p:pRg st="4" end="4"/>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69986">
                                            <p:txEl>
                                              <p:pRg st="4" end="4"/>
                                            </p:txEl>
                                          </p:spTgt>
                                        </p:tgtEl>
                                        <p:attrNameLst>
                                          <p:attrName>ppt_y</p:attrName>
                                        </p:attrNameLst>
                                      </p:cBhvr>
                                      <p:tavLst>
                                        <p:tav tm="0">
                                          <p:val>
                                            <p:strVal val="#ppt_y-.03"/>
                                          </p:val>
                                        </p:tav>
                                        <p:tav tm="100000">
                                          <p:val>
                                            <p:strVal val="#ppt_y"/>
                                          </p:val>
                                        </p:tav>
                                      </p:tavLst>
                                    </p:anim>
                                  </p:childTnLst>
                                </p:cTn>
                              </p:par>
                              <p:par>
                                <p:cTn id="25" presetID="37" presetClass="entr" presetSubtype="0" fill="hold" grpId="0" nodeType="withEffect">
                                  <p:stCondLst>
                                    <p:cond delay="0"/>
                                  </p:stCondLst>
                                  <p:childTnLst>
                                    <p:set>
                                      <p:cBhvr>
                                        <p:cTn id="26" dur="1" fill="hold">
                                          <p:stCondLst>
                                            <p:cond delay="0"/>
                                          </p:stCondLst>
                                        </p:cTn>
                                        <p:tgtEl>
                                          <p:spTgt spid="169990"/>
                                        </p:tgtEl>
                                        <p:attrNameLst>
                                          <p:attrName>style.visibility</p:attrName>
                                        </p:attrNameLst>
                                      </p:cBhvr>
                                      <p:to>
                                        <p:strVal val="visible"/>
                                      </p:to>
                                    </p:set>
                                    <p:animEffect transition="in" filter="fade">
                                      <p:cBhvr>
                                        <p:cTn id="27" dur="1000"/>
                                        <p:tgtEl>
                                          <p:spTgt spid="169990"/>
                                        </p:tgtEl>
                                      </p:cBhvr>
                                    </p:animEffect>
                                    <p:anim calcmode="lin" valueType="num">
                                      <p:cBhvr>
                                        <p:cTn id="28" dur="1000" fill="hold"/>
                                        <p:tgtEl>
                                          <p:spTgt spid="169990"/>
                                        </p:tgtEl>
                                        <p:attrNameLst>
                                          <p:attrName>ppt_x</p:attrName>
                                        </p:attrNameLst>
                                      </p:cBhvr>
                                      <p:tavLst>
                                        <p:tav tm="0">
                                          <p:val>
                                            <p:strVal val="#ppt_x"/>
                                          </p:val>
                                        </p:tav>
                                        <p:tav tm="100000">
                                          <p:val>
                                            <p:strVal val="#ppt_x"/>
                                          </p:val>
                                        </p:tav>
                                      </p:tavLst>
                                    </p:anim>
                                    <p:anim calcmode="lin" valueType="num">
                                      <p:cBhvr>
                                        <p:cTn id="29" dur="900" decel="100000" fill="hold"/>
                                        <p:tgtEl>
                                          <p:spTgt spid="169990"/>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69990"/>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7" presetClass="entr" presetSubtype="0" fill="hold" nodeType="clickEffect">
                                  <p:stCondLst>
                                    <p:cond delay="0"/>
                                  </p:stCondLst>
                                  <p:childTnLst>
                                    <p:set>
                                      <p:cBhvr>
                                        <p:cTn id="34" dur="1" fill="hold">
                                          <p:stCondLst>
                                            <p:cond delay="0"/>
                                          </p:stCondLst>
                                        </p:cTn>
                                        <p:tgtEl>
                                          <p:spTgt spid="169986">
                                            <p:txEl>
                                              <p:pRg st="6" end="6"/>
                                            </p:txEl>
                                          </p:spTgt>
                                        </p:tgtEl>
                                        <p:attrNameLst>
                                          <p:attrName>style.visibility</p:attrName>
                                        </p:attrNameLst>
                                      </p:cBhvr>
                                      <p:to>
                                        <p:strVal val="visible"/>
                                      </p:to>
                                    </p:set>
                                    <p:animEffect transition="in" filter="fade">
                                      <p:cBhvr>
                                        <p:cTn id="35" dur="1000"/>
                                        <p:tgtEl>
                                          <p:spTgt spid="169986">
                                            <p:txEl>
                                              <p:pRg st="6" end="6"/>
                                            </p:txEl>
                                          </p:spTgt>
                                        </p:tgtEl>
                                      </p:cBhvr>
                                    </p:animEffect>
                                    <p:anim calcmode="lin" valueType="num">
                                      <p:cBhvr>
                                        <p:cTn id="36" dur="1000" fill="hold"/>
                                        <p:tgtEl>
                                          <p:spTgt spid="169986">
                                            <p:txEl>
                                              <p:pRg st="6" end="6"/>
                                            </p:txEl>
                                          </p:spTgt>
                                        </p:tgtEl>
                                        <p:attrNameLst>
                                          <p:attrName>ppt_x</p:attrName>
                                        </p:attrNameLst>
                                      </p:cBhvr>
                                      <p:tavLst>
                                        <p:tav tm="0">
                                          <p:val>
                                            <p:strVal val="#ppt_x"/>
                                          </p:val>
                                        </p:tav>
                                        <p:tav tm="100000">
                                          <p:val>
                                            <p:strVal val="#ppt_x"/>
                                          </p:val>
                                        </p:tav>
                                      </p:tavLst>
                                    </p:anim>
                                    <p:anim calcmode="lin" valueType="num">
                                      <p:cBhvr>
                                        <p:cTn id="37" dur="900" decel="100000" fill="hold"/>
                                        <p:tgtEl>
                                          <p:spTgt spid="169986">
                                            <p:txEl>
                                              <p:pRg st="6" end="6"/>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69986">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7" presetClass="entr" presetSubtype="0" fill="hold" nodeType="clickEffect">
                                  <p:stCondLst>
                                    <p:cond delay="0"/>
                                  </p:stCondLst>
                                  <p:childTnLst>
                                    <p:set>
                                      <p:cBhvr>
                                        <p:cTn id="42" dur="1" fill="hold">
                                          <p:stCondLst>
                                            <p:cond delay="0"/>
                                          </p:stCondLst>
                                        </p:cTn>
                                        <p:tgtEl>
                                          <p:spTgt spid="169986">
                                            <p:txEl>
                                              <p:pRg st="8" end="8"/>
                                            </p:txEl>
                                          </p:spTgt>
                                        </p:tgtEl>
                                        <p:attrNameLst>
                                          <p:attrName>style.visibility</p:attrName>
                                        </p:attrNameLst>
                                      </p:cBhvr>
                                      <p:to>
                                        <p:strVal val="visible"/>
                                      </p:to>
                                    </p:set>
                                    <p:animEffect transition="in" filter="fade">
                                      <p:cBhvr>
                                        <p:cTn id="43" dur="1000"/>
                                        <p:tgtEl>
                                          <p:spTgt spid="169986">
                                            <p:txEl>
                                              <p:pRg st="8" end="8"/>
                                            </p:txEl>
                                          </p:spTgt>
                                        </p:tgtEl>
                                      </p:cBhvr>
                                    </p:animEffect>
                                    <p:anim calcmode="lin" valueType="num">
                                      <p:cBhvr>
                                        <p:cTn id="44" dur="1000" fill="hold"/>
                                        <p:tgtEl>
                                          <p:spTgt spid="169986">
                                            <p:txEl>
                                              <p:pRg st="8" end="8"/>
                                            </p:txEl>
                                          </p:spTgt>
                                        </p:tgtEl>
                                        <p:attrNameLst>
                                          <p:attrName>ppt_x</p:attrName>
                                        </p:attrNameLst>
                                      </p:cBhvr>
                                      <p:tavLst>
                                        <p:tav tm="0">
                                          <p:val>
                                            <p:strVal val="#ppt_x"/>
                                          </p:val>
                                        </p:tav>
                                        <p:tav tm="100000">
                                          <p:val>
                                            <p:strVal val="#ppt_x"/>
                                          </p:val>
                                        </p:tav>
                                      </p:tavLst>
                                    </p:anim>
                                    <p:anim calcmode="lin" valueType="num">
                                      <p:cBhvr>
                                        <p:cTn id="45" dur="900" decel="100000" fill="hold"/>
                                        <p:tgtEl>
                                          <p:spTgt spid="169986">
                                            <p:txEl>
                                              <p:pRg st="8" end="8"/>
                                            </p:txEl>
                                          </p:spTgt>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69986">
                                            <p:txEl>
                                              <p:pRg st="8" end="8"/>
                                            </p:txEl>
                                          </p:spTgt>
                                        </p:tgtEl>
                                        <p:attrNameLst>
                                          <p:attrName>ppt_y</p:attrName>
                                        </p:attrNameLst>
                                      </p:cBhvr>
                                      <p:tavLst>
                                        <p:tav tm="0">
                                          <p:val>
                                            <p:strVal val="#ppt_y-.03"/>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37" presetClass="entr" presetSubtype="0" fill="hold" nodeType="clickEffect">
                                  <p:stCondLst>
                                    <p:cond delay="0"/>
                                  </p:stCondLst>
                                  <p:childTnLst>
                                    <p:set>
                                      <p:cBhvr>
                                        <p:cTn id="50" dur="1" fill="hold">
                                          <p:stCondLst>
                                            <p:cond delay="0"/>
                                          </p:stCondLst>
                                        </p:cTn>
                                        <p:tgtEl>
                                          <p:spTgt spid="169986">
                                            <p:txEl>
                                              <p:pRg st="10" end="10"/>
                                            </p:txEl>
                                          </p:spTgt>
                                        </p:tgtEl>
                                        <p:attrNameLst>
                                          <p:attrName>style.visibility</p:attrName>
                                        </p:attrNameLst>
                                      </p:cBhvr>
                                      <p:to>
                                        <p:strVal val="visible"/>
                                      </p:to>
                                    </p:set>
                                    <p:animEffect transition="in" filter="fade">
                                      <p:cBhvr>
                                        <p:cTn id="51" dur="1000"/>
                                        <p:tgtEl>
                                          <p:spTgt spid="169986">
                                            <p:txEl>
                                              <p:pRg st="10" end="10"/>
                                            </p:txEl>
                                          </p:spTgt>
                                        </p:tgtEl>
                                      </p:cBhvr>
                                    </p:animEffect>
                                    <p:anim calcmode="lin" valueType="num">
                                      <p:cBhvr>
                                        <p:cTn id="52" dur="1000" fill="hold"/>
                                        <p:tgtEl>
                                          <p:spTgt spid="169986">
                                            <p:txEl>
                                              <p:pRg st="10" end="10"/>
                                            </p:txEl>
                                          </p:spTgt>
                                        </p:tgtEl>
                                        <p:attrNameLst>
                                          <p:attrName>ppt_x</p:attrName>
                                        </p:attrNameLst>
                                      </p:cBhvr>
                                      <p:tavLst>
                                        <p:tav tm="0">
                                          <p:val>
                                            <p:strVal val="#ppt_x"/>
                                          </p:val>
                                        </p:tav>
                                        <p:tav tm="100000">
                                          <p:val>
                                            <p:strVal val="#ppt_x"/>
                                          </p:val>
                                        </p:tav>
                                      </p:tavLst>
                                    </p:anim>
                                    <p:anim calcmode="lin" valueType="num">
                                      <p:cBhvr>
                                        <p:cTn id="53" dur="900" decel="100000" fill="hold"/>
                                        <p:tgtEl>
                                          <p:spTgt spid="169986">
                                            <p:txEl>
                                              <p:pRg st="10" end="10"/>
                                            </p:txEl>
                                          </p:spTgt>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169986">
                                            <p:txEl>
                                              <p:pRg st="10" end="1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9" grpId="0"/>
      <p:bldP spid="169990"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2034" name="Rectangle 2"/>
          <p:cNvSpPr>
            <a:spLocks noGrp="1" noChangeArrowheads="1"/>
          </p:cNvSpPr>
          <p:nvPr>
            <p:ph idx="1"/>
          </p:nvPr>
        </p:nvSpPr>
        <p:spPr>
          <a:xfrm>
            <a:off x="609600" y="609600"/>
            <a:ext cx="8229600" cy="6324600"/>
          </a:xfrm>
          <a:noFill/>
        </p:spPr>
        <p:txBody>
          <a:bodyPr/>
          <a:lstStyle/>
          <a:p>
            <a:pPr marL="0" indent="0">
              <a:lnSpc>
                <a:spcPct val="120000"/>
              </a:lnSpc>
              <a:buNone/>
            </a:pPr>
            <a:r>
              <a:rPr lang="en-US" sz="2400" b="1" dirty="0"/>
              <a:t>c.  </a:t>
            </a:r>
            <a:r>
              <a:rPr lang="en-US" sz="2400" dirty="0"/>
              <a:t>Simplify the left side of the equation to show that it is </a:t>
            </a:r>
            <a:br>
              <a:rPr lang="en-US" sz="2400" dirty="0"/>
            </a:br>
            <a:r>
              <a:rPr lang="en-US" sz="2400" dirty="0"/>
              <a:t>     </a:t>
            </a:r>
            <a:r>
              <a:rPr lang="en-US" sz="2400" i="1" dirty="0"/>
              <a:t>identical </a:t>
            </a:r>
            <a:r>
              <a:rPr lang="en-US" sz="2400" dirty="0"/>
              <a:t>to the right side.</a:t>
            </a:r>
          </a:p>
          <a:p>
            <a:pPr marL="0" indent="0">
              <a:lnSpc>
                <a:spcPct val="120000"/>
              </a:lnSpc>
              <a:buNone/>
            </a:pPr>
            <a:endParaRPr lang="en-US" sz="2400" dirty="0"/>
          </a:p>
          <a:p>
            <a:pPr marL="0" indent="0">
              <a:lnSpc>
                <a:spcPct val="120000"/>
              </a:lnSpc>
              <a:buNone/>
            </a:pPr>
            <a:r>
              <a:rPr lang="en-US" sz="2400" dirty="0"/>
              <a:t>	5(3</a:t>
            </a:r>
            <a:r>
              <a:rPr lang="en-US" sz="2400" i="1" dirty="0"/>
              <a:t>x </a:t>
            </a:r>
            <a:r>
              <a:rPr lang="en-US" sz="2400" dirty="0"/>
              <a:t>– 2) – 7(</a:t>
            </a:r>
            <a:r>
              <a:rPr lang="en-US" sz="2400" i="1" dirty="0"/>
              <a:t>x </a:t>
            </a:r>
            <a:r>
              <a:rPr lang="en-US" sz="2400" dirty="0"/>
              <a:t>– 4) = 8</a:t>
            </a:r>
            <a:r>
              <a:rPr lang="en-US" sz="2400" i="1" dirty="0"/>
              <a:t>x </a:t>
            </a:r>
            <a:r>
              <a:rPr lang="en-US" sz="2400" dirty="0"/>
              <a:t>+ 18</a:t>
            </a:r>
          </a:p>
          <a:p>
            <a:pPr marL="0" indent="0">
              <a:lnSpc>
                <a:spcPct val="120000"/>
              </a:lnSpc>
              <a:buNone/>
            </a:pPr>
            <a:endParaRPr lang="en-US" sz="2400" dirty="0"/>
          </a:p>
          <a:p>
            <a:pPr marL="0" indent="0">
              <a:lnSpc>
                <a:spcPct val="120000"/>
              </a:lnSpc>
              <a:buNone/>
            </a:pPr>
            <a:r>
              <a:rPr lang="en-US" sz="2400" dirty="0"/>
              <a:t>	15</a:t>
            </a:r>
            <a:r>
              <a:rPr lang="en-US" sz="2400" i="1" dirty="0"/>
              <a:t>x </a:t>
            </a:r>
            <a:r>
              <a:rPr lang="en-US" sz="2400" dirty="0"/>
              <a:t>– 10 – 7</a:t>
            </a:r>
            <a:r>
              <a:rPr lang="en-US" sz="2400" i="1" dirty="0"/>
              <a:t>x </a:t>
            </a:r>
            <a:r>
              <a:rPr lang="en-US" sz="2400" dirty="0"/>
              <a:t>+ 28 = 8</a:t>
            </a:r>
            <a:r>
              <a:rPr lang="en-US" sz="2400" i="1" dirty="0"/>
              <a:t>x </a:t>
            </a:r>
            <a:r>
              <a:rPr lang="en-US" sz="2400" dirty="0"/>
              <a:t>+ 18</a:t>
            </a:r>
          </a:p>
          <a:p>
            <a:pPr marL="0" indent="0">
              <a:lnSpc>
                <a:spcPct val="120000"/>
              </a:lnSpc>
              <a:buNone/>
            </a:pPr>
            <a:endParaRPr lang="en-US" sz="2400" dirty="0"/>
          </a:p>
          <a:p>
            <a:pPr marL="0" indent="0">
              <a:lnSpc>
                <a:spcPct val="120000"/>
              </a:lnSpc>
              <a:buNone/>
            </a:pPr>
            <a:r>
              <a:rPr lang="en-US" sz="2400" dirty="0"/>
              <a:t>	                  8</a:t>
            </a:r>
            <a:r>
              <a:rPr lang="en-US" sz="2400" i="1" dirty="0"/>
              <a:t>x </a:t>
            </a:r>
            <a:r>
              <a:rPr lang="en-US" sz="2400" dirty="0"/>
              <a:t>+ 18 = 8</a:t>
            </a:r>
            <a:r>
              <a:rPr lang="en-US" sz="2400" i="1" dirty="0"/>
              <a:t>x </a:t>
            </a:r>
            <a:r>
              <a:rPr lang="en-US" sz="2400" dirty="0"/>
              <a:t>+ 18</a:t>
            </a:r>
          </a:p>
          <a:p>
            <a:pPr marL="0" indent="0">
              <a:buNone/>
            </a:pPr>
            <a:endParaRPr lang="en-US" sz="2400" dirty="0"/>
          </a:p>
          <a:p>
            <a:pPr marL="0" indent="0">
              <a:buNone/>
            </a:pPr>
            <a:r>
              <a:rPr lang="en-US" sz="2400" dirty="0"/>
              <a:t>     The original equation 5(3</a:t>
            </a:r>
            <a:r>
              <a:rPr lang="en-US" sz="2400" i="1" dirty="0"/>
              <a:t>x </a:t>
            </a:r>
            <a:r>
              <a:rPr lang="en-US" sz="2400" dirty="0"/>
              <a:t>– 2) – 7(</a:t>
            </a:r>
            <a:r>
              <a:rPr lang="en-US" sz="2400" i="1" dirty="0"/>
              <a:t>x </a:t>
            </a:r>
            <a:r>
              <a:rPr lang="en-US" sz="2400" dirty="0"/>
              <a:t>– 4) = 8</a:t>
            </a:r>
            <a:r>
              <a:rPr lang="en-US" sz="2400" i="1" dirty="0"/>
              <a:t>x </a:t>
            </a:r>
            <a:r>
              <a:rPr lang="en-US" sz="2400" dirty="0"/>
              <a:t>+ 18 is    </a:t>
            </a:r>
            <a:br>
              <a:rPr lang="en-US" sz="2400" dirty="0"/>
            </a:br>
            <a:r>
              <a:rPr lang="en-US" sz="2400" dirty="0"/>
              <a:t>     true for all real numbers </a:t>
            </a:r>
            <a:r>
              <a:rPr lang="en-US" sz="2400" i="1" dirty="0"/>
              <a:t>x</a:t>
            </a:r>
            <a:r>
              <a:rPr lang="en-US" sz="2400" dirty="0"/>
              <a:t>. </a:t>
            </a:r>
          </a:p>
          <a:p>
            <a:pPr marL="0" indent="0">
              <a:buNone/>
            </a:pPr>
            <a:endParaRPr lang="en-US" sz="2400" dirty="0"/>
          </a:p>
          <a:p>
            <a:pPr marL="0" indent="0">
              <a:buNone/>
            </a:pPr>
            <a:r>
              <a:rPr lang="en-US" sz="2400" dirty="0"/>
              <a:t>     </a:t>
            </a:r>
            <a:r>
              <a:rPr lang="en-US" sz="2400" dirty="0">
                <a:solidFill>
                  <a:srgbClr val="009AFF"/>
                </a:solidFill>
              </a:rPr>
              <a:t>The equation is an identity.</a:t>
            </a:r>
          </a:p>
        </p:txBody>
      </p:sp>
      <p:sp>
        <p:nvSpPr>
          <p:cNvPr id="172039" name="Text Box 7"/>
          <p:cNvSpPr txBox="1">
            <a:spLocks noChangeArrowheads="1"/>
          </p:cNvSpPr>
          <p:nvPr/>
        </p:nvSpPr>
        <p:spPr bwMode="auto">
          <a:xfrm>
            <a:off x="8350250" y="304800"/>
            <a:ext cx="793750" cy="366712"/>
          </a:xfrm>
          <a:prstGeom prst="rect">
            <a:avLst/>
          </a:prstGeom>
          <a:noFill/>
          <a:ln w="9525" algn="ctr">
            <a:noFill/>
            <a:miter lim="800000"/>
            <a:headEnd/>
            <a:tailEnd/>
          </a:ln>
          <a:effectLst/>
        </p:spPr>
        <p:txBody>
          <a:bodyPr wrap="none">
            <a:spAutoFit/>
          </a:bodyPr>
          <a:lstStyle/>
          <a:p>
            <a:r>
              <a:rPr lang="en-US" dirty="0">
                <a:solidFill>
                  <a:srgbClr val="00718C"/>
                </a:solidFill>
              </a:rPr>
              <a:t>cont’d</a:t>
            </a:r>
          </a:p>
        </p:txBody>
      </p:sp>
      <p:sp>
        <p:nvSpPr>
          <p:cNvPr id="6" name="Rectangle 3"/>
          <p:cNvSpPr>
            <a:spLocks noGrp="1" noChangeArrowheads="1"/>
          </p:cNvSpPr>
          <p:nvPr>
            <p:ph type="title"/>
          </p:nvPr>
        </p:nvSpPr>
        <p:spPr>
          <a:xfrm>
            <a:off x="301625" y="-152400"/>
            <a:ext cx="8226425" cy="823912"/>
          </a:xfrm>
          <a:noFill/>
        </p:spPr>
        <p:txBody>
          <a:bodyPr/>
          <a:lstStyle/>
          <a:p>
            <a:r>
              <a:rPr lang="en-US" sz="2400" b="1" dirty="0" smtClean="0"/>
              <a:t>SOLUTION</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72034">
                                            <p:txEl>
                                              <p:pRg st="4" end="4"/>
                                            </p:txEl>
                                          </p:spTgt>
                                        </p:tgtEl>
                                        <p:attrNameLst>
                                          <p:attrName>style.visibility</p:attrName>
                                        </p:attrNameLst>
                                      </p:cBhvr>
                                      <p:to>
                                        <p:strVal val="visible"/>
                                      </p:to>
                                    </p:set>
                                    <p:animEffect transition="in" filter="fade">
                                      <p:cBhvr>
                                        <p:cTn id="7" dur="1000"/>
                                        <p:tgtEl>
                                          <p:spTgt spid="172034">
                                            <p:txEl>
                                              <p:pRg st="4" end="4"/>
                                            </p:txEl>
                                          </p:spTgt>
                                        </p:tgtEl>
                                      </p:cBhvr>
                                    </p:animEffect>
                                    <p:anim calcmode="lin" valueType="num">
                                      <p:cBhvr>
                                        <p:cTn id="8" dur="1000" fill="hold"/>
                                        <p:tgtEl>
                                          <p:spTgt spid="172034">
                                            <p:txEl>
                                              <p:pRg st="4" end="4"/>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72034">
                                            <p:txEl>
                                              <p:pRg st="4" end="4"/>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72034">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172034">
                                            <p:txEl>
                                              <p:pRg st="6" end="6"/>
                                            </p:txEl>
                                          </p:spTgt>
                                        </p:tgtEl>
                                        <p:attrNameLst>
                                          <p:attrName>style.visibility</p:attrName>
                                        </p:attrNameLst>
                                      </p:cBhvr>
                                      <p:to>
                                        <p:strVal val="visible"/>
                                      </p:to>
                                    </p:set>
                                    <p:animEffect transition="in" filter="fade">
                                      <p:cBhvr>
                                        <p:cTn id="15" dur="1000"/>
                                        <p:tgtEl>
                                          <p:spTgt spid="172034">
                                            <p:txEl>
                                              <p:pRg st="6" end="6"/>
                                            </p:txEl>
                                          </p:spTgt>
                                        </p:tgtEl>
                                      </p:cBhvr>
                                    </p:animEffect>
                                    <p:anim calcmode="lin" valueType="num">
                                      <p:cBhvr>
                                        <p:cTn id="16" dur="1000" fill="hold"/>
                                        <p:tgtEl>
                                          <p:spTgt spid="172034">
                                            <p:txEl>
                                              <p:pRg st="6" end="6"/>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72034">
                                            <p:txEl>
                                              <p:pRg st="6" end="6"/>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72034">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172034">
                                            <p:txEl>
                                              <p:pRg st="8" end="8"/>
                                            </p:txEl>
                                          </p:spTgt>
                                        </p:tgtEl>
                                        <p:attrNameLst>
                                          <p:attrName>style.visibility</p:attrName>
                                        </p:attrNameLst>
                                      </p:cBhvr>
                                      <p:to>
                                        <p:strVal val="visible"/>
                                      </p:to>
                                    </p:set>
                                    <p:animEffect transition="in" filter="fade">
                                      <p:cBhvr>
                                        <p:cTn id="23" dur="1000"/>
                                        <p:tgtEl>
                                          <p:spTgt spid="172034">
                                            <p:txEl>
                                              <p:pRg st="8" end="8"/>
                                            </p:txEl>
                                          </p:spTgt>
                                        </p:tgtEl>
                                      </p:cBhvr>
                                    </p:animEffect>
                                    <p:anim calcmode="lin" valueType="num">
                                      <p:cBhvr>
                                        <p:cTn id="24" dur="1000" fill="hold"/>
                                        <p:tgtEl>
                                          <p:spTgt spid="172034">
                                            <p:txEl>
                                              <p:pRg st="8" end="8"/>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172034">
                                            <p:txEl>
                                              <p:pRg st="8" end="8"/>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72034">
                                            <p:txEl>
                                              <p:pRg st="8" end="8"/>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nodeType="clickEffect">
                                  <p:stCondLst>
                                    <p:cond delay="0"/>
                                  </p:stCondLst>
                                  <p:childTnLst>
                                    <p:set>
                                      <p:cBhvr>
                                        <p:cTn id="30" dur="1" fill="hold">
                                          <p:stCondLst>
                                            <p:cond delay="0"/>
                                          </p:stCondLst>
                                        </p:cTn>
                                        <p:tgtEl>
                                          <p:spTgt spid="172034">
                                            <p:txEl>
                                              <p:pRg st="10" end="10"/>
                                            </p:txEl>
                                          </p:spTgt>
                                        </p:tgtEl>
                                        <p:attrNameLst>
                                          <p:attrName>style.visibility</p:attrName>
                                        </p:attrNameLst>
                                      </p:cBhvr>
                                      <p:to>
                                        <p:strVal val="visible"/>
                                      </p:to>
                                    </p:set>
                                    <p:animEffect transition="in" filter="fade">
                                      <p:cBhvr>
                                        <p:cTn id="31" dur="1000"/>
                                        <p:tgtEl>
                                          <p:spTgt spid="172034">
                                            <p:txEl>
                                              <p:pRg st="10" end="10"/>
                                            </p:txEl>
                                          </p:spTgt>
                                        </p:tgtEl>
                                      </p:cBhvr>
                                    </p:animEffect>
                                    <p:anim calcmode="lin" valueType="num">
                                      <p:cBhvr>
                                        <p:cTn id="32" dur="1000" fill="hold"/>
                                        <p:tgtEl>
                                          <p:spTgt spid="172034">
                                            <p:txEl>
                                              <p:pRg st="10" end="10"/>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172034">
                                            <p:txEl>
                                              <p:pRg st="10" end="10"/>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72034">
                                            <p:txEl>
                                              <p:pRg st="10" end="1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nvGraphicFramePr>
        <p:xfrm>
          <a:off x="622300" y="1752600"/>
          <a:ext cx="5080000" cy="4160838"/>
        </p:xfrm>
        <a:graphic>
          <a:graphicData uri="http://schemas.openxmlformats.org/presentationml/2006/ole">
            <mc:AlternateContent xmlns:mc="http://schemas.openxmlformats.org/markup-compatibility/2006">
              <mc:Choice xmlns:v="urn:schemas-microsoft-com:vml" Requires="v">
                <p:oleObj spid="_x0000_s40963" name="Equation" r:id="rId3" imgW="2108160" imgH="1726920" progId="Equation.3">
                  <p:embed/>
                </p:oleObj>
              </mc:Choice>
              <mc:Fallback>
                <p:oleObj name="Equation" r:id="rId3" imgW="2108160" imgH="17269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300" y="1752600"/>
                        <a:ext cx="5080000" cy="4160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p:nvSpPr>
        <p:spPr>
          <a:xfrm>
            <a:off x="990600" y="304800"/>
            <a:ext cx="6858000" cy="1169551"/>
          </a:xfrm>
          <a:prstGeom prst="rect">
            <a:avLst/>
          </a:prstGeom>
        </p:spPr>
        <p:txBody>
          <a:bodyPr wrap="square">
            <a:spAutoFit/>
          </a:bodyPr>
          <a:lstStyle/>
          <a:p>
            <a:pPr marL="0" indent="0">
              <a:lnSpc>
                <a:spcPct val="125000"/>
              </a:lnSpc>
              <a:buNone/>
            </a:pPr>
            <a:r>
              <a:rPr lang="en-US" sz="2800" dirty="0" smtClean="0">
                <a:latin typeface="+mn-lt"/>
                <a:ea typeface="Times New Roman" pitchFamily="18" charset="0"/>
                <a:cs typeface="Arial" pitchFamily="34" charset="0"/>
              </a:rPr>
              <a:t>Classify each equation as a contradiction, a conditional equation, or an identity.</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082" name="Rectangle 2"/>
          <p:cNvSpPr>
            <a:spLocks noChangeArrowheads="1"/>
          </p:cNvSpPr>
          <p:nvPr/>
        </p:nvSpPr>
        <p:spPr bwMode="auto">
          <a:xfrm>
            <a:off x="762000" y="2895600"/>
            <a:ext cx="6478587" cy="461665"/>
          </a:xfrm>
          <a:prstGeom prst="rect">
            <a:avLst/>
          </a:prstGeom>
          <a:noFill/>
          <a:ln w="9525" algn="ctr">
            <a:noFill/>
            <a:miter lim="800000"/>
            <a:headEnd/>
            <a:tailEnd/>
          </a:ln>
          <a:effectLst/>
        </p:spPr>
        <p:txBody>
          <a:bodyPr wrap="square">
            <a:spAutoFit/>
          </a:bodyPr>
          <a:lstStyle/>
          <a:p>
            <a:pPr algn="ctr"/>
            <a:r>
              <a:rPr lang="en-US" sz="2400" b="1" dirty="0" smtClean="0">
                <a:latin typeface="+mn-lt"/>
              </a:rPr>
              <a:t>ABSOLUTE VALUE EQUATIONS</a:t>
            </a:r>
            <a:endParaRPr lang="en-US" sz="2400" b="1" dirty="0">
              <a:latin typeface="+mn-lt"/>
            </a:endParaRPr>
          </a:p>
        </p:txBody>
      </p:sp>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143000"/>
            <a:ext cx="8316059" cy="461665"/>
          </a:xfrm>
          <a:prstGeom prst="rect">
            <a:avLst/>
          </a:prstGeom>
          <a:noFill/>
        </p:spPr>
        <p:txBody>
          <a:bodyPr wrap="none" rtlCol="0">
            <a:spAutoFit/>
          </a:bodyPr>
          <a:lstStyle/>
          <a:p>
            <a:r>
              <a:rPr lang="en-US" sz="2400" dirty="0" smtClean="0">
                <a:latin typeface="+mn-lt"/>
              </a:rPr>
              <a:t>DEFINITION        The absolute value of a number </a:t>
            </a:r>
            <a:r>
              <a:rPr lang="en-US" sz="2400" i="1" dirty="0" smtClean="0">
                <a:latin typeface="+mn-lt"/>
              </a:rPr>
              <a:t>a</a:t>
            </a:r>
            <a:r>
              <a:rPr lang="en-US" sz="2400" dirty="0" smtClean="0">
                <a:latin typeface="+mn-lt"/>
              </a:rPr>
              <a:t> is given by</a:t>
            </a:r>
            <a:endParaRPr lang="en-US" sz="2400" dirty="0">
              <a:latin typeface="+mn-lt"/>
            </a:endParaRPr>
          </a:p>
        </p:txBody>
      </p:sp>
      <p:graphicFrame>
        <p:nvGraphicFramePr>
          <p:cNvPr id="6" name="Object 5"/>
          <p:cNvGraphicFramePr>
            <a:graphicFrameLocks noChangeAspect="1"/>
          </p:cNvGraphicFramePr>
          <p:nvPr/>
        </p:nvGraphicFramePr>
        <p:xfrm>
          <a:off x="990600" y="2133600"/>
          <a:ext cx="7516812" cy="2122488"/>
        </p:xfrm>
        <a:graphic>
          <a:graphicData uri="http://schemas.openxmlformats.org/presentationml/2006/ole">
            <mc:AlternateContent xmlns:mc="http://schemas.openxmlformats.org/markup-compatibility/2006">
              <mc:Choice xmlns:v="urn:schemas-microsoft-com:vml" Requires="v">
                <p:oleObj spid="_x0000_s44035" name="Equation" r:id="rId3" imgW="4228920" imgH="1193760" progId="Equation.3">
                  <p:embed/>
                </p:oleObj>
              </mc:Choice>
              <mc:Fallback>
                <p:oleObj name="Equation" r:id="rId3" imgW="4228920" imgH="11937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133600"/>
                        <a:ext cx="7516812" cy="2122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2"/>
          <p:cNvSpPr>
            <a:spLocks noChangeArrowheads="1"/>
          </p:cNvSpPr>
          <p:nvPr/>
        </p:nvSpPr>
        <p:spPr bwMode="auto">
          <a:xfrm>
            <a:off x="1219200" y="304800"/>
            <a:ext cx="6478587" cy="461665"/>
          </a:xfrm>
          <a:prstGeom prst="rect">
            <a:avLst/>
          </a:prstGeom>
          <a:noFill/>
          <a:ln w="9525" algn="ctr">
            <a:noFill/>
            <a:miter lim="800000"/>
            <a:headEnd/>
            <a:tailEnd/>
          </a:ln>
          <a:effectLst/>
        </p:spPr>
        <p:txBody>
          <a:bodyPr wrap="square">
            <a:spAutoFit/>
          </a:bodyPr>
          <a:lstStyle/>
          <a:p>
            <a:pPr algn="ctr"/>
            <a:r>
              <a:rPr lang="en-US" sz="2400" b="1" dirty="0" smtClean="0">
                <a:latin typeface="+mn-lt"/>
              </a:rPr>
              <a:t>ABSOLUTE VALUE EQUATIONS</a:t>
            </a:r>
            <a:endParaRPr lang="en-US" sz="2400" b="1" dirty="0">
              <a:latin typeface="+mn-l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457200" y="1370013"/>
            <a:ext cx="8229600" cy="5256212"/>
          </a:xfrm>
          <a:noFill/>
        </p:spPr>
        <p:txBody>
          <a:bodyPr/>
          <a:lstStyle/>
          <a:p>
            <a:pPr marL="0" indent="0">
              <a:buNone/>
            </a:pPr>
            <a:r>
              <a:rPr lang="en-US" sz="2400" dirty="0"/>
              <a:t>The absolute value of a real number </a:t>
            </a:r>
            <a:r>
              <a:rPr lang="en-US" sz="2400" i="1" dirty="0"/>
              <a:t>x</a:t>
            </a:r>
            <a:r>
              <a:rPr lang="en-US" sz="2400" dirty="0"/>
              <a:t> is the distance between the number </a:t>
            </a:r>
            <a:r>
              <a:rPr lang="en-US" sz="2400" i="1" dirty="0"/>
              <a:t>x</a:t>
            </a:r>
            <a:r>
              <a:rPr lang="en-US" sz="2400" dirty="0"/>
              <a:t> and the number 0 on the real number line. </a:t>
            </a:r>
          </a:p>
          <a:p>
            <a:pPr marL="0" indent="0">
              <a:buNone/>
            </a:pPr>
            <a:endParaRPr lang="en-US" sz="2400" dirty="0"/>
          </a:p>
          <a:p>
            <a:pPr marL="0" indent="0">
              <a:buNone/>
            </a:pPr>
            <a:r>
              <a:rPr lang="en-US" sz="2400" dirty="0"/>
              <a:t>Thus the solutions of | </a:t>
            </a:r>
            <a:r>
              <a:rPr lang="en-US" sz="2400" i="1" dirty="0"/>
              <a:t>x</a:t>
            </a:r>
            <a:r>
              <a:rPr lang="en-US" sz="2400" dirty="0"/>
              <a:t> | = 3 are all real numbers that are</a:t>
            </a:r>
          </a:p>
          <a:p>
            <a:pPr marL="0" indent="0">
              <a:buNone/>
            </a:pPr>
            <a:r>
              <a:rPr lang="en-US" sz="2400" dirty="0"/>
              <a:t>3 units from 0. </a:t>
            </a:r>
          </a:p>
          <a:p>
            <a:pPr marL="0" indent="0">
              <a:buNone/>
            </a:pPr>
            <a:endParaRPr lang="en-US" sz="2400" dirty="0"/>
          </a:p>
          <a:p>
            <a:pPr marL="0" indent="0">
              <a:buNone/>
            </a:pPr>
            <a:r>
              <a:rPr lang="en-US" sz="2400" dirty="0"/>
              <a:t>Therefore, the solutions of | </a:t>
            </a:r>
            <a:r>
              <a:rPr lang="en-US" sz="2400" i="1" dirty="0"/>
              <a:t>x</a:t>
            </a:r>
            <a:r>
              <a:rPr lang="en-US" sz="2400" dirty="0"/>
              <a:t> | = 3 are </a:t>
            </a:r>
            <a:r>
              <a:rPr lang="en-US" sz="2400" i="1" dirty="0"/>
              <a:t>x</a:t>
            </a:r>
            <a:r>
              <a:rPr lang="en-US" sz="2400" dirty="0"/>
              <a:t> = 3 or </a:t>
            </a:r>
            <a:r>
              <a:rPr lang="en-US" sz="2400" i="1" dirty="0"/>
              <a:t>x</a:t>
            </a:r>
            <a:r>
              <a:rPr lang="en-US" sz="2400" dirty="0"/>
              <a:t> = –3. See Figure 1.1.</a:t>
            </a:r>
          </a:p>
        </p:txBody>
      </p:sp>
      <p:sp>
        <p:nvSpPr>
          <p:cNvPr id="8203" name="Rectangle 11"/>
          <p:cNvSpPr>
            <a:spLocks noChangeArrowheads="1"/>
          </p:cNvSpPr>
          <p:nvPr/>
        </p:nvSpPr>
        <p:spPr bwMode="auto">
          <a:xfrm>
            <a:off x="4175125" y="5715000"/>
            <a:ext cx="693738" cy="304800"/>
          </a:xfrm>
          <a:prstGeom prst="rect">
            <a:avLst/>
          </a:prstGeom>
          <a:noFill/>
          <a:ln w="9525" algn="ctr">
            <a:noFill/>
            <a:miter lim="800000"/>
            <a:headEnd/>
            <a:tailEnd/>
          </a:ln>
          <a:effectLst/>
        </p:spPr>
        <p:txBody>
          <a:bodyPr wrap="none">
            <a:spAutoFit/>
          </a:bodyPr>
          <a:lstStyle/>
          <a:p>
            <a:r>
              <a:rPr lang="en-US" sz="1400" dirty="0"/>
              <a:t>|</a:t>
            </a:r>
            <a:r>
              <a:rPr lang="en-US" sz="400" dirty="0"/>
              <a:t> </a:t>
            </a:r>
            <a:r>
              <a:rPr lang="en-US" sz="1400" i="1" dirty="0"/>
              <a:t>x</a:t>
            </a:r>
            <a:r>
              <a:rPr lang="en-US" sz="400" dirty="0"/>
              <a:t> </a:t>
            </a:r>
            <a:r>
              <a:rPr lang="en-US" sz="1400" dirty="0"/>
              <a:t>| = 3</a:t>
            </a:r>
          </a:p>
        </p:txBody>
      </p:sp>
      <p:sp>
        <p:nvSpPr>
          <p:cNvPr id="8204" name="Rectangle 12"/>
          <p:cNvSpPr>
            <a:spLocks noChangeArrowheads="1"/>
          </p:cNvSpPr>
          <p:nvPr/>
        </p:nvSpPr>
        <p:spPr bwMode="auto">
          <a:xfrm>
            <a:off x="4110038" y="6172200"/>
            <a:ext cx="904875" cy="274638"/>
          </a:xfrm>
          <a:prstGeom prst="rect">
            <a:avLst/>
          </a:prstGeom>
          <a:noFill/>
          <a:ln w="9525" algn="ctr">
            <a:noFill/>
            <a:miter lim="800000"/>
            <a:headEnd/>
            <a:tailEnd/>
          </a:ln>
          <a:effectLst/>
        </p:spPr>
        <p:txBody>
          <a:bodyPr wrap="none">
            <a:spAutoFit/>
          </a:bodyPr>
          <a:lstStyle/>
          <a:p>
            <a:pPr algn="ctr"/>
            <a:r>
              <a:rPr lang="en-US" sz="1200" b="1" dirty="0"/>
              <a:t>Figure 1.1</a:t>
            </a:r>
          </a:p>
        </p:txBody>
      </p:sp>
      <p:pic>
        <p:nvPicPr>
          <p:cNvPr id="8208" name="Picture 16"/>
          <p:cNvPicPr>
            <a:picLocks noChangeAspect="1" noChangeArrowheads="1"/>
          </p:cNvPicPr>
          <p:nvPr/>
        </p:nvPicPr>
        <p:blipFill>
          <a:blip r:embed="rId3"/>
          <a:srcRect/>
          <a:stretch>
            <a:fillRect/>
          </a:stretch>
        </p:blipFill>
        <p:spPr bwMode="auto">
          <a:xfrm>
            <a:off x="2354263" y="5148263"/>
            <a:ext cx="4405312" cy="549275"/>
          </a:xfrm>
          <a:prstGeom prst="rect">
            <a:avLst/>
          </a:prstGeom>
          <a:noFill/>
          <a:ln w="9525" algn="ctr">
            <a:noFill/>
            <a:miter lim="800000"/>
            <a:headEnd/>
            <a:tailEnd/>
          </a:ln>
          <a:effectLst/>
        </p:spPr>
      </p:pic>
      <p:sp>
        <p:nvSpPr>
          <p:cNvPr id="8" name="Rectangle 2"/>
          <p:cNvSpPr>
            <a:spLocks noChangeArrowheads="1"/>
          </p:cNvSpPr>
          <p:nvPr/>
        </p:nvSpPr>
        <p:spPr bwMode="auto">
          <a:xfrm>
            <a:off x="1219200" y="304800"/>
            <a:ext cx="6478587" cy="461665"/>
          </a:xfrm>
          <a:prstGeom prst="rect">
            <a:avLst/>
          </a:prstGeom>
          <a:noFill/>
          <a:ln w="9525" algn="ctr">
            <a:noFill/>
            <a:miter lim="800000"/>
            <a:headEnd/>
            <a:tailEnd/>
          </a:ln>
          <a:effectLst/>
        </p:spPr>
        <p:txBody>
          <a:bodyPr wrap="square">
            <a:spAutoFit/>
          </a:bodyPr>
          <a:lstStyle/>
          <a:p>
            <a:pPr algn="ctr"/>
            <a:r>
              <a:rPr lang="en-US" sz="2400" b="1" dirty="0" smtClean="0">
                <a:latin typeface="+mn-lt"/>
              </a:rPr>
              <a:t>ABSOLUTE VALUE EQUATIONS</a:t>
            </a:r>
            <a:endParaRPr lang="en-US" sz="2400" b="1" dirty="0">
              <a:latin typeface="+mn-l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8178" name="Rectangle 2"/>
          <p:cNvSpPr>
            <a:spLocks noGrp="1" noChangeArrowheads="1"/>
          </p:cNvSpPr>
          <p:nvPr>
            <p:ph idx="1"/>
          </p:nvPr>
        </p:nvSpPr>
        <p:spPr>
          <a:xfrm>
            <a:off x="457200" y="1370013"/>
            <a:ext cx="8229600" cy="5256212"/>
          </a:xfrm>
          <a:noFill/>
        </p:spPr>
        <p:txBody>
          <a:bodyPr/>
          <a:lstStyle/>
          <a:p>
            <a:pPr marL="0" indent="0">
              <a:lnSpc>
                <a:spcPct val="125000"/>
              </a:lnSpc>
              <a:buNone/>
            </a:pPr>
            <a:r>
              <a:rPr lang="en-US" sz="2400" dirty="0"/>
              <a:t>The following property is used to solve absolute value equations.</a:t>
            </a:r>
          </a:p>
          <a:p>
            <a:pPr marL="0" indent="0">
              <a:lnSpc>
                <a:spcPct val="125000"/>
              </a:lnSpc>
              <a:buNone/>
            </a:pPr>
            <a:endParaRPr lang="en-US" sz="2400" dirty="0">
              <a:solidFill>
                <a:srgbClr val="B30000"/>
              </a:solidFill>
            </a:endParaRPr>
          </a:p>
          <a:p>
            <a:pPr marL="0" indent="0">
              <a:lnSpc>
                <a:spcPct val="125000"/>
              </a:lnSpc>
              <a:buNone/>
            </a:pPr>
            <a:r>
              <a:rPr lang="en-US" sz="2400" dirty="0">
                <a:solidFill>
                  <a:srgbClr val="B30000"/>
                </a:solidFill>
              </a:rPr>
              <a:t>A Property of Absolute Value Equations</a:t>
            </a:r>
          </a:p>
          <a:p>
            <a:pPr marL="0" indent="0">
              <a:lnSpc>
                <a:spcPct val="125000"/>
              </a:lnSpc>
              <a:buNone/>
            </a:pPr>
            <a:r>
              <a:rPr lang="en-US" sz="2400" dirty="0"/>
              <a:t>For any variable expression </a:t>
            </a:r>
            <a:r>
              <a:rPr lang="en-US" sz="2400" i="1" dirty="0"/>
              <a:t>E</a:t>
            </a:r>
            <a:r>
              <a:rPr lang="en-US" sz="2400" dirty="0"/>
              <a:t> and any nonnegative real number </a:t>
            </a:r>
            <a:r>
              <a:rPr lang="en-US" sz="2400" i="1" dirty="0"/>
              <a:t>k</a:t>
            </a:r>
            <a:r>
              <a:rPr lang="en-US" sz="2400" dirty="0"/>
              <a:t>,</a:t>
            </a:r>
          </a:p>
          <a:p>
            <a:pPr marL="0" indent="0">
              <a:lnSpc>
                <a:spcPct val="125000"/>
              </a:lnSpc>
              <a:buNone/>
            </a:pPr>
            <a:endParaRPr lang="en-US" sz="2400" dirty="0"/>
          </a:p>
          <a:p>
            <a:pPr marL="0" indent="0">
              <a:lnSpc>
                <a:spcPct val="125000"/>
              </a:lnSpc>
              <a:buNone/>
            </a:pPr>
            <a:r>
              <a:rPr lang="en-US" sz="2400" dirty="0"/>
              <a:t>	| </a:t>
            </a:r>
            <a:r>
              <a:rPr lang="en-US" sz="2400" i="1" dirty="0"/>
              <a:t>E</a:t>
            </a:r>
            <a:r>
              <a:rPr lang="en-US" sz="2400" dirty="0"/>
              <a:t> </a:t>
            </a:r>
            <a:r>
              <a:rPr lang="en-US" sz="2400" i="1" dirty="0"/>
              <a:t>|</a:t>
            </a:r>
            <a:r>
              <a:rPr lang="en-US" sz="2400" dirty="0"/>
              <a:t> = </a:t>
            </a:r>
            <a:r>
              <a:rPr lang="en-US" sz="2400" i="1" dirty="0"/>
              <a:t>k</a:t>
            </a:r>
            <a:r>
              <a:rPr lang="en-US" sz="2400" dirty="0"/>
              <a:t>	if and only if		</a:t>
            </a:r>
            <a:r>
              <a:rPr lang="en-US" sz="2400" i="1" dirty="0"/>
              <a:t>E</a:t>
            </a:r>
            <a:r>
              <a:rPr lang="en-US" sz="2400" dirty="0"/>
              <a:t> = </a:t>
            </a:r>
            <a:r>
              <a:rPr lang="en-US" sz="2400" i="1" dirty="0"/>
              <a:t>k </a:t>
            </a:r>
            <a:r>
              <a:rPr lang="en-US" sz="2400" dirty="0"/>
              <a:t>or </a:t>
            </a:r>
            <a:r>
              <a:rPr lang="en-US" sz="2400" i="1" dirty="0"/>
              <a:t>E</a:t>
            </a:r>
            <a:r>
              <a:rPr lang="en-US" sz="2400" dirty="0"/>
              <a:t> = –</a:t>
            </a:r>
            <a:r>
              <a:rPr lang="en-US" sz="2400" i="1" dirty="0"/>
              <a:t>k</a:t>
            </a:r>
            <a:endParaRPr lang="en-US" sz="2400" dirty="0"/>
          </a:p>
        </p:txBody>
      </p:sp>
      <p:sp>
        <p:nvSpPr>
          <p:cNvPr id="5" name="Rectangle 2"/>
          <p:cNvSpPr>
            <a:spLocks noChangeArrowheads="1"/>
          </p:cNvSpPr>
          <p:nvPr/>
        </p:nvSpPr>
        <p:spPr bwMode="auto">
          <a:xfrm>
            <a:off x="1219200" y="304800"/>
            <a:ext cx="6478587" cy="461665"/>
          </a:xfrm>
          <a:prstGeom prst="rect">
            <a:avLst/>
          </a:prstGeom>
          <a:noFill/>
          <a:ln w="9525" algn="ctr">
            <a:noFill/>
            <a:miter lim="800000"/>
            <a:headEnd/>
            <a:tailEnd/>
          </a:ln>
          <a:effectLst/>
        </p:spPr>
        <p:txBody>
          <a:bodyPr wrap="square">
            <a:spAutoFit/>
          </a:bodyPr>
          <a:lstStyle/>
          <a:p>
            <a:pPr algn="ctr"/>
            <a:r>
              <a:rPr lang="en-US" sz="2400" b="1" dirty="0" smtClean="0">
                <a:latin typeface="+mn-lt"/>
              </a:rPr>
              <a:t>ABSOLUTE VALUE EQUATIONS</a:t>
            </a:r>
            <a:endParaRPr lang="en-US" sz="2400" b="1" dirty="0">
              <a:latin typeface="+mn-l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0226" name="Rectangle 2"/>
          <p:cNvSpPr>
            <a:spLocks noGrp="1" noChangeArrowheads="1"/>
          </p:cNvSpPr>
          <p:nvPr>
            <p:ph idx="1"/>
          </p:nvPr>
        </p:nvSpPr>
        <p:spPr>
          <a:xfrm>
            <a:off x="457200" y="1370013"/>
            <a:ext cx="8229600" cy="5256212"/>
          </a:xfrm>
          <a:noFill/>
        </p:spPr>
        <p:txBody>
          <a:bodyPr/>
          <a:lstStyle/>
          <a:p>
            <a:pPr>
              <a:lnSpc>
                <a:spcPct val="125000"/>
              </a:lnSpc>
              <a:buNone/>
            </a:pPr>
            <a:r>
              <a:rPr lang="en-US" sz="2400" dirty="0" smtClean="0"/>
              <a:t>EXAMPLE</a:t>
            </a:r>
          </a:p>
          <a:p>
            <a:pPr>
              <a:lnSpc>
                <a:spcPct val="125000"/>
              </a:lnSpc>
              <a:buNone/>
            </a:pPr>
            <a:r>
              <a:rPr lang="en-US" sz="2400" dirty="0"/>
              <a:t>	If | </a:t>
            </a:r>
            <a:r>
              <a:rPr lang="en-US" sz="2400" i="1" dirty="0"/>
              <a:t>x</a:t>
            </a:r>
            <a:r>
              <a:rPr lang="en-US" sz="2400" dirty="0"/>
              <a:t> | = 5, then </a:t>
            </a:r>
            <a:r>
              <a:rPr lang="en-US" sz="2400" i="1" dirty="0"/>
              <a:t>x </a:t>
            </a:r>
            <a:r>
              <a:rPr lang="en-US" sz="2400" dirty="0"/>
              <a:t>= 5 or </a:t>
            </a:r>
            <a:r>
              <a:rPr lang="en-US" sz="2400" i="1" dirty="0"/>
              <a:t>x </a:t>
            </a:r>
            <a:r>
              <a:rPr lang="en-US" sz="2400" dirty="0"/>
              <a:t>= –5.</a:t>
            </a:r>
          </a:p>
          <a:p>
            <a:pPr>
              <a:lnSpc>
                <a:spcPct val="125000"/>
              </a:lnSpc>
              <a:buNone/>
            </a:pPr>
            <a:endParaRPr lang="en-US" sz="2400" dirty="0"/>
          </a:p>
          <a:p>
            <a:pPr>
              <a:lnSpc>
                <a:spcPct val="125000"/>
              </a:lnSpc>
              <a:buNone/>
            </a:pPr>
            <a:r>
              <a:rPr lang="en-US" sz="2400" dirty="0"/>
              <a:t>	If | </a:t>
            </a:r>
            <a:r>
              <a:rPr lang="en-US" sz="2400" i="1" dirty="0"/>
              <a:t>x</a:t>
            </a:r>
            <a:r>
              <a:rPr lang="en-US" sz="2400" dirty="0"/>
              <a:t> </a:t>
            </a:r>
            <a:r>
              <a:rPr lang="en-US" sz="2400" dirty="0" smtClean="0"/>
              <a:t>|   </a:t>
            </a:r>
            <a:r>
              <a:rPr lang="en-US" sz="2400" dirty="0"/>
              <a:t>=     , then </a:t>
            </a:r>
            <a:r>
              <a:rPr lang="en-US" sz="2400" dirty="0" smtClean="0"/>
              <a:t>  </a:t>
            </a:r>
            <a:r>
              <a:rPr lang="en-US" sz="2400" i="1" dirty="0" smtClean="0"/>
              <a:t>x </a:t>
            </a:r>
            <a:r>
              <a:rPr lang="en-US" sz="2400" dirty="0"/>
              <a:t>=      </a:t>
            </a:r>
            <a:r>
              <a:rPr lang="en-US" sz="2400" dirty="0" smtClean="0"/>
              <a:t>   or </a:t>
            </a:r>
            <a:r>
              <a:rPr lang="en-US" sz="2400" i="1" dirty="0"/>
              <a:t>x </a:t>
            </a:r>
            <a:r>
              <a:rPr lang="en-US" sz="2400" dirty="0"/>
              <a:t>= –     .</a:t>
            </a:r>
          </a:p>
          <a:p>
            <a:pPr>
              <a:lnSpc>
                <a:spcPct val="125000"/>
              </a:lnSpc>
              <a:buNone/>
            </a:pPr>
            <a:endParaRPr lang="en-US" sz="2400" dirty="0"/>
          </a:p>
          <a:p>
            <a:pPr>
              <a:lnSpc>
                <a:spcPct val="125000"/>
              </a:lnSpc>
              <a:buNone/>
            </a:pPr>
            <a:r>
              <a:rPr lang="en-US" sz="2400" dirty="0"/>
              <a:t>	If | </a:t>
            </a:r>
            <a:r>
              <a:rPr lang="en-US" sz="2400" i="1" dirty="0"/>
              <a:t>x</a:t>
            </a:r>
            <a:r>
              <a:rPr lang="en-US" sz="2400" dirty="0"/>
              <a:t> | = 0, then </a:t>
            </a:r>
            <a:r>
              <a:rPr lang="en-US" sz="2400" i="1" dirty="0"/>
              <a:t>x </a:t>
            </a:r>
            <a:r>
              <a:rPr lang="en-US" sz="2400" dirty="0"/>
              <a:t>= 0.</a:t>
            </a:r>
            <a:endParaRPr lang="en-US" sz="2400" dirty="0">
              <a:solidFill>
                <a:srgbClr val="B30000"/>
              </a:solidFill>
            </a:endParaRPr>
          </a:p>
        </p:txBody>
      </p:sp>
      <p:pic>
        <p:nvPicPr>
          <p:cNvPr id="180228" name="Picture 4"/>
          <p:cNvPicPr>
            <a:picLocks noChangeAspect="1" noChangeArrowheads="1"/>
          </p:cNvPicPr>
          <p:nvPr/>
        </p:nvPicPr>
        <p:blipFill>
          <a:blip r:embed="rId3"/>
          <a:srcRect/>
          <a:stretch>
            <a:fillRect/>
          </a:stretch>
        </p:blipFill>
        <p:spPr bwMode="auto">
          <a:xfrm>
            <a:off x="2097088" y="2895600"/>
            <a:ext cx="265112" cy="681038"/>
          </a:xfrm>
          <a:prstGeom prst="rect">
            <a:avLst/>
          </a:prstGeom>
          <a:noFill/>
          <a:ln w="9525" algn="ctr">
            <a:noFill/>
            <a:miter lim="800000"/>
            <a:headEnd/>
            <a:tailEnd/>
          </a:ln>
          <a:effectLst/>
        </p:spPr>
      </p:pic>
      <p:pic>
        <p:nvPicPr>
          <p:cNvPr id="180229" name="Picture 5"/>
          <p:cNvPicPr>
            <a:picLocks noChangeAspect="1" noChangeArrowheads="1"/>
          </p:cNvPicPr>
          <p:nvPr/>
        </p:nvPicPr>
        <p:blipFill>
          <a:blip r:embed="rId3"/>
          <a:srcRect/>
          <a:stretch>
            <a:fillRect/>
          </a:stretch>
        </p:blipFill>
        <p:spPr bwMode="auto">
          <a:xfrm>
            <a:off x="3773488" y="2971800"/>
            <a:ext cx="265112" cy="681038"/>
          </a:xfrm>
          <a:prstGeom prst="rect">
            <a:avLst/>
          </a:prstGeom>
          <a:noFill/>
          <a:ln w="9525" algn="ctr">
            <a:noFill/>
            <a:miter lim="800000"/>
            <a:headEnd/>
            <a:tailEnd/>
          </a:ln>
          <a:effectLst/>
        </p:spPr>
      </p:pic>
      <p:pic>
        <p:nvPicPr>
          <p:cNvPr id="180230" name="Picture 6"/>
          <p:cNvPicPr>
            <a:picLocks noChangeAspect="1" noChangeArrowheads="1"/>
          </p:cNvPicPr>
          <p:nvPr/>
        </p:nvPicPr>
        <p:blipFill>
          <a:blip r:embed="rId3"/>
          <a:srcRect/>
          <a:stretch>
            <a:fillRect/>
          </a:stretch>
        </p:blipFill>
        <p:spPr bwMode="auto">
          <a:xfrm>
            <a:off x="5257800" y="2957513"/>
            <a:ext cx="265113" cy="681037"/>
          </a:xfrm>
          <a:prstGeom prst="rect">
            <a:avLst/>
          </a:prstGeom>
          <a:noFill/>
          <a:ln w="9525" algn="ctr">
            <a:noFill/>
            <a:miter lim="800000"/>
            <a:headEnd/>
            <a:tailEnd/>
          </a:ln>
          <a:effectLst/>
        </p:spPr>
      </p:pic>
      <p:sp>
        <p:nvSpPr>
          <p:cNvPr id="8" name="Rectangle 2"/>
          <p:cNvSpPr>
            <a:spLocks noChangeArrowheads="1"/>
          </p:cNvSpPr>
          <p:nvPr/>
        </p:nvSpPr>
        <p:spPr bwMode="auto">
          <a:xfrm>
            <a:off x="1219200" y="304800"/>
            <a:ext cx="6478587" cy="461665"/>
          </a:xfrm>
          <a:prstGeom prst="rect">
            <a:avLst/>
          </a:prstGeom>
          <a:noFill/>
          <a:ln w="9525" algn="ctr">
            <a:noFill/>
            <a:miter lim="800000"/>
            <a:headEnd/>
            <a:tailEnd/>
          </a:ln>
          <a:effectLst/>
        </p:spPr>
        <p:txBody>
          <a:bodyPr wrap="square">
            <a:spAutoFit/>
          </a:bodyPr>
          <a:lstStyle/>
          <a:p>
            <a:pPr algn="ctr"/>
            <a:r>
              <a:rPr lang="en-US" sz="2400" b="1" dirty="0" smtClean="0">
                <a:latin typeface="+mn-lt"/>
              </a:rPr>
              <a:t>ABSOLUTE VALUE EQUATIONS</a:t>
            </a:r>
            <a:endParaRPr lang="en-US" sz="2400" b="1" dirty="0">
              <a:latin typeface="+mn-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9267" name="Rectangle 3"/>
          <p:cNvSpPr>
            <a:spLocks noGrp="1" noChangeArrowheads="1"/>
          </p:cNvSpPr>
          <p:nvPr>
            <p:ph type="title"/>
          </p:nvPr>
        </p:nvSpPr>
        <p:spPr>
          <a:xfrm>
            <a:off x="301625" y="90488"/>
            <a:ext cx="8226425" cy="1143000"/>
          </a:xfrm>
          <a:noFill/>
        </p:spPr>
        <p:txBody>
          <a:bodyPr/>
          <a:lstStyle/>
          <a:p>
            <a:r>
              <a:rPr lang="en-US" sz="2400" b="1" dirty="0" smtClean="0">
                <a:latin typeface="+mn-lt"/>
              </a:rPr>
              <a:t> EQUATIONS</a:t>
            </a:r>
            <a:endParaRPr lang="en-US" sz="2400" b="1" dirty="0">
              <a:latin typeface="+mn-lt"/>
            </a:endParaRPr>
          </a:p>
        </p:txBody>
      </p:sp>
      <p:sp>
        <p:nvSpPr>
          <p:cNvPr id="139266" name="Rectangle 2"/>
          <p:cNvSpPr>
            <a:spLocks noGrp="1" noChangeArrowheads="1"/>
          </p:cNvSpPr>
          <p:nvPr>
            <p:ph idx="1"/>
          </p:nvPr>
        </p:nvSpPr>
        <p:spPr>
          <a:xfrm>
            <a:off x="457200" y="1370013"/>
            <a:ext cx="8229600" cy="5256212"/>
          </a:xfrm>
          <a:noFill/>
        </p:spPr>
        <p:txBody>
          <a:bodyPr/>
          <a:lstStyle/>
          <a:p>
            <a:pPr marL="0" indent="0">
              <a:lnSpc>
                <a:spcPct val="120000"/>
              </a:lnSpc>
              <a:buNone/>
            </a:pPr>
            <a:r>
              <a:rPr lang="en-US" sz="2400" dirty="0"/>
              <a:t>An </a:t>
            </a:r>
            <a:r>
              <a:rPr lang="en-US" sz="2400" b="1" dirty="0"/>
              <a:t>equation </a:t>
            </a:r>
            <a:r>
              <a:rPr lang="en-US" sz="2400" dirty="0"/>
              <a:t>is a statement about the equality of two expressions. </a:t>
            </a:r>
          </a:p>
          <a:p>
            <a:pPr marL="0" indent="0">
              <a:lnSpc>
                <a:spcPct val="120000"/>
              </a:lnSpc>
              <a:buNone/>
            </a:pPr>
            <a:endParaRPr lang="en-US" sz="2400" dirty="0"/>
          </a:p>
          <a:p>
            <a:pPr marL="0" indent="0">
              <a:lnSpc>
                <a:spcPct val="120000"/>
              </a:lnSpc>
              <a:buNone/>
            </a:pPr>
            <a:r>
              <a:rPr lang="en-US" sz="2400" dirty="0"/>
              <a:t>If either of the expressions contains a variable, the equation may be a true statement for some values of the variable and a false statement for other values. </a:t>
            </a:r>
          </a:p>
          <a:p>
            <a:pPr marL="0" indent="0">
              <a:lnSpc>
                <a:spcPct val="120000"/>
              </a:lnSpc>
              <a:buNone/>
            </a:pPr>
            <a:endParaRPr lang="en-US" sz="2400" dirty="0"/>
          </a:p>
          <a:p>
            <a:pPr marL="0" indent="0">
              <a:lnSpc>
                <a:spcPct val="120000"/>
              </a:lnSpc>
              <a:buNone/>
            </a:pPr>
            <a:r>
              <a:rPr lang="en-US" sz="2400" dirty="0"/>
              <a:t>For example, the equation 2</a:t>
            </a:r>
            <a:r>
              <a:rPr lang="en-US" sz="2400" i="1" dirty="0"/>
              <a:t>x </a:t>
            </a:r>
            <a:r>
              <a:rPr lang="en-US" sz="2400" dirty="0"/>
              <a:t>+ 1 = 7 is a true statement for </a:t>
            </a:r>
            <a:r>
              <a:rPr lang="en-US" sz="2400" i="1" dirty="0"/>
              <a:t>x </a:t>
            </a:r>
            <a:r>
              <a:rPr lang="en-US" sz="2400" dirty="0"/>
              <a:t>= 3, but it is false for any number except 3.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2275" name="Rectangle 3"/>
          <p:cNvSpPr>
            <a:spLocks noGrp="1" noChangeArrowheads="1"/>
          </p:cNvSpPr>
          <p:nvPr>
            <p:ph type="title"/>
          </p:nvPr>
        </p:nvSpPr>
        <p:spPr>
          <a:xfrm>
            <a:off x="301625" y="90488"/>
            <a:ext cx="8004175" cy="823912"/>
          </a:xfrm>
          <a:noFill/>
        </p:spPr>
        <p:txBody>
          <a:bodyPr/>
          <a:lstStyle/>
          <a:p>
            <a:r>
              <a:rPr lang="en-US" sz="3000" dirty="0" smtClean="0"/>
              <a:t> </a:t>
            </a:r>
            <a:r>
              <a:rPr lang="en-US" sz="2400" b="1" dirty="0" smtClean="0">
                <a:latin typeface="+mn-lt"/>
              </a:rPr>
              <a:t>SOLVE AN ABSOLUTE VALUE EQUATION</a:t>
            </a:r>
            <a:endParaRPr lang="en-US" sz="2400" b="1" dirty="0">
              <a:latin typeface="+mn-lt"/>
            </a:endParaRPr>
          </a:p>
        </p:txBody>
      </p:sp>
      <p:sp>
        <p:nvSpPr>
          <p:cNvPr id="182274" name="Rectangle 2"/>
          <p:cNvSpPr>
            <a:spLocks noGrp="1" noChangeArrowheads="1"/>
          </p:cNvSpPr>
          <p:nvPr>
            <p:ph idx="1"/>
          </p:nvPr>
        </p:nvSpPr>
        <p:spPr>
          <a:xfrm>
            <a:off x="457200" y="838200"/>
            <a:ext cx="8229600" cy="5715000"/>
          </a:xfrm>
          <a:noFill/>
        </p:spPr>
        <p:txBody>
          <a:bodyPr/>
          <a:lstStyle/>
          <a:p>
            <a:pPr>
              <a:lnSpc>
                <a:spcPct val="110000"/>
              </a:lnSpc>
              <a:buNone/>
            </a:pPr>
            <a:r>
              <a:rPr lang="en-US" sz="2400" dirty="0"/>
              <a:t>Solve: | 2</a:t>
            </a:r>
            <a:r>
              <a:rPr lang="en-US" sz="2400" i="1" dirty="0"/>
              <a:t>x </a:t>
            </a:r>
            <a:r>
              <a:rPr lang="en-US" sz="2400" dirty="0"/>
              <a:t>– 5 | = 21</a:t>
            </a:r>
          </a:p>
          <a:p>
            <a:pPr>
              <a:lnSpc>
                <a:spcPct val="110000"/>
              </a:lnSpc>
              <a:buNone/>
            </a:pPr>
            <a:endParaRPr lang="en-US" sz="2400" dirty="0"/>
          </a:p>
          <a:p>
            <a:pPr>
              <a:lnSpc>
                <a:spcPct val="110000"/>
              </a:lnSpc>
              <a:buNone/>
            </a:pPr>
            <a:r>
              <a:rPr lang="en-US" sz="2400" dirty="0">
                <a:solidFill>
                  <a:srgbClr val="21419C"/>
                </a:solidFill>
              </a:rPr>
              <a:t>Solution:</a:t>
            </a:r>
          </a:p>
          <a:p>
            <a:pPr>
              <a:lnSpc>
                <a:spcPct val="110000"/>
              </a:lnSpc>
              <a:buNone/>
            </a:pPr>
            <a:r>
              <a:rPr lang="en-US" sz="2400" dirty="0"/>
              <a:t>| 2</a:t>
            </a:r>
            <a:r>
              <a:rPr lang="en-US" sz="2400" i="1" dirty="0"/>
              <a:t>x </a:t>
            </a:r>
            <a:r>
              <a:rPr lang="en-US" sz="2400" dirty="0"/>
              <a:t>– 5 | = 21 implies 2</a:t>
            </a:r>
            <a:r>
              <a:rPr lang="en-US" sz="2400" i="1" dirty="0"/>
              <a:t>x </a:t>
            </a:r>
            <a:r>
              <a:rPr lang="en-US" sz="2400" dirty="0"/>
              <a:t>– 5 = 21 or 2</a:t>
            </a:r>
            <a:r>
              <a:rPr lang="en-US" sz="2400" i="1" dirty="0"/>
              <a:t>x </a:t>
            </a:r>
            <a:r>
              <a:rPr lang="en-US" sz="2400" dirty="0"/>
              <a:t>– 5 = –21. </a:t>
            </a:r>
          </a:p>
          <a:p>
            <a:pPr>
              <a:lnSpc>
                <a:spcPct val="110000"/>
              </a:lnSpc>
              <a:buNone/>
            </a:pPr>
            <a:endParaRPr lang="en-US" sz="2400" dirty="0"/>
          </a:p>
          <a:p>
            <a:pPr>
              <a:lnSpc>
                <a:spcPct val="110000"/>
              </a:lnSpc>
              <a:buNone/>
            </a:pPr>
            <a:r>
              <a:rPr lang="en-US" sz="2400" dirty="0"/>
              <a:t>Solving each of these linear equations produces</a:t>
            </a:r>
          </a:p>
          <a:p>
            <a:pPr>
              <a:lnSpc>
                <a:spcPct val="110000"/>
              </a:lnSpc>
              <a:buNone/>
            </a:pPr>
            <a:endParaRPr lang="en-US" sz="2400" dirty="0"/>
          </a:p>
          <a:p>
            <a:pPr>
              <a:lnSpc>
                <a:spcPct val="110000"/>
              </a:lnSpc>
              <a:buNone/>
            </a:pPr>
            <a:r>
              <a:rPr lang="en-US" sz="2400" dirty="0"/>
              <a:t>	2</a:t>
            </a:r>
            <a:r>
              <a:rPr lang="en-US" sz="2400" i="1" dirty="0"/>
              <a:t>x </a:t>
            </a:r>
            <a:r>
              <a:rPr lang="en-US" sz="2400" dirty="0"/>
              <a:t>– 5 = 21      or      2</a:t>
            </a:r>
            <a:r>
              <a:rPr lang="en-US" sz="2400" i="1" dirty="0"/>
              <a:t>x </a:t>
            </a:r>
            <a:r>
              <a:rPr lang="en-US" sz="2400" dirty="0"/>
              <a:t>– 5 = –21</a:t>
            </a:r>
          </a:p>
          <a:p>
            <a:pPr>
              <a:lnSpc>
                <a:spcPct val="110000"/>
              </a:lnSpc>
              <a:buNone/>
            </a:pPr>
            <a:endParaRPr lang="en-US" sz="2400" dirty="0"/>
          </a:p>
          <a:p>
            <a:pPr>
              <a:lnSpc>
                <a:spcPct val="110000"/>
              </a:lnSpc>
              <a:buNone/>
            </a:pPr>
            <a:r>
              <a:rPr lang="en-US" sz="2400" dirty="0"/>
              <a:t>	      2</a:t>
            </a:r>
            <a:r>
              <a:rPr lang="en-US" sz="2400" i="1" dirty="0"/>
              <a:t>x </a:t>
            </a:r>
            <a:r>
              <a:rPr lang="en-US" sz="2400" dirty="0"/>
              <a:t>= 26                     2</a:t>
            </a:r>
            <a:r>
              <a:rPr lang="en-US" sz="2400" i="1" dirty="0"/>
              <a:t>x</a:t>
            </a:r>
            <a:r>
              <a:rPr lang="en-US" sz="2400" dirty="0"/>
              <a:t> = –16</a:t>
            </a:r>
          </a:p>
          <a:p>
            <a:pPr>
              <a:lnSpc>
                <a:spcPct val="110000"/>
              </a:lnSpc>
              <a:buNone/>
            </a:pPr>
            <a:endParaRPr lang="en-US" sz="2400" i="1" dirty="0"/>
          </a:p>
          <a:p>
            <a:pPr>
              <a:lnSpc>
                <a:spcPct val="110000"/>
              </a:lnSpc>
              <a:buNone/>
            </a:pPr>
            <a:r>
              <a:rPr lang="en-US" sz="2400" i="1" dirty="0"/>
              <a:t>                   x</a:t>
            </a:r>
            <a:r>
              <a:rPr lang="en-US" sz="2400" dirty="0"/>
              <a:t> = </a:t>
            </a:r>
            <a:r>
              <a:rPr lang="en-US" sz="2400" dirty="0">
                <a:solidFill>
                  <a:srgbClr val="009AFF"/>
                </a:solidFill>
              </a:rPr>
              <a:t>13</a:t>
            </a:r>
            <a:r>
              <a:rPr lang="en-US" sz="2400" dirty="0"/>
              <a:t>                       </a:t>
            </a:r>
            <a:r>
              <a:rPr lang="en-US" sz="2400" i="1" dirty="0"/>
              <a:t>x</a:t>
            </a:r>
            <a:r>
              <a:rPr lang="en-US" sz="2400" dirty="0"/>
              <a:t> = </a:t>
            </a:r>
            <a:r>
              <a:rPr lang="en-US" sz="2400" dirty="0">
                <a:solidFill>
                  <a:srgbClr val="009AFF"/>
                </a:solidFill>
              </a:rPr>
              <a:t>–8</a:t>
            </a:r>
          </a:p>
          <a:p>
            <a:pPr>
              <a:lnSpc>
                <a:spcPct val="110000"/>
              </a:lnSpc>
              <a:buNone/>
            </a:pPr>
            <a:endParaRPr lang="en-US" sz="2400" dirty="0">
              <a:solidFill>
                <a:srgbClr val="009AFF"/>
              </a:solidFill>
            </a:endParaRPr>
          </a:p>
          <a:p>
            <a:pPr>
              <a:lnSpc>
                <a:spcPct val="110000"/>
              </a:lnSpc>
              <a:buNone/>
            </a:pPr>
            <a:r>
              <a:rPr lang="en-US" sz="2400" dirty="0">
                <a:solidFill>
                  <a:srgbClr val="009AFF"/>
                </a:solidFill>
              </a:rPr>
              <a:t>The solutions are –8 and 13.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82274">
                                            <p:txEl>
                                              <p:pRg st="2" end="2"/>
                                            </p:txEl>
                                          </p:spTgt>
                                        </p:tgtEl>
                                        <p:attrNameLst>
                                          <p:attrName>style.visibility</p:attrName>
                                        </p:attrNameLst>
                                      </p:cBhvr>
                                      <p:to>
                                        <p:strVal val="visible"/>
                                      </p:to>
                                    </p:set>
                                    <p:animEffect transition="in" filter="fade">
                                      <p:cBhvr>
                                        <p:cTn id="7" dur="1000"/>
                                        <p:tgtEl>
                                          <p:spTgt spid="182274">
                                            <p:txEl>
                                              <p:pRg st="2" end="2"/>
                                            </p:txEl>
                                          </p:spTgt>
                                        </p:tgtEl>
                                      </p:cBhvr>
                                    </p:animEffect>
                                    <p:anim calcmode="lin" valueType="num">
                                      <p:cBhvr>
                                        <p:cTn id="8" dur="1000" fill="hold"/>
                                        <p:tgtEl>
                                          <p:spTgt spid="182274">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82274">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82274">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82274">
                                            <p:txEl>
                                              <p:pRg st="3" end="3"/>
                                            </p:txEl>
                                          </p:spTgt>
                                        </p:tgtEl>
                                        <p:attrNameLst>
                                          <p:attrName>style.visibility</p:attrName>
                                        </p:attrNameLst>
                                      </p:cBhvr>
                                      <p:to>
                                        <p:strVal val="visible"/>
                                      </p:to>
                                    </p:set>
                                    <p:animEffect transition="in" filter="fade">
                                      <p:cBhvr>
                                        <p:cTn id="13" dur="1000"/>
                                        <p:tgtEl>
                                          <p:spTgt spid="182274">
                                            <p:txEl>
                                              <p:pRg st="3" end="3"/>
                                            </p:txEl>
                                          </p:spTgt>
                                        </p:tgtEl>
                                      </p:cBhvr>
                                    </p:animEffect>
                                    <p:anim calcmode="lin" valueType="num">
                                      <p:cBhvr>
                                        <p:cTn id="14" dur="1000" fill="hold"/>
                                        <p:tgtEl>
                                          <p:spTgt spid="182274">
                                            <p:txEl>
                                              <p:pRg st="3" end="3"/>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82274">
                                            <p:txEl>
                                              <p:pRg st="3" end="3"/>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82274">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182274">
                                            <p:txEl>
                                              <p:pRg st="5" end="5"/>
                                            </p:txEl>
                                          </p:spTgt>
                                        </p:tgtEl>
                                        <p:attrNameLst>
                                          <p:attrName>style.visibility</p:attrName>
                                        </p:attrNameLst>
                                      </p:cBhvr>
                                      <p:to>
                                        <p:strVal val="visible"/>
                                      </p:to>
                                    </p:set>
                                    <p:animEffect transition="in" filter="fade">
                                      <p:cBhvr>
                                        <p:cTn id="21" dur="1000"/>
                                        <p:tgtEl>
                                          <p:spTgt spid="182274">
                                            <p:txEl>
                                              <p:pRg st="5" end="5"/>
                                            </p:txEl>
                                          </p:spTgt>
                                        </p:tgtEl>
                                      </p:cBhvr>
                                    </p:animEffect>
                                    <p:anim calcmode="lin" valueType="num">
                                      <p:cBhvr>
                                        <p:cTn id="22" dur="1000" fill="hold"/>
                                        <p:tgtEl>
                                          <p:spTgt spid="182274">
                                            <p:txEl>
                                              <p:pRg st="5" end="5"/>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182274">
                                            <p:txEl>
                                              <p:pRg st="5" end="5"/>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82274">
                                            <p:txEl>
                                              <p:pRg st="5" end="5"/>
                                            </p:txEl>
                                          </p:spTgt>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182274">
                                            <p:txEl>
                                              <p:pRg st="7" end="7"/>
                                            </p:txEl>
                                          </p:spTgt>
                                        </p:tgtEl>
                                        <p:attrNameLst>
                                          <p:attrName>style.visibility</p:attrName>
                                        </p:attrNameLst>
                                      </p:cBhvr>
                                      <p:to>
                                        <p:strVal val="visible"/>
                                      </p:to>
                                    </p:set>
                                    <p:animEffect transition="in" filter="fade">
                                      <p:cBhvr>
                                        <p:cTn id="27" dur="1000"/>
                                        <p:tgtEl>
                                          <p:spTgt spid="182274">
                                            <p:txEl>
                                              <p:pRg st="7" end="7"/>
                                            </p:txEl>
                                          </p:spTgt>
                                        </p:tgtEl>
                                      </p:cBhvr>
                                    </p:animEffect>
                                    <p:anim calcmode="lin" valueType="num">
                                      <p:cBhvr>
                                        <p:cTn id="28" dur="1000" fill="hold"/>
                                        <p:tgtEl>
                                          <p:spTgt spid="182274">
                                            <p:txEl>
                                              <p:pRg st="7" end="7"/>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182274">
                                            <p:txEl>
                                              <p:pRg st="7" end="7"/>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82274">
                                            <p:txEl>
                                              <p:pRg st="7" end="7"/>
                                            </p:txEl>
                                          </p:spTgt>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7" presetClass="entr" presetSubtype="0" fill="hold" nodeType="clickEffect">
                                  <p:stCondLst>
                                    <p:cond delay="0"/>
                                  </p:stCondLst>
                                  <p:childTnLst>
                                    <p:set>
                                      <p:cBhvr>
                                        <p:cTn id="34" dur="1" fill="hold">
                                          <p:stCondLst>
                                            <p:cond delay="0"/>
                                          </p:stCondLst>
                                        </p:cTn>
                                        <p:tgtEl>
                                          <p:spTgt spid="182274">
                                            <p:txEl>
                                              <p:pRg st="9" end="9"/>
                                            </p:txEl>
                                          </p:spTgt>
                                        </p:tgtEl>
                                        <p:attrNameLst>
                                          <p:attrName>style.visibility</p:attrName>
                                        </p:attrNameLst>
                                      </p:cBhvr>
                                      <p:to>
                                        <p:strVal val="visible"/>
                                      </p:to>
                                    </p:set>
                                    <p:animEffect transition="in" filter="fade">
                                      <p:cBhvr>
                                        <p:cTn id="35" dur="1000"/>
                                        <p:tgtEl>
                                          <p:spTgt spid="182274">
                                            <p:txEl>
                                              <p:pRg st="9" end="9"/>
                                            </p:txEl>
                                          </p:spTgt>
                                        </p:tgtEl>
                                      </p:cBhvr>
                                    </p:animEffect>
                                    <p:anim calcmode="lin" valueType="num">
                                      <p:cBhvr>
                                        <p:cTn id="36" dur="1000" fill="hold"/>
                                        <p:tgtEl>
                                          <p:spTgt spid="182274">
                                            <p:txEl>
                                              <p:pRg st="9" end="9"/>
                                            </p:txEl>
                                          </p:spTgt>
                                        </p:tgtEl>
                                        <p:attrNameLst>
                                          <p:attrName>ppt_x</p:attrName>
                                        </p:attrNameLst>
                                      </p:cBhvr>
                                      <p:tavLst>
                                        <p:tav tm="0">
                                          <p:val>
                                            <p:strVal val="#ppt_x"/>
                                          </p:val>
                                        </p:tav>
                                        <p:tav tm="100000">
                                          <p:val>
                                            <p:strVal val="#ppt_x"/>
                                          </p:val>
                                        </p:tav>
                                      </p:tavLst>
                                    </p:anim>
                                    <p:anim calcmode="lin" valueType="num">
                                      <p:cBhvr>
                                        <p:cTn id="37" dur="900" decel="100000" fill="hold"/>
                                        <p:tgtEl>
                                          <p:spTgt spid="182274">
                                            <p:txEl>
                                              <p:pRg st="9" end="9"/>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82274">
                                            <p:txEl>
                                              <p:pRg st="9" end="9"/>
                                            </p:txEl>
                                          </p:spTgt>
                                        </p:tgtEl>
                                        <p:attrNameLst>
                                          <p:attrName>ppt_y</p:attrName>
                                        </p:attrNameLst>
                                      </p:cBhvr>
                                      <p:tavLst>
                                        <p:tav tm="0">
                                          <p:val>
                                            <p:strVal val="#ppt_y-.03"/>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7" presetClass="entr" presetSubtype="0" fill="hold" nodeType="clickEffect">
                                  <p:stCondLst>
                                    <p:cond delay="0"/>
                                  </p:stCondLst>
                                  <p:childTnLst>
                                    <p:set>
                                      <p:cBhvr>
                                        <p:cTn id="42" dur="1" fill="hold">
                                          <p:stCondLst>
                                            <p:cond delay="0"/>
                                          </p:stCondLst>
                                        </p:cTn>
                                        <p:tgtEl>
                                          <p:spTgt spid="182274">
                                            <p:txEl>
                                              <p:pRg st="11" end="11"/>
                                            </p:txEl>
                                          </p:spTgt>
                                        </p:tgtEl>
                                        <p:attrNameLst>
                                          <p:attrName>style.visibility</p:attrName>
                                        </p:attrNameLst>
                                      </p:cBhvr>
                                      <p:to>
                                        <p:strVal val="visible"/>
                                      </p:to>
                                    </p:set>
                                    <p:animEffect transition="in" filter="fade">
                                      <p:cBhvr>
                                        <p:cTn id="43" dur="1000"/>
                                        <p:tgtEl>
                                          <p:spTgt spid="182274">
                                            <p:txEl>
                                              <p:pRg st="11" end="11"/>
                                            </p:txEl>
                                          </p:spTgt>
                                        </p:tgtEl>
                                      </p:cBhvr>
                                    </p:animEffect>
                                    <p:anim calcmode="lin" valueType="num">
                                      <p:cBhvr>
                                        <p:cTn id="44" dur="1000" fill="hold"/>
                                        <p:tgtEl>
                                          <p:spTgt spid="182274">
                                            <p:txEl>
                                              <p:pRg st="11" end="11"/>
                                            </p:txEl>
                                          </p:spTgt>
                                        </p:tgtEl>
                                        <p:attrNameLst>
                                          <p:attrName>ppt_x</p:attrName>
                                        </p:attrNameLst>
                                      </p:cBhvr>
                                      <p:tavLst>
                                        <p:tav tm="0">
                                          <p:val>
                                            <p:strVal val="#ppt_x"/>
                                          </p:val>
                                        </p:tav>
                                        <p:tav tm="100000">
                                          <p:val>
                                            <p:strVal val="#ppt_x"/>
                                          </p:val>
                                        </p:tav>
                                      </p:tavLst>
                                    </p:anim>
                                    <p:anim calcmode="lin" valueType="num">
                                      <p:cBhvr>
                                        <p:cTn id="45" dur="900" decel="100000" fill="hold"/>
                                        <p:tgtEl>
                                          <p:spTgt spid="182274">
                                            <p:txEl>
                                              <p:pRg st="11" end="11"/>
                                            </p:txEl>
                                          </p:spTgt>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82274">
                                            <p:txEl>
                                              <p:pRg st="11" end="11"/>
                                            </p:txEl>
                                          </p:spTgt>
                                        </p:tgtEl>
                                        <p:attrNameLst>
                                          <p:attrName>ppt_y</p:attrName>
                                        </p:attrNameLst>
                                      </p:cBhvr>
                                      <p:tavLst>
                                        <p:tav tm="0">
                                          <p:val>
                                            <p:strVal val="#ppt_y-.03"/>
                                          </p:val>
                                        </p:tav>
                                        <p:tav tm="100000">
                                          <p:val>
                                            <p:strVal val="#ppt_y"/>
                                          </p:val>
                                        </p:tav>
                                      </p:tavLst>
                                    </p:anim>
                                  </p:childTnLst>
                                </p:cTn>
                              </p:par>
                              <p:par>
                                <p:cTn id="47" presetID="37" presetClass="entr" presetSubtype="0" fill="hold" nodeType="withEffect">
                                  <p:stCondLst>
                                    <p:cond delay="0"/>
                                  </p:stCondLst>
                                  <p:childTnLst>
                                    <p:set>
                                      <p:cBhvr>
                                        <p:cTn id="48" dur="1" fill="hold">
                                          <p:stCondLst>
                                            <p:cond delay="0"/>
                                          </p:stCondLst>
                                        </p:cTn>
                                        <p:tgtEl>
                                          <p:spTgt spid="182274">
                                            <p:txEl>
                                              <p:pRg st="13" end="13"/>
                                            </p:txEl>
                                          </p:spTgt>
                                        </p:tgtEl>
                                        <p:attrNameLst>
                                          <p:attrName>style.visibility</p:attrName>
                                        </p:attrNameLst>
                                      </p:cBhvr>
                                      <p:to>
                                        <p:strVal val="visible"/>
                                      </p:to>
                                    </p:set>
                                    <p:animEffect transition="in" filter="fade">
                                      <p:cBhvr>
                                        <p:cTn id="49" dur="1000"/>
                                        <p:tgtEl>
                                          <p:spTgt spid="182274">
                                            <p:txEl>
                                              <p:pRg st="13" end="13"/>
                                            </p:txEl>
                                          </p:spTgt>
                                        </p:tgtEl>
                                      </p:cBhvr>
                                    </p:animEffect>
                                    <p:anim calcmode="lin" valueType="num">
                                      <p:cBhvr>
                                        <p:cTn id="50" dur="1000" fill="hold"/>
                                        <p:tgtEl>
                                          <p:spTgt spid="182274">
                                            <p:txEl>
                                              <p:pRg st="13" end="13"/>
                                            </p:txEl>
                                          </p:spTgt>
                                        </p:tgtEl>
                                        <p:attrNameLst>
                                          <p:attrName>ppt_x</p:attrName>
                                        </p:attrNameLst>
                                      </p:cBhvr>
                                      <p:tavLst>
                                        <p:tav tm="0">
                                          <p:val>
                                            <p:strVal val="#ppt_x"/>
                                          </p:val>
                                        </p:tav>
                                        <p:tav tm="100000">
                                          <p:val>
                                            <p:strVal val="#ppt_x"/>
                                          </p:val>
                                        </p:tav>
                                      </p:tavLst>
                                    </p:anim>
                                    <p:anim calcmode="lin" valueType="num">
                                      <p:cBhvr>
                                        <p:cTn id="51" dur="900" decel="100000" fill="hold"/>
                                        <p:tgtEl>
                                          <p:spTgt spid="182274">
                                            <p:txEl>
                                              <p:pRg st="13" end="13"/>
                                            </p:txEl>
                                          </p:spTgt>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182274">
                                            <p:txEl>
                                              <p:pRg st="13" end="1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0" y="457200"/>
            <a:ext cx="6553200" cy="461665"/>
          </a:xfrm>
          <a:prstGeom prst="rect">
            <a:avLst/>
          </a:prstGeom>
          <a:noFill/>
        </p:spPr>
        <p:txBody>
          <a:bodyPr wrap="square" rtlCol="0">
            <a:spAutoFit/>
          </a:bodyPr>
          <a:lstStyle/>
          <a:p>
            <a:r>
              <a:rPr lang="en-US" sz="2400" b="1" dirty="0" smtClean="0">
                <a:latin typeface="+mn-lt"/>
              </a:rPr>
              <a:t>SOLVE EACH EQUATIONS</a:t>
            </a:r>
            <a:endParaRPr lang="en-US" sz="2400" b="1" dirty="0">
              <a:latin typeface="+mn-lt"/>
            </a:endParaRPr>
          </a:p>
        </p:txBody>
      </p:sp>
      <p:graphicFrame>
        <p:nvGraphicFramePr>
          <p:cNvPr id="5" name="Object 4"/>
          <p:cNvGraphicFramePr>
            <a:graphicFrameLocks noChangeAspect="1"/>
          </p:cNvGraphicFramePr>
          <p:nvPr/>
        </p:nvGraphicFramePr>
        <p:xfrm>
          <a:off x="1752600" y="1143000"/>
          <a:ext cx="2868612" cy="1260475"/>
        </p:xfrm>
        <a:graphic>
          <a:graphicData uri="http://schemas.openxmlformats.org/presentationml/2006/ole">
            <mc:AlternateContent xmlns:mc="http://schemas.openxmlformats.org/markup-compatibility/2006">
              <mc:Choice xmlns:v="urn:schemas-microsoft-com:vml" Requires="v">
                <p:oleObj spid="_x0000_s43012" name="Equation" r:id="rId3" imgW="1155600" imgH="507960" progId="Equation.3">
                  <p:embed/>
                </p:oleObj>
              </mc:Choice>
              <mc:Fallback>
                <p:oleObj name="Equation" r:id="rId3" imgW="1155600" imgH="5079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143000"/>
                        <a:ext cx="2868612" cy="1260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1752600" y="2590800"/>
          <a:ext cx="2751137" cy="1222116"/>
        </p:xfrm>
        <a:graphic>
          <a:graphicData uri="http://schemas.openxmlformats.org/presentationml/2006/ole">
            <mc:AlternateContent xmlns:mc="http://schemas.openxmlformats.org/markup-compatibility/2006">
              <mc:Choice xmlns:v="urn:schemas-microsoft-com:vml" Requires="v">
                <p:oleObj spid="_x0000_s43013" name="Equation" r:id="rId5" imgW="1143000" imgH="507960" progId="Equation.3">
                  <p:embed/>
                </p:oleObj>
              </mc:Choice>
              <mc:Fallback>
                <p:oleObj name="Equation" r:id="rId5" imgW="1143000" imgH="50796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2590800"/>
                        <a:ext cx="2751137" cy="12221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304800" y="2667000"/>
            <a:ext cx="8226425" cy="1143000"/>
          </a:xfrm>
          <a:noFill/>
        </p:spPr>
        <p:txBody>
          <a:bodyPr/>
          <a:lstStyle/>
          <a:p>
            <a:r>
              <a:rPr lang="en-US" sz="2400" b="1" dirty="0" smtClean="0">
                <a:latin typeface="+mn-lt"/>
              </a:rPr>
              <a:t>FORMULAS</a:t>
            </a:r>
            <a:endParaRPr lang="en-US" sz="2400" b="1" dirty="0">
              <a:latin typeface="+mn-l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457200" y="1370013"/>
            <a:ext cx="8229600" cy="5256212"/>
          </a:xfrm>
          <a:noFill/>
        </p:spPr>
        <p:txBody>
          <a:bodyPr/>
          <a:lstStyle/>
          <a:p>
            <a:pPr marL="0" indent="0">
              <a:buNone/>
            </a:pPr>
            <a:r>
              <a:rPr lang="en-US" sz="2400" dirty="0"/>
              <a:t>A </a:t>
            </a:r>
            <a:r>
              <a:rPr lang="en-US" sz="2400" b="1" dirty="0"/>
              <a:t>formula </a:t>
            </a:r>
            <a:r>
              <a:rPr lang="en-US" sz="2400" dirty="0"/>
              <a:t>is an equation that expresses known relationships between two or more variables.</a:t>
            </a:r>
          </a:p>
          <a:p>
            <a:pPr marL="0" lvl="0" indent="0">
              <a:spcBef>
                <a:spcPct val="0"/>
              </a:spcBef>
              <a:buNone/>
            </a:pPr>
            <a:endParaRPr lang="en-US" sz="2400" dirty="0" smtClean="0">
              <a:solidFill>
                <a:prstClr val="black"/>
              </a:solidFill>
            </a:endParaRPr>
          </a:p>
          <a:p>
            <a:pPr marL="0" lvl="0" indent="0">
              <a:spcBef>
                <a:spcPct val="0"/>
              </a:spcBef>
              <a:buNone/>
            </a:pPr>
            <a:r>
              <a:rPr lang="en-US" sz="2400" dirty="0" smtClean="0">
                <a:solidFill>
                  <a:prstClr val="black"/>
                </a:solidFill>
              </a:rPr>
              <a:t>Many formulas in the sciences involve several variables, and it is often necessary to express one of the variables in terms of the others.</a:t>
            </a:r>
          </a:p>
          <a:p>
            <a:pPr marL="0" lvl="0" indent="0">
              <a:spcBef>
                <a:spcPct val="0"/>
              </a:spcBef>
              <a:buNone/>
            </a:pPr>
            <a:r>
              <a:rPr lang="en-US" sz="2400" dirty="0" smtClean="0">
                <a:solidFill>
                  <a:prstClr val="black"/>
                </a:solidFill>
              </a:rPr>
              <a:t> </a:t>
            </a:r>
            <a:endParaRPr lang="en-US" sz="2400" dirty="0"/>
          </a:p>
          <a:p>
            <a:pPr marL="0" indent="0">
              <a:buNone/>
            </a:pPr>
            <a:r>
              <a:rPr lang="en-US" sz="2400" dirty="0"/>
              <a:t>Table 1.2 lists several formulas from </a:t>
            </a:r>
            <a:r>
              <a:rPr lang="en-US" sz="2400" dirty="0" smtClean="0"/>
              <a:t>geometry.</a:t>
            </a:r>
            <a:endParaRPr lang="en-US" sz="2400" dirty="0"/>
          </a:p>
          <a:p>
            <a:pPr>
              <a:buNone/>
            </a:pPr>
            <a:endParaRPr lang="en-US" sz="2400" dirty="0"/>
          </a:p>
          <a:p>
            <a:pPr marL="0" indent="0">
              <a:buNone/>
            </a:pPr>
            <a:r>
              <a:rPr lang="en-US" sz="2400" dirty="0"/>
              <a:t>The variable </a:t>
            </a:r>
            <a:r>
              <a:rPr lang="en-US" sz="2400" i="1" dirty="0"/>
              <a:t>P</a:t>
            </a:r>
            <a:r>
              <a:rPr lang="en-US" sz="2400" dirty="0"/>
              <a:t> represents perimeter, </a:t>
            </a:r>
            <a:r>
              <a:rPr lang="en-US" sz="2400" i="1" dirty="0"/>
              <a:t>C</a:t>
            </a:r>
            <a:r>
              <a:rPr lang="en-US" sz="2400" dirty="0"/>
              <a:t> represents circumference of a circle, </a:t>
            </a:r>
            <a:r>
              <a:rPr lang="en-US" sz="2400" i="1" dirty="0"/>
              <a:t>A</a:t>
            </a:r>
            <a:r>
              <a:rPr lang="en-US" sz="2400" dirty="0"/>
              <a:t> represents area, </a:t>
            </a:r>
            <a:r>
              <a:rPr lang="en-US" sz="2400" i="1" dirty="0"/>
              <a:t>S</a:t>
            </a:r>
            <a:r>
              <a:rPr lang="en-US" sz="2400" dirty="0"/>
              <a:t> represents surface area of an enclosed solid, and </a:t>
            </a:r>
            <a:r>
              <a:rPr lang="en-US" sz="2400" i="1" dirty="0"/>
              <a:t>V </a:t>
            </a:r>
            <a:r>
              <a:rPr lang="en-US" sz="2400" dirty="0"/>
              <a:t>represents volume.</a:t>
            </a:r>
          </a:p>
        </p:txBody>
      </p:sp>
      <p:sp>
        <p:nvSpPr>
          <p:cNvPr id="8196" name="Rectangle 4"/>
          <p:cNvSpPr>
            <a:spLocks noGrp="1" noChangeArrowheads="1"/>
          </p:cNvSpPr>
          <p:nvPr>
            <p:ph type="title"/>
          </p:nvPr>
        </p:nvSpPr>
        <p:spPr>
          <a:xfrm>
            <a:off x="301625" y="90488"/>
            <a:ext cx="8226425" cy="1143000"/>
          </a:xfrm>
          <a:noFill/>
        </p:spPr>
        <p:txBody>
          <a:bodyPr/>
          <a:lstStyle/>
          <a:p>
            <a:r>
              <a:rPr lang="en-US" sz="2400" b="1" dirty="0" smtClean="0">
                <a:latin typeface="+mn-lt"/>
              </a:rPr>
              <a:t>FORMULAS</a:t>
            </a:r>
            <a:endParaRPr lang="en-US" sz="2400" b="1" dirty="0">
              <a:latin typeface="+mn-l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ChangeArrowheads="1"/>
          </p:cNvSpPr>
          <p:nvPr/>
        </p:nvSpPr>
        <p:spPr bwMode="auto">
          <a:xfrm>
            <a:off x="4116388" y="1219200"/>
            <a:ext cx="836612" cy="274638"/>
          </a:xfrm>
          <a:prstGeom prst="rect">
            <a:avLst/>
          </a:prstGeom>
          <a:noFill/>
          <a:ln w="9525" algn="ctr">
            <a:noFill/>
            <a:miter lim="800000"/>
            <a:headEnd/>
            <a:tailEnd/>
          </a:ln>
          <a:effectLst/>
        </p:spPr>
        <p:txBody>
          <a:bodyPr wrap="none">
            <a:spAutoFit/>
          </a:bodyPr>
          <a:lstStyle/>
          <a:p>
            <a:r>
              <a:rPr lang="en-US" sz="1200" b="1" dirty="0"/>
              <a:t>Table 1.2</a:t>
            </a:r>
          </a:p>
        </p:txBody>
      </p:sp>
      <p:sp>
        <p:nvSpPr>
          <p:cNvPr id="179204" name="Rectangle 4"/>
          <p:cNvSpPr>
            <a:spLocks noChangeArrowheads="1"/>
          </p:cNvSpPr>
          <p:nvPr/>
        </p:nvSpPr>
        <p:spPr bwMode="auto">
          <a:xfrm>
            <a:off x="3452813" y="1447800"/>
            <a:ext cx="2152650" cy="304800"/>
          </a:xfrm>
          <a:prstGeom prst="rect">
            <a:avLst/>
          </a:prstGeom>
          <a:noFill/>
          <a:ln w="9525" algn="ctr">
            <a:noFill/>
            <a:miter lim="800000"/>
            <a:headEnd/>
            <a:tailEnd/>
          </a:ln>
          <a:effectLst/>
        </p:spPr>
        <p:txBody>
          <a:bodyPr wrap="none">
            <a:spAutoFit/>
          </a:bodyPr>
          <a:lstStyle/>
          <a:p>
            <a:r>
              <a:rPr lang="en-US" sz="1400" dirty="0"/>
              <a:t>Formulas from Geometry</a:t>
            </a:r>
          </a:p>
        </p:txBody>
      </p:sp>
      <p:pic>
        <p:nvPicPr>
          <p:cNvPr id="179205" name="Picture 5" descr="Picture4"/>
          <p:cNvPicPr>
            <a:picLocks noChangeAspect="1" noChangeArrowheads="1"/>
          </p:cNvPicPr>
          <p:nvPr/>
        </p:nvPicPr>
        <p:blipFill>
          <a:blip r:embed="rId3"/>
          <a:srcRect/>
          <a:stretch>
            <a:fillRect/>
          </a:stretch>
        </p:blipFill>
        <p:spPr bwMode="auto">
          <a:xfrm>
            <a:off x="581025" y="1752600"/>
            <a:ext cx="7980363" cy="4541838"/>
          </a:xfrm>
          <a:prstGeom prst="rect">
            <a:avLst/>
          </a:prstGeom>
          <a:noFill/>
        </p:spPr>
      </p:pic>
      <p:sp>
        <p:nvSpPr>
          <p:cNvPr id="7" name="Rectangle 4"/>
          <p:cNvSpPr>
            <a:spLocks noGrp="1" noChangeArrowheads="1"/>
          </p:cNvSpPr>
          <p:nvPr>
            <p:ph type="title"/>
          </p:nvPr>
        </p:nvSpPr>
        <p:spPr>
          <a:xfrm>
            <a:off x="301625" y="90488"/>
            <a:ext cx="8226425" cy="1143000"/>
          </a:xfrm>
          <a:noFill/>
        </p:spPr>
        <p:txBody>
          <a:bodyPr/>
          <a:lstStyle/>
          <a:p>
            <a:r>
              <a:rPr lang="en-US" sz="2400" b="1" dirty="0" smtClean="0">
                <a:latin typeface="+mn-lt"/>
              </a:rPr>
              <a:t>FORMULAS</a:t>
            </a:r>
            <a:endParaRPr lang="en-US" sz="2400" b="1" dirty="0">
              <a:latin typeface="+mn-l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57200" y="1370013"/>
            <a:ext cx="8229600"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20000"/>
              </a:spcBef>
              <a:spcAft>
                <a:spcPct val="0"/>
              </a:spcAft>
              <a:buClrTx/>
              <a:buSzTx/>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It is often necessary to solve a formula for a specified variable. </a:t>
            </a:r>
          </a:p>
          <a:p>
            <a:pPr marR="0" lvl="0" algn="l" defTabSz="914400" rtl="0" eaLnBrk="1" fontAlgn="base" latinLnBrk="0" hangingPunct="1">
              <a:lnSpc>
                <a:spcPct val="100000"/>
              </a:lnSpc>
              <a:spcBef>
                <a:spcPct val="20000"/>
              </a:spcBef>
              <a:spcAft>
                <a:spcPct val="0"/>
              </a:spcAft>
              <a:buClrTx/>
              <a:buSzTx/>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R="0" lvl="0" algn="l" defTabSz="914400" rtl="0" eaLnBrk="1" fontAlgn="base" latinLnBrk="0" hangingPunct="1">
              <a:lnSpc>
                <a:spcPct val="100000"/>
              </a:lnSpc>
              <a:spcBef>
                <a:spcPct val="20000"/>
              </a:spcBef>
              <a:spcAft>
                <a:spcPct val="0"/>
              </a:spcAft>
              <a:buClrTx/>
              <a:buSzTx/>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Begin the process by isolating all terms that contain the specified variable on one side of the equation and all terms that do not contain the specified variable on the other side.</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4"/>
          <p:cNvSpPr>
            <a:spLocks noGrp="1" noChangeArrowheads="1"/>
          </p:cNvSpPr>
          <p:nvPr>
            <p:ph type="title"/>
          </p:nvPr>
        </p:nvSpPr>
        <p:spPr>
          <a:xfrm>
            <a:off x="301625" y="90488"/>
            <a:ext cx="8226425" cy="1143000"/>
          </a:xfrm>
          <a:noFill/>
        </p:spPr>
        <p:txBody>
          <a:bodyPr/>
          <a:lstStyle/>
          <a:p>
            <a:r>
              <a:rPr lang="en-US" sz="2400" b="1" dirty="0" smtClean="0">
                <a:latin typeface="+mn-lt"/>
              </a:rPr>
              <a:t>FORMULAS</a:t>
            </a:r>
            <a:endParaRPr lang="en-US" sz="2400" b="1" dirty="0">
              <a:latin typeface="+mn-l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57200" y="1370013"/>
            <a:ext cx="8229600"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a</a:t>
            </a:r>
            <a:r>
              <a:rPr kumimoji="0" lang="en-US" sz="24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Solve</a:t>
            </a:r>
            <a:r>
              <a:rPr kumimoji="0" lang="en-US" sz="24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2</a:t>
            </a:r>
            <a:r>
              <a:rPr kumimoji="0" lang="en-US" sz="2400" b="0" i="1" u="none" strike="noStrike" kern="1200" cap="none" spc="0" normalizeH="0" baseline="0" noProof="0" dirty="0" smtClean="0">
                <a:ln>
                  <a:noFill/>
                </a:ln>
                <a:solidFill>
                  <a:schemeClr val="tx1"/>
                </a:solidFill>
                <a:effectLst/>
                <a:uLnTx/>
                <a:uFillTx/>
                <a:latin typeface="+mn-lt"/>
                <a:ea typeface="+mn-ea"/>
                <a:cs typeface="+mn-cs"/>
              </a:rPr>
              <a:t>l</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+ 2</a:t>
            </a:r>
            <a:r>
              <a:rPr kumimoji="0" lang="en-US" sz="2400" b="0" i="1" u="none" strike="noStrike" kern="1200" cap="none" spc="0" normalizeH="0" baseline="0" noProof="0" dirty="0" smtClean="0">
                <a:ln>
                  <a:noFill/>
                </a:ln>
                <a:solidFill>
                  <a:schemeClr val="tx1"/>
                </a:solidFill>
                <a:effectLst/>
                <a:uLnTx/>
                <a:uFillTx/>
                <a:latin typeface="+mn-lt"/>
                <a:ea typeface="+mn-ea"/>
                <a:cs typeface="+mn-cs"/>
              </a:rPr>
              <a:t>w</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400" b="0" i="1" u="none" strike="noStrike" kern="1200" cap="none" spc="0" normalizeH="0" baseline="0" noProof="0" dirty="0" smtClean="0">
                <a:ln>
                  <a:noFill/>
                </a:ln>
                <a:solidFill>
                  <a:schemeClr val="tx1"/>
                </a:solidFill>
                <a:effectLst/>
                <a:uLnTx/>
                <a:uFillTx/>
                <a:latin typeface="+mn-lt"/>
                <a:ea typeface="+mn-ea"/>
                <a:cs typeface="+mn-cs"/>
              </a:rPr>
              <a:t>P</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for </a:t>
            </a:r>
            <a:r>
              <a:rPr kumimoji="0" lang="en-US" sz="2400" b="0" i="1" u="none" strike="noStrike" kern="1200" cap="none" spc="0" normalizeH="0" baseline="0" noProof="0" dirty="0" smtClean="0">
                <a:ln>
                  <a:noFill/>
                </a:ln>
                <a:solidFill>
                  <a:schemeClr val="tx1"/>
                </a:solidFill>
                <a:effectLst/>
                <a:uLnTx/>
                <a:uFillTx/>
                <a:latin typeface="+mn-lt"/>
                <a:ea typeface="+mn-ea"/>
                <a:cs typeface="+mn-cs"/>
              </a:rPr>
              <a:t>l</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b.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Solve </a:t>
            </a:r>
            <a:r>
              <a:rPr kumimoji="0" lang="en-US" sz="2400" b="0" i="1" u="none" strike="noStrike" kern="1200" cap="none" spc="0" normalizeH="0" baseline="0" noProof="0" dirty="0" smtClean="0">
                <a:ln>
                  <a:noFill/>
                </a:ln>
                <a:solidFill>
                  <a:schemeClr val="tx1"/>
                </a:solidFill>
                <a:effectLst/>
                <a:uLnTx/>
                <a:uFillTx/>
                <a:latin typeface="+mn-lt"/>
                <a:ea typeface="+mn-ea"/>
                <a:cs typeface="+mn-cs"/>
              </a:rPr>
              <a:t>S</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 2(</a:t>
            </a:r>
            <a:r>
              <a:rPr kumimoji="0" lang="en-US" sz="2400" b="0" i="1" u="none" strike="noStrike" kern="1200" cap="none" spc="0" normalizeH="0" baseline="0" noProof="0" dirty="0" err="1" smtClean="0">
                <a:ln>
                  <a:noFill/>
                </a:ln>
                <a:solidFill>
                  <a:schemeClr val="tx1"/>
                </a:solidFill>
                <a:effectLst/>
                <a:uLnTx/>
                <a:uFillTx/>
                <a:latin typeface="+mn-lt"/>
                <a:ea typeface="+mn-ea"/>
                <a:cs typeface="+mn-cs"/>
              </a:rPr>
              <a:t>wh</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400" b="0" i="1" u="none" strike="noStrike" kern="1200" cap="none" spc="0" normalizeH="0" baseline="0" noProof="0" dirty="0" err="1" smtClean="0">
                <a:ln>
                  <a:noFill/>
                </a:ln>
                <a:solidFill>
                  <a:schemeClr val="tx1"/>
                </a:solidFill>
                <a:effectLst/>
                <a:uLnTx/>
                <a:uFillTx/>
                <a:latin typeface="+mn-lt"/>
                <a:ea typeface="+mn-ea"/>
                <a:cs typeface="+mn-cs"/>
              </a:rPr>
              <a:t>lw</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400" b="0" i="1" u="none" strike="noStrike" kern="1200" cap="none" spc="0" normalizeH="0" baseline="0" noProof="0" dirty="0" smtClean="0">
                <a:ln>
                  <a:noFill/>
                </a:ln>
                <a:solidFill>
                  <a:schemeClr val="tx1"/>
                </a:solidFill>
                <a:effectLst/>
                <a:uLnTx/>
                <a:uFillTx/>
                <a:latin typeface="+mn-lt"/>
                <a:ea typeface="+mn-ea"/>
                <a:cs typeface="+mn-cs"/>
              </a:rPr>
              <a:t>hl</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for </a:t>
            </a:r>
            <a:r>
              <a:rPr kumimoji="0" lang="en-US" sz="2400" b="0" i="1" u="none" strike="noStrike" kern="1200" cap="none" spc="0" normalizeH="0" baseline="0" noProof="0" dirty="0" smtClean="0">
                <a:ln>
                  <a:noFill/>
                </a:ln>
                <a:solidFill>
                  <a:schemeClr val="tx1"/>
                </a:solidFill>
                <a:effectLst/>
                <a:uLnTx/>
                <a:uFillTx/>
                <a:latin typeface="+mn-lt"/>
                <a:ea typeface="+mn-ea"/>
                <a:cs typeface="+mn-cs"/>
              </a:rPr>
              <a:t>h</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400" b="0" i="0" u="none" strike="noStrike" kern="1200" cap="none" spc="0" normalizeH="0" baseline="0" noProof="0" dirty="0" smtClean="0">
              <a:ln>
                <a:noFill/>
              </a:ln>
              <a:solidFill>
                <a:srgbClr val="21419C"/>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tabLst/>
              <a:defRPr/>
            </a:pPr>
            <a:endParaRPr kumimoji="0" lang="en-US" sz="2400" b="0" i="0" u="none" strike="noStrike" kern="1200" cap="none" spc="0" normalizeH="0" baseline="0" noProof="0" dirty="0" smtClean="0">
              <a:ln>
                <a:noFill/>
              </a:ln>
              <a:solidFill>
                <a:srgbClr val="21419C"/>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2400" b="0" i="0" u="none" strike="noStrike" kern="1200" cap="none" spc="0" normalizeH="0" baseline="0" noProof="0" dirty="0" smtClean="0">
                <a:ln>
                  <a:noFill/>
                </a:ln>
                <a:solidFill>
                  <a:srgbClr val="21419C"/>
                </a:solidFill>
                <a:effectLst/>
                <a:uLnTx/>
                <a:uFillTx/>
                <a:latin typeface="+mn-lt"/>
                <a:ea typeface="+mn-ea"/>
                <a:cs typeface="+mn-cs"/>
              </a:rPr>
              <a:t>Solution:</a:t>
            </a: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a.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2</a:t>
            </a:r>
            <a:r>
              <a:rPr kumimoji="0" lang="en-US" sz="2400" b="0" i="1" u="none" strike="noStrike" kern="1200" cap="none" spc="0" normalizeH="0" baseline="0" noProof="0" dirty="0" smtClean="0">
                <a:ln>
                  <a:noFill/>
                </a:ln>
                <a:solidFill>
                  <a:schemeClr val="tx1"/>
                </a:solidFill>
                <a:effectLst/>
                <a:uLnTx/>
                <a:uFillTx/>
                <a:latin typeface="+mn-lt"/>
                <a:ea typeface="+mn-ea"/>
                <a:cs typeface="+mn-cs"/>
              </a:rPr>
              <a:t>l</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+ 2</a:t>
            </a:r>
            <a:r>
              <a:rPr kumimoji="0" lang="en-US" sz="2400" b="0" i="1" u="none" strike="noStrike" kern="1200" cap="none" spc="0" normalizeH="0" baseline="0" noProof="0" dirty="0" smtClean="0">
                <a:ln>
                  <a:noFill/>
                </a:ln>
                <a:solidFill>
                  <a:schemeClr val="tx1"/>
                </a:solidFill>
                <a:effectLst/>
                <a:uLnTx/>
                <a:uFillTx/>
                <a:latin typeface="+mn-lt"/>
                <a:ea typeface="+mn-ea"/>
                <a:cs typeface="+mn-cs"/>
              </a:rPr>
              <a:t>w</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400" b="0" i="1" u="none" strike="noStrike" kern="1200" cap="none" spc="0" normalizeH="0" baseline="0" noProof="0" dirty="0" smtClean="0">
                <a:ln>
                  <a:noFill/>
                </a:ln>
                <a:solidFill>
                  <a:schemeClr val="tx1"/>
                </a:solidFill>
                <a:effectLst/>
                <a:uLnTx/>
                <a:uFillTx/>
                <a:latin typeface="+mn-lt"/>
                <a:ea typeface="+mn-ea"/>
                <a:cs typeface="+mn-cs"/>
              </a:rPr>
              <a:t>P</a:t>
            </a:r>
          </a:p>
          <a:p>
            <a:pPr marL="342900" marR="0" lvl="0" indent="-342900" algn="l" defTabSz="914400" rtl="0" eaLnBrk="1" fontAlgn="base" latinLnBrk="0" hangingPunct="1">
              <a:lnSpc>
                <a:spcPct val="100000"/>
              </a:lnSpc>
              <a:spcBef>
                <a:spcPct val="20000"/>
              </a:spcBef>
              <a:spcAft>
                <a:spcPct val="0"/>
              </a:spcAft>
              <a:buClrTx/>
              <a:buSzTx/>
              <a:tabLst/>
              <a:defRPr/>
            </a:pPr>
            <a:endParaRPr kumimoji="0" lang="en-US" sz="2400" b="0" i="1"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             2</a:t>
            </a:r>
            <a:r>
              <a:rPr kumimoji="0" lang="en-US" sz="2400" b="0" i="1" u="none" strike="noStrike" kern="1200" cap="none" spc="0" normalizeH="0" baseline="0" noProof="0" dirty="0" smtClean="0">
                <a:ln>
                  <a:noFill/>
                </a:ln>
                <a:solidFill>
                  <a:schemeClr val="tx1"/>
                </a:solidFill>
                <a:effectLst/>
                <a:uLnTx/>
                <a:uFillTx/>
                <a:latin typeface="+mn-lt"/>
                <a:ea typeface="+mn-ea"/>
                <a:cs typeface="+mn-cs"/>
              </a:rPr>
              <a:t>l</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400" b="0" i="1" u="none" strike="noStrike" kern="1200" cap="none" spc="0" normalizeH="0" baseline="0" noProof="0" dirty="0" smtClean="0">
                <a:ln>
                  <a:noFill/>
                </a:ln>
                <a:solidFill>
                  <a:schemeClr val="tx1"/>
                </a:solidFill>
                <a:effectLst/>
                <a:uLnTx/>
                <a:uFillTx/>
                <a:latin typeface="+mn-lt"/>
                <a:ea typeface="+mn-ea"/>
                <a:cs typeface="+mn-cs"/>
              </a:rPr>
              <a:t>P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2</a:t>
            </a:r>
            <a:r>
              <a:rPr kumimoji="0" lang="en-US" sz="2400" b="0" i="1" u="none" strike="noStrike" kern="1200" cap="none" spc="0" normalizeH="0" baseline="0" noProof="0" dirty="0" smtClean="0">
                <a:ln>
                  <a:noFill/>
                </a:ln>
                <a:solidFill>
                  <a:schemeClr val="tx1"/>
                </a:solidFill>
                <a:effectLst/>
                <a:uLnTx/>
                <a:uFillTx/>
                <a:latin typeface="+mn-lt"/>
                <a:ea typeface="+mn-ea"/>
                <a:cs typeface="+mn-cs"/>
              </a:rPr>
              <a:t>w</a:t>
            </a:r>
            <a:endParaRPr kumimoji="0" lang="en-US" sz="2400" b="0" i="1" u="none" strike="noStrike" kern="1200" cap="none" spc="0" normalizeH="0" baseline="0" noProof="0" dirty="0">
              <a:ln>
                <a:noFill/>
              </a:ln>
              <a:solidFill>
                <a:schemeClr val="tx1"/>
              </a:solidFill>
              <a:effectLst/>
              <a:uLnTx/>
              <a:uFillTx/>
              <a:latin typeface="+mn-lt"/>
              <a:ea typeface="+mn-ea"/>
              <a:cs typeface="+mn-cs"/>
            </a:endParaRPr>
          </a:p>
        </p:txBody>
      </p:sp>
      <p:sp>
        <p:nvSpPr>
          <p:cNvPr id="5" name="Rectangle 3"/>
          <p:cNvSpPr>
            <a:spLocks noGrp="1" noChangeArrowheads="1"/>
          </p:cNvSpPr>
          <p:nvPr>
            <p:ph type="title"/>
          </p:nvPr>
        </p:nvSpPr>
        <p:spPr>
          <a:xfrm>
            <a:off x="381000" y="0"/>
            <a:ext cx="8226425" cy="914400"/>
          </a:xfrm>
          <a:noFill/>
        </p:spPr>
        <p:txBody>
          <a:bodyPr/>
          <a:lstStyle/>
          <a:p>
            <a:r>
              <a:rPr lang="en-US" sz="2400" b="1" dirty="0" smtClean="0">
                <a:latin typeface="+mn-lt"/>
              </a:rPr>
              <a:t>SOLVE A FORMULA FOR A SPECIFIED VARIABLE</a:t>
            </a:r>
            <a:endParaRPr lang="en-US" sz="2400" b="1" dirty="0">
              <a:latin typeface="+mn-lt"/>
            </a:endParaRPr>
          </a:p>
        </p:txBody>
      </p:sp>
      <p:sp>
        <p:nvSpPr>
          <p:cNvPr id="6" name="Rectangle 8"/>
          <p:cNvSpPr>
            <a:spLocks noChangeArrowheads="1"/>
          </p:cNvSpPr>
          <p:nvPr/>
        </p:nvSpPr>
        <p:spPr bwMode="auto">
          <a:xfrm>
            <a:off x="3657600" y="4586288"/>
            <a:ext cx="5137150" cy="366712"/>
          </a:xfrm>
          <a:prstGeom prst="rect">
            <a:avLst/>
          </a:prstGeom>
          <a:noFill/>
          <a:ln w="9525" algn="ctr">
            <a:noFill/>
            <a:miter lim="800000"/>
            <a:headEnd/>
            <a:tailEnd/>
          </a:ln>
          <a:effectLst/>
        </p:spPr>
        <p:txBody>
          <a:bodyPr wrap="none">
            <a:spAutoFit/>
          </a:bodyPr>
          <a:lstStyle/>
          <a:p>
            <a:r>
              <a:rPr lang="en-US" dirty="0">
                <a:solidFill>
                  <a:srgbClr val="009AFF"/>
                </a:solidFill>
              </a:rPr>
              <a:t>Subtract 2</a:t>
            </a:r>
            <a:r>
              <a:rPr lang="en-US" i="1" dirty="0">
                <a:solidFill>
                  <a:srgbClr val="009AFF"/>
                </a:solidFill>
              </a:rPr>
              <a:t>w </a:t>
            </a:r>
            <a:r>
              <a:rPr lang="en-US" dirty="0">
                <a:solidFill>
                  <a:srgbClr val="009AFF"/>
                </a:solidFill>
              </a:rPr>
              <a:t>from each side to isolate the 2</a:t>
            </a:r>
            <a:r>
              <a:rPr lang="en-US" i="1" dirty="0">
                <a:solidFill>
                  <a:srgbClr val="009AFF"/>
                </a:solidFill>
              </a:rPr>
              <a:t>l </a:t>
            </a:r>
            <a:r>
              <a:rPr lang="en-US" dirty="0">
                <a:solidFill>
                  <a:srgbClr val="009AFF"/>
                </a:solidFill>
              </a:rPr>
              <a:t>term.</a:t>
            </a:r>
          </a:p>
        </p:txBody>
      </p:sp>
      <p:pic>
        <p:nvPicPr>
          <p:cNvPr id="7" name="Picture 10"/>
          <p:cNvPicPr>
            <a:picLocks noChangeAspect="1" noChangeArrowheads="1"/>
          </p:cNvPicPr>
          <p:nvPr/>
        </p:nvPicPr>
        <p:blipFill>
          <a:blip r:embed="rId2"/>
          <a:srcRect/>
          <a:stretch>
            <a:fillRect/>
          </a:stretch>
        </p:blipFill>
        <p:spPr bwMode="auto">
          <a:xfrm>
            <a:off x="1371600" y="5200650"/>
            <a:ext cx="1682750" cy="742950"/>
          </a:xfrm>
          <a:prstGeom prst="rect">
            <a:avLst/>
          </a:prstGeom>
          <a:noFill/>
          <a:ln w="9525" algn="ctr">
            <a:noFill/>
            <a:miter lim="800000"/>
            <a:headEnd/>
            <a:tailEnd/>
          </a:ln>
          <a:effectLst/>
        </p:spPr>
      </p:pic>
      <p:sp>
        <p:nvSpPr>
          <p:cNvPr id="8" name="Rectangle 11"/>
          <p:cNvSpPr>
            <a:spLocks noChangeArrowheads="1"/>
          </p:cNvSpPr>
          <p:nvPr/>
        </p:nvSpPr>
        <p:spPr bwMode="auto">
          <a:xfrm>
            <a:off x="3657600" y="5348288"/>
            <a:ext cx="2419350" cy="366712"/>
          </a:xfrm>
          <a:prstGeom prst="rect">
            <a:avLst/>
          </a:prstGeom>
          <a:noFill/>
          <a:ln w="9525" algn="ctr">
            <a:noFill/>
            <a:miter lim="800000"/>
            <a:headEnd/>
            <a:tailEnd/>
          </a:ln>
          <a:effectLst/>
        </p:spPr>
        <p:txBody>
          <a:bodyPr wrap="none">
            <a:spAutoFit/>
          </a:bodyPr>
          <a:lstStyle/>
          <a:p>
            <a:r>
              <a:rPr lang="en-US" dirty="0">
                <a:solidFill>
                  <a:srgbClr val="009AFF"/>
                </a:solidFill>
              </a:rPr>
              <a:t>Divide each side by 2.</a:t>
            </a:r>
          </a:p>
        </p:txBody>
      </p:sp>
      <p:sp>
        <p:nvSpPr>
          <p:cNvPr id="9" name="Rectangle 8"/>
          <p:cNvSpPr/>
          <p:nvPr/>
        </p:nvSpPr>
        <p:spPr>
          <a:xfrm rot="10800000" flipV="1">
            <a:off x="838200" y="838200"/>
            <a:ext cx="1404552" cy="461665"/>
          </a:xfrm>
          <a:prstGeom prst="rect">
            <a:avLst/>
          </a:prstGeom>
        </p:spPr>
        <p:txBody>
          <a:bodyPr wrap="square">
            <a:spAutoFit/>
          </a:bodyPr>
          <a:lstStyle/>
          <a:p>
            <a:r>
              <a:rPr lang="en-US" sz="2400" b="1" dirty="0" smtClean="0">
                <a:latin typeface="+mn-lt"/>
              </a:rPr>
              <a:t>EXAMPLE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1000"/>
                                        <p:tgtEl>
                                          <p:spTgt spid="4">
                                            <p:txEl>
                                              <p:pRg st="4" end="4"/>
                                            </p:txEl>
                                          </p:spTgt>
                                        </p:tgtEl>
                                      </p:cBhvr>
                                    </p:animEffect>
                                    <p:anim calcmode="lin" valueType="num">
                                      <p:cBhvr>
                                        <p:cTn id="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4">
                                            <p:txEl>
                                              <p:pRg st="4" end="4"/>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xEl>
                                              <p:pRg st="4" end="4"/>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1000"/>
                                        <p:tgtEl>
                                          <p:spTgt spid="4">
                                            <p:txEl>
                                              <p:pRg st="5" end="5"/>
                                            </p:txEl>
                                          </p:spTgt>
                                        </p:tgtEl>
                                      </p:cBhvr>
                                    </p:animEffect>
                                    <p:anim calcmode="lin" valueType="num">
                                      <p:cBhvr>
                                        <p:cTn id="14"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4">
                                            <p:txEl>
                                              <p:pRg st="5" end="5"/>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4">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animEffect transition="in" filter="fade">
                                      <p:cBhvr>
                                        <p:cTn id="21" dur="1000"/>
                                        <p:tgtEl>
                                          <p:spTgt spid="4">
                                            <p:txEl>
                                              <p:pRg st="7" end="7"/>
                                            </p:txEl>
                                          </p:spTgt>
                                        </p:tgtEl>
                                      </p:cBhvr>
                                    </p:animEffect>
                                    <p:anim calcmode="lin" valueType="num">
                                      <p:cBhvr>
                                        <p:cTn id="22"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4">
                                            <p:txEl>
                                              <p:pRg st="7" end="7"/>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4">
                                            <p:txEl>
                                              <p:pRg st="7" end="7"/>
                                            </p:txEl>
                                          </p:spTgt>
                                        </p:tgtEl>
                                        <p:attrNameLst>
                                          <p:attrName>ppt_y</p:attrName>
                                        </p:attrNameLst>
                                      </p:cBhvr>
                                      <p:tavLst>
                                        <p:tav tm="0">
                                          <p:val>
                                            <p:strVal val="#ppt_y-.03"/>
                                          </p:val>
                                        </p:tav>
                                        <p:tav tm="100000">
                                          <p:val>
                                            <p:strVal val="#ppt_y"/>
                                          </p:val>
                                        </p:tav>
                                      </p:tavLst>
                                    </p:anim>
                                  </p:childTnLst>
                                </p:cTn>
                              </p:par>
                              <p:par>
                                <p:cTn id="25" presetID="37"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900" decel="100000" fill="hold"/>
                                        <p:tgtEl>
                                          <p:spTgt spid="6"/>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7"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900" decel="100000" fill="hold"/>
                                        <p:tgtEl>
                                          <p:spTgt spid="7"/>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par>
                                <p:cTn id="39" presetID="37"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1000"/>
                                        <p:tgtEl>
                                          <p:spTgt spid="8"/>
                                        </p:tgtEl>
                                      </p:cBhvr>
                                    </p:animEffect>
                                    <p:anim calcmode="lin" valueType="num">
                                      <p:cBhvr>
                                        <p:cTn id="42" dur="1000" fill="hold"/>
                                        <p:tgtEl>
                                          <p:spTgt spid="8"/>
                                        </p:tgtEl>
                                        <p:attrNameLst>
                                          <p:attrName>ppt_x</p:attrName>
                                        </p:attrNameLst>
                                      </p:cBhvr>
                                      <p:tavLst>
                                        <p:tav tm="0">
                                          <p:val>
                                            <p:strVal val="#ppt_x"/>
                                          </p:val>
                                        </p:tav>
                                        <p:tav tm="100000">
                                          <p:val>
                                            <p:strVal val="#ppt_x"/>
                                          </p:val>
                                        </p:tav>
                                      </p:tavLst>
                                    </p:anim>
                                    <p:anim calcmode="lin" valueType="num">
                                      <p:cBhvr>
                                        <p:cTn id="43" dur="900" decel="100000" fill="hold"/>
                                        <p:tgtEl>
                                          <p:spTgt spid="8"/>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1370013"/>
            <a:ext cx="8229600"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914400" rtl="0" eaLnBrk="1" fontAlgn="base" latinLnBrk="0" hangingPunct="1">
              <a:lnSpc>
                <a:spcPct val="100000"/>
              </a:lnSpc>
              <a:spcBef>
                <a:spcPct val="20000"/>
              </a:spcBef>
              <a:spcAft>
                <a:spcPct val="0"/>
              </a:spcAft>
              <a:buClrTx/>
              <a:buSzTx/>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b</a:t>
            </a:r>
            <a:r>
              <a:rPr kumimoji="0" lang="en-US" sz="2400" b="1" i="0" u="none" strike="noStrike" kern="1200" cap="none" spc="0" normalizeH="0" baseline="0" noProof="0" dirty="0" smtClean="0">
                <a:ln>
                  <a:noFill/>
                </a:ln>
                <a:effectLst/>
                <a:uLnTx/>
                <a:uFillTx/>
                <a:latin typeface="+mn-lt"/>
                <a:ea typeface="+mn-ea"/>
                <a:cs typeface="+mn-cs"/>
              </a:rPr>
              <a:t>.           </a:t>
            </a:r>
            <a:r>
              <a:rPr kumimoji="0" lang="en-US" sz="2400" b="0" i="1" u="none" strike="noStrike" kern="1200" cap="none" spc="0" normalizeH="0" baseline="0" noProof="0" dirty="0" smtClean="0">
                <a:ln>
                  <a:noFill/>
                </a:ln>
                <a:effectLst/>
                <a:uLnTx/>
                <a:uFillTx/>
                <a:latin typeface="+mn-lt"/>
                <a:ea typeface="+mn-ea"/>
                <a:cs typeface="+mn-cs"/>
              </a:rPr>
              <a:t>S</a:t>
            </a:r>
            <a:r>
              <a:rPr kumimoji="0" lang="en-US" sz="2400" b="0" i="0" u="none" strike="noStrike" kern="1200" cap="none" spc="0" normalizeH="0" baseline="0" noProof="0" dirty="0" smtClean="0">
                <a:ln>
                  <a:noFill/>
                </a:ln>
                <a:effectLst/>
                <a:uLnTx/>
                <a:uFillTx/>
                <a:latin typeface="+mn-lt"/>
                <a:ea typeface="+mn-ea"/>
                <a:cs typeface="+mn-cs"/>
              </a:rPr>
              <a:t> = 2(</a:t>
            </a:r>
            <a:r>
              <a:rPr kumimoji="0" lang="en-US" sz="2400" b="0" i="1" u="none" strike="noStrike" kern="1200" cap="none" spc="0" normalizeH="0" baseline="0" noProof="0" dirty="0" err="1" smtClean="0">
                <a:ln>
                  <a:noFill/>
                </a:ln>
                <a:effectLst/>
                <a:uLnTx/>
                <a:uFillTx/>
                <a:latin typeface="+mn-lt"/>
                <a:ea typeface="+mn-ea"/>
                <a:cs typeface="+mn-cs"/>
              </a:rPr>
              <a:t>wh</a:t>
            </a: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err="1" smtClean="0">
                <a:ln>
                  <a:noFill/>
                </a:ln>
                <a:effectLst/>
                <a:uLnTx/>
                <a:uFillTx/>
                <a:latin typeface="+mn-lt"/>
                <a:ea typeface="+mn-ea"/>
                <a:cs typeface="+mn-cs"/>
              </a:rPr>
              <a:t>lw</a:t>
            </a: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smtClean="0">
                <a:ln>
                  <a:noFill/>
                </a:ln>
                <a:effectLst/>
                <a:uLnTx/>
                <a:uFillTx/>
                <a:latin typeface="+mn-lt"/>
                <a:ea typeface="+mn-ea"/>
                <a:cs typeface="+mn-cs"/>
              </a:rPr>
              <a:t>hl</a:t>
            </a:r>
            <a:r>
              <a:rPr kumimoji="0" lang="en-US" sz="2400" b="0" i="0" u="none" strike="noStrike" kern="1200" cap="none" spc="0" normalizeH="0" baseline="0" noProof="0" dirty="0" smtClean="0">
                <a:ln>
                  <a:noFill/>
                </a:ln>
                <a:effectLst/>
                <a:uLnTx/>
                <a:uFillTx/>
                <a:latin typeface="+mn-lt"/>
                <a:ea typeface="+mn-ea"/>
                <a:cs typeface="+mn-cs"/>
              </a:rPr>
              <a:t>)</a:t>
            </a:r>
          </a:p>
          <a:p>
            <a:pPr marL="342900" marR="0" lvl="0" indent="-342900" defTabSz="914400" rtl="0" eaLnBrk="1" fontAlgn="base" latinLnBrk="0" hangingPunct="1">
              <a:lnSpc>
                <a:spcPct val="100000"/>
              </a:lnSpc>
              <a:spcBef>
                <a:spcPct val="20000"/>
              </a:spcBef>
              <a:spcAft>
                <a:spcPct val="0"/>
              </a:spcAft>
              <a:buClrTx/>
              <a:buSzTx/>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Tx/>
              <a:buSzTx/>
              <a:tabLst/>
              <a:defRPr/>
            </a:pPr>
            <a:r>
              <a:rPr kumimoji="0" lang="en-US" sz="2400" b="0" i="1" u="none" strike="noStrike" kern="1200" cap="none" spc="0" normalizeH="0" baseline="0" noProof="0" dirty="0" smtClean="0">
                <a:ln>
                  <a:noFill/>
                </a:ln>
                <a:effectLst/>
                <a:uLnTx/>
                <a:uFillTx/>
                <a:latin typeface="+mn-lt"/>
                <a:ea typeface="+mn-ea"/>
                <a:cs typeface="+mn-cs"/>
              </a:rPr>
              <a:t>               S</a:t>
            </a:r>
            <a:r>
              <a:rPr kumimoji="0" lang="en-US" sz="2400" b="0" i="0" u="none" strike="noStrike" kern="1200" cap="none" spc="0" normalizeH="0" baseline="0" noProof="0" dirty="0" smtClean="0">
                <a:ln>
                  <a:noFill/>
                </a:ln>
                <a:effectLst/>
                <a:uLnTx/>
                <a:uFillTx/>
                <a:latin typeface="+mn-lt"/>
                <a:ea typeface="+mn-ea"/>
                <a:cs typeface="+mn-cs"/>
              </a:rPr>
              <a:t> = 2</a:t>
            </a:r>
            <a:r>
              <a:rPr kumimoji="0" lang="en-US" sz="2400" b="0" i="1" u="none" strike="noStrike" kern="1200" cap="none" spc="0" normalizeH="0" baseline="0" noProof="0" dirty="0" smtClean="0">
                <a:ln>
                  <a:noFill/>
                </a:ln>
                <a:effectLst/>
                <a:uLnTx/>
                <a:uFillTx/>
                <a:latin typeface="+mn-lt"/>
                <a:ea typeface="+mn-ea"/>
                <a:cs typeface="+mn-cs"/>
              </a:rPr>
              <a:t>wh</a:t>
            </a:r>
            <a:r>
              <a:rPr kumimoji="0" lang="en-US" sz="2400" b="0" i="0" u="none" strike="noStrike" kern="1200" cap="none" spc="0" normalizeH="0" baseline="0" noProof="0" dirty="0" smtClean="0">
                <a:ln>
                  <a:noFill/>
                </a:ln>
                <a:effectLst/>
                <a:uLnTx/>
                <a:uFillTx/>
                <a:latin typeface="+mn-lt"/>
                <a:ea typeface="+mn-ea"/>
                <a:cs typeface="+mn-cs"/>
              </a:rPr>
              <a:t> + 2</a:t>
            </a:r>
            <a:r>
              <a:rPr kumimoji="0" lang="en-US" sz="2400" b="0" i="1" u="none" strike="noStrike" kern="1200" cap="none" spc="0" normalizeH="0" baseline="0" noProof="0" dirty="0" smtClean="0">
                <a:ln>
                  <a:noFill/>
                </a:ln>
                <a:effectLst/>
                <a:uLnTx/>
                <a:uFillTx/>
                <a:latin typeface="+mn-lt"/>
                <a:ea typeface="+mn-ea"/>
                <a:cs typeface="+mn-cs"/>
              </a:rPr>
              <a:t>lw</a:t>
            </a:r>
            <a:r>
              <a:rPr kumimoji="0" lang="en-US" sz="2400" b="0" i="0" u="none" strike="noStrike" kern="1200" cap="none" spc="0" normalizeH="0" baseline="0" noProof="0" dirty="0" smtClean="0">
                <a:ln>
                  <a:noFill/>
                </a:ln>
                <a:effectLst/>
                <a:uLnTx/>
                <a:uFillTx/>
                <a:latin typeface="+mn-lt"/>
                <a:ea typeface="+mn-ea"/>
                <a:cs typeface="+mn-cs"/>
              </a:rPr>
              <a:t> + 2</a:t>
            </a:r>
            <a:r>
              <a:rPr kumimoji="0" lang="en-US" sz="2400" b="0" i="1" u="none" strike="noStrike" kern="1200" cap="none" spc="0" normalizeH="0" baseline="0" noProof="0" dirty="0" smtClean="0">
                <a:ln>
                  <a:noFill/>
                </a:ln>
                <a:effectLst/>
                <a:uLnTx/>
                <a:uFillTx/>
                <a:latin typeface="+mn-lt"/>
                <a:ea typeface="+mn-ea"/>
                <a:cs typeface="+mn-cs"/>
              </a:rPr>
              <a:t>hl</a:t>
            </a:r>
          </a:p>
          <a:p>
            <a:pPr marL="342900" marR="0" lvl="0" indent="-342900" defTabSz="914400" rtl="0" eaLnBrk="1" fontAlgn="base" latinLnBrk="0" hangingPunct="1">
              <a:lnSpc>
                <a:spcPct val="100000"/>
              </a:lnSpc>
              <a:spcBef>
                <a:spcPct val="20000"/>
              </a:spcBef>
              <a:spcAft>
                <a:spcPct val="0"/>
              </a:spcAft>
              <a:buClrTx/>
              <a:buSzTx/>
              <a:tabLst/>
              <a:defRPr/>
            </a:pPr>
            <a:endParaRPr kumimoji="0" lang="en-US" sz="2400" b="0" i="1" u="none" strike="noStrike" kern="1200" cap="none" spc="0" normalizeH="0" baseline="0" noProof="0" dirty="0" smtClean="0">
              <a:ln>
                <a:noFill/>
              </a:ln>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Tx/>
              <a:buSzTx/>
              <a:tabLst/>
              <a:defRPr/>
            </a:pPr>
            <a:r>
              <a:rPr kumimoji="0" lang="en-US" sz="2400" b="0" i="1" u="none" strike="noStrike" kern="1200" cap="none" spc="0" normalizeH="0" baseline="0" noProof="0" dirty="0" smtClean="0">
                <a:ln>
                  <a:noFill/>
                </a:ln>
                <a:effectLst/>
                <a:uLnTx/>
                <a:uFillTx/>
                <a:latin typeface="+mn-lt"/>
                <a:ea typeface="+mn-ea"/>
                <a:cs typeface="+mn-cs"/>
              </a:rPr>
              <a:t>    S</a:t>
            </a:r>
            <a:r>
              <a:rPr kumimoji="0" lang="en-US" sz="2400" b="0" i="0" u="none" strike="noStrike" kern="1200" cap="none" spc="0" normalizeH="0" baseline="0" noProof="0" dirty="0" smtClean="0">
                <a:ln>
                  <a:noFill/>
                </a:ln>
                <a:effectLst/>
                <a:uLnTx/>
                <a:uFillTx/>
                <a:latin typeface="+mn-lt"/>
                <a:ea typeface="+mn-ea"/>
                <a:cs typeface="+mn-cs"/>
              </a:rPr>
              <a:t> – 2</a:t>
            </a:r>
            <a:r>
              <a:rPr kumimoji="0" lang="en-US" sz="2400" b="0" i="1" u="none" strike="noStrike" kern="1200" cap="none" spc="0" normalizeH="0" baseline="0" noProof="0" dirty="0" smtClean="0">
                <a:ln>
                  <a:noFill/>
                </a:ln>
                <a:effectLst/>
                <a:uLnTx/>
                <a:uFillTx/>
                <a:latin typeface="+mn-lt"/>
                <a:ea typeface="+mn-ea"/>
                <a:cs typeface="+mn-cs"/>
              </a:rPr>
              <a:t>lw</a:t>
            </a:r>
            <a:r>
              <a:rPr kumimoji="0" lang="en-US" sz="2400" b="0" i="0" u="none" strike="noStrike" kern="1200" cap="none" spc="0" normalizeH="0" baseline="0" noProof="0" dirty="0" smtClean="0">
                <a:ln>
                  <a:noFill/>
                </a:ln>
                <a:effectLst/>
                <a:uLnTx/>
                <a:uFillTx/>
                <a:latin typeface="+mn-lt"/>
                <a:ea typeface="+mn-ea"/>
                <a:cs typeface="+mn-cs"/>
              </a:rPr>
              <a:t>  = 2</a:t>
            </a:r>
            <a:r>
              <a:rPr kumimoji="0" lang="en-US" sz="2400" b="0" i="1" u="none" strike="noStrike" kern="1200" cap="none" spc="0" normalizeH="0" baseline="0" noProof="0" dirty="0" smtClean="0">
                <a:ln>
                  <a:noFill/>
                </a:ln>
                <a:effectLst/>
                <a:uLnTx/>
                <a:uFillTx/>
                <a:latin typeface="+mn-lt"/>
                <a:ea typeface="+mn-ea"/>
                <a:cs typeface="+mn-cs"/>
              </a:rPr>
              <a:t>wh</a:t>
            </a:r>
            <a:r>
              <a:rPr kumimoji="0" lang="en-US" sz="2400" b="0" i="0" u="none" strike="noStrike" kern="1200" cap="none" spc="0" normalizeH="0" baseline="0" noProof="0" dirty="0" smtClean="0">
                <a:ln>
                  <a:noFill/>
                </a:ln>
                <a:effectLst/>
                <a:uLnTx/>
                <a:uFillTx/>
                <a:latin typeface="+mn-lt"/>
                <a:ea typeface="+mn-ea"/>
                <a:cs typeface="+mn-cs"/>
              </a:rPr>
              <a:t> + 2</a:t>
            </a:r>
            <a:r>
              <a:rPr kumimoji="0" lang="en-US" sz="2400" b="0" i="1" u="none" strike="noStrike" kern="1200" cap="none" spc="0" normalizeH="0" baseline="0" noProof="0" dirty="0" smtClean="0">
                <a:ln>
                  <a:noFill/>
                </a:ln>
                <a:effectLst/>
                <a:uLnTx/>
                <a:uFillTx/>
                <a:latin typeface="+mn-lt"/>
                <a:ea typeface="+mn-ea"/>
                <a:cs typeface="+mn-cs"/>
              </a:rPr>
              <a:t>hl</a:t>
            </a:r>
          </a:p>
          <a:p>
            <a:pPr marL="342900" marR="0" lvl="0" indent="-342900" defTabSz="914400" rtl="0" eaLnBrk="1" fontAlgn="base" latinLnBrk="0" hangingPunct="1">
              <a:lnSpc>
                <a:spcPct val="100000"/>
              </a:lnSpc>
              <a:spcBef>
                <a:spcPct val="20000"/>
              </a:spcBef>
              <a:spcAft>
                <a:spcPct val="0"/>
              </a:spcAft>
              <a:buClrTx/>
              <a:buSzTx/>
              <a:tabLst/>
              <a:defRPr/>
            </a:pPr>
            <a:endParaRPr kumimoji="0" lang="en-US" sz="2400" b="0" i="1" u="none" strike="noStrike" kern="1200" cap="none" spc="0" normalizeH="0" baseline="0" noProof="0" dirty="0" smtClean="0">
              <a:ln>
                <a:noFill/>
              </a:ln>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Tx/>
              <a:buSzTx/>
              <a:tabLst/>
              <a:defRPr/>
            </a:pPr>
            <a:r>
              <a:rPr kumimoji="0" lang="en-US" sz="2400" b="0" i="1" u="none" strike="noStrike" kern="1200" cap="none" spc="0" normalizeH="0" baseline="0" noProof="0" dirty="0" smtClean="0">
                <a:ln>
                  <a:noFill/>
                </a:ln>
                <a:effectLst/>
                <a:uLnTx/>
                <a:uFillTx/>
                <a:latin typeface="+mn-lt"/>
                <a:ea typeface="+mn-ea"/>
                <a:cs typeface="+mn-cs"/>
              </a:rPr>
              <a:t>     S</a:t>
            </a:r>
            <a:r>
              <a:rPr kumimoji="0" lang="en-US" sz="2400" b="0" i="0" u="none" strike="noStrike" kern="1200" cap="none" spc="0" normalizeH="0" baseline="0" noProof="0" dirty="0" smtClean="0">
                <a:ln>
                  <a:noFill/>
                </a:ln>
                <a:effectLst/>
                <a:uLnTx/>
                <a:uFillTx/>
                <a:latin typeface="+mn-lt"/>
                <a:ea typeface="+mn-ea"/>
                <a:cs typeface="+mn-cs"/>
              </a:rPr>
              <a:t> – 2</a:t>
            </a:r>
            <a:r>
              <a:rPr kumimoji="0" lang="en-US" sz="2400" b="0" i="1" u="none" strike="noStrike" kern="1200" cap="none" spc="0" normalizeH="0" baseline="0" noProof="0" dirty="0" smtClean="0">
                <a:ln>
                  <a:noFill/>
                </a:ln>
                <a:effectLst/>
                <a:uLnTx/>
                <a:uFillTx/>
                <a:latin typeface="+mn-lt"/>
                <a:ea typeface="+mn-ea"/>
                <a:cs typeface="+mn-cs"/>
              </a:rPr>
              <a:t>lw</a:t>
            </a:r>
            <a:r>
              <a:rPr kumimoji="0" lang="en-US" sz="2400" b="0" i="0" u="none" strike="noStrike" kern="1200" cap="none" spc="0" normalizeH="0" baseline="0" noProof="0" dirty="0" smtClean="0">
                <a:ln>
                  <a:noFill/>
                </a:ln>
                <a:effectLst/>
                <a:uLnTx/>
                <a:uFillTx/>
                <a:latin typeface="+mn-lt"/>
                <a:ea typeface="+mn-ea"/>
                <a:cs typeface="+mn-cs"/>
              </a:rPr>
              <a:t> = 2</a:t>
            </a:r>
            <a:r>
              <a:rPr kumimoji="0" lang="en-US" sz="2400" b="0" i="1" u="none" strike="noStrike" kern="1200" cap="none" spc="0" normalizeH="0" baseline="0" noProof="0" dirty="0" smtClean="0">
                <a:ln>
                  <a:noFill/>
                </a:ln>
                <a:effectLst/>
                <a:uLnTx/>
                <a:uFillTx/>
                <a:latin typeface="+mn-lt"/>
                <a:ea typeface="+mn-ea"/>
                <a:cs typeface="+mn-cs"/>
              </a:rPr>
              <a:t>h</a:t>
            </a:r>
            <a:r>
              <a:rPr kumimoji="0" lang="en-US" sz="2400" b="0" i="0" u="none" strike="noStrike" kern="1200" cap="none" spc="0" normalizeH="0" baseline="0" noProof="0" dirty="0" smtClean="0">
                <a:ln>
                  <a:noFill/>
                </a:ln>
                <a:effectLst/>
                <a:uLnTx/>
                <a:uFillTx/>
                <a:latin typeface="+mn-lt"/>
                <a:ea typeface="+mn-ea"/>
                <a:cs typeface="+mn-cs"/>
              </a:rPr>
              <a:t>(</a:t>
            </a:r>
            <a:r>
              <a:rPr kumimoji="0" lang="en-US" sz="2400" b="0" i="1" u="none" strike="noStrike" kern="1200" cap="none" spc="0" normalizeH="0" baseline="0" noProof="0" dirty="0" smtClean="0">
                <a:ln>
                  <a:noFill/>
                </a:ln>
                <a:effectLst/>
                <a:uLnTx/>
                <a:uFillTx/>
                <a:latin typeface="+mn-lt"/>
                <a:ea typeface="+mn-ea"/>
                <a:cs typeface="+mn-cs"/>
              </a:rPr>
              <a:t>w</a:t>
            </a: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smtClean="0">
                <a:ln>
                  <a:noFill/>
                </a:ln>
                <a:effectLst/>
                <a:uLnTx/>
                <a:uFillTx/>
                <a:latin typeface="+mn-lt"/>
                <a:ea typeface="+mn-ea"/>
                <a:cs typeface="+mn-cs"/>
              </a:rPr>
              <a:t>l)</a:t>
            </a:r>
            <a:endParaRPr kumimoji="0" lang="en-US" sz="2400" b="0" i="1" u="none" strike="noStrike" kern="1200" cap="none" spc="0" normalizeH="0" baseline="0" noProof="0" dirty="0">
              <a:ln>
                <a:noFill/>
              </a:ln>
              <a:effectLst/>
              <a:uLnTx/>
              <a:uFillTx/>
              <a:latin typeface="+mn-lt"/>
              <a:ea typeface="+mn-ea"/>
              <a:cs typeface="+mn-cs"/>
            </a:endParaRPr>
          </a:p>
        </p:txBody>
      </p:sp>
      <p:sp>
        <p:nvSpPr>
          <p:cNvPr id="4" name="Text Box 7"/>
          <p:cNvSpPr txBox="1">
            <a:spLocks noChangeArrowheads="1"/>
          </p:cNvSpPr>
          <p:nvPr/>
        </p:nvSpPr>
        <p:spPr bwMode="auto">
          <a:xfrm>
            <a:off x="8242300" y="652463"/>
            <a:ext cx="793750" cy="366712"/>
          </a:xfrm>
          <a:prstGeom prst="rect">
            <a:avLst/>
          </a:prstGeom>
          <a:noFill/>
          <a:ln w="9525" algn="ctr">
            <a:noFill/>
            <a:miter lim="800000"/>
            <a:headEnd/>
            <a:tailEnd/>
          </a:ln>
          <a:effectLst/>
        </p:spPr>
        <p:txBody>
          <a:bodyPr wrap="none">
            <a:spAutoFit/>
          </a:bodyPr>
          <a:lstStyle/>
          <a:p>
            <a:r>
              <a:rPr lang="en-US">
                <a:solidFill>
                  <a:srgbClr val="00718C"/>
                </a:solidFill>
              </a:rPr>
              <a:t>cont’d</a:t>
            </a:r>
          </a:p>
        </p:txBody>
      </p:sp>
      <p:sp>
        <p:nvSpPr>
          <p:cNvPr id="5" name="Rectangle 8"/>
          <p:cNvSpPr>
            <a:spLocks noChangeArrowheads="1"/>
          </p:cNvSpPr>
          <p:nvPr/>
        </p:nvSpPr>
        <p:spPr bwMode="auto">
          <a:xfrm>
            <a:off x="5048250" y="3244850"/>
            <a:ext cx="3352800" cy="641350"/>
          </a:xfrm>
          <a:prstGeom prst="rect">
            <a:avLst/>
          </a:prstGeom>
          <a:noFill/>
          <a:ln w="9525" algn="ctr">
            <a:noFill/>
            <a:miter lim="800000"/>
            <a:headEnd/>
            <a:tailEnd/>
          </a:ln>
          <a:effectLst/>
        </p:spPr>
        <p:txBody>
          <a:bodyPr>
            <a:spAutoFit/>
          </a:bodyPr>
          <a:lstStyle/>
          <a:p>
            <a:r>
              <a:rPr lang="en-US" dirty="0">
                <a:solidFill>
                  <a:srgbClr val="009AFF"/>
                </a:solidFill>
              </a:rPr>
              <a:t>Isolate the terms that involve </a:t>
            </a:r>
            <a:br>
              <a:rPr lang="en-US" dirty="0">
                <a:solidFill>
                  <a:srgbClr val="009AFF"/>
                </a:solidFill>
              </a:rPr>
            </a:br>
            <a:r>
              <a:rPr lang="en-US" dirty="0">
                <a:solidFill>
                  <a:srgbClr val="009AFF"/>
                </a:solidFill>
              </a:rPr>
              <a:t>the variable </a:t>
            </a:r>
            <a:r>
              <a:rPr lang="en-US" i="1" dirty="0">
                <a:solidFill>
                  <a:srgbClr val="009AFF"/>
                </a:solidFill>
              </a:rPr>
              <a:t>h </a:t>
            </a:r>
            <a:r>
              <a:rPr lang="en-US" dirty="0">
                <a:solidFill>
                  <a:srgbClr val="009AFF"/>
                </a:solidFill>
              </a:rPr>
              <a:t>on the right side.</a:t>
            </a:r>
          </a:p>
        </p:txBody>
      </p:sp>
      <p:sp>
        <p:nvSpPr>
          <p:cNvPr id="6" name="Rectangle 9"/>
          <p:cNvSpPr>
            <a:spLocks noChangeArrowheads="1"/>
          </p:cNvSpPr>
          <p:nvPr/>
        </p:nvSpPr>
        <p:spPr bwMode="auto">
          <a:xfrm>
            <a:off x="5086350" y="4281487"/>
            <a:ext cx="3105150" cy="366713"/>
          </a:xfrm>
          <a:prstGeom prst="rect">
            <a:avLst/>
          </a:prstGeom>
          <a:noFill/>
          <a:ln w="9525" algn="ctr">
            <a:noFill/>
            <a:miter lim="800000"/>
            <a:headEnd/>
            <a:tailEnd/>
          </a:ln>
          <a:effectLst/>
        </p:spPr>
        <p:txBody>
          <a:bodyPr wrap="none">
            <a:spAutoFit/>
          </a:bodyPr>
          <a:lstStyle/>
          <a:p>
            <a:r>
              <a:rPr lang="en-US" dirty="0">
                <a:solidFill>
                  <a:srgbClr val="009AFF"/>
                </a:solidFill>
              </a:rPr>
              <a:t>Factor 2</a:t>
            </a:r>
            <a:r>
              <a:rPr lang="en-US" i="1" dirty="0">
                <a:solidFill>
                  <a:srgbClr val="009AFF"/>
                </a:solidFill>
              </a:rPr>
              <a:t>h </a:t>
            </a:r>
            <a:r>
              <a:rPr lang="en-US" dirty="0">
                <a:solidFill>
                  <a:srgbClr val="009AFF"/>
                </a:solidFill>
              </a:rPr>
              <a:t>from the right side.</a:t>
            </a:r>
          </a:p>
        </p:txBody>
      </p:sp>
      <p:pic>
        <p:nvPicPr>
          <p:cNvPr id="7" name="Picture 10"/>
          <p:cNvPicPr>
            <a:picLocks noChangeAspect="1" noChangeArrowheads="1"/>
          </p:cNvPicPr>
          <p:nvPr/>
        </p:nvPicPr>
        <p:blipFill>
          <a:blip r:embed="rId2"/>
          <a:srcRect/>
          <a:stretch>
            <a:fillRect/>
          </a:stretch>
        </p:blipFill>
        <p:spPr bwMode="auto">
          <a:xfrm>
            <a:off x="654050" y="4872038"/>
            <a:ext cx="2120900" cy="766762"/>
          </a:xfrm>
          <a:prstGeom prst="rect">
            <a:avLst/>
          </a:prstGeom>
          <a:noFill/>
          <a:ln w="9525" algn="ctr">
            <a:noFill/>
            <a:miter lim="800000"/>
            <a:headEnd/>
            <a:tailEnd/>
          </a:ln>
          <a:effectLst/>
        </p:spPr>
      </p:pic>
      <p:sp>
        <p:nvSpPr>
          <p:cNvPr id="8" name="Rectangle 11"/>
          <p:cNvSpPr>
            <a:spLocks noChangeArrowheads="1"/>
          </p:cNvSpPr>
          <p:nvPr/>
        </p:nvSpPr>
        <p:spPr bwMode="auto">
          <a:xfrm>
            <a:off x="5086350" y="5105400"/>
            <a:ext cx="3111500" cy="366713"/>
          </a:xfrm>
          <a:prstGeom prst="rect">
            <a:avLst/>
          </a:prstGeom>
          <a:noFill/>
          <a:ln w="9525" algn="ctr">
            <a:noFill/>
            <a:miter lim="800000"/>
            <a:headEnd/>
            <a:tailEnd/>
          </a:ln>
          <a:effectLst/>
        </p:spPr>
        <p:txBody>
          <a:bodyPr wrap="none">
            <a:spAutoFit/>
          </a:bodyPr>
          <a:lstStyle/>
          <a:p>
            <a:r>
              <a:rPr lang="en-US">
                <a:solidFill>
                  <a:srgbClr val="009AFF"/>
                </a:solidFill>
              </a:rPr>
              <a:t>Divide each side by 2(</a:t>
            </a:r>
            <a:r>
              <a:rPr lang="en-US" i="1">
                <a:solidFill>
                  <a:srgbClr val="009AFF"/>
                </a:solidFill>
              </a:rPr>
              <a:t>w </a:t>
            </a:r>
            <a:r>
              <a:rPr lang="en-US">
                <a:solidFill>
                  <a:srgbClr val="009AFF"/>
                </a:solidFill>
              </a:rPr>
              <a:t>+ </a:t>
            </a:r>
            <a:r>
              <a:rPr lang="en-US" i="1">
                <a:solidFill>
                  <a:srgbClr val="009AFF"/>
                </a:solidFill>
              </a:rPr>
              <a:t>l </a:t>
            </a:r>
            <a:r>
              <a:rPr lang="en-US">
                <a:solidFill>
                  <a:srgbClr val="009AFF"/>
                </a:solidFill>
              </a:rPr>
              <a:t>).</a:t>
            </a:r>
          </a:p>
        </p:txBody>
      </p:sp>
      <p:sp>
        <p:nvSpPr>
          <p:cNvPr id="10" name="Rectangle 3"/>
          <p:cNvSpPr>
            <a:spLocks noGrp="1" noChangeArrowheads="1"/>
          </p:cNvSpPr>
          <p:nvPr>
            <p:ph type="title"/>
          </p:nvPr>
        </p:nvSpPr>
        <p:spPr>
          <a:xfrm>
            <a:off x="381000" y="0"/>
            <a:ext cx="8226425" cy="914400"/>
          </a:xfrm>
          <a:noFill/>
        </p:spPr>
        <p:txBody>
          <a:bodyPr/>
          <a:lstStyle/>
          <a:p>
            <a:r>
              <a:rPr lang="en-US" sz="2400" b="1" dirty="0" smtClean="0">
                <a:latin typeface="+mn-lt"/>
              </a:rPr>
              <a:t>SOLVE A FORMULA FOR A SPECIFIED VARIABLE</a:t>
            </a:r>
            <a:endParaRPr lang="en-US" sz="2400" b="1"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fade">
                                      <p:cBhvr>
                                        <p:cTn id="15" dur="1000"/>
                                        <p:tgtEl>
                                          <p:spTgt spid="2">
                                            <p:txEl>
                                              <p:pRg st="4" end="4"/>
                                            </p:txEl>
                                          </p:spTgt>
                                        </p:tgtEl>
                                      </p:cBhvr>
                                    </p:animEffect>
                                    <p:anim calcmode="lin" valueType="num">
                                      <p:cBhvr>
                                        <p:cTn id="1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2">
                                            <p:txEl>
                                              <p:pRg st="4" end="4"/>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
                                            <p:txEl>
                                              <p:pRg st="4" end="4"/>
                                            </p:txEl>
                                          </p:spTgt>
                                        </p:tgtEl>
                                        <p:attrNameLst>
                                          <p:attrName>ppt_y</p:attrName>
                                        </p:attrNameLst>
                                      </p:cBhvr>
                                      <p:tavLst>
                                        <p:tav tm="0">
                                          <p:val>
                                            <p:strVal val="#ppt_y-.03"/>
                                          </p:val>
                                        </p:tav>
                                        <p:tav tm="100000">
                                          <p:val>
                                            <p:strVal val="#ppt_y"/>
                                          </p:val>
                                        </p:tav>
                                      </p:tavLst>
                                    </p:anim>
                                  </p:childTnLst>
                                </p:cTn>
                              </p:par>
                              <p:par>
                                <p:cTn id="19" presetID="37"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900" decel="100000" fill="hold"/>
                                        <p:tgtEl>
                                          <p:spTgt spid="5"/>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7"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1000"/>
                                        <p:tgtEl>
                                          <p:spTgt spid="2">
                                            <p:txEl>
                                              <p:pRg st="6" end="6"/>
                                            </p:txEl>
                                          </p:spTgt>
                                        </p:tgtEl>
                                      </p:cBhvr>
                                    </p:animEffect>
                                    <p:anim calcmode="lin" valueType="num">
                                      <p:cBhvr>
                                        <p:cTn id="3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1" dur="900" decel="100000" fill="hold"/>
                                        <p:tgtEl>
                                          <p:spTgt spid="2">
                                            <p:txEl>
                                              <p:pRg st="6" end="6"/>
                                            </p:txEl>
                                          </p:spTgt>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2">
                                            <p:txEl>
                                              <p:pRg st="6" end="6"/>
                                            </p:txEl>
                                          </p:spTgt>
                                        </p:tgtEl>
                                        <p:attrNameLst>
                                          <p:attrName>ppt_y</p:attrName>
                                        </p:attrNameLst>
                                      </p:cBhvr>
                                      <p:tavLst>
                                        <p:tav tm="0">
                                          <p:val>
                                            <p:strVal val="#ppt_y-.03"/>
                                          </p:val>
                                        </p:tav>
                                        <p:tav tm="100000">
                                          <p:val>
                                            <p:strVal val="#ppt_y"/>
                                          </p:val>
                                        </p:tav>
                                      </p:tavLst>
                                    </p:anim>
                                  </p:childTnLst>
                                </p:cTn>
                              </p:par>
                              <p:par>
                                <p:cTn id="33" presetID="37"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900" decel="100000" fill="hold"/>
                                        <p:tgtEl>
                                          <p:spTgt spid="6"/>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7"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1000"/>
                                        <p:tgtEl>
                                          <p:spTgt spid="7"/>
                                        </p:tgtEl>
                                      </p:cBhvr>
                                    </p:animEffect>
                                    <p:anim calcmode="lin" valueType="num">
                                      <p:cBhvr>
                                        <p:cTn id="44" dur="1000" fill="hold"/>
                                        <p:tgtEl>
                                          <p:spTgt spid="7"/>
                                        </p:tgtEl>
                                        <p:attrNameLst>
                                          <p:attrName>ppt_x</p:attrName>
                                        </p:attrNameLst>
                                      </p:cBhvr>
                                      <p:tavLst>
                                        <p:tav tm="0">
                                          <p:val>
                                            <p:strVal val="#ppt_x"/>
                                          </p:val>
                                        </p:tav>
                                        <p:tav tm="100000">
                                          <p:val>
                                            <p:strVal val="#ppt_x"/>
                                          </p:val>
                                        </p:tav>
                                      </p:tavLst>
                                    </p:anim>
                                    <p:anim calcmode="lin" valueType="num">
                                      <p:cBhvr>
                                        <p:cTn id="45" dur="900" decel="100000" fill="hold"/>
                                        <p:tgtEl>
                                          <p:spTgt spid="7"/>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900" decel="100000" fill="hold"/>
                                        <p:tgtEl>
                                          <p:spTgt spid="8"/>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p:cNvGraphicFramePr>
            <a:graphicFrameLocks noChangeAspect="1"/>
          </p:cNvGraphicFramePr>
          <p:nvPr/>
        </p:nvGraphicFramePr>
        <p:xfrm>
          <a:off x="1752600" y="2209800"/>
          <a:ext cx="4289425" cy="1062038"/>
        </p:xfrm>
        <a:graphic>
          <a:graphicData uri="http://schemas.openxmlformats.org/presentationml/2006/ole">
            <mc:AlternateContent xmlns:mc="http://schemas.openxmlformats.org/markup-compatibility/2006">
              <mc:Choice xmlns:v="urn:schemas-microsoft-com:vml" Requires="v">
                <p:oleObj spid="_x0000_s77828" name="Equation" r:id="rId3" imgW="2463480" imgH="609480" progId="Equation.3">
                  <p:embed/>
                </p:oleObj>
              </mc:Choice>
              <mc:Fallback>
                <p:oleObj name="Equation" r:id="rId3" imgW="2463480" imgH="609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209800"/>
                        <a:ext cx="4289425" cy="1062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363" name="Object 3"/>
          <p:cNvGraphicFramePr>
            <a:graphicFrameLocks noChangeAspect="1"/>
          </p:cNvGraphicFramePr>
          <p:nvPr/>
        </p:nvGraphicFramePr>
        <p:xfrm>
          <a:off x="1741488" y="4343400"/>
          <a:ext cx="4449762" cy="749300"/>
        </p:xfrm>
        <a:graphic>
          <a:graphicData uri="http://schemas.openxmlformats.org/presentationml/2006/ole">
            <mc:AlternateContent xmlns:mc="http://schemas.openxmlformats.org/markup-compatibility/2006">
              <mc:Choice xmlns:v="urn:schemas-microsoft-com:vml" Requires="v">
                <p:oleObj spid="_x0000_s77829" name="Equation" r:id="rId5" imgW="2412720" imgH="406080" progId="Equation.3">
                  <p:embed/>
                </p:oleObj>
              </mc:Choice>
              <mc:Fallback>
                <p:oleObj name="Equation" r:id="rId5" imgW="2412720" imgH="4060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1488" y="4343400"/>
                        <a:ext cx="4449762"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762000" y="1295400"/>
            <a:ext cx="1447800" cy="461665"/>
          </a:xfrm>
          <a:prstGeom prst="rect">
            <a:avLst/>
          </a:prstGeom>
          <a:noFill/>
        </p:spPr>
        <p:txBody>
          <a:bodyPr wrap="square" rtlCol="0">
            <a:spAutoFit/>
          </a:bodyPr>
          <a:lstStyle/>
          <a:p>
            <a:r>
              <a:rPr lang="en-US" sz="2400" b="1" dirty="0" smtClean="0">
                <a:latin typeface="+mn-lt"/>
              </a:rPr>
              <a:t>EXAMPLE</a:t>
            </a:r>
            <a:endParaRPr lang="en-US" sz="2400" b="1" dirty="0">
              <a:latin typeface="+mn-lt"/>
            </a:endParaRPr>
          </a:p>
        </p:txBody>
      </p:sp>
      <p:sp>
        <p:nvSpPr>
          <p:cNvPr id="8" name="Rectangle 3"/>
          <p:cNvSpPr>
            <a:spLocks noGrp="1" noChangeArrowheads="1"/>
          </p:cNvSpPr>
          <p:nvPr>
            <p:ph type="title"/>
          </p:nvPr>
        </p:nvSpPr>
        <p:spPr>
          <a:xfrm>
            <a:off x="917575" y="76200"/>
            <a:ext cx="8226425" cy="914400"/>
          </a:xfrm>
          <a:noFill/>
        </p:spPr>
        <p:txBody>
          <a:bodyPr/>
          <a:lstStyle/>
          <a:p>
            <a:r>
              <a:rPr lang="en-US" sz="2400" b="1" dirty="0" smtClean="0">
                <a:latin typeface="+mn-lt"/>
              </a:rPr>
              <a:t>SOLVE A FORMULA FOR A SPECIFIED VARIABLE</a:t>
            </a:r>
            <a:endParaRPr lang="en-US" sz="2400" b="1" dirty="0">
              <a:latin typeface="+mn-lt"/>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22" name="Rectangle 2"/>
          <p:cNvSpPr>
            <a:spLocks noChangeArrowheads="1"/>
          </p:cNvSpPr>
          <p:nvPr/>
        </p:nvSpPr>
        <p:spPr bwMode="auto">
          <a:xfrm>
            <a:off x="381000" y="2667000"/>
            <a:ext cx="8191500" cy="461665"/>
          </a:xfrm>
          <a:prstGeom prst="rect">
            <a:avLst/>
          </a:prstGeom>
          <a:noFill/>
          <a:ln w="9525" algn="ctr">
            <a:noFill/>
            <a:miter lim="800000"/>
            <a:headEnd/>
            <a:tailEnd/>
          </a:ln>
          <a:effectLst/>
        </p:spPr>
        <p:txBody>
          <a:bodyPr>
            <a:spAutoFit/>
          </a:bodyPr>
          <a:lstStyle/>
          <a:p>
            <a:pPr algn="ctr"/>
            <a:r>
              <a:rPr lang="en-US" sz="2400" b="1" dirty="0" smtClean="0">
                <a:latin typeface="+mn-lt"/>
              </a:rPr>
              <a:t>APPLICATIONS OF LINEAR EQUATIONS</a:t>
            </a:r>
            <a:endParaRPr lang="en-US" sz="2400" b="1" dirty="0">
              <a:latin typeface="+mn-lt"/>
            </a:endParaRP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idx="1"/>
          </p:nvPr>
        </p:nvSpPr>
        <p:spPr>
          <a:xfrm>
            <a:off x="457200" y="1370013"/>
            <a:ext cx="8229600" cy="5256212"/>
          </a:xfrm>
          <a:noFill/>
        </p:spPr>
        <p:txBody>
          <a:bodyPr/>
          <a:lstStyle/>
          <a:p>
            <a:pPr marL="0" indent="0">
              <a:lnSpc>
                <a:spcPct val="112000"/>
              </a:lnSpc>
              <a:buNone/>
            </a:pPr>
            <a:r>
              <a:rPr lang="en-US" sz="2400" dirty="0"/>
              <a:t>The number 3 is said to </a:t>
            </a:r>
            <a:r>
              <a:rPr lang="en-US" sz="2400" b="1" dirty="0"/>
              <a:t>satisfy </a:t>
            </a:r>
            <a:r>
              <a:rPr lang="en-US" sz="2400" dirty="0"/>
              <a:t>the equation 2</a:t>
            </a:r>
            <a:r>
              <a:rPr lang="en-US" sz="2400" i="1" dirty="0"/>
              <a:t>x </a:t>
            </a:r>
            <a:r>
              <a:rPr lang="en-US" sz="2400" dirty="0"/>
              <a:t>+ 1 = 7 because substituting 3 for </a:t>
            </a:r>
            <a:r>
              <a:rPr lang="en-US" sz="2400" i="1" dirty="0"/>
              <a:t>x</a:t>
            </a:r>
            <a:r>
              <a:rPr lang="en-US" sz="2400" dirty="0"/>
              <a:t> produces 2(3) +</a:t>
            </a:r>
            <a:r>
              <a:rPr lang="en-US" sz="2400" i="1" dirty="0"/>
              <a:t> </a:t>
            </a:r>
            <a:r>
              <a:rPr lang="en-US" sz="2400" dirty="0"/>
              <a:t>1 = 7, which is a true statement.</a:t>
            </a:r>
          </a:p>
          <a:p>
            <a:pPr marL="0" indent="0">
              <a:lnSpc>
                <a:spcPct val="112000"/>
              </a:lnSpc>
              <a:buNone/>
            </a:pPr>
            <a:endParaRPr lang="en-US" sz="2400" dirty="0"/>
          </a:p>
          <a:p>
            <a:pPr marL="0" indent="0">
              <a:lnSpc>
                <a:spcPct val="112000"/>
              </a:lnSpc>
              <a:buNone/>
            </a:pPr>
            <a:r>
              <a:rPr lang="en-US" sz="2400" dirty="0"/>
              <a:t>To </a:t>
            </a:r>
            <a:r>
              <a:rPr lang="en-US" sz="2400" b="1" dirty="0"/>
              <a:t>solve </a:t>
            </a:r>
            <a:r>
              <a:rPr lang="en-US" sz="2400" dirty="0"/>
              <a:t>an equation means to find all values of the variable that satisfy the equation. </a:t>
            </a:r>
          </a:p>
          <a:p>
            <a:pPr marL="0" indent="0">
              <a:lnSpc>
                <a:spcPct val="112000"/>
              </a:lnSpc>
              <a:buNone/>
            </a:pPr>
            <a:endParaRPr lang="en-US" sz="2400" dirty="0"/>
          </a:p>
          <a:p>
            <a:pPr marL="0" indent="0">
              <a:lnSpc>
                <a:spcPct val="112000"/>
              </a:lnSpc>
              <a:buNone/>
            </a:pPr>
            <a:r>
              <a:rPr lang="en-US" sz="2400" dirty="0"/>
              <a:t>The values that satisfy an equation are called </a:t>
            </a:r>
            <a:r>
              <a:rPr lang="en-US" sz="2400" b="1" dirty="0"/>
              <a:t>solutions </a:t>
            </a:r>
            <a:r>
              <a:rPr lang="en-US" sz="2400" dirty="0"/>
              <a:t>or </a:t>
            </a:r>
            <a:r>
              <a:rPr lang="en-US" sz="2400" b="1" dirty="0"/>
              <a:t>roots </a:t>
            </a:r>
            <a:r>
              <a:rPr lang="en-US" sz="2400" dirty="0"/>
              <a:t>of the equation. </a:t>
            </a:r>
          </a:p>
          <a:p>
            <a:pPr marL="0" indent="0">
              <a:lnSpc>
                <a:spcPct val="112000"/>
              </a:lnSpc>
              <a:buNone/>
            </a:pPr>
            <a:endParaRPr lang="en-US" sz="2400" dirty="0"/>
          </a:p>
          <a:p>
            <a:pPr marL="0" indent="0">
              <a:lnSpc>
                <a:spcPct val="112000"/>
              </a:lnSpc>
              <a:buNone/>
            </a:pPr>
            <a:r>
              <a:rPr lang="en-US" sz="2400" dirty="0"/>
              <a:t>For instance, 2 is a solution of </a:t>
            </a:r>
            <a:r>
              <a:rPr lang="en-US" sz="2400" i="1" dirty="0"/>
              <a:t>x </a:t>
            </a:r>
            <a:r>
              <a:rPr lang="en-US" sz="2400" dirty="0"/>
              <a:t>+ 3 = 5.</a:t>
            </a:r>
          </a:p>
        </p:txBody>
      </p:sp>
      <p:sp>
        <p:nvSpPr>
          <p:cNvPr id="5" name="Text Box 4"/>
          <p:cNvSpPr txBox="1">
            <a:spLocks noChangeArrowheads="1"/>
          </p:cNvSpPr>
          <p:nvPr/>
        </p:nvSpPr>
        <p:spPr bwMode="auto">
          <a:xfrm>
            <a:off x="3200400" y="381000"/>
            <a:ext cx="1828800" cy="461665"/>
          </a:xfrm>
          <a:prstGeom prst="rect">
            <a:avLst/>
          </a:prstGeom>
          <a:noFill/>
          <a:ln w="9525" algn="ctr">
            <a:noFill/>
            <a:miter lim="800000"/>
            <a:headEnd/>
            <a:tailEnd/>
          </a:ln>
          <a:effectLst/>
        </p:spPr>
        <p:txBody>
          <a:bodyPr wrap="square">
            <a:spAutoFit/>
          </a:bodyPr>
          <a:lstStyle/>
          <a:p>
            <a:r>
              <a:rPr lang="en-US" sz="2400" b="1" dirty="0" smtClean="0">
                <a:latin typeface="+mn-lt"/>
              </a:rPr>
              <a:t>EQUATIONS</a:t>
            </a:r>
            <a:endParaRPr lang="en-US" sz="2400" b="1" dirty="0">
              <a:latin typeface="+mn-l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143000" y="304800"/>
            <a:ext cx="7086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dirty="0" smtClean="0">
              <a:ln>
                <a:noFill/>
              </a:ln>
              <a:solidFill>
                <a:schemeClr val="tx1"/>
              </a:solidFill>
              <a:effectLst/>
              <a:uLnTx/>
              <a:uFillTx/>
              <a:latin typeface="+mn-lt"/>
              <a:ea typeface="+mj-ea"/>
              <a:cs typeface="+mj-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tx1"/>
                </a:solidFill>
                <a:effectLst/>
                <a:uLnTx/>
                <a:uFillTx/>
                <a:latin typeface="+mn-lt"/>
                <a:ea typeface="+mj-ea"/>
                <a:cs typeface="+mj-cs"/>
              </a:rPr>
              <a:t>MODELLING WITH EQUATIONS</a:t>
            </a:r>
            <a:r>
              <a:rPr kumimoji="0" lang="en-US" sz="2400" b="0" i="0" u="none" strike="noStrike" kern="1200" cap="none" spc="0" normalizeH="0" baseline="0" noProof="0" dirty="0" smtClean="0">
                <a:ln>
                  <a:noFill/>
                </a:ln>
                <a:solidFill>
                  <a:schemeClr val="tx1"/>
                </a:solidFill>
                <a:effectLst/>
                <a:uLnTx/>
                <a:uFillTx/>
                <a:latin typeface="+mn-lt"/>
                <a:ea typeface="+mj-ea"/>
                <a:cs typeface="+mj-cs"/>
              </a:rPr>
              <a:t/>
            </a:r>
            <a:br>
              <a:rPr kumimoji="0" lang="en-US" sz="2400" b="0" i="0" u="none" strike="noStrike" kern="1200" cap="none" spc="0" normalizeH="0" baseline="0" noProof="0" dirty="0" smtClean="0">
                <a:ln>
                  <a:noFill/>
                </a:ln>
                <a:solidFill>
                  <a:schemeClr val="tx1"/>
                </a:solidFill>
                <a:effectLst/>
                <a:uLnTx/>
                <a:uFillTx/>
                <a:latin typeface="+mn-lt"/>
                <a:ea typeface="+mj-ea"/>
                <a:cs typeface="+mj-cs"/>
              </a:rPr>
            </a:br>
            <a:r>
              <a:rPr kumimoji="0" lang="en-US" sz="2400" b="0" i="0" u="none" strike="noStrike" kern="1200" cap="none" spc="0" normalizeH="0" baseline="0" noProof="0" dirty="0" smtClean="0">
                <a:ln>
                  <a:noFill/>
                </a:ln>
                <a:solidFill>
                  <a:schemeClr val="tx1"/>
                </a:solidFill>
                <a:effectLst/>
                <a:uLnTx/>
                <a:uFillTx/>
                <a:latin typeface="+mn-lt"/>
                <a:ea typeface="+mj-ea"/>
                <a:cs typeface="+mj-cs"/>
              </a:rPr>
              <a:t>.</a:t>
            </a:r>
            <a:endParaRPr kumimoji="0" lang="en-US" sz="2400" b="0" i="0" u="none" strike="noStrike" kern="1200" cap="none" spc="0" normalizeH="0" baseline="0" noProof="0" dirty="0">
              <a:ln>
                <a:noFill/>
              </a:ln>
              <a:solidFill>
                <a:schemeClr val="tx1"/>
              </a:solidFill>
              <a:effectLst/>
              <a:uLnTx/>
              <a:uFillTx/>
              <a:latin typeface="+mn-lt"/>
              <a:ea typeface="+mj-ea"/>
              <a:cs typeface="+mj-cs"/>
            </a:endParaRPr>
          </a:p>
        </p:txBody>
      </p:sp>
      <p:sp>
        <p:nvSpPr>
          <p:cNvPr id="5" name="Rectangle 3"/>
          <p:cNvSpPr txBox="1">
            <a:spLocks noChangeArrowheads="1"/>
          </p:cNvSpPr>
          <p:nvPr/>
        </p:nvSpPr>
        <p:spPr bwMode="auto">
          <a:xfrm>
            <a:off x="228600" y="2209800"/>
            <a:ext cx="83820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mn-lt"/>
                <a:ea typeface="+mj-ea"/>
                <a:cs typeface="+mj-cs"/>
              </a:rPr>
              <a:t>Linear equations often can be used to model real-world data.</a:t>
            </a:r>
            <a:endParaRPr kumimoji="0" lang="en-US" sz="2400" b="0" i="0" u="none" strike="noStrike" kern="1200" cap="none" spc="0" normalizeH="0" baseline="0" noProof="0" dirty="0">
              <a:ln>
                <a:noFill/>
              </a:ln>
              <a:solidFill>
                <a:schemeClr val="tx1"/>
              </a:solidFill>
              <a:effectLst/>
              <a:uLnTx/>
              <a:uFillTx/>
              <a:latin typeface="+mn-lt"/>
              <a:ea typeface="+mj-ea"/>
              <a:cs typeface="+mj-cs"/>
            </a:endParaRPr>
          </a:p>
        </p:txBody>
      </p:sp>
    </p:spTree>
    <p:custDataLst>
      <p:tags r:id="rId1"/>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6130" name="Rectangle 2"/>
          <p:cNvSpPr>
            <a:spLocks noGrp="1" noChangeArrowheads="1"/>
          </p:cNvSpPr>
          <p:nvPr>
            <p:ph idx="1"/>
          </p:nvPr>
        </p:nvSpPr>
        <p:spPr>
          <a:xfrm>
            <a:off x="457200" y="1143000"/>
            <a:ext cx="8229600" cy="5256212"/>
          </a:xfrm>
          <a:noFill/>
        </p:spPr>
        <p:txBody>
          <a:bodyPr/>
          <a:lstStyle/>
          <a:p>
            <a:pPr marL="0" indent="0">
              <a:buNone/>
            </a:pPr>
            <a:r>
              <a:rPr lang="en-US" sz="2400" dirty="0"/>
              <a:t>Movie theater ticket prices have been increasing steadily in recent years (see Table 1.1).</a:t>
            </a:r>
          </a:p>
        </p:txBody>
      </p:sp>
      <p:sp>
        <p:nvSpPr>
          <p:cNvPr id="176134" name="Rectangle 6"/>
          <p:cNvSpPr>
            <a:spLocks noChangeArrowheads="1"/>
          </p:cNvSpPr>
          <p:nvPr/>
        </p:nvSpPr>
        <p:spPr bwMode="auto">
          <a:xfrm>
            <a:off x="3829050" y="2235200"/>
            <a:ext cx="1295400" cy="274638"/>
          </a:xfrm>
          <a:prstGeom prst="rect">
            <a:avLst/>
          </a:prstGeom>
          <a:noFill/>
          <a:ln w="9525" algn="ctr">
            <a:noFill/>
            <a:miter lim="800000"/>
            <a:headEnd/>
            <a:tailEnd/>
          </a:ln>
          <a:effectLst/>
        </p:spPr>
        <p:txBody>
          <a:bodyPr>
            <a:spAutoFit/>
          </a:bodyPr>
          <a:lstStyle/>
          <a:p>
            <a:pPr algn="ctr"/>
            <a:r>
              <a:rPr lang="en-US" sz="1200" b="1" dirty="0"/>
              <a:t>Table 1.1 </a:t>
            </a:r>
          </a:p>
        </p:txBody>
      </p:sp>
      <p:sp>
        <p:nvSpPr>
          <p:cNvPr id="176135" name="Rectangle 7"/>
          <p:cNvSpPr>
            <a:spLocks noChangeArrowheads="1"/>
          </p:cNvSpPr>
          <p:nvPr/>
        </p:nvSpPr>
        <p:spPr bwMode="auto">
          <a:xfrm>
            <a:off x="2895600" y="5867400"/>
            <a:ext cx="3657600" cy="457200"/>
          </a:xfrm>
          <a:prstGeom prst="rect">
            <a:avLst/>
          </a:prstGeom>
          <a:noFill/>
          <a:ln w="9525" algn="ctr">
            <a:noFill/>
            <a:miter lim="800000"/>
            <a:headEnd/>
            <a:tailEnd/>
          </a:ln>
          <a:effectLst/>
        </p:spPr>
        <p:txBody>
          <a:bodyPr>
            <a:spAutoFit/>
          </a:bodyPr>
          <a:lstStyle/>
          <a:p>
            <a:r>
              <a:rPr lang="en-US" sz="1200" i="1" dirty="0"/>
              <a:t>Source: </a:t>
            </a:r>
            <a:r>
              <a:rPr lang="en-US" sz="1200" dirty="0"/>
              <a:t>National Association of Theatre Owners, http:/www.natoonline.org/statisticstickets.htm.</a:t>
            </a:r>
          </a:p>
        </p:txBody>
      </p:sp>
      <p:sp>
        <p:nvSpPr>
          <p:cNvPr id="176136" name="Rectangle 8"/>
          <p:cNvSpPr>
            <a:spLocks noChangeArrowheads="1"/>
          </p:cNvSpPr>
          <p:nvPr/>
        </p:nvSpPr>
        <p:spPr bwMode="auto">
          <a:xfrm>
            <a:off x="3595688" y="2514600"/>
            <a:ext cx="1919287" cy="517525"/>
          </a:xfrm>
          <a:prstGeom prst="rect">
            <a:avLst/>
          </a:prstGeom>
          <a:noFill/>
          <a:ln w="9525" algn="ctr">
            <a:noFill/>
            <a:miter lim="800000"/>
            <a:headEnd/>
            <a:tailEnd/>
          </a:ln>
          <a:effectLst/>
        </p:spPr>
        <p:txBody>
          <a:bodyPr>
            <a:spAutoFit/>
          </a:bodyPr>
          <a:lstStyle/>
          <a:p>
            <a:r>
              <a:rPr lang="en-US" sz="1400" dirty="0"/>
              <a:t>Average U.S. Movie Theater Ticket Price</a:t>
            </a:r>
          </a:p>
        </p:txBody>
      </p:sp>
      <p:pic>
        <p:nvPicPr>
          <p:cNvPr id="176137" name="Picture 9" descr="Picture4"/>
          <p:cNvPicPr>
            <a:picLocks noChangeAspect="1" noChangeArrowheads="1"/>
          </p:cNvPicPr>
          <p:nvPr/>
        </p:nvPicPr>
        <p:blipFill>
          <a:blip r:embed="rId3"/>
          <a:srcRect/>
          <a:stretch>
            <a:fillRect/>
          </a:stretch>
        </p:blipFill>
        <p:spPr bwMode="auto">
          <a:xfrm>
            <a:off x="3341688" y="3152775"/>
            <a:ext cx="2432050" cy="2535238"/>
          </a:xfrm>
          <a:prstGeom prst="rect">
            <a:avLst/>
          </a:prstGeom>
          <a:noFill/>
        </p:spPr>
      </p:pic>
      <p:sp>
        <p:nvSpPr>
          <p:cNvPr id="14" name="Rectangle 3"/>
          <p:cNvSpPr>
            <a:spLocks noGrp="1" noChangeArrowheads="1"/>
          </p:cNvSpPr>
          <p:nvPr>
            <p:ph type="title"/>
          </p:nvPr>
        </p:nvSpPr>
        <p:spPr>
          <a:xfrm>
            <a:off x="301625" y="90488"/>
            <a:ext cx="8226425" cy="1143000"/>
          </a:xfrm>
          <a:noFill/>
        </p:spPr>
        <p:txBody>
          <a:bodyPr/>
          <a:lstStyle/>
          <a:p>
            <a:r>
              <a:rPr lang="en-US" sz="2400" dirty="0" smtClean="0"/>
              <a:t> </a:t>
            </a:r>
            <a:r>
              <a:rPr lang="en-US" sz="2400" b="1" dirty="0" smtClean="0"/>
              <a:t>MOVIE THEATER TICKET PRICES</a:t>
            </a:r>
            <a:endParaRPr lang="en-US" sz="2400" b="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8418" name="Rectangle 2"/>
          <p:cNvSpPr>
            <a:spLocks noGrp="1" noChangeArrowheads="1"/>
          </p:cNvSpPr>
          <p:nvPr>
            <p:ph idx="1"/>
          </p:nvPr>
        </p:nvSpPr>
        <p:spPr>
          <a:xfrm>
            <a:off x="457200" y="1066800"/>
            <a:ext cx="8229600" cy="5791200"/>
          </a:xfrm>
          <a:noFill/>
        </p:spPr>
        <p:txBody>
          <a:bodyPr/>
          <a:lstStyle/>
          <a:p>
            <a:pPr marL="47625" indent="-47625">
              <a:buNone/>
            </a:pPr>
            <a:r>
              <a:rPr lang="en-US" sz="2400" dirty="0"/>
              <a:t>An equation that models the average U.S. movie theater</a:t>
            </a:r>
          </a:p>
          <a:p>
            <a:pPr marL="47625" indent="-47625">
              <a:buNone/>
            </a:pPr>
            <a:r>
              <a:rPr lang="en-US" sz="2400" dirty="0"/>
              <a:t>ticket price </a:t>
            </a:r>
            <a:r>
              <a:rPr lang="en-US" sz="2400" i="1" dirty="0"/>
              <a:t>p</a:t>
            </a:r>
            <a:r>
              <a:rPr lang="en-US" sz="2400" dirty="0"/>
              <a:t>, in dollars, is given by</a:t>
            </a:r>
          </a:p>
          <a:p>
            <a:pPr marL="47625" indent="-47625">
              <a:lnSpc>
                <a:spcPct val="120000"/>
              </a:lnSpc>
              <a:buNone/>
            </a:pPr>
            <a:r>
              <a:rPr lang="en-US" sz="2400" dirty="0"/>
              <a:t>	</a:t>
            </a:r>
          </a:p>
          <a:p>
            <a:pPr marL="47625" indent="-47625">
              <a:lnSpc>
                <a:spcPct val="120000"/>
              </a:lnSpc>
              <a:buNone/>
            </a:pPr>
            <a:r>
              <a:rPr lang="en-US" sz="2400" i="1" dirty="0"/>
              <a:t>	p </a:t>
            </a:r>
            <a:r>
              <a:rPr lang="en-US" sz="2400" dirty="0"/>
              <a:t>= 0.211</a:t>
            </a:r>
            <a:r>
              <a:rPr lang="en-US" sz="2400" i="1" dirty="0"/>
              <a:t>t </a:t>
            </a:r>
            <a:r>
              <a:rPr lang="en-US" sz="2400" dirty="0"/>
              <a:t>+ 5.998</a:t>
            </a:r>
          </a:p>
          <a:p>
            <a:pPr marL="47625" indent="-47625">
              <a:lnSpc>
                <a:spcPct val="120000"/>
              </a:lnSpc>
              <a:buNone/>
            </a:pPr>
            <a:endParaRPr lang="en-US" sz="2400" dirty="0"/>
          </a:p>
          <a:p>
            <a:pPr marL="47625" indent="-47625">
              <a:lnSpc>
                <a:spcPct val="120000"/>
              </a:lnSpc>
              <a:buNone/>
            </a:pPr>
            <a:r>
              <a:rPr lang="en-US" sz="2400" dirty="0"/>
              <a:t>where </a:t>
            </a:r>
            <a:r>
              <a:rPr lang="en-US" sz="2400" i="1" dirty="0"/>
              <a:t>t</a:t>
            </a:r>
            <a:r>
              <a:rPr lang="en-US" sz="2400" dirty="0"/>
              <a:t> is the number of years after 2003. (This means that </a:t>
            </a:r>
            <a:r>
              <a:rPr lang="en-US" sz="2400" i="1" dirty="0"/>
              <a:t>t </a:t>
            </a:r>
            <a:r>
              <a:rPr lang="en-US" sz="2400" dirty="0"/>
              <a:t>= 0 corresponds to 2003.) Use this equation to predict the year in which the average U.S. movie theater ticket price will reach $7.50.</a:t>
            </a:r>
            <a:endParaRPr lang="en-US" sz="2400" i="1" dirty="0"/>
          </a:p>
        </p:txBody>
      </p:sp>
      <p:sp>
        <p:nvSpPr>
          <p:cNvPr id="188424" name="Text Box 8"/>
          <p:cNvSpPr txBox="1">
            <a:spLocks noChangeArrowheads="1"/>
          </p:cNvSpPr>
          <p:nvPr/>
        </p:nvSpPr>
        <p:spPr bwMode="auto">
          <a:xfrm>
            <a:off x="8242300" y="652463"/>
            <a:ext cx="793750" cy="366712"/>
          </a:xfrm>
          <a:prstGeom prst="rect">
            <a:avLst/>
          </a:prstGeom>
          <a:noFill/>
          <a:ln w="9525" algn="ctr">
            <a:noFill/>
            <a:miter lim="800000"/>
            <a:headEnd/>
            <a:tailEnd/>
          </a:ln>
          <a:effectLst/>
        </p:spPr>
        <p:txBody>
          <a:bodyPr wrap="none">
            <a:spAutoFit/>
          </a:bodyPr>
          <a:lstStyle/>
          <a:p>
            <a:r>
              <a:rPr lang="en-US" dirty="0">
                <a:solidFill>
                  <a:srgbClr val="00718C"/>
                </a:solidFill>
              </a:rPr>
              <a:t>cont’d</a:t>
            </a:r>
          </a:p>
        </p:txBody>
      </p:sp>
      <p:sp>
        <p:nvSpPr>
          <p:cNvPr id="6" name="Rectangle 3"/>
          <p:cNvSpPr>
            <a:spLocks noGrp="1" noChangeArrowheads="1"/>
          </p:cNvSpPr>
          <p:nvPr>
            <p:ph type="title"/>
          </p:nvPr>
        </p:nvSpPr>
        <p:spPr>
          <a:xfrm>
            <a:off x="301625" y="90488"/>
            <a:ext cx="8226425" cy="747712"/>
          </a:xfrm>
          <a:noFill/>
        </p:spPr>
        <p:txBody>
          <a:bodyPr/>
          <a:lstStyle/>
          <a:p>
            <a:r>
              <a:rPr lang="en-US" sz="2400" dirty="0" smtClean="0"/>
              <a:t> </a:t>
            </a:r>
            <a:r>
              <a:rPr lang="en-US" sz="2400" b="1" dirty="0" smtClean="0"/>
              <a:t>MOVIE THEATER TICKET PRICES</a:t>
            </a:r>
            <a:endParaRPr lang="en-US" sz="2400"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idx="1"/>
          </p:nvPr>
        </p:nvSpPr>
        <p:spPr>
          <a:xfrm>
            <a:off x="457200" y="1371600"/>
            <a:ext cx="8229600" cy="5256213"/>
          </a:xfrm>
          <a:noFill/>
        </p:spPr>
        <p:txBody>
          <a:bodyPr/>
          <a:lstStyle/>
          <a:p>
            <a:pPr marL="47625" indent="-47625">
              <a:lnSpc>
                <a:spcPct val="120000"/>
              </a:lnSpc>
              <a:buNone/>
            </a:pPr>
            <a:r>
              <a:rPr lang="en-US" i="1" dirty="0"/>
              <a:t>	</a:t>
            </a:r>
            <a:r>
              <a:rPr lang="en-US" sz="2400" i="1" dirty="0"/>
              <a:t>p </a:t>
            </a:r>
            <a:r>
              <a:rPr lang="en-US" sz="2400" dirty="0"/>
              <a:t>= 0.211</a:t>
            </a:r>
            <a:r>
              <a:rPr lang="en-US" sz="2400" i="1" dirty="0"/>
              <a:t>t </a:t>
            </a:r>
            <a:r>
              <a:rPr lang="en-US" sz="2400" dirty="0"/>
              <a:t>+ 5.998</a:t>
            </a:r>
          </a:p>
          <a:p>
            <a:pPr marL="47625" indent="-47625">
              <a:lnSpc>
                <a:spcPct val="120000"/>
              </a:lnSpc>
              <a:buNone/>
            </a:pPr>
            <a:endParaRPr lang="en-US" sz="2400" dirty="0"/>
          </a:p>
          <a:p>
            <a:pPr marL="47625" indent="-47625">
              <a:lnSpc>
                <a:spcPct val="120000"/>
              </a:lnSpc>
              <a:buNone/>
            </a:pPr>
            <a:r>
              <a:rPr lang="en-US" sz="2400" dirty="0"/>
              <a:t> </a:t>
            </a:r>
            <a:r>
              <a:rPr lang="en-US" sz="2400" dirty="0" smtClean="0"/>
              <a:t>7.50 </a:t>
            </a:r>
            <a:r>
              <a:rPr lang="en-US" sz="2400" dirty="0"/>
              <a:t>= 0.211</a:t>
            </a:r>
            <a:r>
              <a:rPr lang="en-US" sz="2400" i="1" dirty="0"/>
              <a:t>t </a:t>
            </a:r>
            <a:r>
              <a:rPr lang="en-US" sz="2400" dirty="0"/>
              <a:t>+ 5.998</a:t>
            </a:r>
          </a:p>
          <a:p>
            <a:pPr marL="47625" indent="-47625">
              <a:lnSpc>
                <a:spcPct val="120000"/>
              </a:lnSpc>
              <a:buNone/>
            </a:pPr>
            <a:endParaRPr lang="en-US" sz="2400" dirty="0" smtClean="0"/>
          </a:p>
          <a:p>
            <a:pPr marL="47625" indent="-47625">
              <a:lnSpc>
                <a:spcPct val="120000"/>
              </a:lnSpc>
              <a:buNone/>
            </a:pPr>
            <a:r>
              <a:rPr lang="en-US" sz="2400" dirty="0" smtClean="0"/>
              <a:t>1.502 = 0.211</a:t>
            </a:r>
            <a:r>
              <a:rPr lang="en-US" sz="2400" i="1" dirty="0" smtClean="0"/>
              <a:t>t</a:t>
            </a:r>
            <a:endParaRPr lang="en-US" sz="2400" dirty="0" smtClean="0"/>
          </a:p>
          <a:p>
            <a:pPr marL="47625" indent="-47625">
              <a:lnSpc>
                <a:spcPct val="120000"/>
              </a:lnSpc>
              <a:buNone/>
            </a:pPr>
            <a:endParaRPr lang="en-US" sz="2400" dirty="0" smtClean="0"/>
          </a:p>
          <a:p>
            <a:pPr marL="47625" indent="-47625">
              <a:lnSpc>
                <a:spcPct val="120000"/>
              </a:lnSpc>
              <a:buNone/>
            </a:pPr>
            <a:r>
              <a:rPr lang="en-US" sz="2400" i="1" dirty="0" smtClean="0"/>
              <a:t>           t </a:t>
            </a:r>
            <a:r>
              <a:rPr lang="en-US" sz="2400" b="1" dirty="0" smtClean="0">
                <a:sym typeface="Symbol" pitchFamily="18" charset="2"/>
              </a:rPr>
              <a:t></a:t>
            </a:r>
            <a:r>
              <a:rPr lang="en-US" sz="2400" dirty="0" smtClean="0"/>
              <a:t> 7.1</a:t>
            </a:r>
          </a:p>
          <a:p>
            <a:endParaRPr lang="en-US" sz="2400" dirty="0" smtClean="0"/>
          </a:p>
          <a:p>
            <a:pPr marL="0" indent="0">
              <a:buNone/>
            </a:pPr>
            <a:r>
              <a:rPr lang="en-US" sz="2400" dirty="0" smtClean="0">
                <a:solidFill>
                  <a:srgbClr val="009AFF"/>
                </a:solidFill>
              </a:rPr>
              <a:t>Our equation predicts that the average U.S. movie theater ticket price will reach $7.50 about 7.1 years after 2003, which is 2010.</a:t>
            </a:r>
            <a:endParaRPr lang="en-US" sz="2400" i="1" dirty="0">
              <a:solidFill>
                <a:srgbClr val="009AFF"/>
              </a:solidFill>
            </a:endParaRPr>
          </a:p>
        </p:txBody>
      </p:sp>
      <p:sp>
        <p:nvSpPr>
          <p:cNvPr id="190468" name="Rectangle 4"/>
          <p:cNvSpPr>
            <a:spLocks noChangeArrowheads="1"/>
          </p:cNvSpPr>
          <p:nvPr/>
        </p:nvSpPr>
        <p:spPr bwMode="auto">
          <a:xfrm>
            <a:off x="5181600" y="2590800"/>
            <a:ext cx="2292350" cy="366712"/>
          </a:xfrm>
          <a:prstGeom prst="rect">
            <a:avLst/>
          </a:prstGeom>
          <a:noFill/>
          <a:ln w="9525" algn="ctr">
            <a:noFill/>
            <a:miter lim="800000"/>
            <a:headEnd/>
            <a:tailEnd/>
          </a:ln>
          <a:effectLst/>
        </p:spPr>
        <p:txBody>
          <a:bodyPr wrap="none">
            <a:spAutoFit/>
          </a:bodyPr>
          <a:lstStyle/>
          <a:p>
            <a:r>
              <a:rPr lang="en-US" dirty="0">
                <a:solidFill>
                  <a:srgbClr val="009AFF"/>
                </a:solidFill>
              </a:rPr>
              <a:t>Substitute 7.50 for </a:t>
            </a:r>
            <a:r>
              <a:rPr lang="en-US" i="1" dirty="0">
                <a:solidFill>
                  <a:srgbClr val="009AFF"/>
                </a:solidFill>
              </a:rPr>
              <a:t>p</a:t>
            </a:r>
            <a:r>
              <a:rPr lang="en-US" dirty="0">
                <a:solidFill>
                  <a:srgbClr val="009AFF"/>
                </a:solidFill>
              </a:rPr>
              <a:t>.</a:t>
            </a:r>
          </a:p>
        </p:txBody>
      </p:sp>
      <p:sp>
        <p:nvSpPr>
          <p:cNvPr id="190469" name="Rectangle 5"/>
          <p:cNvSpPr>
            <a:spLocks noChangeArrowheads="1"/>
          </p:cNvSpPr>
          <p:nvPr/>
        </p:nvSpPr>
        <p:spPr bwMode="auto">
          <a:xfrm>
            <a:off x="5257800" y="3657600"/>
            <a:ext cx="1276350" cy="366712"/>
          </a:xfrm>
          <a:prstGeom prst="rect">
            <a:avLst/>
          </a:prstGeom>
          <a:noFill/>
          <a:ln w="9525" algn="ctr">
            <a:noFill/>
            <a:miter lim="800000"/>
            <a:headEnd/>
            <a:tailEnd/>
          </a:ln>
          <a:effectLst/>
        </p:spPr>
        <p:txBody>
          <a:bodyPr wrap="none">
            <a:spAutoFit/>
          </a:bodyPr>
          <a:lstStyle/>
          <a:p>
            <a:r>
              <a:rPr lang="en-US" dirty="0">
                <a:solidFill>
                  <a:srgbClr val="009AFF"/>
                </a:solidFill>
              </a:rPr>
              <a:t>Solve for </a:t>
            </a:r>
            <a:r>
              <a:rPr lang="en-US" i="1" dirty="0">
                <a:solidFill>
                  <a:srgbClr val="009AFF"/>
                </a:solidFill>
              </a:rPr>
              <a:t>t</a:t>
            </a:r>
            <a:r>
              <a:rPr lang="en-US" dirty="0">
                <a:solidFill>
                  <a:srgbClr val="009AFF"/>
                </a:solidFill>
              </a:rPr>
              <a:t>.</a:t>
            </a:r>
          </a:p>
        </p:txBody>
      </p:sp>
      <p:sp>
        <p:nvSpPr>
          <p:cNvPr id="190470" name="Text Box 6"/>
          <p:cNvSpPr txBox="1">
            <a:spLocks noChangeArrowheads="1"/>
          </p:cNvSpPr>
          <p:nvPr/>
        </p:nvSpPr>
        <p:spPr bwMode="auto">
          <a:xfrm>
            <a:off x="8242300" y="652463"/>
            <a:ext cx="793750" cy="366712"/>
          </a:xfrm>
          <a:prstGeom prst="rect">
            <a:avLst/>
          </a:prstGeom>
          <a:noFill/>
          <a:ln w="9525" algn="ctr">
            <a:noFill/>
            <a:miter lim="800000"/>
            <a:headEnd/>
            <a:tailEnd/>
          </a:ln>
          <a:effectLst/>
        </p:spPr>
        <p:txBody>
          <a:bodyPr wrap="none">
            <a:spAutoFit/>
          </a:bodyPr>
          <a:lstStyle/>
          <a:p>
            <a:r>
              <a:rPr lang="en-US" dirty="0">
                <a:solidFill>
                  <a:srgbClr val="00718C"/>
                </a:solidFill>
              </a:rPr>
              <a:t>cont’d</a:t>
            </a:r>
          </a:p>
        </p:txBody>
      </p:sp>
      <p:sp>
        <p:nvSpPr>
          <p:cNvPr id="6" name="Rectangle 3"/>
          <p:cNvSpPr>
            <a:spLocks noGrp="1" noChangeArrowheads="1"/>
          </p:cNvSpPr>
          <p:nvPr>
            <p:ph type="title"/>
          </p:nvPr>
        </p:nvSpPr>
        <p:spPr>
          <a:xfrm>
            <a:off x="301625" y="90488"/>
            <a:ext cx="8226425" cy="1143000"/>
          </a:xfrm>
          <a:noFill/>
        </p:spPr>
        <p:txBody>
          <a:bodyPr/>
          <a:lstStyle/>
          <a:p>
            <a:r>
              <a:rPr lang="en-US" sz="2400" dirty="0" smtClean="0"/>
              <a:t> </a:t>
            </a:r>
            <a:r>
              <a:rPr lang="en-US" sz="2400" b="1" dirty="0" smtClean="0"/>
              <a:t>SOLUTION</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90466">
                                            <p:txEl>
                                              <p:pRg st="2" end="2"/>
                                            </p:txEl>
                                          </p:spTgt>
                                        </p:tgtEl>
                                        <p:attrNameLst>
                                          <p:attrName>style.visibility</p:attrName>
                                        </p:attrNameLst>
                                      </p:cBhvr>
                                      <p:to>
                                        <p:strVal val="visible"/>
                                      </p:to>
                                    </p:set>
                                    <p:animEffect transition="in" filter="fade">
                                      <p:cBhvr>
                                        <p:cTn id="7" dur="1000"/>
                                        <p:tgtEl>
                                          <p:spTgt spid="190466">
                                            <p:txEl>
                                              <p:pRg st="2" end="2"/>
                                            </p:txEl>
                                          </p:spTgt>
                                        </p:tgtEl>
                                      </p:cBhvr>
                                    </p:animEffect>
                                    <p:anim calcmode="lin" valueType="num">
                                      <p:cBhvr>
                                        <p:cTn id="8" dur="1000" fill="hold"/>
                                        <p:tgtEl>
                                          <p:spTgt spid="190466">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90466">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90466">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190468"/>
                                        </p:tgtEl>
                                        <p:attrNameLst>
                                          <p:attrName>style.visibility</p:attrName>
                                        </p:attrNameLst>
                                      </p:cBhvr>
                                      <p:to>
                                        <p:strVal val="visible"/>
                                      </p:to>
                                    </p:set>
                                    <p:animEffect transition="in" filter="fade">
                                      <p:cBhvr>
                                        <p:cTn id="13" dur="1000"/>
                                        <p:tgtEl>
                                          <p:spTgt spid="190468"/>
                                        </p:tgtEl>
                                      </p:cBhvr>
                                    </p:animEffect>
                                    <p:anim calcmode="lin" valueType="num">
                                      <p:cBhvr>
                                        <p:cTn id="14" dur="1000" fill="hold"/>
                                        <p:tgtEl>
                                          <p:spTgt spid="190468"/>
                                        </p:tgtEl>
                                        <p:attrNameLst>
                                          <p:attrName>ppt_x</p:attrName>
                                        </p:attrNameLst>
                                      </p:cBhvr>
                                      <p:tavLst>
                                        <p:tav tm="0">
                                          <p:val>
                                            <p:strVal val="#ppt_x"/>
                                          </p:val>
                                        </p:tav>
                                        <p:tav tm="100000">
                                          <p:val>
                                            <p:strVal val="#ppt_x"/>
                                          </p:val>
                                        </p:tav>
                                      </p:tavLst>
                                    </p:anim>
                                    <p:anim calcmode="lin" valueType="num">
                                      <p:cBhvr>
                                        <p:cTn id="15" dur="900" decel="100000" fill="hold"/>
                                        <p:tgtEl>
                                          <p:spTgt spid="190468"/>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90468"/>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190466">
                                            <p:txEl>
                                              <p:pRg st="4" end="4"/>
                                            </p:txEl>
                                          </p:spTgt>
                                        </p:tgtEl>
                                        <p:attrNameLst>
                                          <p:attrName>style.visibility</p:attrName>
                                        </p:attrNameLst>
                                      </p:cBhvr>
                                      <p:to>
                                        <p:strVal val="visible"/>
                                      </p:to>
                                    </p:set>
                                    <p:animEffect transition="in" filter="fade">
                                      <p:cBhvr>
                                        <p:cTn id="21" dur="1000"/>
                                        <p:tgtEl>
                                          <p:spTgt spid="190466">
                                            <p:txEl>
                                              <p:pRg st="4" end="4"/>
                                            </p:txEl>
                                          </p:spTgt>
                                        </p:tgtEl>
                                      </p:cBhvr>
                                    </p:animEffect>
                                    <p:anim calcmode="lin" valueType="num">
                                      <p:cBhvr>
                                        <p:cTn id="22" dur="1000" fill="hold"/>
                                        <p:tgtEl>
                                          <p:spTgt spid="190466">
                                            <p:txEl>
                                              <p:pRg st="4" end="4"/>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190466">
                                            <p:txEl>
                                              <p:pRg st="4" end="4"/>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90466">
                                            <p:txEl>
                                              <p:pRg st="4" end="4"/>
                                            </p:txEl>
                                          </p:spTgt>
                                        </p:tgtEl>
                                        <p:attrNameLst>
                                          <p:attrName>ppt_y</p:attrName>
                                        </p:attrNameLst>
                                      </p:cBhvr>
                                      <p:tavLst>
                                        <p:tav tm="0">
                                          <p:val>
                                            <p:strVal val="#ppt_y-.03"/>
                                          </p:val>
                                        </p:tav>
                                        <p:tav tm="100000">
                                          <p:val>
                                            <p:strVal val="#ppt_y"/>
                                          </p:val>
                                        </p:tav>
                                      </p:tavLst>
                                    </p:anim>
                                  </p:childTnLst>
                                </p:cTn>
                              </p:par>
                              <p:par>
                                <p:cTn id="25" presetID="37" presetClass="entr" presetSubtype="0" fill="hold" grpId="0" nodeType="withEffect">
                                  <p:stCondLst>
                                    <p:cond delay="0"/>
                                  </p:stCondLst>
                                  <p:childTnLst>
                                    <p:set>
                                      <p:cBhvr>
                                        <p:cTn id="26" dur="1" fill="hold">
                                          <p:stCondLst>
                                            <p:cond delay="0"/>
                                          </p:stCondLst>
                                        </p:cTn>
                                        <p:tgtEl>
                                          <p:spTgt spid="190469"/>
                                        </p:tgtEl>
                                        <p:attrNameLst>
                                          <p:attrName>style.visibility</p:attrName>
                                        </p:attrNameLst>
                                      </p:cBhvr>
                                      <p:to>
                                        <p:strVal val="visible"/>
                                      </p:to>
                                    </p:set>
                                    <p:animEffect transition="in" filter="fade">
                                      <p:cBhvr>
                                        <p:cTn id="27" dur="1000"/>
                                        <p:tgtEl>
                                          <p:spTgt spid="190469"/>
                                        </p:tgtEl>
                                      </p:cBhvr>
                                    </p:animEffect>
                                    <p:anim calcmode="lin" valueType="num">
                                      <p:cBhvr>
                                        <p:cTn id="28" dur="1000" fill="hold"/>
                                        <p:tgtEl>
                                          <p:spTgt spid="190469"/>
                                        </p:tgtEl>
                                        <p:attrNameLst>
                                          <p:attrName>ppt_x</p:attrName>
                                        </p:attrNameLst>
                                      </p:cBhvr>
                                      <p:tavLst>
                                        <p:tav tm="0">
                                          <p:val>
                                            <p:strVal val="#ppt_x"/>
                                          </p:val>
                                        </p:tav>
                                        <p:tav tm="100000">
                                          <p:val>
                                            <p:strVal val="#ppt_x"/>
                                          </p:val>
                                        </p:tav>
                                      </p:tavLst>
                                    </p:anim>
                                    <p:anim calcmode="lin" valueType="num">
                                      <p:cBhvr>
                                        <p:cTn id="29" dur="900" decel="100000" fill="hold"/>
                                        <p:tgtEl>
                                          <p:spTgt spid="190469"/>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90469"/>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7" presetClass="entr" presetSubtype="0" fill="hold" nodeType="clickEffect">
                                  <p:stCondLst>
                                    <p:cond delay="0"/>
                                  </p:stCondLst>
                                  <p:childTnLst>
                                    <p:set>
                                      <p:cBhvr>
                                        <p:cTn id="34" dur="1" fill="hold">
                                          <p:stCondLst>
                                            <p:cond delay="0"/>
                                          </p:stCondLst>
                                        </p:cTn>
                                        <p:tgtEl>
                                          <p:spTgt spid="190466">
                                            <p:txEl>
                                              <p:pRg st="6" end="6"/>
                                            </p:txEl>
                                          </p:spTgt>
                                        </p:tgtEl>
                                        <p:attrNameLst>
                                          <p:attrName>style.visibility</p:attrName>
                                        </p:attrNameLst>
                                      </p:cBhvr>
                                      <p:to>
                                        <p:strVal val="visible"/>
                                      </p:to>
                                    </p:set>
                                    <p:animEffect transition="in" filter="fade">
                                      <p:cBhvr>
                                        <p:cTn id="35" dur="1000"/>
                                        <p:tgtEl>
                                          <p:spTgt spid="190466">
                                            <p:txEl>
                                              <p:pRg st="6" end="6"/>
                                            </p:txEl>
                                          </p:spTgt>
                                        </p:tgtEl>
                                      </p:cBhvr>
                                    </p:animEffect>
                                    <p:anim calcmode="lin" valueType="num">
                                      <p:cBhvr>
                                        <p:cTn id="36" dur="1000" fill="hold"/>
                                        <p:tgtEl>
                                          <p:spTgt spid="190466">
                                            <p:txEl>
                                              <p:pRg st="6" end="6"/>
                                            </p:txEl>
                                          </p:spTgt>
                                        </p:tgtEl>
                                        <p:attrNameLst>
                                          <p:attrName>ppt_x</p:attrName>
                                        </p:attrNameLst>
                                      </p:cBhvr>
                                      <p:tavLst>
                                        <p:tav tm="0">
                                          <p:val>
                                            <p:strVal val="#ppt_x"/>
                                          </p:val>
                                        </p:tav>
                                        <p:tav tm="100000">
                                          <p:val>
                                            <p:strVal val="#ppt_x"/>
                                          </p:val>
                                        </p:tav>
                                      </p:tavLst>
                                    </p:anim>
                                    <p:anim calcmode="lin" valueType="num">
                                      <p:cBhvr>
                                        <p:cTn id="37" dur="900" decel="100000" fill="hold"/>
                                        <p:tgtEl>
                                          <p:spTgt spid="190466">
                                            <p:txEl>
                                              <p:pRg st="6" end="6"/>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90466">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7" presetClass="entr" presetSubtype="0" fill="hold" nodeType="clickEffect">
                                  <p:stCondLst>
                                    <p:cond delay="0"/>
                                  </p:stCondLst>
                                  <p:childTnLst>
                                    <p:set>
                                      <p:cBhvr>
                                        <p:cTn id="42" dur="1" fill="hold">
                                          <p:stCondLst>
                                            <p:cond delay="0"/>
                                          </p:stCondLst>
                                        </p:cTn>
                                        <p:tgtEl>
                                          <p:spTgt spid="190466">
                                            <p:txEl>
                                              <p:pRg st="8" end="8"/>
                                            </p:txEl>
                                          </p:spTgt>
                                        </p:tgtEl>
                                        <p:attrNameLst>
                                          <p:attrName>style.visibility</p:attrName>
                                        </p:attrNameLst>
                                      </p:cBhvr>
                                      <p:to>
                                        <p:strVal val="visible"/>
                                      </p:to>
                                    </p:set>
                                    <p:animEffect transition="in" filter="fade">
                                      <p:cBhvr>
                                        <p:cTn id="43" dur="1000"/>
                                        <p:tgtEl>
                                          <p:spTgt spid="190466">
                                            <p:txEl>
                                              <p:pRg st="8" end="8"/>
                                            </p:txEl>
                                          </p:spTgt>
                                        </p:tgtEl>
                                      </p:cBhvr>
                                    </p:animEffect>
                                    <p:anim calcmode="lin" valueType="num">
                                      <p:cBhvr>
                                        <p:cTn id="44" dur="1000" fill="hold"/>
                                        <p:tgtEl>
                                          <p:spTgt spid="190466">
                                            <p:txEl>
                                              <p:pRg st="8" end="8"/>
                                            </p:txEl>
                                          </p:spTgt>
                                        </p:tgtEl>
                                        <p:attrNameLst>
                                          <p:attrName>ppt_x</p:attrName>
                                        </p:attrNameLst>
                                      </p:cBhvr>
                                      <p:tavLst>
                                        <p:tav tm="0">
                                          <p:val>
                                            <p:strVal val="#ppt_x"/>
                                          </p:val>
                                        </p:tav>
                                        <p:tav tm="100000">
                                          <p:val>
                                            <p:strVal val="#ppt_x"/>
                                          </p:val>
                                        </p:tav>
                                      </p:tavLst>
                                    </p:anim>
                                    <p:anim calcmode="lin" valueType="num">
                                      <p:cBhvr>
                                        <p:cTn id="45" dur="900" decel="100000" fill="hold"/>
                                        <p:tgtEl>
                                          <p:spTgt spid="190466">
                                            <p:txEl>
                                              <p:pRg st="8" end="8"/>
                                            </p:txEl>
                                          </p:spTgt>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90466">
                                            <p:txEl>
                                              <p:pRg st="8" end="8"/>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8" grpId="0"/>
      <p:bldP spid="19046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p:nvPr>
        </p:nvSpPr>
        <p:spPr>
          <a:xfrm>
            <a:off x="533400" y="2743200"/>
            <a:ext cx="8226425" cy="1143000"/>
          </a:xfrm>
          <a:noFill/>
        </p:spPr>
        <p:txBody>
          <a:bodyPr/>
          <a:lstStyle/>
          <a:p>
            <a:r>
              <a:rPr lang="en-US" sz="2400" dirty="0" smtClean="0"/>
              <a:t> </a:t>
            </a:r>
            <a:r>
              <a:rPr lang="en-US" sz="2400" b="1" dirty="0" smtClean="0"/>
              <a:t>APPLICATIONS</a:t>
            </a:r>
            <a:endParaRPr lang="en-US" sz="2400" b="1"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body" idx="1"/>
          </p:nvPr>
        </p:nvSpPr>
        <p:spPr>
          <a:xfrm>
            <a:off x="457200" y="687388"/>
            <a:ext cx="8229600" cy="5256212"/>
          </a:xfrm>
          <a:noFill/>
        </p:spPr>
        <p:txBody>
          <a:bodyPr/>
          <a:lstStyle/>
          <a:p>
            <a:pPr marL="0" indent="0">
              <a:buNone/>
            </a:pPr>
            <a:r>
              <a:rPr lang="en-US" sz="2400" dirty="0"/>
              <a:t>Linear equations emerge in a variety of application problems. In solving such problems, it generally helps to apply specific techniques in a series of small steps. </a:t>
            </a:r>
          </a:p>
          <a:p>
            <a:pPr marL="0" indent="0">
              <a:buNone/>
            </a:pPr>
            <a:endParaRPr lang="en-US" sz="2400" dirty="0"/>
          </a:p>
          <a:p>
            <a:pPr marL="0" indent="0">
              <a:buNone/>
            </a:pPr>
            <a:r>
              <a:rPr lang="en-US" sz="2400" dirty="0"/>
              <a:t>Strategies for Solving Application Problems</a:t>
            </a:r>
          </a:p>
          <a:p>
            <a:pPr marL="0" indent="0">
              <a:buNone/>
            </a:pPr>
            <a:endParaRPr lang="en-US" sz="2400" dirty="0"/>
          </a:p>
          <a:p>
            <a:pPr marL="0" indent="0">
              <a:buNone/>
            </a:pPr>
            <a:r>
              <a:rPr lang="en-US" sz="2400" b="1" dirty="0"/>
              <a:t>1. </a:t>
            </a:r>
            <a:r>
              <a:rPr lang="en-US" sz="2400" dirty="0"/>
              <a:t>Read the problem carefully. If necessary, reread the </a:t>
            </a:r>
            <a:br>
              <a:rPr lang="en-US" sz="2400" dirty="0"/>
            </a:br>
            <a:r>
              <a:rPr lang="en-US" sz="2400" dirty="0"/>
              <a:t>    problem several times.</a:t>
            </a:r>
          </a:p>
          <a:p>
            <a:pPr marL="0" indent="0">
              <a:buNone/>
            </a:pPr>
            <a:endParaRPr lang="en-US" sz="2400" dirty="0"/>
          </a:p>
          <a:p>
            <a:pPr marL="0" indent="0">
              <a:buNone/>
            </a:pPr>
            <a:r>
              <a:rPr lang="en-US" sz="2400" b="1" dirty="0"/>
              <a:t>2. </a:t>
            </a:r>
            <a:r>
              <a:rPr lang="en-US" sz="2400" dirty="0"/>
              <a:t>When appropriate, draw a sketch and label parts of the </a:t>
            </a:r>
            <a:br>
              <a:rPr lang="en-US" sz="2400" dirty="0"/>
            </a:br>
            <a:r>
              <a:rPr lang="en-US" sz="2400" dirty="0"/>
              <a:t>    drawing with the specific information given in the </a:t>
            </a:r>
            <a:br>
              <a:rPr lang="en-US" sz="2400" dirty="0"/>
            </a:br>
            <a:r>
              <a:rPr lang="en-US" sz="2400" dirty="0"/>
              <a:t>    problem.</a:t>
            </a:r>
          </a:p>
        </p:txBody>
      </p:sp>
      <p:sp>
        <p:nvSpPr>
          <p:cNvPr id="150531" name="Rectangle 3"/>
          <p:cNvSpPr>
            <a:spLocks noGrp="1" noChangeArrowheads="1"/>
          </p:cNvSpPr>
          <p:nvPr>
            <p:ph type="title"/>
          </p:nvPr>
        </p:nvSpPr>
        <p:spPr>
          <a:xfrm>
            <a:off x="1524000" y="152400"/>
            <a:ext cx="5565775" cy="595312"/>
          </a:xfrm>
          <a:noFill/>
        </p:spPr>
        <p:txBody>
          <a:bodyPr/>
          <a:lstStyle/>
          <a:p>
            <a:r>
              <a:rPr lang="en-US" sz="2400" b="1" dirty="0" smtClean="0">
                <a:latin typeface="+mn-lt"/>
              </a:rPr>
              <a:t>APPLICATIONS</a:t>
            </a:r>
            <a:endParaRPr lang="en-US" sz="2400" b="1" dirty="0">
              <a:latin typeface="+mn-lt"/>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body" idx="1"/>
          </p:nvPr>
        </p:nvSpPr>
        <p:spPr>
          <a:xfrm>
            <a:off x="457200" y="1370013"/>
            <a:ext cx="8229600" cy="5256212"/>
          </a:xfrm>
          <a:noFill/>
        </p:spPr>
        <p:txBody>
          <a:bodyPr/>
          <a:lstStyle/>
          <a:p>
            <a:pPr marL="0" indent="0">
              <a:buNone/>
            </a:pPr>
            <a:r>
              <a:rPr lang="en-US" sz="2400" b="1" dirty="0"/>
              <a:t>3. </a:t>
            </a:r>
            <a:r>
              <a:rPr lang="en-US" sz="2400" dirty="0"/>
              <a:t>Determine the unknown quantities, and label them with </a:t>
            </a:r>
            <a:br>
              <a:rPr lang="en-US" sz="2400" dirty="0"/>
            </a:br>
            <a:r>
              <a:rPr lang="en-US" sz="2400" dirty="0"/>
              <a:t>    variables. Write down any equation that relates the </a:t>
            </a:r>
            <a:br>
              <a:rPr lang="en-US" sz="2400" dirty="0"/>
            </a:br>
            <a:r>
              <a:rPr lang="en-US" sz="2400" dirty="0"/>
              <a:t>    variables.</a:t>
            </a:r>
          </a:p>
          <a:p>
            <a:pPr marL="0" indent="0">
              <a:buNone/>
            </a:pPr>
            <a:endParaRPr lang="en-US" sz="2400" dirty="0"/>
          </a:p>
          <a:p>
            <a:pPr marL="0" indent="0">
              <a:buNone/>
            </a:pPr>
            <a:r>
              <a:rPr lang="en-US" sz="2400" b="1" dirty="0"/>
              <a:t>4. </a:t>
            </a:r>
            <a:r>
              <a:rPr lang="en-US" sz="2400" dirty="0"/>
              <a:t>Use the information from step 3, along with a known </a:t>
            </a:r>
            <a:br>
              <a:rPr lang="en-US" sz="2400" dirty="0"/>
            </a:br>
            <a:r>
              <a:rPr lang="en-US" sz="2400" dirty="0"/>
              <a:t>    formula or some additional information given in the </a:t>
            </a:r>
            <a:br>
              <a:rPr lang="en-US" sz="2400" dirty="0"/>
            </a:br>
            <a:r>
              <a:rPr lang="en-US" sz="2400" dirty="0"/>
              <a:t>    problem, to write an equation.</a:t>
            </a:r>
          </a:p>
          <a:p>
            <a:pPr marL="0" indent="0">
              <a:buNone/>
            </a:pPr>
            <a:endParaRPr lang="en-US" sz="2400" dirty="0"/>
          </a:p>
          <a:p>
            <a:pPr marL="0" indent="0">
              <a:buNone/>
            </a:pPr>
            <a:r>
              <a:rPr lang="en-US" sz="2400" b="1" dirty="0"/>
              <a:t>5. </a:t>
            </a:r>
            <a:r>
              <a:rPr lang="en-US" sz="2400" dirty="0"/>
              <a:t>Solve the equation obtained in step 4, and check to see </a:t>
            </a:r>
            <a:br>
              <a:rPr lang="en-US" sz="2400" dirty="0"/>
            </a:br>
            <a:r>
              <a:rPr lang="en-US" sz="2400" dirty="0"/>
              <a:t>    whether the results satisfy all the conditions of the </a:t>
            </a:r>
            <a:br>
              <a:rPr lang="en-US" sz="2400" dirty="0"/>
            </a:br>
            <a:r>
              <a:rPr lang="en-US" sz="2400" dirty="0"/>
              <a:t>    original problem.</a:t>
            </a:r>
          </a:p>
        </p:txBody>
      </p:sp>
      <p:sp>
        <p:nvSpPr>
          <p:cNvPr id="5" name="Rectangle 3"/>
          <p:cNvSpPr>
            <a:spLocks noGrp="1" noChangeArrowheads="1"/>
          </p:cNvSpPr>
          <p:nvPr>
            <p:ph type="title"/>
          </p:nvPr>
        </p:nvSpPr>
        <p:spPr>
          <a:xfrm>
            <a:off x="1524000" y="152400"/>
            <a:ext cx="5565775" cy="595312"/>
          </a:xfrm>
          <a:noFill/>
        </p:spPr>
        <p:txBody>
          <a:bodyPr/>
          <a:lstStyle/>
          <a:p>
            <a:r>
              <a:rPr lang="en-US" sz="2400" b="1" dirty="0" smtClean="0">
                <a:latin typeface="+mn-lt"/>
              </a:rPr>
              <a:t>APPLICATIONS</a:t>
            </a:r>
            <a:endParaRPr lang="en-US" sz="2400" b="1" dirty="0">
              <a:latin typeface="+mn-lt"/>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body" idx="1"/>
          </p:nvPr>
        </p:nvSpPr>
        <p:spPr>
          <a:xfrm>
            <a:off x="457200" y="1370013"/>
            <a:ext cx="8229600" cy="5256212"/>
          </a:xfrm>
          <a:noFill/>
        </p:spPr>
        <p:txBody>
          <a:bodyPr/>
          <a:lstStyle/>
          <a:p>
            <a:pPr marL="0" indent="0">
              <a:buNone/>
            </a:pPr>
            <a:r>
              <a:rPr lang="en-US" sz="2400" dirty="0"/>
              <a:t>One of the best known paintings is the </a:t>
            </a:r>
            <a:r>
              <a:rPr lang="en-US" sz="2400" i="1" dirty="0"/>
              <a:t>Mona Lisa </a:t>
            </a:r>
            <a:r>
              <a:rPr lang="en-US" sz="2400" dirty="0"/>
              <a:t>by</a:t>
            </a:r>
          </a:p>
          <a:p>
            <a:pPr marL="0" indent="0">
              <a:lnSpc>
                <a:spcPct val="125000"/>
              </a:lnSpc>
              <a:buNone/>
            </a:pPr>
            <a:r>
              <a:rPr lang="en-US" sz="2400" dirty="0"/>
              <a:t>Leonardo </a:t>
            </a:r>
            <a:r>
              <a:rPr lang="en-US" sz="2400" dirty="0" err="1"/>
              <a:t>da</a:t>
            </a:r>
            <a:r>
              <a:rPr lang="en-US" sz="2400" dirty="0"/>
              <a:t> Vinci. It is on display at the </a:t>
            </a:r>
            <a:r>
              <a:rPr lang="en-US" sz="2400" dirty="0" err="1"/>
              <a:t>Musée</a:t>
            </a:r>
            <a:r>
              <a:rPr lang="en-US" sz="2400" dirty="0"/>
              <a:t> du Louvre,</a:t>
            </a:r>
          </a:p>
          <a:p>
            <a:pPr marL="0" indent="0">
              <a:lnSpc>
                <a:spcPct val="125000"/>
              </a:lnSpc>
              <a:buNone/>
            </a:pPr>
            <a:r>
              <a:rPr lang="en-US" sz="2400" dirty="0"/>
              <a:t>in Paris. The length (or height) of this rectangular-shaped</a:t>
            </a:r>
          </a:p>
          <a:p>
            <a:pPr marL="0" indent="0">
              <a:lnSpc>
                <a:spcPct val="125000"/>
              </a:lnSpc>
              <a:buNone/>
            </a:pPr>
            <a:r>
              <a:rPr lang="en-US" sz="2400" dirty="0"/>
              <a:t>painting is 24 centimeters more than its width. The perimeter of the painting is 260 centimeters. Find the width</a:t>
            </a:r>
          </a:p>
          <a:p>
            <a:pPr marL="0" indent="0">
              <a:lnSpc>
                <a:spcPct val="125000"/>
              </a:lnSpc>
              <a:buNone/>
            </a:pPr>
            <a:r>
              <a:rPr lang="en-US" sz="2400" dirty="0"/>
              <a:t>and length of the painting.</a:t>
            </a:r>
          </a:p>
        </p:txBody>
      </p:sp>
      <p:sp>
        <p:nvSpPr>
          <p:cNvPr id="5" name="Rectangle 3"/>
          <p:cNvSpPr>
            <a:spLocks noGrp="1" noChangeArrowheads="1"/>
          </p:cNvSpPr>
          <p:nvPr>
            <p:ph type="title"/>
          </p:nvPr>
        </p:nvSpPr>
        <p:spPr>
          <a:xfrm>
            <a:off x="1524000" y="152400"/>
            <a:ext cx="5565775" cy="595312"/>
          </a:xfrm>
          <a:noFill/>
        </p:spPr>
        <p:txBody>
          <a:bodyPr/>
          <a:lstStyle/>
          <a:p>
            <a:r>
              <a:rPr lang="en-US" sz="2400" b="1" dirty="0" smtClean="0">
                <a:latin typeface="+mn-lt"/>
              </a:rPr>
              <a:t>GEOMETRY PROBLEM</a:t>
            </a:r>
            <a:endParaRPr lang="en-US" sz="2400" b="1" dirty="0">
              <a:latin typeface="+mn-lt"/>
            </a:endParaRPr>
          </a:p>
        </p:txBody>
      </p:sp>
    </p:spTree>
    <p:custDataLst>
      <p:tags r:id="rId1"/>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body" idx="1"/>
          </p:nvPr>
        </p:nvSpPr>
        <p:spPr>
          <a:xfrm>
            <a:off x="457200" y="1370013"/>
            <a:ext cx="8229600" cy="5256212"/>
          </a:xfrm>
          <a:noFill/>
        </p:spPr>
        <p:txBody>
          <a:bodyPr/>
          <a:lstStyle/>
          <a:p>
            <a:pPr marL="0" indent="0">
              <a:lnSpc>
                <a:spcPct val="115000"/>
              </a:lnSpc>
              <a:buNone/>
            </a:pPr>
            <a:r>
              <a:rPr lang="en-US" b="1" dirty="0"/>
              <a:t>1. </a:t>
            </a:r>
            <a:r>
              <a:rPr lang="en-US" sz="2400" dirty="0"/>
              <a:t>Read the problem carefully.</a:t>
            </a:r>
          </a:p>
          <a:p>
            <a:pPr marL="0" indent="0">
              <a:lnSpc>
                <a:spcPct val="115000"/>
              </a:lnSpc>
              <a:buNone/>
            </a:pPr>
            <a:endParaRPr lang="en-US" sz="2400" dirty="0"/>
          </a:p>
          <a:p>
            <a:pPr marL="0" indent="0">
              <a:lnSpc>
                <a:spcPct val="115000"/>
              </a:lnSpc>
              <a:buNone/>
            </a:pPr>
            <a:r>
              <a:rPr lang="en-US" sz="2400" b="1" dirty="0"/>
              <a:t>2. </a:t>
            </a:r>
            <a:r>
              <a:rPr lang="en-US" sz="2400" dirty="0"/>
              <a:t>Draw a rectangle. See Figure 1.3.</a:t>
            </a:r>
          </a:p>
          <a:p>
            <a:pPr marL="0" indent="0">
              <a:lnSpc>
                <a:spcPct val="115000"/>
              </a:lnSpc>
              <a:buNone/>
            </a:pPr>
            <a:endParaRPr lang="en-US" sz="2400" dirty="0"/>
          </a:p>
          <a:p>
            <a:pPr marL="0" indent="0">
              <a:lnSpc>
                <a:spcPct val="115000"/>
              </a:lnSpc>
              <a:buNone/>
            </a:pPr>
            <a:r>
              <a:rPr lang="en-US" sz="2400" b="1" dirty="0"/>
              <a:t>3. </a:t>
            </a:r>
            <a:r>
              <a:rPr lang="en-US" sz="2400" dirty="0"/>
              <a:t>Label the rectangle. We have used</a:t>
            </a:r>
            <a:br>
              <a:rPr lang="en-US" sz="2400" dirty="0"/>
            </a:br>
            <a:r>
              <a:rPr lang="en-US" sz="2400" dirty="0"/>
              <a:t>    </a:t>
            </a:r>
            <a:r>
              <a:rPr lang="en-US" sz="2400" i="1" dirty="0"/>
              <a:t>w</a:t>
            </a:r>
            <a:r>
              <a:rPr lang="en-US" sz="2400" dirty="0"/>
              <a:t> for its width and </a:t>
            </a:r>
            <a:r>
              <a:rPr lang="en-US" sz="2400" i="1" dirty="0"/>
              <a:t>l</a:t>
            </a:r>
            <a:r>
              <a:rPr lang="en-US" sz="2400" dirty="0"/>
              <a:t> for its length.</a:t>
            </a:r>
            <a:br>
              <a:rPr lang="en-US" sz="2400" dirty="0"/>
            </a:br>
            <a:r>
              <a:rPr lang="en-US" sz="2400" dirty="0"/>
              <a:t>    The problem states that the length</a:t>
            </a:r>
            <a:br>
              <a:rPr lang="en-US" sz="2400" dirty="0"/>
            </a:br>
            <a:r>
              <a:rPr lang="en-US" sz="2400" dirty="0"/>
              <a:t>    is 24 centimeters more than the width.</a:t>
            </a:r>
            <a:br>
              <a:rPr lang="en-US" sz="2400" dirty="0"/>
            </a:br>
            <a:r>
              <a:rPr lang="en-US" sz="2400" dirty="0"/>
              <a:t>    Thus </a:t>
            </a:r>
            <a:r>
              <a:rPr lang="en-US" sz="2400" i="1" dirty="0"/>
              <a:t>l</a:t>
            </a:r>
            <a:r>
              <a:rPr lang="en-US" sz="2400" dirty="0"/>
              <a:t> and </a:t>
            </a:r>
            <a:r>
              <a:rPr lang="en-US" sz="2400" i="1" dirty="0"/>
              <a:t>w</a:t>
            </a:r>
            <a:r>
              <a:rPr lang="en-US" sz="2400" dirty="0"/>
              <a:t> are related by the equation</a:t>
            </a:r>
          </a:p>
          <a:p>
            <a:pPr marL="0" indent="0">
              <a:lnSpc>
                <a:spcPct val="115000"/>
              </a:lnSpc>
              <a:buNone/>
            </a:pPr>
            <a:endParaRPr lang="en-US" sz="2400" dirty="0"/>
          </a:p>
          <a:p>
            <a:pPr marL="0" indent="0">
              <a:lnSpc>
                <a:spcPct val="115000"/>
              </a:lnSpc>
              <a:buNone/>
            </a:pPr>
            <a:r>
              <a:rPr lang="en-US" sz="2400" i="1" dirty="0"/>
              <a:t>         l</a:t>
            </a:r>
            <a:r>
              <a:rPr lang="en-US" sz="2400" dirty="0"/>
              <a:t> = </a:t>
            </a:r>
            <a:r>
              <a:rPr lang="en-US" sz="2400" i="1" dirty="0"/>
              <a:t>w </a:t>
            </a:r>
            <a:r>
              <a:rPr lang="en-US" sz="2400" dirty="0"/>
              <a:t>+ 24</a:t>
            </a:r>
          </a:p>
        </p:txBody>
      </p:sp>
      <p:pic>
        <p:nvPicPr>
          <p:cNvPr id="156676" name="Picture 4"/>
          <p:cNvPicPr>
            <a:picLocks noChangeAspect="1" noChangeArrowheads="1"/>
          </p:cNvPicPr>
          <p:nvPr/>
        </p:nvPicPr>
        <p:blipFill>
          <a:blip r:embed="rId4"/>
          <a:srcRect/>
          <a:stretch>
            <a:fillRect/>
          </a:stretch>
        </p:blipFill>
        <p:spPr bwMode="auto">
          <a:xfrm>
            <a:off x="6400800" y="1295400"/>
            <a:ext cx="2193925" cy="2700338"/>
          </a:xfrm>
          <a:prstGeom prst="rect">
            <a:avLst/>
          </a:prstGeom>
          <a:noFill/>
          <a:ln w="9525" algn="ctr">
            <a:noFill/>
            <a:miter lim="800000"/>
            <a:headEnd/>
            <a:tailEnd/>
          </a:ln>
          <a:effectLst/>
        </p:spPr>
      </p:pic>
      <p:sp>
        <p:nvSpPr>
          <p:cNvPr id="156677" name="Rectangle 5"/>
          <p:cNvSpPr>
            <a:spLocks noChangeArrowheads="1"/>
          </p:cNvSpPr>
          <p:nvPr/>
        </p:nvSpPr>
        <p:spPr bwMode="auto">
          <a:xfrm>
            <a:off x="7086600" y="4114800"/>
            <a:ext cx="904875" cy="274638"/>
          </a:xfrm>
          <a:prstGeom prst="rect">
            <a:avLst/>
          </a:prstGeom>
          <a:noFill/>
          <a:ln w="9525" algn="ctr">
            <a:noFill/>
            <a:miter lim="800000"/>
            <a:headEnd/>
            <a:tailEnd/>
          </a:ln>
          <a:effectLst/>
        </p:spPr>
        <p:txBody>
          <a:bodyPr wrap="none">
            <a:spAutoFit/>
          </a:bodyPr>
          <a:lstStyle/>
          <a:p>
            <a:pPr algn="ctr"/>
            <a:r>
              <a:rPr lang="en-US" sz="1200" b="1"/>
              <a:t>Figure 1.3</a:t>
            </a:r>
          </a:p>
        </p:txBody>
      </p:sp>
      <p:sp>
        <p:nvSpPr>
          <p:cNvPr id="7" name="Rectangle 3"/>
          <p:cNvSpPr>
            <a:spLocks noGrp="1" noChangeArrowheads="1"/>
          </p:cNvSpPr>
          <p:nvPr>
            <p:ph type="title"/>
          </p:nvPr>
        </p:nvSpPr>
        <p:spPr>
          <a:xfrm>
            <a:off x="1524000" y="152400"/>
            <a:ext cx="5565775" cy="595312"/>
          </a:xfrm>
          <a:noFill/>
        </p:spPr>
        <p:txBody>
          <a:bodyPr/>
          <a:lstStyle/>
          <a:p>
            <a:r>
              <a:rPr lang="en-US" sz="2400" b="1" dirty="0" smtClean="0">
                <a:latin typeface="+mn-lt"/>
              </a:rPr>
              <a:t>SOLUTION</a:t>
            </a:r>
            <a:endParaRPr lang="en-US" sz="2400" b="1" dirty="0">
              <a:latin typeface="+mn-l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56674">
                                            <p:txEl>
                                              <p:pRg st="2" end="2"/>
                                            </p:txEl>
                                          </p:spTgt>
                                        </p:tgtEl>
                                        <p:attrNameLst>
                                          <p:attrName>style.visibility</p:attrName>
                                        </p:attrNameLst>
                                      </p:cBhvr>
                                      <p:to>
                                        <p:strVal val="visible"/>
                                      </p:to>
                                    </p:set>
                                    <p:animEffect transition="in" filter="fade">
                                      <p:cBhvr>
                                        <p:cTn id="7" dur="1000"/>
                                        <p:tgtEl>
                                          <p:spTgt spid="156674">
                                            <p:txEl>
                                              <p:pRg st="2" end="2"/>
                                            </p:txEl>
                                          </p:spTgt>
                                        </p:tgtEl>
                                      </p:cBhvr>
                                    </p:animEffect>
                                    <p:anim calcmode="lin" valueType="num">
                                      <p:cBhvr>
                                        <p:cTn id="8" dur="1000" fill="hold"/>
                                        <p:tgtEl>
                                          <p:spTgt spid="156674">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56674">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6674">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56676"/>
                                        </p:tgtEl>
                                        <p:attrNameLst>
                                          <p:attrName>style.visibility</p:attrName>
                                        </p:attrNameLst>
                                      </p:cBhvr>
                                      <p:to>
                                        <p:strVal val="visible"/>
                                      </p:to>
                                    </p:set>
                                    <p:animEffect transition="in" filter="fade">
                                      <p:cBhvr>
                                        <p:cTn id="13" dur="1000"/>
                                        <p:tgtEl>
                                          <p:spTgt spid="156676"/>
                                        </p:tgtEl>
                                      </p:cBhvr>
                                    </p:animEffect>
                                    <p:anim calcmode="lin" valueType="num">
                                      <p:cBhvr>
                                        <p:cTn id="14" dur="1000" fill="hold"/>
                                        <p:tgtEl>
                                          <p:spTgt spid="156676"/>
                                        </p:tgtEl>
                                        <p:attrNameLst>
                                          <p:attrName>ppt_x</p:attrName>
                                        </p:attrNameLst>
                                      </p:cBhvr>
                                      <p:tavLst>
                                        <p:tav tm="0">
                                          <p:val>
                                            <p:strVal val="#ppt_x"/>
                                          </p:val>
                                        </p:tav>
                                        <p:tav tm="100000">
                                          <p:val>
                                            <p:strVal val="#ppt_x"/>
                                          </p:val>
                                        </p:tav>
                                      </p:tavLst>
                                    </p:anim>
                                    <p:anim calcmode="lin" valueType="num">
                                      <p:cBhvr>
                                        <p:cTn id="15" dur="900" decel="100000" fill="hold"/>
                                        <p:tgtEl>
                                          <p:spTgt spid="156676"/>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56676"/>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56677"/>
                                        </p:tgtEl>
                                        <p:attrNameLst>
                                          <p:attrName>style.visibility</p:attrName>
                                        </p:attrNameLst>
                                      </p:cBhvr>
                                      <p:to>
                                        <p:strVal val="visible"/>
                                      </p:to>
                                    </p:set>
                                    <p:animEffect transition="in" filter="fade">
                                      <p:cBhvr>
                                        <p:cTn id="19" dur="1000"/>
                                        <p:tgtEl>
                                          <p:spTgt spid="156677"/>
                                        </p:tgtEl>
                                      </p:cBhvr>
                                    </p:animEffect>
                                    <p:anim calcmode="lin" valueType="num">
                                      <p:cBhvr>
                                        <p:cTn id="20" dur="1000" fill="hold"/>
                                        <p:tgtEl>
                                          <p:spTgt spid="156677"/>
                                        </p:tgtEl>
                                        <p:attrNameLst>
                                          <p:attrName>ppt_x</p:attrName>
                                        </p:attrNameLst>
                                      </p:cBhvr>
                                      <p:tavLst>
                                        <p:tav tm="0">
                                          <p:val>
                                            <p:strVal val="#ppt_x"/>
                                          </p:val>
                                        </p:tav>
                                        <p:tav tm="100000">
                                          <p:val>
                                            <p:strVal val="#ppt_x"/>
                                          </p:val>
                                        </p:tav>
                                      </p:tavLst>
                                    </p:anim>
                                    <p:anim calcmode="lin" valueType="num">
                                      <p:cBhvr>
                                        <p:cTn id="21" dur="900" decel="100000" fill="hold"/>
                                        <p:tgtEl>
                                          <p:spTgt spid="156677"/>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56677"/>
                                        </p:tgtEl>
                                        <p:attrNameLst>
                                          <p:attrName>ppt_y</p:attrName>
                                        </p:attrNameLst>
                                      </p:cBhvr>
                                      <p:tavLst>
                                        <p:tav tm="0">
                                          <p:val>
                                            <p:strVal val="#ppt_y-.03"/>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nodeType="clickEffect">
                                  <p:stCondLst>
                                    <p:cond delay="0"/>
                                  </p:stCondLst>
                                  <p:childTnLst>
                                    <p:set>
                                      <p:cBhvr>
                                        <p:cTn id="26" dur="1" fill="hold">
                                          <p:stCondLst>
                                            <p:cond delay="0"/>
                                          </p:stCondLst>
                                        </p:cTn>
                                        <p:tgtEl>
                                          <p:spTgt spid="156674">
                                            <p:txEl>
                                              <p:pRg st="4" end="4"/>
                                            </p:txEl>
                                          </p:spTgt>
                                        </p:tgtEl>
                                        <p:attrNameLst>
                                          <p:attrName>style.visibility</p:attrName>
                                        </p:attrNameLst>
                                      </p:cBhvr>
                                      <p:to>
                                        <p:strVal val="visible"/>
                                      </p:to>
                                    </p:set>
                                    <p:animEffect transition="in" filter="fade">
                                      <p:cBhvr>
                                        <p:cTn id="27" dur="1000"/>
                                        <p:tgtEl>
                                          <p:spTgt spid="156674">
                                            <p:txEl>
                                              <p:pRg st="4" end="4"/>
                                            </p:txEl>
                                          </p:spTgt>
                                        </p:tgtEl>
                                      </p:cBhvr>
                                    </p:animEffect>
                                    <p:anim calcmode="lin" valueType="num">
                                      <p:cBhvr>
                                        <p:cTn id="28" dur="1000" fill="hold"/>
                                        <p:tgtEl>
                                          <p:spTgt spid="156674">
                                            <p:txEl>
                                              <p:pRg st="4" end="4"/>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156674">
                                            <p:txEl>
                                              <p:pRg st="4" end="4"/>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56674">
                                            <p:txEl>
                                              <p:pRg st="4" end="4"/>
                                            </p:txEl>
                                          </p:spTgt>
                                        </p:tgtEl>
                                        <p:attrNameLst>
                                          <p:attrName>ppt_y</p:attrName>
                                        </p:attrNameLst>
                                      </p:cBhvr>
                                      <p:tavLst>
                                        <p:tav tm="0">
                                          <p:val>
                                            <p:strVal val="#ppt_y-.03"/>
                                          </p:val>
                                        </p:tav>
                                        <p:tav tm="100000">
                                          <p:val>
                                            <p:strVal val="#ppt_y"/>
                                          </p:val>
                                        </p:tav>
                                      </p:tavLst>
                                    </p:anim>
                                  </p:childTnLst>
                                </p:cTn>
                              </p:par>
                              <p:par>
                                <p:cTn id="31" presetID="37" presetClass="entr" presetSubtype="0" fill="hold" nodeType="withEffect">
                                  <p:stCondLst>
                                    <p:cond delay="0"/>
                                  </p:stCondLst>
                                  <p:childTnLst>
                                    <p:set>
                                      <p:cBhvr>
                                        <p:cTn id="32" dur="1" fill="hold">
                                          <p:stCondLst>
                                            <p:cond delay="0"/>
                                          </p:stCondLst>
                                        </p:cTn>
                                        <p:tgtEl>
                                          <p:spTgt spid="156674">
                                            <p:txEl>
                                              <p:pRg st="6" end="6"/>
                                            </p:txEl>
                                          </p:spTgt>
                                        </p:tgtEl>
                                        <p:attrNameLst>
                                          <p:attrName>style.visibility</p:attrName>
                                        </p:attrNameLst>
                                      </p:cBhvr>
                                      <p:to>
                                        <p:strVal val="visible"/>
                                      </p:to>
                                    </p:set>
                                    <p:animEffect transition="in" filter="fade">
                                      <p:cBhvr>
                                        <p:cTn id="33" dur="1000"/>
                                        <p:tgtEl>
                                          <p:spTgt spid="156674">
                                            <p:txEl>
                                              <p:pRg st="6" end="6"/>
                                            </p:txEl>
                                          </p:spTgt>
                                        </p:tgtEl>
                                      </p:cBhvr>
                                    </p:animEffect>
                                    <p:anim calcmode="lin" valueType="num">
                                      <p:cBhvr>
                                        <p:cTn id="34" dur="1000" fill="hold"/>
                                        <p:tgtEl>
                                          <p:spTgt spid="156674">
                                            <p:txEl>
                                              <p:pRg st="6" end="6"/>
                                            </p:txEl>
                                          </p:spTgt>
                                        </p:tgtEl>
                                        <p:attrNameLst>
                                          <p:attrName>ppt_x</p:attrName>
                                        </p:attrNameLst>
                                      </p:cBhvr>
                                      <p:tavLst>
                                        <p:tav tm="0">
                                          <p:val>
                                            <p:strVal val="#ppt_x"/>
                                          </p:val>
                                        </p:tav>
                                        <p:tav tm="100000">
                                          <p:val>
                                            <p:strVal val="#ppt_x"/>
                                          </p:val>
                                        </p:tav>
                                      </p:tavLst>
                                    </p:anim>
                                    <p:anim calcmode="lin" valueType="num">
                                      <p:cBhvr>
                                        <p:cTn id="35" dur="900" decel="100000" fill="hold"/>
                                        <p:tgtEl>
                                          <p:spTgt spid="156674">
                                            <p:txEl>
                                              <p:pRg st="6" end="6"/>
                                            </p:txEl>
                                          </p:spTgt>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56674">
                                            <p:txEl>
                                              <p:pRg st="6" end="6"/>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body" idx="1"/>
          </p:nvPr>
        </p:nvSpPr>
        <p:spPr>
          <a:xfrm>
            <a:off x="381000" y="228600"/>
            <a:ext cx="8229600" cy="6477000"/>
          </a:xfrm>
          <a:noFill/>
        </p:spPr>
        <p:txBody>
          <a:bodyPr/>
          <a:lstStyle/>
          <a:p>
            <a:pPr marL="0" indent="0">
              <a:lnSpc>
                <a:spcPct val="110000"/>
              </a:lnSpc>
              <a:buNone/>
            </a:pPr>
            <a:r>
              <a:rPr lang="en-US" b="1" dirty="0"/>
              <a:t>4</a:t>
            </a:r>
            <a:r>
              <a:rPr lang="en-US" sz="2400" b="1" dirty="0"/>
              <a:t>. </a:t>
            </a:r>
            <a:r>
              <a:rPr lang="en-US" sz="2400" dirty="0"/>
              <a:t>The perimeter of a rectangle is given by the formula</a:t>
            </a:r>
            <a:br>
              <a:rPr lang="en-US" sz="2400" dirty="0"/>
            </a:br>
            <a:r>
              <a:rPr lang="en-US" sz="2400" dirty="0"/>
              <a:t>    </a:t>
            </a:r>
            <a:r>
              <a:rPr lang="en-US" sz="2400" i="1" dirty="0"/>
              <a:t>P</a:t>
            </a:r>
            <a:r>
              <a:rPr lang="en-US" sz="2400" dirty="0"/>
              <a:t> = 2</a:t>
            </a:r>
            <a:r>
              <a:rPr lang="en-US" sz="2400" i="1" dirty="0"/>
              <a:t>l</a:t>
            </a:r>
            <a:r>
              <a:rPr lang="en-US" sz="2400" dirty="0"/>
              <a:t> + 2</a:t>
            </a:r>
            <a:r>
              <a:rPr lang="en-US" sz="2400" i="1" dirty="0"/>
              <a:t>w</a:t>
            </a:r>
            <a:r>
              <a:rPr lang="en-US" sz="2400" dirty="0"/>
              <a:t>. To produce an equation that involves only   </a:t>
            </a:r>
            <a:br>
              <a:rPr lang="en-US" sz="2400" dirty="0"/>
            </a:br>
            <a:r>
              <a:rPr lang="en-US" sz="2400" dirty="0"/>
              <a:t>    constants and a single variable (say, </a:t>
            </a:r>
            <a:r>
              <a:rPr lang="en-US" sz="2400" i="1" dirty="0"/>
              <a:t>w</a:t>
            </a:r>
            <a:r>
              <a:rPr lang="en-US" sz="2400" dirty="0"/>
              <a:t>), substitute 260</a:t>
            </a:r>
            <a:br>
              <a:rPr lang="en-US" sz="2400" dirty="0"/>
            </a:br>
            <a:r>
              <a:rPr lang="en-US" sz="2400" dirty="0"/>
              <a:t>    for </a:t>
            </a:r>
            <a:r>
              <a:rPr lang="en-US" sz="2400" i="1" dirty="0"/>
              <a:t>P</a:t>
            </a:r>
            <a:r>
              <a:rPr lang="en-US" sz="2400" dirty="0"/>
              <a:t> and </a:t>
            </a:r>
            <a:r>
              <a:rPr lang="en-US" sz="2400" i="1" dirty="0"/>
              <a:t>w</a:t>
            </a:r>
            <a:r>
              <a:rPr lang="en-US" sz="2400" dirty="0"/>
              <a:t> + 24 for </a:t>
            </a:r>
            <a:r>
              <a:rPr lang="en-US" sz="2400" i="1" dirty="0"/>
              <a:t>l</a:t>
            </a:r>
            <a:r>
              <a:rPr lang="en-US" sz="2400" dirty="0"/>
              <a:t>.</a:t>
            </a:r>
          </a:p>
          <a:p>
            <a:pPr marL="0" indent="0">
              <a:lnSpc>
                <a:spcPct val="110000"/>
              </a:lnSpc>
              <a:buNone/>
            </a:pPr>
            <a:endParaRPr lang="en-US" sz="2400" dirty="0"/>
          </a:p>
          <a:p>
            <a:pPr marL="0" indent="0">
              <a:lnSpc>
                <a:spcPct val="110000"/>
              </a:lnSpc>
              <a:buNone/>
            </a:pPr>
            <a:r>
              <a:rPr lang="en-US" sz="2400" i="1" dirty="0"/>
              <a:t>                  P</a:t>
            </a:r>
            <a:r>
              <a:rPr lang="en-US" sz="2400" dirty="0"/>
              <a:t> = 2</a:t>
            </a:r>
            <a:r>
              <a:rPr lang="en-US" sz="2400" i="1" dirty="0"/>
              <a:t>l</a:t>
            </a:r>
            <a:r>
              <a:rPr lang="en-US" sz="2400" dirty="0"/>
              <a:t> + 2</a:t>
            </a:r>
            <a:r>
              <a:rPr lang="en-US" sz="2400" i="1" dirty="0"/>
              <a:t>w</a:t>
            </a:r>
          </a:p>
          <a:p>
            <a:pPr marL="0" indent="0">
              <a:lnSpc>
                <a:spcPct val="110000"/>
              </a:lnSpc>
              <a:buNone/>
            </a:pPr>
            <a:endParaRPr lang="en-US" sz="2400" i="1" dirty="0"/>
          </a:p>
          <a:p>
            <a:pPr marL="0" indent="0">
              <a:lnSpc>
                <a:spcPct val="110000"/>
              </a:lnSpc>
              <a:buNone/>
            </a:pPr>
            <a:r>
              <a:rPr lang="en-US" sz="2400" i="1" dirty="0"/>
              <a:t>               </a:t>
            </a:r>
            <a:r>
              <a:rPr lang="en-US" sz="2400" dirty="0">
                <a:solidFill>
                  <a:srgbClr val="FF0000"/>
                </a:solidFill>
              </a:rPr>
              <a:t>260</a:t>
            </a:r>
            <a:r>
              <a:rPr lang="en-US" sz="2400" dirty="0"/>
              <a:t> = 2(</a:t>
            </a:r>
            <a:r>
              <a:rPr lang="en-US" sz="2400" i="1" dirty="0">
                <a:solidFill>
                  <a:srgbClr val="FF0000"/>
                </a:solidFill>
              </a:rPr>
              <a:t>w </a:t>
            </a:r>
            <a:r>
              <a:rPr lang="en-US" sz="2400" dirty="0">
                <a:solidFill>
                  <a:srgbClr val="FF0000"/>
                </a:solidFill>
              </a:rPr>
              <a:t>+ 24</a:t>
            </a:r>
            <a:r>
              <a:rPr lang="en-US" sz="2400" dirty="0"/>
              <a:t>) + 2</a:t>
            </a:r>
            <a:r>
              <a:rPr lang="en-US" sz="2400" i="1" dirty="0"/>
              <a:t>w</a:t>
            </a:r>
          </a:p>
          <a:p>
            <a:pPr marL="0" indent="0">
              <a:lnSpc>
                <a:spcPct val="110000"/>
              </a:lnSpc>
              <a:buNone/>
            </a:pPr>
            <a:endParaRPr lang="en-US" sz="2400" i="1" dirty="0"/>
          </a:p>
          <a:p>
            <a:pPr marL="0" indent="0">
              <a:lnSpc>
                <a:spcPct val="110000"/>
              </a:lnSpc>
              <a:buNone/>
            </a:pPr>
            <a:r>
              <a:rPr lang="en-US" sz="2400" b="1" dirty="0"/>
              <a:t>5. </a:t>
            </a:r>
            <a:r>
              <a:rPr lang="en-US" sz="2400" dirty="0"/>
              <a:t>Solve for </a:t>
            </a:r>
            <a:r>
              <a:rPr lang="en-US" sz="2400" i="1" dirty="0"/>
              <a:t>w</a:t>
            </a:r>
            <a:r>
              <a:rPr lang="en-US" sz="2400" dirty="0"/>
              <a:t>.</a:t>
            </a:r>
          </a:p>
          <a:p>
            <a:pPr marL="0" indent="0">
              <a:lnSpc>
                <a:spcPct val="110000"/>
              </a:lnSpc>
              <a:buNone/>
            </a:pPr>
            <a:r>
              <a:rPr lang="en-US" sz="2400" dirty="0"/>
              <a:t/>
            </a:r>
            <a:br>
              <a:rPr lang="en-US" sz="2400" dirty="0"/>
            </a:br>
            <a:r>
              <a:rPr lang="en-US" sz="2400" dirty="0"/>
              <a:t>               260 = 2</a:t>
            </a:r>
            <a:r>
              <a:rPr lang="en-US" sz="2400" i="1" dirty="0"/>
              <a:t>w</a:t>
            </a:r>
            <a:r>
              <a:rPr lang="en-US" sz="2400" dirty="0"/>
              <a:t> + 48 + 2</a:t>
            </a:r>
            <a:r>
              <a:rPr lang="en-US" sz="2400" i="1" dirty="0"/>
              <a:t>w</a:t>
            </a:r>
          </a:p>
          <a:p>
            <a:pPr marL="0" indent="0">
              <a:lnSpc>
                <a:spcPct val="110000"/>
              </a:lnSpc>
              <a:buNone/>
            </a:pPr>
            <a:endParaRPr lang="en-US" sz="2400" i="1" dirty="0"/>
          </a:p>
          <a:p>
            <a:pPr marL="0" indent="0">
              <a:lnSpc>
                <a:spcPct val="110000"/>
              </a:lnSpc>
              <a:buNone/>
            </a:pPr>
            <a:r>
              <a:rPr lang="en-US" sz="2400" i="1" dirty="0"/>
              <a:t>	    </a:t>
            </a:r>
            <a:r>
              <a:rPr lang="en-US" sz="2400" dirty="0"/>
              <a:t>260 = 4</a:t>
            </a:r>
            <a:r>
              <a:rPr lang="en-US" sz="2400" i="1" dirty="0"/>
              <a:t>w</a:t>
            </a:r>
            <a:r>
              <a:rPr lang="en-US" sz="2400" dirty="0"/>
              <a:t> + 48</a:t>
            </a:r>
            <a:endParaRPr lang="en-US" sz="2400" i="1" dirty="0"/>
          </a:p>
        </p:txBody>
      </p:sp>
      <p:sp>
        <p:nvSpPr>
          <p:cNvPr id="158726" name="Text Box 6"/>
          <p:cNvSpPr txBox="1">
            <a:spLocks noChangeArrowheads="1"/>
          </p:cNvSpPr>
          <p:nvPr/>
        </p:nvSpPr>
        <p:spPr bwMode="auto">
          <a:xfrm>
            <a:off x="8242300" y="652463"/>
            <a:ext cx="793750" cy="366712"/>
          </a:xfrm>
          <a:prstGeom prst="rect">
            <a:avLst/>
          </a:prstGeom>
          <a:noFill/>
          <a:ln w="9525" algn="ctr">
            <a:noFill/>
            <a:miter lim="800000"/>
            <a:headEnd/>
            <a:tailEnd/>
          </a:ln>
          <a:effectLst/>
        </p:spPr>
        <p:txBody>
          <a:bodyPr wrap="none">
            <a:spAutoFit/>
          </a:bodyPr>
          <a:lstStyle/>
          <a:p>
            <a:r>
              <a:rPr lang="en-US">
                <a:solidFill>
                  <a:srgbClr val="00718C"/>
                </a:solidFill>
              </a:rPr>
              <a:t>cont’d</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58722">
                                            <p:txEl>
                                              <p:pRg st="4" end="4"/>
                                            </p:txEl>
                                          </p:spTgt>
                                        </p:tgtEl>
                                        <p:attrNameLst>
                                          <p:attrName>style.visibility</p:attrName>
                                        </p:attrNameLst>
                                      </p:cBhvr>
                                      <p:to>
                                        <p:strVal val="visible"/>
                                      </p:to>
                                    </p:set>
                                    <p:animEffect transition="in" filter="fade">
                                      <p:cBhvr>
                                        <p:cTn id="7" dur="1000"/>
                                        <p:tgtEl>
                                          <p:spTgt spid="158722">
                                            <p:txEl>
                                              <p:pRg st="4" end="4"/>
                                            </p:txEl>
                                          </p:spTgt>
                                        </p:tgtEl>
                                      </p:cBhvr>
                                    </p:animEffect>
                                    <p:anim calcmode="lin" valueType="num">
                                      <p:cBhvr>
                                        <p:cTn id="8" dur="1000" fill="hold"/>
                                        <p:tgtEl>
                                          <p:spTgt spid="158722">
                                            <p:txEl>
                                              <p:pRg st="4" end="4"/>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58722">
                                            <p:txEl>
                                              <p:pRg st="4" end="4"/>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8722">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158722">
                                            <p:txEl>
                                              <p:pRg st="6" end="6"/>
                                            </p:txEl>
                                          </p:spTgt>
                                        </p:tgtEl>
                                        <p:attrNameLst>
                                          <p:attrName>style.visibility</p:attrName>
                                        </p:attrNameLst>
                                      </p:cBhvr>
                                      <p:to>
                                        <p:strVal val="visible"/>
                                      </p:to>
                                    </p:set>
                                    <p:animEffect transition="in" filter="fade">
                                      <p:cBhvr>
                                        <p:cTn id="15" dur="1000"/>
                                        <p:tgtEl>
                                          <p:spTgt spid="158722">
                                            <p:txEl>
                                              <p:pRg st="6" end="6"/>
                                            </p:txEl>
                                          </p:spTgt>
                                        </p:tgtEl>
                                      </p:cBhvr>
                                    </p:animEffect>
                                    <p:anim calcmode="lin" valueType="num">
                                      <p:cBhvr>
                                        <p:cTn id="16" dur="1000" fill="hold"/>
                                        <p:tgtEl>
                                          <p:spTgt spid="158722">
                                            <p:txEl>
                                              <p:pRg st="6" end="6"/>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58722">
                                            <p:txEl>
                                              <p:pRg st="6" end="6"/>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58722">
                                            <p:txEl>
                                              <p:pRg st="6" end="6"/>
                                            </p:txEl>
                                          </p:spTgt>
                                        </p:tgtEl>
                                        <p:attrNameLst>
                                          <p:attrName>ppt_y</p:attrName>
                                        </p:attrNameLst>
                                      </p:cBhvr>
                                      <p:tavLst>
                                        <p:tav tm="0">
                                          <p:val>
                                            <p:strVal val="#ppt_y-.03"/>
                                          </p:val>
                                        </p:tav>
                                        <p:tav tm="100000">
                                          <p:val>
                                            <p:strVal val="#ppt_y"/>
                                          </p:val>
                                        </p:tav>
                                      </p:tavLst>
                                    </p:anim>
                                  </p:childTnLst>
                                </p:cTn>
                              </p:par>
                              <p:par>
                                <p:cTn id="19" presetID="37" presetClass="entr" presetSubtype="0" fill="hold" nodeType="withEffect">
                                  <p:stCondLst>
                                    <p:cond delay="0"/>
                                  </p:stCondLst>
                                  <p:childTnLst>
                                    <p:set>
                                      <p:cBhvr>
                                        <p:cTn id="20" dur="1" fill="hold">
                                          <p:stCondLst>
                                            <p:cond delay="0"/>
                                          </p:stCondLst>
                                        </p:cTn>
                                        <p:tgtEl>
                                          <p:spTgt spid="158722">
                                            <p:txEl>
                                              <p:pRg st="7" end="7"/>
                                            </p:txEl>
                                          </p:spTgt>
                                        </p:tgtEl>
                                        <p:attrNameLst>
                                          <p:attrName>style.visibility</p:attrName>
                                        </p:attrNameLst>
                                      </p:cBhvr>
                                      <p:to>
                                        <p:strVal val="visible"/>
                                      </p:to>
                                    </p:set>
                                    <p:animEffect transition="in" filter="fade">
                                      <p:cBhvr>
                                        <p:cTn id="21" dur="1000"/>
                                        <p:tgtEl>
                                          <p:spTgt spid="158722">
                                            <p:txEl>
                                              <p:pRg st="7" end="7"/>
                                            </p:txEl>
                                          </p:spTgt>
                                        </p:tgtEl>
                                      </p:cBhvr>
                                    </p:animEffect>
                                    <p:anim calcmode="lin" valueType="num">
                                      <p:cBhvr>
                                        <p:cTn id="22" dur="1000" fill="hold"/>
                                        <p:tgtEl>
                                          <p:spTgt spid="158722">
                                            <p:txEl>
                                              <p:pRg st="7" end="7"/>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158722">
                                            <p:txEl>
                                              <p:pRg st="7" end="7"/>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58722">
                                            <p:txEl>
                                              <p:pRg st="7" end="7"/>
                                            </p:txEl>
                                          </p:spTgt>
                                        </p:tgtEl>
                                        <p:attrNameLst>
                                          <p:attrName>ppt_y</p:attrName>
                                        </p:attrNameLst>
                                      </p:cBhvr>
                                      <p:tavLst>
                                        <p:tav tm="0">
                                          <p:val>
                                            <p:strVal val="#ppt_y-.03"/>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7" presetClass="entr" presetSubtype="0" fill="hold" nodeType="clickEffect">
                                  <p:stCondLst>
                                    <p:cond delay="0"/>
                                  </p:stCondLst>
                                  <p:childTnLst>
                                    <p:set>
                                      <p:cBhvr>
                                        <p:cTn id="28" dur="1" fill="hold">
                                          <p:stCondLst>
                                            <p:cond delay="0"/>
                                          </p:stCondLst>
                                        </p:cTn>
                                        <p:tgtEl>
                                          <p:spTgt spid="158722">
                                            <p:txEl>
                                              <p:pRg st="9" end="9"/>
                                            </p:txEl>
                                          </p:spTgt>
                                        </p:tgtEl>
                                        <p:attrNameLst>
                                          <p:attrName>style.visibility</p:attrName>
                                        </p:attrNameLst>
                                      </p:cBhvr>
                                      <p:to>
                                        <p:strVal val="visible"/>
                                      </p:to>
                                    </p:set>
                                    <p:animEffect transition="in" filter="fade">
                                      <p:cBhvr>
                                        <p:cTn id="29" dur="1000"/>
                                        <p:tgtEl>
                                          <p:spTgt spid="158722">
                                            <p:txEl>
                                              <p:pRg st="9" end="9"/>
                                            </p:txEl>
                                          </p:spTgt>
                                        </p:tgtEl>
                                      </p:cBhvr>
                                    </p:animEffect>
                                    <p:anim calcmode="lin" valueType="num">
                                      <p:cBhvr>
                                        <p:cTn id="30" dur="1000" fill="hold"/>
                                        <p:tgtEl>
                                          <p:spTgt spid="158722">
                                            <p:txEl>
                                              <p:pRg st="9" end="9"/>
                                            </p:txEl>
                                          </p:spTgt>
                                        </p:tgtEl>
                                        <p:attrNameLst>
                                          <p:attrName>ppt_x</p:attrName>
                                        </p:attrNameLst>
                                      </p:cBhvr>
                                      <p:tavLst>
                                        <p:tav tm="0">
                                          <p:val>
                                            <p:strVal val="#ppt_x"/>
                                          </p:val>
                                        </p:tav>
                                        <p:tav tm="100000">
                                          <p:val>
                                            <p:strVal val="#ppt_x"/>
                                          </p:val>
                                        </p:tav>
                                      </p:tavLst>
                                    </p:anim>
                                    <p:anim calcmode="lin" valueType="num">
                                      <p:cBhvr>
                                        <p:cTn id="31" dur="900" decel="100000" fill="hold"/>
                                        <p:tgtEl>
                                          <p:spTgt spid="158722">
                                            <p:txEl>
                                              <p:pRg st="9" end="9"/>
                                            </p:txEl>
                                          </p:spTgt>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58722">
                                            <p:txEl>
                                              <p:pRg st="9" end="9"/>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idx="1"/>
          </p:nvPr>
        </p:nvSpPr>
        <p:spPr>
          <a:xfrm>
            <a:off x="457200" y="1370013"/>
            <a:ext cx="8229600" cy="5256212"/>
          </a:xfrm>
          <a:noFill/>
        </p:spPr>
        <p:txBody>
          <a:bodyPr/>
          <a:lstStyle/>
          <a:p>
            <a:pPr marL="0" indent="0">
              <a:lnSpc>
                <a:spcPct val="110000"/>
              </a:lnSpc>
              <a:buNone/>
            </a:pPr>
            <a:r>
              <a:rPr lang="en-US" sz="2400" b="1" dirty="0"/>
              <a:t>Equivalent equations </a:t>
            </a:r>
            <a:r>
              <a:rPr lang="en-US" sz="2400" dirty="0"/>
              <a:t>are equations that have exactly the same solution or solutions.</a:t>
            </a:r>
          </a:p>
          <a:p>
            <a:pPr marL="0" indent="0">
              <a:lnSpc>
                <a:spcPct val="110000"/>
              </a:lnSpc>
              <a:buNone/>
            </a:pPr>
            <a:endParaRPr lang="en-US" sz="2400" dirty="0"/>
          </a:p>
          <a:p>
            <a:pPr marL="0" indent="0">
              <a:lnSpc>
                <a:spcPct val="110000"/>
              </a:lnSpc>
              <a:buNone/>
            </a:pPr>
            <a:r>
              <a:rPr lang="en-US" sz="2400" dirty="0"/>
              <a:t>The process of solving an equation is often accomplished by producing a sequence of equivalent equations until we arrive at an equation or equations of the form</a:t>
            </a:r>
          </a:p>
          <a:p>
            <a:pPr marL="0" indent="0">
              <a:lnSpc>
                <a:spcPct val="110000"/>
              </a:lnSpc>
              <a:buNone/>
            </a:pPr>
            <a:endParaRPr lang="en-US" sz="2400" dirty="0"/>
          </a:p>
          <a:p>
            <a:pPr marL="0" indent="0">
              <a:lnSpc>
                <a:spcPct val="110000"/>
              </a:lnSpc>
              <a:buNone/>
            </a:pPr>
            <a:r>
              <a:rPr lang="en-US" sz="2400" dirty="0"/>
              <a:t>	Variable = Constant</a:t>
            </a:r>
          </a:p>
          <a:p>
            <a:pPr marL="0" indent="0">
              <a:lnSpc>
                <a:spcPct val="110000"/>
              </a:lnSpc>
              <a:buNone/>
            </a:pPr>
            <a:endParaRPr lang="en-US" sz="2400" dirty="0"/>
          </a:p>
          <a:p>
            <a:pPr marL="0" indent="0">
              <a:lnSpc>
                <a:spcPct val="110000"/>
              </a:lnSpc>
              <a:buNone/>
            </a:pPr>
            <a:r>
              <a:rPr lang="en-US" sz="2400" dirty="0"/>
              <a:t>To produce these equivalent equations, apply the properties of real numbers and the following two properties of equality.</a:t>
            </a:r>
          </a:p>
        </p:txBody>
      </p:sp>
      <p:sp>
        <p:nvSpPr>
          <p:cNvPr id="5" name="Rectangle 3"/>
          <p:cNvSpPr>
            <a:spLocks noGrp="1" noChangeArrowheads="1"/>
          </p:cNvSpPr>
          <p:nvPr>
            <p:ph type="title"/>
          </p:nvPr>
        </p:nvSpPr>
        <p:spPr>
          <a:xfrm>
            <a:off x="301625" y="90488"/>
            <a:ext cx="8226425" cy="1143000"/>
          </a:xfrm>
          <a:noFill/>
        </p:spPr>
        <p:txBody>
          <a:bodyPr/>
          <a:lstStyle/>
          <a:p>
            <a:r>
              <a:rPr lang="en-US" sz="2400" b="1" dirty="0" smtClean="0">
                <a:latin typeface="+mn-lt"/>
              </a:rPr>
              <a:t> EQUATIONS</a:t>
            </a:r>
            <a:endParaRPr lang="en-US" sz="2400" b="1" dirty="0">
              <a:latin typeface="+mn-lt"/>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body" idx="1"/>
          </p:nvPr>
        </p:nvSpPr>
        <p:spPr>
          <a:xfrm>
            <a:off x="457200" y="533400"/>
            <a:ext cx="8229600" cy="6019800"/>
          </a:xfrm>
          <a:noFill/>
        </p:spPr>
        <p:txBody>
          <a:bodyPr/>
          <a:lstStyle/>
          <a:p>
            <a:pPr marL="0" indent="0">
              <a:lnSpc>
                <a:spcPct val="110000"/>
              </a:lnSpc>
              <a:buNone/>
            </a:pPr>
            <a:r>
              <a:rPr lang="en-US" dirty="0"/>
              <a:t>               </a:t>
            </a:r>
            <a:r>
              <a:rPr lang="en-US" sz="2400" dirty="0"/>
              <a:t>212 = 4</a:t>
            </a:r>
            <a:r>
              <a:rPr lang="en-US" sz="2400" i="1" dirty="0"/>
              <a:t>w</a:t>
            </a:r>
          </a:p>
          <a:p>
            <a:pPr marL="0" indent="0">
              <a:lnSpc>
                <a:spcPct val="110000"/>
              </a:lnSpc>
              <a:buNone/>
            </a:pPr>
            <a:endParaRPr lang="en-US" sz="2400" i="1" dirty="0"/>
          </a:p>
          <a:p>
            <a:pPr marL="0" indent="0">
              <a:lnSpc>
                <a:spcPct val="110000"/>
              </a:lnSpc>
              <a:buNone/>
            </a:pPr>
            <a:r>
              <a:rPr lang="en-US" sz="2400" i="1" dirty="0"/>
              <a:t>                   w </a:t>
            </a:r>
            <a:r>
              <a:rPr lang="en-US" sz="2400" dirty="0"/>
              <a:t>= 53</a:t>
            </a:r>
          </a:p>
          <a:p>
            <a:pPr marL="0" indent="0">
              <a:lnSpc>
                <a:spcPct val="110000"/>
              </a:lnSpc>
              <a:buNone/>
            </a:pPr>
            <a:endParaRPr lang="en-US" sz="2400" dirty="0"/>
          </a:p>
          <a:p>
            <a:pPr marL="0" indent="0">
              <a:lnSpc>
                <a:spcPct val="110000"/>
              </a:lnSpc>
              <a:buNone/>
            </a:pPr>
            <a:r>
              <a:rPr lang="en-US" sz="2400" dirty="0"/>
              <a:t>The length is 24 centimeters more than the width. </a:t>
            </a:r>
          </a:p>
          <a:p>
            <a:pPr marL="0" indent="0">
              <a:lnSpc>
                <a:spcPct val="110000"/>
              </a:lnSpc>
              <a:buNone/>
            </a:pPr>
            <a:r>
              <a:rPr lang="en-US" sz="2400" dirty="0"/>
              <a:t>Thus</a:t>
            </a:r>
          </a:p>
          <a:p>
            <a:pPr marL="0" indent="0">
              <a:lnSpc>
                <a:spcPct val="110000"/>
              </a:lnSpc>
              <a:buNone/>
            </a:pPr>
            <a:r>
              <a:rPr lang="en-US" sz="2400" i="1" dirty="0"/>
              <a:t>	l</a:t>
            </a:r>
            <a:r>
              <a:rPr lang="en-US" sz="2400" dirty="0"/>
              <a:t> = 53 + 24 = 77.</a:t>
            </a:r>
          </a:p>
          <a:p>
            <a:pPr marL="0" indent="0">
              <a:lnSpc>
                <a:spcPct val="110000"/>
              </a:lnSpc>
              <a:buNone/>
            </a:pPr>
            <a:endParaRPr lang="en-US" sz="2400" dirty="0"/>
          </a:p>
          <a:p>
            <a:pPr marL="0" indent="0">
              <a:lnSpc>
                <a:spcPct val="110000"/>
              </a:lnSpc>
              <a:buNone/>
            </a:pPr>
            <a:r>
              <a:rPr lang="en-US" sz="2400" dirty="0"/>
              <a:t>A check verifies that 77 is 24 more than 53 and that twice the length (77) plus twice the width (53) gives the perimeter (260</a:t>
            </a:r>
            <a:r>
              <a:rPr lang="en-US" sz="2400" dirty="0" smtClean="0"/>
              <a:t>).</a:t>
            </a:r>
          </a:p>
          <a:p>
            <a:pPr marL="0" indent="0">
              <a:lnSpc>
                <a:spcPct val="110000"/>
              </a:lnSpc>
              <a:buNone/>
            </a:pPr>
            <a:r>
              <a:rPr lang="en-US" sz="2400" dirty="0" smtClean="0"/>
              <a:t> </a:t>
            </a:r>
          </a:p>
          <a:p>
            <a:pPr marL="0" indent="0">
              <a:lnSpc>
                <a:spcPct val="110000"/>
              </a:lnSpc>
              <a:buNone/>
            </a:pPr>
            <a:r>
              <a:rPr lang="en-US" sz="2400" dirty="0" smtClean="0">
                <a:solidFill>
                  <a:srgbClr val="009AFF"/>
                </a:solidFill>
              </a:rPr>
              <a:t>The </a:t>
            </a:r>
            <a:r>
              <a:rPr lang="en-US" sz="2400" dirty="0">
                <a:solidFill>
                  <a:srgbClr val="009AFF"/>
                </a:solidFill>
              </a:rPr>
              <a:t>width of the painting is 53 centimeters, and its length is 77 centimeters.</a:t>
            </a:r>
          </a:p>
        </p:txBody>
      </p:sp>
      <p:sp>
        <p:nvSpPr>
          <p:cNvPr id="160772" name="Text Box 4"/>
          <p:cNvSpPr txBox="1">
            <a:spLocks noChangeArrowheads="1"/>
          </p:cNvSpPr>
          <p:nvPr/>
        </p:nvSpPr>
        <p:spPr bwMode="auto">
          <a:xfrm>
            <a:off x="8242300" y="652463"/>
            <a:ext cx="793750" cy="366712"/>
          </a:xfrm>
          <a:prstGeom prst="rect">
            <a:avLst/>
          </a:prstGeom>
          <a:noFill/>
          <a:ln w="9525" algn="ctr">
            <a:noFill/>
            <a:miter lim="800000"/>
            <a:headEnd/>
            <a:tailEnd/>
          </a:ln>
          <a:effectLst/>
        </p:spPr>
        <p:txBody>
          <a:bodyPr wrap="none">
            <a:spAutoFit/>
          </a:bodyPr>
          <a:lstStyle/>
          <a:p>
            <a:r>
              <a:rPr lang="en-US">
                <a:solidFill>
                  <a:srgbClr val="00718C"/>
                </a:solidFill>
              </a:rPr>
              <a:t>cont’d</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60770">
                                            <p:txEl>
                                              <p:pRg st="2" end="2"/>
                                            </p:txEl>
                                          </p:spTgt>
                                        </p:tgtEl>
                                        <p:attrNameLst>
                                          <p:attrName>style.visibility</p:attrName>
                                        </p:attrNameLst>
                                      </p:cBhvr>
                                      <p:to>
                                        <p:strVal val="visible"/>
                                      </p:to>
                                    </p:set>
                                    <p:animEffect transition="in" filter="fade">
                                      <p:cBhvr>
                                        <p:cTn id="7" dur="1000"/>
                                        <p:tgtEl>
                                          <p:spTgt spid="160770">
                                            <p:txEl>
                                              <p:pRg st="2" end="2"/>
                                            </p:txEl>
                                          </p:spTgt>
                                        </p:tgtEl>
                                      </p:cBhvr>
                                    </p:animEffect>
                                    <p:anim calcmode="lin" valueType="num">
                                      <p:cBhvr>
                                        <p:cTn id="8" dur="1000" fill="hold"/>
                                        <p:tgtEl>
                                          <p:spTgt spid="160770">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60770">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60770">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160770">
                                            <p:txEl>
                                              <p:pRg st="4" end="4"/>
                                            </p:txEl>
                                          </p:spTgt>
                                        </p:tgtEl>
                                        <p:attrNameLst>
                                          <p:attrName>style.visibility</p:attrName>
                                        </p:attrNameLst>
                                      </p:cBhvr>
                                      <p:to>
                                        <p:strVal val="visible"/>
                                      </p:to>
                                    </p:set>
                                    <p:animEffect transition="in" filter="fade">
                                      <p:cBhvr>
                                        <p:cTn id="15" dur="1000"/>
                                        <p:tgtEl>
                                          <p:spTgt spid="160770">
                                            <p:txEl>
                                              <p:pRg st="4" end="4"/>
                                            </p:txEl>
                                          </p:spTgt>
                                        </p:tgtEl>
                                      </p:cBhvr>
                                    </p:animEffect>
                                    <p:anim calcmode="lin" valueType="num">
                                      <p:cBhvr>
                                        <p:cTn id="16" dur="1000" fill="hold"/>
                                        <p:tgtEl>
                                          <p:spTgt spid="160770">
                                            <p:txEl>
                                              <p:pRg st="4" end="4"/>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60770">
                                            <p:txEl>
                                              <p:pRg st="4" end="4"/>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60770">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160770">
                                            <p:txEl>
                                              <p:pRg st="5" end="5"/>
                                            </p:txEl>
                                          </p:spTgt>
                                        </p:tgtEl>
                                        <p:attrNameLst>
                                          <p:attrName>style.visibility</p:attrName>
                                        </p:attrNameLst>
                                      </p:cBhvr>
                                      <p:to>
                                        <p:strVal val="visible"/>
                                      </p:to>
                                    </p:set>
                                    <p:animEffect transition="in" filter="fade">
                                      <p:cBhvr>
                                        <p:cTn id="23" dur="1000"/>
                                        <p:tgtEl>
                                          <p:spTgt spid="160770">
                                            <p:txEl>
                                              <p:pRg st="5" end="5"/>
                                            </p:txEl>
                                          </p:spTgt>
                                        </p:tgtEl>
                                      </p:cBhvr>
                                    </p:animEffect>
                                    <p:anim calcmode="lin" valueType="num">
                                      <p:cBhvr>
                                        <p:cTn id="24" dur="1000" fill="hold"/>
                                        <p:tgtEl>
                                          <p:spTgt spid="160770">
                                            <p:txEl>
                                              <p:pRg st="5" end="5"/>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160770">
                                            <p:txEl>
                                              <p:pRg st="5" end="5"/>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60770">
                                            <p:txEl>
                                              <p:pRg st="5" end="5"/>
                                            </p:txEl>
                                          </p:spTgt>
                                        </p:tgtEl>
                                        <p:attrNameLst>
                                          <p:attrName>ppt_y</p:attrName>
                                        </p:attrNameLst>
                                      </p:cBhvr>
                                      <p:tavLst>
                                        <p:tav tm="0">
                                          <p:val>
                                            <p:strVal val="#ppt_y-.03"/>
                                          </p:val>
                                        </p:tav>
                                        <p:tav tm="100000">
                                          <p:val>
                                            <p:strVal val="#ppt_y"/>
                                          </p:val>
                                        </p:tav>
                                      </p:tavLst>
                                    </p:anim>
                                  </p:childTnLst>
                                </p:cTn>
                              </p:par>
                              <p:par>
                                <p:cTn id="27" presetID="37" presetClass="entr" presetSubtype="0" fill="hold" nodeType="withEffect">
                                  <p:stCondLst>
                                    <p:cond delay="0"/>
                                  </p:stCondLst>
                                  <p:childTnLst>
                                    <p:set>
                                      <p:cBhvr>
                                        <p:cTn id="28" dur="1" fill="hold">
                                          <p:stCondLst>
                                            <p:cond delay="0"/>
                                          </p:stCondLst>
                                        </p:cTn>
                                        <p:tgtEl>
                                          <p:spTgt spid="160770">
                                            <p:txEl>
                                              <p:pRg st="6" end="6"/>
                                            </p:txEl>
                                          </p:spTgt>
                                        </p:tgtEl>
                                        <p:attrNameLst>
                                          <p:attrName>style.visibility</p:attrName>
                                        </p:attrNameLst>
                                      </p:cBhvr>
                                      <p:to>
                                        <p:strVal val="visible"/>
                                      </p:to>
                                    </p:set>
                                    <p:animEffect transition="in" filter="fade">
                                      <p:cBhvr>
                                        <p:cTn id="29" dur="1000"/>
                                        <p:tgtEl>
                                          <p:spTgt spid="160770">
                                            <p:txEl>
                                              <p:pRg st="6" end="6"/>
                                            </p:txEl>
                                          </p:spTgt>
                                        </p:tgtEl>
                                      </p:cBhvr>
                                    </p:animEffect>
                                    <p:anim calcmode="lin" valueType="num">
                                      <p:cBhvr>
                                        <p:cTn id="30" dur="1000" fill="hold"/>
                                        <p:tgtEl>
                                          <p:spTgt spid="160770">
                                            <p:txEl>
                                              <p:pRg st="6" end="6"/>
                                            </p:txEl>
                                          </p:spTgt>
                                        </p:tgtEl>
                                        <p:attrNameLst>
                                          <p:attrName>ppt_x</p:attrName>
                                        </p:attrNameLst>
                                      </p:cBhvr>
                                      <p:tavLst>
                                        <p:tav tm="0">
                                          <p:val>
                                            <p:strVal val="#ppt_x"/>
                                          </p:val>
                                        </p:tav>
                                        <p:tav tm="100000">
                                          <p:val>
                                            <p:strVal val="#ppt_x"/>
                                          </p:val>
                                        </p:tav>
                                      </p:tavLst>
                                    </p:anim>
                                    <p:anim calcmode="lin" valueType="num">
                                      <p:cBhvr>
                                        <p:cTn id="31" dur="900" decel="100000" fill="hold"/>
                                        <p:tgtEl>
                                          <p:spTgt spid="160770">
                                            <p:txEl>
                                              <p:pRg st="6" end="6"/>
                                            </p:txEl>
                                          </p:spTgt>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60770">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7" presetClass="entr" presetSubtype="0" fill="hold" nodeType="clickEffect">
                                  <p:stCondLst>
                                    <p:cond delay="0"/>
                                  </p:stCondLst>
                                  <p:childTnLst>
                                    <p:set>
                                      <p:cBhvr>
                                        <p:cTn id="36" dur="1" fill="hold">
                                          <p:stCondLst>
                                            <p:cond delay="0"/>
                                          </p:stCondLst>
                                        </p:cTn>
                                        <p:tgtEl>
                                          <p:spTgt spid="160770">
                                            <p:txEl>
                                              <p:pRg st="8" end="8"/>
                                            </p:txEl>
                                          </p:spTgt>
                                        </p:tgtEl>
                                        <p:attrNameLst>
                                          <p:attrName>style.visibility</p:attrName>
                                        </p:attrNameLst>
                                      </p:cBhvr>
                                      <p:to>
                                        <p:strVal val="visible"/>
                                      </p:to>
                                    </p:set>
                                    <p:animEffect transition="in" filter="fade">
                                      <p:cBhvr>
                                        <p:cTn id="37" dur="1000"/>
                                        <p:tgtEl>
                                          <p:spTgt spid="160770">
                                            <p:txEl>
                                              <p:pRg st="8" end="8"/>
                                            </p:txEl>
                                          </p:spTgt>
                                        </p:tgtEl>
                                      </p:cBhvr>
                                    </p:animEffect>
                                    <p:anim calcmode="lin" valueType="num">
                                      <p:cBhvr>
                                        <p:cTn id="38" dur="1000" fill="hold"/>
                                        <p:tgtEl>
                                          <p:spTgt spid="160770">
                                            <p:txEl>
                                              <p:pRg st="8" end="8"/>
                                            </p:txEl>
                                          </p:spTgt>
                                        </p:tgtEl>
                                        <p:attrNameLst>
                                          <p:attrName>ppt_x</p:attrName>
                                        </p:attrNameLst>
                                      </p:cBhvr>
                                      <p:tavLst>
                                        <p:tav tm="0">
                                          <p:val>
                                            <p:strVal val="#ppt_x"/>
                                          </p:val>
                                        </p:tav>
                                        <p:tav tm="100000">
                                          <p:val>
                                            <p:strVal val="#ppt_x"/>
                                          </p:val>
                                        </p:tav>
                                      </p:tavLst>
                                    </p:anim>
                                    <p:anim calcmode="lin" valueType="num">
                                      <p:cBhvr>
                                        <p:cTn id="39" dur="900" decel="100000" fill="hold"/>
                                        <p:tgtEl>
                                          <p:spTgt spid="160770">
                                            <p:txEl>
                                              <p:pRg st="8" end="8"/>
                                            </p:txEl>
                                          </p:spTgt>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60770">
                                            <p:txEl>
                                              <p:pRg st="8" end="8"/>
                                            </p:txEl>
                                          </p:spTgt>
                                        </p:tgtEl>
                                        <p:attrNameLst>
                                          <p:attrName>ppt_y</p:attrName>
                                        </p:attrNameLst>
                                      </p:cBhvr>
                                      <p:tavLst>
                                        <p:tav tm="0">
                                          <p:val>
                                            <p:strVal val="#ppt_y-.03"/>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7" presetClass="entr" presetSubtype="0" fill="hold" nodeType="clickEffect">
                                  <p:stCondLst>
                                    <p:cond delay="0"/>
                                  </p:stCondLst>
                                  <p:childTnLst>
                                    <p:set>
                                      <p:cBhvr>
                                        <p:cTn id="44" dur="1" fill="hold">
                                          <p:stCondLst>
                                            <p:cond delay="0"/>
                                          </p:stCondLst>
                                        </p:cTn>
                                        <p:tgtEl>
                                          <p:spTgt spid="160770">
                                            <p:txEl>
                                              <p:pRg st="9" end="9"/>
                                            </p:txEl>
                                          </p:spTgt>
                                        </p:tgtEl>
                                        <p:attrNameLst>
                                          <p:attrName>style.visibility</p:attrName>
                                        </p:attrNameLst>
                                      </p:cBhvr>
                                      <p:to>
                                        <p:strVal val="visible"/>
                                      </p:to>
                                    </p:set>
                                    <p:animEffect transition="in" filter="fade">
                                      <p:cBhvr>
                                        <p:cTn id="45" dur="1000"/>
                                        <p:tgtEl>
                                          <p:spTgt spid="160770">
                                            <p:txEl>
                                              <p:pRg st="9" end="9"/>
                                            </p:txEl>
                                          </p:spTgt>
                                        </p:tgtEl>
                                      </p:cBhvr>
                                    </p:animEffect>
                                    <p:anim calcmode="lin" valueType="num">
                                      <p:cBhvr>
                                        <p:cTn id="46" dur="1000" fill="hold"/>
                                        <p:tgtEl>
                                          <p:spTgt spid="160770">
                                            <p:txEl>
                                              <p:pRg st="9" end="9"/>
                                            </p:txEl>
                                          </p:spTgt>
                                        </p:tgtEl>
                                        <p:attrNameLst>
                                          <p:attrName>ppt_x</p:attrName>
                                        </p:attrNameLst>
                                      </p:cBhvr>
                                      <p:tavLst>
                                        <p:tav tm="0">
                                          <p:val>
                                            <p:strVal val="#ppt_x"/>
                                          </p:val>
                                        </p:tav>
                                        <p:tav tm="100000">
                                          <p:val>
                                            <p:strVal val="#ppt_x"/>
                                          </p:val>
                                        </p:tav>
                                      </p:tavLst>
                                    </p:anim>
                                    <p:anim calcmode="lin" valueType="num">
                                      <p:cBhvr>
                                        <p:cTn id="47" dur="900" decel="100000" fill="hold"/>
                                        <p:tgtEl>
                                          <p:spTgt spid="160770">
                                            <p:txEl>
                                              <p:pRg st="9" end="9"/>
                                            </p:txEl>
                                          </p:spTgt>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160770">
                                            <p:txEl>
                                              <p:pRg st="9" end="9"/>
                                            </p:txEl>
                                          </p:spTgt>
                                        </p:tgtEl>
                                        <p:attrNameLst>
                                          <p:attrName>ppt_y</p:attrName>
                                        </p:attrNameLst>
                                      </p:cBhvr>
                                      <p:tavLst>
                                        <p:tav tm="0">
                                          <p:val>
                                            <p:strVal val="#ppt_y-.03"/>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37" presetClass="entr" presetSubtype="0" fill="hold" nodeType="clickEffect">
                                  <p:stCondLst>
                                    <p:cond delay="0"/>
                                  </p:stCondLst>
                                  <p:childTnLst>
                                    <p:set>
                                      <p:cBhvr>
                                        <p:cTn id="52" dur="1" fill="hold">
                                          <p:stCondLst>
                                            <p:cond delay="0"/>
                                          </p:stCondLst>
                                        </p:cTn>
                                        <p:tgtEl>
                                          <p:spTgt spid="160770">
                                            <p:txEl>
                                              <p:pRg st="10" end="10"/>
                                            </p:txEl>
                                          </p:spTgt>
                                        </p:tgtEl>
                                        <p:attrNameLst>
                                          <p:attrName>style.visibility</p:attrName>
                                        </p:attrNameLst>
                                      </p:cBhvr>
                                      <p:to>
                                        <p:strVal val="visible"/>
                                      </p:to>
                                    </p:set>
                                    <p:animEffect transition="in" filter="fade">
                                      <p:cBhvr>
                                        <p:cTn id="53" dur="1000"/>
                                        <p:tgtEl>
                                          <p:spTgt spid="160770">
                                            <p:txEl>
                                              <p:pRg st="10" end="10"/>
                                            </p:txEl>
                                          </p:spTgt>
                                        </p:tgtEl>
                                      </p:cBhvr>
                                    </p:animEffect>
                                    <p:anim calcmode="lin" valueType="num">
                                      <p:cBhvr>
                                        <p:cTn id="54" dur="1000" fill="hold"/>
                                        <p:tgtEl>
                                          <p:spTgt spid="160770">
                                            <p:txEl>
                                              <p:pRg st="10" end="10"/>
                                            </p:txEl>
                                          </p:spTgt>
                                        </p:tgtEl>
                                        <p:attrNameLst>
                                          <p:attrName>ppt_x</p:attrName>
                                        </p:attrNameLst>
                                      </p:cBhvr>
                                      <p:tavLst>
                                        <p:tav tm="0">
                                          <p:val>
                                            <p:strVal val="#ppt_x"/>
                                          </p:val>
                                        </p:tav>
                                        <p:tav tm="100000">
                                          <p:val>
                                            <p:strVal val="#ppt_x"/>
                                          </p:val>
                                        </p:tav>
                                      </p:tavLst>
                                    </p:anim>
                                    <p:anim calcmode="lin" valueType="num">
                                      <p:cBhvr>
                                        <p:cTn id="55" dur="900" decel="100000" fill="hold"/>
                                        <p:tgtEl>
                                          <p:spTgt spid="160770">
                                            <p:txEl>
                                              <p:pRg st="10" end="10"/>
                                            </p:txEl>
                                          </p:spTgt>
                                        </p:tgtEl>
                                        <p:attrNameLst>
                                          <p:attrName>ppt_y</p:attrName>
                                        </p:attrNameLst>
                                      </p:cBhvr>
                                      <p:tavLst>
                                        <p:tav tm="0">
                                          <p:val>
                                            <p:strVal val="#ppt_y+1"/>
                                          </p:val>
                                        </p:tav>
                                        <p:tav tm="100000">
                                          <p:val>
                                            <p:strVal val="#ppt_y-.03"/>
                                          </p:val>
                                        </p:tav>
                                      </p:tavLst>
                                    </p:anim>
                                    <p:anim calcmode="lin" valueType="num">
                                      <p:cBhvr>
                                        <p:cTn id="56" dur="100" accel="100000" fill="hold">
                                          <p:stCondLst>
                                            <p:cond delay="900"/>
                                          </p:stCondLst>
                                        </p:cTn>
                                        <p:tgtEl>
                                          <p:spTgt spid="160770">
                                            <p:txEl>
                                              <p:pRg st="10" end="1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body" idx="1"/>
          </p:nvPr>
        </p:nvSpPr>
        <p:spPr>
          <a:xfrm>
            <a:off x="457200" y="1370013"/>
            <a:ext cx="8229600" cy="5256212"/>
          </a:xfrm>
          <a:noFill/>
        </p:spPr>
        <p:txBody>
          <a:bodyPr/>
          <a:lstStyle/>
          <a:p>
            <a:pPr marL="0" indent="0">
              <a:buNone/>
            </a:pPr>
            <a:r>
              <a:rPr lang="en-US" sz="2400" dirty="0"/>
              <a:t>Similar triangles are ones for which the measures of corresponding angles are equal. The triangles below are similar.</a:t>
            </a:r>
          </a:p>
        </p:txBody>
      </p:sp>
      <p:pic>
        <p:nvPicPr>
          <p:cNvPr id="162824" name="Picture 8"/>
          <p:cNvPicPr>
            <a:picLocks noChangeAspect="1" noChangeArrowheads="1"/>
          </p:cNvPicPr>
          <p:nvPr/>
        </p:nvPicPr>
        <p:blipFill>
          <a:blip r:embed="rId3"/>
          <a:srcRect/>
          <a:stretch>
            <a:fillRect/>
          </a:stretch>
        </p:blipFill>
        <p:spPr bwMode="auto">
          <a:xfrm>
            <a:off x="838200" y="2668588"/>
            <a:ext cx="7678738" cy="2817812"/>
          </a:xfrm>
          <a:prstGeom prst="rect">
            <a:avLst/>
          </a:prstGeom>
          <a:noFill/>
          <a:ln w="9525" algn="ctr">
            <a:noFill/>
            <a:miter lim="800000"/>
            <a:headEnd/>
            <a:tailEnd/>
          </a:ln>
          <a:effectLst/>
        </p:spPr>
      </p:pic>
      <p:sp>
        <p:nvSpPr>
          <p:cNvPr id="6" name="Rectangle 3"/>
          <p:cNvSpPr>
            <a:spLocks noGrp="1" noChangeArrowheads="1"/>
          </p:cNvSpPr>
          <p:nvPr>
            <p:ph type="title"/>
          </p:nvPr>
        </p:nvSpPr>
        <p:spPr>
          <a:xfrm>
            <a:off x="1524000" y="152400"/>
            <a:ext cx="5565775" cy="595312"/>
          </a:xfrm>
          <a:noFill/>
        </p:spPr>
        <p:txBody>
          <a:bodyPr/>
          <a:lstStyle/>
          <a:p>
            <a:r>
              <a:rPr lang="en-US" sz="2400" b="1" dirty="0" smtClean="0">
                <a:latin typeface="+mn-lt"/>
              </a:rPr>
              <a:t>GEOMETRY PROBLEMS</a:t>
            </a:r>
            <a:endParaRPr lang="en-US" sz="2400" b="1" dirty="0">
              <a:latin typeface="+mn-lt"/>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body" idx="1"/>
          </p:nvPr>
        </p:nvSpPr>
        <p:spPr>
          <a:xfrm>
            <a:off x="457200" y="1370013"/>
            <a:ext cx="8229600" cy="5256212"/>
          </a:xfrm>
          <a:noFill/>
        </p:spPr>
        <p:txBody>
          <a:bodyPr/>
          <a:lstStyle/>
          <a:p>
            <a:pPr marL="0" indent="0">
              <a:buNone/>
            </a:pPr>
            <a:r>
              <a:rPr lang="en-US" sz="2400" dirty="0"/>
              <a:t>An important relationship among the sides of similar triangles is that the ratios of corresponding sides are equal. </a:t>
            </a:r>
          </a:p>
          <a:p>
            <a:pPr marL="0" indent="0">
              <a:buNone/>
            </a:pPr>
            <a:endParaRPr lang="en-US" sz="2400" dirty="0"/>
          </a:p>
          <a:p>
            <a:pPr marL="0" indent="0">
              <a:buNone/>
            </a:pPr>
            <a:r>
              <a:rPr lang="en-US" sz="2400" dirty="0"/>
              <a:t>Thus, for the triangles,</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This fact is used in many applications.</a:t>
            </a:r>
          </a:p>
        </p:txBody>
      </p:sp>
      <p:pic>
        <p:nvPicPr>
          <p:cNvPr id="164869" name="Picture 5"/>
          <p:cNvPicPr>
            <a:picLocks noChangeAspect="1" noChangeArrowheads="1"/>
          </p:cNvPicPr>
          <p:nvPr/>
        </p:nvPicPr>
        <p:blipFill>
          <a:blip r:embed="rId3"/>
          <a:srcRect/>
          <a:stretch>
            <a:fillRect/>
          </a:stretch>
        </p:blipFill>
        <p:spPr bwMode="auto">
          <a:xfrm>
            <a:off x="2057400" y="3352800"/>
            <a:ext cx="5027613" cy="841375"/>
          </a:xfrm>
          <a:prstGeom prst="rect">
            <a:avLst/>
          </a:prstGeom>
          <a:noFill/>
          <a:ln w="9525" algn="ctr">
            <a:noFill/>
            <a:miter lim="800000"/>
            <a:headEnd/>
            <a:tailEnd/>
          </a:ln>
          <a:effectLst/>
        </p:spPr>
      </p:pic>
      <p:sp>
        <p:nvSpPr>
          <p:cNvPr id="6" name="Rectangle 3"/>
          <p:cNvSpPr>
            <a:spLocks noGrp="1" noChangeArrowheads="1"/>
          </p:cNvSpPr>
          <p:nvPr>
            <p:ph type="title"/>
          </p:nvPr>
        </p:nvSpPr>
        <p:spPr>
          <a:xfrm>
            <a:off x="1524000" y="152400"/>
            <a:ext cx="5565775" cy="595312"/>
          </a:xfrm>
          <a:noFill/>
        </p:spPr>
        <p:txBody>
          <a:bodyPr/>
          <a:lstStyle/>
          <a:p>
            <a:r>
              <a:rPr lang="en-US" sz="2400" b="1" dirty="0" smtClean="0">
                <a:latin typeface="+mn-lt"/>
              </a:rPr>
              <a:t>GEOMETRY PROBLEMS</a:t>
            </a:r>
            <a:endParaRPr lang="en-US" sz="2400" b="1" dirty="0">
              <a:latin typeface="+mn-lt"/>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type="title"/>
          </p:nvPr>
        </p:nvSpPr>
        <p:spPr>
          <a:xfrm>
            <a:off x="1524000" y="152400"/>
            <a:ext cx="5565775" cy="595312"/>
          </a:xfrm>
          <a:noFill/>
        </p:spPr>
        <p:txBody>
          <a:bodyPr/>
          <a:lstStyle/>
          <a:p>
            <a:r>
              <a:rPr lang="en-US" sz="2400" b="1" dirty="0" smtClean="0">
                <a:latin typeface="+mn-lt"/>
              </a:rPr>
              <a:t>GEOMETRY PROBLEMS</a:t>
            </a:r>
            <a:endParaRPr lang="en-US" sz="2400" b="1" dirty="0">
              <a:latin typeface="+mn-lt"/>
            </a:endParaRPr>
          </a:p>
        </p:txBody>
      </p:sp>
      <p:pic>
        <p:nvPicPr>
          <p:cNvPr id="87042" name="Picture 2"/>
          <p:cNvPicPr>
            <a:picLocks noChangeAspect="1" noChangeArrowheads="1"/>
          </p:cNvPicPr>
          <p:nvPr/>
        </p:nvPicPr>
        <p:blipFill>
          <a:blip r:embed="rId3"/>
          <a:srcRect l="7581" t="20103" r="9595" b="64819"/>
          <a:stretch>
            <a:fillRect/>
          </a:stretch>
        </p:blipFill>
        <p:spPr bwMode="auto">
          <a:xfrm>
            <a:off x="533400" y="1295400"/>
            <a:ext cx="8324850" cy="1676400"/>
          </a:xfrm>
          <a:prstGeom prst="rect">
            <a:avLst/>
          </a:prstGeom>
          <a:noFill/>
          <a:ln w="9525">
            <a:noFill/>
            <a:miter lim="800000"/>
            <a:headEnd/>
            <a:tailEnd/>
          </a:ln>
          <a:effectLst/>
        </p:spPr>
      </p:pic>
      <p:pic>
        <p:nvPicPr>
          <p:cNvPr id="7" name="Picture 3"/>
          <p:cNvPicPr>
            <a:picLocks noChangeAspect="1" noChangeArrowheads="1"/>
          </p:cNvPicPr>
          <p:nvPr/>
        </p:nvPicPr>
        <p:blipFill>
          <a:blip r:embed="rId4"/>
          <a:srcRect l="56867" t="11345" b="75210"/>
          <a:stretch>
            <a:fillRect/>
          </a:stretch>
        </p:blipFill>
        <p:spPr bwMode="auto">
          <a:xfrm>
            <a:off x="604840" y="3505200"/>
            <a:ext cx="8539160" cy="1812625"/>
          </a:xfrm>
          <a:prstGeom prst="rect">
            <a:avLst/>
          </a:prstGeom>
          <a:noFill/>
          <a:ln w="9525">
            <a:noFill/>
            <a:miter lim="800000"/>
            <a:headEnd/>
            <a:tailEnd/>
          </a:ln>
          <a:effectLst/>
        </p:spPr>
      </p:pic>
      <p:sp>
        <p:nvSpPr>
          <p:cNvPr id="8" name="TextBox 7"/>
          <p:cNvSpPr txBox="1"/>
          <p:nvPr/>
        </p:nvSpPr>
        <p:spPr>
          <a:xfrm>
            <a:off x="280737" y="1548063"/>
            <a:ext cx="421910" cy="461665"/>
          </a:xfrm>
          <a:prstGeom prst="rect">
            <a:avLst/>
          </a:prstGeom>
          <a:noFill/>
        </p:spPr>
        <p:txBody>
          <a:bodyPr wrap="none" rtlCol="0">
            <a:spAutoFit/>
          </a:bodyPr>
          <a:lstStyle/>
          <a:p>
            <a:r>
              <a:rPr lang="en-US" sz="2400" b="1" dirty="0" smtClean="0">
                <a:latin typeface="+mn-lt"/>
              </a:rPr>
              <a:t>1.</a:t>
            </a:r>
            <a:endParaRPr lang="en-US" sz="2400" b="1" dirty="0">
              <a:latin typeface="+mn-lt"/>
            </a:endParaRPr>
          </a:p>
        </p:txBody>
      </p:sp>
      <p:sp>
        <p:nvSpPr>
          <p:cNvPr id="9" name="TextBox 8"/>
          <p:cNvSpPr txBox="1"/>
          <p:nvPr/>
        </p:nvSpPr>
        <p:spPr>
          <a:xfrm>
            <a:off x="356937" y="3857672"/>
            <a:ext cx="421910" cy="461665"/>
          </a:xfrm>
          <a:prstGeom prst="rect">
            <a:avLst/>
          </a:prstGeom>
          <a:noFill/>
        </p:spPr>
        <p:txBody>
          <a:bodyPr wrap="none" rtlCol="0">
            <a:spAutoFit/>
          </a:bodyPr>
          <a:lstStyle/>
          <a:p>
            <a:r>
              <a:rPr lang="en-US" sz="2400" b="1" dirty="0" smtClean="0">
                <a:latin typeface="+mn-lt"/>
              </a:rPr>
              <a:t>2.</a:t>
            </a:r>
            <a:endParaRPr lang="en-US" sz="2400" b="1" dirty="0">
              <a:latin typeface="+mn-lt"/>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8" name="Picture 4"/>
          <p:cNvPicPr>
            <a:picLocks noChangeAspect="1" noChangeArrowheads="1"/>
          </p:cNvPicPr>
          <p:nvPr/>
        </p:nvPicPr>
        <p:blipFill>
          <a:blip r:embed="rId2"/>
          <a:srcRect l="8200" t="8333" r="51992" b="42638"/>
          <a:stretch>
            <a:fillRect/>
          </a:stretch>
        </p:blipFill>
        <p:spPr bwMode="auto">
          <a:xfrm>
            <a:off x="1066800" y="624115"/>
            <a:ext cx="7010400" cy="5929085"/>
          </a:xfrm>
          <a:prstGeom prst="rect">
            <a:avLst/>
          </a:prstGeom>
          <a:noFill/>
          <a:ln w="9525">
            <a:noFill/>
            <a:miter lim="800000"/>
            <a:headEnd/>
            <a:tailEnd/>
          </a:ln>
          <a:effectLst/>
        </p:spPr>
      </p:pic>
      <p:sp>
        <p:nvSpPr>
          <p:cNvPr id="7" name="TextBox 6"/>
          <p:cNvSpPr txBox="1"/>
          <p:nvPr/>
        </p:nvSpPr>
        <p:spPr>
          <a:xfrm>
            <a:off x="685800" y="986135"/>
            <a:ext cx="421910" cy="461665"/>
          </a:xfrm>
          <a:prstGeom prst="rect">
            <a:avLst/>
          </a:prstGeom>
          <a:noFill/>
        </p:spPr>
        <p:txBody>
          <a:bodyPr wrap="none" rtlCol="0">
            <a:spAutoFit/>
          </a:bodyPr>
          <a:lstStyle/>
          <a:p>
            <a:r>
              <a:rPr lang="en-US" sz="2400" b="1" dirty="0" smtClean="0">
                <a:latin typeface="+mn-lt"/>
              </a:rPr>
              <a:t>3.</a:t>
            </a:r>
            <a:endParaRPr lang="en-US" sz="2400" b="1" dirty="0">
              <a:latin typeface="+mn-lt"/>
            </a:endParaRPr>
          </a:p>
        </p:txBody>
      </p:sp>
      <p:sp>
        <p:nvSpPr>
          <p:cNvPr id="8" name="Rectangle 3"/>
          <p:cNvSpPr>
            <a:spLocks noGrp="1" noChangeArrowheads="1"/>
          </p:cNvSpPr>
          <p:nvPr>
            <p:ph type="title"/>
          </p:nvPr>
        </p:nvSpPr>
        <p:spPr>
          <a:xfrm>
            <a:off x="1524000" y="152400"/>
            <a:ext cx="5565775" cy="595312"/>
          </a:xfrm>
          <a:noFill/>
        </p:spPr>
        <p:txBody>
          <a:bodyPr/>
          <a:lstStyle/>
          <a:p>
            <a:r>
              <a:rPr lang="en-US" sz="2400" b="1" dirty="0" smtClean="0">
                <a:latin typeface="+mn-lt"/>
              </a:rPr>
              <a:t>GEOMETRY PROBLEMS</a:t>
            </a:r>
            <a:endParaRPr lang="en-US" sz="2400" b="1" dirty="0">
              <a:latin typeface="+mn-lt"/>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body" idx="1"/>
          </p:nvPr>
        </p:nvSpPr>
        <p:spPr>
          <a:xfrm>
            <a:off x="457200" y="685800"/>
            <a:ext cx="8229600" cy="5867400"/>
          </a:xfrm>
          <a:noFill/>
        </p:spPr>
        <p:txBody>
          <a:bodyPr/>
          <a:lstStyle/>
          <a:p>
            <a:pPr marL="457200" indent="-457200">
              <a:buNone/>
            </a:pPr>
            <a:endParaRPr lang="en-US" sz="2400" dirty="0" smtClean="0"/>
          </a:p>
          <a:p>
            <a:pPr marL="457200" indent="-457200">
              <a:buFont typeface="+mj-lt"/>
              <a:buAutoNum type="arabicPeriod"/>
            </a:pPr>
            <a:r>
              <a:rPr lang="en-US" sz="2400" dirty="0" smtClean="0"/>
              <a:t>The sum of digits of two digit number is 12. If the new number formed by reversing the digits is less than the original number by 54 .Find the original number.</a:t>
            </a:r>
          </a:p>
          <a:p>
            <a:pPr marL="457200" indent="-457200">
              <a:buNone/>
            </a:pPr>
            <a:endParaRPr lang="en-US" sz="2400" dirty="0" smtClean="0"/>
          </a:p>
          <a:p>
            <a:pPr marL="457200" indent="-457200">
              <a:buFont typeface="+mj-lt"/>
              <a:buAutoNum type="arabicPeriod" startAt="2"/>
            </a:pPr>
            <a:r>
              <a:rPr lang="en-US" sz="2400" dirty="0" smtClean="0"/>
              <a:t> The tens digit of a two-digit number exceeds the units digit by 2. The sum of the tens digit and twice the units digit is 17. Find the number .</a:t>
            </a:r>
          </a:p>
          <a:p>
            <a:pPr marL="457200" indent="-457200">
              <a:buNone/>
            </a:pPr>
            <a:endParaRPr lang="en-US" sz="2400" dirty="0" smtClean="0"/>
          </a:p>
          <a:p>
            <a:pPr marL="457200" indent="-457200">
              <a:buFont typeface="+mj-lt"/>
              <a:buAutoNum type="arabicPeriod" startAt="3"/>
            </a:pPr>
            <a:r>
              <a:rPr lang="en-US" sz="2400" dirty="0" smtClean="0"/>
              <a:t>The units digit of a two-digit number exceeds three times the tens digit by 3. If the tens digit is subtracted from the units digit, the difference is 7. Find the number.</a:t>
            </a:r>
          </a:p>
          <a:p>
            <a:pPr marL="457200" indent="-457200">
              <a:buNone/>
            </a:pPr>
            <a:r>
              <a:rPr lang="en-US" sz="2400" dirty="0" smtClean="0"/>
              <a:t/>
            </a:r>
            <a:br>
              <a:rPr lang="en-US" sz="2400" dirty="0" smtClean="0"/>
            </a:br>
            <a:endParaRPr lang="en-US" sz="2400" dirty="0" smtClean="0"/>
          </a:p>
        </p:txBody>
      </p:sp>
      <p:sp>
        <p:nvSpPr>
          <p:cNvPr id="5" name="Rectangle 3"/>
          <p:cNvSpPr>
            <a:spLocks noGrp="1" noChangeArrowheads="1"/>
          </p:cNvSpPr>
          <p:nvPr>
            <p:ph type="title"/>
          </p:nvPr>
        </p:nvSpPr>
        <p:spPr>
          <a:xfrm>
            <a:off x="1524000" y="152400"/>
            <a:ext cx="5565775" cy="595312"/>
          </a:xfrm>
          <a:noFill/>
        </p:spPr>
        <p:txBody>
          <a:bodyPr/>
          <a:lstStyle/>
          <a:p>
            <a:r>
              <a:rPr lang="en-US" sz="2400" b="1" dirty="0" smtClean="0">
                <a:latin typeface="+mn-lt"/>
              </a:rPr>
              <a:t>NUMBER  and DIGIT  PROBLEM</a:t>
            </a:r>
            <a:endParaRPr lang="en-US" sz="2400" b="1" dirty="0">
              <a:latin typeface="+mn-lt"/>
            </a:endParaRPr>
          </a:p>
        </p:txBody>
      </p:sp>
    </p:spTree>
    <p:custDataLst>
      <p:tags r:id="rId1"/>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body" idx="1"/>
          </p:nvPr>
        </p:nvSpPr>
        <p:spPr>
          <a:xfrm>
            <a:off x="457200" y="685800"/>
            <a:ext cx="8229600" cy="5867400"/>
          </a:xfrm>
          <a:noFill/>
        </p:spPr>
        <p:txBody>
          <a:bodyPr/>
          <a:lstStyle/>
          <a:p>
            <a:pPr marL="457200" indent="-457200">
              <a:buFont typeface="+mj-lt"/>
              <a:buAutoNum type="arabicPeriod" startAt="4"/>
            </a:pPr>
            <a:endParaRPr lang="en-US" sz="2400" dirty="0" smtClean="0"/>
          </a:p>
          <a:p>
            <a:pPr marL="457200" indent="-457200">
              <a:buFont typeface="+mj-lt"/>
              <a:buAutoNum type="arabicPeriod" startAt="4"/>
            </a:pPr>
            <a:r>
              <a:rPr lang="en-US" sz="2400" dirty="0" smtClean="0"/>
              <a:t>During the last election , the total number of votes recorded in the municipality of San Juan was 8600. Had one-third of Estrada’s supporters stayed away from the polls and one-half of Arroyo’s behaved likewise , Estrada’s majority would have been reduced by 200.</a:t>
            </a:r>
          </a:p>
          <a:p>
            <a:pPr marL="457200" indent="-47625">
              <a:buFont typeface="+mj-lt"/>
              <a:buAutoNum type="alphaLcParenR"/>
            </a:pPr>
            <a:r>
              <a:rPr lang="en-US" sz="2400" dirty="0" smtClean="0"/>
              <a:t>	How many votes did Estrada actually  received?</a:t>
            </a:r>
          </a:p>
          <a:p>
            <a:pPr marL="457200" indent="-47625">
              <a:buFont typeface="+mj-lt"/>
              <a:buAutoNum type="alphaLcParenR"/>
            </a:pPr>
            <a:r>
              <a:rPr lang="en-US" sz="2400" dirty="0" smtClean="0"/>
              <a:t>    How many votes  did Arroyo actually received?</a:t>
            </a:r>
          </a:p>
          <a:p>
            <a:pPr marL="457200" indent="-47625">
              <a:buFont typeface="+mj-lt"/>
              <a:buAutoNum type="alphaLcParenR"/>
            </a:pPr>
            <a:r>
              <a:rPr lang="en-US" sz="2400" dirty="0" smtClean="0"/>
              <a:t>    Determine Estrada’s new majority over Arroyo when both their supporters stayed away from the polls.</a:t>
            </a:r>
          </a:p>
        </p:txBody>
      </p:sp>
      <p:sp>
        <p:nvSpPr>
          <p:cNvPr id="5" name="Rectangle 3"/>
          <p:cNvSpPr>
            <a:spLocks noGrp="1" noChangeArrowheads="1"/>
          </p:cNvSpPr>
          <p:nvPr>
            <p:ph type="title"/>
          </p:nvPr>
        </p:nvSpPr>
        <p:spPr>
          <a:xfrm>
            <a:off x="1524000" y="152400"/>
            <a:ext cx="5565775" cy="595312"/>
          </a:xfrm>
          <a:noFill/>
        </p:spPr>
        <p:txBody>
          <a:bodyPr/>
          <a:lstStyle/>
          <a:p>
            <a:r>
              <a:rPr lang="en-US" sz="2400" b="1" dirty="0" smtClean="0">
                <a:latin typeface="+mn-lt"/>
              </a:rPr>
              <a:t>NUMBER  and DIGIT  PROBLEM</a:t>
            </a:r>
            <a:endParaRPr lang="en-US" sz="2400" b="1" dirty="0">
              <a:latin typeface="+mn-lt"/>
            </a:endParaRPr>
          </a:p>
        </p:txBody>
      </p:sp>
    </p:spTree>
    <p:custDataLst>
      <p:tags r:id="rId1"/>
    </p:custData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body" idx="1"/>
          </p:nvPr>
        </p:nvSpPr>
        <p:spPr>
          <a:xfrm>
            <a:off x="457200" y="1370013"/>
            <a:ext cx="8229600" cy="5256212"/>
          </a:xfrm>
          <a:noFill/>
        </p:spPr>
        <p:txBody>
          <a:bodyPr/>
          <a:lstStyle/>
          <a:p>
            <a:pPr marL="0" indent="0">
              <a:buNone/>
            </a:pPr>
            <a:r>
              <a:rPr lang="en-US" sz="2400" dirty="0"/>
              <a:t>Many business applications can be solved by using the equation</a:t>
            </a:r>
          </a:p>
          <a:p>
            <a:pPr marL="0" indent="0">
              <a:buNone/>
            </a:pPr>
            <a:r>
              <a:rPr lang="en-US" sz="2400" dirty="0"/>
              <a:t>              Profit = revenue – cost</a:t>
            </a:r>
          </a:p>
          <a:p>
            <a:pPr marL="0" indent="0">
              <a:buNone/>
            </a:pPr>
            <a:endParaRPr lang="en-US" sz="2400" dirty="0"/>
          </a:p>
          <a:p>
            <a:pPr marL="0" indent="0">
              <a:buNone/>
            </a:pPr>
            <a:r>
              <a:rPr lang="en-US" sz="2400" i="1" dirty="0"/>
              <a:t>Simple interest </a:t>
            </a:r>
            <a:r>
              <a:rPr lang="en-US" sz="2400" dirty="0"/>
              <a:t>problems can be solved by using the formula </a:t>
            </a:r>
            <a:r>
              <a:rPr lang="en-US" sz="2400" i="1" dirty="0"/>
              <a:t>I</a:t>
            </a:r>
            <a:r>
              <a:rPr lang="en-US" sz="2400" dirty="0"/>
              <a:t> = </a:t>
            </a:r>
            <a:r>
              <a:rPr lang="en-US" sz="2400" i="1" dirty="0" err="1"/>
              <a:t>Prt</a:t>
            </a:r>
            <a:r>
              <a:rPr lang="en-US" sz="2400" dirty="0"/>
              <a:t>, where </a:t>
            </a:r>
            <a:r>
              <a:rPr lang="en-US" sz="2400" i="1" dirty="0"/>
              <a:t>I</a:t>
            </a:r>
            <a:r>
              <a:rPr lang="en-US" sz="2400" dirty="0"/>
              <a:t> is the interest, </a:t>
            </a:r>
            <a:r>
              <a:rPr lang="en-US" sz="2400" i="1" dirty="0"/>
              <a:t>P </a:t>
            </a:r>
            <a:r>
              <a:rPr lang="en-US" sz="2400" dirty="0"/>
              <a:t>is the principal, </a:t>
            </a:r>
            <a:r>
              <a:rPr lang="en-US" sz="2400" i="1" dirty="0"/>
              <a:t>r</a:t>
            </a:r>
            <a:r>
              <a:rPr lang="en-US" sz="2400" dirty="0"/>
              <a:t> is the simple interest rate per period, and </a:t>
            </a:r>
            <a:r>
              <a:rPr lang="en-US" sz="2400" i="1" dirty="0"/>
              <a:t>t</a:t>
            </a:r>
            <a:r>
              <a:rPr lang="en-US" sz="2400" dirty="0"/>
              <a:t> is the number of periods.</a:t>
            </a:r>
          </a:p>
          <a:p>
            <a:pPr marL="0" indent="0">
              <a:buNone/>
            </a:pPr>
            <a:endParaRPr lang="en-US" sz="2400" dirty="0"/>
          </a:p>
        </p:txBody>
      </p:sp>
      <p:sp>
        <p:nvSpPr>
          <p:cNvPr id="5" name="Rectangle 3"/>
          <p:cNvSpPr>
            <a:spLocks noGrp="1" noChangeArrowheads="1"/>
          </p:cNvSpPr>
          <p:nvPr>
            <p:ph type="title"/>
          </p:nvPr>
        </p:nvSpPr>
        <p:spPr>
          <a:xfrm>
            <a:off x="1524000" y="152400"/>
            <a:ext cx="5565775" cy="595312"/>
          </a:xfrm>
          <a:noFill/>
        </p:spPr>
        <p:txBody>
          <a:bodyPr/>
          <a:lstStyle/>
          <a:p>
            <a:r>
              <a:rPr lang="en-US" sz="2400" b="1" dirty="0" smtClean="0">
                <a:latin typeface="+mn-lt"/>
              </a:rPr>
              <a:t>INVESTMENT  PROBLEMS</a:t>
            </a:r>
            <a:endParaRPr lang="en-US" sz="2400" b="1" dirty="0">
              <a:latin typeface="+mn-lt"/>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2"/>
          <p:cNvPicPr>
            <a:picLocks noChangeAspect="1" noChangeArrowheads="1"/>
          </p:cNvPicPr>
          <p:nvPr/>
        </p:nvPicPr>
        <p:blipFill>
          <a:blip r:embed="rId2"/>
          <a:srcRect l="51975" t="18482" r="8558" b="68814"/>
          <a:stretch>
            <a:fillRect/>
          </a:stretch>
        </p:blipFill>
        <p:spPr bwMode="auto">
          <a:xfrm>
            <a:off x="609600" y="1219200"/>
            <a:ext cx="8305800" cy="1836019"/>
          </a:xfrm>
          <a:prstGeom prst="rect">
            <a:avLst/>
          </a:prstGeom>
          <a:noFill/>
          <a:ln w="9525">
            <a:noFill/>
            <a:miter lim="800000"/>
            <a:headEnd/>
            <a:tailEnd/>
          </a:ln>
          <a:effectLst/>
        </p:spPr>
      </p:pic>
      <p:sp>
        <p:nvSpPr>
          <p:cNvPr id="6" name="TextBox 5"/>
          <p:cNvSpPr txBox="1"/>
          <p:nvPr/>
        </p:nvSpPr>
        <p:spPr>
          <a:xfrm>
            <a:off x="352926" y="1331496"/>
            <a:ext cx="421910" cy="461665"/>
          </a:xfrm>
          <a:prstGeom prst="rect">
            <a:avLst/>
          </a:prstGeom>
          <a:noFill/>
        </p:spPr>
        <p:txBody>
          <a:bodyPr wrap="none" rtlCol="0">
            <a:spAutoFit/>
          </a:bodyPr>
          <a:lstStyle/>
          <a:p>
            <a:r>
              <a:rPr lang="en-US" sz="2400" b="1" dirty="0" smtClean="0">
                <a:latin typeface="+mn-lt"/>
              </a:rPr>
              <a:t>1.</a:t>
            </a:r>
            <a:endParaRPr lang="en-US" sz="2400" b="1" dirty="0">
              <a:latin typeface="+mn-lt"/>
            </a:endParaRPr>
          </a:p>
        </p:txBody>
      </p:sp>
      <p:sp>
        <p:nvSpPr>
          <p:cNvPr id="7" name="TextBox 6"/>
          <p:cNvSpPr txBox="1"/>
          <p:nvPr/>
        </p:nvSpPr>
        <p:spPr>
          <a:xfrm>
            <a:off x="304800" y="3400926"/>
            <a:ext cx="421910" cy="461665"/>
          </a:xfrm>
          <a:prstGeom prst="rect">
            <a:avLst/>
          </a:prstGeom>
          <a:noFill/>
        </p:spPr>
        <p:txBody>
          <a:bodyPr wrap="none" rtlCol="0">
            <a:spAutoFit/>
          </a:bodyPr>
          <a:lstStyle/>
          <a:p>
            <a:r>
              <a:rPr lang="en-US" sz="2400" b="1" dirty="0" smtClean="0">
                <a:latin typeface="+mn-lt"/>
              </a:rPr>
              <a:t>2.</a:t>
            </a:r>
            <a:endParaRPr lang="en-US" sz="2400" b="1" dirty="0">
              <a:latin typeface="+mn-lt"/>
            </a:endParaRPr>
          </a:p>
        </p:txBody>
      </p:sp>
      <p:pic>
        <p:nvPicPr>
          <p:cNvPr id="8" name="Picture 2"/>
          <p:cNvPicPr>
            <a:picLocks noChangeAspect="1" noChangeArrowheads="1"/>
          </p:cNvPicPr>
          <p:nvPr/>
        </p:nvPicPr>
        <p:blipFill>
          <a:blip r:embed="rId3"/>
          <a:srcRect l="6347" t="7143" r="6392" b="42857"/>
          <a:stretch>
            <a:fillRect/>
          </a:stretch>
        </p:blipFill>
        <p:spPr bwMode="auto">
          <a:xfrm>
            <a:off x="664025" y="3124200"/>
            <a:ext cx="8403775" cy="2384855"/>
          </a:xfrm>
          <a:prstGeom prst="rect">
            <a:avLst/>
          </a:prstGeom>
          <a:noFill/>
          <a:ln w="9525">
            <a:noFill/>
            <a:miter lim="800000"/>
            <a:headEnd/>
            <a:tailEnd/>
          </a:ln>
          <a:effectLst/>
        </p:spPr>
      </p:pic>
      <p:sp>
        <p:nvSpPr>
          <p:cNvPr id="9" name="Rectangle 3"/>
          <p:cNvSpPr>
            <a:spLocks noGrp="1" noChangeArrowheads="1"/>
          </p:cNvSpPr>
          <p:nvPr>
            <p:ph type="title"/>
          </p:nvPr>
        </p:nvSpPr>
        <p:spPr>
          <a:xfrm>
            <a:off x="1524000" y="152400"/>
            <a:ext cx="5565775" cy="595312"/>
          </a:xfrm>
          <a:noFill/>
        </p:spPr>
        <p:txBody>
          <a:bodyPr/>
          <a:lstStyle/>
          <a:p>
            <a:r>
              <a:rPr lang="en-US" sz="2400" b="1" dirty="0" smtClean="0">
                <a:latin typeface="+mn-lt"/>
              </a:rPr>
              <a:t>INVESTMENT  PROBLEMS</a:t>
            </a:r>
            <a:endParaRPr lang="en-US" sz="2400" b="1" dirty="0">
              <a:latin typeface="+mn-lt"/>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914400"/>
            <a:ext cx="9067800" cy="4524315"/>
          </a:xfrm>
          <a:prstGeom prst="rect">
            <a:avLst/>
          </a:prstGeom>
          <a:noFill/>
        </p:spPr>
        <p:txBody>
          <a:bodyPr wrap="square" rtlCol="0">
            <a:spAutoFit/>
          </a:bodyPr>
          <a:lstStyle/>
          <a:p>
            <a:pPr marL="457200" indent="-457200">
              <a:buFont typeface="+mj-lt"/>
              <a:buAutoNum type="arabicPeriod" startAt="3"/>
            </a:pPr>
            <a:r>
              <a:rPr lang="en-US" sz="2400" dirty="0" smtClean="0">
                <a:latin typeface="+mn-lt"/>
              </a:rPr>
              <a:t>A bookstore purchased a best selling book priced at P200 per copy. </a:t>
            </a:r>
          </a:p>
          <a:p>
            <a:pPr marL="457200" indent="-457200"/>
            <a:r>
              <a:rPr lang="en-US" sz="2400" dirty="0" smtClean="0">
                <a:latin typeface="+mn-lt"/>
              </a:rPr>
              <a:t>       At what price should this book be sold so that giving a 20% discount, the profit is 30%.</a:t>
            </a:r>
          </a:p>
          <a:p>
            <a:pPr marL="457200" indent="-457200"/>
            <a:endParaRPr lang="en-US" sz="2400" dirty="0" smtClean="0">
              <a:latin typeface="+mn-lt"/>
            </a:endParaRPr>
          </a:p>
          <a:p>
            <a:pPr marL="457200" indent="-457200">
              <a:buFont typeface="+mj-lt"/>
              <a:buAutoNum type="arabicPeriod" startAt="4"/>
            </a:pPr>
            <a:r>
              <a:rPr lang="en-US" sz="2400" dirty="0" smtClean="0">
                <a:latin typeface="+mn-lt"/>
              </a:rPr>
              <a:t>The average salary for bus drivers in a private school between 1975 </a:t>
            </a:r>
          </a:p>
          <a:p>
            <a:pPr marL="457200" indent="-457200"/>
            <a:r>
              <a:rPr lang="en-US" sz="2400" dirty="0" smtClean="0">
                <a:latin typeface="+mn-lt"/>
              </a:rPr>
              <a:t>       and 1989 can be approximated by the linear model y=5.45 + 0.366t</a:t>
            </a:r>
          </a:p>
          <a:p>
            <a:pPr marL="457200" indent="-457200"/>
            <a:r>
              <a:rPr lang="en-US" sz="2400" dirty="0" smtClean="0">
                <a:latin typeface="+mn-lt"/>
              </a:rPr>
              <a:t>        where y represents the salary in pesos per hour and t represents      the year with t=0 corresponding to 1980. </a:t>
            </a:r>
          </a:p>
          <a:p>
            <a:pPr marL="457200">
              <a:buFont typeface="+mj-lt"/>
              <a:buAutoNum type="alphaLcParenR"/>
            </a:pPr>
            <a:r>
              <a:rPr lang="en-US" sz="2400" dirty="0" smtClean="0">
                <a:latin typeface="+mn-lt"/>
              </a:rPr>
              <a:t>	During what year was the average salary equal to P7.28/hour?</a:t>
            </a:r>
          </a:p>
          <a:p>
            <a:pPr marL="457200">
              <a:buFont typeface="+mj-lt"/>
              <a:buAutoNum type="alphaLcParenR"/>
            </a:pPr>
            <a:r>
              <a:rPr lang="en-US" sz="2400" dirty="0" smtClean="0">
                <a:latin typeface="+mn-lt"/>
              </a:rPr>
              <a:t>   What is the average salary at the year 1976?</a:t>
            </a:r>
          </a:p>
          <a:p>
            <a:pPr marL="457200">
              <a:buFont typeface="+mj-lt"/>
              <a:buAutoNum type="alphaLcParenR"/>
            </a:pPr>
            <a:r>
              <a:rPr lang="en-US" sz="2400" dirty="0" smtClean="0">
                <a:latin typeface="+mn-lt"/>
              </a:rPr>
              <a:t>   What was the average annual raise for the bus drivers during             </a:t>
            </a:r>
          </a:p>
          <a:p>
            <a:pPr marL="457200"/>
            <a:r>
              <a:rPr lang="en-US" sz="2400" dirty="0" smtClean="0">
                <a:latin typeface="+mn-lt"/>
              </a:rPr>
              <a:t>       this 15 years period? </a:t>
            </a:r>
            <a:endParaRPr lang="en-US" sz="2400" dirty="0">
              <a:latin typeface="+mn-lt"/>
            </a:endParaRPr>
          </a:p>
        </p:txBody>
      </p:sp>
      <p:sp>
        <p:nvSpPr>
          <p:cNvPr id="9" name="Rectangle 3"/>
          <p:cNvSpPr>
            <a:spLocks noGrp="1" noChangeArrowheads="1"/>
          </p:cNvSpPr>
          <p:nvPr>
            <p:ph type="title"/>
          </p:nvPr>
        </p:nvSpPr>
        <p:spPr>
          <a:xfrm>
            <a:off x="1524000" y="152400"/>
            <a:ext cx="5565775" cy="595312"/>
          </a:xfrm>
          <a:noFill/>
        </p:spPr>
        <p:txBody>
          <a:bodyPr/>
          <a:lstStyle/>
          <a:p>
            <a:r>
              <a:rPr lang="en-US" sz="2400" b="1" dirty="0" smtClean="0">
                <a:latin typeface="+mn-lt"/>
              </a:rPr>
              <a:t>INVESTMENT  PROBLEMS</a:t>
            </a:r>
            <a:endParaRPr lang="en-US" sz="2400" b="1" dirty="0">
              <a:latin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67000" y="2514600"/>
            <a:ext cx="3485121" cy="461665"/>
          </a:xfrm>
          <a:prstGeom prst="rect">
            <a:avLst/>
          </a:prstGeom>
        </p:spPr>
        <p:txBody>
          <a:bodyPr wrap="none">
            <a:spAutoFit/>
          </a:bodyPr>
          <a:lstStyle/>
          <a:p>
            <a:pPr lvl="0" algn="ctr"/>
            <a:r>
              <a:rPr lang="en-US" sz="2400" b="1" dirty="0" smtClean="0">
                <a:latin typeface="+mn-lt"/>
                <a:cs typeface="Arial" pitchFamily="34" charset="0"/>
              </a:rPr>
              <a:t>PROPERTIES OF EQUALITY</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1"/>
          <p:cNvSpPr>
            <a:spLocks noChangeArrowheads="1"/>
          </p:cNvSpPr>
          <p:nvPr/>
        </p:nvSpPr>
        <p:spPr bwMode="auto">
          <a:xfrm>
            <a:off x="640034" y="304800"/>
            <a:ext cx="7818166" cy="53245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cs typeface="Times New Roman" pitchFamily="18" charset="0"/>
            </a:endParaRPr>
          </a:p>
          <a:p>
            <a:pPr marL="409575" marR="0" lvl="0" indent="-409575" algn="l" defTabSz="914400" rtl="0" eaLnBrk="0" fontAlgn="base" latinLnBrk="0" hangingPunct="0">
              <a:lnSpc>
                <a:spcPct val="100000"/>
              </a:lnSpc>
              <a:spcBef>
                <a:spcPct val="0"/>
              </a:spcBef>
              <a:spcAft>
                <a:spcPct val="0"/>
              </a:spcAft>
              <a:buClrTx/>
              <a:buSzTx/>
              <a:buFont typeface="+mj-lt"/>
              <a:buAutoNum type="arabicPeriod"/>
              <a:tabLst>
                <a:tab pos="504825" algn="l"/>
              </a:tabLst>
            </a:pPr>
            <a:r>
              <a:rPr lang="en-US" sz="2400" dirty="0" smtClean="0">
                <a:latin typeface="+mn-lt"/>
              </a:rPr>
              <a:t>The present age of Jacob’s father is three times that of Jacob. After 5 years, sum of their ages would be 70 years. Find their present ages.</a:t>
            </a:r>
          </a:p>
          <a:p>
            <a:pPr marL="409575" marR="0" lvl="0" indent="-409575" algn="l" defTabSz="914400" rtl="0" eaLnBrk="0" fontAlgn="base" latinLnBrk="0" hangingPunct="0">
              <a:lnSpc>
                <a:spcPct val="100000"/>
              </a:lnSpc>
              <a:spcBef>
                <a:spcPct val="0"/>
              </a:spcBef>
              <a:spcAft>
                <a:spcPct val="0"/>
              </a:spcAft>
              <a:buClrTx/>
              <a:buSzTx/>
              <a:buFont typeface="+mj-lt"/>
              <a:buAutoNum type="arabicPeriod"/>
              <a:tabLst>
                <a:tab pos="504825" algn="l"/>
              </a:tabLst>
            </a:pPr>
            <a:endParaRPr kumimoji="0" lang="en-US" sz="2400" b="0" i="0" u="none" strike="noStrike" cap="none" normalizeH="0" baseline="0" dirty="0" smtClean="0">
              <a:ln>
                <a:noFill/>
              </a:ln>
              <a:solidFill>
                <a:schemeClr val="tx1"/>
              </a:solidFill>
              <a:effectLst/>
              <a:latin typeface="+mn-lt"/>
              <a:cs typeface="Times New Roman" pitchFamily="18" charset="0"/>
            </a:endParaRPr>
          </a:p>
          <a:p>
            <a:pPr marL="409575" indent="-409575" eaLnBrk="0" hangingPunct="0">
              <a:buFont typeface="+mj-lt"/>
              <a:buAutoNum type="arabicPeriod" startAt="2"/>
              <a:tabLst>
                <a:tab pos="504825" algn="l"/>
              </a:tabLst>
            </a:pPr>
            <a:r>
              <a:rPr lang="en-US" sz="2400" dirty="0" smtClean="0">
                <a:latin typeface="+mn-lt"/>
                <a:ea typeface="Calibri" pitchFamily="34" charset="0"/>
                <a:cs typeface="Times New Roman" pitchFamily="18" charset="0"/>
              </a:rPr>
              <a:t>Jack will be 48 years old after 5 years. In 10 years, the sum of the ages of  Jack and Peter will be 90.How old is Peter right now? </a:t>
            </a:r>
          </a:p>
          <a:p>
            <a:pPr marL="409575" indent="-409575" eaLnBrk="0" hangingPunct="0">
              <a:buFont typeface="+mj-lt"/>
              <a:buAutoNum type="arabicPeriod" startAt="2"/>
              <a:tabLst>
                <a:tab pos="504825" algn="l"/>
              </a:tabLst>
            </a:pPr>
            <a:endParaRPr lang="en-US" sz="2400" dirty="0" smtClean="0">
              <a:latin typeface="+mn-lt"/>
              <a:ea typeface="Calibri" pitchFamily="34" charset="0"/>
              <a:cs typeface="Times New Roman" pitchFamily="18" charset="0"/>
            </a:endParaRPr>
          </a:p>
          <a:p>
            <a:pPr marL="409575" indent="-409575" eaLnBrk="0" hangingPunct="0">
              <a:buFont typeface="+mj-lt"/>
              <a:buAutoNum type="arabicPeriod" startAt="2"/>
              <a:tabLst>
                <a:tab pos="504825" algn="l"/>
              </a:tabLst>
            </a:pPr>
            <a:r>
              <a:rPr lang="en-US" sz="2400" dirty="0" smtClean="0">
                <a:latin typeface="+mn-lt"/>
                <a:ea typeface="Calibri" pitchFamily="34" charset="0"/>
                <a:cs typeface="Times New Roman" pitchFamily="18" charset="0"/>
              </a:rPr>
              <a:t>A is as old as the combined ages of his two brothers  B and C . But C is two years older than B. The combined ages of the three last year was  ¾  the combined ages at present . How old is B now?</a:t>
            </a:r>
          </a:p>
          <a:p>
            <a:pPr marL="409575" indent="-409575" eaLnBrk="0" hangingPunct="0">
              <a:buFont typeface="+mj-lt"/>
              <a:buAutoNum type="arabicPeriod" startAt="2"/>
              <a:tabLst>
                <a:tab pos="504825" algn="l"/>
              </a:tabLst>
            </a:pPr>
            <a:endParaRPr lang="en-US" sz="2400" dirty="0" smtClean="0">
              <a:latin typeface="+mn-lt"/>
              <a:ea typeface="Calibri" pitchFamily="34" charset="0"/>
              <a:cs typeface="Times New Roman" pitchFamily="18" charset="0"/>
            </a:endParaRPr>
          </a:p>
        </p:txBody>
      </p:sp>
      <p:sp>
        <p:nvSpPr>
          <p:cNvPr id="3" name="Rectangle 3"/>
          <p:cNvSpPr>
            <a:spLocks noGrp="1" noChangeArrowheads="1"/>
          </p:cNvSpPr>
          <p:nvPr>
            <p:ph type="title"/>
          </p:nvPr>
        </p:nvSpPr>
        <p:spPr>
          <a:xfrm>
            <a:off x="1524000" y="152400"/>
            <a:ext cx="5565775" cy="595312"/>
          </a:xfrm>
          <a:noFill/>
        </p:spPr>
        <p:txBody>
          <a:bodyPr/>
          <a:lstStyle/>
          <a:p>
            <a:r>
              <a:rPr lang="en-US" sz="2400" b="1" dirty="0" smtClean="0">
                <a:latin typeface="+mn-lt"/>
              </a:rPr>
              <a:t>AGE  PROBLEMS</a:t>
            </a:r>
            <a:endParaRPr lang="en-US" sz="2400" b="1" dirty="0">
              <a:latin typeface="+mn-lt"/>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1"/>
          <p:cNvSpPr>
            <a:spLocks noChangeArrowheads="1"/>
          </p:cNvSpPr>
          <p:nvPr/>
        </p:nvSpPr>
        <p:spPr bwMode="auto">
          <a:xfrm>
            <a:off x="640034" y="304800"/>
            <a:ext cx="7818166"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09575" indent="-409575" eaLnBrk="0" hangingPunct="0">
              <a:buFont typeface="+mj-lt"/>
              <a:buAutoNum type="arabicPeriod" startAt="2"/>
              <a:tabLst>
                <a:tab pos="504825" algn="l"/>
              </a:tabLst>
            </a:pPr>
            <a:endParaRPr lang="en-US" sz="2400" dirty="0" smtClean="0">
              <a:latin typeface="+mn-lt"/>
              <a:ea typeface="Calibri" pitchFamily="34" charset="0"/>
              <a:cs typeface="Times New Roman" pitchFamily="18" charset="0"/>
            </a:endParaRPr>
          </a:p>
          <a:p>
            <a:pPr marL="457200" indent="-457200" eaLnBrk="0" hangingPunct="0">
              <a:buFont typeface="+mj-lt"/>
              <a:buAutoNum type="arabicPeriod" startAt="4"/>
              <a:tabLst>
                <a:tab pos="504825" algn="l"/>
              </a:tabLst>
            </a:pPr>
            <a:r>
              <a:rPr lang="en-US" sz="2400" dirty="0" smtClean="0">
                <a:latin typeface="+mn-lt"/>
                <a:ea typeface="Calibri" pitchFamily="34" charset="0"/>
                <a:cs typeface="Times New Roman" pitchFamily="18" charset="0"/>
              </a:rPr>
              <a:t>Peter is 20 years old and his brother is 4 years old. In how many years will Peter be twice as old as his brother?</a:t>
            </a:r>
          </a:p>
          <a:p>
            <a:pPr marL="409575" indent="-409575" eaLnBrk="0" hangingPunct="0">
              <a:buFont typeface="+mj-lt"/>
              <a:buAutoNum type="arabicPeriod" startAt="4"/>
              <a:tabLst>
                <a:tab pos="504825" algn="l"/>
              </a:tabLst>
            </a:pPr>
            <a:endParaRPr lang="en-US" sz="2400" dirty="0" smtClean="0">
              <a:latin typeface="+mn-lt"/>
              <a:ea typeface="Calibri" pitchFamily="34" charset="0"/>
              <a:cs typeface="Times New Roman" pitchFamily="18" charset="0"/>
            </a:endParaRPr>
          </a:p>
          <a:p>
            <a:pPr marL="409575" indent="-409575" eaLnBrk="0" hangingPunct="0">
              <a:buFont typeface="+mj-lt"/>
              <a:buAutoNum type="arabicPeriod" startAt="4"/>
              <a:tabLst>
                <a:tab pos="504825" algn="l"/>
              </a:tabLst>
            </a:pPr>
            <a:r>
              <a:rPr kumimoji="0" lang="en-PH" sz="2400" b="0" i="0" u="none" strike="noStrike" cap="none" normalizeH="0" baseline="0" dirty="0" smtClean="0">
                <a:ln>
                  <a:noFill/>
                </a:ln>
                <a:solidFill>
                  <a:schemeClr val="tx1"/>
                </a:solidFill>
                <a:effectLst/>
                <a:latin typeface="+mn-lt"/>
                <a:ea typeface="Calibri" pitchFamily="34" charset="0"/>
                <a:cs typeface="Times New Roman" pitchFamily="18" charset="0"/>
              </a:rPr>
              <a:t>Jason’s age is one year less than twice Jonas’ age.  Jason’s </a:t>
            </a:r>
          </a:p>
          <a:p>
            <a:pPr marL="409575" marR="0" lvl="0" indent="-409575" algn="l" defTabSz="914400" rtl="0" eaLnBrk="0" fontAlgn="base" latinLnBrk="0" hangingPunct="0">
              <a:lnSpc>
                <a:spcPct val="100000"/>
              </a:lnSpc>
              <a:spcBef>
                <a:spcPct val="0"/>
              </a:spcBef>
              <a:spcAft>
                <a:spcPct val="0"/>
              </a:spcAft>
              <a:buClrTx/>
              <a:buSzTx/>
              <a:tabLst>
                <a:tab pos="504825" algn="l"/>
              </a:tabLst>
            </a:pPr>
            <a:r>
              <a:rPr lang="en-PH" sz="2400" dirty="0" smtClean="0">
                <a:latin typeface="+mn-lt"/>
                <a:ea typeface="Calibri" pitchFamily="34" charset="0"/>
                <a:cs typeface="Times New Roman" pitchFamily="18" charset="0"/>
              </a:rPr>
              <a:t>      </a:t>
            </a:r>
            <a:r>
              <a:rPr kumimoji="0" lang="en-PH" sz="2400" b="0" i="0" u="none" strike="noStrike" cap="none" normalizeH="0" baseline="0" dirty="0" smtClean="0">
                <a:ln>
                  <a:noFill/>
                </a:ln>
                <a:solidFill>
                  <a:schemeClr val="tx1"/>
                </a:solidFill>
                <a:effectLst/>
                <a:latin typeface="+mn-lt"/>
                <a:ea typeface="Calibri" pitchFamily="34" charset="0"/>
                <a:cs typeface="Times New Roman" pitchFamily="18" charset="0"/>
              </a:rPr>
              <a:t>age last year is the same as Jonas’ age 6 years from now.  </a:t>
            </a:r>
          </a:p>
          <a:p>
            <a:pPr marL="409575" marR="0" lvl="0" indent="-409575" algn="l" defTabSz="914400" rtl="0" eaLnBrk="0" fontAlgn="base" latinLnBrk="0" hangingPunct="0">
              <a:lnSpc>
                <a:spcPct val="100000"/>
              </a:lnSpc>
              <a:spcBef>
                <a:spcPct val="0"/>
              </a:spcBef>
              <a:spcAft>
                <a:spcPct val="0"/>
              </a:spcAft>
              <a:buClrTx/>
              <a:buSzTx/>
              <a:tabLst>
                <a:tab pos="504825" algn="l"/>
              </a:tabLst>
            </a:pPr>
            <a:r>
              <a:rPr lang="en-PH" sz="2400" dirty="0" smtClean="0">
                <a:latin typeface="+mn-lt"/>
                <a:ea typeface="Calibri" pitchFamily="34" charset="0"/>
                <a:cs typeface="Times New Roman" pitchFamily="18" charset="0"/>
              </a:rPr>
              <a:t>      </a:t>
            </a:r>
            <a:r>
              <a:rPr kumimoji="0" lang="en-PH" sz="2400" b="0" i="0" u="none" strike="noStrike" cap="none" normalizeH="0" baseline="0" dirty="0" smtClean="0">
                <a:ln>
                  <a:noFill/>
                </a:ln>
                <a:solidFill>
                  <a:schemeClr val="tx1"/>
                </a:solidFill>
                <a:effectLst/>
                <a:latin typeface="+mn-lt"/>
                <a:ea typeface="Calibri" pitchFamily="34" charset="0"/>
                <a:cs typeface="Times New Roman" pitchFamily="18" charset="0"/>
              </a:rPr>
              <a:t>How old are they now?</a:t>
            </a:r>
            <a:endParaRPr kumimoji="0" lang="en-PH" sz="2400" b="0" i="0" u="none" strike="noStrike" cap="none" normalizeH="0" baseline="0" dirty="0" smtClean="0">
              <a:ln>
                <a:noFill/>
              </a:ln>
              <a:solidFill>
                <a:schemeClr val="tx1"/>
              </a:solidFill>
              <a:effectLst/>
              <a:latin typeface="+mn-lt"/>
              <a:cs typeface="Times New Roman" pitchFamily="18" charset="0"/>
            </a:endParaRPr>
          </a:p>
        </p:txBody>
      </p:sp>
      <p:sp>
        <p:nvSpPr>
          <p:cNvPr id="3" name="Rectangle 3"/>
          <p:cNvSpPr>
            <a:spLocks noGrp="1" noChangeArrowheads="1"/>
          </p:cNvSpPr>
          <p:nvPr>
            <p:ph type="title"/>
          </p:nvPr>
        </p:nvSpPr>
        <p:spPr>
          <a:xfrm>
            <a:off x="1524000" y="152400"/>
            <a:ext cx="5565775" cy="595312"/>
          </a:xfrm>
          <a:noFill/>
        </p:spPr>
        <p:txBody>
          <a:bodyPr/>
          <a:lstStyle/>
          <a:p>
            <a:r>
              <a:rPr lang="en-US" sz="2400" b="1" dirty="0" smtClean="0">
                <a:latin typeface="+mn-lt"/>
              </a:rPr>
              <a:t>AGE  PROBLEMS</a:t>
            </a:r>
            <a:endParaRPr lang="en-US" sz="2400" b="1" dirty="0">
              <a:latin typeface="+mn-lt"/>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body" idx="1"/>
          </p:nvPr>
        </p:nvSpPr>
        <p:spPr>
          <a:xfrm>
            <a:off x="457200" y="1370013"/>
            <a:ext cx="8229600" cy="5256212"/>
          </a:xfrm>
          <a:noFill/>
        </p:spPr>
        <p:txBody>
          <a:bodyPr/>
          <a:lstStyle/>
          <a:p>
            <a:pPr marL="0" indent="0">
              <a:buNone/>
            </a:pPr>
            <a:endParaRPr lang="en-US" sz="2400" dirty="0"/>
          </a:p>
          <a:p>
            <a:pPr marL="0" indent="0">
              <a:buNone/>
            </a:pPr>
            <a:r>
              <a:rPr lang="en-US" sz="2400" dirty="0"/>
              <a:t>Many </a:t>
            </a:r>
            <a:r>
              <a:rPr lang="en-US" sz="2400" i="1" dirty="0"/>
              <a:t>uniform motion problems </a:t>
            </a:r>
            <a:r>
              <a:rPr lang="en-US" sz="2400" dirty="0"/>
              <a:t>can be solved by using the formula </a:t>
            </a:r>
            <a:r>
              <a:rPr lang="en-US" sz="2400" i="1" dirty="0"/>
              <a:t>d</a:t>
            </a:r>
            <a:r>
              <a:rPr lang="en-US" sz="2400" dirty="0"/>
              <a:t> = </a:t>
            </a:r>
            <a:r>
              <a:rPr lang="en-US" sz="2400" i="1" dirty="0" err="1"/>
              <a:t>rt</a:t>
            </a:r>
            <a:r>
              <a:rPr lang="en-US" sz="2400" dirty="0"/>
              <a:t>, where </a:t>
            </a:r>
            <a:r>
              <a:rPr lang="en-US" sz="2400" i="1" dirty="0"/>
              <a:t>d</a:t>
            </a:r>
            <a:r>
              <a:rPr lang="en-US" sz="2400" dirty="0"/>
              <a:t> is the distance traveled, </a:t>
            </a:r>
            <a:r>
              <a:rPr lang="en-US" sz="2400" i="1" dirty="0"/>
              <a:t>r</a:t>
            </a:r>
            <a:r>
              <a:rPr lang="en-US" sz="2400" dirty="0"/>
              <a:t> is the rate of speed, and </a:t>
            </a:r>
            <a:r>
              <a:rPr lang="en-US" sz="2400" i="1" dirty="0"/>
              <a:t>t</a:t>
            </a:r>
            <a:r>
              <a:rPr lang="en-US" sz="2400" dirty="0"/>
              <a:t> is the time. </a:t>
            </a:r>
          </a:p>
        </p:txBody>
      </p:sp>
      <p:sp>
        <p:nvSpPr>
          <p:cNvPr id="5" name="Rectangle 3"/>
          <p:cNvSpPr>
            <a:spLocks noGrp="1" noChangeArrowheads="1"/>
          </p:cNvSpPr>
          <p:nvPr>
            <p:ph type="title"/>
          </p:nvPr>
        </p:nvSpPr>
        <p:spPr>
          <a:xfrm>
            <a:off x="1524000" y="152400"/>
            <a:ext cx="5565775" cy="595312"/>
          </a:xfrm>
          <a:noFill/>
        </p:spPr>
        <p:txBody>
          <a:bodyPr/>
          <a:lstStyle/>
          <a:p>
            <a:r>
              <a:rPr lang="en-US" sz="2400" b="1" dirty="0" smtClean="0">
                <a:latin typeface="+mn-lt"/>
              </a:rPr>
              <a:t>UNIFORM MOTION PROBLEMS</a:t>
            </a:r>
            <a:endParaRPr lang="en-US" sz="2400" b="1" dirty="0">
              <a:latin typeface="+mn-lt"/>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p:cNvPicPr>
            <a:picLocks noChangeAspect="1" noChangeArrowheads="1"/>
          </p:cNvPicPr>
          <p:nvPr/>
        </p:nvPicPr>
        <p:blipFill>
          <a:blip r:embed="rId2"/>
          <a:srcRect l="3604"/>
          <a:stretch>
            <a:fillRect/>
          </a:stretch>
        </p:blipFill>
        <p:spPr bwMode="auto">
          <a:xfrm>
            <a:off x="838200" y="1131303"/>
            <a:ext cx="7848600" cy="5193297"/>
          </a:xfrm>
          <a:prstGeom prst="rect">
            <a:avLst/>
          </a:prstGeom>
          <a:noFill/>
          <a:ln w="9525">
            <a:noFill/>
            <a:miter lim="800000"/>
            <a:headEnd/>
            <a:tailEnd/>
          </a:ln>
          <a:effectLst/>
        </p:spPr>
      </p:pic>
      <p:sp>
        <p:nvSpPr>
          <p:cNvPr id="5" name="TextBox 4"/>
          <p:cNvSpPr txBox="1"/>
          <p:nvPr/>
        </p:nvSpPr>
        <p:spPr>
          <a:xfrm>
            <a:off x="473241" y="1259307"/>
            <a:ext cx="421910" cy="461665"/>
          </a:xfrm>
          <a:prstGeom prst="rect">
            <a:avLst/>
          </a:prstGeom>
          <a:noFill/>
        </p:spPr>
        <p:txBody>
          <a:bodyPr wrap="none" rtlCol="0">
            <a:spAutoFit/>
          </a:bodyPr>
          <a:lstStyle/>
          <a:p>
            <a:r>
              <a:rPr lang="en-US" sz="2400" b="1" dirty="0" smtClean="0">
                <a:latin typeface="+mn-lt"/>
              </a:rPr>
              <a:t>1.</a:t>
            </a:r>
            <a:endParaRPr lang="en-US" sz="2400" b="1" dirty="0">
              <a:latin typeface="+mn-lt"/>
            </a:endParaRPr>
          </a:p>
        </p:txBody>
      </p:sp>
      <p:sp>
        <p:nvSpPr>
          <p:cNvPr id="6" name="Rectangle 3"/>
          <p:cNvSpPr>
            <a:spLocks noGrp="1" noChangeArrowheads="1"/>
          </p:cNvSpPr>
          <p:nvPr>
            <p:ph type="title"/>
          </p:nvPr>
        </p:nvSpPr>
        <p:spPr>
          <a:xfrm>
            <a:off x="1524000" y="152400"/>
            <a:ext cx="5565775" cy="595312"/>
          </a:xfrm>
          <a:noFill/>
        </p:spPr>
        <p:txBody>
          <a:bodyPr/>
          <a:lstStyle/>
          <a:p>
            <a:r>
              <a:rPr lang="en-US" sz="2400" b="1" dirty="0" smtClean="0">
                <a:latin typeface="+mn-lt"/>
              </a:rPr>
              <a:t>UNIFORM MOTION PROBLEMS</a:t>
            </a:r>
            <a:endParaRPr lang="en-US" sz="2400" b="1" dirty="0">
              <a:latin typeface="+mn-lt"/>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2"/>
          <p:cNvPicPr>
            <a:picLocks noChangeAspect="1" noChangeArrowheads="1"/>
          </p:cNvPicPr>
          <p:nvPr/>
        </p:nvPicPr>
        <p:blipFill>
          <a:blip r:embed="rId2"/>
          <a:srcRect l="5882"/>
          <a:stretch>
            <a:fillRect/>
          </a:stretch>
        </p:blipFill>
        <p:spPr bwMode="auto">
          <a:xfrm>
            <a:off x="1143000" y="1123111"/>
            <a:ext cx="7315200" cy="3982289"/>
          </a:xfrm>
          <a:prstGeom prst="rect">
            <a:avLst/>
          </a:prstGeom>
          <a:noFill/>
          <a:ln w="9525">
            <a:noFill/>
            <a:miter lim="800000"/>
            <a:headEnd/>
            <a:tailEnd/>
          </a:ln>
          <a:effectLst/>
        </p:spPr>
      </p:pic>
      <p:sp>
        <p:nvSpPr>
          <p:cNvPr id="5" name="TextBox 4"/>
          <p:cNvSpPr txBox="1"/>
          <p:nvPr/>
        </p:nvSpPr>
        <p:spPr>
          <a:xfrm>
            <a:off x="873490" y="1367135"/>
            <a:ext cx="421910" cy="461665"/>
          </a:xfrm>
          <a:prstGeom prst="rect">
            <a:avLst/>
          </a:prstGeom>
          <a:noFill/>
        </p:spPr>
        <p:txBody>
          <a:bodyPr wrap="none" rtlCol="0">
            <a:spAutoFit/>
          </a:bodyPr>
          <a:lstStyle/>
          <a:p>
            <a:r>
              <a:rPr lang="en-US" sz="2400" b="1" dirty="0" smtClean="0">
                <a:latin typeface="+mn-lt"/>
              </a:rPr>
              <a:t>2.</a:t>
            </a:r>
            <a:endParaRPr lang="en-US" sz="2400" b="1" dirty="0">
              <a:latin typeface="+mn-lt"/>
            </a:endParaRPr>
          </a:p>
        </p:txBody>
      </p:sp>
      <p:sp>
        <p:nvSpPr>
          <p:cNvPr id="6" name="Rectangle 3"/>
          <p:cNvSpPr>
            <a:spLocks noGrp="1" noChangeArrowheads="1"/>
          </p:cNvSpPr>
          <p:nvPr>
            <p:ph type="title"/>
          </p:nvPr>
        </p:nvSpPr>
        <p:spPr>
          <a:xfrm>
            <a:off x="1524000" y="152400"/>
            <a:ext cx="5565775" cy="595312"/>
          </a:xfrm>
          <a:noFill/>
        </p:spPr>
        <p:txBody>
          <a:bodyPr/>
          <a:lstStyle/>
          <a:p>
            <a:r>
              <a:rPr lang="en-US" sz="2400" b="1" dirty="0" smtClean="0">
                <a:latin typeface="+mn-lt"/>
              </a:rPr>
              <a:t>UNIFORM MOTION PROBLEMS</a:t>
            </a:r>
            <a:endParaRPr lang="en-US" sz="2400" b="1" dirty="0">
              <a:latin typeface="+mn-lt"/>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16290" y="1138535"/>
            <a:ext cx="421910" cy="461665"/>
          </a:xfrm>
          <a:prstGeom prst="rect">
            <a:avLst/>
          </a:prstGeom>
          <a:noFill/>
        </p:spPr>
        <p:txBody>
          <a:bodyPr wrap="none" rtlCol="0">
            <a:spAutoFit/>
          </a:bodyPr>
          <a:lstStyle/>
          <a:p>
            <a:r>
              <a:rPr lang="en-US" sz="2400" b="1" dirty="0" smtClean="0">
                <a:latin typeface="+mn-lt"/>
              </a:rPr>
              <a:t>3.</a:t>
            </a:r>
            <a:endParaRPr lang="en-US" sz="2400" b="1" dirty="0">
              <a:latin typeface="+mn-lt"/>
            </a:endParaRPr>
          </a:p>
        </p:txBody>
      </p:sp>
      <p:pic>
        <p:nvPicPr>
          <p:cNvPr id="93186" name="Picture 2"/>
          <p:cNvPicPr>
            <a:picLocks noChangeAspect="1" noChangeArrowheads="1"/>
          </p:cNvPicPr>
          <p:nvPr/>
        </p:nvPicPr>
        <p:blipFill>
          <a:blip r:embed="rId2"/>
          <a:srcRect l="5229"/>
          <a:stretch>
            <a:fillRect/>
          </a:stretch>
        </p:blipFill>
        <p:spPr bwMode="auto">
          <a:xfrm>
            <a:off x="760188" y="838200"/>
            <a:ext cx="8307612" cy="3124201"/>
          </a:xfrm>
          <a:prstGeom prst="rect">
            <a:avLst/>
          </a:prstGeom>
          <a:noFill/>
          <a:ln w="9525">
            <a:noFill/>
            <a:miter lim="800000"/>
            <a:headEnd/>
            <a:tailEnd/>
          </a:ln>
          <a:effectLst/>
        </p:spPr>
      </p:pic>
      <p:sp>
        <p:nvSpPr>
          <p:cNvPr id="6" name="Rectangle 1"/>
          <p:cNvSpPr>
            <a:spLocks noChangeArrowheads="1"/>
          </p:cNvSpPr>
          <p:nvPr/>
        </p:nvSpPr>
        <p:spPr bwMode="auto">
          <a:xfrm>
            <a:off x="381000" y="4080808"/>
            <a:ext cx="8254504" cy="193899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241300"/>
            <a:r>
              <a:rPr lang="en-PH" sz="2400" b="1" dirty="0" smtClean="0">
                <a:latin typeface="+mn-lt"/>
              </a:rPr>
              <a:t>4. </a:t>
            </a:r>
            <a:r>
              <a:rPr lang="en-PH" sz="2400" dirty="0" smtClean="0">
                <a:latin typeface="+mn-lt"/>
              </a:rPr>
              <a:t>Moving upstream, a motor boat travels at a certain distance </a:t>
            </a:r>
          </a:p>
          <a:p>
            <a:pPr indent="241300"/>
            <a:r>
              <a:rPr lang="en-PH" sz="2400" dirty="0" smtClean="0">
                <a:latin typeface="+mn-lt"/>
              </a:rPr>
              <a:t>   of the river for 45 seconds.  Going back, the same motor </a:t>
            </a:r>
          </a:p>
          <a:p>
            <a:pPr indent="241300"/>
            <a:r>
              <a:rPr lang="en-PH" sz="2400" dirty="0" smtClean="0">
                <a:latin typeface="+mn-lt"/>
              </a:rPr>
              <a:t>    boat travels the same distance for 20 seconds.  If the river </a:t>
            </a:r>
          </a:p>
          <a:p>
            <a:pPr indent="241300"/>
            <a:r>
              <a:rPr lang="en-PH" sz="2400" dirty="0" smtClean="0">
                <a:latin typeface="+mn-lt"/>
              </a:rPr>
              <a:t>    current remains the same at 5 m/s, how fast is the motor </a:t>
            </a:r>
          </a:p>
          <a:p>
            <a:pPr indent="241300"/>
            <a:r>
              <a:rPr lang="en-PH" sz="2400" dirty="0" smtClean="0">
                <a:latin typeface="+mn-lt"/>
              </a:rPr>
              <a:t>   boat at still water?</a:t>
            </a:r>
          </a:p>
        </p:txBody>
      </p:sp>
      <p:sp>
        <p:nvSpPr>
          <p:cNvPr id="7" name="Rectangle 3"/>
          <p:cNvSpPr>
            <a:spLocks noGrp="1" noChangeArrowheads="1"/>
          </p:cNvSpPr>
          <p:nvPr>
            <p:ph type="title"/>
          </p:nvPr>
        </p:nvSpPr>
        <p:spPr>
          <a:xfrm>
            <a:off x="1524000" y="152400"/>
            <a:ext cx="5565775" cy="595312"/>
          </a:xfrm>
          <a:noFill/>
        </p:spPr>
        <p:txBody>
          <a:bodyPr/>
          <a:lstStyle/>
          <a:p>
            <a:r>
              <a:rPr lang="en-US" sz="2400" b="1" dirty="0" smtClean="0">
                <a:latin typeface="+mn-lt"/>
              </a:rPr>
              <a:t>UNIFORM MOTION PROBLEMS</a:t>
            </a:r>
            <a:endParaRPr lang="en-US" sz="2400" b="1" dirty="0">
              <a:latin typeface="+mn-lt"/>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body" idx="1"/>
          </p:nvPr>
        </p:nvSpPr>
        <p:spPr>
          <a:xfrm>
            <a:off x="457200" y="1370013"/>
            <a:ext cx="8229600" cy="5256212"/>
          </a:xfrm>
          <a:noFill/>
        </p:spPr>
        <p:txBody>
          <a:bodyPr/>
          <a:lstStyle/>
          <a:p>
            <a:pPr marL="0" indent="0">
              <a:lnSpc>
                <a:spcPct val="125000"/>
              </a:lnSpc>
              <a:buNone/>
            </a:pPr>
            <a:r>
              <a:rPr lang="en-US" sz="2400" i="1" dirty="0"/>
              <a:t>Percent mixture problems </a:t>
            </a:r>
            <a:r>
              <a:rPr lang="en-US" sz="2400" dirty="0"/>
              <a:t>involve combining solutions or alloys that have different concentrations of a common substance.</a:t>
            </a:r>
          </a:p>
          <a:p>
            <a:pPr marL="0" indent="0">
              <a:lnSpc>
                <a:spcPct val="125000"/>
              </a:lnSpc>
              <a:buNone/>
            </a:pPr>
            <a:endParaRPr lang="en-US" sz="2400" dirty="0"/>
          </a:p>
          <a:p>
            <a:pPr marL="0" indent="0">
              <a:lnSpc>
                <a:spcPct val="125000"/>
              </a:lnSpc>
              <a:buNone/>
            </a:pPr>
            <a:r>
              <a:rPr lang="en-US" sz="2400" dirty="0"/>
              <a:t>Percent mixture problems can be solved by using the formula </a:t>
            </a:r>
            <a:r>
              <a:rPr lang="en-US" sz="2400" i="1" dirty="0" err="1"/>
              <a:t>pA</a:t>
            </a:r>
            <a:r>
              <a:rPr lang="en-US" sz="2400" i="1" dirty="0"/>
              <a:t> </a:t>
            </a:r>
            <a:r>
              <a:rPr lang="en-US" sz="2400" dirty="0"/>
              <a:t>= </a:t>
            </a:r>
            <a:r>
              <a:rPr lang="en-US" sz="2400" i="1" dirty="0"/>
              <a:t>Q</a:t>
            </a:r>
            <a:r>
              <a:rPr lang="en-US" sz="2400" dirty="0"/>
              <a:t>, where </a:t>
            </a:r>
            <a:r>
              <a:rPr lang="en-US" sz="2400" i="1" dirty="0"/>
              <a:t>p</a:t>
            </a:r>
            <a:r>
              <a:rPr lang="en-US" sz="2400" dirty="0"/>
              <a:t> is the percent of concentration (in decimal form), </a:t>
            </a:r>
            <a:r>
              <a:rPr lang="en-US" sz="2400" i="1" dirty="0"/>
              <a:t>A</a:t>
            </a:r>
            <a:r>
              <a:rPr lang="en-US" sz="2400" dirty="0"/>
              <a:t> is the amount of the solution or alloy, and </a:t>
            </a:r>
            <a:r>
              <a:rPr lang="en-US" sz="2400" i="1" dirty="0"/>
              <a:t>Q</a:t>
            </a:r>
            <a:r>
              <a:rPr lang="en-US" sz="2400" dirty="0"/>
              <a:t> is the quantity of a substance in the solution or alloy.</a:t>
            </a:r>
          </a:p>
        </p:txBody>
      </p:sp>
      <p:sp>
        <p:nvSpPr>
          <p:cNvPr id="6" name="Rectangle 3"/>
          <p:cNvSpPr>
            <a:spLocks noGrp="1" noChangeArrowheads="1"/>
          </p:cNvSpPr>
          <p:nvPr>
            <p:ph type="title"/>
          </p:nvPr>
        </p:nvSpPr>
        <p:spPr>
          <a:xfrm>
            <a:off x="1524000" y="152400"/>
            <a:ext cx="5565775" cy="595312"/>
          </a:xfrm>
          <a:noFill/>
        </p:spPr>
        <p:txBody>
          <a:bodyPr/>
          <a:lstStyle/>
          <a:p>
            <a:r>
              <a:rPr lang="en-US" sz="2400" b="1" dirty="0" smtClean="0">
                <a:latin typeface="+mn-lt"/>
              </a:rPr>
              <a:t>MIXTURE PROBLEMS</a:t>
            </a:r>
            <a:endParaRPr lang="en-US" sz="2400" b="1" dirty="0">
              <a:latin typeface="+mn-lt"/>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body" idx="1"/>
          </p:nvPr>
        </p:nvSpPr>
        <p:spPr>
          <a:xfrm>
            <a:off x="457200" y="1370013"/>
            <a:ext cx="8229600" cy="5256212"/>
          </a:xfrm>
          <a:noFill/>
        </p:spPr>
        <p:txBody>
          <a:bodyPr/>
          <a:lstStyle/>
          <a:p>
            <a:pPr marL="0" indent="0">
              <a:buNone/>
            </a:pPr>
            <a:r>
              <a:rPr lang="en-US" sz="2400" dirty="0"/>
              <a:t>For example, in 4 liters of a 25% acid solution, </a:t>
            </a:r>
            <a:r>
              <a:rPr lang="en-US" sz="2400" i="1" dirty="0"/>
              <a:t>p</a:t>
            </a:r>
            <a:r>
              <a:rPr lang="en-US" sz="2400" dirty="0"/>
              <a:t> is the percent of acid (0.25 as a decimal), </a:t>
            </a:r>
            <a:r>
              <a:rPr lang="en-US" sz="2400" i="1" dirty="0"/>
              <a:t>A</a:t>
            </a:r>
            <a:r>
              <a:rPr lang="en-US" sz="2400" dirty="0"/>
              <a:t> is the amount of solution (4 liters), and </a:t>
            </a:r>
            <a:r>
              <a:rPr lang="en-US" sz="2400" i="1" dirty="0"/>
              <a:t>Q</a:t>
            </a:r>
            <a:r>
              <a:rPr lang="en-US" sz="2400" dirty="0"/>
              <a:t> is the amount of acid in the solution, which equals (0.25)(4) liters = 1 liter.</a:t>
            </a:r>
            <a:endParaRPr lang="en-US" sz="2400" i="1" dirty="0"/>
          </a:p>
          <a:p>
            <a:pPr marL="0" indent="0">
              <a:buNone/>
            </a:pPr>
            <a:endParaRPr lang="en-US" sz="2400" i="1" dirty="0"/>
          </a:p>
          <a:p>
            <a:pPr marL="0" indent="0">
              <a:buNone/>
            </a:pPr>
            <a:r>
              <a:rPr lang="en-US" sz="2400" i="1" dirty="0"/>
              <a:t>Value mixture problems </a:t>
            </a:r>
            <a:r>
              <a:rPr lang="en-US" sz="2400" dirty="0"/>
              <a:t>involve combining two or more ingredients that have different prices into a single blend. </a:t>
            </a:r>
          </a:p>
          <a:p>
            <a:pPr marL="0" indent="0">
              <a:buNone/>
            </a:pPr>
            <a:endParaRPr lang="en-US" sz="2400" dirty="0"/>
          </a:p>
          <a:p>
            <a:pPr marL="0" indent="0">
              <a:buNone/>
            </a:pPr>
            <a:r>
              <a:rPr lang="en-US" sz="2400" dirty="0"/>
              <a:t>The solution of a value mixture problem is based on the equation </a:t>
            </a:r>
            <a:r>
              <a:rPr lang="en-US" sz="2400" i="1" dirty="0"/>
              <a:t>V </a:t>
            </a:r>
            <a:r>
              <a:rPr lang="en-US" sz="2400" dirty="0"/>
              <a:t>= </a:t>
            </a:r>
            <a:r>
              <a:rPr lang="en-US" sz="2400" i="1" dirty="0"/>
              <a:t>CA</a:t>
            </a:r>
            <a:r>
              <a:rPr lang="en-US" sz="2400" dirty="0"/>
              <a:t>, where </a:t>
            </a:r>
            <a:r>
              <a:rPr lang="en-US" sz="2400" i="1" dirty="0"/>
              <a:t>V </a:t>
            </a:r>
            <a:r>
              <a:rPr lang="en-US" sz="2400" dirty="0"/>
              <a:t>is the value of the ingredient, </a:t>
            </a:r>
            <a:br>
              <a:rPr lang="en-US" sz="2400" dirty="0"/>
            </a:br>
            <a:r>
              <a:rPr lang="en-US" sz="2400" i="1" dirty="0"/>
              <a:t>C </a:t>
            </a:r>
            <a:r>
              <a:rPr lang="en-US" sz="2400" dirty="0"/>
              <a:t>is the unit cost of the ingredient, and </a:t>
            </a:r>
            <a:r>
              <a:rPr lang="en-US" sz="2400" i="1" dirty="0"/>
              <a:t>A </a:t>
            </a:r>
            <a:r>
              <a:rPr lang="en-US" sz="2400" dirty="0"/>
              <a:t>is the amount of the ingredient.</a:t>
            </a:r>
          </a:p>
        </p:txBody>
      </p:sp>
      <p:sp>
        <p:nvSpPr>
          <p:cNvPr id="6" name="Rectangle 3"/>
          <p:cNvSpPr>
            <a:spLocks noGrp="1" noChangeArrowheads="1"/>
          </p:cNvSpPr>
          <p:nvPr>
            <p:ph type="title"/>
          </p:nvPr>
        </p:nvSpPr>
        <p:spPr>
          <a:xfrm>
            <a:off x="1524000" y="152400"/>
            <a:ext cx="5565775" cy="595312"/>
          </a:xfrm>
          <a:noFill/>
        </p:spPr>
        <p:txBody>
          <a:bodyPr/>
          <a:lstStyle/>
          <a:p>
            <a:r>
              <a:rPr lang="en-US" sz="2400" b="1" dirty="0" smtClean="0">
                <a:latin typeface="+mn-lt"/>
              </a:rPr>
              <a:t>MIXTURE PROBLEMS</a:t>
            </a:r>
            <a:endParaRPr lang="en-US" sz="2400" b="1" dirty="0">
              <a:latin typeface="+mn-lt"/>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body" idx="1"/>
          </p:nvPr>
        </p:nvSpPr>
        <p:spPr>
          <a:xfrm>
            <a:off x="457200" y="1370013"/>
            <a:ext cx="8229600" cy="5256212"/>
          </a:xfrm>
          <a:noFill/>
        </p:spPr>
        <p:txBody>
          <a:bodyPr/>
          <a:lstStyle/>
          <a:p>
            <a:pPr marL="0" indent="0">
              <a:buNone/>
            </a:pPr>
            <a:r>
              <a:rPr lang="en-US" sz="2400" dirty="0"/>
              <a:t>For instance, if the cost </a:t>
            </a:r>
            <a:r>
              <a:rPr lang="en-US" sz="2400" i="1" dirty="0"/>
              <a:t>C </a:t>
            </a:r>
            <a:r>
              <a:rPr lang="en-US" sz="2400" dirty="0"/>
              <a:t>of tea is $4.30 per pound, then </a:t>
            </a:r>
            <a:br>
              <a:rPr lang="en-US" sz="2400" dirty="0"/>
            </a:br>
            <a:r>
              <a:rPr lang="en-US" sz="2400" dirty="0"/>
              <a:t>5 pounds (the amount </a:t>
            </a:r>
            <a:r>
              <a:rPr lang="en-US" sz="2400" i="1" dirty="0"/>
              <a:t>A</a:t>
            </a:r>
            <a:r>
              <a:rPr lang="en-US" sz="2400" dirty="0"/>
              <a:t>) of tea has a value</a:t>
            </a:r>
            <a:br>
              <a:rPr lang="en-US" sz="2400" dirty="0"/>
            </a:br>
            <a:r>
              <a:rPr lang="en-US" sz="2400" i="1" dirty="0"/>
              <a:t>V </a:t>
            </a:r>
            <a:r>
              <a:rPr lang="en-US" sz="2400" dirty="0"/>
              <a:t>= (4.30)(5) = 21.50, or $21.50.</a:t>
            </a:r>
          </a:p>
          <a:p>
            <a:pPr marL="0" indent="0">
              <a:buNone/>
            </a:pPr>
            <a:endParaRPr lang="en-US" sz="2400" dirty="0"/>
          </a:p>
          <a:p>
            <a:pPr marL="0" indent="0">
              <a:buNone/>
            </a:pPr>
            <a:r>
              <a:rPr lang="en-US" sz="2400" dirty="0"/>
              <a:t>The solution of a value mixture problem is based on the sum of the values of all ingredients taken separately equaling the value of the mixture.</a:t>
            </a:r>
          </a:p>
          <a:p>
            <a:pPr marL="0" indent="0">
              <a:buNone/>
            </a:pPr>
            <a:endParaRPr lang="en-US" sz="2400" dirty="0"/>
          </a:p>
        </p:txBody>
      </p:sp>
      <p:sp>
        <p:nvSpPr>
          <p:cNvPr id="7" name="Rectangle 3"/>
          <p:cNvSpPr>
            <a:spLocks noGrp="1" noChangeArrowheads="1"/>
          </p:cNvSpPr>
          <p:nvPr>
            <p:ph type="title"/>
          </p:nvPr>
        </p:nvSpPr>
        <p:spPr>
          <a:xfrm>
            <a:off x="1524000" y="152400"/>
            <a:ext cx="5565775" cy="595312"/>
          </a:xfrm>
          <a:noFill/>
        </p:spPr>
        <p:txBody>
          <a:bodyPr/>
          <a:lstStyle/>
          <a:p>
            <a:r>
              <a:rPr lang="en-US" sz="2400" b="1" dirty="0" smtClean="0">
                <a:latin typeface="+mn-lt"/>
              </a:rPr>
              <a:t>MIXTURE PROBLEMS</a:t>
            </a:r>
            <a:endParaRPr lang="en-US" sz="2400" b="1" dirty="0">
              <a:latin typeface="+mn-lt"/>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676400" y="166688"/>
            <a:ext cx="5565775" cy="5953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tx1"/>
                </a:solidFill>
                <a:effectLst/>
                <a:uLnTx/>
                <a:uFillTx/>
                <a:latin typeface="+mn-lt"/>
                <a:ea typeface="+mj-ea"/>
                <a:cs typeface="+mj-cs"/>
              </a:rPr>
              <a:t>MIXTURE PROBLEMS</a:t>
            </a:r>
            <a:endParaRPr kumimoji="0" lang="en-US" sz="2400" b="1" i="0" u="none" strike="noStrike" kern="1200" cap="none" spc="0" normalizeH="0" baseline="0" noProof="0" dirty="0">
              <a:ln>
                <a:noFill/>
              </a:ln>
              <a:solidFill>
                <a:schemeClr val="tx1"/>
              </a:solidFill>
              <a:effectLst/>
              <a:uLnTx/>
              <a:uFillTx/>
              <a:latin typeface="+mn-lt"/>
              <a:ea typeface="+mj-ea"/>
              <a:cs typeface="+mj-cs"/>
            </a:endParaRPr>
          </a:p>
        </p:txBody>
      </p:sp>
      <p:sp>
        <p:nvSpPr>
          <p:cNvPr id="6" name="TextBox 5"/>
          <p:cNvSpPr txBox="1"/>
          <p:nvPr/>
        </p:nvSpPr>
        <p:spPr>
          <a:xfrm>
            <a:off x="381000" y="1547609"/>
            <a:ext cx="421910" cy="461665"/>
          </a:xfrm>
          <a:prstGeom prst="rect">
            <a:avLst/>
          </a:prstGeom>
          <a:noFill/>
        </p:spPr>
        <p:txBody>
          <a:bodyPr wrap="none" rtlCol="0">
            <a:spAutoFit/>
          </a:bodyPr>
          <a:lstStyle/>
          <a:p>
            <a:r>
              <a:rPr lang="en-US" sz="2400" b="1" dirty="0" smtClean="0">
                <a:latin typeface="+mn-lt"/>
              </a:rPr>
              <a:t>1.</a:t>
            </a:r>
            <a:endParaRPr lang="en-US" sz="2400" b="1" dirty="0">
              <a:latin typeface="+mn-lt"/>
            </a:endParaRPr>
          </a:p>
        </p:txBody>
      </p:sp>
      <p:sp>
        <p:nvSpPr>
          <p:cNvPr id="7" name="TextBox 6"/>
          <p:cNvSpPr txBox="1"/>
          <p:nvPr/>
        </p:nvSpPr>
        <p:spPr>
          <a:xfrm>
            <a:off x="449178" y="3128211"/>
            <a:ext cx="421910" cy="461665"/>
          </a:xfrm>
          <a:prstGeom prst="rect">
            <a:avLst/>
          </a:prstGeom>
          <a:noFill/>
        </p:spPr>
        <p:txBody>
          <a:bodyPr wrap="none" rtlCol="0">
            <a:spAutoFit/>
          </a:bodyPr>
          <a:lstStyle/>
          <a:p>
            <a:r>
              <a:rPr lang="en-US" sz="2400" b="1" dirty="0" smtClean="0">
                <a:latin typeface="+mn-lt"/>
              </a:rPr>
              <a:t>2.</a:t>
            </a:r>
            <a:endParaRPr lang="en-US" sz="2400" b="1" dirty="0">
              <a:latin typeface="+mn-lt"/>
            </a:endParaRPr>
          </a:p>
        </p:txBody>
      </p:sp>
      <p:pic>
        <p:nvPicPr>
          <p:cNvPr id="94211" name="Picture 3"/>
          <p:cNvPicPr>
            <a:picLocks noChangeAspect="1" noChangeArrowheads="1"/>
          </p:cNvPicPr>
          <p:nvPr/>
        </p:nvPicPr>
        <p:blipFill>
          <a:blip r:embed="rId2"/>
          <a:srcRect/>
          <a:stretch>
            <a:fillRect/>
          </a:stretch>
        </p:blipFill>
        <p:spPr bwMode="auto">
          <a:xfrm>
            <a:off x="838200" y="1324751"/>
            <a:ext cx="7848600" cy="4999849"/>
          </a:xfrm>
          <a:prstGeom prst="rect">
            <a:avLst/>
          </a:prstGeom>
          <a:noFill/>
          <a:ln w="9525">
            <a:noFill/>
            <a:miter lim="800000"/>
            <a:headEnd/>
            <a:tailEnd/>
          </a:ln>
          <a:effectLst/>
        </p:spPr>
      </p:pic>
      <p:sp>
        <p:nvSpPr>
          <p:cNvPr id="9" name="TextBox 8"/>
          <p:cNvSpPr txBox="1"/>
          <p:nvPr/>
        </p:nvSpPr>
        <p:spPr>
          <a:xfrm>
            <a:off x="457200" y="4648200"/>
            <a:ext cx="421910" cy="461665"/>
          </a:xfrm>
          <a:prstGeom prst="rect">
            <a:avLst/>
          </a:prstGeom>
          <a:noFill/>
        </p:spPr>
        <p:txBody>
          <a:bodyPr wrap="none" rtlCol="0">
            <a:spAutoFit/>
          </a:bodyPr>
          <a:lstStyle/>
          <a:p>
            <a:r>
              <a:rPr lang="en-US" sz="2400" b="1" dirty="0" smtClean="0">
                <a:latin typeface="+mn-lt"/>
              </a:rPr>
              <a:t>3.</a:t>
            </a:r>
            <a:endParaRPr lang="en-US" sz="2400" b="1" dirty="0">
              <a:latin typeface="+mn-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5410" name="Rectangle 2"/>
          <p:cNvSpPr>
            <a:spLocks noGrp="1" noChangeArrowheads="1"/>
          </p:cNvSpPr>
          <p:nvPr>
            <p:ph idx="1"/>
          </p:nvPr>
        </p:nvSpPr>
        <p:spPr>
          <a:xfrm>
            <a:off x="457200" y="990600"/>
            <a:ext cx="8229600" cy="5791200"/>
          </a:xfrm>
          <a:noFill/>
        </p:spPr>
        <p:txBody>
          <a:bodyPr/>
          <a:lstStyle/>
          <a:p>
            <a:pPr>
              <a:lnSpc>
                <a:spcPct val="107000"/>
              </a:lnSpc>
              <a:buNone/>
            </a:pPr>
            <a:r>
              <a:rPr lang="en-US" sz="2400" dirty="0">
                <a:solidFill>
                  <a:srgbClr val="FF0000"/>
                </a:solidFill>
              </a:rPr>
              <a:t>Addition and Subtraction Property of Equality</a:t>
            </a:r>
          </a:p>
          <a:p>
            <a:pPr marL="47625" indent="25400">
              <a:lnSpc>
                <a:spcPct val="107000"/>
              </a:lnSpc>
              <a:buNone/>
            </a:pPr>
            <a:r>
              <a:rPr lang="en-US" sz="2400" dirty="0"/>
              <a:t>Adding the same expression to each side of an equation or subtracting the same expression from each side of an equation produces an equivalent equation.</a:t>
            </a:r>
          </a:p>
          <a:p>
            <a:pPr marL="342900" lvl="1" indent="-342900">
              <a:lnSpc>
                <a:spcPct val="107000"/>
              </a:lnSpc>
              <a:buNone/>
            </a:pPr>
            <a:r>
              <a:rPr lang="en-US" sz="2400" dirty="0" smtClean="0">
                <a:cs typeface="Arial" pitchFamily="34" charset="0"/>
              </a:rPr>
              <a:t>       </a:t>
            </a:r>
            <a:r>
              <a:rPr lang="en-US" sz="2400" b="1" dirty="0" smtClean="0">
                <a:cs typeface="Arial" pitchFamily="34" charset="0"/>
              </a:rPr>
              <a:t>If </a:t>
            </a:r>
            <a:r>
              <a:rPr lang="en-US" sz="2400" b="1" i="1" dirty="0" smtClean="0">
                <a:cs typeface="Arial" pitchFamily="34" charset="0"/>
              </a:rPr>
              <a:t>a = b </a:t>
            </a:r>
            <a:r>
              <a:rPr lang="en-US" sz="2400" b="1" dirty="0" smtClean="0">
                <a:cs typeface="Arial" pitchFamily="34" charset="0"/>
              </a:rPr>
              <a:t> then  </a:t>
            </a:r>
            <a:r>
              <a:rPr lang="en-US" sz="2400" b="1" i="1" dirty="0" smtClean="0">
                <a:cs typeface="Arial" pitchFamily="34" charset="0"/>
              </a:rPr>
              <a:t>a + c = b + c  or  </a:t>
            </a:r>
            <a:r>
              <a:rPr lang="en-US" sz="2400" b="1" dirty="0" smtClean="0">
                <a:cs typeface="Arial" pitchFamily="34" charset="0"/>
              </a:rPr>
              <a:t>If </a:t>
            </a:r>
            <a:r>
              <a:rPr lang="en-US" sz="2400" b="1" i="1" dirty="0" smtClean="0">
                <a:cs typeface="Arial" pitchFamily="34" charset="0"/>
              </a:rPr>
              <a:t>a = b </a:t>
            </a:r>
            <a:r>
              <a:rPr lang="en-US" sz="2400" b="1" dirty="0" smtClean="0">
                <a:cs typeface="Arial" pitchFamily="34" charset="0"/>
              </a:rPr>
              <a:t> then  </a:t>
            </a:r>
            <a:r>
              <a:rPr lang="en-US" sz="2400" b="1" i="1" dirty="0" smtClean="0">
                <a:cs typeface="Arial" pitchFamily="34" charset="0"/>
              </a:rPr>
              <a:t>a – c = b – c</a:t>
            </a:r>
            <a:endParaRPr lang="en-US" sz="2400" b="1" dirty="0" smtClean="0"/>
          </a:p>
          <a:p>
            <a:pPr>
              <a:lnSpc>
                <a:spcPct val="107000"/>
              </a:lnSpc>
              <a:buNone/>
            </a:pPr>
            <a:r>
              <a:rPr lang="en-US" sz="2400" b="1" dirty="0" smtClean="0"/>
              <a:t>EXAMPLE</a:t>
            </a:r>
          </a:p>
          <a:p>
            <a:pPr>
              <a:lnSpc>
                <a:spcPct val="107000"/>
              </a:lnSpc>
              <a:buNone/>
            </a:pPr>
            <a:r>
              <a:rPr lang="en-US" sz="2400" dirty="0" smtClean="0"/>
              <a:t>Begin </a:t>
            </a:r>
            <a:r>
              <a:rPr lang="en-US" sz="2400" dirty="0"/>
              <a:t>with the equation 2</a:t>
            </a:r>
            <a:r>
              <a:rPr lang="en-US" sz="2400" i="1" dirty="0"/>
              <a:t>x </a:t>
            </a:r>
            <a:r>
              <a:rPr lang="en-US" sz="2400" dirty="0"/>
              <a:t>– 7 = 11. </a:t>
            </a:r>
          </a:p>
          <a:p>
            <a:pPr>
              <a:lnSpc>
                <a:spcPct val="107000"/>
              </a:lnSpc>
            </a:pPr>
            <a:endParaRPr lang="en-US" sz="2400" dirty="0"/>
          </a:p>
          <a:p>
            <a:pPr marL="0" indent="0">
              <a:lnSpc>
                <a:spcPct val="107000"/>
              </a:lnSpc>
              <a:buNone/>
            </a:pPr>
            <a:r>
              <a:rPr lang="en-US" sz="2400" dirty="0"/>
              <a:t>Replacing </a:t>
            </a:r>
            <a:r>
              <a:rPr lang="en-US" sz="2400" i="1" dirty="0"/>
              <a:t>x </a:t>
            </a:r>
            <a:r>
              <a:rPr lang="en-US" sz="2400" dirty="0"/>
              <a:t>with 9 shows that 9 is a solution of the equation. Now add 7 to each side of the equation. </a:t>
            </a:r>
          </a:p>
          <a:p>
            <a:pPr>
              <a:lnSpc>
                <a:spcPct val="107000"/>
              </a:lnSpc>
            </a:pPr>
            <a:endParaRPr lang="en-US" sz="2400" dirty="0"/>
          </a:p>
          <a:p>
            <a:pPr marL="0" indent="0">
              <a:lnSpc>
                <a:spcPct val="107000"/>
              </a:lnSpc>
              <a:buNone/>
            </a:pPr>
            <a:r>
              <a:rPr lang="en-US" sz="2400" dirty="0"/>
              <a:t>The resulting equation is 2</a:t>
            </a:r>
            <a:r>
              <a:rPr lang="en-US" sz="2400" i="1" dirty="0"/>
              <a:t>x </a:t>
            </a:r>
            <a:r>
              <a:rPr lang="en-US" sz="2400" dirty="0"/>
              <a:t>= 18, and the solution of the </a:t>
            </a:r>
            <a:r>
              <a:rPr lang="en-US" sz="2400" dirty="0" smtClean="0"/>
              <a:t>new equation </a:t>
            </a:r>
            <a:r>
              <a:rPr lang="en-US" sz="2400" dirty="0"/>
              <a:t>is still 9.</a:t>
            </a:r>
          </a:p>
        </p:txBody>
      </p:sp>
      <p:sp>
        <p:nvSpPr>
          <p:cNvPr id="5" name="Rectangle 4"/>
          <p:cNvSpPr/>
          <p:nvPr/>
        </p:nvSpPr>
        <p:spPr>
          <a:xfrm>
            <a:off x="2590800" y="457200"/>
            <a:ext cx="3485121" cy="461665"/>
          </a:xfrm>
          <a:prstGeom prst="rect">
            <a:avLst/>
          </a:prstGeom>
        </p:spPr>
        <p:txBody>
          <a:bodyPr wrap="none">
            <a:spAutoFit/>
          </a:bodyPr>
          <a:lstStyle/>
          <a:p>
            <a:pPr lvl="0" algn="ctr"/>
            <a:r>
              <a:rPr lang="en-US" sz="2400" b="1" dirty="0" smtClean="0">
                <a:latin typeface="+mn-lt"/>
                <a:cs typeface="Arial" pitchFamily="34" charset="0"/>
              </a:rPr>
              <a:t>PROPERTIES OF EQUALITY</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676400" y="166688"/>
            <a:ext cx="5565775" cy="5953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tx1"/>
                </a:solidFill>
                <a:effectLst/>
                <a:uLnTx/>
                <a:uFillTx/>
                <a:latin typeface="+mn-lt"/>
                <a:ea typeface="+mj-ea"/>
                <a:cs typeface="+mj-cs"/>
              </a:rPr>
              <a:t>MIXTURE PROBLEMS</a:t>
            </a:r>
            <a:endParaRPr kumimoji="0" lang="en-US" sz="2400" b="1" i="0" u="none" strike="noStrike" kern="1200" cap="none" spc="0" normalizeH="0" baseline="0" noProof="0" dirty="0">
              <a:ln>
                <a:noFill/>
              </a:ln>
              <a:solidFill>
                <a:schemeClr val="tx1"/>
              </a:solidFill>
              <a:effectLst/>
              <a:uLnTx/>
              <a:uFillTx/>
              <a:latin typeface="+mn-lt"/>
              <a:ea typeface="+mj-ea"/>
              <a:cs typeface="+mj-cs"/>
            </a:endParaRPr>
          </a:p>
        </p:txBody>
      </p:sp>
      <p:pic>
        <p:nvPicPr>
          <p:cNvPr id="95234" name="Picture 2"/>
          <p:cNvPicPr>
            <a:picLocks noChangeAspect="1" noChangeArrowheads="1"/>
          </p:cNvPicPr>
          <p:nvPr/>
        </p:nvPicPr>
        <p:blipFill>
          <a:blip r:embed="rId2"/>
          <a:srcRect l="4011" t="13660" r="5340"/>
          <a:stretch>
            <a:fillRect/>
          </a:stretch>
        </p:blipFill>
        <p:spPr bwMode="auto">
          <a:xfrm>
            <a:off x="381000" y="1066800"/>
            <a:ext cx="8763000" cy="1960576"/>
          </a:xfrm>
          <a:prstGeom prst="rect">
            <a:avLst/>
          </a:prstGeom>
          <a:noFill/>
          <a:ln w="9525">
            <a:noFill/>
            <a:miter lim="800000"/>
            <a:headEnd/>
            <a:tailEnd/>
          </a:ln>
          <a:effectLst/>
        </p:spPr>
      </p:pic>
      <p:pic>
        <p:nvPicPr>
          <p:cNvPr id="95235" name="Picture 3"/>
          <p:cNvPicPr>
            <a:picLocks noChangeAspect="1" noChangeArrowheads="1"/>
          </p:cNvPicPr>
          <p:nvPr/>
        </p:nvPicPr>
        <p:blipFill>
          <a:blip r:embed="rId3"/>
          <a:srcRect l="3034" t="12871" r="2255" b="7921"/>
          <a:stretch>
            <a:fillRect/>
          </a:stretch>
        </p:blipFill>
        <p:spPr bwMode="auto">
          <a:xfrm>
            <a:off x="533400" y="3276600"/>
            <a:ext cx="8610600" cy="2152650"/>
          </a:xfrm>
          <a:prstGeom prst="rect">
            <a:avLst/>
          </a:prstGeom>
          <a:noFill/>
          <a:ln w="9525">
            <a:noFill/>
            <a:miter lim="800000"/>
            <a:headEnd/>
            <a:tailEnd/>
          </a:ln>
          <a:effectLst/>
        </p:spPr>
      </p:pic>
      <p:sp>
        <p:nvSpPr>
          <p:cNvPr id="6" name="TextBox 5"/>
          <p:cNvSpPr txBox="1"/>
          <p:nvPr/>
        </p:nvSpPr>
        <p:spPr>
          <a:xfrm>
            <a:off x="192504" y="3429000"/>
            <a:ext cx="421910" cy="461665"/>
          </a:xfrm>
          <a:prstGeom prst="rect">
            <a:avLst/>
          </a:prstGeom>
          <a:noFill/>
        </p:spPr>
        <p:txBody>
          <a:bodyPr wrap="none" rtlCol="0">
            <a:spAutoFit/>
          </a:bodyPr>
          <a:lstStyle/>
          <a:p>
            <a:r>
              <a:rPr lang="en-US" sz="2400" b="1" dirty="0" smtClean="0">
                <a:latin typeface="+mn-lt"/>
              </a:rPr>
              <a:t>5.</a:t>
            </a:r>
            <a:endParaRPr lang="en-US" sz="2400" b="1" dirty="0">
              <a:latin typeface="+mn-lt"/>
            </a:endParaRPr>
          </a:p>
        </p:txBody>
      </p:sp>
      <p:sp>
        <p:nvSpPr>
          <p:cNvPr id="7" name="TextBox 6"/>
          <p:cNvSpPr txBox="1"/>
          <p:nvPr/>
        </p:nvSpPr>
        <p:spPr>
          <a:xfrm>
            <a:off x="192504" y="1151022"/>
            <a:ext cx="421910" cy="461665"/>
          </a:xfrm>
          <a:prstGeom prst="rect">
            <a:avLst/>
          </a:prstGeom>
          <a:noFill/>
        </p:spPr>
        <p:txBody>
          <a:bodyPr wrap="none" rtlCol="0">
            <a:spAutoFit/>
          </a:bodyPr>
          <a:lstStyle/>
          <a:p>
            <a:r>
              <a:rPr lang="en-US" sz="2400" b="1" dirty="0" smtClean="0">
                <a:latin typeface="+mn-lt"/>
              </a:rPr>
              <a:t>4.</a:t>
            </a:r>
            <a:endParaRPr lang="en-US" sz="2400" b="1" dirty="0">
              <a:latin typeface="+mn-lt"/>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body" idx="1"/>
          </p:nvPr>
        </p:nvSpPr>
        <p:spPr>
          <a:xfrm>
            <a:off x="533400" y="1219200"/>
            <a:ext cx="8229600" cy="5256212"/>
          </a:xfrm>
          <a:noFill/>
        </p:spPr>
        <p:txBody>
          <a:bodyPr/>
          <a:lstStyle/>
          <a:p>
            <a:pPr marL="0" indent="0">
              <a:buNone/>
            </a:pPr>
            <a:r>
              <a:rPr lang="en-US" sz="2400" dirty="0" smtClean="0"/>
              <a:t>To solve a </a:t>
            </a:r>
            <a:r>
              <a:rPr lang="en-US" sz="2400" i="1" dirty="0" smtClean="0"/>
              <a:t>work problem</a:t>
            </a:r>
            <a:r>
              <a:rPr lang="en-US" sz="2400" dirty="0" smtClean="0"/>
              <a:t>, use the equation</a:t>
            </a:r>
          </a:p>
          <a:p>
            <a:pPr marL="0" indent="0">
              <a:buNone/>
            </a:pPr>
            <a:r>
              <a:rPr lang="en-US" sz="2400" dirty="0" smtClean="0"/>
              <a:t>     Rate of work </a:t>
            </a:r>
            <a:r>
              <a:rPr lang="en-US" sz="2400" b="1" dirty="0" smtClean="0">
                <a:sym typeface="Symbol" pitchFamily="18" charset="2"/>
              </a:rPr>
              <a:t></a:t>
            </a:r>
            <a:r>
              <a:rPr lang="en-US" sz="2400" dirty="0" smtClean="0"/>
              <a:t> time worked = part of task completed</a:t>
            </a:r>
          </a:p>
          <a:p>
            <a:pPr marL="0" indent="0">
              <a:buNone/>
            </a:pPr>
            <a:endParaRPr lang="en-US" sz="2400" dirty="0" smtClean="0"/>
          </a:p>
          <a:p>
            <a:pPr marL="0" indent="0">
              <a:lnSpc>
                <a:spcPct val="120000"/>
              </a:lnSpc>
              <a:buNone/>
            </a:pPr>
            <a:r>
              <a:rPr lang="en-US" sz="2400" dirty="0" smtClean="0"/>
              <a:t>For </a:t>
            </a:r>
            <a:r>
              <a:rPr lang="en-US" sz="2400" dirty="0"/>
              <a:t>example, if a painter can paint a wall in 15 minutes, </a:t>
            </a:r>
          </a:p>
          <a:p>
            <a:pPr marL="0" indent="0">
              <a:lnSpc>
                <a:spcPct val="120000"/>
              </a:lnSpc>
              <a:buNone/>
            </a:pPr>
            <a:r>
              <a:rPr lang="en-US" sz="2400" dirty="0"/>
              <a:t>then the painter can paint	   of the wall in 1 minute.</a:t>
            </a:r>
          </a:p>
          <a:p>
            <a:pPr marL="0" indent="0">
              <a:lnSpc>
                <a:spcPct val="120000"/>
              </a:lnSpc>
              <a:buNone/>
            </a:pPr>
            <a:endParaRPr lang="en-US" sz="2400" dirty="0"/>
          </a:p>
          <a:p>
            <a:pPr marL="0" indent="0">
              <a:lnSpc>
                <a:spcPct val="120000"/>
              </a:lnSpc>
              <a:buNone/>
            </a:pPr>
            <a:r>
              <a:rPr lang="en-US" sz="2400" dirty="0"/>
              <a:t>The painter’s </a:t>
            </a:r>
            <a:r>
              <a:rPr lang="en-US" sz="2400" i="1" dirty="0"/>
              <a:t>rate of </a:t>
            </a:r>
            <a:r>
              <a:rPr lang="en-US" sz="2400" i="1" dirty="0" smtClean="0"/>
              <a:t>work  </a:t>
            </a:r>
            <a:r>
              <a:rPr lang="en-US" sz="2400" dirty="0" smtClean="0"/>
              <a:t>is      </a:t>
            </a:r>
            <a:r>
              <a:rPr lang="en-US" sz="2400" dirty="0"/>
              <a:t>of the wall each minute.</a:t>
            </a:r>
          </a:p>
          <a:p>
            <a:pPr marL="0" indent="0">
              <a:lnSpc>
                <a:spcPct val="120000"/>
              </a:lnSpc>
              <a:buNone/>
            </a:pPr>
            <a:endParaRPr lang="en-US" sz="2400" dirty="0"/>
          </a:p>
          <a:p>
            <a:pPr marL="0" indent="0">
              <a:lnSpc>
                <a:spcPct val="120000"/>
              </a:lnSpc>
              <a:buNone/>
            </a:pPr>
            <a:r>
              <a:rPr lang="en-US" sz="2400" dirty="0"/>
              <a:t>In general, if a task can be completed in </a:t>
            </a:r>
            <a:r>
              <a:rPr lang="en-US" sz="2400" i="1" dirty="0"/>
              <a:t>x</a:t>
            </a:r>
            <a:r>
              <a:rPr lang="en-US" sz="2400" dirty="0"/>
              <a:t> minutes, then </a:t>
            </a:r>
          </a:p>
          <a:p>
            <a:pPr marL="0" indent="0">
              <a:lnSpc>
                <a:spcPct val="120000"/>
              </a:lnSpc>
              <a:buNone/>
            </a:pPr>
            <a:r>
              <a:rPr lang="en-US" sz="2400" dirty="0"/>
              <a:t>the rate of work is    </a:t>
            </a:r>
            <a:r>
              <a:rPr lang="en-US" sz="2400" dirty="0" smtClean="0"/>
              <a:t>   </a:t>
            </a:r>
            <a:r>
              <a:rPr lang="en-US" sz="2400" dirty="0"/>
              <a:t>of the task each minute.</a:t>
            </a:r>
          </a:p>
        </p:txBody>
      </p:sp>
      <p:pic>
        <p:nvPicPr>
          <p:cNvPr id="175108" name="Picture 4"/>
          <p:cNvPicPr>
            <a:picLocks noChangeAspect="1" noChangeArrowheads="1"/>
          </p:cNvPicPr>
          <p:nvPr/>
        </p:nvPicPr>
        <p:blipFill>
          <a:blip r:embed="rId3"/>
          <a:srcRect/>
          <a:stretch>
            <a:fillRect/>
          </a:stretch>
        </p:blipFill>
        <p:spPr bwMode="auto">
          <a:xfrm>
            <a:off x="4191000" y="4141787"/>
            <a:ext cx="301625" cy="582613"/>
          </a:xfrm>
          <a:prstGeom prst="rect">
            <a:avLst/>
          </a:prstGeom>
          <a:noFill/>
          <a:ln w="9525" algn="ctr">
            <a:noFill/>
            <a:miter lim="800000"/>
            <a:headEnd/>
            <a:tailEnd/>
          </a:ln>
          <a:effectLst/>
        </p:spPr>
      </p:pic>
      <p:pic>
        <p:nvPicPr>
          <p:cNvPr id="175109" name="Picture 5"/>
          <p:cNvPicPr>
            <a:picLocks noChangeAspect="1" noChangeArrowheads="1"/>
          </p:cNvPicPr>
          <p:nvPr/>
        </p:nvPicPr>
        <p:blipFill>
          <a:blip r:embed="rId3"/>
          <a:srcRect/>
          <a:stretch>
            <a:fillRect/>
          </a:stretch>
        </p:blipFill>
        <p:spPr bwMode="auto">
          <a:xfrm>
            <a:off x="4117975" y="3048000"/>
            <a:ext cx="301625" cy="582613"/>
          </a:xfrm>
          <a:prstGeom prst="rect">
            <a:avLst/>
          </a:prstGeom>
          <a:noFill/>
          <a:ln w="9525" algn="ctr">
            <a:noFill/>
            <a:miter lim="800000"/>
            <a:headEnd/>
            <a:tailEnd/>
          </a:ln>
          <a:effectLst/>
        </p:spPr>
      </p:pic>
      <p:pic>
        <p:nvPicPr>
          <p:cNvPr id="175110" name="Picture 6"/>
          <p:cNvPicPr>
            <a:picLocks noChangeAspect="1" noChangeArrowheads="1"/>
          </p:cNvPicPr>
          <p:nvPr/>
        </p:nvPicPr>
        <p:blipFill>
          <a:blip r:embed="rId4"/>
          <a:srcRect/>
          <a:stretch>
            <a:fillRect/>
          </a:stretch>
        </p:blipFill>
        <p:spPr bwMode="auto">
          <a:xfrm>
            <a:off x="3019926" y="5638800"/>
            <a:ext cx="284162" cy="576262"/>
          </a:xfrm>
          <a:prstGeom prst="rect">
            <a:avLst/>
          </a:prstGeom>
          <a:noFill/>
          <a:ln w="9525" algn="ctr">
            <a:noFill/>
            <a:miter lim="800000"/>
            <a:headEnd/>
            <a:tailEnd/>
          </a:ln>
          <a:effectLst/>
        </p:spPr>
      </p:pic>
      <p:sp>
        <p:nvSpPr>
          <p:cNvPr id="8" name="Rectangle 3"/>
          <p:cNvSpPr>
            <a:spLocks noGrp="1" noChangeArrowheads="1"/>
          </p:cNvSpPr>
          <p:nvPr>
            <p:ph type="title"/>
          </p:nvPr>
        </p:nvSpPr>
        <p:spPr>
          <a:xfrm>
            <a:off x="1524000" y="152400"/>
            <a:ext cx="5565775" cy="595312"/>
          </a:xfrm>
          <a:noFill/>
        </p:spPr>
        <p:txBody>
          <a:bodyPr/>
          <a:lstStyle/>
          <a:p>
            <a:r>
              <a:rPr lang="en-US" sz="2400" b="1" dirty="0" smtClean="0">
                <a:latin typeface="+mn-lt"/>
              </a:rPr>
              <a:t>WORK PROBLEMS</a:t>
            </a:r>
            <a:endParaRPr lang="en-US" sz="2400" b="1" dirty="0">
              <a:latin typeface="+mn-lt"/>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p:cNvPicPr>
            <a:picLocks noChangeAspect="1" noChangeArrowheads="1"/>
          </p:cNvPicPr>
          <p:nvPr/>
        </p:nvPicPr>
        <p:blipFill>
          <a:blip r:embed="rId2"/>
          <a:srcRect l="10984" t="7716" b="4834"/>
          <a:stretch>
            <a:fillRect/>
          </a:stretch>
        </p:blipFill>
        <p:spPr bwMode="auto">
          <a:xfrm>
            <a:off x="533400" y="1295400"/>
            <a:ext cx="8382001" cy="3352800"/>
          </a:xfrm>
          <a:prstGeom prst="rect">
            <a:avLst/>
          </a:prstGeom>
          <a:noFill/>
          <a:ln w="9525">
            <a:noFill/>
            <a:miter lim="800000"/>
            <a:headEnd/>
            <a:tailEnd/>
          </a:ln>
          <a:effectLst/>
        </p:spPr>
      </p:pic>
      <p:sp>
        <p:nvSpPr>
          <p:cNvPr id="5" name="Rectangle 3"/>
          <p:cNvSpPr>
            <a:spLocks noGrp="1" noChangeArrowheads="1"/>
          </p:cNvSpPr>
          <p:nvPr>
            <p:ph type="title"/>
          </p:nvPr>
        </p:nvSpPr>
        <p:spPr>
          <a:xfrm>
            <a:off x="1524000" y="152400"/>
            <a:ext cx="5565775" cy="595312"/>
          </a:xfrm>
          <a:noFill/>
        </p:spPr>
        <p:txBody>
          <a:bodyPr/>
          <a:lstStyle/>
          <a:p>
            <a:r>
              <a:rPr lang="en-US" sz="2400" b="1" dirty="0" smtClean="0">
                <a:latin typeface="+mn-lt"/>
              </a:rPr>
              <a:t>WORK PROBLEMS</a:t>
            </a:r>
            <a:endParaRPr lang="en-US" sz="2400" b="1" dirty="0">
              <a:latin typeface="+mn-lt"/>
            </a:endParaRPr>
          </a:p>
        </p:txBody>
      </p:sp>
      <p:sp>
        <p:nvSpPr>
          <p:cNvPr id="6" name="TextBox 5"/>
          <p:cNvSpPr txBox="1"/>
          <p:nvPr/>
        </p:nvSpPr>
        <p:spPr>
          <a:xfrm>
            <a:off x="287953" y="1343526"/>
            <a:ext cx="421910" cy="461665"/>
          </a:xfrm>
          <a:prstGeom prst="rect">
            <a:avLst/>
          </a:prstGeom>
          <a:noFill/>
        </p:spPr>
        <p:txBody>
          <a:bodyPr wrap="none" rtlCol="0">
            <a:spAutoFit/>
          </a:bodyPr>
          <a:lstStyle/>
          <a:p>
            <a:r>
              <a:rPr lang="en-US" sz="2400" b="1" dirty="0" smtClean="0">
                <a:latin typeface="+mn-lt"/>
              </a:rPr>
              <a:t>1.</a:t>
            </a:r>
            <a:endParaRPr lang="en-US" sz="2400" b="1" dirty="0">
              <a:latin typeface="+mn-lt"/>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title"/>
          </p:nvPr>
        </p:nvSpPr>
        <p:spPr>
          <a:xfrm>
            <a:off x="1524000" y="152400"/>
            <a:ext cx="5565775" cy="595312"/>
          </a:xfrm>
          <a:noFill/>
        </p:spPr>
        <p:txBody>
          <a:bodyPr/>
          <a:lstStyle/>
          <a:p>
            <a:r>
              <a:rPr lang="en-US" sz="2400" b="1" dirty="0" smtClean="0">
                <a:latin typeface="+mn-lt"/>
              </a:rPr>
              <a:t>WORK PROBLEMS</a:t>
            </a:r>
            <a:endParaRPr lang="en-US" sz="2400" b="1" dirty="0">
              <a:latin typeface="+mn-lt"/>
            </a:endParaRPr>
          </a:p>
        </p:txBody>
      </p:sp>
      <p:sp>
        <p:nvSpPr>
          <p:cNvPr id="6" name="TextBox 5"/>
          <p:cNvSpPr txBox="1"/>
          <p:nvPr/>
        </p:nvSpPr>
        <p:spPr>
          <a:xfrm>
            <a:off x="432331" y="1247274"/>
            <a:ext cx="421910" cy="461665"/>
          </a:xfrm>
          <a:prstGeom prst="rect">
            <a:avLst/>
          </a:prstGeom>
          <a:noFill/>
        </p:spPr>
        <p:txBody>
          <a:bodyPr wrap="none" rtlCol="0">
            <a:spAutoFit/>
          </a:bodyPr>
          <a:lstStyle/>
          <a:p>
            <a:r>
              <a:rPr lang="en-US" sz="2400" b="1" dirty="0" smtClean="0">
                <a:latin typeface="+mn-lt"/>
              </a:rPr>
              <a:t>2.</a:t>
            </a:r>
            <a:endParaRPr lang="en-US" sz="2400" b="1" dirty="0">
              <a:latin typeface="+mn-lt"/>
            </a:endParaRPr>
          </a:p>
        </p:txBody>
      </p:sp>
      <p:pic>
        <p:nvPicPr>
          <p:cNvPr id="97282" name="Picture 2"/>
          <p:cNvPicPr>
            <a:picLocks noChangeAspect="1" noChangeArrowheads="1"/>
          </p:cNvPicPr>
          <p:nvPr/>
        </p:nvPicPr>
        <p:blipFill>
          <a:blip r:embed="rId2"/>
          <a:srcRect l="6977" t="4348" r="2688"/>
          <a:stretch>
            <a:fillRect/>
          </a:stretch>
        </p:blipFill>
        <p:spPr bwMode="auto">
          <a:xfrm>
            <a:off x="831270" y="1066800"/>
            <a:ext cx="8236530" cy="4419600"/>
          </a:xfrm>
          <a:prstGeom prst="rect">
            <a:avLst/>
          </a:prstGeom>
          <a:noFill/>
          <a:ln w="9525">
            <a:noFill/>
            <a:miter lim="800000"/>
            <a:headEnd/>
            <a:tailEnd/>
          </a:ln>
          <a:effectLst/>
        </p:spPr>
      </p:pic>
      <p:sp>
        <p:nvSpPr>
          <p:cNvPr id="7" name="TextBox 6"/>
          <p:cNvSpPr txBox="1"/>
          <p:nvPr/>
        </p:nvSpPr>
        <p:spPr>
          <a:xfrm>
            <a:off x="432331" y="2895600"/>
            <a:ext cx="421910" cy="461665"/>
          </a:xfrm>
          <a:prstGeom prst="rect">
            <a:avLst/>
          </a:prstGeom>
          <a:noFill/>
        </p:spPr>
        <p:txBody>
          <a:bodyPr wrap="none" rtlCol="0">
            <a:spAutoFit/>
          </a:bodyPr>
          <a:lstStyle/>
          <a:p>
            <a:r>
              <a:rPr lang="en-US" sz="2400" b="1" dirty="0" smtClean="0">
                <a:latin typeface="+mn-lt"/>
              </a:rPr>
              <a:t>3.</a:t>
            </a:r>
            <a:endParaRPr lang="en-US" sz="2400" b="1" dirty="0">
              <a:latin typeface="+mn-lt"/>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371600"/>
            <a:ext cx="8686800" cy="5262979"/>
          </a:xfrm>
          <a:prstGeom prst="rect">
            <a:avLst/>
          </a:prstGeom>
        </p:spPr>
        <p:txBody>
          <a:bodyPr wrap="square">
            <a:spAutoFit/>
          </a:bodyPr>
          <a:lstStyle/>
          <a:p>
            <a:pPr marL="514350" lvl="0" indent="-514350">
              <a:buAutoNum type="arabicPeriod" startAt="4"/>
            </a:pPr>
            <a:r>
              <a:rPr lang="en-PH" sz="2400" dirty="0" smtClean="0">
                <a:latin typeface="+mn-lt"/>
              </a:rPr>
              <a:t>Sarah works twice as fast as Rachel on a certain type of job.  If they will be working together, they can finish a job in 8 days.  How long will it take for each of them to finish the job.</a:t>
            </a:r>
          </a:p>
          <a:p>
            <a:pPr marL="514350" lvl="0" indent="-514350"/>
            <a:endParaRPr lang="en-PH" sz="2400" dirty="0" smtClean="0">
              <a:latin typeface="+mn-lt"/>
            </a:endParaRPr>
          </a:p>
          <a:p>
            <a:pPr marL="514350" lvl="0" indent="-514350">
              <a:buFont typeface="+mj-lt"/>
              <a:buAutoNum type="arabicPeriod" startAt="5"/>
            </a:pPr>
            <a:r>
              <a:rPr lang="en-PH" sz="2400" dirty="0" smtClean="0">
                <a:latin typeface="+mn-lt"/>
              </a:rPr>
              <a:t>A 3 men maintenance crew can repaint an antenna tower in 72 hours whereas another crew of 5 men  can repaint the same tower in half the time. If the company desires to hire both crews, how long will it take the two crews to repaint the tower together? </a:t>
            </a:r>
          </a:p>
          <a:p>
            <a:pPr marL="514350" lvl="0" indent="-514350">
              <a:buFont typeface="+mj-lt"/>
              <a:buAutoNum type="arabicPeriod" startAt="5"/>
            </a:pPr>
            <a:r>
              <a:rPr lang="en-PH" sz="2400" dirty="0" smtClean="0">
                <a:latin typeface="+mn-lt"/>
              </a:rPr>
              <a:t>Eight men can excavate 15 cu. m. of  drainage open canal in 7 hours.  Three men can backfill 10 </a:t>
            </a:r>
            <a:r>
              <a:rPr lang="en-PH" sz="2400" dirty="0" err="1" smtClean="0">
                <a:latin typeface="+mn-lt"/>
              </a:rPr>
              <a:t>cu.m</a:t>
            </a:r>
            <a:r>
              <a:rPr lang="en-PH" sz="2400" dirty="0" smtClean="0">
                <a:latin typeface="+mn-lt"/>
              </a:rPr>
              <a:t>.  In 4 hours. How long will it take 10 men to excavate and back fill 20 </a:t>
            </a:r>
            <a:r>
              <a:rPr lang="en-PH" sz="2400" dirty="0" err="1" smtClean="0">
                <a:latin typeface="+mn-lt"/>
              </a:rPr>
              <a:t>cu.m</a:t>
            </a:r>
            <a:r>
              <a:rPr lang="en-PH" sz="2400" dirty="0" smtClean="0">
                <a:latin typeface="+mn-lt"/>
              </a:rPr>
              <a:t>. In the </a:t>
            </a:r>
            <a:r>
              <a:rPr lang="en-PH" sz="2400" smtClean="0">
                <a:latin typeface="+mn-lt"/>
              </a:rPr>
              <a:t>same project?</a:t>
            </a:r>
            <a:endParaRPr lang="en-PH" sz="2400" dirty="0" smtClean="0">
              <a:latin typeface="+mn-lt"/>
            </a:endParaRPr>
          </a:p>
          <a:p>
            <a:pPr marL="514350" lvl="0" indent="-514350"/>
            <a:endParaRPr lang="en-US" sz="2400" dirty="0" smtClean="0">
              <a:latin typeface="+mn-lt"/>
            </a:endParaRPr>
          </a:p>
        </p:txBody>
      </p:sp>
      <p:sp>
        <p:nvSpPr>
          <p:cNvPr id="3" name="Rectangle 3"/>
          <p:cNvSpPr>
            <a:spLocks noGrp="1" noChangeArrowheads="1"/>
          </p:cNvSpPr>
          <p:nvPr>
            <p:ph type="title"/>
          </p:nvPr>
        </p:nvSpPr>
        <p:spPr>
          <a:xfrm>
            <a:off x="1524000" y="152400"/>
            <a:ext cx="5565775" cy="595312"/>
          </a:xfrm>
          <a:noFill/>
        </p:spPr>
        <p:txBody>
          <a:bodyPr/>
          <a:lstStyle/>
          <a:p>
            <a:r>
              <a:rPr lang="en-US" sz="2400" b="1" dirty="0" smtClean="0">
                <a:latin typeface="+mn-lt"/>
              </a:rPr>
              <a:t>WORK  PROBLEMS</a:t>
            </a:r>
            <a:endParaRPr lang="en-US" sz="2400" b="1" dirty="0">
              <a:latin typeface="+mn-lt"/>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title"/>
          </p:nvPr>
        </p:nvSpPr>
        <p:spPr>
          <a:xfrm>
            <a:off x="1524000" y="152400"/>
            <a:ext cx="5565775" cy="595312"/>
          </a:xfrm>
          <a:noFill/>
        </p:spPr>
        <p:txBody>
          <a:bodyPr/>
          <a:lstStyle/>
          <a:p>
            <a:r>
              <a:rPr lang="en-US" sz="2400" b="1" dirty="0" smtClean="0">
                <a:latin typeface="+mn-lt"/>
              </a:rPr>
              <a:t>CLOCK  PROBLEMS</a:t>
            </a:r>
            <a:endParaRPr lang="en-US" sz="2400" b="1" dirty="0">
              <a:latin typeface="+mn-lt"/>
            </a:endParaRPr>
          </a:p>
        </p:txBody>
      </p:sp>
      <p:sp>
        <p:nvSpPr>
          <p:cNvPr id="4" name="Rectangle 3"/>
          <p:cNvSpPr/>
          <p:nvPr/>
        </p:nvSpPr>
        <p:spPr>
          <a:xfrm>
            <a:off x="152400" y="1371600"/>
            <a:ext cx="8686800" cy="2308324"/>
          </a:xfrm>
          <a:prstGeom prst="rect">
            <a:avLst/>
          </a:prstGeom>
        </p:spPr>
        <p:txBody>
          <a:bodyPr wrap="square">
            <a:spAutoFit/>
          </a:bodyPr>
          <a:lstStyle/>
          <a:p>
            <a:pPr marL="514350" lvl="0" indent="-514350"/>
            <a:r>
              <a:rPr lang="en-PH" sz="2400" dirty="0" smtClean="0">
                <a:latin typeface="+mn-lt"/>
              </a:rPr>
              <a:t>One space in the clock is equivalent to 5 minutes.</a:t>
            </a:r>
          </a:p>
          <a:p>
            <a:pPr marL="514350" lvl="0" indent="-514350"/>
            <a:endParaRPr lang="en-PH" sz="2400" dirty="0" smtClean="0">
              <a:latin typeface="+mn-lt"/>
            </a:endParaRPr>
          </a:p>
          <a:p>
            <a:pPr lvl="0"/>
            <a:r>
              <a:rPr lang="en-PH" sz="2400" dirty="0" smtClean="0">
                <a:latin typeface="+mn-lt"/>
              </a:rPr>
              <a:t>If the minute hand moves a distance “x” , the hour hand  moves only a distance of  “x/12” .</a:t>
            </a:r>
          </a:p>
          <a:p>
            <a:pPr lvl="0"/>
            <a:endParaRPr lang="en-PH" sz="2400" dirty="0" smtClean="0">
              <a:latin typeface="+mn-lt"/>
            </a:endParaRPr>
          </a:p>
          <a:p>
            <a:pPr lvl="0"/>
            <a:r>
              <a:rPr lang="en-PH" sz="2400" dirty="0" smtClean="0">
                <a:latin typeface="+mn-lt"/>
              </a:rPr>
              <a:t>One space in the clock is equivalent to 30 degrees of arc.</a:t>
            </a:r>
            <a:endParaRPr lang="en-US" sz="2400" dirty="0" smtClean="0">
              <a:latin typeface="+mn-lt"/>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255216"/>
            <a:ext cx="8686800" cy="4154984"/>
          </a:xfrm>
          <a:prstGeom prst="rect">
            <a:avLst/>
          </a:prstGeom>
        </p:spPr>
        <p:txBody>
          <a:bodyPr wrap="square">
            <a:spAutoFit/>
          </a:bodyPr>
          <a:lstStyle/>
          <a:p>
            <a:pPr marL="514350" lvl="0" indent="-514350">
              <a:buFont typeface="+mj-lt"/>
              <a:buAutoNum type="arabicPeriod"/>
            </a:pPr>
            <a:r>
              <a:rPr lang="en-PH" sz="2400" dirty="0" smtClean="0">
                <a:latin typeface="+mn-lt"/>
              </a:rPr>
              <a:t>What time after 3:00 pm will the hands of the continuously driven clock are together for the first time?</a:t>
            </a:r>
          </a:p>
          <a:p>
            <a:pPr marL="514350" lvl="0" indent="-514350">
              <a:buFont typeface="+mj-lt"/>
              <a:buAutoNum type="arabicPeriod"/>
            </a:pPr>
            <a:endParaRPr lang="en-US" sz="2400" dirty="0" smtClean="0">
              <a:latin typeface="+mn-lt"/>
            </a:endParaRPr>
          </a:p>
          <a:p>
            <a:pPr marL="514350" lvl="0" indent="-514350">
              <a:buFont typeface="+mj-lt"/>
              <a:buAutoNum type="arabicPeriod"/>
            </a:pPr>
            <a:r>
              <a:rPr lang="en-PH" sz="2400" dirty="0" smtClean="0">
                <a:latin typeface="+mn-lt"/>
              </a:rPr>
              <a:t>What time after 4 o’ clock will the hands of the continuously driven clock from a right angle?</a:t>
            </a:r>
          </a:p>
          <a:p>
            <a:pPr marL="514350" lvl="0" indent="-514350"/>
            <a:endParaRPr lang="en-US" sz="2400" dirty="0" smtClean="0"/>
          </a:p>
          <a:p>
            <a:pPr marL="514350" lvl="0" indent="-514350">
              <a:buFont typeface="+mj-lt"/>
              <a:buAutoNum type="arabicPeriod" startAt="3"/>
            </a:pPr>
            <a:r>
              <a:rPr lang="en-PH" sz="2400" dirty="0" smtClean="0">
                <a:latin typeface="+mn-lt"/>
              </a:rPr>
              <a:t>At how many minutes after 3PM will the hands of the clock be.</a:t>
            </a:r>
          </a:p>
          <a:p>
            <a:pPr marL="514350" lvl="0" indent="-9525">
              <a:buFont typeface="+mj-lt"/>
              <a:buAutoNum type="alphaLcParenR"/>
            </a:pPr>
            <a:r>
              <a:rPr lang="en-PH" sz="2400" dirty="0" smtClean="0">
                <a:latin typeface="+mn-lt"/>
              </a:rPr>
              <a:t>	together for the first  time</a:t>
            </a:r>
          </a:p>
          <a:p>
            <a:pPr marL="514350" lvl="0" indent="-9525">
              <a:buFont typeface="+mj-lt"/>
              <a:buAutoNum type="alphaLcParenR"/>
            </a:pPr>
            <a:r>
              <a:rPr lang="en-PH" sz="2400" dirty="0" smtClean="0">
                <a:latin typeface="+mn-lt"/>
              </a:rPr>
              <a:t>  opposite each other for the first time</a:t>
            </a:r>
          </a:p>
          <a:p>
            <a:pPr marL="514350" lvl="0" indent="-9525">
              <a:buFont typeface="+mj-lt"/>
              <a:buAutoNum type="alphaLcParenR"/>
            </a:pPr>
            <a:r>
              <a:rPr lang="en-PH" sz="2400" dirty="0" smtClean="0">
                <a:latin typeface="+mn-lt"/>
              </a:rPr>
              <a:t>  perpendicular  to each other for the first time.</a:t>
            </a:r>
          </a:p>
          <a:p>
            <a:pPr marL="514350" lvl="0" indent="-514350"/>
            <a:endParaRPr lang="en-US" sz="2400" dirty="0" smtClean="0">
              <a:latin typeface="+mn-lt"/>
            </a:endParaRPr>
          </a:p>
        </p:txBody>
      </p:sp>
      <p:sp>
        <p:nvSpPr>
          <p:cNvPr id="3" name="Rectangle 3"/>
          <p:cNvSpPr>
            <a:spLocks noGrp="1" noChangeArrowheads="1"/>
          </p:cNvSpPr>
          <p:nvPr>
            <p:ph type="title"/>
          </p:nvPr>
        </p:nvSpPr>
        <p:spPr>
          <a:xfrm>
            <a:off x="1524000" y="0"/>
            <a:ext cx="5565775" cy="595312"/>
          </a:xfrm>
          <a:noFill/>
        </p:spPr>
        <p:txBody>
          <a:bodyPr/>
          <a:lstStyle/>
          <a:p>
            <a:r>
              <a:rPr lang="en-US" sz="2400" b="1" dirty="0" smtClean="0">
                <a:latin typeface="+mn-lt"/>
              </a:rPr>
              <a:t>CLOCK  PROBLEMS</a:t>
            </a:r>
            <a:endParaRPr lang="en-US" sz="2400" b="1" dirty="0">
              <a:latin typeface="+mn-lt"/>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33400"/>
            <a:ext cx="8686800" cy="5262979"/>
          </a:xfrm>
          <a:prstGeom prst="rect">
            <a:avLst/>
          </a:prstGeom>
        </p:spPr>
        <p:txBody>
          <a:bodyPr wrap="square">
            <a:spAutoFit/>
          </a:bodyPr>
          <a:lstStyle/>
          <a:p>
            <a:pPr marL="514350" lvl="0" indent="-514350">
              <a:buFont typeface="+mj-lt"/>
              <a:buAutoNum type="arabicPeriod"/>
            </a:pPr>
            <a:endParaRPr lang="en-US" sz="2400" dirty="0" smtClean="0">
              <a:latin typeface="+mn-lt"/>
            </a:endParaRPr>
          </a:p>
          <a:p>
            <a:pPr marL="514350" lvl="0" indent="-514350">
              <a:buFont typeface="+mj-lt"/>
              <a:buAutoNum type="arabicPeriod" startAt="4"/>
            </a:pPr>
            <a:r>
              <a:rPr lang="en-PH" sz="2400" dirty="0" smtClean="0">
                <a:latin typeface="+mn-lt"/>
              </a:rPr>
              <a:t>It is now between  9 and 10 o’clock . </a:t>
            </a:r>
          </a:p>
          <a:p>
            <a:pPr marL="514350" lvl="0" indent="-9525">
              <a:buFont typeface="+mj-lt"/>
              <a:buAutoNum type="alphaLcParenR"/>
            </a:pPr>
            <a:r>
              <a:rPr lang="en-PH" sz="2400" dirty="0" smtClean="0">
                <a:latin typeface="+mn-lt"/>
              </a:rPr>
              <a:t>	At what time after 9 o’clock will the minute hand and the hour hand be perpendicular for the first time. </a:t>
            </a:r>
          </a:p>
          <a:p>
            <a:pPr marL="514350" lvl="0" indent="-9525">
              <a:buFont typeface="+mj-lt"/>
              <a:buAutoNum type="alphaLcParenR"/>
            </a:pPr>
            <a:r>
              <a:rPr lang="en-PH" sz="2400" dirty="0" smtClean="0">
                <a:latin typeface="+mn-lt"/>
              </a:rPr>
              <a:t> In 4 minutes , the hour hand will be directly opposite the position  occupied by the minute hand 3 minutes ago. What time is it?</a:t>
            </a:r>
          </a:p>
          <a:p>
            <a:pPr marL="514350" lvl="0" indent="-9525">
              <a:buFont typeface="+mj-lt"/>
              <a:buAutoNum type="alphaLcParenR"/>
            </a:pPr>
            <a:r>
              <a:rPr lang="en-PH" sz="2400" dirty="0" smtClean="0">
                <a:latin typeface="+mn-lt"/>
              </a:rPr>
              <a:t> In a quarter of an hour  the minute hand will be behind the hour hand by only half as much as it is now behind it. What time is it?</a:t>
            </a:r>
          </a:p>
          <a:p>
            <a:pPr marL="514350" lvl="0" indent="-9525"/>
            <a:r>
              <a:rPr lang="en-PH" sz="2400" dirty="0" smtClean="0">
                <a:latin typeface="+mn-lt"/>
              </a:rPr>
              <a:t> </a:t>
            </a:r>
          </a:p>
          <a:p>
            <a:pPr marL="514350" lvl="0" indent="-514350">
              <a:buFont typeface="+mj-lt"/>
              <a:buAutoNum type="arabicPeriod" startAt="5"/>
            </a:pPr>
            <a:r>
              <a:rPr lang="en-PH" sz="2400" dirty="0" smtClean="0">
                <a:latin typeface="+mn-lt"/>
              </a:rPr>
              <a:t>What time after 5:00 am will the hands of the continuously driven clock extend in opposite direction?</a:t>
            </a:r>
          </a:p>
          <a:p>
            <a:pPr marL="514350" lvl="0" indent="-514350"/>
            <a:endParaRPr lang="en-US" sz="2400" dirty="0" smtClean="0">
              <a:latin typeface="+mn-lt"/>
            </a:endParaRPr>
          </a:p>
        </p:txBody>
      </p:sp>
      <p:sp>
        <p:nvSpPr>
          <p:cNvPr id="3" name="Rectangle 3"/>
          <p:cNvSpPr>
            <a:spLocks noGrp="1" noChangeArrowheads="1"/>
          </p:cNvSpPr>
          <p:nvPr>
            <p:ph type="title"/>
          </p:nvPr>
        </p:nvSpPr>
        <p:spPr>
          <a:xfrm>
            <a:off x="1524000" y="0"/>
            <a:ext cx="5565775" cy="595312"/>
          </a:xfrm>
          <a:noFill/>
        </p:spPr>
        <p:txBody>
          <a:bodyPr/>
          <a:lstStyle/>
          <a:p>
            <a:r>
              <a:rPr lang="en-US" sz="2400" b="1" dirty="0" smtClean="0">
                <a:latin typeface="+mn-lt"/>
              </a:rPr>
              <a:t>CLOCK  PROBLEMS</a:t>
            </a:r>
            <a:endParaRPr lang="en-US" sz="2400" b="1" dirty="0">
              <a:latin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7458" name="Rectangle 2"/>
          <p:cNvSpPr>
            <a:spLocks noGrp="1" noChangeArrowheads="1"/>
          </p:cNvSpPr>
          <p:nvPr>
            <p:ph idx="1"/>
          </p:nvPr>
        </p:nvSpPr>
        <p:spPr>
          <a:xfrm>
            <a:off x="457200" y="990600"/>
            <a:ext cx="8229600" cy="5867400"/>
          </a:xfrm>
          <a:noFill/>
        </p:spPr>
        <p:txBody>
          <a:bodyPr/>
          <a:lstStyle/>
          <a:p>
            <a:pPr>
              <a:lnSpc>
                <a:spcPct val="107000"/>
              </a:lnSpc>
              <a:buNone/>
            </a:pPr>
            <a:r>
              <a:rPr lang="en-US" sz="2400" dirty="0">
                <a:solidFill>
                  <a:srgbClr val="FF0000"/>
                </a:solidFill>
              </a:rPr>
              <a:t>Multiplication and Division Property of Equality</a:t>
            </a:r>
          </a:p>
          <a:p>
            <a:pPr marL="0" indent="0">
              <a:lnSpc>
                <a:spcPct val="107000"/>
              </a:lnSpc>
              <a:buNone/>
            </a:pPr>
            <a:r>
              <a:rPr lang="en-US" sz="2400" dirty="0"/>
              <a:t>Multiplying or dividing each side of an equation by the same nonzero expression produces an equivalent equation.</a:t>
            </a:r>
          </a:p>
          <a:p>
            <a:pPr lvl="0">
              <a:lnSpc>
                <a:spcPct val="107000"/>
              </a:lnSpc>
              <a:buNone/>
            </a:pPr>
            <a:r>
              <a:rPr lang="en-US" sz="2400" b="1" dirty="0" smtClean="0">
                <a:cs typeface="Arial" pitchFamily="34" charset="0"/>
              </a:rPr>
              <a:t>  If </a:t>
            </a:r>
            <a:r>
              <a:rPr lang="en-US" sz="2400" b="1" i="1" dirty="0" smtClean="0">
                <a:cs typeface="Arial" pitchFamily="34" charset="0"/>
              </a:rPr>
              <a:t>a = b</a:t>
            </a:r>
            <a:r>
              <a:rPr lang="en-US" sz="2400" b="1" dirty="0" smtClean="0">
                <a:cs typeface="Arial" pitchFamily="34" charset="0"/>
              </a:rPr>
              <a:t>  then   </a:t>
            </a:r>
            <a:r>
              <a:rPr lang="en-US" sz="2400" b="1" i="1" dirty="0" smtClean="0">
                <a:cs typeface="Arial" pitchFamily="34" charset="0"/>
              </a:rPr>
              <a:t>a ∙ c =  b ∙ c or    </a:t>
            </a:r>
            <a:r>
              <a:rPr lang="en-US" sz="2400" b="1" dirty="0" smtClean="0">
                <a:cs typeface="Arial" pitchFamily="34" charset="0"/>
              </a:rPr>
              <a:t>If </a:t>
            </a:r>
            <a:r>
              <a:rPr lang="en-US" sz="2400" b="1" i="1" dirty="0" smtClean="0">
                <a:cs typeface="Arial" pitchFamily="34" charset="0"/>
              </a:rPr>
              <a:t>a =b  </a:t>
            </a:r>
            <a:r>
              <a:rPr lang="en-US" sz="2400" b="1" dirty="0" smtClean="0">
                <a:cs typeface="Arial" pitchFamily="34" charset="0"/>
              </a:rPr>
              <a:t> then  </a:t>
            </a:r>
          </a:p>
          <a:p>
            <a:pPr>
              <a:lnSpc>
                <a:spcPct val="107000"/>
              </a:lnSpc>
              <a:buNone/>
            </a:pPr>
            <a:endParaRPr lang="en-US" sz="2400" dirty="0">
              <a:solidFill>
                <a:srgbClr val="B30000"/>
              </a:solidFill>
            </a:endParaRPr>
          </a:p>
          <a:p>
            <a:pPr>
              <a:lnSpc>
                <a:spcPct val="107000"/>
              </a:lnSpc>
              <a:buNone/>
            </a:pPr>
            <a:r>
              <a:rPr lang="en-US" sz="2400" b="1" dirty="0" smtClean="0"/>
              <a:t>EXAMPLE</a:t>
            </a:r>
          </a:p>
          <a:p>
            <a:pPr>
              <a:lnSpc>
                <a:spcPct val="107000"/>
              </a:lnSpc>
              <a:buNone/>
            </a:pPr>
            <a:r>
              <a:rPr lang="en-US" sz="2400" dirty="0" smtClean="0"/>
              <a:t>Begin </a:t>
            </a:r>
            <a:r>
              <a:rPr lang="en-US" sz="2400" dirty="0"/>
              <a:t>with the equation </a:t>
            </a:r>
            <a:r>
              <a:rPr lang="en-US" sz="2400" dirty="0" smtClean="0"/>
              <a:t>       </a:t>
            </a:r>
            <a:r>
              <a:rPr lang="en-US" sz="2400" i="1" dirty="0" smtClean="0"/>
              <a:t>x </a:t>
            </a:r>
            <a:r>
              <a:rPr lang="en-US" sz="2400" dirty="0" smtClean="0"/>
              <a:t>=  8</a:t>
            </a:r>
            <a:r>
              <a:rPr lang="en-US" sz="2400" dirty="0"/>
              <a:t>. </a:t>
            </a:r>
          </a:p>
          <a:p>
            <a:pPr>
              <a:lnSpc>
                <a:spcPct val="107000"/>
              </a:lnSpc>
              <a:buNone/>
            </a:pPr>
            <a:endParaRPr lang="en-US" sz="2400" dirty="0"/>
          </a:p>
          <a:p>
            <a:pPr marL="0" indent="0">
              <a:lnSpc>
                <a:spcPct val="107000"/>
              </a:lnSpc>
              <a:buNone/>
            </a:pPr>
            <a:r>
              <a:rPr lang="en-US" sz="2400" dirty="0"/>
              <a:t>Replacing </a:t>
            </a:r>
            <a:r>
              <a:rPr lang="en-US" sz="2400" i="1" dirty="0"/>
              <a:t>x </a:t>
            </a:r>
            <a:r>
              <a:rPr lang="en-US" sz="2400" dirty="0"/>
              <a:t>with 12 shows that 12 is a solution of the </a:t>
            </a:r>
            <a:r>
              <a:rPr lang="en-US" sz="2400" dirty="0" smtClean="0"/>
              <a:t>equation. Now </a:t>
            </a:r>
            <a:r>
              <a:rPr lang="en-US" sz="2400" dirty="0"/>
              <a:t>multiply each side of the equation </a:t>
            </a:r>
            <a:r>
              <a:rPr lang="en-US" sz="2400" dirty="0" smtClean="0"/>
              <a:t>by       </a:t>
            </a:r>
            <a:r>
              <a:rPr lang="en-US" sz="2400" dirty="0"/>
              <a:t>. </a:t>
            </a:r>
          </a:p>
          <a:p>
            <a:pPr>
              <a:lnSpc>
                <a:spcPct val="107000"/>
              </a:lnSpc>
              <a:buNone/>
            </a:pPr>
            <a:endParaRPr lang="en-US" sz="2400" dirty="0"/>
          </a:p>
          <a:p>
            <a:pPr marL="0" indent="0">
              <a:lnSpc>
                <a:spcPct val="107000"/>
              </a:lnSpc>
              <a:buNone/>
            </a:pPr>
            <a:r>
              <a:rPr lang="en-US" sz="2400" dirty="0"/>
              <a:t>The resulting equation is </a:t>
            </a:r>
            <a:r>
              <a:rPr lang="en-US" sz="2400" i="1" dirty="0"/>
              <a:t>x </a:t>
            </a:r>
            <a:r>
              <a:rPr lang="en-US" sz="2400" dirty="0"/>
              <a:t>= 12, and the solution of the new equation is still 12.</a:t>
            </a:r>
          </a:p>
        </p:txBody>
      </p:sp>
      <p:pic>
        <p:nvPicPr>
          <p:cNvPr id="147460" name="Picture 4"/>
          <p:cNvPicPr>
            <a:picLocks noChangeAspect="1" noChangeArrowheads="1"/>
          </p:cNvPicPr>
          <p:nvPr/>
        </p:nvPicPr>
        <p:blipFill>
          <a:blip r:embed="rId4"/>
          <a:srcRect/>
          <a:stretch>
            <a:fillRect/>
          </a:stretch>
        </p:blipFill>
        <p:spPr bwMode="auto">
          <a:xfrm>
            <a:off x="3733800" y="3657600"/>
            <a:ext cx="219075" cy="666750"/>
          </a:xfrm>
          <a:prstGeom prst="rect">
            <a:avLst/>
          </a:prstGeom>
          <a:noFill/>
          <a:ln w="9525" algn="ctr">
            <a:noFill/>
            <a:miter lim="800000"/>
            <a:headEnd/>
            <a:tailEnd/>
          </a:ln>
          <a:effectLst/>
        </p:spPr>
      </p:pic>
      <p:pic>
        <p:nvPicPr>
          <p:cNvPr id="147461" name="Picture 5"/>
          <p:cNvPicPr>
            <a:picLocks noChangeAspect="1" noChangeArrowheads="1"/>
          </p:cNvPicPr>
          <p:nvPr/>
        </p:nvPicPr>
        <p:blipFill>
          <a:blip r:embed="rId5"/>
          <a:srcRect/>
          <a:stretch>
            <a:fillRect/>
          </a:stretch>
        </p:blipFill>
        <p:spPr bwMode="auto">
          <a:xfrm>
            <a:off x="5943600" y="5029200"/>
            <a:ext cx="219075" cy="603250"/>
          </a:xfrm>
          <a:prstGeom prst="rect">
            <a:avLst/>
          </a:prstGeom>
          <a:noFill/>
          <a:ln w="9525" algn="ctr">
            <a:noFill/>
            <a:miter lim="800000"/>
            <a:headEnd/>
            <a:tailEnd/>
          </a:ln>
          <a:effectLst/>
        </p:spPr>
      </p:pic>
      <p:sp>
        <p:nvSpPr>
          <p:cNvPr id="7" name="Rectangle 6"/>
          <p:cNvSpPr/>
          <p:nvPr/>
        </p:nvSpPr>
        <p:spPr>
          <a:xfrm>
            <a:off x="2590800" y="457200"/>
            <a:ext cx="3485121" cy="461665"/>
          </a:xfrm>
          <a:prstGeom prst="rect">
            <a:avLst/>
          </a:prstGeom>
        </p:spPr>
        <p:txBody>
          <a:bodyPr wrap="none">
            <a:spAutoFit/>
          </a:bodyPr>
          <a:lstStyle/>
          <a:p>
            <a:pPr lvl="0" algn="ctr"/>
            <a:r>
              <a:rPr lang="en-US" sz="2400" b="1" dirty="0" smtClean="0">
                <a:latin typeface="+mn-lt"/>
                <a:cs typeface="Arial" pitchFamily="34" charset="0"/>
              </a:rPr>
              <a:t>PROPERTIES OF EQUALITY</a:t>
            </a:r>
          </a:p>
        </p:txBody>
      </p:sp>
      <p:graphicFrame>
        <p:nvGraphicFramePr>
          <p:cNvPr id="6147" name="Object 3"/>
          <p:cNvGraphicFramePr>
            <a:graphicFrameLocks noChangeAspect="1"/>
          </p:cNvGraphicFramePr>
          <p:nvPr/>
        </p:nvGraphicFramePr>
        <p:xfrm>
          <a:off x="6172200" y="2209800"/>
          <a:ext cx="762000" cy="728806"/>
        </p:xfrm>
        <a:graphic>
          <a:graphicData uri="http://schemas.openxmlformats.org/presentationml/2006/ole">
            <mc:AlternateContent xmlns:mc="http://schemas.openxmlformats.org/markup-compatibility/2006">
              <mc:Choice xmlns:v="urn:schemas-microsoft-com:vml" Requires="v">
                <p:oleObj spid="_x0000_s6148" name="Equation" r:id="rId6" imgW="431613" imgH="406224" progId="Equation.3">
                  <p:embed/>
                </p:oleObj>
              </mc:Choice>
              <mc:Fallback>
                <p:oleObj name="Equation" r:id="rId6" imgW="431613" imgH="406224"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2200" y="2209800"/>
                        <a:ext cx="762000" cy="7288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Text Box 4"/>
          <p:cNvSpPr txBox="1">
            <a:spLocks noChangeArrowheads="1"/>
          </p:cNvSpPr>
          <p:nvPr/>
        </p:nvSpPr>
        <p:spPr bwMode="auto">
          <a:xfrm>
            <a:off x="2895600" y="3048000"/>
            <a:ext cx="2819400" cy="461665"/>
          </a:xfrm>
          <a:prstGeom prst="rect">
            <a:avLst/>
          </a:prstGeom>
          <a:noFill/>
          <a:ln w="9525" algn="ctr">
            <a:noFill/>
            <a:miter lim="800000"/>
            <a:headEnd/>
            <a:tailEnd/>
          </a:ln>
          <a:effectLst/>
        </p:spPr>
        <p:txBody>
          <a:bodyPr wrap="square">
            <a:spAutoFit/>
          </a:bodyPr>
          <a:lstStyle/>
          <a:p>
            <a:r>
              <a:rPr lang="en-US" sz="2400" b="1" dirty="0" smtClean="0">
                <a:latin typeface="+mn-lt"/>
              </a:rPr>
              <a:t>LINEAR EQUATIONS</a:t>
            </a:r>
            <a:endParaRPr lang="en-US" sz="2400" b="1" dirty="0">
              <a:latin typeface="+mn-lt"/>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997e9445-725a-4616-b7df-e077407c78ea"/>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997e9445-725a-4616-b7df-e077407c78ea"/>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ddf4d370-544b-41b3-8913-ae2a2d1e2d94"/>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ddf4d370-544b-41b3-8913-ae2a2d1e2d94"/>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ddf4d370-544b-41b3-8913-ae2a2d1e2d94"/>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ddf4d370-544b-41b3-8913-ae2a2d1e2d94"/>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997e9445-725a-4616-b7df-e077407c78ea"/>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997e9445-725a-4616-b7df-e077407c78ea"/>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997e9445-725a-4616-b7df-e077407c78ea"/>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997e9445-725a-4616-b7df-e077407c78ea"/>
</p:tagLst>
</file>

<file path=ppt/theme/theme1.xml><?xml version="1.0" encoding="utf-8"?>
<a:theme xmlns:a="http://schemas.openxmlformats.org/drawingml/2006/main" name="TOPI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55443CF895D6C44A2AFF18F96EA0BC5" ma:contentTypeVersion="0" ma:contentTypeDescription="Create a new document." ma:contentTypeScope="" ma:versionID="13b06dad3dbfbca08be7a7f25fd6374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1E7FB41-C67D-4C86-842C-C4A284B4901C}">
  <ds:schemaRefs>
    <ds:schemaRef ds:uri="http://www.w3.org/XML/1998/namespace"/>
    <ds:schemaRef ds:uri="http://purl.org/dc/elements/1.1/"/>
    <ds:schemaRef ds:uri="http://purl.org/dc/terms/"/>
    <ds:schemaRef ds:uri="http://schemas.microsoft.com/office/infopath/2007/PartnerControls"/>
    <ds:schemaRef ds:uri="http://schemas.microsoft.com/office/2006/documentManagement/types"/>
    <ds:schemaRef ds:uri="http://schemas.microsoft.com/office/2006/metadata/propertie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78F3469E-C4F8-4001-A868-6637D594CF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5E5703F2-D742-482D-8809-067BD89E68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MATH 10-5</Template>
  <TotalTime>3036</TotalTime>
  <Words>2937</Words>
  <Application>Microsoft Office PowerPoint</Application>
  <PresentationFormat>On-screen Show (4:3)</PresentationFormat>
  <Paragraphs>537</Paragraphs>
  <Slides>77</Slides>
  <Notes>50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77</vt:i4>
      </vt:variant>
    </vt:vector>
  </HeadingPairs>
  <TitlesOfParts>
    <vt:vector size="79" baseType="lpstr">
      <vt:lpstr>TOPIC</vt:lpstr>
      <vt:lpstr>Equation</vt:lpstr>
      <vt:lpstr>PowerPoint Presentation</vt:lpstr>
      <vt:lpstr>PowerPoint Presentation</vt:lpstr>
      <vt:lpstr> EQUATIONS</vt:lpstr>
      <vt:lpstr>PowerPoint Presentation</vt:lpstr>
      <vt:lpstr> EQUATIONS</vt:lpstr>
      <vt:lpstr>PowerPoint Presentation</vt:lpstr>
      <vt:lpstr>PowerPoint Presentation</vt:lpstr>
      <vt:lpstr>PowerPoint Presentation</vt:lpstr>
      <vt:lpstr>PowerPoint Presentation</vt:lpstr>
      <vt:lpstr>LINEAR EQUATIONS</vt:lpstr>
      <vt:lpstr>PowerPoint Presentation</vt:lpstr>
      <vt:lpstr>PowerPoint Presentation</vt:lpstr>
      <vt:lpstr> SOLVE A LINEAR EQUATION IN ONE VARIABLE</vt:lpstr>
      <vt:lpstr>PowerPoint Presentation</vt:lpstr>
      <vt:lpstr>LINEAR EQUATIONS</vt:lpstr>
      <vt:lpstr> SOLVE A LINEAR EQUATION IN ONE VARIABLE</vt:lpstr>
      <vt:lpstr>PowerPoint Presentation</vt:lpstr>
      <vt:lpstr>PowerPoint Presentation</vt:lpstr>
      <vt:lpstr>PowerPoint Presentation</vt:lpstr>
      <vt:lpstr>CLASSIFY EQUATIONS</vt:lpstr>
      <vt:lpstr>SOLUTION</vt:lpstr>
      <vt:lpstr>SOLUTION</vt:lpstr>
      <vt:lpstr>SOLUTION</vt:lpstr>
      <vt:lpstr>PowerPoint Presentation</vt:lpstr>
      <vt:lpstr>PowerPoint Presentation</vt:lpstr>
      <vt:lpstr>PowerPoint Presentation</vt:lpstr>
      <vt:lpstr>PowerPoint Presentation</vt:lpstr>
      <vt:lpstr>PowerPoint Presentation</vt:lpstr>
      <vt:lpstr>PowerPoint Presentation</vt:lpstr>
      <vt:lpstr> SOLVE AN ABSOLUTE VALUE EQUATION</vt:lpstr>
      <vt:lpstr>PowerPoint Presentation</vt:lpstr>
      <vt:lpstr>FORMULAS</vt:lpstr>
      <vt:lpstr>FORMULAS</vt:lpstr>
      <vt:lpstr>FORMULAS</vt:lpstr>
      <vt:lpstr>FORMULAS</vt:lpstr>
      <vt:lpstr>SOLVE A FORMULA FOR A SPECIFIED VARIABLE</vt:lpstr>
      <vt:lpstr>SOLVE A FORMULA FOR A SPECIFIED VARIABLE</vt:lpstr>
      <vt:lpstr>SOLVE A FORMULA FOR A SPECIFIED VARIABLE</vt:lpstr>
      <vt:lpstr>PowerPoint Presentation</vt:lpstr>
      <vt:lpstr>PowerPoint Presentation</vt:lpstr>
      <vt:lpstr> MOVIE THEATER TICKET PRICES</vt:lpstr>
      <vt:lpstr> MOVIE THEATER TICKET PRICES</vt:lpstr>
      <vt:lpstr> SOLUTION</vt:lpstr>
      <vt:lpstr> APPLICATIONS</vt:lpstr>
      <vt:lpstr>APPLICATIONS</vt:lpstr>
      <vt:lpstr>APPLICATIONS</vt:lpstr>
      <vt:lpstr>GEOMETRY PROBLEM</vt:lpstr>
      <vt:lpstr>SOLUTION</vt:lpstr>
      <vt:lpstr>PowerPoint Presentation</vt:lpstr>
      <vt:lpstr>PowerPoint Presentation</vt:lpstr>
      <vt:lpstr>GEOMETRY PROBLEMS</vt:lpstr>
      <vt:lpstr>GEOMETRY PROBLEMS</vt:lpstr>
      <vt:lpstr>GEOMETRY PROBLEMS</vt:lpstr>
      <vt:lpstr>GEOMETRY PROBLEMS</vt:lpstr>
      <vt:lpstr>NUMBER  and DIGIT  PROBLEM</vt:lpstr>
      <vt:lpstr>NUMBER  and DIGIT  PROBLEM</vt:lpstr>
      <vt:lpstr>INVESTMENT  PROBLEMS</vt:lpstr>
      <vt:lpstr>INVESTMENT  PROBLEMS</vt:lpstr>
      <vt:lpstr>INVESTMENT  PROBLEMS</vt:lpstr>
      <vt:lpstr>AGE  PROBLEMS</vt:lpstr>
      <vt:lpstr>AGE  PROBLEMS</vt:lpstr>
      <vt:lpstr>UNIFORM MOTION PROBLEMS</vt:lpstr>
      <vt:lpstr>UNIFORM MOTION PROBLEMS</vt:lpstr>
      <vt:lpstr>UNIFORM MOTION PROBLEMS</vt:lpstr>
      <vt:lpstr>UNIFORM MOTION PROBLEMS</vt:lpstr>
      <vt:lpstr>MIXTURE PROBLEMS</vt:lpstr>
      <vt:lpstr>MIXTURE PROBLEMS</vt:lpstr>
      <vt:lpstr>MIXTURE PROBLEMS</vt:lpstr>
      <vt:lpstr>PowerPoint Presentation</vt:lpstr>
      <vt:lpstr>PowerPoint Presentation</vt:lpstr>
      <vt:lpstr>WORK PROBLEMS</vt:lpstr>
      <vt:lpstr>WORK PROBLEMS</vt:lpstr>
      <vt:lpstr>WORK PROBLEMS</vt:lpstr>
      <vt:lpstr>WORK  PROBLEMS</vt:lpstr>
      <vt:lpstr>CLOCK  PROBLEMS</vt:lpstr>
      <vt:lpstr>CLOCK  PROBLEMS</vt:lpstr>
      <vt:lpstr>CLOCK  PROBLEMS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Equations</dc:title>
  <dc:creator>Dionnie Lanuza</dc:creator>
  <cp:lastModifiedBy>Teresita L. Zapanta</cp:lastModifiedBy>
  <cp:revision>340</cp:revision>
  <dcterms:created xsi:type="dcterms:W3CDTF">2008-12-01T05:36:35Z</dcterms:created>
  <dcterms:modified xsi:type="dcterms:W3CDTF">2014-07-17T10:19:46Z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0x010100A55443CF895D6C44A2AFF18F96EA0BC5</vt:lpwstr>
  </property>
</Properties>
</file>