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0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69"/>
  </p:notesMasterIdLst>
  <p:sldIdLst>
    <p:sldId id="361" r:id="rId5"/>
    <p:sldId id="313" r:id="rId6"/>
    <p:sldId id="258" r:id="rId7"/>
    <p:sldId id="362" r:id="rId8"/>
    <p:sldId id="360" r:id="rId9"/>
    <p:sldId id="315" r:id="rId10"/>
    <p:sldId id="310" r:id="rId11"/>
    <p:sldId id="317" r:id="rId12"/>
    <p:sldId id="318" r:id="rId13"/>
    <p:sldId id="319" r:id="rId14"/>
    <p:sldId id="393" r:id="rId15"/>
    <p:sldId id="320" r:id="rId16"/>
    <p:sldId id="314" r:id="rId17"/>
    <p:sldId id="322" r:id="rId18"/>
    <p:sldId id="323" r:id="rId19"/>
    <p:sldId id="321" r:id="rId20"/>
    <p:sldId id="325" r:id="rId21"/>
    <p:sldId id="326" r:id="rId22"/>
    <p:sldId id="395" r:id="rId23"/>
    <p:sldId id="311" r:id="rId24"/>
    <p:sldId id="324" r:id="rId25"/>
    <p:sldId id="328" r:id="rId26"/>
    <p:sldId id="329" r:id="rId27"/>
    <p:sldId id="330" r:id="rId28"/>
    <p:sldId id="331" r:id="rId29"/>
    <p:sldId id="327" r:id="rId30"/>
    <p:sldId id="333" r:id="rId31"/>
    <p:sldId id="354" r:id="rId32"/>
    <p:sldId id="396" r:id="rId33"/>
    <p:sldId id="334" r:id="rId34"/>
    <p:sldId id="355" r:id="rId35"/>
    <p:sldId id="335" r:id="rId36"/>
    <p:sldId id="356" r:id="rId37"/>
    <p:sldId id="357" r:id="rId38"/>
    <p:sldId id="358" r:id="rId39"/>
    <p:sldId id="397" r:id="rId40"/>
    <p:sldId id="341" r:id="rId41"/>
    <p:sldId id="337" r:id="rId42"/>
    <p:sldId id="343" r:id="rId43"/>
    <p:sldId id="344" r:id="rId44"/>
    <p:sldId id="345" r:id="rId45"/>
    <p:sldId id="346" r:id="rId46"/>
    <p:sldId id="392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47" r:id="rId59"/>
    <p:sldId id="342" r:id="rId60"/>
    <p:sldId id="349" r:id="rId61"/>
    <p:sldId id="348" r:id="rId62"/>
    <p:sldId id="351" r:id="rId63"/>
    <p:sldId id="352" r:id="rId64"/>
    <p:sldId id="375" r:id="rId65"/>
    <p:sldId id="388" r:id="rId66"/>
    <p:sldId id="391" r:id="rId67"/>
    <p:sldId id="389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A"/>
    <a:srgbClr val="00B0EE"/>
    <a:srgbClr val="05BEFF"/>
    <a:srgbClr val="01BCFF"/>
    <a:srgbClr val="FC6081"/>
    <a:srgbClr val="009AFF"/>
    <a:srgbClr val="B30000"/>
    <a:srgbClr val="FF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0" autoAdjust="0"/>
  </p:normalViewPr>
  <p:slideViewPr>
    <p:cSldViewPr>
      <p:cViewPr>
        <p:scale>
          <a:sx n="40" d="100"/>
          <a:sy n="40" d="100"/>
        </p:scale>
        <p:origin x="-1392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7B930EC-7411-4989-AE4C-BCB4198C89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DB777-CE04-48CB-9B6F-D3FCCCF0E826}" type="slidenum">
              <a:rPr lang="en-US"/>
              <a:pPr/>
              <a:t>12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1840E-761F-449F-9D11-5A303C2616E9}" type="slidenum">
              <a:rPr lang="en-US"/>
              <a:pPr/>
              <a:t>13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E12F6-FD03-42F2-AF07-FF6F0C0ABD01}" type="slidenum">
              <a:rPr lang="en-US"/>
              <a:pPr/>
              <a:t>14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BFEE5-21AD-47CD-8684-1E11560865F9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09936-16FC-4711-AC24-4D83C4A7D0A5}" type="slidenum">
              <a:rPr lang="en-US"/>
              <a:pPr/>
              <a:t>16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5FC81-AC34-4ECA-B247-1EC6126F844A}" type="slidenum">
              <a:rPr lang="en-US"/>
              <a:pPr/>
              <a:t>17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F25C-EAEA-45A7-A9D8-7B3D3CF3C73F}" type="slidenum">
              <a:rPr lang="en-US"/>
              <a:pPr/>
              <a:t>18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F50CF-3E46-4620-AE43-C17F20B40604}" type="slidenum">
              <a:rPr lang="en-US"/>
              <a:pPr/>
              <a:t>20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CEB8B-3C16-41AF-9682-42E9277B37DB}" type="slidenum">
              <a:rPr lang="en-US"/>
              <a:pPr/>
              <a:t>21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97717-FC07-4E41-B51E-66E40CFE16A5}" type="slidenum">
              <a:rPr lang="en-US"/>
              <a:pPr/>
              <a:t>22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78464-BCEA-4F78-BF7D-72C1060A38FB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CAEE1-E811-4940-8FE8-96A26EB31F96}" type="slidenum">
              <a:rPr lang="en-US"/>
              <a:pPr/>
              <a:t>23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236C5-A4CA-4783-B051-869C60D898A6}" type="slidenum">
              <a:rPr lang="en-US"/>
              <a:pPr/>
              <a:t>24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EBF2-458A-4BDC-80B8-50D9CB25CDF4}" type="slidenum">
              <a:rPr lang="en-US"/>
              <a:pPr/>
              <a:t>25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DD5ED-57F6-48C6-A754-5A7BFFB0E088}" type="slidenum">
              <a:rPr lang="en-US"/>
              <a:pPr/>
              <a:t>26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4C39C-D559-4B1A-95CF-851D1291EE03}" type="slidenum">
              <a:rPr lang="en-US"/>
              <a:pPr/>
              <a:t>27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E224A-1BCE-4876-B3CD-97AD11301FF6}" type="slidenum">
              <a:rPr lang="en-US"/>
              <a:pPr/>
              <a:t>28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0DFFC-C0B8-4C41-ADFB-33170D2507F8}" type="slidenum">
              <a:rPr lang="en-US"/>
              <a:pPr/>
              <a:t>30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62BB7-E94C-4A8F-860C-05D86D3465E6}" type="slidenum">
              <a:rPr lang="en-US"/>
              <a:pPr/>
              <a:t>31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A161F-6501-42F3-88C7-3D591F352F45}" type="slidenum">
              <a:rPr lang="en-US"/>
              <a:pPr/>
              <a:t>32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4B93E-5469-41C4-87EE-246CD8BB91F7}" type="slidenum">
              <a:rPr lang="en-US"/>
              <a:pPr/>
              <a:t>33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BE438-8D4C-45E6-9A9F-445BCE3181D4}" type="slidenum">
              <a:rPr lang="en-US"/>
              <a:pPr/>
              <a:t>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386C9-11A2-4B50-BCB4-9C46F8A3B80D}" type="slidenum">
              <a:rPr lang="en-US"/>
              <a:pPr/>
              <a:t>34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70F12-E014-4C47-A521-FA18FC9CD16D}" type="slidenum">
              <a:rPr lang="en-US"/>
              <a:pPr/>
              <a:t>35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2DEE7-E2C9-4D10-B31D-2C0255074392}" type="slidenum">
              <a:rPr lang="en-US"/>
              <a:pPr/>
              <a:t>37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1D1E2-ED60-4AD3-A2D2-D9537D1F34AE}" type="slidenum">
              <a:rPr lang="en-US"/>
              <a:pPr/>
              <a:t>38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9EEC-FB26-43EB-8137-4701EB735E7F}" type="slidenum">
              <a:rPr lang="en-US"/>
              <a:pPr/>
              <a:t>39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06A56-CB3C-492B-BD9D-2B5265E37B27}" type="slidenum">
              <a:rPr lang="en-US"/>
              <a:pPr/>
              <a:t>40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F9980-D3EB-4B7C-A5E5-1EB2F826496D}" type="slidenum">
              <a:rPr lang="en-US"/>
              <a:pPr/>
              <a:t>41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42FC9-F4B3-4441-ABB2-30FD0F269873}" type="slidenum">
              <a:rPr lang="en-US"/>
              <a:pPr/>
              <a:t>42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01646-5B59-4EBE-8108-6B394BD71701}" type="slidenum">
              <a:rPr lang="en-US"/>
              <a:pPr/>
              <a:t>55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4EDF2-8EE2-44CC-8CF2-3D75D80F5D76}" type="slidenum">
              <a:rPr lang="en-US"/>
              <a:pPr/>
              <a:t>56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78464-BCEA-4F78-BF7D-72C1060A38FB}" type="slidenum">
              <a:rPr lang="en-US"/>
              <a:pPr/>
              <a:t>5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519C8-08B7-432E-8BF6-51A14A292545}" type="slidenum">
              <a:rPr lang="en-US"/>
              <a:pPr/>
              <a:t>57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3400B-19F6-4137-BD6A-D3EEF60E615C}" type="slidenum">
              <a:rPr lang="en-US"/>
              <a:pPr/>
              <a:t>58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6BB17-C2B1-4A41-8377-252D6F7FA63B}" type="slidenum">
              <a:rPr lang="en-US"/>
              <a:pPr/>
              <a:t>59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74D70-9055-45B0-9193-4811920C502E}" type="slidenum">
              <a:rPr lang="en-US"/>
              <a:pPr/>
              <a:t>60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5442B-1D37-4ED9-8992-3638E9EEB8C0}" type="slidenum">
              <a:rPr lang="en-US"/>
              <a:pPr/>
              <a:t>61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61999-765A-4FDA-82CD-2FAF06967BD7}" type="slidenum">
              <a:rPr lang="en-US"/>
              <a:pPr/>
              <a:t>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B8F4E-310D-41A4-A688-B07CE68CD277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98BEC-CAC3-47D1-9899-9177D678990C}" type="slidenum">
              <a:rPr lang="en-US"/>
              <a:pPr/>
              <a:t>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183C2-D0C2-41CC-8EC2-EC5F507EF3C0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89A29-2C83-407C-85E6-1F452C66596F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1803B-6130-44CD-BC0D-A696075EA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01AFB-1ED4-4D16-BB3D-1BB2ACD33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BF5F7-7D19-4477-9C30-552BBF7CB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F87B-3E97-41CC-BFB1-8B51EBC50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51379-2729-430D-8624-195335FBF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05006-698D-4F63-A844-3FC6D3474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03961-2BBE-4FF0-9AD8-A995474E5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2B3D-23E3-44D7-8D99-FF6B979DA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FA58D-282A-4524-B040-AE6EAEE84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3DAE7-113B-4D09-B8DF-3996F9005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CA839-2F58-4E73-99F0-61558CF28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5E7474DA-6E6E-41B3-AE08-1584A2A727E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311150"/>
            <a:ext cx="9142413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B64667F-7FB8-4C4D-91EE-B0C630D5EDFE}" type="slidenum">
              <a:rPr lang="en-US" sz="1800"/>
              <a:pPr>
                <a:spcBef>
                  <a:spcPct val="50000"/>
                </a:spcBef>
              </a:pPr>
              <a:t>‹#›</a:t>
            </a:fld>
            <a:endParaRPr lang="en-US" sz="180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0" y="149225"/>
            <a:ext cx="454025" cy="400050"/>
          </a:xfrm>
          <a:prstGeom prst="rect">
            <a:avLst/>
          </a:prstGeom>
          <a:solidFill>
            <a:srgbClr val="00718C"/>
          </a:solidFill>
          <a:ln w="9525" algn="ctr">
            <a:noFill/>
            <a:miter lim="800000"/>
            <a:headEnd/>
            <a:tailEnd/>
          </a:ln>
          <a:effectLst>
            <a:outerShdw dist="127000" dir="2212194" algn="ctr" rotWithShape="0">
              <a:srgbClr val="21419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ALGEBRA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10-3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2286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FACTORING</a:t>
            </a:r>
            <a:endParaRPr lang="en-US" sz="2400" b="1" dirty="0">
              <a:latin typeface="+mn-lt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The only solution of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8</a:t>
            </a:r>
            <a:r>
              <a:rPr lang="en-US" sz="2400" i="1" dirty="0"/>
              <a:t>x </a:t>
            </a:r>
            <a:r>
              <a:rPr lang="en-US" sz="2400" dirty="0"/>
              <a:t>+ 16 = 0 is 4. In this situation, </a:t>
            </a:r>
          </a:p>
          <a:p>
            <a:pPr>
              <a:lnSpc>
                <a:spcPct val="125000"/>
              </a:lnSpc>
              <a:buNone/>
            </a:pPr>
            <a:r>
              <a:rPr lang="en-US" sz="2400" dirty="0"/>
              <a:t>the single solution 4 is called a </a:t>
            </a:r>
            <a:r>
              <a:rPr lang="en-US" sz="2400" b="1" dirty="0"/>
              <a:t>double solution </a:t>
            </a:r>
            <a:r>
              <a:rPr lang="en-US" sz="2400" dirty="0"/>
              <a:t>or </a:t>
            </a:r>
            <a:r>
              <a:rPr lang="en-US" sz="2400" b="1" dirty="0"/>
              <a:t>double</a:t>
            </a:r>
          </a:p>
          <a:p>
            <a:pPr>
              <a:lnSpc>
                <a:spcPct val="125000"/>
              </a:lnSpc>
              <a:buNone/>
            </a:pPr>
            <a:r>
              <a:rPr lang="en-US" sz="2400" b="1" dirty="0"/>
              <a:t>root </a:t>
            </a:r>
            <a:r>
              <a:rPr lang="en-US" sz="2400" dirty="0"/>
              <a:t>because it was produced by solving the two identical</a:t>
            </a:r>
          </a:p>
          <a:p>
            <a:pPr>
              <a:lnSpc>
                <a:spcPct val="125000"/>
              </a:lnSpc>
              <a:buNone/>
            </a:pPr>
            <a:r>
              <a:rPr lang="en-US" sz="2400" dirty="0"/>
              <a:t>equations </a:t>
            </a:r>
            <a:r>
              <a:rPr lang="en-US" sz="2400" i="1" dirty="0"/>
              <a:t>x </a:t>
            </a:r>
            <a:r>
              <a:rPr lang="en-US" sz="2400" dirty="0"/>
              <a:t>– 4 = 0, both of which have 4 as a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EXERCISES: SOLVE EACH QUADRATIC EQUATIONS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1925" y="774700"/>
          <a:ext cx="8729663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3200400" imgH="1866600" progId="Equation.3">
                  <p:embed/>
                </p:oleObj>
              </mc:Choice>
              <mc:Fallback>
                <p:oleObj name="Equation" r:id="rId3" imgW="3200400" imgH="1866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774700"/>
                        <a:ext cx="8729663" cy="509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SOLVING QUADRATIC EQUATIONS BY TAKING SQUARE ROOTS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32775" cy="671512"/>
          </a:xfrm>
          <a:noFill/>
        </p:spPr>
        <p:txBody>
          <a:bodyPr/>
          <a:lstStyle/>
          <a:p>
            <a:r>
              <a:rPr lang="en-US" sz="2400" b="1" dirty="0" smtClean="0"/>
              <a:t>SOLVING QUADRATIC EQUATIONS BY TAKING SQUARE ROOTS</a:t>
            </a:r>
            <a:endParaRPr lang="en-US" sz="2400" b="1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6096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Recall </a:t>
            </a:r>
            <a:r>
              <a:rPr lang="en-US" sz="2400" dirty="0" smtClean="0"/>
              <a:t>that                         </a:t>
            </a:r>
            <a:r>
              <a:rPr lang="en-US" sz="2400" dirty="0"/>
              <a:t>This principle can be used to solve some quadratic equations by taking the square root of each side of the equation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In the following example, we use this idea to solve </a:t>
            </a:r>
            <a:r>
              <a:rPr lang="en-US" sz="2400" dirty="0" smtClean="0"/>
              <a:t> 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25.</a:t>
            </a:r>
          </a:p>
          <a:p>
            <a:pPr>
              <a:buNone/>
            </a:pPr>
            <a:r>
              <a:rPr lang="en-US" sz="2400" i="1" dirty="0"/>
              <a:t> </a:t>
            </a:r>
          </a:p>
          <a:p>
            <a:pPr>
              <a:buNone/>
            </a:pPr>
            <a:r>
              <a:rPr lang="en-US" sz="2400" i="1" dirty="0"/>
              <a:t>                      x</a:t>
            </a:r>
            <a:r>
              <a:rPr lang="en-US" sz="2400" baseline="30000" dirty="0"/>
              <a:t>2</a:t>
            </a:r>
            <a:r>
              <a:rPr lang="en-US" sz="2400" dirty="0"/>
              <a:t> = 25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 =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| </a:t>
            </a:r>
            <a:r>
              <a:rPr lang="en-US" sz="2400" i="1" dirty="0"/>
              <a:t>x</a:t>
            </a:r>
            <a:r>
              <a:rPr lang="en-US" sz="2400" dirty="0"/>
              <a:t> | = 5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</a:t>
            </a:r>
            <a:r>
              <a:rPr lang="en-US" sz="2400" i="1" dirty="0"/>
              <a:t>x</a:t>
            </a:r>
            <a:r>
              <a:rPr lang="en-US" sz="2400" dirty="0"/>
              <a:t> = –5  or 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 smtClean="0"/>
              <a:t>5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9FA"/>
                </a:solidFill>
              </a:rPr>
              <a:t>The solutions are –5 and 5.</a:t>
            </a:r>
            <a:endParaRPr lang="en-US" sz="2400" dirty="0">
              <a:solidFill>
                <a:srgbClr val="00B9FA"/>
              </a:solidFill>
            </a:endParaRPr>
          </a:p>
        </p:txBody>
      </p:sp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685800"/>
            <a:ext cx="1444625" cy="493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733800"/>
            <a:ext cx="649287" cy="395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1537" y="3733800"/>
            <a:ext cx="739775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4800600" y="3748088"/>
            <a:ext cx="3810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Take the square root of each side.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810125" y="4648200"/>
            <a:ext cx="3810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Use the fact that          = |</a:t>
            </a:r>
            <a:r>
              <a:rPr lang="en-US" sz="800" dirty="0">
                <a:solidFill>
                  <a:srgbClr val="009AFF"/>
                </a:solidFill>
              </a:rPr>
              <a:t> </a:t>
            </a:r>
            <a:r>
              <a:rPr lang="en-US" sz="1800" i="1" dirty="0">
                <a:solidFill>
                  <a:srgbClr val="009AFF"/>
                </a:solidFill>
              </a:rPr>
              <a:t>x</a:t>
            </a:r>
            <a:r>
              <a:rPr lang="en-US" sz="800" dirty="0">
                <a:solidFill>
                  <a:srgbClr val="009AFF"/>
                </a:solidFill>
              </a:rPr>
              <a:t> </a:t>
            </a:r>
            <a:r>
              <a:rPr lang="en-US" sz="1800" dirty="0">
                <a:solidFill>
                  <a:srgbClr val="009AFF"/>
                </a:solidFill>
              </a:rPr>
              <a:t>| and </a:t>
            </a:r>
            <a:br>
              <a:rPr lang="en-US" sz="1800" dirty="0">
                <a:solidFill>
                  <a:srgbClr val="009AFF"/>
                </a:solidFill>
              </a:rPr>
            </a:br>
            <a:r>
              <a:rPr lang="en-US" sz="1800" dirty="0">
                <a:solidFill>
                  <a:srgbClr val="009AFF"/>
                </a:solidFill>
              </a:rPr>
              <a:t>         = 5.</a:t>
            </a:r>
          </a:p>
        </p:txBody>
      </p:sp>
      <p:pic>
        <p:nvPicPr>
          <p:cNvPr id="13927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4638" y="4648200"/>
            <a:ext cx="530225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927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4425" y="4953000"/>
            <a:ext cx="503238" cy="26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838700" y="5495089"/>
            <a:ext cx="3695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Solve the absolute value equation.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will refer to the preceding method of solving a quadratic equation as the </a:t>
            </a:r>
            <a:r>
              <a:rPr lang="en-US" sz="2400" b="1" dirty="0"/>
              <a:t>square root procedure.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>
                <a:solidFill>
                  <a:srgbClr val="B30000"/>
                </a:solidFill>
              </a:rPr>
              <a:t>The Square Root Procedure</a:t>
            </a:r>
          </a:p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  <a:r>
              <a:rPr lang="en-US" sz="2400" dirty="0"/>
              <a:t>, then </a:t>
            </a:r>
            <a:r>
              <a:rPr lang="en-US" sz="2400" i="1" dirty="0"/>
              <a:t>x </a:t>
            </a:r>
            <a:r>
              <a:rPr lang="en-US" sz="2400" dirty="0"/>
              <a:t>=       or </a:t>
            </a:r>
            <a:r>
              <a:rPr lang="en-US" sz="2400" i="1" dirty="0"/>
              <a:t>x </a:t>
            </a:r>
            <a:r>
              <a:rPr lang="en-US" sz="2400" dirty="0"/>
              <a:t>=         , which can also be written as </a:t>
            </a:r>
            <a:r>
              <a:rPr lang="en-US" sz="2400" dirty="0" smtClean="0"/>
              <a:t>            </a:t>
            </a:r>
          </a:p>
          <a:p>
            <a:pPr>
              <a:buNone/>
            </a:pPr>
            <a:r>
              <a:rPr lang="en-US" sz="2400" i="1" dirty="0" smtClean="0"/>
              <a:t>         x </a:t>
            </a:r>
            <a:r>
              <a:rPr lang="en-US" sz="2400" dirty="0" smtClean="0"/>
              <a:t>=             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B30000"/>
                </a:solidFill>
              </a:rPr>
              <a:t>Example</a:t>
            </a:r>
          </a:p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9, then </a:t>
            </a:r>
            <a:r>
              <a:rPr lang="en-US" sz="2400" i="1" dirty="0" smtClean="0"/>
              <a:t>x  </a:t>
            </a:r>
            <a:r>
              <a:rPr lang="en-US" sz="2400" dirty="0"/>
              <a:t>=  </a:t>
            </a:r>
            <a:r>
              <a:rPr lang="en-US" sz="2400" dirty="0" smtClean="0"/>
              <a:t>       </a:t>
            </a:r>
            <a:r>
              <a:rPr lang="en-US" sz="2400" dirty="0"/>
              <a:t>= 3 </a:t>
            </a:r>
            <a:r>
              <a:rPr lang="en-US" sz="2400" dirty="0" smtClean="0"/>
              <a:t>  or </a:t>
            </a:r>
            <a:r>
              <a:rPr lang="en-US" sz="2400" i="1" dirty="0"/>
              <a:t>x</a:t>
            </a:r>
            <a:r>
              <a:rPr lang="en-US" sz="2400" dirty="0"/>
              <a:t> =         </a:t>
            </a:r>
            <a:r>
              <a:rPr lang="en-US" sz="2400" dirty="0" smtClean="0"/>
              <a:t>     = </a:t>
            </a:r>
            <a:r>
              <a:rPr lang="en-US" sz="2400" dirty="0"/>
              <a:t>–3. </a:t>
            </a:r>
          </a:p>
          <a:p>
            <a:pPr>
              <a:buNone/>
            </a:pPr>
            <a:r>
              <a:rPr lang="en-US" sz="2400" dirty="0"/>
              <a:t>This can be written as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>
                <a:sym typeface="Symbol" pitchFamily="18" charset="2"/>
              </a:rPr>
              <a:t></a:t>
            </a:r>
            <a:r>
              <a:rPr lang="en-US" sz="2400" dirty="0"/>
              <a:t>3.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556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081338"/>
            <a:ext cx="438150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56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3096126"/>
            <a:ext cx="685800" cy="373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566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0362" y="3560512"/>
            <a:ext cx="731838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5662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82624" y="4885574"/>
            <a:ext cx="493713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5663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88041" y="4900863"/>
            <a:ext cx="722312" cy="319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32775" cy="671512"/>
          </a:xfrm>
          <a:noFill/>
        </p:spPr>
        <p:txBody>
          <a:bodyPr/>
          <a:lstStyle/>
          <a:p>
            <a:r>
              <a:rPr lang="en-US" sz="2400" b="1" dirty="0" smtClean="0"/>
              <a:t>SOLVING QUADRATIC EQUATIONS BY TAKING SQUARE ROOTS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7, </a:t>
            </a:r>
            <a:r>
              <a:rPr lang="en-US" sz="2400" dirty="0" smtClean="0"/>
              <a:t>then   </a:t>
            </a:r>
            <a:r>
              <a:rPr lang="en-US" sz="2400" i="1" dirty="0"/>
              <a:t>x </a:t>
            </a:r>
            <a:r>
              <a:rPr lang="en-US" sz="2400" dirty="0" smtClean="0"/>
              <a:t>=           </a:t>
            </a:r>
            <a:r>
              <a:rPr lang="en-US" sz="2400" dirty="0"/>
              <a:t>or </a:t>
            </a:r>
            <a:r>
              <a:rPr lang="en-US" sz="2400" i="1" dirty="0"/>
              <a:t>x</a:t>
            </a:r>
            <a:r>
              <a:rPr lang="en-US" sz="2400" dirty="0"/>
              <a:t> =                           . </a:t>
            </a:r>
          </a:p>
          <a:p>
            <a:pPr>
              <a:buNone/>
            </a:pPr>
            <a:r>
              <a:rPr lang="en-US" sz="2400" dirty="0"/>
              <a:t>This can be written as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b="1" dirty="0">
                <a:sym typeface="Symbol" pitchFamily="18" charset="2"/>
              </a:rPr>
              <a:t>      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–4, then 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               </a:t>
            </a:r>
            <a:r>
              <a:rPr lang="en-US" sz="2400" dirty="0">
                <a:sym typeface="Symbol" pitchFamily="18" charset="2"/>
              </a:rPr>
              <a:t>= 2</a:t>
            </a:r>
            <a:r>
              <a:rPr lang="en-US" sz="2400" i="1" dirty="0">
                <a:sym typeface="Symbol" pitchFamily="18" charset="2"/>
              </a:rPr>
              <a:t>i </a:t>
            </a:r>
            <a:r>
              <a:rPr lang="en-US" sz="2400" i="1" dirty="0" smtClean="0">
                <a:sym typeface="Symbol" pitchFamily="18" charset="2"/>
              </a:rPr>
              <a:t>   </a:t>
            </a:r>
            <a:r>
              <a:rPr lang="en-US" sz="2400" dirty="0" smtClean="0">
                <a:sym typeface="Symbol" pitchFamily="18" charset="2"/>
              </a:rPr>
              <a:t>or 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 smtClean="0">
                <a:sym typeface="Symbol" pitchFamily="18" charset="2"/>
              </a:rPr>
              <a:t>               </a:t>
            </a:r>
            <a:r>
              <a:rPr lang="en-US" sz="2400" dirty="0">
                <a:sym typeface="Symbol" pitchFamily="18" charset="2"/>
              </a:rPr>
              <a:t>= –2</a:t>
            </a:r>
            <a:r>
              <a:rPr lang="en-US" sz="2400" i="1" dirty="0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This can be written as 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b="1" dirty="0">
                <a:sym typeface="Symbol" pitchFamily="18" charset="2"/>
              </a:rPr>
              <a:t></a:t>
            </a:r>
            <a:r>
              <a:rPr lang="en-US" sz="2400" dirty="0">
                <a:sym typeface="Symbol" pitchFamily="18" charset="2"/>
              </a:rPr>
              <a:t>2</a:t>
            </a:r>
            <a:r>
              <a:rPr lang="en-US" sz="2400" i="1" dirty="0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sz="2400" dirty="0">
              <a:sym typeface="Symbol" pitchFamily="18" charset="2"/>
            </a:endParaRPr>
          </a:p>
        </p:txBody>
      </p:sp>
      <p:pic>
        <p:nvPicPr>
          <p:cNvPr id="1577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7910" y="2781049"/>
            <a:ext cx="722312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770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0663" y="2692400"/>
            <a:ext cx="914400" cy="40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7710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2738" y="1436688"/>
            <a:ext cx="474662" cy="303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7711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1404938"/>
            <a:ext cx="7127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7712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6622" y="1880937"/>
            <a:ext cx="474662" cy="30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32775" cy="671512"/>
          </a:xfrm>
          <a:noFill/>
        </p:spPr>
        <p:txBody>
          <a:bodyPr/>
          <a:lstStyle/>
          <a:p>
            <a:r>
              <a:rPr lang="en-US" sz="2400" b="1" dirty="0" smtClean="0"/>
              <a:t>SOLVING QUADRATIC EQUATIONS BY TAKING SQUARE ROOTS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SOLVE BY USING THE SQUARE ROOT PROCEDURE</a:t>
            </a:r>
            <a:endParaRPr lang="en-US" sz="2400" b="1" dirty="0">
              <a:latin typeface="+mn-lt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06400" indent="-406400">
              <a:buNone/>
            </a:pPr>
            <a:r>
              <a:rPr lang="en-US" sz="2400" dirty="0"/>
              <a:t>Use the square root procedure to solve each equation.</a:t>
            </a:r>
          </a:p>
          <a:p>
            <a:pPr marL="406400" indent="-406400">
              <a:buNone/>
            </a:pPr>
            <a:r>
              <a:rPr lang="en-US" sz="2400" b="1" dirty="0"/>
              <a:t>a.</a:t>
            </a:r>
            <a:r>
              <a:rPr lang="en-US" sz="2400" dirty="0"/>
              <a:t> 3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+ 12 = 0   </a:t>
            </a:r>
            <a:r>
              <a:rPr lang="en-US" sz="2400" b="1" dirty="0"/>
              <a:t>b. 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+ 1)</a:t>
            </a:r>
            <a:r>
              <a:rPr lang="en-US" sz="2400" baseline="30000" dirty="0"/>
              <a:t>2</a:t>
            </a:r>
            <a:r>
              <a:rPr lang="en-US" sz="2400" dirty="0"/>
              <a:t> = 48</a:t>
            </a:r>
          </a:p>
          <a:p>
            <a:pPr marL="406400" indent="-406400">
              <a:buNone/>
            </a:pPr>
            <a:endParaRPr lang="en-US" sz="2400" dirty="0"/>
          </a:p>
          <a:p>
            <a:pPr marL="406400" indent="-406400">
              <a:buNone/>
            </a:pPr>
            <a:r>
              <a:rPr lang="en-US" sz="2400" dirty="0">
                <a:solidFill>
                  <a:srgbClr val="21419C"/>
                </a:solidFill>
              </a:rPr>
              <a:t>Solution:</a:t>
            </a:r>
          </a:p>
          <a:p>
            <a:pPr marL="406400" indent="-406400">
              <a:buNone/>
            </a:pPr>
            <a:r>
              <a:rPr lang="en-US" sz="2400" b="1" dirty="0"/>
              <a:t>a.</a:t>
            </a:r>
            <a:r>
              <a:rPr lang="en-US" sz="2400" dirty="0"/>
              <a:t> 3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+ 12 = 0</a:t>
            </a:r>
          </a:p>
          <a:p>
            <a:pPr marL="406400" indent="-406400">
              <a:buNone/>
            </a:pPr>
            <a:endParaRPr lang="en-US" sz="2400" dirty="0"/>
          </a:p>
          <a:p>
            <a:pPr marL="406400" indent="-406400">
              <a:buNone/>
            </a:pPr>
            <a:r>
              <a:rPr lang="en-US" sz="2400" dirty="0"/>
              <a:t>            3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–12</a:t>
            </a:r>
          </a:p>
          <a:p>
            <a:pPr marL="406400" indent="-406400">
              <a:buNone/>
            </a:pPr>
            <a:endParaRPr lang="en-US" sz="2400" dirty="0"/>
          </a:p>
          <a:p>
            <a:pPr marL="406400" indent="-406400">
              <a:buNone/>
            </a:pPr>
            <a:r>
              <a:rPr lang="en-US" sz="2400" i="1" dirty="0"/>
              <a:t>              x</a:t>
            </a:r>
            <a:r>
              <a:rPr lang="en-US" sz="2400" baseline="30000" dirty="0"/>
              <a:t>2</a:t>
            </a:r>
            <a:r>
              <a:rPr lang="en-US" sz="2400" dirty="0"/>
              <a:t> = –4</a:t>
            </a:r>
          </a:p>
          <a:p>
            <a:pPr marL="406400" indent="-406400">
              <a:buNone/>
            </a:pPr>
            <a:endParaRPr lang="en-US" sz="2400" dirty="0"/>
          </a:p>
          <a:p>
            <a:pPr marL="406400" indent="-406400">
              <a:buNone/>
            </a:pPr>
            <a:r>
              <a:rPr lang="en-US" sz="2400" i="1" dirty="0"/>
              <a:t>               x </a:t>
            </a:r>
            <a:r>
              <a:rPr lang="en-US" sz="2400" dirty="0"/>
              <a:t>=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191000" y="3976687"/>
            <a:ext cx="1447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Solve for </a:t>
            </a:r>
            <a:r>
              <a:rPr lang="en-US" sz="1800" i="1" dirty="0">
                <a:solidFill>
                  <a:srgbClr val="009AFF"/>
                </a:solidFill>
              </a:rPr>
              <a:t>x</a:t>
            </a:r>
            <a:r>
              <a:rPr lang="en-US" sz="1800" baseline="30000" dirty="0">
                <a:solidFill>
                  <a:srgbClr val="009AFF"/>
                </a:solidFill>
              </a:rPr>
              <a:t>2</a:t>
            </a:r>
            <a:r>
              <a:rPr lang="en-US" sz="1800" dirty="0">
                <a:solidFill>
                  <a:srgbClr val="009AFF"/>
                </a:solidFill>
              </a:rPr>
              <a:t>.</a:t>
            </a:r>
          </a:p>
        </p:txBody>
      </p:sp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715000"/>
            <a:ext cx="1041400" cy="39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191000" y="5484812"/>
            <a:ext cx="4343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9AFF"/>
                </a:solidFill>
              </a:rPr>
              <a:t>Take the square root of each side of the equation and insert a plus-or-minus sign in front of the radical.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986135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EXAMPLE 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>
              <a:buNone/>
            </a:pPr>
            <a:r>
              <a:rPr lang="en-US" i="1" dirty="0"/>
              <a:t>          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–2</a:t>
            </a:r>
            <a:r>
              <a:rPr lang="en-US" sz="2400" i="1" dirty="0">
                <a:solidFill>
                  <a:srgbClr val="009AFF"/>
                </a:solidFill>
              </a:rPr>
              <a:t>i</a:t>
            </a:r>
            <a:r>
              <a:rPr lang="en-US" sz="2400" i="1" dirty="0"/>
              <a:t>    </a:t>
            </a:r>
            <a:r>
              <a:rPr lang="en-US" sz="2400" dirty="0"/>
              <a:t>or  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9AFF"/>
                </a:solidFill>
              </a:rPr>
              <a:t>2</a:t>
            </a:r>
            <a:r>
              <a:rPr lang="en-US" sz="2400" i="1" dirty="0" smtClean="0">
                <a:solidFill>
                  <a:srgbClr val="009AFF"/>
                </a:solidFill>
              </a:rPr>
              <a:t>i</a:t>
            </a:r>
            <a:endParaRPr lang="en-US" sz="2400" i="1" dirty="0"/>
          </a:p>
          <a:p>
            <a:pPr marL="457200" indent="-457200">
              <a:buNone/>
            </a:pPr>
            <a:r>
              <a:rPr lang="en-US" sz="2400" dirty="0">
                <a:solidFill>
                  <a:srgbClr val="009AFF"/>
                </a:solidFill>
              </a:rPr>
              <a:t>The solutions are –2</a:t>
            </a:r>
            <a:r>
              <a:rPr lang="en-US" sz="2400" i="1" dirty="0">
                <a:solidFill>
                  <a:srgbClr val="009AFF"/>
                </a:solidFill>
              </a:rPr>
              <a:t>i </a:t>
            </a:r>
            <a:r>
              <a:rPr lang="en-US" sz="2400" dirty="0">
                <a:solidFill>
                  <a:srgbClr val="009AFF"/>
                </a:solidFill>
              </a:rPr>
              <a:t>and 2</a:t>
            </a:r>
            <a:r>
              <a:rPr lang="en-US" sz="2400" i="1" dirty="0">
                <a:solidFill>
                  <a:srgbClr val="009AFF"/>
                </a:solidFill>
              </a:rPr>
              <a:t>i.</a:t>
            </a:r>
          </a:p>
          <a:p>
            <a:pPr marL="457200" indent="-457200">
              <a:buNone/>
            </a:pPr>
            <a:endParaRPr lang="en-US" sz="2400" i="1" dirty="0">
              <a:solidFill>
                <a:srgbClr val="009AFF"/>
              </a:solidFill>
            </a:endParaRPr>
          </a:p>
          <a:p>
            <a:pPr marL="457200" indent="-457200">
              <a:buNone/>
            </a:pPr>
            <a:r>
              <a:rPr lang="en-US" sz="2400" b="1" dirty="0"/>
              <a:t>b. 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+ 1)</a:t>
            </a:r>
            <a:r>
              <a:rPr lang="en-US" sz="2400" baseline="30000" dirty="0"/>
              <a:t>2</a:t>
            </a:r>
            <a:r>
              <a:rPr lang="en-US" sz="2400" dirty="0"/>
              <a:t> = 48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b="1" dirty="0"/>
          </a:p>
          <a:p>
            <a:pPr marL="457200" indent="-457200">
              <a:buNone/>
            </a:pPr>
            <a:r>
              <a:rPr lang="en-US" sz="2400" b="1" i="1" dirty="0"/>
              <a:t>        </a:t>
            </a:r>
            <a:endParaRPr lang="en-US" sz="2400" b="1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267200" y="3605213"/>
            <a:ext cx="434340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9AFF"/>
                </a:solidFill>
              </a:rPr>
              <a:t>Take the square root of each side of the equation and insert a plus-or-minus sign in front of the radical.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4254500" y="4681538"/>
            <a:ext cx="1219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Simplify.</a:t>
            </a:r>
          </a:p>
        </p:txBody>
      </p:sp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514975"/>
            <a:ext cx="2166938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180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705350"/>
            <a:ext cx="2138363" cy="32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180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4100" y="3683000"/>
            <a:ext cx="213042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>
                <a:solidFill>
                  <a:srgbClr val="009AFF"/>
                </a:solidFill>
              </a:rPr>
              <a:t>The solutions are                   and                  .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1638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888" y="1595438"/>
            <a:ext cx="2093912" cy="328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385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8100" y="1531938"/>
            <a:ext cx="2595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385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4500" y="2268538"/>
            <a:ext cx="1462088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3853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67300" y="2295525"/>
            <a:ext cx="1435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8229600" cy="5334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EXERCISES: SOLVE EACH QUADRATIC EQUATIONS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1039" y="1447800"/>
          <a:ext cx="8638161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2819160" imgH="1193760" progId="Equation.3">
                  <p:embed/>
                </p:oleObj>
              </mc:Choice>
              <mc:Fallback>
                <p:oleObj name="Equation" r:id="rId3" imgW="2819160" imgH="119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39" y="1447800"/>
                        <a:ext cx="8638161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533400" y="2971800"/>
            <a:ext cx="8191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LESSON 7</a:t>
            </a:r>
          </a:p>
          <a:p>
            <a:pPr algn="ctr"/>
            <a:r>
              <a:rPr lang="en-US" sz="2400" b="1" dirty="0" smtClean="0">
                <a:latin typeface="+mn-lt"/>
              </a:rPr>
              <a:t>QUADRATIC EQUATIONS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SOLVING QUADRATIC EQUATIONS BY COMPLETING THE SQUARE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COMPLETING THE SQUARE</a:t>
            </a:r>
            <a:endParaRPr lang="en-US" sz="2400" b="1" dirty="0">
              <a:latin typeface="+mn-lt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Consider two binomial squares and their perfect-square trinomial products.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each of the preceding perfect-square trinomials, the coefficient of </a:t>
            </a:r>
            <a:r>
              <a:rPr lang="en-US" sz="2400" i="1" dirty="0"/>
              <a:t>x</a:t>
            </a:r>
            <a:r>
              <a:rPr lang="en-US" sz="2400" baseline="30000" dirty="0"/>
              <a:t>2 </a:t>
            </a:r>
            <a:r>
              <a:rPr lang="en-US" sz="2400" dirty="0"/>
              <a:t>is 1 and the constant term is the square of half the coefficient of the </a:t>
            </a:r>
            <a:r>
              <a:rPr lang="en-US" sz="2400" i="1" dirty="0"/>
              <a:t>x</a:t>
            </a:r>
            <a:r>
              <a:rPr lang="en-US" sz="2400" dirty="0"/>
              <a:t> term.</a:t>
            </a:r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i="1" dirty="0"/>
              <a:t>                       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1A1A"/>
                </a:solidFill>
              </a:rPr>
              <a:t>10</a:t>
            </a:r>
            <a:r>
              <a:rPr lang="en-US" sz="2400" i="1" dirty="0"/>
              <a:t>x </a:t>
            </a:r>
            <a:r>
              <a:rPr lang="en-US" sz="2400" dirty="0"/>
              <a:t>+ 25,  </a:t>
            </a:r>
          </a:p>
          <a:p>
            <a:pPr>
              <a:buNone/>
            </a:pPr>
            <a:endParaRPr lang="en-US" sz="2400" baseline="30000" dirty="0"/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2476500"/>
            <a:ext cx="5969000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259388"/>
            <a:ext cx="1600200" cy="684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i="1" dirty="0"/>
              <a:t>                        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1A1A"/>
                </a:solidFill>
              </a:rPr>
              <a:t>– 6</a:t>
            </a:r>
            <a:r>
              <a:rPr lang="en-US" sz="2400" i="1" dirty="0"/>
              <a:t>x </a:t>
            </a:r>
            <a:r>
              <a:rPr lang="en-US" sz="2400" dirty="0"/>
              <a:t>+ 9,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Adding to a binomial of the form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the constant term that makes the binomial a perfect-square trinomial is called</a:t>
            </a:r>
            <a:br>
              <a:rPr lang="en-US" sz="2400" dirty="0"/>
            </a:br>
            <a:r>
              <a:rPr lang="en-US" sz="2400" b="1" dirty="0"/>
              <a:t>completing the square.</a:t>
            </a:r>
            <a:endParaRPr lang="en-US" sz="24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dirty="0"/>
              <a:t>For example, to complete the square of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+ 8</a:t>
            </a:r>
            <a:r>
              <a:rPr lang="en-US" sz="2400" i="1" dirty="0"/>
              <a:t>x</a:t>
            </a:r>
            <a:r>
              <a:rPr lang="en-US" sz="2400" dirty="0"/>
              <a:t>, add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to produce the perfect-square trinomial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+ 8</a:t>
            </a:r>
            <a:r>
              <a:rPr lang="en-US" sz="2400" i="1" dirty="0"/>
              <a:t>x </a:t>
            </a:r>
            <a:r>
              <a:rPr lang="en-US" sz="2400" dirty="0"/>
              <a:t>+ 16.</a:t>
            </a:r>
          </a:p>
        </p:txBody>
      </p:sp>
      <p:pic>
        <p:nvPicPr>
          <p:cNvPr id="167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7712" y="1295400"/>
            <a:ext cx="1690688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79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19612"/>
            <a:ext cx="1828800" cy="814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COMPLETING THE SQUARE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Completing the square is a powerful procedure that can be used to solve </a:t>
            </a:r>
            <a:r>
              <a:rPr lang="en-US" sz="2400" i="1" dirty="0"/>
              <a:t>any </a:t>
            </a:r>
            <a:r>
              <a:rPr lang="en-US" sz="2400" dirty="0"/>
              <a:t>quadratic equation.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instance, to solve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6</a:t>
            </a:r>
            <a:r>
              <a:rPr lang="en-US" sz="2400" i="1" dirty="0"/>
              <a:t>x </a:t>
            </a:r>
            <a:r>
              <a:rPr lang="en-US" sz="2400" dirty="0"/>
              <a:t>+ 13 = 0, first isolate the variable terms on one side of the equation and the constant term on the other side.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	      x</a:t>
            </a:r>
            <a:r>
              <a:rPr lang="en-US" sz="2400" baseline="30000" dirty="0"/>
              <a:t>2</a:t>
            </a:r>
            <a:r>
              <a:rPr lang="en-US" sz="2400" dirty="0"/>
              <a:t> – 6</a:t>
            </a:r>
            <a:r>
              <a:rPr lang="en-US" sz="2400" i="1" dirty="0"/>
              <a:t>x </a:t>
            </a:r>
            <a:r>
              <a:rPr lang="en-US" sz="2400" dirty="0"/>
              <a:t>= –13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	x</a:t>
            </a:r>
            <a:r>
              <a:rPr lang="en-US" sz="2400" baseline="30000" dirty="0"/>
              <a:t>2</a:t>
            </a:r>
            <a:r>
              <a:rPr lang="en-US" sz="2400" dirty="0"/>
              <a:t> – 6</a:t>
            </a:r>
            <a:r>
              <a:rPr lang="en-US" sz="2400" i="1" dirty="0"/>
              <a:t>x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FF1A1A"/>
                </a:solidFill>
              </a:rPr>
              <a:t>9</a:t>
            </a:r>
            <a:r>
              <a:rPr lang="en-US" sz="2400" dirty="0"/>
              <a:t> = –13 + </a:t>
            </a:r>
            <a:r>
              <a:rPr lang="en-US" sz="2400" dirty="0">
                <a:solidFill>
                  <a:srgbClr val="FF1A1A"/>
                </a:solidFill>
              </a:rPr>
              <a:t>9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105400" y="4083050"/>
            <a:ext cx="3429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Subtract 13 from each side of the equation.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114925" y="4903787"/>
            <a:ext cx="3429000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Complete the square by adding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                   to each side of the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equation.</a:t>
            </a:r>
          </a:p>
        </p:txBody>
      </p:sp>
      <p:pic>
        <p:nvPicPr>
          <p:cNvPr id="1699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25" y="5260975"/>
            <a:ext cx="12065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COMPLETING THE SQUARE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dirty="0"/>
              <a:t>	(</a:t>
            </a:r>
            <a:r>
              <a:rPr lang="en-US" sz="2400" i="1" dirty="0"/>
              <a:t>x </a:t>
            </a:r>
            <a:r>
              <a:rPr lang="en-US" sz="2400" dirty="0"/>
              <a:t>– 3)</a:t>
            </a:r>
            <a:r>
              <a:rPr lang="en-US" sz="2400" baseline="30000" dirty="0"/>
              <a:t>2</a:t>
            </a:r>
            <a:r>
              <a:rPr lang="en-US" sz="2400" dirty="0"/>
              <a:t> = –4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	    x </a:t>
            </a:r>
            <a:r>
              <a:rPr lang="en-US" sz="2400" dirty="0"/>
              <a:t>– 3 =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	    x </a:t>
            </a:r>
            <a:r>
              <a:rPr lang="en-US" sz="2400" dirty="0"/>
              <a:t>– 3 = </a:t>
            </a:r>
            <a:r>
              <a:rPr lang="en-US" sz="2400" dirty="0">
                <a:sym typeface="Symbol" pitchFamily="18" charset="2"/>
              </a:rPr>
              <a:t></a:t>
            </a:r>
            <a:r>
              <a:rPr lang="en-US" sz="2400" dirty="0"/>
              <a:t>2</a:t>
            </a:r>
            <a:r>
              <a:rPr lang="en-US" sz="2400" i="1" dirty="0"/>
              <a:t>i</a:t>
            </a:r>
          </a:p>
          <a:p>
            <a:pPr>
              <a:buNone/>
            </a:pPr>
            <a:endParaRPr lang="en-US" sz="2400" i="1" dirty="0"/>
          </a:p>
          <a:p>
            <a:pPr>
              <a:buNone/>
            </a:pPr>
            <a:r>
              <a:rPr lang="en-US" sz="2400" i="1" dirty="0"/>
              <a:t>	       </a:t>
            </a:r>
            <a:r>
              <a:rPr lang="en-US" sz="2400" i="1" dirty="0" smtClean="0"/>
              <a:t>    </a:t>
            </a:r>
            <a:r>
              <a:rPr lang="en-US" sz="2400" i="1" dirty="0"/>
              <a:t>x </a:t>
            </a:r>
            <a:r>
              <a:rPr lang="en-US" sz="2400" dirty="0"/>
              <a:t>= 3 </a:t>
            </a:r>
            <a:r>
              <a:rPr lang="en-US" sz="2400" dirty="0">
                <a:sym typeface="Symbol" pitchFamily="18" charset="2"/>
              </a:rPr>
              <a:t></a:t>
            </a:r>
            <a:r>
              <a:rPr lang="en-US" sz="2400" dirty="0"/>
              <a:t> 2</a:t>
            </a:r>
            <a:r>
              <a:rPr lang="en-US" sz="2400" i="1" dirty="0"/>
              <a:t>i</a:t>
            </a:r>
          </a:p>
          <a:p>
            <a:endParaRPr lang="en-US" sz="1800" i="1" dirty="0"/>
          </a:p>
          <a:p>
            <a:pPr>
              <a:buNone/>
            </a:pPr>
            <a:r>
              <a:rPr lang="en-US" sz="2400" dirty="0">
                <a:solidFill>
                  <a:srgbClr val="009AFF"/>
                </a:solidFill>
              </a:rPr>
              <a:t>The solutions of </a:t>
            </a:r>
            <a:r>
              <a:rPr lang="en-US" sz="2400" i="1" dirty="0">
                <a:solidFill>
                  <a:srgbClr val="009AFF"/>
                </a:solidFill>
              </a:rPr>
              <a:t>x</a:t>
            </a:r>
            <a:r>
              <a:rPr lang="en-US" sz="2400" baseline="30000" dirty="0">
                <a:solidFill>
                  <a:srgbClr val="009AFF"/>
                </a:solidFill>
              </a:rPr>
              <a:t>2</a:t>
            </a:r>
            <a:r>
              <a:rPr lang="en-US" sz="2400" dirty="0">
                <a:solidFill>
                  <a:srgbClr val="009AFF"/>
                </a:solidFill>
              </a:rPr>
              <a:t> – 6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+ 13 = 0 are 3 – 2</a:t>
            </a:r>
            <a:r>
              <a:rPr lang="en-US" sz="2400" i="1" dirty="0">
                <a:solidFill>
                  <a:srgbClr val="009AFF"/>
                </a:solidFill>
              </a:rPr>
              <a:t>i </a:t>
            </a:r>
            <a:r>
              <a:rPr lang="en-US" sz="2400" dirty="0">
                <a:solidFill>
                  <a:srgbClr val="009AFF"/>
                </a:solidFill>
              </a:rPr>
              <a:t>and</a:t>
            </a:r>
            <a:r>
              <a:rPr lang="en-US" sz="2400" i="1" dirty="0">
                <a:solidFill>
                  <a:srgbClr val="009AFF"/>
                </a:solidFill>
              </a:rPr>
              <a:t> </a:t>
            </a:r>
            <a:r>
              <a:rPr lang="en-US" sz="2400" dirty="0">
                <a:solidFill>
                  <a:srgbClr val="009AFF"/>
                </a:solidFill>
              </a:rPr>
              <a:t>3 + 2</a:t>
            </a:r>
            <a:r>
              <a:rPr lang="en-US" sz="2400" i="1" dirty="0">
                <a:solidFill>
                  <a:srgbClr val="009AFF"/>
                </a:solidFill>
              </a:rPr>
              <a:t>i</a:t>
            </a:r>
            <a:r>
              <a:rPr lang="en-US" sz="2400" dirty="0">
                <a:solidFill>
                  <a:srgbClr val="009AFF"/>
                </a:solidFill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009AFF"/>
              </a:solidFill>
            </a:endParaRPr>
          </a:p>
          <a:p>
            <a:pPr marL="0" indent="0">
              <a:buNone/>
            </a:pPr>
            <a:r>
              <a:rPr lang="en-US" sz="2400" dirty="0"/>
              <a:t>You can check these solutions by substituting each solution into the original equation.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4343400" y="1371600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Factor and solve by the square root procedure.</a:t>
            </a:r>
          </a:p>
        </p:txBody>
      </p: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438400"/>
            <a:ext cx="1023937" cy="34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COMPLETING THE SQUARE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For instance, the following check shows that 3 – 2</a:t>
            </a:r>
            <a:r>
              <a:rPr lang="en-US" sz="2400" i="1" dirty="0"/>
              <a:t>i</a:t>
            </a:r>
            <a:r>
              <a:rPr lang="en-US" sz="2400" dirty="0"/>
              <a:t> does satisfy the original equation.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                       x</a:t>
            </a:r>
            <a:r>
              <a:rPr lang="en-US" sz="2400" baseline="30000" dirty="0"/>
              <a:t>2</a:t>
            </a:r>
            <a:r>
              <a:rPr lang="en-US" sz="2400" dirty="0"/>
              <a:t> – 6</a:t>
            </a:r>
            <a:r>
              <a:rPr lang="en-US" sz="2400" i="1" dirty="0"/>
              <a:t>x </a:t>
            </a:r>
            <a:r>
              <a:rPr lang="en-US" sz="2400" dirty="0"/>
              <a:t>+ 13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(</a:t>
            </a:r>
            <a:r>
              <a:rPr lang="en-US" sz="2400" dirty="0">
                <a:solidFill>
                  <a:srgbClr val="FF1A1A"/>
                </a:solidFill>
              </a:rPr>
              <a:t>3 – 2</a:t>
            </a:r>
            <a:r>
              <a:rPr lang="en-US" sz="2400" i="1" dirty="0">
                <a:solidFill>
                  <a:srgbClr val="FF1A1A"/>
                </a:solidFill>
              </a:rPr>
              <a:t>i 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– 6(</a:t>
            </a:r>
            <a:r>
              <a:rPr lang="en-US" sz="2400" dirty="0">
                <a:solidFill>
                  <a:srgbClr val="FF1A1A"/>
                </a:solidFill>
              </a:rPr>
              <a:t>3 – 2</a:t>
            </a:r>
            <a:r>
              <a:rPr lang="en-US" sz="2400" i="1" dirty="0">
                <a:solidFill>
                  <a:srgbClr val="FF1A1A"/>
                </a:solidFill>
              </a:rPr>
              <a:t>i</a:t>
            </a:r>
            <a:r>
              <a:rPr lang="en-US" sz="2400" i="1" dirty="0">
                <a:solidFill>
                  <a:srgbClr val="B30000"/>
                </a:solidFill>
              </a:rPr>
              <a:t> </a:t>
            </a:r>
            <a:r>
              <a:rPr lang="en-US" sz="2400" dirty="0"/>
              <a:t>) + 13 </a:t>
            </a:r>
            <a:r>
              <a:rPr lang="en-US" sz="2400" b="1" dirty="0"/>
              <a:t>≟</a:t>
            </a:r>
            <a:r>
              <a:rPr lang="en-US" sz="2400" dirty="0"/>
              <a:t> 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9 – 12</a:t>
            </a:r>
            <a:r>
              <a:rPr lang="en-US" sz="2400" i="1" dirty="0"/>
              <a:t>i </a:t>
            </a:r>
            <a:r>
              <a:rPr lang="en-US" sz="2400" dirty="0"/>
              <a:t>+ 4</a:t>
            </a:r>
            <a:r>
              <a:rPr lang="en-US" sz="2400" i="1" dirty="0"/>
              <a:t>i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– 18 + 12</a:t>
            </a:r>
            <a:r>
              <a:rPr lang="en-US" sz="2400" i="1" dirty="0"/>
              <a:t>i </a:t>
            </a:r>
            <a:r>
              <a:rPr lang="en-US" sz="2400" dirty="0"/>
              <a:t>+ 13 </a:t>
            </a:r>
            <a:r>
              <a:rPr lang="en-US" sz="2400" b="1" dirty="0"/>
              <a:t>≟</a:t>
            </a:r>
            <a:r>
              <a:rPr lang="en-US" sz="2400" dirty="0"/>
              <a:t>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    4 + 4(–1) </a:t>
            </a:r>
            <a:r>
              <a:rPr lang="en-US" sz="2400" b="1" dirty="0"/>
              <a:t>≟</a:t>
            </a:r>
            <a:r>
              <a:rPr lang="en-US" sz="2400" dirty="0"/>
              <a:t>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                 0 = 0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334000" y="3519488"/>
            <a:ext cx="3048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Substitute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1A1A"/>
                </a:solidFill>
              </a:rPr>
              <a:t>3 – 2</a:t>
            </a:r>
            <a:r>
              <a:rPr lang="en-US" sz="1800" i="1" dirty="0">
                <a:solidFill>
                  <a:srgbClr val="FF1A1A"/>
                </a:solidFill>
              </a:rPr>
              <a:t>i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9AFF"/>
                </a:solidFill>
              </a:rPr>
              <a:t>for </a:t>
            </a:r>
            <a:r>
              <a:rPr lang="en-US" sz="1800" i="1" dirty="0">
                <a:solidFill>
                  <a:srgbClr val="009AFF"/>
                </a:solidFill>
              </a:rPr>
              <a:t>x</a:t>
            </a:r>
            <a:r>
              <a:rPr lang="en-US" sz="1800" dirty="0">
                <a:solidFill>
                  <a:srgbClr val="009AFF"/>
                </a:solidFill>
              </a:rPr>
              <a:t>.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5330825" y="4357688"/>
            <a:ext cx="1066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Simplify</a:t>
            </a:r>
            <a:r>
              <a:rPr lang="en-US" dirty="0">
                <a:solidFill>
                  <a:srgbClr val="009AFF"/>
                </a:solidFill>
              </a:rPr>
              <a:t>.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5319713" y="5257800"/>
            <a:ext cx="3200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The left side equals the right side, so 3 – 2</a:t>
            </a:r>
            <a:r>
              <a:rPr lang="en-US" sz="1800" i="1" dirty="0">
                <a:solidFill>
                  <a:srgbClr val="009AFF"/>
                </a:solidFill>
              </a:rPr>
              <a:t>i </a:t>
            </a:r>
            <a:r>
              <a:rPr lang="en-US" sz="1800" dirty="0">
                <a:solidFill>
                  <a:srgbClr val="009AFF"/>
                </a:solidFill>
              </a:rPr>
              <a:t>checks.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COMPLETING THE SQUARE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Solve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2</a:t>
            </a:r>
            <a:r>
              <a:rPr lang="en-US" sz="2400" i="1" dirty="0"/>
              <a:t>x </a:t>
            </a:r>
            <a:r>
              <a:rPr lang="en-US" sz="2400" dirty="0"/>
              <a:t>+ 6 by completing the square.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21419C"/>
                </a:solidFill>
              </a:rPr>
              <a:t>Solution:</a:t>
            </a:r>
          </a:p>
          <a:p>
            <a:pPr>
              <a:buNone/>
            </a:pPr>
            <a:r>
              <a:rPr lang="en-US" sz="2400" i="1" dirty="0"/>
              <a:t>                 x</a:t>
            </a:r>
            <a:r>
              <a:rPr lang="en-US" sz="2400" baseline="30000" dirty="0"/>
              <a:t>2</a:t>
            </a:r>
            <a:r>
              <a:rPr lang="en-US" sz="2400" dirty="0"/>
              <a:t> = 2</a:t>
            </a:r>
            <a:r>
              <a:rPr lang="en-US" sz="2400" i="1" dirty="0"/>
              <a:t>x </a:t>
            </a:r>
            <a:r>
              <a:rPr lang="en-US" sz="2400" dirty="0"/>
              <a:t>+ 6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    </a:t>
            </a:r>
            <a:r>
              <a:rPr lang="en-US" sz="2400" i="1" dirty="0" smtClean="0"/>
              <a:t>        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2</a:t>
            </a:r>
            <a:r>
              <a:rPr lang="en-US" sz="2400" i="1" dirty="0"/>
              <a:t>x </a:t>
            </a:r>
            <a:r>
              <a:rPr lang="en-US" sz="2400" dirty="0"/>
              <a:t>= 6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x</a:t>
            </a:r>
            <a:r>
              <a:rPr lang="en-US" sz="2400" baseline="30000" dirty="0"/>
              <a:t>2</a:t>
            </a:r>
            <a:r>
              <a:rPr lang="en-US" sz="2400" dirty="0"/>
              <a:t> – 2</a:t>
            </a:r>
            <a:r>
              <a:rPr lang="en-US" sz="2400" i="1" dirty="0"/>
              <a:t>x </a:t>
            </a:r>
            <a:r>
              <a:rPr lang="en-US" sz="2400" dirty="0"/>
              <a:t>+ 1 = 6 + 1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(</a:t>
            </a:r>
            <a:r>
              <a:rPr lang="en-US" sz="2400" i="1" dirty="0"/>
              <a:t>x </a:t>
            </a:r>
            <a:r>
              <a:rPr lang="en-US" sz="2400" dirty="0"/>
              <a:t>– 1)</a:t>
            </a:r>
            <a:r>
              <a:rPr lang="en-US" sz="2400" baseline="30000" dirty="0"/>
              <a:t>2</a:t>
            </a:r>
            <a:r>
              <a:rPr lang="en-US" sz="2400" dirty="0"/>
              <a:t> = 7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876800" y="3595687"/>
            <a:ext cx="3276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Isolate the constant term.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813300" y="4433888"/>
            <a:ext cx="2438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Complete the square.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826000" y="5348288"/>
            <a:ext cx="2209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Factor and simplify.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SOLVE BY COMPLETING THE SQUARE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4" grpId="0"/>
      <p:bldP spid="1658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SOLUTION</a:t>
            </a:r>
            <a:endParaRPr lang="en-US" sz="2400" b="1" dirty="0">
              <a:latin typeface="+mn-lt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i="1" dirty="0"/>
              <a:t>            x </a:t>
            </a:r>
            <a:r>
              <a:rPr lang="en-US" sz="2400" dirty="0"/>
              <a:t>– 1 =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               x </a:t>
            </a:r>
            <a:r>
              <a:rPr lang="en-US" sz="2400" dirty="0"/>
              <a:t>= 1</a:t>
            </a:r>
          </a:p>
          <a:p>
            <a:pPr>
              <a:buNone/>
            </a:pPr>
            <a:endParaRPr lang="en-US" sz="2400" dirty="0">
              <a:solidFill>
                <a:srgbClr val="009AFF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9AFF"/>
                </a:solidFill>
              </a:rPr>
              <a:t>The exact solutions of </a:t>
            </a:r>
            <a:r>
              <a:rPr lang="en-US" sz="2400" i="1" dirty="0">
                <a:solidFill>
                  <a:srgbClr val="009AFF"/>
                </a:solidFill>
              </a:rPr>
              <a:t>x</a:t>
            </a:r>
            <a:r>
              <a:rPr lang="en-US" sz="2400" baseline="30000" dirty="0">
                <a:solidFill>
                  <a:srgbClr val="009AFF"/>
                </a:solidFill>
              </a:rPr>
              <a:t>2</a:t>
            </a:r>
            <a:r>
              <a:rPr lang="en-US" sz="2400" dirty="0">
                <a:solidFill>
                  <a:srgbClr val="009AFF"/>
                </a:solidFill>
              </a:rPr>
              <a:t> = 2</a:t>
            </a:r>
            <a:r>
              <a:rPr lang="en-US" sz="2400" i="1" dirty="0">
                <a:solidFill>
                  <a:srgbClr val="009AFF"/>
                </a:solidFill>
              </a:rPr>
              <a:t>x</a:t>
            </a:r>
            <a:r>
              <a:rPr lang="en-US" sz="2400" dirty="0">
                <a:solidFill>
                  <a:srgbClr val="009AFF"/>
                </a:solidFill>
              </a:rPr>
              <a:t> + 6 </a:t>
            </a:r>
            <a:r>
              <a:rPr lang="en-US" sz="2400" dirty="0" smtClean="0">
                <a:solidFill>
                  <a:srgbClr val="009AFF"/>
                </a:solidFill>
              </a:rPr>
              <a:t>are                    and                     .</a:t>
            </a:r>
            <a:r>
              <a:rPr lang="en-US" sz="2400" dirty="0">
                <a:solidFill>
                  <a:srgbClr val="009AFF"/>
                </a:solidFill>
              </a:rPr>
              <a:t/>
            </a:r>
            <a:br>
              <a:rPr lang="en-US" sz="2400" dirty="0">
                <a:solidFill>
                  <a:srgbClr val="009AFF"/>
                </a:solidFill>
              </a:rPr>
            </a:br>
            <a:endParaRPr lang="en-US" sz="2400" dirty="0">
              <a:solidFill>
                <a:srgbClr val="009AFF"/>
              </a:solidFill>
            </a:endParaRPr>
          </a:p>
          <a:p>
            <a:pPr>
              <a:buNone/>
            </a:pPr>
            <a:r>
              <a:rPr lang="en-US" sz="2400" dirty="0" smtClean="0"/>
              <a:t>A </a:t>
            </a:r>
            <a:r>
              <a:rPr lang="en-US" sz="2400" dirty="0"/>
              <a:t>calculator can be used to show </a:t>
            </a:r>
            <a:r>
              <a:rPr lang="en-US" sz="2400" dirty="0" smtClean="0"/>
              <a:t>that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and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decimals </a:t>
            </a:r>
            <a:r>
              <a:rPr lang="en-US" sz="2400" dirty="0">
                <a:solidFill>
                  <a:srgbClr val="009AFF"/>
                </a:solidFill>
              </a:rPr>
              <a:t>–1.646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9AFF"/>
                </a:solidFill>
              </a:rPr>
              <a:t>3.646</a:t>
            </a:r>
            <a:r>
              <a:rPr lang="en-US" sz="2400" dirty="0"/>
              <a:t> are approximate solutions of </a:t>
            </a:r>
            <a:r>
              <a:rPr lang="en-US" sz="2400" dirty="0" smtClean="0"/>
              <a:t>         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2</a:t>
            </a:r>
            <a:r>
              <a:rPr lang="en-US" sz="2400" i="1" dirty="0"/>
              <a:t>x </a:t>
            </a:r>
            <a:r>
              <a:rPr lang="en-US" sz="2400" dirty="0"/>
              <a:t>+ 6</a:t>
            </a:r>
            <a:r>
              <a:rPr lang="en-US" dirty="0"/>
              <a:t>.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17818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157538"/>
            <a:ext cx="1069975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819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203575"/>
            <a:ext cx="1041400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8195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8738" y="1419225"/>
            <a:ext cx="7397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8196" name="Text Box 20"/>
          <p:cNvSpPr txBox="1">
            <a:spLocks noChangeArrowheads="1"/>
          </p:cNvSpPr>
          <p:nvPr/>
        </p:nvSpPr>
        <p:spPr bwMode="auto">
          <a:xfrm>
            <a:off x="4799013" y="1433513"/>
            <a:ext cx="3657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Apply the square root procedure.</a:t>
            </a:r>
          </a:p>
        </p:txBody>
      </p:sp>
      <p:pic>
        <p:nvPicPr>
          <p:cNvPr id="178197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328862"/>
            <a:ext cx="7397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4811713" y="2165350"/>
            <a:ext cx="1447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Solve for </a:t>
            </a:r>
            <a:r>
              <a:rPr lang="en-US" sz="1800" i="1" dirty="0">
                <a:solidFill>
                  <a:srgbClr val="009AFF"/>
                </a:solidFill>
              </a:rPr>
              <a:t>x.</a:t>
            </a:r>
            <a:endParaRPr lang="en-US" sz="1800" dirty="0">
              <a:solidFill>
                <a:srgbClr val="009AFF"/>
              </a:solidFill>
            </a:endParaRPr>
          </a:p>
        </p:txBody>
      </p:sp>
      <p:pic>
        <p:nvPicPr>
          <p:cNvPr id="178202" name="Picture 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3962400"/>
            <a:ext cx="2428875" cy="314325"/>
          </a:xfrm>
          <a:prstGeom prst="rect">
            <a:avLst/>
          </a:prstGeom>
          <a:noFill/>
        </p:spPr>
      </p:pic>
      <p:pic>
        <p:nvPicPr>
          <p:cNvPr id="178203" name="Picture 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7800" y="4419600"/>
            <a:ext cx="2238375" cy="31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Completing the square by adding the square of half the coefficient of the </a:t>
            </a:r>
            <a:r>
              <a:rPr lang="en-US" sz="2400" i="1" dirty="0"/>
              <a:t>x</a:t>
            </a:r>
            <a:r>
              <a:rPr lang="en-US" sz="2400" dirty="0"/>
              <a:t> term requires that the coefficient of the</a:t>
            </a:r>
            <a:br>
              <a:rPr lang="en-US" sz="2400" dirty="0"/>
            </a:br>
            <a:r>
              <a:rPr lang="en-US" sz="2400" i="1" dirty="0"/>
              <a:t>x</a:t>
            </a:r>
            <a:r>
              <a:rPr lang="en-US" sz="2400" baseline="30000" dirty="0"/>
              <a:t>2 </a:t>
            </a:r>
            <a:r>
              <a:rPr lang="en-US" sz="2400" dirty="0"/>
              <a:t>term be 1.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the coefficient of the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term is not 1, then first multiply each term on each side of the equation by the reciprocal of the coefficient of </a:t>
            </a:r>
            <a:r>
              <a:rPr lang="en-US" sz="2400" i="1" dirty="0"/>
              <a:t>x</a:t>
            </a:r>
            <a:r>
              <a:rPr lang="en-US" sz="2400" baseline="30000" dirty="0"/>
              <a:t>2 </a:t>
            </a:r>
            <a:r>
              <a:rPr lang="en-US" sz="2400" dirty="0"/>
              <a:t>to produce a coefficient of 1 for the </a:t>
            </a:r>
            <a:r>
              <a:rPr lang="en-US" sz="2400" i="1" dirty="0"/>
              <a:t>x</a:t>
            </a:r>
            <a:r>
              <a:rPr lang="en-US" sz="2400" baseline="30000" dirty="0"/>
              <a:t>2 </a:t>
            </a:r>
            <a:r>
              <a:rPr lang="en-US" sz="2400" dirty="0"/>
              <a:t>term.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SOLVE BY COMPLETING THE SQUARE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EXERCISES: SOLVE EACH QUADRATIC EQUATIONS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7825" y="1676400"/>
          <a:ext cx="84613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3" imgW="2705040" imgH="1193760" progId="Equation.3">
                  <p:embed/>
                </p:oleObj>
              </mc:Choice>
              <mc:Fallback>
                <p:oleObj name="Equation" r:id="rId3" imgW="2705040" imgH="1193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676400"/>
                        <a:ext cx="8461375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1419C"/>
                </a:solidFill>
              </a:rPr>
              <a:t>Definition </a:t>
            </a:r>
            <a:r>
              <a:rPr lang="en-US" sz="2400" dirty="0">
                <a:solidFill>
                  <a:srgbClr val="21419C"/>
                </a:solidFill>
              </a:rPr>
              <a:t>of a Quadratic Equation</a:t>
            </a:r>
          </a:p>
          <a:p>
            <a:pPr>
              <a:buNone/>
            </a:pPr>
            <a:r>
              <a:rPr lang="en-US" sz="2400" dirty="0"/>
              <a:t>A </a:t>
            </a:r>
            <a:r>
              <a:rPr lang="en-US" sz="2400" b="1" dirty="0"/>
              <a:t>quadratic equation </a:t>
            </a:r>
            <a:r>
              <a:rPr lang="en-US" sz="2400" dirty="0"/>
              <a:t>in </a:t>
            </a:r>
            <a:r>
              <a:rPr lang="en-US" sz="2400" i="1" dirty="0"/>
              <a:t>x</a:t>
            </a:r>
            <a:r>
              <a:rPr lang="en-US" sz="2400" dirty="0"/>
              <a:t> is an equation that can be written in the </a:t>
            </a:r>
            <a:r>
              <a:rPr lang="en-US" sz="2400" b="1" dirty="0"/>
              <a:t>standard quadratic form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i="1" dirty="0"/>
              <a:t>                            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</a:t>
            </a:r>
            <a:r>
              <a:rPr lang="en-US" sz="2400" dirty="0"/>
              <a:t>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 are real numbers and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/>
              <a:t> 0.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Several methods can be used to solve a quadratic equation.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SOLVING QUADRATIC EQUATIONS BY USING THE QUADRATIC FORMULA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Completing the square for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 (</a:t>
            </a:r>
            <a:r>
              <a:rPr lang="en-US" sz="2400" i="1" dirty="0"/>
              <a:t>a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/>
              <a:t> 0) produces a formula for </a:t>
            </a:r>
            <a:r>
              <a:rPr lang="en-US" sz="2400" i="1" dirty="0"/>
              <a:t>x </a:t>
            </a:r>
            <a:r>
              <a:rPr lang="en-US" sz="2400" dirty="0"/>
              <a:t>in terms of the coefficients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, and </a:t>
            </a:r>
            <a:r>
              <a:rPr lang="en-US" sz="2400" i="1" dirty="0"/>
              <a:t>c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formula is known as the </a:t>
            </a:r>
            <a:r>
              <a:rPr lang="en-US" sz="2400" i="1" dirty="0"/>
              <a:t>quadratic formula</a:t>
            </a:r>
            <a:r>
              <a:rPr lang="en-US" sz="2400" dirty="0"/>
              <a:t>, and it can</a:t>
            </a:r>
            <a:br>
              <a:rPr lang="en-US" sz="2400" dirty="0"/>
            </a:br>
            <a:r>
              <a:rPr lang="en-US" sz="2400" dirty="0"/>
              <a:t>be used to solve </a:t>
            </a:r>
            <a:r>
              <a:rPr lang="en-US" sz="2400" i="1" dirty="0"/>
              <a:t>any </a:t>
            </a:r>
            <a:r>
              <a:rPr lang="en-US" sz="2400" dirty="0"/>
              <a:t>quadratic equation.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B30000"/>
                </a:solidFill>
              </a:rPr>
              <a:t>The Quadratic Formula</a:t>
            </a:r>
          </a:p>
          <a:p>
            <a:pPr>
              <a:buNone/>
            </a:pPr>
            <a:r>
              <a:rPr lang="en-US" sz="2400" dirty="0" smtClean="0"/>
              <a:t>If 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0, </a:t>
            </a:r>
            <a:r>
              <a:rPr lang="en-US" sz="2400" i="1" dirty="0"/>
              <a:t>a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/>
              <a:t> 0, then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 a general rule, you should first try to solve quadratic equations by factoring. If the factoring process proves difficult, then solve by using the quadratic formula.</a:t>
            </a: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038600"/>
            <a:ext cx="3171825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152400"/>
            <a:ext cx="8191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SOLVING QUADRATIC EQUATIONS BY USING THE QUADRATIC FORMULA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SOLVE BY USING THE QUADRATIC FORMULA</a:t>
            </a:r>
            <a:r>
              <a:rPr lang="en-US" sz="2700" dirty="0" smtClean="0"/>
              <a:t> </a:t>
            </a:r>
            <a:endParaRPr lang="en-US" sz="2400" b="1" dirty="0">
              <a:latin typeface="+mn-lt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>
              <a:buNone/>
            </a:pPr>
            <a:r>
              <a:rPr lang="en-US" sz="2400" dirty="0"/>
              <a:t>Use the quadratic formula to solve each of the following.</a:t>
            </a:r>
          </a:p>
          <a:p>
            <a:pPr marL="457200" indent="-457200">
              <a:buNone/>
            </a:pPr>
            <a:r>
              <a:rPr lang="en-US" sz="2400" b="1" dirty="0"/>
              <a:t>a.</a:t>
            </a:r>
            <a:r>
              <a:rPr lang="en-US" sz="2400" i="1" dirty="0"/>
              <a:t> x</a:t>
            </a:r>
            <a:r>
              <a:rPr lang="en-US" sz="2400" baseline="30000" dirty="0"/>
              <a:t>2</a:t>
            </a:r>
            <a:r>
              <a:rPr lang="en-US" sz="2400" dirty="0"/>
              <a:t> = 3</a:t>
            </a:r>
            <a:r>
              <a:rPr lang="en-US" sz="2400" i="1" dirty="0"/>
              <a:t>x </a:t>
            </a:r>
            <a:r>
              <a:rPr lang="en-US" sz="2400" dirty="0"/>
              <a:t>+ 5       </a:t>
            </a:r>
            <a:r>
              <a:rPr lang="en-US" sz="2400" b="1" dirty="0"/>
              <a:t>b. </a:t>
            </a:r>
            <a:r>
              <a:rPr lang="en-US" sz="2400" dirty="0"/>
              <a:t>4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x </a:t>
            </a:r>
            <a:r>
              <a:rPr lang="en-US" sz="2400" dirty="0"/>
              <a:t>+ 3 = 0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>
                <a:solidFill>
                  <a:srgbClr val="21419C"/>
                </a:solidFill>
              </a:rPr>
              <a:t>Solution:</a:t>
            </a:r>
          </a:p>
          <a:p>
            <a:pPr marL="457200" indent="-457200">
              <a:buNone/>
            </a:pPr>
            <a:r>
              <a:rPr lang="en-US" sz="2400" b="1" dirty="0"/>
              <a:t>a.</a:t>
            </a:r>
            <a:r>
              <a:rPr lang="en-US" sz="2400" i="1" dirty="0"/>
              <a:t>                 x</a:t>
            </a:r>
            <a:r>
              <a:rPr lang="en-US" sz="2400" baseline="30000" dirty="0"/>
              <a:t>2</a:t>
            </a:r>
            <a:r>
              <a:rPr lang="en-US" sz="2400" dirty="0"/>
              <a:t> = 3</a:t>
            </a:r>
            <a:r>
              <a:rPr lang="en-US" sz="2400" i="1" dirty="0"/>
              <a:t>x </a:t>
            </a:r>
            <a:r>
              <a:rPr lang="en-US" sz="2400" dirty="0"/>
              <a:t>+ 5</a:t>
            </a:r>
          </a:p>
          <a:p>
            <a:pPr marL="457200" indent="-457200">
              <a:buNone/>
            </a:pPr>
            <a:endParaRPr lang="en-US" sz="2400" i="1" dirty="0"/>
          </a:p>
          <a:p>
            <a:pPr marL="457200" indent="-457200">
              <a:buNone/>
            </a:pPr>
            <a:r>
              <a:rPr lang="en-US" sz="2400" i="1" dirty="0"/>
              <a:t>       x</a:t>
            </a:r>
            <a:r>
              <a:rPr lang="en-US" sz="2400" baseline="30000" dirty="0"/>
              <a:t>2</a:t>
            </a:r>
            <a:r>
              <a:rPr lang="en-US" sz="2400" dirty="0"/>
              <a:t> – 3</a:t>
            </a:r>
            <a:r>
              <a:rPr lang="en-US" sz="2400" i="1" dirty="0"/>
              <a:t>x </a:t>
            </a:r>
            <a:r>
              <a:rPr lang="en-US" sz="2400" dirty="0"/>
              <a:t>– 5 = 0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6273800" y="3854450"/>
            <a:ext cx="2362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Write the equation </a:t>
            </a:r>
            <a:br>
              <a:rPr lang="en-US" sz="1800" dirty="0">
                <a:solidFill>
                  <a:srgbClr val="009AFF"/>
                </a:solidFill>
              </a:rPr>
            </a:br>
            <a:r>
              <a:rPr lang="en-US" sz="1800" dirty="0">
                <a:solidFill>
                  <a:srgbClr val="009AFF"/>
                </a:solidFill>
              </a:rPr>
              <a:t>in standard form.</a:t>
            </a:r>
          </a:p>
        </p:txBody>
      </p:sp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2138" y="4497388"/>
            <a:ext cx="2806700" cy="76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6267450" y="4573588"/>
            <a:ext cx="2133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Use the quadratic </a:t>
            </a:r>
            <a:br>
              <a:rPr lang="en-US" sz="1800">
                <a:solidFill>
                  <a:srgbClr val="009AFF"/>
                </a:solidFill>
              </a:rPr>
            </a:br>
            <a:r>
              <a:rPr lang="en-US" sz="1800">
                <a:solidFill>
                  <a:srgbClr val="009AFF"/>
                </a:solidFill>
              </a:rPr>
              <a:t>formula.</a:t>
            </a:r>
          </a:p>
        </p:txBody>
      </p:sp>
      <p:pic>
        <p:nvPicPr>
          <p:cNvPr id="1822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562600"/>
            <a:ext cx="4287838" cy="785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6248400" y="5791200"/>
            <a:ext cx="2400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009AFF"/>
                </a:solidFill>
              </a:rPr>
              <a:t>a </a:t>
            </a:r>
            <a:r>
              <a:rPr lang="en-US" sz="1800">
                <a:solidFill>
                  <a:srgbClr val="009AFF"/>
                </a:solidFill>
              </a:rPr>
              <a:t>= 1, </a:t>
            </a:r>
            <a:r>
              <a:rPr lang="en-US" sz="1800" i="1">
                <a:solidFill>
                  <a:srgbClr val="009AFF"/>
                </a:solidFill>
              </a:rPr>
              <a:t>b </a:t>
            </a:r>
            <a:r>
              <a:rPr lang="en-US" sz="1800">
                <a:solidFill>
                  <a:srgbClr val="009AFF"/>
                </a:solidFill>
              </a:rPr>
              <a:t>= –3, </a:t>
            </a:r>
            <a:r>
              <a:rPr lang="en-US" sz="1800" i="1">
                <a:solidFill>
                  <a:srgbClr val="009AFF"/>
                </a:solidFill>
              </a:rPr>
              <a:t>c </a:t>
            </a:r>
            <a:r>
              <a:rPr lang="en-US" sz="1800">
                <a:solidFill>
                  <a:srgbClr val="009AFF"/>
                </a:solidFill>
              </a:rPr>
              <a:t>= –</a:t>
            </a:r>
            <a:r>
              <a:rPr lang="en-US"/>
              <a:t> </a:t>
            </a:r>
            <a:r>
              <a:rPr lang="en-US" sz="1800">
                <a:solidFill>
                  <a:srgbClr val="009AFF"/>
                </a:solidFill>
              </a:rPr>
              <a:t>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9" grpId="0"/>
      <p:bldP spid="1822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b="1" dirty="0" smtClean="0">
                <a:latin typeface="+mn-lt"/>
              </a:rPr>
              <a:t>SOLUTION</a:t>
            </a:r>
            <a:endParaRPr lang="en-US" sz="2400" b="1" dirty="0">
              <a:latin typeface="+mn-lt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>
                <a:solidFill>
                  <a:srgbClr val="009AFF"/>
                </a:solidFill>
              </a:rPr>
              <a:t>    The solutions are                 and                 .</a:t>
            </a:r>
          </a:p>
          <a:p>
            <a:pPr marL="457200" indent="-457200">
              <a:buNone/>
            </a:pPr>
            <a:endParaRPr lang="en-US" sz="2400" dirty="0">
              <a:solidFill>
                <a:srgbClr val="009AFF"/>
              </a:solidFill>
            </a:endParaRPr>
          </a:p>
          <a:p>
            <a:pPr marL="457200" indent="-457200">
              <a:buNone/>
            </a:pPr>
            <a:r>
              <a:rPr lang="en-US" sz="2400" b="1" dirty="0"/>
              <a:t>b. </a:t>
            </a:r>
            <a:r>
              <a:rPr lang="en-US" sz="2400" dirty="0"/>
              <a:t>4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x </a:t>
            </a:r>
            <a:r>
              <a:rPr lang="en-US" sz="2400" dirty="0"/>
              <a:t>+ 3 = 0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>
              <a:solidFill>
                <a:srgbClr val="009AFF"/>
              </a:solidFill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95400"/>
            <a:ext cx="1736725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52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2900" y="2260600"/>
            <a:ext cx="3913188" cy="776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52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28988" y="3429000"/>
            <a:ext cx="127952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528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3988" y="3403600"/>
            <a:ext cx="1252537" cy="774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5334000" y="4470400"/>
            <a:ext cx="3200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9AFF"/>
                </a:solidFill>
              </a:rPr>
              <a:t>The equation is in standard</a:t>
            </a:r>
          </a:p>
          <a:p>
            <a:r>
              <a:rPr lang="en-US" sz="1800">
                <a:solidFill>
                  <a:srgbClr val="009AFF"/>
                </a:solidFill>
              </a:rPr>
              <a:t>form.</a:t>
            </a:r>
          </a:p>
        </p:txBody>
      </p:sp>
      <p:pic>
        <p:nvPicPr>
          <p:cNvPr id="22529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04988" y="5386388"/>
            <a:ext cx="3071812" cy="785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5372100" y="5653088"/>
            <a:ext cx="297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Use the quadratic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9" grpId="0"/>
      <p:bldP spid="2252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>
              <a:buNone/>
            </a:pPr>
            <a:r>
              <a:rPr lang="en-US" dirty="0">
                <a:solidFill>
                  <a:srgbClr val="009AFF"/>
                </a:solidFill>
              </a:rPr>
              <a:t> </a:t>
            </a:r>
            <a:endParaRPr lang="en-US" sz="2400" dirty="0">
              <a:solidFill>
                <a:srgbClr val="009AFF"/>
              </a:solidFill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417638"/>
            <a:ext cx="4397375" cy="868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324600" y="1690688"/>
            <a:ext cx="2209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009AFF"/>
                </a:solidFill>
              </a:rPr>
              <a:t>a </a:t>
            </a:r>
            <a:r>
              <a:rPr lang="en-US" sz="1800">
                <a:solidFill>
                  <a:srgbClr val="009AFF"/>
                </a:solidFill>
              </a:rPr>
              <a:t>= 4, </a:t>
            </a:r>
            <a:r>
              <a:rPr lang="en-US" sz="1800" i="1">
                <a:solidFill>
                  <a:srgbClr val="009AFF"/>
                </a:solidFill>
              </a:rPr>
              <a:t>b </a:t>
            </a:r>
            <a:r>
              <a:rPr lang="en-US" sz="1800">
                <a:solidFill>
                  <a:srgbClr val="009AFF"/>
                </a:solidFill>
              </a:rPr>
              <a:t>= –4, </a:t>
            </a:r>
            <a:r>
              <a:rPr lang="en-US" sz="1800" i="1">
                <a:solidFill>
                  <a:srgbClr val="009AFF"/>
                </a:solidFill>
              </a:rPr>
              <a:t>c </a:t>
            </a:r>
            <a:r>
              <a:rPr lang="en-US" sz="1800">
                <a:solidFill>
                  <a:srgbClr val="009AFF"/>
                </a:solidFill>
              </a:rPr>
              <a:t>= 3.</a:t>
            </a:r>
          </a:p>
        </p:txBody>
      </p:sp>
      <p:pic>
        <p:nvPicPr>
          <p:cNvPr id="22733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7700" y="2622550"/>
            <a:ext cx="2459038" cy="839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733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3708400"/>
            <a:ext cx="1919288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733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4800600"/>
            <a:ext cx="1865313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b="1" dirty="0" smtClean="0">
                <a:latin typeface="+mn-lt"/>
              </a:rPr>
              <a:t>SOLUTION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dirty="0">
                <a:solidFill>
                  <a:srgbClr val="009AFF"/>
                </a:solidFill>
              </a:rPr>
              <a:t>The solutions </a:t>
            </a:r>
            <a:r>
              <a:rPr lang="en-US" sz="2400" dirty="0" smtClean="0">
                <a:solidFill>
                  <a:srgbClr val="009AFF"/>
                </a:solidFill>
              </a:rPr>
              <a:t>are                          and                          . </a:t>
            </a:r>
            <a:endParaRPr lang="en-US" sz="2400" dirty="0">
              <a:solidFill>
                <a:srgbClr val="009AFF"/>
              </a:solidFill>
            </a:endParaRP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2057400" cy="741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93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7925" y="1371600"/>
            <a:ext cx="15906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938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3150" y="2274888"/>
            <a:ext cx="2559050" cy="76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938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9188" y="2271713"/>
            <a:ext cx="1636712" cy="77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938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19400" y="3810000"/>
            <a:ext cx="1325563" cy="7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938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05400" y="3886200"/>
            <a:ext cx="1306513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b="1" dirty="0" smtClean="0">
                <a:latin typeface="+mn-lt"/>
              </a:rPr>
              <a:t>SOLUTION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9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9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29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85800" y="1752600"/>
          <a:ext cx="7642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3" imgW="3047760" imgH="698400" progId="Equation.3">
                  <p:embed/>
                </p:oleObj>
              </mc:Choice>
              <mc:Fallback>
                <p:oleObj name="Equation" r:id="rId3" imgW="304776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42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EXERCISES: SOLVE EACH QUADRATIC EQUATIONS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THE DISCRIMINANT OF A QUADRATIC EQUATION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THE DISCRIMINANT OF A QUADRATIC EQUATION</a:t>
            </a:r>
            <a:endParaRPr lang="en-US" sz="2400" b="1" dirty="0">
              <a:latin typeface="+mn-lt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The solutions of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0, (</a:t>
            </a:r>
            <a:r>
              <a:rPr lang="en-US" sz="2400" i="1" dirty="0"/>
              <a:t>a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/>
              <a:t> 0), are given by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expression under the radical,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</a:t>
            </a:r>
            <a:r>
              <a:rPr lang="en-US" sz="2400" dirty="0"/>
              <a:t>, is called the </a:t>
            </a:r>
            <a:r>
              <a:rPr lang="en-US" sz="2400" b="1" dirty="0" err="1"/>
              <a:t>discriminant</a:t>
            </a:r>
            <a:r>
              <a:rPr lang="en-US" sz="2400" b="1" dirty="0"/>
              <a:t> </a:t>
            </a:r>
            <a:r>
              <a:rPr lang="en-US" sz="2400" dirty="0"/>
              <a:t>of the equation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 </a:t>
            </a:r>
            <a:r>
              <a:rPr lang="en-US" sz="2400" b="1" dirty="0">
                <a:sym typeface="Symbol" pitchFamily="18" charset="2"/>
              </a:rPr>
              <a:t></a:t>
            </a:r>
            <a:r>
              <a:rPr lang="en-US" sz="2400" dirty="0"/>
              <a:t> 0, </a:t>
            </a:r>
            <a:r>
              <a:rPr lang="en-US" sz="2400" dirty="0" smtClean="0"/>
              <a:t>then                      is </a:t>
            </a:r>
            <a:r>
              <a:rPr lang="en-US" sz="2400" dirty="0"/>
              <a:t>a real </a:t>
            </a:r>
            <a:r>
              <a:rPr lang="en-US" sz="2400" dirty="0" smtClean="0"/>
              <a:t>number.</a:t>
            </a:r>
          </a:p>
          <a:p>
            <a:pPr>
              <a:buNone/>
            </a:pPr>
            <a:r>
              <a:rPr lang="en-US" sz="2400" dirty="0" smtClean="0"/>
              <a:t>If</a:t>
            </a:r>
            <a:r>
              <a:rPr lang="en-US" sz="2400" dirty="0"/>
              <a:t>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 </a:t>
            </a:r>
            <a:r>
              <a:rPr lang="en-US" sz="2400" b="1" dirty="0">
                <a:sym typeface="Symbol" pitchFamily="18" charset="2"/>
              </a:rPr>
              <a:t></a:t>
            </a:r>
            <a:r>
              <a:rPr lang="en-US" sz="2400" dirty="0"/>
              <a:t> 0, then                  </a:t>
            </a:r>
            <a:r>
              <a:rPr lang="en-US" sz="2400" dirty="0" smtClean="0"/>
              <a:t>     is </a:t>
            </a:r>
            <a:r>
              <a:rPr lang="en-US" sz="2400" dirty="0"/>
              <a:t>not a real number.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Thus the sign of the </a:t>
            </a:r>
            <a:r>
              <a:rPr lang="en-US" sz="2400" dirty="0" err="1"/>
              <a:t>discriminant</a:t>
            </a:r>
            <a:r>
              <a:rPr lang="en-US" sz="2400" dirty="0"/>
              <a:t> can be used to determine whether the solutions of a quadratic equation are real numbers.</a:t>
            </a:r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2030413"/>
            <a:ext cx="3162300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419600"/>
            <a:ext cx="1408113" cy="32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0" y="4914900"/>
            <a:ext cx="1408113" cy="32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B30000"/>
                </a:solidFill>
              </a:rPr>
              <a:t>The </a:t>
            </a:r>
            <a:r>
              <a:rPr lang="en-US" sz="2400" dirty="0" err="1">
                <a:solidFill>
                  <a:srgbClr val="B30000"/>
                </a:solidFill>
              </a:rPr>
              <a:t>Discriminant</a:t>
            </a:r>
            <a:r>
              <a:rPr lang="en-US" sz="2400" dirty="0">
                <a:solidFill>
                  <a:srgbClr val="B30000"/>
                </a:solidFill>
              </a:rPr>
              <a:t> and the Solutions of a Quadratic Equation</a:t>
            </a:r>
          </a:p>
          <a:p>
            <a:pPr>
              <a:buNone/>
            </a:pPr>
            <a:r>
              <a:rPr lang="en-US" sz="2400" dirty="0"/>
              <a:t>The equation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0, with real coefficients and </a:t>
            </a:r>
            <a:br>
              <a:rPr lang="en-US" sz="2400" dirty="0"/>
            </a:br>
            <a:r>
              <a:rPr lang="en-US" sz="2400" i="1" dirty="0"/>
              <a:t>a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/>
              <a:t> 0, has as its </a:t>
            </a:r>
            <a:r>
              <a:rPr lang="en-US" sz="2400" dirty="0" err="1" smtClean="0"/>
              <a:t>discriminant</a:t>
            </a:r>
            <a:r>
              <a:rPr lang="en-US" sz="2400" dirty="0" smtClean="0"/>
              <a:t> 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ac.</a:t>
            </a:r>
          </a:p>
          <a:p>
            <a:pPr>
              <a:buNone/>
            </a:pPr>
            <a:endParaRPr lang="en-US" sz="2400" i="1" dirty="0"/>
          </a:p>
          <a:p>
            <a:pPr>
              <a:buClr>
                <a:srgbClr val="B30000"/>
              </a:buClr>
              <a:buNone/>
            </a:pPr>
            <a:r>
              <a:rPr lang="en-US" sz="2400" dirty="0"/>
              <a:t> If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 </a:t>
            </a:r>
            <a:r>
              <a:rPr lang="en-US" sz="2400" b="1" dirty="0">
                <a:sym typeface="Symbol" pitchFamily="18" charset="2"/>
              </a:rPr>
              <a:t></a:t>
            </a:r>
            <a:r>
              <a:rPr lang="en-US" sz="2400" b="1" dirty="0"/>
              <a:t> </a:t>
            </a:r>
            <a:r>
              <a:rPr lang="en-US" sz="2400" dirty="0"/>
              <a:t>0, then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 has </a:t>
            </a:r>
            <a:r>
              <a:rPr lang="en-US" sz="2400" i="1" dirty="0"/>
              <a:t>two distinct real     </a:t>
            </a:r>
            <a:br>
              <a:rPr lang="en-US" sz="2400" i="1" dirty="0"/>
            </a:br>
            <a:r>
              <a:rPr lang="en-US" sz="2400" i="1" dirty="0"/>
              <a:t>   solutions.</a:t>
            </a:r>
          </a:p>
          <a:p>
            <a:pPr>
              <a:buClr>
                <a:srgbClr val="B30000"/>
              </a:buClr>
              <a:buNone/>
            </a:pPr>
            <a:endParaRPr lang="en-US" sz="2400" i="1" dirty="0"/>
          </a:p>
          <a:p>
            <a:pPr>
              <a:buClr>
                <a:srgbClr val="B30000"/>
              </a:buClr>
              <a:buNone/>
            </a:pPr>
            <a:r>
              <a:rPr lang="en-US" sz="2400" dirty="0"/>
              <a:t> If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 </a:t>
            </a:r>
            <a:r>
              <a:rPr lang="en-US" sz="2400" dirty="0"/>
              <a:t>= 0, then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 has </a:t>
            </a:r>
            <a:r>
              <a:rPr lang="en-US" sz="2400" i="1" dirty="0"/>
              <a:t>one real </a:t>
            </a:r>
            <a:br>
              <a:rPr lang="en-US" sz="2400" i="1" dirty="0"/>
            </a:br>
            <a:r>
              <a:rPr lang="en-US" sz="2400" i="1" dirty="0"/>
              <a:t>   solution</a:t>
            </a:r>
            <a:r>
              <a:rPr lang="en-US" sz="2400" dirty="0"/>
              <a:t>. The solution is a double solution.</a:t>
            </a:r>
          </a:p>
          <a:p>
            <a:pPr>
              <a:buClr>
                <a:srgbClr val="B30000"/>
              </a:buClr>
              <a:buNone/>
            </a:pPr>
            <a:endParaRPr lang="en-US" sz="2400" dirty="0"/>
          </a:p>
          <a:p>
            <a:pPr>
              <a:buClr>
                <a:srgbClr val="B30000"/>
              </a:buClr>
              <a:buNone/>
            </a:pPr>
            <a:r>
              <a:rPr lang="en-US" sz="2400" dirty="0"/>
              <a:t> If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– 4</a:t>
            </a:r>
            <a:r>
              <a:rPr lang="en-US" sz="2400" i="1" dirty="0"/>
              <a:t>ac </a:t>
            </a:r>
            <a:r>
              <a:rPr lang="en-US" sz="2400" b="1" dirty="0">
                <a:sym typeface="Symbol" pitchFamily="18" charset="2"/>
              </a:rPr>
              <a:t></a:t>
            </a:r>
            <a:r>
              <a:rPr lang="en-US" sz="2400" dirty="0"/>
              <a:t> 0, then </a:t>
            </a:r>
            <a:r>
              <a:rPr lang="en-US" sz="2400" i="1" dirty="0"/>
              <a:t>ax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 err="1"/>
              <a:t>bx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c </a:t>
            </a:r>
            <a:r>
              <a:rPr lang="en-US" sz="2400" dirty="0"/>
              <a:t>= 0 has </a:t>
            </a:r>
            <a:r>
              <a:rPr lang="en-US" sz="2400" i="1" dirty="0"/>
              <a:t>two distinct </a:t>
            </a:r>
            <a:br>
              <a:rPr lang="en-US" sz="2400" i="1" dirty="0"/>
            </a:br>
            <a:r>
              <a:rPr lang="en-US" sz="2400" i="1" dirty="0"/>
              <a:t>   </a:t>
            </a:r>
            <a:r>
              <a:rPr lang="en-US" sz="2400" i="1" dirty="0" err="1"/>
              <a:t>nonreal</a:t>
            </a:r>
            <a:r>
              <a:rPr lang="en-US" sz="2400" i="1" dirty="0"/>
              <a:t> complex solutions. </a:t>
            </a:r>
            <a:r>
              <a:rPr lang="en-US" sz="2400" dirty="0"/>
              <a:t>The solutions are conjugates </a:t>
            </a:r>
            <a:br>
              <a:rPr lang="en-US" sz="2400" dirty="0"/>
            </a:br>
            <a:r>
              <a:rPr lang="en-US" sz="2400" dirty="0"/>
              <a:t>   of each other.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THE DISCRIMINANT OF A QUADRATIC EQUATION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685800"/>
            <a:ext cx="446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n-lt"/>
              </a:rPr>
              <a:t>SOLVING QUADRATIC EQUATIONS</a:t>
            </a:r>
            <a:endParaRPr lang="en-US" sz="2400" u="sng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04800" y="132559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+mn-lt"/>
              </a:rPr>
              <a:t>There are four algebraic methods of solving quadratic equation in one variable, namely: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04800" y="2362200"/>
            <a:ext cx="689765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solution by factoring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solution by extraction of roots or taking square roots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solution by completing the square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solution by quadratic formula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08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5175" y="90488"/>
            <a:ext cx="8226425" cy="1143000"/>
          </a:xfrm>
          <a:noFill/>
        </p:spPr>
        <p:txBody>
          <a:bodyPr/>
          <a:lstStyle/>
          <a:p>
            <a:r>
              <a:rPr lang="en-US" sz="1800" dirty="0" smtClean="0"/>
              <a:t> </a:t>
            </a:r>
            <a:r>
              <a:rPr lang="en-US" sz="2400" b="1" dirty="0" smtClean="0">
                <a:latin typeface="+mn-lt"/>
              </a:rPr>
              <a:t>USE THE DISCRIMINANT TO DETERMINE THE NUMBER OF REAL SOLUTIONS</a:t>
            </a:r>
            <a:endParaRPr lang="en-US" sz="2400" b="1" dirty="0">
              <a:latin typeface="+mn-lt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For each equation, determine the </a:t>
            </a:r>
            <a:r>
              <a:rPr lang="en-US" sz="2400" dirty="0" err="1"/>
              <a:t>discriminant</a:t>
            </a:r>
            <a:r>
              <a:rPr lang="en-US" sz="2400" dirty="0"/>
              <a:t> and state</a:t>
            </a:r>
            <a:br>
              <a:rPr lang="en-US" sz="2400" dirty="0"/>
            </a:br>
            <a:r>
              <a:rPr lang="en-US" sz="2400" dirty="0"/>
              <a:t>the number of real solutions.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a.</a:t>
            </a:r>
            <a:r>
              <a:rPr lang="en-US" sz="2400" dirty="0"/>
              <a:t> 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5</a:t>
            </a:r>
            <a:r>
              <a:rPr lang="en-US" sz="2400" i="1" dirty="0"/>
              <a:t>x </a:t>
            </a:r>
            <a:r>
              <a:rPr lang="en-US" sz="2400" dirty="0"/>
              <a:t>+ 1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b. </a:t>
            </a:r>
            <a:r>
              <a:rPr lang="en-US" sz="2400" dirty="0"/>
              <a:t>3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+ 6</a:t>
            </a:r>
            <a:r>
              <a:rPr lang="en-US" sz="2400" i="1" dirty="0"/>
              <a:t>x </a:t>
            </a:r>
            <a:r>
              <a:rPr lang="en-US" sz="2400" dirty="0"/>
              <a:t>+ 7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c.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+ 6</a:t>
            </a:r>
            <a:r>
              <a:rPr lang="en-US" sz="2400" i="1" dirty="0"/>
              <a:t>x </a:t>
            </a:r>
            <a:r>
              <a:rPr lang="en-US" sz="2400" dirty="0"/>
              <a:t>+ 9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b="1" dirty="0"/>
              <a:t>a.</a:t>
            </a:r>
            <a:r>
              <a:rPr lang="en-US" sz="2400" dirty="0"/>
              <a:t> The </a:t>
            </a:r>
            <a:r>
              <a:rPr lang="en-US" sz="2400" dirty="0" err="1"/>
              <a:t>discriminant</a:t>
            </a:r>
            <a:r>
              <a:rPr lang="en-US" sz="2400" dirty="0"/>
              <a:t> of 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5</a:t>
            </a:r>
            <a:r>
              <a:rPr lang="en-US" sz="2400" i="1" dirty="0"/>
              <a:t>x </a:t>
            </a:r>
            <a:r>
              <a:rPr lang="en-US" sz="2400" dirty="0"/>
              <a:t>+ 1 = 0 is </a:t>
            </a:r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i="1" dirty="0" smtClean="0"/>
              <a:t>     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 </a:t>
            </a:r>
            <a:r>
              <a:rPr lang="en-US" sz="2400" dirty="0"/>
              <a:t>= (–5)</a:t>
            </a:r>
            <a:r>
              <a:rPr lang="en-US" sz="2400" baseline="30000" dirty="0"/>
              <a:t>2</a:t>
            </a:r>
            <a:r>
              <a:rPr lang="en-US" sz="2400" dirty="0"/>
              <a:t> – 4(2)(1) </a:t>
            </a:r>
          </a:p>
          <a:p>
            <a:pPr>
              <a:buNone/>
            </a:pPr>
            <a:r>
              <a:rPr lang="en-US" sz="2400" dirty="0"/>
              <a:t>         </a:t>
            </a:r>
            <a:r>
              <a:rPr lang="en-US" sz="2400" dirty="0" smtClean="0"/>
              <a:t>               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17.</a:t>
            </a:r>
          </a:p>
          <a:p>
            <a:pPr>
              <a:buNone/>
            </a:pPr>
            <a:r>
              <a:rPr lang="en-US" sz="2400" dirty="0" smtClean="0"/>
              <a:t>Because </a:t>
            </a:r>
            <a:r>
              <a:rPr lang="en-US" sz="2400" dirty="0"/>
              <a:t>the </a:t>
            </a:r>
            <a:r>
              <a:rPr lang="en-US" sz="2400" dirty="0" err="1"/>
              <a:t>discriminant</a:t>
            </a:r>
            <a:r>
              <a:rPr lang="en-US" sz="2400" dirty="0"/>
              <a:t> is positive,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9AFF"/>
                </a:solidFill>
              </a:rPr>
              <a:t>2</a:t>
            </a:r>
            <a:r>
              <a:rPr lang="en-US" sz="2400" i="1" dirty="0" smtClean="0">
                <a:solidFill>
                  <a:srgbClr val="009AFF"/>
                </a:solidFill>
              </a:rPr>
              <a:t>x</a:t>
            </a:r>
            <a:r>
              <a:rPr lang="en-US" sz="2400" baseline="30000" dirty="0" smtClean="0">
                <a:solidFill>
                  <a:srgbClr val="009AFF"/>
                </a:solidFill>
              </a:rPr>
              <a:t>2</a:t>
            </a:r>
            <a:r>
              <a:rPr lang="en-US" sz="2400" dirty="0" smtClean="0">
                <a:solidFill>
                  <a:srgbClr val="009AFF"/>
                </a:solidFill>
              </a:rPr>
              <a:t> </a:t>
            </a:r>
            <a:r>
              <a:rPr lang="en-US" sz="2400" dirty="0">
                <a:solidFill>
                  <a:srgbClr val="009AFF"/>
                </a:solidFill>
              </a:rPr>
              <a:t>– 5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+ 1 = 0 has   </a:t>
            </a:r>
            <a:r>
              <a:rPr lang="en-US" sz="2400" dirty="0" smtClean="0">
                <a:solidFill>
                  <a:srgbClr val="009AFF"/>
                </a:solidFill>
              </a:rPr>
              <a:t>two </a:t>
            </a:r>
            <a:r>
              <a:rPr lang="en-US" sz="2400" dirty="0">
                <a:solidFill>
                  <a:srgbClr val="009AFF"/>
                </a:solidFill>
              </a:rPr>
              <a:t>distinct real solutions.</a:t>
            </a:r>
          </a:p>
          <a:p>
            <a:pPr>
              <a:buNone/>
            </a:pPr>
            <a:endParaRPr lang="en-US" sz="2400" dirty="0">
              <a:solidFill>
                <a:srgbClr val="009AFF"/>
              </a:solidFill>
            </a:endParaRPr>
          </a:p>
          <a:p>
            <a:pPr>
              <a:buNone/>
            </a:pPr>
            <a:r>
              <a:rPr lang="en-US" sz="2400" b="1" dirty="0"/>
              <a:t>b. </a:t>
            </a:r>
            <a:r>
              <a:rPr lang="en-US" sz="2400" dirty="0"/>
              <a:t>The </a:t>
            </a:r>
            <a:r>
              <a:rPr lang="en-US" sz="2400" dirty="0" err="1"/>
              <a:t>discriminant</a:t>
            </a:r>
            <a:r>
              <a:rPr lang="en-US" sz="2400" dirty="0"/>
              <a:t> of 3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+ 6</a:t>
            </a:r>
            <a:r>
              <a:rPr lang="en-US" sz="2400" i="1" dirty="0"/>
              <a:t>x </a:t>
            </a:r>
            <a:r>
              <a:rPr lang="en-US" sz="2400" dirty="0"/>
              <a:t>+ 7 = 0 is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   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 </a:t>
            </a:r>
            <a:r>
              <a:rPr lang="en-US" sz="2400" dirty="0"/>
              <a:t>= 6</a:t>
            </a:r>
            <a:r>
              <a:rPr lang="en-US" sz="2400" baseline="30000" dirty="0"/>
              <a:t>2</a:t>
            </a:r>
            <a:r>
              <a:rPr lang="en-US" sz="2400" dirty="0"/>
              <a:t> – 4(3)(7)</a:t>
            </a:r>
          </a:p>
          <a:p>
            <a:pPr>
              <a:buNone/>
            </a:pPr>
            <a:r>
              <a:rPr lang="en-US" sz="2400" dirty="0"/>
              <a:t>                 </a:t>
            </a:r>
            <a:r>
              <a:rPr lang="en-US" sz="2400" dirty="0" smtClean="0"/>
              <a:t>        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–</a:t>
            </a:r>
            <a:r>
              <a:rPr lang="en-US" sz="2400" dirty="0" smtClean="0">
                <a:solidFill>
                  <a:srgbClr val="009AFF"/>
                </a:solidFill>
              </a:rPr>
              <a:t>48.</a:t>
            </a:r>
          </a:p>
          <a:p>
            <a:pPr>
              <a:buNone/>
            </a:pPr>
            <a:r>
              <a:rPr lang="en-US" sz="2400" dirty="0" smtClean="0"/>
              <a:t>Because </a:t>
            </a:r>
            <a:r>
              <a:rPr lang="en-US" sz="2400" dirty="0"/>
              <a:t>the </a:t>
            </a:r>
            <a:r>
              <a:rPr lang="en-US" sz="2400" dirty="0" err="1"/>
              <a:t>discriminant</a:t>
            </a:r>
            <a:r>
              <a:rPr lang="en-US" sz="2400" dirty="0"/>
              <a:t> is negative,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9AFF"/>
                </a:solidFill>
              </a:rPr>
              <a:t>3</a:t>
            </a:r>
            <a:r>
              <a:rPr lang="en-US" sz="2400" i="1" dirty="0" smtClean="0">
                <a:solidFill>
                  <a:srgbClr val="009AFF"/>
                </a:solidFill>
              </a:rPr>
              <a:t>x</a:t>
            </a:r>
            <a:r>
              <a:rPr lang="en-US" sz="2400" baseline="30000" dirty="0" smtClean="0">
                <a:solidFill>
                  <a:srgbClr val="009AFF"/>
                </a:solidFill>
              </a:rPr>
              <a:t>2</a:t>
            </a:r>
            <a:r>
              <a:rPr lang="en-US" sz="2400" dirty="0" smtClean="0">
                <a:solidFill>
                  <a:srgbClr val="009AFF"/>
                </a:solidFill>
              </a:rPr>
              <a:t> </a:t>
            </a:r>
            <a:r>
              <a:rPr lang="en-US" sz="2400" dirty="0">
                <a:solidFill>
                  <a:srgbClr val="009AFF"/>
                </a:solidFill>
              </a:rPr>
              <a:t>+ 6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+ 7 = </a:t>
            </a:r>
            <a:r>
              <a:rPr lang="en-US" sz="2400" dirty="0" smtClean="0">
                <a:solidFill>
                  <a:srgbClr val="009AFF"/>
                </a:solidFill>
              </a:rPr>
              <a:t>0   has </a:t>
            </a:r>
            <a:r>
              <a:rPr lang="en-US" sz="2400" dirty="0">
                <a:solidFill>
                  <a:srgbClr val="009AFF"/>
                </a:solidFill>
              </a:rPr>
              <a:t>no real solutions.</a:t>
            </a:r>
          </a:p>
          <a:p>
            <a:pPr>
              <a:buNone/>
            </a:pPr>
            <a:endParaRPr lang="en-US" sz="2400" dirty="0">
              <a:solidFill>
                <a:srgbClr val="009A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2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2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02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2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2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02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b="1" dirty="0"/>
              <a:t>c. </a:t>
            </a:r>
            <a:r>
              <a:rPr lang="en-US" sz="2400" dirty="0"/>
              <a:t>The </a:t>
            </a:r>
            <a:r>
              <a:rPr lang="en-US" sz="2400" dirty="0" err="1"/>
              <a:t>discriminant</a:t>
            </a:r>
            <a:r>
              <a:rPr lang="en-US" sz="2400" dirty="0"/>
              <a:t> of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+ 6</a:t>
            </a:r>
            <a:r>
              <a:rPr lang="en-US" sz="2400" i="1" dirty="0"/>
              <a:t>x </a:t>
            </a:r>
            <a:r>
              <a:rPr lang="en-US" sz="2400" dirty="0"/>
              <a:t>+ 9 = 0 is </a:t>
            </a:r>
          </a:p>
          <a:p>
            <a:pPr>
              <a:buNone/>
            </a:pPr>
            <a:r>
              <a:rPr lang="en-US" sz="2400" dirty="0"/>
              <a:t>     </a:t>
            </a:r>
            <a:r>
              <a:rPr lang="en-US" sz="2400" dirty="0" smtClean="0"/>
              <a:t>      </a:t>
            </a:r>
            <a:r>
              <a:rPr lang="en-US" sz="2400" i="1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4</a:t>
            </a:r>
            <a:r>
              <a:rPr lang="en-US" sz="2400" i="1" dirty="0"/>
              <a:t>ac </a:t>
            </a:r>
            <a:r>
              <a:rPr lang="en-US" sz="2400" dirty="0"/>
              <a:t>= 6</a:t>
            </a:r>
            <a:r>
              <a:rPr lang="en-US" sz="2400" baseline="30000" dirty="0"/>
              <a:t>2</a:t>
            </a:r>
            <a:r>
              <a:rPr lang="en-US" sz="2400" dirty="0"/>
              <a:t> – 4(1)(9)</a:t>
            </a:r>
          </a:p>
          <a:p>
            <a:pPr>
              <a:buNone/>
            </a:pPr>
            <a:r>
              <a:rPr lang="en-US" sz="2400" dirty="0"/>
              <a:t>                 </a:t>
            </a:r>
            <a:r>
              <a:rPr lang="en-US" sz="2400" dirty="0" smtClean="0"/>
              <a:t>         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0.</a:t>
            </a:r>
          </a:p>
          <a:p>
            <a:pPr>
              <a:buNone/>
            </a:pPr>
            <a:r>
              <a:rPr lang="en-US" sz="2400" dirty="0" smtClean="0"/>
              <a:t>Because </a:t>
            </a:r>
            <a:r>
              <a:rPr lang="en-US" sz="2400" dirty="0"/>
              <a:t>the </a:t>
            </a:r>
            <a:r>
              <a:rPr lang="en-US" sz="2400" dirty="0" err="1"/>
              <a:t>discriminant</a:t>
            </a:r>
            <a:r>
              <a:rPr lang="en-US" sz="2400" dirty="0"/>
              <a:t> is 0, 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009AFF"/>
                </a:solidFill>
              </a:rPr>
              <a:t>x</a:t>
            </a:r>
            <a:r>
              <a:rPr lang="en-US" sz="2400" baseline="30000" dirty="0" smtClean="0">
                <a:solidFill>
                  <a:srgbClr val="009AFF"/>
                </a:solidFill>
              </a:rPr>
              <a:t>2</a:t>
            </a:r>
            <a:r>
              <a:rPr lang="en-US" sz="2400" dirty="0" smtClean="0">
                <a:solidFill>
                  <a:srgbClr val="009AFF"/>
                </a:solidFill>
              </a:rPr>
              <a:t> </a:t>
            </a:r>
            <a:r>
              <a:rPr lang="en-US" sz="2400" dirty="0">
                <a:solidFill>
                  <a:srgbClr val="009AFF"/>
                </a:solidFill>
              </a:rPr>
              <a:t>+ 6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+ 9 = 0 has one </a:t>
            </a:r>
            <a:r>
              <a:rPr lang="en-US" sz="2400" dirty="0" smtClean="0">
                <a:solidFill>
                  <a:srgbClr val="009AFF"/>
                </a:solidFill>
              </a:rPr>
              <a:t>real </a:t>
            </a:r>
            <a:r>
              <a:rPr lang="en-US" sz="2400" dirty="0">
                <a:solidFill>
                  <a:srgbClr val="009AFF"/>
                </a:solidFill>
              </a:rPr>
              <a:t>solution.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1600200"/>
          <a:ext cx="4114800" cy="38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1307880" imgH="1218960" progId="Equation.3">
                  <p:embed/>
                </p:oleObj>
              </mc:Choice>
              <mc:Fallback>
                <p:oleObj name="Equation" r:id="rId3" imgW="1307880" imgH="1218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4114800" cy="38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EXERCISES: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DETERMINE THE NATURE OF ROOTS OF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EACH QUADRATIC EQUATIONS.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457200"/>
            <a:ext cx="64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EQUATIONS IN QUADRATIC FORM (OTHER TYPES)</a:t>
            </a:r>
            <a:endParaRPr lang="en-US" sz="2400" dirty="0">
              <a:latin typeface="+mn-lt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772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In solving equations in quadratic form, use the following steps:</a:t>
            </a:r>
          </a:p>
          <a:p>
            <a:pPr marL="344488" marR="0" lvl="2" indent="-344488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+mn-lt"/>
                <a:cs typeface="Times New Roman" pitchFamily="18" charset="0"/>
              </a:rPr>
              <a:t>1.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Rewrite the equation in quadratic form using a substitute variable.</a:t>
            </a:r>
          </a:p>
          <a:p>
            <a:pPr marL="404813" marR="0" lvl="0" indent="-404813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+mn-lt"/>
                <a:cs typeface="Times New Roman" pitchFamily="18" charset="0"/>
              </a:rPr>
              <a:t>2.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Solve the resulting quadratic equation for the substitute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variable.</a:t>
            </a:r>
          </a:p>
          <a:p>
            <a:pPr marL="404813" marR="0" lvl="0" indent="-404813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latin typeface="+mn-lt"/>
                <a:cs typeface="Times New Roman" pitchFamily="18" charset="0"/>
              </a:rPr>
              <a:t>3.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Replace the substitute variable with the original variable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and solve.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.  Check your answer in the original equation.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0"/>
            <a:ext cx="4825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SOLVE EACH QUADRATIC EQUATION.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5750" y="1371600"/>
          <a:ext cx="30099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002960" imgH="1168200" progId="Equation.3">
                  <p:embed/>
                </p:oleObj>
              </mc:Choice>
              <mc:Fallback>
                <p:oleObj name="Equation" r:id="rId5" imgW="1002960" imgH="116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371600"/>
                        <a:ext cx="300990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73525" y="1371600"/>
          <a:ext cx="50704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1726920" imgH="1193760" progId="Equation.3">
                  <p:embed/>
                </p:oleObj>
              </mc:Choice>
              <mc:Fallback>
                <p:oleObj name="Equation" r:id="rId7" imgW="1726920" imgH="1193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1371600"/>
                        <a:ext cx="5070475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63537" y="1106487"/>
          <a:ext cx="8475663" cy="521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2247840" imgH="1384200" progId="Equation.3">
                  <p:embed/>
                </p:oleObj>
              </mc:Choice>
              <mc:Fallback>
                <p:oleObj name="Equation" r:id="rId3" imgW="2247840" imgH="13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" y="1106487"/>
                        <a:ext cx="8475663" cy="521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2400" y="609600"/>
          <a:ext cx="8997950" cy="5766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2616120" imgH="1676160" progId="Equation.3">
                  <p:embed/>
                </p:oleObj>
              </mc:Choice>
              <mc:Fallback>
                <p:oleObj name="Equation" r:id="rId3" imgW="2616120" imgH="1676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997950" cy="5766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38200" y="990600"/>
          <a:ext cx="5537054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828800" imgH="1409400" progId="Equation.3">
                  <p:embed/>
                </p:oleObj>
              </mc:Choice>
              <mc:Fallback>
                <p:oleObj name="Equation" r:id="rId3" imgW="1828800" imgH="140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5537054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3"/>
          <p:cNvGraphicFramePr>
            <a:graphicFrameLocks noChangeAspect="1"/>
          </p:cNvGraphicFramePr>
          <p:nvPr/>
        </p:nvGraphicFramePr>
        <p:xfrm>
          <a:off x="487363" y="685800"/>
          <a:ext cx="8204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2273040" imgH="1562040" progId="Equation.3">
                  <p:embed/>
                </p:oleObj>
              </mc:Choice>
              <mc:Fallback>
                <p:oleObj name="Equation" r:id="rId3" imgW="2273040" imgH="1562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685800"/>
                        <a:ext cx="82042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SOLVING QUADRATIC EQUATIONS BY FACTORING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SUM AND PRODUCT OF ROOTS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Recall from the quadratic formula that  when 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12825" y="2590800"/>
          <a:ext cx="69865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590800"/>
                        <a:ext cx="698658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39813" y="4210050"/>
          <a:ext cx="691356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3187440" imgH="939600" progId="Equation.3">
                  <p:embed/>
                </p:oleObj>
              </mc:Choice>
              <mc:Fallback>
                <p:oleObj name="Equation" r:id="rId5" imgW="318744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210050"/>
                        <a:ext cx="6913562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SUM OF ROOTS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31950" y="2590800"/>
          <a:ext cx="5729288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2641320" imgH="1726920" progId="Equation.3">
                  <p:embed/>
                </p:oleObj>
              </mc:Choice>
              <mc:Fallback>
                <p:oleObj name="Equation" r:id="rId3" imgW="2641320" imgH="1726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590800"/>
                        <a:ext cx="5729288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1752600"/>
            <a:ext cx="265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Sum of roots = </a:t>
            </a:r>
            <a:r>
              <a:rPr lang="en-US" sz="2400" i="1" dirty="0" smtClean="0">
                <a:latin typeface="+mn-lt"/>
              </a:rPr>
              <a:t>r +  s</a:t>
            </a:r>
            <a:endParaRPr lang="en-US" sz="24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PRODUCT OF ROOTS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16075" y="2536825"/>
          <a:ext cx="5756275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2654280" imgH="1777680" progId="Equation.3">
                  <p:embed/>
                </p:oleObj>
              </mc:Choice>
              <mc:Fallback>
                <p:oleObj name="Equation" r:id="rId3" imgW="2654280" imgH="1777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536825"/>
                        <a:ext cx="5756275" cy="385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1752600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Product of roots = </a:t>
            </a:r>
            <a:r>
              <a:rPr lang="en-US" sz="2400" i="1" dirty="0" smtClean="0">
                <a:latin typeface="+mn-lt"/>
              </a:rPr>
              <a:t>(r) (s)</a:t>
            </a:r>
            <a:endParaRPr lang="en-US" sz="24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1430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EXAMPLE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0388" y="4229100"/>
          <a:ext cx="247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4229100"/>
                        <a:ext cx="2476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524000"/>
            <a:ext cx="867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DETERMINE THE VALUE OF 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 THAT SATISFIES THE GIVEN CONDITION</a:t>
            </a:r>
            <a:endParaRPr lang="en-US" sz="2400" i="1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0725" y="2462213"/>
          <a:ext cx="7853363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5" imgW="4190760" imgH="1879560" progId="Equation.3">
                  <p:embed/>
                </p:oleObj>
              </mc:Choice>
              <mc:Fallback>
                <p:oleObj name="Equation" r:id="rId5" imgW="4190760" imgH="1879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462213"/>
                        <a:ext cx="7853363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1066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FINDING THE QUADRATIC EQUATION GIVEN THE ROOTS   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0388" y="4229100"/>
          <a:ext cx="247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4229100"/>
                        <a:ext cx="2476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0400" y="1295400"/>
          <a:ext cx="75152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5" imgW="3314520" imgH="431640" progId="Equation.3">
                  <p:embed/>
                </p:oleObj>
              </mc:Choice>
              <mc:Fallback>
                <p:oleObj name="Equation" r:id="rId5" imgW="3314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295400"/>
                        <a:ext cx="751522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17588" y="3048000"/>
          <a:ext cx="27797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7" imgW="1257120" imgH="1307880" progId="Equation.3">
                  <p:embed/>
                </p:oleObj>
              </mc:Choice>
              <mc:Fallback>
                <p:oleObj name="Equation" r:id="rId7" imgW="1257120" imgH="1307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048000"/>
                        <a:ext cx="2779712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2438400"/>
            <a:ext cx="813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Example:  Find the quadratic equations with the given roots.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right triangle </a:t>
            </a:r>
            <a:r>
              <a:rPr lang="en-US" sz="2400" dirty="0"/>
              <a:t>contains one 90</a:t>
            </a:r>
            <a:r>
              <a:rPr lang="en-US" sz="2400" b="1" dirty="0">
                <a:sym typeface="Symbol" pitchFamily="18" charset="2"/>
              </a:rPr>
              <a:t></a:t>
            </a:r>
            <a:r>
              <a:rPr lang="en-US" sz="2400" dirty="0"/>
              <a:t> angle. The side opposite the 90</a:t>
            </a:r>
            <a:r>
              <a:rPr lang="en-US" sz="2400" b="1" dirty="0">
                <a:sym typeface="Symbol" pitchFamily="18" charset="2"/>
              </a:rPr>
              <a:t></a:t>
            </a:r>
            <a:r>
              <a:rPr lang="en-US" sz="2400" dirty="0"/>
              <a:t> angle is called the </a:t>
            </a:r>
            <a:r>
              <a:rPr lang="en-US" sz="2400" b="1" dirty="0"/>
              <a:t>hypotenuse. </a:t>
            </a:r>
            <a:r>
              <a:rPr lang="en-US" sz="2400" dirty="0"/>
              <a:t>The other two sides are called </a:t>
            </a:r>
            <a:r>
              <a:rPr lang="en-US" sz="2400" b="1" dirty="0"/>
              <a:t>legs.</a:t>
            </a:r>
          </a:p>
          <a:p>
            <a:pPr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The lengths of the sides of a right triangle are related by a theorem known as the Pythagorean Theorem.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Pythagorean Theorem states that the square of the length of the hypotenuse of a right triangle is equal to the sum of the squares of the lengths of the legs.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theorem is often used to solve applications that involve right triangles.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B30000"/>
                </a:solidFill>
              </a:rPr>
              <a:t>The Pythagorean Theorem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denote the lengths of the legs of a right triangle and </a:t>
            </a:r>
            <a:r>
              <a:rPr lang="en-US" sz="2400" i="1" dirty="0"/>
              <a:t>c</a:t>
            </a:r>
            <a:r>
              <a:rPr lang="en-US" sz="2400" dirty="0"/>
              <a:t> the length of the hypotenuse, then </a:t>
            </a:r>
            <a:r>
              <a:rPr lang="en-US" sz="2400" i="1" dirty="0"/>
              <a:t>c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baseline="30000" dirty="0"/>
              <a:t>2</a:t>
            </a:r>
            <a:r>
              <a:rPr lang="en-US" sz="2400" dirty="0"/>
              <a:t> .</a:t>
            </a:r>
          </a:p>
          <a:p>
            <a:endParaRPr lang="en-US" dirty="0">
              <a:solidFill>
                <a:srgbClr val="B30000"/>
              </a:solidFill>
            </a:endParaRPr>
          </a:p>
        </p:txBody>
      </p:sp>
      <p:pic>
        <p:nvPicPr>
          <p:cNvPr id="210949" name="Picture 5" descr="Pictur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235325"/>
            <a:ext cx="3883025" cy="2047875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television screen measures 60 inches diagonally, and its </a:t>
            </a:r>
            <a:r>
              <a:rPr lang="en-US" sz="2400" i="1" dirty="0"/>
              <a:t>aspect ratio </a:t>
            </a:r>
            <a:r>
              <a:rPr lang="en-US" sz="2400" dirty="0"/>
              <a:t>is 16 to 9. This means that the ratio of the width of the screen to the height of the screen is 16 to 9.</a:t>
            </a:r>
            <a:br>
              <a:rPr lang="en-US" sz="2400" dirty="0"/>
            </a:br>
            <a:r>
              <a:rPr lang="en-US" sz="2400" dirty="0"/>
              <a:t>Find the width and height of the screen.</a:t>
            </a:r>
          </a:p>
        </p:txBody>
      </p:sp>
      <p:pic>
        <p:nvPicPr>
          <p:cNvPr id="208902" name="Picture 6" descr="Pict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850" y="3119438"/>
            <a:ext cx="4151313" cy="2706687"/>
          </a:xfrm>
          <a:prstGeom prst="rect">
            <a:avLst/>
          </a:prstGeom>
          <a:noFill/>
        </p:spPr>
      </p:pic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2438400" y="5921375"/>
            <a:ext cx="4224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A 60-inch television screen with a 16:9 aspect ratio.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EXAMPLE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Let 16</a:t>
            </a:r>
            <a:r>
              <a:rPr lang="en-US" sz="2400" i="1" dirty="0"/>
              <a:t>x</a:t>
            </a:r>
            <a:r>
              <a:rPr lang="en-US" sz="2400" dirty="0"/>
              <a:t> represent the width of the screen and let 9</a:t>
            </a:r>
            <a:r>
              <a:rPr lang="en-US" sz="2400" i="1" dirty="0"/>
              <a:t>x</a:t>
            </a:r>
            <a:r>
              <a:rPr lang="en-US" sz="2400" dirty="0"/>
              <a:t> represent the height of the screen.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Applying the Pythagorean Theorem gives us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(16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+ (9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= 60</a:t>
            </a:r>
            <a:r>
              <a:rPr lang="en-US" sz="2400" baseline="30000" dirty="0"/>
              <a:t>2</a:t>
            </a:r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dirty="0"/>
              <a:t>               256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+ 81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3600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337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= 3600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15000" y="3676650"/>
            <a:ext cx="2286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Solve for </a:t>
            </a:r>
            <a:r>
              <a:rPr lang="en-US" sz="1800" i="1">
                <a:solidFill>
                  <a:srgbClr val="009AFF"/>
                </a:solidFill>
              </a:rPr>
              <a:t>x</a:t>
            </a:r>
            <a:r>
              <a:rPr lang="en-US" sz="1800">
                <a:solidFill>
                  <a:srgbClr val="009AFF"/>
                </a:solidFill>
              </a:rPr>
              <a:t>.</a:t>
            </a:r>
          </a:p>
        </p:txBody>
      </p:sp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638800"/>
            <a:ext cx="1454150" cy="712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/>
              <a:t>SOLVING QUADRATIC EQUATIONS BY FACTORING</a:t>
            </a:r>
            <a:endParaRPr lang="en-US" sz="2400" b="1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 smtClean="0"/>
              <a:t>For instance, if you can factor </a:t>
            </a:r>
            <a:r>
              <a:rPr lang="en-US" sz="2400" i="1" dirty="0" smtClean="0"/>
              <a:t>ax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bx</a:t>
            </a:r>
            <a:r>
              <a:rPr lang="en-US" sz="2400" i="1" dirty="0" smtClean="0"/>
              <a:t> </a:t>
            </a:r>
            <a:r>
              <a:rPr lang="en-US" sz="2400" dirty="0" smtClean="0"/>
              <a:t>+ </a:t>
            </a:r>
            <a:r>
              <a:rPr lang="en-US" sz="2400" i="1" dirty="0" smtClean="0"/>
              <a:t>c</a:t>
            </a:r>
            <a:r>
              <a:rPr lang="en-US" sz="2400" dirty="0" smtClean="0"/>
              <a:t> into linear factors, then </a:t>
            </a:r>
            <a:r>
              <a:rPr lang="en-US" sz="2400" i="1" dirty="0" smtClean="0"/>
              <a:t>ax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bx</a:t>
            </a:r>
            <a:r>
              <a:rPr lang="en-US" sz="2400" i="1" dirty="0" smtClean="0"/>
              <a:t> </a:t>
            </a:r>
            <a:r>
              <a:rPr lang="en-US" sz="2400" dirty="0" smtClean="0"/>
              <a:t>+ </a:t>
            </a:r>
            <a:r>
              <a:rPr lang="en-US" sz="2400" i="1" dirty="0" smtClean="0"/>
              <a:t>c</a:t>
            </a:r>
            <a:r>
              <a:rPr lang="en-US" sz="2400" dirty="0" smtClean="0"/>
              <a:t> = 0 can be solved by applying</a:t>
            </a:r>
            <a:br>
              <a:rPr lang="en-US" sz="2400" dirty="0" smtClean="0"/>
            </a:br>
            <a:r>
              <a:rPr lang="en-US" sz="2400" dirty="0" smtClean="0"/>
              <a:t>the following property.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B30000"/>
                </a:solidFill>
              </a:rPr>
              <a:t>The Zero Product Principle</a:t>
            </a:r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A </a:t>
            </a:r>
            <a:r>
              <a:rPr lang="en-US" sz="2400" dirty="0" smtClean="0"/>
              <a:t>and </a:t>
            </a:r>
            <a:r>
              <a:rPr lang="en-US" sz="2400" i="1" dirty="0" smtClean="0"/>
              <a:t>B </a:t>
            </a:r>
            <a:r>
              <a:rPr lang="en-US" sz="2400" dirty="0" smtClean="0"/>
              <a:t>are algebraic expressions such that </a:t>
            </a:r>
            <a:r>
              <a:rPr lang="en-US" sz="2400" i="1" dirty="0" smtClean="0"/>
              <a:t>AB </a:t>
            </a:r>
            <a:r>
              <a:rPr lang="en-US" sz="2400" dirty="0" smtClean="0"/>
              <a:t>= 0, then </a:t>
            </a:r>
            <a:r>
              <a:rPr lang="en-US" sz="2400" i="1" dirty="0" smtClean="0"/>
              <a:t>A </a:t>
            </a:r>
            <a:r>
              <a:rPr lang="en-US" sz="2400" dirty="0" smtClean="0"/>
              <a:t>= 0 or </a:t>
            </a:r>
            <a:r>
              <a:rPr lang="en-US" sz="2400" i="1" dirty="0" smtClean="0"/>
              <a:t>B </a:t>
            </a:r>
            <a:r>
              <a:rPr lang="en-US" sz="2400" dirty="0" smtClean="0"/>
              <a:t>= 0.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zero product principle states that if the product of two factors is zero, then at least one of the factors must be zero. </a:t>
            </a:r>
          </a:p>
          <a:p>
            <a:endParaRPr lang="en-US" sz="1200" dirty="0"/>
          </a:p>
          <a:p>
            <a:pPr>
              <a:buNone/>
            </a:pPr>
            <a:r>
              <a:rPr lang="en-US" sz="2400" dirty="0" smtClean="0"/>
              <a:t>In Example 1, the zero product principle is used to solve a quadratic equation.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endParaRPr lang="en-US" b="1" dirty="0">
              <a:sym typeface="Symbol" pitchFamily="18" charset="2"/>
            </a:endParaRPr>
          </a:p>
          <a:p>
            <a:endParaRPr lang="en-US" b="1" dirty="0">
              <a:sym typeface="Symbol" pitchFamily="18" charset="2"/>
            </a:endParaRPr>
          </a:p>
          <a:p>
            <a:pPr>
              <a:buNone/>
            </a:pPr>
            <a:r>
              <a:rPr lang="en-US" sz="2400" b="1" dirty="0">
                <a:sym typeface="Symbol" pitchFamily="18" charset="2"/>
              </a:rPr>
              <a:t>                   </a:t>
            </a:r>
          </a:p>
          <a:p>
            <a:pPr>
              <a:buNone/>
            </a:pPr>
            <a:r>
              <a:rPr lang="en-US" sz="2400" b="1" dirty="0">
                <a:sym typeface="Symbol" pitchFamily="18" charset="2"/>
              </a:rPr>
              <a:t>                        </a:t>
            </a:r>
            <a:r>
              <a:rPr lang="en-US" sz="2400" dirty="0"/>
              <a:t> 3.268 inches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009AFF"/>
                </a:solidFill>
              </a:rPr>
              <a:t>The height of the screen is about 9(3.268) </a:t>
            </a:r>
            <a:r>
              <a:rPr lang="en-US" sz="2400" b="1" dirty="0">
                <a:solidFill>
                  <a:srgbClr val="009AFF"/>
                </a:solidFill>
                <a:sym typeface="Symbol" pitchFamily="18" charset="2"/>
              </a:rPr>
              <a:t></a:t>
            </a:r>
            <a:r>
              <a:rPr lang="en-US" sz="2400" dirty="0">
                <a:solidFill>
                  <a:srgbClr val="009AFF"/>
                </a:solidFill>
              </a:rPr>
              <a:t> 29.4 inches,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9AFF"/>
                </a:solidFill>
              </a:rPr>
              <a:t>and the width of the screen is about 16(3.268) </a:t>
            </a:r>
            <a:r>
              <a:rPr lang="en-US" sz="2400" b="1" dirty="0">
                <a:solidFill>
                  <a:srgbClr val="009AFF"/>
                </a:solidFill>
                <a:sym typeface="Symbol" pitchFamily="18" charset="2"/>
              </a:rPr>
              <a:t></a:t>
            </a:r>
            <a:r>
              <a:rPr lang="en-US" sz="2400" dirty="0">
                <a:solidFill>
                  <a:srgbClr val="009AFF"/>
                </a:solidFill>
              </a:rPr>
              <a:t> 52.3 inches.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pic>
        <p:nvPicPr>
          <p:cNvPr id="2170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479550"/>
            <a:ext cx="1709738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4724400" y="1400175"/>
            <a:ext cx="41148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9AFF"/>
                </a:solidFill>
              </a:rPr>
              <a:t>Apply the square root procedure. The plus-or-minus sign is not used in this</a:t>
            </a:r>
          </a:p>
          <a:p>
            <a:r>
              <a:rPr lang="en-US" sz="1800" dirty="0">
                <a:solidFill>
                  <a:srgbClr val="009AFF"/>
                </a:solidFill>
              </a:rPr>
              <a:t>application because we know </a:t>
            </a:r>
            <a:r>
              <a:rPr lang="en-US" sz="1800" i="1" dirty="0">
                <a:solidFill>
                  <a:srgbClr val="009AFF"/>
                </a:solidFill>
              </a:rPr>
              <a:t>x </a:t>
            </a:r>
            <a:r>
              <a:rPr lang="en-US" sz="1800" dirty="0">
                <a:solidFill>
                  <a:srgbClr val="009AFF"/>
                </a:solidFill>
              </a:rPr>
              <a:t>is positive.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Quadratic equations are often used to determine the height (position) of an object that has been dropped or projected.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instance, the </a:t>
            </a:r>
            <a:r>
              <a:rPr lang="en-US" sz="2400" i="1" dirty="0"/>
              <a:t>position equation s </a:t>
            </a:r>
            <a:r>
              <a:rPr lang="en-US" sz="2400" dirty="0"/>
              <a:t>= –16</a:t>
            </a:r>
            <a:r>
              <a:rPr lang="en-US" sz="2400" i="1" dirty="0"/>
              <a:t>t 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v</a:t>
            </a:r>
            <a:r>
              <a:rPr lang="en-US" sz="2400" baseline="-25000" dirty="0"/>
              <a:t>0</a:t>
            </a:r>
            <a:r>
              <a:rPr lang="en-US" sz="2400" i="1" dirty="0"/>
              <a:t>t </a:t>
            </a:r>
            <a:r>
              <a:rPr lang="en-US" sz="2400" dirty="0"/>
              <a:t>+ </a:t>
            </a:r>
            <a:r>
              <a:rPr lang="en-US" sz="2400" i="1" dirty="0"/>
              <a:t>s</a:t>
            </a:r>
            <a:r>
              <a:rPr lang="en-US" sz="2400" baseline="-25000" dirty="0"/>
              <a:t>0 </a:t>
            </a:r>
            <a:r>
              <a:rPr lang="en-US" sz="2400" dirty="0"/>
              <a:t>can be used to estimate the height of a projected object near the surface of Earth at a given time </a:t>
            </a:r>
            <a:r>
              <a:rPr lang="en-US" sz="2400" i="1" dirty="0"/>
              <a:t>t</a:t>
            </a:r>
            <a:r>
              <a:rPr lang="en-US" sz="2400" dirty="0"/>
              <a:t> in seconds.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equation, </a:t>
            </a:r>
            <a:r>
              <a:rPr lang="en-US" sz="2400" i="1" dirty="0"/>
              <a:t>v</a:t>
            </a:r>
            <a:r>
              <a:rPr lang="en-US" sz="2400" baseline="-25000" dirty="0"/>
              <a:t>0 </a:t>
            </a:r>
            <a:r>
              <a:rPr lang="en-US" sz="2400" dirty="0"/>
              <a:t>is the initial velocity of the object in feet per second and </a:t>
            </a:r>
            <a:r>
              <a:rPr lang="en-US" sz="2400" i="1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 is the initial height of the object in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4656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n-lt"/>
              </a:rPr>
              <a:t>SOLVE THE FOLLOWING PROBLEMS.</a:t>
            </a:r>
            <a:endParaRPr lang="en-US" sz="2400" dirty="0">
              <a:latin typeface="+mn-lt"/>
            </a:endParaRPr>
          </a:p>
        </p:txBody>
      </p:sp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1" y="152400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The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product of two consecutive positive integers is 56. Find the lowest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integer.					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ans. 7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 pitchFamily="18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2.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Paul can finish a job in 2 hrs less than John. Working together they can finish it in 2 hours and 24 minutes. How long would it take Paul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finish the job working alone?	 		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ans. 4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 pitchFamily="18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3.The length of a rectangle is five more than twice its width. The area of the rectangle is 52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sqm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. Find the dimensions of the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rectangle.</a:t>
            </a:r>
            <a:r>
              <a:rPr lang="en-US" sz="2400" dirty="0" smtClean="0">
                <a:latin typeface="+mn-lt"/>
                <a:cs typeface="Times New Roman" pitchFamily="18" charset="0"/>
              </a:rPr>
              <a:t>                                       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ans. 	4 and 13</a:t>
            </a: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4.A tank can be filled in 2 hours by 2 pipes together. The larger pipe can </a:t>
            </a: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fill it in 3 hours less than the smaller. How long will it take each pipe to </a:t>
            </a:r>
          </a:p>
          <a:p>
            <a:pPr marL="241300" marR="0" lvl="0" indent="-241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fill the tank?</a:t>
            </a:r>
            <a:r>
              <a:rPr lang="en-US" sz="2400" dirty="0" smtClean="0">
                <a:latin typeface="+mn-lt"/>
                <a:cs typeface="Times New Roman" pitchFamily="18" charset="0"/>
              </a:rPr>
              <a:t>                                    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ans.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6 and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308975" cy="747712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1" y="955746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 car traveled the first 100 kilometers of a trip at one speed and the last 135 kilometers at an average of 5 kilometers per hour less. If the entire trip took 5 hours, what was the average speed of the car for the first part 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of the trip?</a:t>
            </a:r>
            <a:r>
              <a:rPr lang="en-US" sz="2400" dirty="0" smtClean="0">
                <a:latin typeface="+mn-lt"/>
                <a:cs typeface="Times New Roman" pitchFamily="18" charset="0"/>
              </a:rPr>
              <a:t>                 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ans.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50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kph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FF0000"/>
              </a:solidFill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Find a number whose square exceeds 14 times the number by 51.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sz="2400" dirty="0" smtClean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The denominator of a fraction is 1 more than the   </a:t>
            </a:r>
          </a:p>
          <a:p>
            <a:pPr marL="285750" lvl="0" indent="-57150" eaLnBrk="0" hangingPunct="0">
              <a:tabLst>
                <a:tab pos="22860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numerator. When 5/6 is added to the fraction, the terms   </a:t>
            </a:r>
          </a:p>
          <a:p>
            <a:pPr marL="285750" lvl="0" indent="-57150" eaLnBrk="0" hangingPunct="0">
              <a:tabLst>
                <a:tab pos="22860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 of the fraction are reversed. What is the original fraction?</a:t>
            </a:r>
          </a:p>
          <a:p>
            <a:pPr marL="285750" lvl="0" indent="-57150" eaLnBrk="0" hangingPunct="0">
              <a:tabLst>
                <a:tab pos="22860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457200" lvl="0" indent="-457200" eaLnBrk="0" hangingPunct="0">
              <a:buFont typeface="+mj-lt"/>
              <a:buAutoNum type="arabicPeriod" startAt="8"/>
              <a:tabLst>
                <a:tab pos="45720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A boy can row 16 kilometers downstream and return a </a:t>
            </a:r>
          </a:p>
          <a:p>
            <a:pPr marL="400050" lvl="0" eaLnBrk="0" hangingPunct="0">
              <a:tabLst>
                <a:tab pos="2857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distance of 16 kilometers upstream in 5 hours. If the rate   </a:t>
            </a:r>
          </a:p>
          <a:p>
            <a:pPr marL="400050" lvl="0" indent="57150" eaLnBrk="0" hangingPunct="0">
              <a:tabLst>
                <a:tab pos="2857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of the current is 6 km/hr, what is the boy’s rate of rowing in   </a:t>
            </a:r>
          </a:p>
          <a:p>
            <a:pPr marL="400050" lvl="0" indent="57150" eaLnBrk="0" hangingPunct="0">
              <a:tabLst>
                <a:tab pos="2857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still water?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241300" marR="0" lvl="0" indent="-241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308975" cy="747712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ChangeArrowheads="1"/>
          </p:cNvSpPr>
          <p:nvPr/>
        </p:nvSpPr>
        <p:spPr bwMode="auto">
          <a:xfrm>
            <a:off x="152400" y="1126153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>
                <a:tab pos="457200" algn="l"/>
                <a:tab pos="41148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 box is to be formed from a rectangular piece of wood by </a:t>
            </a: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cutting equal squares of 10 inches out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of the corners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folding 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the sides. The piece of wood is thrice as long as it </a:t>
            </a: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is wide. If the volume of the box is 7680 in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What are the  </a:t>
            </a: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dimensions of the original piece of wood?</a:t>
            </a:r>
          </a:p>
          <a:p>
            <a:pPr marL="457200" indent="-457200" eaLnBrk="0" hangingPunct="0">
              <a:buFont typeface="+mj-lt"/>
              <a:buAutoNum type="arabicPeriod" startAt="10"/>
              <a:tabLst>
                <a:tab pos="628650" algn="l"/>
                <a:tab pos="41148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The science club bought a </a:t>
            </a:r>
            <a:r>
              <a:rPr lang="en-US" sz="2400" dirty="0" err="1" smtClean="0">
                <a:latin typeface="+mn-lt"/>
                <a:ea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2400 worth of  apparatus for their experiment. If there had been 8 more students in the club, then the cost per member to buy the apparatus  would have been </a:t>
            </a:r>
            <a:r>
              <a:rPr lang="en-US" sz="2400" dirty="0" err="1" smtClean="0">
                <a:latin typeface="+mn-lt"/>
                <a:ea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10 less. How many students are in the club?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57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0050" algn="l"/>
                <a:tab pos="41148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308975" cy="747712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APPLICATIONS OF QUADRATIC EQUATIONS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88900"/>
            <a:ext cx="8080375" cy="596900"/>
          </a:xfrm>
          <a:noFill/>
        </p:spPr>
        <p:txBody>
          <a:bodyPr/>
          <a:lstStyle/>
          <a:p>
            <a:r>
              <a:rPr lang="en-US" sz="2400" b="1" dirty="0" smtClean="0"/>
              <a:t>SOLVE BY FACTORING</a:t>
            </a:r>
            <a:endParaRPr lang="en-US" sz="2400" b="1" dirty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347663" indent="-347663">
              <a:buNone/>
            </a:pPr>
            <a:r>
              <a:rPr lang="en-US" sz="2400" dirty="0"/>
              <a:t>Solve each quadratic equation by factoring.</a:t>
            </a:r>
          </a:p>
          <a:p>
            <a:pPr marL="347663" indent="-347663">
              <a:buNone/>
            </a:pPr>
            <a:r>
              <a:rPr lang="en-US" sz="2400" b="1" dirty="0"/>
              <a:t>a.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i="1" dirty="0"/>
              <a:t>x </a:t>
            </a:r>
            <a:r>
              <a:rPr lang="en-US" sz="2400" dirty="0"/>
              <a:t>– 15 = 0      </a:t>
            </a:r>
            <a:r>
              <a:rPr lang="en-US" sz="2400" b="1" dirty="0"/>
              <a:t>b. 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5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 smtClean="0"/>
              <a:t>12</a:t>
            </a:r>
            <a:endParaRPr lang="en-US" sz="2400" dirty="0"/>
          </a:p>
          <a:p>
            <a:pPr marL="347663" indent="-347663">
              <a:buNone/>
            </a:pPr>
            <a:r>
              <a:rPr lang="en-US" sz="2400" dirty="0">
                <a:solidFill>
                  <a:srgbClr val="21419C"/>
                </a:solidFill>
              </a:rPr>
              <a:t>Solution</a:t>
            </a:r>
            <a:r>
              <a:rPr lang="en-US" sz="2400" dirty="0" smtClean="0">
                <a:solidFill>
                  <a:srgbClr val="21419C"/>
                </a:solidFill>
              </a:rPr>
              <a:t>:</a:t>
            </a:r>
            <a:endParaRPr lang="en-US" sz="2400" dirty="0">
              <a:solidFill>
                <a:srgbClr val="21419C"/>
              </a:solidFill>
            </a:endParaRPr>
          </a:p>
          <a:p>
            <a:pPr marL="347663" indent="-347663">
              <a:buNone/>
            </a:pPr>
            <a:r>
              <a:rPr lang="en-US" sz="2400" b="1" dirty="0"/>
              <a:t>a.</a:t>
            </a:r>
            <a:r>
              <a:rPr lang="en-US" sz="2400" i="1" dirty="0"/>
              <a:t>  x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i="1" dirty="0"/>
              <a:t>x </a:t>
            </a:r>
            <a:r>
              <a:rPr lang="en-US" sz="2400" dirty="0"/>
              <a:t>– 15 = 0</a:t>
            </a:r>
          </a:p>
          <a:p>
            <a:pPr marL="347663" indent="-347663">
              <a:buNone/>
            </a:pPr>
            <a:endParaRPr lang="en-US" sz="2400" dirty="0"/>
          </a:p>
          <a:p>
            <a:pPr marL="347663" indent="-347663">
              <a:buNone/>
            </a:pPr>
            <a:r>
              <a:rPr lang="en-US" sz="2400" dirty="0"/>
              <a:t>          (</a:t>
            </a:r>
            <a:r>
              <a:rPr lang="en-US" sz="2400" i="1" dirty="0"/>
              <a:t>x </a:t>
            </a:r>
            <a:r>
              <a:rPr lang="en-US" sz="2400" dirty="0"/>
              <a:t>– 3)(</a:t>
            </a:r>
            <a:r>
              <a:rPr lang="en-US" sz="2400" i="1" dirty="0"/>
              <a:t>x </a:t>
            </a:r>
            <a:r>
              <a:rPr lang="en-US" sz="2400" dirty="0"/>
              <a:t>+ 5) = 0</a:t>
            </a:r>
          </a:p>
          <a:p>
            <a:pPr marL="347663" indent="-347663">
              <a:buNone/>
            </a:pPr>
            <a:endParaRPr lang="en-US" sz="2400" dirty="0"/>
          </a:p>
          <a:p>
            <a:pPr marL="347663" indent="-347663">
              <a:buNone/>
            </a:pPr>
            <a:r>
              <a:rPr lang="en-US" sz="2400" i="1" dirty="0"/>
              <a:t>    x </a:t>
            </a:r>
            <a:r>
              <a:rPr lang="en-US" sz="2400" dirty="0"/>
              <a:t>– 3 = 0  or  </a:t>
            </a:r>
            <a:r>
              <a:rPr lang="en-US" sz="2400" i="1" dirty="0"/>
              <a:t>x </a:t>
            </a:r>
            <a:r>
              <a:rPr lang="en-US" sz="2400" dirty="0"/>
              <a:t>+ 5 = 0</a:t>
            </a:r>
          </a:p>
          <a:p>
            <a:pPr marL="347663" indent="-347663">
              <a:buNone/>
            </a:pPr>
            <a:endParaRPr lang="en-US" sz="2400" dirty="0"/>
          </a:p>
          <a:p>
            <a:pPr marL="347663" indent="-347663">
              <a:buNone/>
            </a:pPr>
            <a:r>
              <a:rPr lang="en-US" sz="2400" i="1" dirty="0"/>
              <a:t>         x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3</a:t>
            </a:r>
            <a:r>
              <a:rPr lang="en-US" sz="2400" dirty="0"/>
              <a:t>            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–</a:t>
            </a:r>
            <a:r>
              <a:rPr lang="en-US" sz="2400" dirty="0" smtClean="0">
                <a:solidFill>
                  <a:srgbClr val="009AFF"/>
                </a:solidFill>
              </a:rPr>
              <a:t>5</a:t>
            </a:r>
            <a:endParaRPr lang="en-US" sz="2400" dirty="0">
              <a:solidFill>
                <a:srgbClr val="009AFF"/>
              </a:solidFill>
            </a:endParaRPr>
          </a:p>
          <a:p>
            <a:pPr marL="347663" indent="-347663">
              <a:buNone/>
            </a:pPr>
            <a:r>
              <a:rPr lang="en-US" sz="2400" dirty="0">
                <a:solidFill>
                  <a:srgbClr val="009AFF"/>
                </a:solidFill>
              </a:rPr>
              <a:t>    A check shows that 3 and –5 are both solutions of </a:t>
            </a:r>
            <a:br>
              <a:rPr lang="en-US" sz="2400" dirty="0">
                <a:solidFill>
                  <a:srgbClr val="009AFF"/>
                </a:solidFill>
              </a:rPr>
            </a:br>
            <a:r>
              <a:rPr lang="en-US" sz="2400" i="1" dirty="0">
                <a:solidFill>
                  <a:srgbClr val="009AFF"/>
                </a:solidFill>
              </a:rPr>
              <a:t>x</a:t>
            </a:r>
            <a:r>
              <a:rPr lang="en-US" sz="2400" baseline="30000" dirty="0">
                <a:solidFill>
                  <a:srgbClr val="009AFF"/>
                </a:solidFill>
              </a:rPr>
              <a:t>2</a:t>
            </a:r>
            <a:r>
              <a:rPr lang="en-US" sz="2400" dirty="0">
                <a:solidFill>
                  <a:srgbClr val="009AFF"/>
                </a:solidFill>
              </a:rPr>
              <a:t> + 2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– 15 = 0.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4629150" y="3490913"/>
            <a:ext cx="1009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Factor.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4614863" y="4433888"/>
            <a:ext cx="3352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Set each factor equal to zero.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4605338" y="5272088"/>
            <a:ext cx="297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Solve each linear equation.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685800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EXAMPLE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2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88900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 SOLUTION</a:t>
            </a:r>
            <a:endParaRPr lang="en-US" sz="2400" b="1" dirty="0">
              <a:latin typeface="+mn-lt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457200" indent="-457200">
              <a:buAutoNum type="alphaLcPeriod" startAt="2"/>
            </a:pPr>
            <a:r>
              <a:rPr lang="en-US" sz="2400" dirty="0" smtClean="0"/>
              <a:t>2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5</a:t>
            </a:r>
            <a:r>
              <a:rPr lang="en-US" sz="2400" i="1" dirty="0"/>
              <a:t>x </a:t>
            </a:r>
            <a:r>
              <a:rPr lang="en-US" sz="2400" dirty="0"/>
              <a:t>= </a:t>
            </a:r>
            <a:r>
              <a:rPr lang="en-US" sz="2400" dirty="0" smtClean="0"/>
              <a:t>12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       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5</a:t>
            </a:r>
            <a:r>
              <a:rPr lang="en-US" sz="2400" i="1" dirty="0"/>
              <a:t>x </a:t>
            </a:r>
            <a:r>
              <a:rPr lang="en-US" sz="2400" dirty="0"/>
              <a:t>– 12 = 0</a:t>
            </a:r>
          </a:p>
          <a:p>
            <a:pPr marL="457200" indent="-4572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(</a:t>
            </a:r>
            <a:r>
              <a:rPr lang="en-US" sz="2400" i="1" dirty="0"/>
              <a:t>x </a:t>
            </a:r>
            <a:r>
              <a:rPr lang="en-US" sz="2400" dirty="0"/>
              <a:t>– 4)(2</a:t>
            </a:r>
            <a:r>
              <a:rPr lang="en-US" sz="2400" i="1" dirty="0"/>
              <a:t>x </a:t>
            </a:r>
            <a:r>
              <a:rPr lang="en-US" sz="2400" dirty="0"/>
              <a:t>+ 3) = 0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i="1" dirty="0"/>
              <a:t>     x </a:t>
            </a:r>
            <a:r>
              <a:rPr lang="en-US" sz="2400" dirty="0"/>
              <a:t>– 4 = 0   or   2</a:t>
            </a:r>
            <a:r>
              <a:rPr lang="en-US" sz="2400" i="1" dirty="0"/>
              <a:t>x </a:t>
            </a:r>
            <a:r>
              <a:rPr lang="en-US" sz="2400" dirty="0"/>
              <a:t>+ 3 = 0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i="1" dirty="0"/>
              <a:t>           x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4</a:t>
            </a:r>
            <a:r>
              <a:rPr lang="en-US" sz="2400" dirty="0"/>
              <a:t>                2</a:t>
            </a:r>
            <a:r>
              <a:rPr lang="en-US" sz="2400" i="1" dirty="0"/>
              <a:t>x </a:t>
            </a:r>
            <a:r>
              <a:rPr lang="en-US" sz="2400" dirty="0"/>
              <a:t>= –3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i="1" dirty="0"/>
              <a:t>                                    x </a:t>
            </a:r>
            <a:r>
              <a:rPr lang="en-US" sz="2400" dirty="0"/>
              <a:t>=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9AFF"/>
                </a:solidFill>
              </a:rPr>
              <a:t>A </a:t>
            </a:r>
            <a:r>
              <a:rPr lang="en-US" sz="2400" dirty="0">
                <a:solidFill>
                  <a:srgbClr val="009AFF"/>
                </a:solidFill>
              </a:rPr>
              <a:t>check shows that 4 and       </a:t>
            </a:r>
            <a:r>
              <a:rPr lang="en-US" sz="2400" dirty="0" smtClean="0">
                <a:solidFill>
                  <a:srgbClr val="009AFF"/>
                </a:solidFill>
              </a:rPr>
              <a:t>  are </a:t>
            </a:r>
            <a:r>
              <a:rPr lang="en-US" sz="2400" dirty="0">
                <a:solidFill>
                  <a:srgbClr val="009AFF"/>
                </a:solidFill>
              </a:rPr>
              <a:t>both solutions of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rgbClr val="009AFF"/>
                </a:solidFill>
              </a:rPr>
              <a:t>2</a:t>
            </a:r>
            <a:r>
              <a:rPr lang="en-US" sz="2400" i="1" dirty="0">
                <a:solidFill>
                  <a:srgbClr val="009AFF"/>
                </a:solidFill>
              </a:rPr>
              <a:t>x</a:t>
            </a:r>
            <a:r>
              <a:rPr lang="en-US" sz="2400" baseline="30000" dirty="0">
                <a:solidFill>
                  <a:srgbClr val="009AFF"/>
                </a:solidFill>
              </a:rPr>
              <a:t>2</a:t>
            </a:r>
            <a:r>
              <a:rPr lang="en-US" sz="2400" dirty="0">
                <a:solidFill>
                  <a:srgbClr val="009AFF"/>
                </a:solidFill>
              </a:rPr>
              <a:t> – 5</a:t>
            </a:r>
            <a:r>
              <a:rPr lang="en-US" sz="2400" i="1" dirty="0">
                <a:solidFill>
                  <a:srgbClr val="009AFF"/>
                </a:solidFill>
              </a:rPr>
              <a:t>x </a:t>
            </a:r>
            <a:r>
              <a:rPr lang="en-US" sz="2400" dirty="0">
                <a:solidFill>
                  <a:srgbClr val="009AFF"/>
                </a:solidFill>
              </a:rPr>
              <a:t>=</a:t>
            </a:r>
            <a:r>
              <a:rPr lang="en-US" sz="2400" i="1" dirty="0">
                <a:solidFill>
                  <a:srgbClr val="009AFF"/>
                </a:solidFill>
              </a:rPr>
              <a:t> </a:t>
            </a:r>
            <a:r>
              <a:rPr lang="en-US" sz="2400" dirty="0">
                <a:solidFill>
                  <a:srgbClr val="009AFF"/>
                </a:solidFill>
              </a:rPr>
              <a:t>12.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18C"/>
                </a:solidFill>
              </a:rPr>
              <a:t>cont’d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9200" y="2209800"/>
            <a:ext cx="3581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Write in standard quadratic form.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5033963" y="2757487"/>
            <a:ext cx="990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Factor.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5014913" y="3595688"/>
            <a:ext cx="3276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Set each factor equal to zero.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953000" y="4433888"/>
            <a:ext cx="3200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9AFF"/>
                </a:solidFill>
              </a:rPr>
              <a:t>Solve each linear equation.</a:t>
            </a:r>
          </a:p>
        </p:txBody>
      </p:sp>
      <p:pic>
        <p:nvPicPr>
          <p:cNvPr id="1454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5181600"/>
            <a:ext cx="466725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54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5715000"/>
            <a:ext cx="466725" cy="58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/>
      <p:bldP spid="145417" grpId="0"/>
      <p:bldP spid="145418" grpId="0"/>
      <p:bldP spid="1454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SOLVING QUADRATIC EQUATIONS BY FACTORING</a:t>
            </a:r>
            <a:endParaRPr lang="en-US" sz="2400" b="1" dirty="0">
              <a:latin typeface="+mn-lt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Some quadratic equations have a solution that is called a </a:t>
            </a:r>
            <a:r>
              <a:rPr lang="en-US" sz="2400" i="1" dirty="0"/>
              <a:t>double root. </a:t>
            </a:r>
            <a:r>
              <a:rPr lang="en-US" sz="2400" dirty="0"/>
              <a:t>For instance, consider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– 8</a:t>
            </a:r>
            <a:r>
              <a:rPr lang="en-US" sz="2400" i="1" dirty="0"/>
              <a:t>x </a:t>
            </a:r>
            <a:r>
              <a:rPr lang="en-US" sz="2400" dirty="0"/>
              <a:t>+ 16 = 0.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Solving this equation by factoring, we have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        x</a:t>
            </a:r>
            <a:r>
              <a:rPr lang="en-US" sz="2400" baseline="30000" dirty="0"/>
              <a:t>2</a:t>
            </a:r>
            <a:r>
              <a:rPr lang="en-US" sz="2400" dirty="0"/>
              <a:t> – 8</a:t>
            </a:r>
            <a:r>
              <a:rPr lang="en-US" sz="2400" i="1" dirty="0"/>
              <a:t>x </a:t>
            </a:r>
            <a:r>
              <a:rPr lang="en-US" sz="2400" dirty="0"/>
              <a:t>+ 16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(</a:t>
            </a:r>
            <a:r>
              <a:rPr lang="en-US" sz="2400" i="1" dirty="0"/>
              <a:t>x </a:t>
            </a:r>
            <a:r>
              <a:rPr lang="en-US" sz="2400" dirty="0"/>
              <a:t>– 4)(</a:t>
            </a:r>
            <a:r>
              <a:rPr lang="en-US" sz="2400" i="1" dirty="0"/>
              <a:t>x </a:t>
            </a:r>
            <a:r>
              <a:rPr lang="en-US" sz="2400" dirty="0"/>
              <a:t>– 4)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        x </a:t>
            </a:r>
            <a:r>
              <a:rPr lang="en-US" sz="2400" dirty="0"/>
              <a:t>– 4 = 0     or     </a:t>
            </a:r>
            <a:r>
              <a:rPr lang="en-US" sz="2400" i="1" dirty="0"/>
              <a:t>x </a:t>
            </a:r>
            <a:r>
              <a:rPr lang="en-US" sz="2400" dirty="0"/>
              <a:t>– 4 =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i="1" dirty="0"/>
              <a:t>                 x </a:t>
            </a:r>
            <a:r>
              <a:rPr lang="en-US" sz="2400" dirty="0"/>
              <a:t>= 4                    </a:t>
            </a:r>
            <a:r>
              <a:rPr lang="en-US" sz="2400" i="1" dirty="0"/>
              <a:t>x </a:t>
            </a:r>
            <a:r>
              <a:rPr lang="en-US" sz="2400" dirty="0"/>
              <a:t>= 4</a:t>
            </a:r>
          </a:p>
          <a:p>
            <a:endParaRPr lang="en-US" dirty="0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486400" y="38100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Factor.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486400" y="4419600"/>
            <a:ext cx="3124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Set each factor equal to zero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5486400" y="5062538"/>
            <a:ext cx="3200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9AFF"/>
                </a:solidFill>
              </a:rPr>
              <a:t>Solve each linear equation.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97e9445-725a-4616-b7df-e077407c78e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97e9445-725a-4616-b7df-e077407c78e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408EB-C3F2-430C-82A9-0CD0A02587B0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13EC2B-4270-4034-B29D-2017D57B8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76EB30-A96A-483A-843F-FEBE7A5E83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10-5</Template>
  <TotalTime>2549</TotalTime>
  <Words>2651</Words>
  <Application>Microsoft Office PowerPoint</Application>
  <PresentationFormat>On-screen Show (4:3)</PresentationFormat>
  <Paragraphs>473</Paragraphs>
  <Slides>64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TOPIC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QUADRATIC EQUATIONS BY FACTORING</vt:lpstr>
      <vt:lpstr>SOLVE BY FACTORING</vt:lpstr>
      <vt:lpstr> SOLUTION</vt:lpstr>
      <vt:lpstr>SOLVING QUADRATIC EQUATIONS BY FACTORING</vt:lpstr>
      <vt:lpstr>SOLVING QUADRATIC EQUATIONS BY FACTORING</vt:lpstr>
      <vt:lpstr>EXERCISES: SOLVE EACH QUADRATIC EQUATIONS</vt:lpstr>
      <vt:lpstr>PowerPoint Presentation</vt:lpstr>
      <vt:lpstr>SOLVING QUADRATIC EQUATIONS BY TAKING SQUARE ROOTS</vt:lpstr>
      <vt:lpstr>SOLVING QUADRATIC EQUATIONS BY TAKING SQUARE ROOTS</vt:lpstr>
      <vt:lpstr>SOLVING QUADRATIC EQUATIONS BY TAKING SQUARE ROOTS</vt:lpstr>
      <vt:lpstr>SOLVE BY USING THE SQUARE ROOT PROCEDURE</vt:lpstr>
      <vt:lpstr> SOLUTION</vt:lpstr>
      <vt:lpstr> SOLUTION</vt:lpstr>
      <vt:lpstr>PowerPoint Presentation</vt:lpstr>
      <vt:lpstr>PowerPoint Presentation</vt:lpstr>
      <vt:lpstr>SOLVING QUADRATIC EQUATIONS BY COMPLETING THE SQUARE</vt:lpstr>
      <vt:lpstr>SOLVING QUADRATIC EQUATIONS BY COMPLETING THE SQUARE</vt:lpstr>
      <vt:lpstr>SOLVING QUADRATIC EQUATIONS BY COMPLETING THE SQUARE</vt:lpstr>
      <vt:lpstr>SOLVING QUADRATIC EQUATIONS BY COMPLETING THE SQUARE</vt:lpstr>
      <vt:lpstr>SOLVING QUADRATIC EQUATIONS BY COMPLETING THE SQUARE</vt:lpstr>
      <vt:lpstr>SOLVE BY COMPLETING THE SQUARE</vt:lpstr>
      <vt:lpstr>SOLUTION</vt:lpstr>
      <vt:lpstr>SOLVE BY COMPLETING THE SQUARE</vt:lpstr>
      <vt:lpstr>PowerPoint Presentation</vt:lpstr>
      <vt:lpstr>PowerPoint Presentation</vt:lpstr>
      <vt:lpstr>PowerPoint Presentation</vt:lpstr>
      <vt:lpstr>SOLVE BY USING THE QUADRATIC FORMULA </vt:lpstr>
      <vt:lpstr> SOLUTION</vt:lpstr>
      <vt:lpstr> SOLUTION</vt:lpstr>
      <vt:lpstr> SOLUTION</vt:lpstr>
      <vt:lpstr>PowerPoint Presentation</vt:lpstr>
      <vt:lpstr>PowerPoint Presentation</vt:lpstr>
      <vt:lpstr>THE DISCRIMINANT OF A QUADRATIC EQUATION</vt:lpstr>
      <vt:lpstr>THE DISCRIMINANT OF A QUADRATIC EQUATION</vt:lpstr>
      <vt:lpstr> USE THE DISCRIMINANT TO DETERMINE THE NUMBER OF REAL SOLUTIONS</vt:lpstr>
      <vt:lpstr> SOLUTION</vt:lpstr>
      <vt:lpstr>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AND PRODUCT OF ROOTS</vt:lpstr>
      <vt:lpstr>SUM OF ROOTS</vt:lpstr>
      <vt:lpstr>PRODUCT OF ROOTS</vt:lpstr>
      <vt:lpstr>EXAMPLE</vt:lpstr>
      <vt:lpstr>FINDING THE QUADRATIC EQUATION GIVEN THE ROOTS   </vt:lpstr>
      <vt:lpstr>PowerPoint Presentation</vt:lpstr>
      <vt:lpstr>APPLICATIONS OF QUADRATIC EQUATIONS</vt:lpstr>
      <vt:lpstr>APPLICATIONS OF QUADRATIC EQUATIONS</vt:lpstr>
      <vt:lpstr>APPLICATIONS OF QUADRATIC EQUATIONS</vt:lpstr>
      <vt:lpstr> SOLUTION</vt:lpstr>
      <vt:lpstr> SOLUTION</vt:lpstr>
      <vt:lpstr>APPLICATIONS OF QUADRATIC EQUATIONS</vt:lpstr>
      <vt:lpstr>APPLICATIONS OF QUADRATIC EQUATIONS</vt:lpstr>
      <vt:lpstr>APPLICATIONS OF QUADRATIC EQUATIONS</vt:lpstr>
      <vt:lpstr>APPLICATIONS OF QUADRATIC EQUATIONS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Equations</dc:title>
  <dc:creator>Dionnie Lanuza</dc:creator>
  <cp:lastModifiedBy>Teresita L. Zapanta</cp:lastModifiedBy>
  <cp:revision>321</cp:revision>
  <dcterms:created xsi:type="dcterms:W3CDTF">2008-12-01T05:36:35Z</dcterms:created>
  <dcterms:modified xsi:type="dcterms:W3CDTF">2014-07-17T10:20:19Z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