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8.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9.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70"/>
  </p:notesMasterIdLst>
  <p:sldIdLst>
    <p:sldId id="367" r:id="rId5"/>
    <p:sldId id="368" r:id="rId6"/>
    <p:sldId id="378" r:id="rId7"/>
    <p:sldId id="369" r:id="rId8"/>
    <p:sldId id="370" r:id="rId9"/>
    <p:sldId id="371" r:id="rId10"/>
    <p:sldId id="372" r:id="rId11"/>
    <p:sldId id="373" r:id="rId12"/>
    <p:sldId id="374" r:id="rId13"/>
    <p:sldId id="375" r:id="rId14"/>
    <p:sldId id="376" r:id="rId15"/>
    <p:sldId id="377" r:id="rId16"/>
    <p:sldId id="313" r:id="rId17"/>
    <p:sldId id="258"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65" r:id="rId34"/>
    <p:sldId id="366" r:id="rId35"/>
    <p:sldId id="329" r:id="rId36"/>
    <p:sldId id="330" r:id="rId37"/>
    <p:sldId id="331" r:id="rId38"/>
    <p:sldId id="332" r:id="rId39"/>
    <p:sldId id="364" r:id="rId40"/>
    <p:sldId id="333" r:id="rId41"/>
    <p:sldId id="334"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 id="355" r:id="rId62"/>
    <p:sldId id="356" r:id="rId63"/>
    <p:sldId id="357" r:id="rId64"/>
    <p:sldId id="358" r:id="rId65"/>
    <p:sldId id="359" r:id="rId66"/>
    <p:sldId id="360" r:id="rId67"/>
    <p:sldId id="361" r:id="rId68"/>
    <p:sldId id="363" r:id="rId69"/>
  </p:sldIdLst>
  <p:sldSz cx="9144000" cy="6858000" type="screen4x3"/>
  <p:notesSz cx="6858000" cy="9144000"/>
  <p:custDataLst>
    <p:tags r:id="rId71"/>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EE"/>
    <a:srgbClr val="00B9FA"/>
    <a:srgbClr val="05BEFF"/>
    <a:srgbClr val="009AFF"/>
    <a:srgbClr val="009CFF"/>
    <a:srgbClr val="21419C"/>
    <a:srgbClr val="B30000"/>
    <a:srgbClr val="FF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30" autoAdjust="0"/>
  </p:normalViewPr>
  <p:slideViewPr>
    <p:cSldViewPr>
      <p:cViewPr>
        <p:scale>
          <a:sx n="40" d="100"/>
          <a:sy n="40" d="100"/>
        </p:scale>
        <p:origin x="-1392" y="-732"/>
      </p:cViewPr>
      <p:guideLst>
        <p:guide orient="horz" pos="2832"/>
        <p:guide pos="38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63DF11A-85AE-41D0-A49D-367EFD429540}" type="slidenum">
              <a:rPr lang="en-US"/>
              <a:pPr/>
              <a:t>‹#›</a:t>
            </a:fld>
            <a:endParaRPr lang="en-US"/>
          </a:p>
        </p:txBody>
      </p:sp>
    </p:spTree>
    <p:extLst>
      <p:ext uri="{BB962C8B-B14F-4D97-AF65-F5344CB8AC3E}">
        <p14:creationId xmlns:p14="http://schemas.microsoft.com/office/powerpoint/2010/main" val="5179377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074C44-169F-4AD6-81DC-0A8CD179CC15}" type="slidenum">
              <a:rPr lang="en-US"/>
              <a:pPr/>
              <a:t>10</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E0F8C6-8FB4-4DFB-8F2F-8E68A179FB4A}" type="slidenum">
              <a:rPr lang="en-US"/>
              <a:pPr/>
              <a:t>11</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2A11A3-4B52-43BF-BAE5-94425B68FE18}" type="slidenum">
              <a:rPr lang="en-US"/>
              <a:pPr/>
              <a:t>12</a:t>
            </a:fld>
            <a:endParaRPr 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22C0F-F410-4FD6-B931-041669D4D1BB}" type="slidenum">
              <a:rPr lang="en-US"/>
              <a:pPr/>
              <a:t>13</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D69AA-70DE-4DD4-A005-C25D0CE8CDAF}" type="slidenum">
              <a:rPr lang="en-US"/>
              <a:pPr/>
              <a:t>14</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00DD85-A22B-4AB6-9847-7E531D3A320D}" type="slidenum">
              <a:rPr lang="en-US"/>
              <a:pPr/>
              <a:t>15</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6B88A-AD87-4880-BB8F-D16775BFD595}" type="slidenum">
              <a:rPr lang="en-US"/>
              <a:pPr/>
              <a:t>16</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F8745-9459-4AE7-B4B5-45858D2660B4}" type="slidenum">
              <a:rPr lang="en-US"/>
              <a:pPr/>
              <a:t>17</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D47755-CAE2-46FE-91B9-870F8592F80B}" type="slidenum">
              <a:rPr lang="en-US"/>
              <a:pPr/>
              <a:t>18</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E66EC-E8C1-4D48-A773-5F40D8142198}" type="slidenum">
              <a:rPr lang="en-US"/>
              <a:pPr/>
              <a:t>19</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DA49C-9B75-43B6-9017-8A8058616FC0}" type="slidenum">
              <a:rPr lang="en-US"/>
              <a:pPr/>
              <a:t>2</a:t>
            </a:fld>
            <a:endParaRPr 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6A42FE-AB95-4CCD-AEF7-24C5431B50FC}" type="slidenum">
              <a:rPr lang="en-US"/>
              <a:pPr/>
              <a:t>20</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341B81-AB5E-4184-9C9E-1FEF6546FE38}" type="slidenum">
              <a:rPr lang="en-US"/>
              <a:pPr/>
              <a:t>21</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16573-C55A-4A7D-8935-85C69AF974B7}" type="slidenum">
              <a:rPr lang="en-US"/>
              <a:pPr/>
              <a:t>22</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6A9212-2EEA-41E0-B418-466FBA06E2C7}" type="slidenum">
              <a:rPr lang="en-US"/>
              <a:pPr/>
              <a:t>23</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7C6DAF-FDB8-4C28-936D-AC2AC320D99B}" type="slidenum">
              <a:rPr lang="en-US"/>
              <a:pPr/>
              <a:t>24</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604ABF-EF77-4057-A25B-660C01A3E8F5}" type="slidenum">
              <a:rPr lang="en-US"/>
              <a:pPr/>
              <a:t>25</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36B76A-5BB4-4A43-A301-30CF9B79D255}" type="slidenum">
              <a:rPr lang="en-US"/>
              <a:pPr/>
              <a:t>26</a:t>
            </a:fld>
            <a:endParaRPr 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91C010-0DE1-43EA-9604-29096446E21C}" type="slidenum">
              <a:rPr lang="en-US"/>
              <a:pPr/>
              <a:t>27</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5850FC-D5F5-43E5-AC54-24EA314045E5}" type="slidenum">
              <a:rPr lang="en-US"/>
              <a:pPr/>
              <a:t>28</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CAF3E4-91E6-4E6E-B49D-22E2290D56F8}" type="slidenum">
              <a:rPr lang="en-US"/>
              <a:pPr/>
              <a:t>29</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DA49C-9B75-43B6-9017-8A8058616FC0}" type="slidenum">
              <a:rPr lang="en-US"/>
              <a:pPr/>
              <a:t>3</a:t>
            </a:fld>
            <a:endParaRPr 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191F1-0910-4B27-9878-B9D59AF0CE59}" type="slidenum">
              <a:rPr lang="en-US"/>
              <a:pPr/>
              <a:t>30</a:t>
            </a:fld>
            <a:endParaRPr 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DCFD1F-BFE8-48BC-9023-94EA2D3170EB}" type="slidenum">
              <a:rPr lang="en-US"/>
              <a:pPr/>
              <a:t>31</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22F9E3-50F0-4A11-9509-FD2FA0C2591F}" type="slidenum">
              <a:rPr lang="en-US"/>
              <a:pPr/>
              <a:t>32</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77822B-C879-419E-9C16-98813A3B5B9C}" type="slidenum">
              <a:rPr lang="en-US"/>
              <a:pPr/>
              <a:t>33</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BA582F-408C-49A7-B643-93C0D4AB1DEA}" type="slidenum">
              <a:rPr lang="en-US"/>
              <a:pPr/>
              <a:t>34</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850BA3-C90C-418C-93C2-893A5DCFBF65}" type="slidenum">
              <a:rPr lang="en-US"/>
              <a:pPr/>
              <a:t>35</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A97DCC-FF6B-4E65-9DEA-7E61D9F7F971}" type="slidenum">
              <a:rPr lang="en-US"/>
              <a:pPr/>
              <a:t>36</a:t>
            </a:fld>
            <a:endParaRPr lang="en-US"/>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0E40C0-DFF8-45EF-9299-263BCC806EDB}" type="slidenum">
              <a:rPr lang="en-US"/>
              <a:pPr/>
              <a:t>37</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CE5DA-B873-4D2A-A4AB-2AA4C51657EE}" type="slidenum">
              <a:rPr lang="en-US"/>
              <a:pPr/>
              <a:t>38</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3348EF-EF6B-43AE-85F1-C900E2BDB416}" type="slidenum">
              <a:rPr lang="en-US"/>
              <a:pPr/>
              <a:t>39</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7F24F4-FC3E-463E-9184-65773353C6B0}" type="slidenum">
              <a:rPr lang="en-US"/>
              <a:pPr/>
              <a:t>4</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8DAF7B-6B47-4A2B-A696-268F42A75D30}" type="slidenum">
              <a:rPr lang="en-US"/>
              <a:pPr/>
              <a:t>40</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1F1F9A-25AC-4124-80AA-3857DA6BCA42}" type="slidenum">
              <a:rPr lang="en-US"/>
              <a:pPr/>
              <a:t>41</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DC85A1-7446-47AB-9D89-91F244AAFA3B}" type="slidenum">
              <a:rPr lang="en-US"/>
              <a:pPr/>
              <a:t>42</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C992DE-80C9-4796-B436-4D325D6A9F4D}" type="slidenum">
              <a:rPr lang="en-US"/>
              <a:pPr/>
              <a:t>43</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3A2D1-3FF9-4E78-8295-9E3A03D544B8}" type="slidenum">
              <a:rPr lang="en-US"/>
              <a:pPr/>
              <a:t>44</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7C0055-6571-44B4-84DA-121FEF2537C2}" type="slidenum">
              <a:rPr lang="en-US"/>
              <a:pPr/>
              <a:t>45</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55579D-AB0F-4840-AAC0-9D4EB43C044C}" type="slidenum">
              <a:rPr lang="en-US"/>
              <a:pPr/>
              <a:t>46</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3A58DC-4154-4A8C-BEC0-D5C6DE6D207A}" type="slidenum">
              <a:rPr lang="en-US"/>
              <a:pPr/>
              <a:t>47</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9A8EF-C886-46A7-9AFB-061757412BDD}" type="slidenum">
              <a:rPr lang="en-US"/>
              <a:pPr/>
              <a:t>48</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F18B0-AB31-4662-BEAC-1463B0D46DE1}" type="slidenum">
              <a:rPr lang="en-US"/>
              <a:pPr/>
              <a:t>49</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A5429-E20C-4BAD-9033-76C7B359703B}" type="slidenum">
              <a:rPr lang="en-US"/>
              <a:pPr/>
              <a:t>5</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220FF-E228-4A19-8B49-C6CC45E74546}" type="slidenum">
              <a:rPr lang="en-US"/>
              <a:pPr/>
              <a:t>50</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2A39AE-C349-461D-B8FF-19E6C621333D}" type="slidenum">
              <a:rPr lang="en-US"/>
              <a:pPr/>
              <a:t>51</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B6C40-51F8-44F8-83B5-8F0A30FBFE9C}" type="slidenum">
              <a:rPr lang="en-US"/>
              <a:pPr/>
              <a:t>52</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BAA7B-1B7A-46D3-85B3-EE01264A4105}" type="slidenum">
              <a:rPr lang="en-US"/>
              <a:pPr/>
              <a:t>53</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31F40-EC8A-494D-9EAA-FEBEED2975C8}" type="slidenum">
              <a:rPr lang="en-US"/>
              <a:pPr/>
              <a:t>54</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278CD-6E1F-4CFD-A619-B5625634FD44}" type="slidenum">
              <a:rPr lang="en-US"/>
              <a:pPr/>
              <a:t>55</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A873D6-D233-4AA8-B46A-6D65D30BDD22}" type="slidenum">
              <a:rPr lang="en-US"/>
              <a:pPr/>
              <a:t>56</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64DEF6-07B0-49A0-8B74-4A19011C8B4B}" type="slidenum">
              <a:rPr lang="en-US"/>
              <a:pPr/>
              <a:t>57</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563501-0675-47F2-9915-F19315D6B33B}" type="slidenum">
              <a:rPr lang="en-US"/>
              <a:pPr/>
              <a:t>58</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2EA57-94C3-4BE3-94A8-7960D19E199F}" type="slidenum">
              <a:rPr lang="en-US"/>
              <a:pPr/>
              <a:t>59</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A7234-E1FA-4E5C-A674-A5D0B5D48960}" type="slidenum">
              <a:rPr lang="en-US"/>
              <a:pPr/>
              <a:t>6</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3BB31-8D70-4D07-AC96-FF11D3B3379A}" type="slidenum">
              <a:rPr lang="en-US"/>
              <a:pPr/>
              <a:t>60</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2EDD3B-543E-48F2-97FA-64DA901BE28F}" type="slidenum">
              <a:rPr lang="en-US"/>
              <a:pPr/>
              <a:t>61</a:t>
            </a:fld>
            <a:endParaRPr lang="en-US"/>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C3D7BC-F39F-4F84-B989-550C3EDD54AF}" type="slidenum">
              <a:rPr lang="en-US"/>
              <a:pPr/>
              <a:t>62</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06DD8-A0B8-4CA0-BB9C-7E7085467A57}" type="slidenum">
              <a:rPr lang="en-US"/>
              <a:pPr/>
              <a:t>63</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D6B02-DF2B-4659-9A35-C463EF1FE7AF}" type="slidenum">
              <a:rPr lang="en-US"/>
              <a:pPr/>
              <a:t>64</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35D76E-A892-463F-A692-A161A11B3BCA}" type="slidenum">
              <a:rPr lang="en-US"/>
              <a:pPr/>
              <a:t>65</a:t>
            </a:fld>
            <a:endParaRPr lang="en-US"/>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2C9E95-BADE-42FC-A03A-CF938E85186E}" type="slidenum">
              <a:rPr lang="en-US"/>
              <a:pPr/>
              <a:t>7</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477D1-20FD-485B-AF89-9A504EF4FC3A}" type="slidenum">
              <a:rPr lang="en-US"/>
              <a:pPr/>
              <a:t>8</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CAA78-ECC3-45E4-B44E-E7EB3E1703F6}" type="slidenum">
              <a:rPr lang="en-US"/>
              <a:pPr/>
              <a:t>9</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3BB89AE-7229-41E1-85DD-B4154F911C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DF2A1C-CC8E-4F3B-BBC3-040559B66C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615365-74D2-45A8-BFBD-D426C4C58F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068E1F-B336-4B27-BCFC-200915FE3C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A8F00C-D355-44C4-A72B-AF083E7523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8483A4E-B616-4DF2-863F-8D9B27916C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B4D9A674-876F-424A-92AB-6EA2771590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AB6F96EC-144F-4838-8771-91E1306B75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26B11BF-51EB-4CA0-B7C9-2A13706751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A022476-56C7-4DB9-8363-14E4C7D7FB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FB65304-5F5D-451E-AB3F-5382E6EB5E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C0C09E68-1607-4519-9ABC-7906E2F5A44F}" type="slidenum">
              <a:rPr lang="en-US" smtClean="0"/>
              <a:pPr/>
              <a:t>‹#›</a:t>
            </a:fld>
            <a:endParaRPr lang="en-US"/>
          </a:p>
        </p:txBody>
      </p:sp>
      <p:pic>
        <p:nvPicPr>
          <p:cNvPr id="7" name="Picture 20"/>
          <p:cNvPicPr>
            <a:picLocks noChangeAspect="1" noChangeArrowheads="1"/>
          </p:cNvPicPr>
          <p:nvPr userDrawn="1"/>
        </p:nvPicPr>
        <p:blipFill>
          <a:blip r:embed="rId14"/>
          <a:srcRect/>
          <a:stretch>
            <a:fillRect/>
          </a:stretch>
        </p:blipFill>
        <p:spPr bwMode="auto">
          <a:xfrm>
            <a:off x="0" y="311150"/>
            <a:ext cx="9142413" cy="695325"/>
          </a:xfrm>
          <a:prstGeom prst="rect">
            <a:avLst/>
          </a:prstGeom>
          <a:noFill/>
          <a:ln w="9525" algn="ctr">
            <a:noFill/>
            <a:miter lim="800000"/>
            <a:headEnd/>
            <a:tailEnd/>
          </a:ln>
          <a:effectLst/>
        </p:spPr>
      </p:pic>
      <p:sp>
        <p:nvSpPr>
          <p:cNvPr id="8" name="Text Box 10"/>
          <p:cNvSpPr txBox="1">
            <a:spLocks noChangeArrowheads="1"/>
          </p:cNvSpPr>
          <p:nvPr userDrawn="1"/>
        </p:nvSpPr>
        <p:spPr bwMode="auto">
          <a:xfrm>
            <a:off x="8496300" y="6388100"/>
            <a:ext cx="647700" cy="366713"/>
          </a:xfrm>
          <a:prstGeom prst="rect">
            <a:avLst/>
          </a:prstGeom>
          <a:noFill/>
          <a:ln w="9525">
            <a:noFill/>
            <a:miter lim="800000"/>
            <a:headEnd/>
            <a:tailEnd/>
          </a:ln>
          <a:effectLst/>
        </p:spPr>
        <p:txBody>
          <a:bodyPr>
            <a:spAutoFit/>
          </a:bodyPr>
          <a:lstStyle/>
          <a:p>
            <a:pPr>
              <a:spcBef>
                <a:spcPct val="50000"/>
              </a:spcBef>
            </a:pPr>
            <a:fld id="{4AC80225-5B81-4796-9A0E-5C34DC9AB667}" type="slidenum">
              <a:rPr lang="en-US"/>
              <a:pPr>
                <a:spcBef>
                  <a:spcPct val="50000"/>
                </a:spcBef>
              </a:pPr>
              <a:t>‹#›</a:t>
            </a:fld>
            <a:endParaRPr lang="en-US"/>
          </a:p>
        </p:txBody>
      </p:sp>
      <p:sp>
        <p:nvSpPr>
          <p:cNvPr id="9" name="Rectangle 21"/>
          <p:cNvSpPr>
            <a:spLocks noChangeArrowheads="1"/>
          </p:cNvSpPr>
          <p:nvPr userDrawn="1"/>
        </p:nvSpPr>
        <p:spPr bwMode="auto">
          <a:xfrm>
            <a:off x="0" y="149225"/>
            <a:ext cx="454025" cy="400050"/>
          </a:xfrm>
          <a:prstGeom prst="rect">
            <a:avLst/>
          </a:prstGeom>
          <a:solidFill>
            <a:srgbClr val="00718C"/>
          </a:solidFill>
          <a:ln w="9525" algn="ctr">
            <a:noFill/>
            <a:miter lim="800000"/>
            <a:headEnd/>
            <a:tailEnd/>
          </a:ln>
          <a:effectLst>
            <a:outerShdw dist="127000" dir="2212194" algn="ctr" rotWithShape="0">
              <a:srgbClr val="21419C">
                <a:alpha val="50000"/>
              </a:srgbClr>
            </a:outerShdw>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3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image" Target="../media/image29.w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47.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40.wmf"/><Relationship Id="rId4" Type="http://schemas.openxmlformats.org/officeDocument/2006/relationships/image" Target="../media/image39.wmf"/></Relationships>
</file>

<file path=ppt/slides/_rels/slide58.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3.wmf"/><Relationship Id="rId4" Type="http://schemas.openxmlformats.org/officeDocument/2006/relationships/image" Target="../media/image42.wmf"/></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10"/>
          <p:cNvSpPr>
            <a:spLocks noGrp="1"/>
          </p:cNvSpPr>
          <p:nvPr>
            <p:ph type="subTitle" idx="1"/>
          </p:nvPr>
        </p:nvSpPr>
        <p:spPr>
          <a:xfrm>
            <a:off x="1295400" y="4038600"/>
            <a:ext cx="6400800" cy="1752600"/>
          </a:xfrm>
        </p:spPr>
        <p:txBody>
          <a:bodyPr/>
          <a:lstStyle/>
          <a:p>
            <a:pPr eaLnBrk="1" hangingPunct="1"/>
            <a:r>
              <a:rPr lang="en-US" dirty="0" smtClean="0">
                <a:solidFill>
                  <a:schemeClr val="tx1"/>
                </a:solidFill>
              </a:rPr>
              <a:t>ALGEBRA</a:t>
            </a:r>
          </a:p>
          <a:p>
            <a:pPr eaLnBrk="1" hangingPunct="1"/>
            <a:r>
              <a:rPr lang="en-US" dirty="0" smtClean="0">
                <a:solidFill>
                  <a:schemeClr val="tx1"/>
                </a:solidFill>
              </a:rPr>
              <a:t>Math 10-3</a:t>
            </a:r>
          </a:p>
        </p:txBody>
      </p:sp>
      <p:sp>
        <p:nvSpPr>
          <p:cNvPr id="5" name="Rectangle 4"/>
          <p:cNvSpPr/>
          <p:nvPr/>
        </p:nvSpPr>
        <p:spPr>
          <a:xfrm>
            <a:off x="990600" y="7620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a:srcRect/>
          <a:stretch>
            <a:fillRect/>
          </a:stretch>
        </p:blipFill>
        <p:spPr bwMode="auto">
          <a:xfrm>
            <a:off x="3859213" y="457200"/>
            <a:ext cx="1447800" cy="1447800"/>
          </a:xfrm>
          <a:prstGeom prst="rect">
            <a:avLst/>
          </a:prstGeom>
          <a:noFill/>
          <a:ln w="9525">
            <a:noFill/>
            <a:miter lim="800000"/>
            <a:headEnd/>
            <a:tailEnd/>
          </a:ln>
        </p:spPr>
      </p:pic>
      <p:sp>
        <p:nvSpPr>
          <p:cNvPr id="8" name="Content Placeholder 2"/>
          <p:cNvSpPr txBox="1">
            <a:spLocks/>
          </p:cNvSpPr>
          <p:nvPr/>
        </p:nvSpPr>
        <p:spPr bwMode="auto">
          <a:xfrm>
            <a:off x="609600" y="2286000"/>
            <a:ext cx="8229600" cy="1295400"/>
          </a:xfrm>
          <a:prstGeom prst="rect">
            <a:avLst/>
          </a:prstGeom>
          <a:noFill/>
          <a:ln w="9525">
            <a:noFill/>
            <a:miter lim="800000"/>
            <a:headEnd/>
            <a:tailEnd/>
          </a:ln>
        </p:spPr>
        <p:txBody>
          <a:bodyPr/>
          <a:lstStyle/>
          <a:p>
            <a:pPr algn="ctr">
              <a:spcBef>
                <a:spcPct val="20000"/>
              </a:spcBef>
              <a:buFont typeface="Arial" pitchFamily="34" charset="0"/>
              <a:buNone/>
              <a:defRPr/>
            </a:pPr>
            <a:endParaRPr lang="en-US" sz="4000" b="1" dirty="0">
              <a:solidFill>
                <a:schemeClr val="tx1">
                  <a:tint val="75000"/>
                </a:schemeClr>
              </a:solidFill>
              <a:latin typeface="Verdana" pitchFamily="34" charset="0"/>
              <a:ea typeface="Verdana" pitchFamily="34" charset="0"/>
              <a:cs typeface="Verdana" pitchFamily="34" charset="0"/>
            </a:endParaRPr>
          </a:p>
        </p:txBody>
      </p:sp>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Graph (     </a:t>
            </a:r>
            <a:r>
              <a:rPr lang="en-US" sz="2400" dirty="0" smtClean="0"/>
              <a:t>     </a:t>
            </a:r>
            <a:r>
              <a:rPr lang="en-US" sz="2400" dirty="0"/>
              <a:t>, 3</a:t>
            </a:r>
            <a:r>
              <a:rPr lang="en-US" sz="2400" dirty="0" smtClean="0"/>
              <a:t>] . Write </a:t>
            </a:r>
            <a:r>
              <a:rPr lang="en-US" sz="2400" dirty="0"/>
              <a:t>the interval in set-builder notation.</a:t>
            </a:r>
          </a:p>
          <a:p>
            <a:pPr marL="0" indent="0">
              <a:buNone/>
            </a:pPr>
            <a:endParaRPr lang="en-US" sz="2400" dirty="0"/>
          </a:p>
          <a:p>
            <a:pPr marL="0" indent="0">
              <a:buNone/>
            </a:pPr>
            <a:r>
              <a:rPr lang="en-US" sz="2400" dirty="0">
                <a:solidFill>
                  <a:srgbClr val="21419C"/>
                </a:solidFill>
              </a:rPr>
              <a:t>Solution:</a:t>
            </a:r>
          </a:p>
          <a:p>
            <a:pPr marL="0" indent="0">
              <a:lnSpc>
                <a:spcPct val="110000"/>
              </a:lnSpc>
              <a:buNone/>
            </a:pPr>
            <a:r>
              <a:rPr lang="en-US" sz="2400" dirty="0"/>
              <a:t>The set is the real numbers less than or equal to 3. In </a:t>
            </a:r>
            <a:br>
              <a:rPr lang="en-US" sz="2400" dirty="0"/>
            </a:br>
            <a:r>
              <a:rPr lang="en-US" sz="2400" dirty="0"/>
              <a:t>set-builder notation, this is the set </a:t>
            </a:r>
            <a:r>
              <a:rPr lang="en-US" sz="2400" dirty="0">
                <a:solidFill>
                  <a:srgbClr val="009AFF"/>
                </a:solidFill>
              </a:rPr>
              <a:t>{</a:t>
            </a:r>
            <a:r>
              <a:rPr lang="en-US" sz="2400" i="1" dirty="0">
                <a:solidFill>
                  <a:srgbClr val="009AFF"/>
                </a:solidFill>
              </a:rPr>
              <a:t>x</a:t>
            </a:r>
            <a:r>
              <a:rPr lang="en-US" sz="2400" dirty="0"/>
              <a:t> </a:t>
            </a:r>
            <a:r>
              <a:rPr lang="en-US" sz="2400" dirty="0">
                <a:solidFill>
                  <a:srgbClr val="009AFF"/>
                </a:solidFill>
              </a:rPr>
              <a:t>|</a:t>
            </a:r>
            <a:r>
              <a:rPr lang="en-US" sz="2400" dirty="0"/>
              <a:t> </a:t>
            </a:r>
            <a:r>
              <a:rPr lang="en-US" sz="2400" i="1" dirty="0">
                <a:solidFill>
                  <a:srgbClr val="009AFF"/>
                </a:solidFill>
              </a:rPr>
              <a:t>x</a:t>
            </a:r>
            <a:r>
              <a:rPr lang="en-US" sz="2400" dirty="0">
                <a:solidFill>
                  <a:srgbClr val="009AFF"/>
                </a:solidFill>
              </a:rPr>
              <a:t> </a:t>
            </a:r>
            <a:r>
              <a:rPr lang="en-US" sz="2400" b="1" dirty="0">
                <a:solidFill>
                  <a:srgbClr val="009AFF"/>
                </a:solidFill>
                <a:sym typeface="Symbol" pitchFamily="18" charset="2"/>
              </a:rPr>
              <a:t></a:t>
            </a:r>
            <a:r>
              <a:rPr lang="en-US" sz="2400" dirty="0">
                <a:solidFill>
                  <a:srgbClr val="009AFF"/>
                </a:solidFill>
              </a:rPr>
              <a:t> 3}.</a:t>
            </a:r>
          </a:p>
          <a:p>
            <a:pPr marL="0" indent="0">
              <a:lnSpc>
                <a:spcPct val="110000"/>
              </a:lnSpc>
              <a:buNone/>
            </a:pPr>
            <a:endParaRPr lang="en-US" sz="2400" dirty="0"/>
          </a:p>
          <a:p>
            <a:pPr marL="0" indent="0">
              <a:lnSpc>
                <a:spcPct val="110000"/>
              </a:lnSpc>
              <a:buNone/>
            </a:pPr>
            <a:r>
              <a:rPr lang="en-US" sz="2400" dirty="0"/>
              <a:t>Draw a right bracket at 3, and darken the number line to the left of 3, as shown in Figure P.7.</a:t>
            </a:r>
          </a:p>
          <a:p>
            <a:pPr marL="0" indent="0">
              <a:lnSpc>
                <a:spcPct val="110000"/>
              </a:lnSpc>
              <a:buNone/>
            </a:pPr>
            <a:endParaRPr lang="en-US" sz="2400" dirty="0"/>
          </a:p>
        </p:txBody>
      </p:sp>
      <p:sp>
        <p:nvSpPr>
          <p:cNvPr id="208899" name="Rectangle 3"/>
          <p:cNvSpPr>
            <a:spLocks noGrp="1" noChangeArrowheads="1"/>
          </p:cNvSpPr>
          <p:nvPr>
            <p:ph type="title"/>
          </p:nvPr>
        </p:nvSpPr>
        <p:spPr>
          <a:xfrm>
            <a:off x="301625" y="90488"/>
            <a:ext cx="8226425" cy="1143000"/>
          </a:xfrm>
          <a:noFill/>
        </p:spPr>
        <p:txBody>
          <a:bodyPr/>
          <a:lstStyle/>
          <a:p>
            <a:r>
              <a:rPr lang="en-US" sz="2700" dirty="0" smtClean="0"/>
              <a:t> </a:t>
            </a:r>
            <a:r>
              <a:rPr lang="en-US" sz="2400" b="1" dirty="0" smtClean="0">
                <a:latin typeface="+mn-lt"/>
              </a:rPr>
              <a:t>GRAPH A SET GIVEN IN INTERVAL NOTATION</a:t>
            </a:r>
            <a:endParaRPr lang="en-US" sz="2400" b="1" dirty="0">
              <a:latin typeface="+mn-lt"/>
            </a:endParaRPr>
          </a:p>
        </p:txBody>
      </p:sp>
      <p:pic>
        <p:nvPicPr>
          <p:cNvPr id="208900" name="Picture 4"/>
          <p:cNvPicPr>
            <a:picLocks noChangeAspect="1" noChangeArrowheads="1"/>
          </p:cNvPicPr>
          <p:nvPr/>
        </p:nvPicPr>
        <p:blipFill>
          <a:blip r:embed="rId3"/>
          <a:srcRect/>
          <a:stretch>
            <a:fillRect/>
          </a:stretch>
        </p:blipFill>
        <p:spPr bwMode="auto">
          <a:xfrm>
            <a:off x="1524000" y="1524000"/>
            <a:ext cx="547687" cy="212725"/>
          </a:xfrm>
          <a:prstGeom prst="rect">
            <a:avLst/>
          </a:prstGeom>
          <a:noFill/>
          <a:ln w="9525">
            <a:noFill/>
            <a:miter lim="800000"/>
            <a:headEnd/>
            <a:tailEnd/>
          </a:ln>
          <a:effectLst/>
        </p:spPr>
      </p:pic>
      <p:pic>
        <p:nvPicPr>
          <p:cNvPr id="208901" name="Picture 5"/>
          <p:cNvPicPr>
            <a:picLocks noChangeAspect="1" noChangeArrowheads="1"/>
          </p:cNvPicPr>
          <p:nvPr/>
        </p:nvPicPr>
        <p:blipFill>
          <a:blip r:embed="rId4"/>
          <a:srcRect/>
          <a:stretch>
            <a:fillRect/>
          </a:stretch>
        </p:blipFill>
        <p:spPr bwMode="auto">
          <a:xfrm>
            <a:off x="2303463" y="5119688"/>
            <a:ext cx="4497387" cy="639762"/>
          </a:xfrm>
          <a:prstGeom prst="rect">
            <a:avLst/>
          </a:prstGeom>
          <a:noFill/>
          <a:ln w="9525" algn="ctr">
            <a:noFill/>
            <a:miter lim="800000"/>
            <a:headEnd/>
            <a:tailEnd/>
          </a:ln>
          <a:effectLst/>
        </p:spPr>
      </p:pic>
      <p:sp>
        <p:nvSpPr>
          <p:cNvPr id="208902" name="Rectangle 6"/>
          <p:cNvSpPr>
            <a:spLocks noChangeArrowheads="1"/>
          </p:cNvSpPr>
          <p:nvPr/>
        </p:nvSpPr>
        <p:spPr bwMode="auto">
          <a:xfrm>
            <a:off x="4095750" y="5867400"/>
            <a:ext cx="922338" cy="274638"/>
          </a:xfrm>
          <a:prstGeom prst="rect">
            <a:avLst/>
          </a:prstGeom>
          <a:noFill/>
          <a:ln w="9525" algn="ctr">
            <a:noFill/>
            <a:miter lim="800000"/>
            <a:headEnd/>
            <a:tailEnd/>
          </a:ln>
          <a:effectLst/>
        </p:spPr>
        <p:txBody>
          <a:bodyPr wrap="none">
            <a:spAutoFit/>
          </a:bodyPr>
          <a:lstStyle/>
          <a:p>
            <a:r>
              <a:rPr lang="en-US" sz="1200" b="1"/>
              <a:t>Figure P.7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08898">
                                            <p:txEl>
                                              <p:pRg st="2" end="2"/>
                                            </p:txEl>
                                          </p:spTgt>
                                        </p:tgtEl>
                                        <p:attrNameLst>
                                          <p:attrName>style.visibility</p:attrName>
                                        </p:attrNameLst>
                                      </p:cBhvr>
                                      <p:to>
                                        <p:strVal val="visible"/>
                                      </p:to>
                                    </p:set>
                                    <p:animEffect transition="in" filter="fade">
                                      <p:cBhvr>
                                        <p:cTn id="7" dur="1000"/>
                                        <p:tgtEl>
                                          <p:spTgt spid="208898">
                                            <p:txEl>
                                              <p:pRg st="2" end="2"/>
                                            </p:txEl>
                                          </p:spTgt>
                                        </p:tgtEl>
                                      </p:cBhvr>
                                    </p:animEffect>
                                    <p:anim calcmode="lin" valueType="num">
                                      <p:cBhvr>
                                        <p:cTn id="8" dur="1000" fill="hold"/>
                                        <p:tgtEl>
                                          <p:spTgt spid="208898">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08898">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8898">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08898">
                                            <p:txEl>
                                              <p:pRg st="3" end="3"/>
                                            </p:txEl>
                                          </p:spTgt>
                                        </p:tgtEl>
                                        <p:attrNameLst>
                                          <p:attrName>style.visibility</p:attrName>
                                        </p:attrNameLst>
                                      </p:cBhvr>
                                      <p:to>
                                        <p:strVal val="visible"/>
                                      </p:to>
                                    </p:set>
                                    <p:animEffect transition="in" filter="fade">
                                      <p:cBhvr>
                                        <p:cTn id="13" dur="1000"/>
                                        <p:tgtEl>
                                          <p:spTgt spid="208898">
                                            <p:txEl>
                                              <p:pRg st="3" end="3"/>
                                            </p:txEl>
                                          </p:spTgt>
                                        </p:tgtEl>
                                      </p:cBhvr>
                                    </p:animEffect>
                                    <p:anim calcmode="lin" valueType="num">
                                      <p:cBhvr>
                                        <p:cTn id="14" dur="1000" fill="hold"/>
                                        <p:tgtEl>
                                          <p:spTgt spid="208898">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08898">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08898">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208898">
                                            <p:txEl>
                                              <p:pRg st="5" end="5"/>
                                            </p:txEl>
                                          </p:spTgt>
                                        </p:tgtEl>
                                        <p:attrNameLst>
                                          <p:attrName>style.visibility</p:attrName>
                                        </p:attrNameLst>
                                      </p:cBhvr>
                                      <p:to>
                                        <p:strVal val="visible"/>
                                      </p:to>
                                    </p:set>
                                    <p:animEffect transition="in" filter="fade">
                                      <p:cBhvr>
                                        <p:cTn id="21" dur="1000"/>
                                        <p:tgtEl>
                                          <p:spTgt spid="208898">
                                            <p:txEl>
                                              <p:pRg st="5" end="5"/>
                                            </p:txEl>
                                          </p:spTgt>
                                        </p:tgtEl>
                                      </p:cBhvr>
                                    </p:animEffect>
                                    <p:anim calcmode="lin" valueType="num">
                                      <p:cBhvr>
                                        <p:cTn id="22" dur="1000" fill="hold"/>
                                        <p:tgtEl>
                                          <p:spTgt spid="208898">
                                            <p:txEl>
                                              <p:pRg st="5" end="5"/>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08898">
                                            <p:txEl>
                                              <p:pRg st="5" end="5"/>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08898">
                                            <p:txEl>
                                              <p:pRg st="5" end="5"/>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208901"/>
                                        </p:tgtEl>
                                        <p:attrNameLst>
                                          <p:attrName>style.visibility</p:attrName>
                                        </p:attrNameLst>
                                      </p:cBhvr>
                                      <p:to>
                                        <p:strVal val="visible"/>
                                      </p:to>
                                    </p:set>
                                    <p:animEffect transition="in" filter="fade">
                                      <p:cBhvr>
                                        <p:cTn id="27" dur="1000"/>
                                        <p:tgtEl>
                                          <p:spTgt spid="208901"/>
                                        </p:tgtEl>
                                      </p:cBhvr>
                                    </p:animEffect>
                                    <p:anim calcmode="lin" valueType="num">
                                      <p:cBhvr>
                                        <p:cTn id="28" dur="1000" fill="hold"/>
                                        <p:tgtEl>
                                          <p:spTgt spid="208901"/>
                                        </p:tgtEl>
                                        <p:attrNameLst>
                                          <p:attrName>ppt_x</p:attrName>
                                        </p:attrNameLst>
                                      </p:cBhvr>
                                      <p:tavLst>
                                        <p:tav tm="0">
                                          <p:val>
                                            <p:strVal val="#ppt_x"/>
                                          </p:val>
                                        </p:tav>
                                        <p:tav tm="100000">
                                          <p:val>
                                            <p:strVal val="#ppt_x"/>
                                          </p:val>
                                        </p:tav>
                                      </p:tavLst>
                                    </p:anim>
                                    <p:anim calcmode="lin" valueType="num">
                                      <p:cBhvr>
                                        <p:cTn id="29" dur="900" decel="100000" fill="hold"/>
                                        <p:tgtEl>
                                          <p:spTgt spid="208901"/>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08901"/>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208902"/>
                                        </p:tgtEl>
                                        <p:attrNameLst>
                                          <p:attrName>style.visibility</p:attrName>
                                        </p:attrNameLst>
                                      </p:cBhvr>
                                      <p:to>
                                        <p:strVal val="visible"/>
                                      </p:to>
                                    </p:set>
                                    <p:animEffect transition="in" filter="fade">
                                      <p:cBhvr>
                                        <p:cTn id="33" dur="1000"/>
                                        <p:tgtEl>
                                          <p:spTgt spid="208902"/>
                                        </p:tgtEl>
                                      </p:cBhvr>
                                    </p:animEffect>
                                    <p:anim calcmode="lin" valueType="num">
                                      <p:cBhvr>
                                        <p:cTn id="34" dur="1000" fill="hold"/>
                                        <p:tgtEl>
                                          <p:spTgt spid="208902"/>
                                        </p:tgtEl>
                                        <p:attrNameLst>
                                          <p:attrName>ppt_x</p:attrName>
                                        </p:attrNameLst>
                                      </p:cBhvr>
                                      <p:tavLst>
                                        <p:tav tm="0">
                                          <p:val>
                                            <p:strVal val="#ppt_x"/>
                                          </p:val>
                                        </p:tav>
                                        <p:tav tm="100000">
                                          <p:val>
                                            <p:strVal val="#ppt_x"/>
                                          </p:val>
                                        </p:tav>
                                      </p:tavLst>
                                    </p:anim>
                                    <p:anim calcmode="lin" valueType="num">
                                      <p:cBhvr>
                                        <p:cTn id="35" dur="900" decel="100000" fill="hold"/>
                                        <p:tgtEl>
                                          <p:spTgt spid="208902"/>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20890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The set {</a:t>
            </a:r>
            <a:r>
              <a:rPr lang="en-US" sz="2400" i="1" dirty="0"/>
              <a:t>x</a:t>
            </a:r>
            <a:r>
              <a:rPr lang="en-US" sz="2400" dirty="0"/>
              <a:t> |</a:t>
            </a:r>
            <a:r>
              <a:rPr lang="en-US" sz="2400" i="1" dirty="0"/>
              <a:t>x</a:t>
            </a:r>
            <a:r>
              <a:rPr lang="en-US" sz="2400" dirty="0"/>
              <a:t>  </a:t>
            </a:r>
            <a:r>
              <a:rPr lang="en-US" sz="2400" b="1" dirty="0">
                <a:sym typeface="Symbol" pitchFamily="18" charset="2"/>
              </a:rPr>
              <a:t></a:t>
            </a:r>
            <a:r>
              <a:rPr lang="en-US" sz="2400" dirty="0"/>
              <a:t> –2}</a:t>
            </a:r>
            <a:r>
              <a:rPr lang="en-US" sz="2400" dirty="0">
                <a:solidFill>
                  <a:srgbClr val="009AFF"/>
                </a:solidFill>
              </a:rPr>
              <a:t> </a:t>
            </a:r>
            <a:r>
              <a:rPr lang="en-US" sz="2400" dirty="0">
                <a:sym typeface="Symbol" pitchFamily="18" charset="2"/>
              </a:rPr>
              <a:t></a:t>
            </a:r>
            <a:r>
              <a:rPr lang="en-US" sz="2400" dirty="0">
                <a:solidFill>
                  <a:srgbClr val="009AFF"/>
                </a:solidFill>
              </a:rPr>
              <a:t> </a:t>
            </a:r>
            <a:r>
              <a:rPr lang="en-US" sz="2400" dirty="0"/>
              <a:t>{</a:t>
            </a:r>
            <a:r>
              <a:rPr lang="en-US" sz="2400" i="1" dirty="0"/>
              <a:t>x</a:t>
            </a:r>
            <a:r>
              <a:rPr lang="en-US" sz="2400" dirty="0"/>
              <a:t> | </a:t>
            </a:r>
            <a:r>
              <a:rPr lang="en-US" sz="2400" i="1" dirty="0"/>
              <a:t>x</a:t>
            </a:r>
            <a:r>
              <a:rPr lang="en-US" sz="2400" dirty="0"/>
              <a:t> &gt; 3}</a:t>
            </a:r>
            <a:r>
              <a:rPr lang="en-US" sz="2400" dirty="0">
                <a:solidFill>
                  <a:srgbClr val="009AFF"/>
                </a:solidFill>
              </a:rPr>
              <a:t> </a:t>
            </a:r>
            <a:r>
              <a:rPr lang="en-US" sz="2400" dirty="0"/>
              <a:t>is the set of real numbers</a:t>
            </a:r>
          </a:p>
          <a:p>
            <a:pPr marL="0" indent="0">
              <a:buNone/>
            </a:pPr>
            <a:r>
              <a:rPr lang="en-US" sz="2400" dirty="0"/>
              <a:t>that are either less than or equal to –2 </a:t>
            </a:r>
            <a:r>
              <a:rPr lang="en-US" sz="2400" i="1" dirty="0"/>
              <a:t>or </a:t>
            </a:r>
            <a:r>
              <a:rPr lang="en-US" sz="2400" dirty="0"/>
              <a:t>greater than 3.</a:t>
            </a:r>
            <a:br>
              <a:rPr lang="en-US" sz="2400" dirty="0"/>
            </a:br>
            <a:endParaRPr lang="en-US" sz="2400" dirty="0"/>
          </a:p>
          <a:p>
            <a:pPr marL="0" indent="0">
              <a:lnSpc>
                <a:spcPct val="120000"/>
              </a:lnSpc>
              <a:buNone/>
            </a:pPr>
            <a:r>
              <a:rPr lang="en-US" sz="2400" dirty="0"/>
              <a:t>We also could write this in interval notation as</a:t>
            </a:r>
            <a:br>
              <a:rPr lang="en-US" sz="2400" dirty="0"/>
            </a:br>
            <a:r>
              <a:rPr lang="en-US" sz="2400" dirty="0"/>
              <a:t>(       , –2] </a:t>
            </a:r>
            <a:r>
              <a:rPr lang="en-US" sz="2400" dirty="0">
                <a:sym typeface="Symbol" pitchFamily="18" charset="2"/>
              </a:rPr>
              <a:t> </a:t>
            </a:r>
            <a:r>
              <a:rPr lang="en-US" sz="2400" dirty="0" smtClean="0">
                <a:sym typeface="Symbol" pitchFamily="18" charset="2"/>
              </a:rPr>
              <a:t>( 3, +       ).</a:t>
            </a:r>
            <a:endParaRPr lang="en-US" sz="2400" dirty="0">
              <a:sym typeface="Symbol" pitchFamily="18" charset="2"/>
            </a:endParaRPr>
          </a:p>
          <a:p>
            <a:pPr marL="0" indent="0">
              <a:lnSpc>
                <a:spcPct val="120000"/>
              </a:lnSpc>
              <a:buNone/>
            </a:pPr>
            <a:endParaRPr lang="en-US" sz="2400" dirty="0"/>
          </a:p>
          <a:p>
            <a:pPr marL="0" indent="0">
              <a:lnSpc>
                <a:spcPct val="120000"/>
              </a:lnSpc>
              <a:buNone/>
            </a:pPr>
            <a:r>
              <a:rPr lang="en-US" sz="2400" dirty="0"/>
              <a:t>The graph of the set is shown in Figure P.8.</a:t>
            </a:r>
          </a:p>
          <a:p>
            <a:pPr>
              <a:buNone/>
            </a:pPr>
            <a:endParaRPr lang="en-US" dirty="0"/>
          </a:p>
        </p:txBody>
      </p:sp>
      <p:sp>
        <p:nvSpPr>
          <p:cNvPr id="210947" name="Rectangle 3"/>
          <p:cNvSpPr>
            <a:spLocks noGrp="1" noChangeArrowheads="1"/>
          </p:cNvSpPr>
          <p:nvPr>
            <p:ph type="title"/>
          </p:nvPr>
        </p:nvSpPr>
        <p:spPr>
          <a:xfrm>
            <a:off x="301625" y="90488"/>
            <a:ext cx="8226425" cy="1143000"/>
          </a:xfrm>
          <a:noFill/>
        </p:spPr>
        <p:txBody>
          <a:bodyPr/>
          <a:lstStyle/>
          <a:p>
            <a:r>
              <a:rPr lang="en-US" dirty="0" smtClean="0"/>
              <a:t> </a:t>
            </a:r>
            <a:r>
              <a:rPr lang="en-US" sz="2400" b="1" dirty="0" smtClean="0"/>
              <a:t>SOLUTION</a:t>
            </a:r>
            <a:endParaRPr lang="en-US" sz="2400" b="1" dirty="0"/>
          </a:p>
        </p:txBody>
      </p:sp>
      <p:pic>
        <p:nvPicPr>
          <p:cNvPr id="210951" name="Picture 7"/>
          <p:cNvPicPr>
            <a:picLocks noChangeAspect="1" noChangeArrowheads="1"/>
          </p:cNvPicPr>
          <p:nvPr/>
        </p:nvPicPr>
        <p:blipFill>
          <a:blip r:embed="rId3"/>
          <a:srcRect/>
          <a:stretch>
            <a:fillRect/>
          </a:stretch>
        </p:blipFill>
        <p:spPr bwMode="auto">
          <a:xfrm>
            <a:off x="666750" y="3273425"/>
            <a:ext cx="547688" cy="212725"/>
          </a:xfrm>
          <a:prstGeom prst="rect">
            <a:avLst/>
          </a:prstGeom>
          <a:noFill/>
          <a:ln w="9525">
            <a:noFill/>
            <a:miter lim="800000"/>
            <a:headEnd/>
            <a:tailEnd/>
          </a:ln>
          <a:effectLst/>
        </p:spPr>
      </p:pic>
      <p:pic>
        <p:nvPicPr>
          <p:cNvPr id="210952" name="Picture 8"/>
          <p:cNvPicPr>
            <a:picLocks noChangeAspect="1" noChangeArrowheads="1"/>
          </p:cNvPicPr>
          <p:nvPr/>
        </p:nvPicPr>
        <p:blipFill>
          <a:blip r:embed="rId3"/>
          <a:srcRect l="38235"/>
          <a:stretch>
            <a:fillRect/>
          </a:stretch>
        </p:blipFill>
        <p:spPr bwMode="auto">
          <a:xfrm>
            <a:off x="2725403" y="3257550"/>
            <a:ext cx="338137" cy="214313"/>
          </a:xfrm>
          <a:prstGeom prst="rect">
            <a:avLst/>
          </a:prstGeom>
          <a:noFill/>
          <a:ln w="9525">
            <a:noFill/>
            <a:miter lim="800000"/>
            <a:headEnd/>
            <a:tailEnd/>
          </a:ln>
          <a:effectLst/>
        </p:spPr>
      </p:pic>
      <p:pic>
        <p:nvPicPr>
          <p:cNvPr id="210953" name="Picture 9"/>
          <p:cNvPicPr>
            <a:picLocks noChangeAspect="1" noChangeArrowheads="1"/>
          </p:cNvPicPr>
          <p:nvPr/>
        </p:nvPicPr>
        <p:blipFill>
          <a:blip r:embed="rId4"/>
          <a:srcRect/>
          <a:stretch>
            <a:fillRect/>
          </a:stretch>
        </p:blipFill>
        <p:spPr bwMode="auto">
          <a:xfrm>
            <a:off x="2335213" y="4806950"/>
            <a:ext cx="4441825" cy="503238"/>
          </a:xfrm>
          <a:prstGeom prst="rect">
            <a:avLst/>
          </a:prstGeom>
          <a:noFill/>
          <a:ln w="9525" algn="ctr">
            <a:noFill/>
            <a:miter lim="800000"/>
            <a:headEnd/>
            <a:tailEnd/>
          </a:ln>
          <a:effectLst/>
        </p:spPr>
      </p:pic>
      <p:sp>
        <p:nvSpPr>
          <p:cNvPr id="210954" name="Rectangle 10"/>
          <p:cNvSpPr>
            <a:spLocks noChangeArrowheads="1"/>
          </p:cNvSpPr>
          <p:nvPr/>
        </p:nvSpPr>
        <p:spPr bwMode="auto">
          <a:xfrm>
            <a:off x="4100513" y="5668963"/>
            <a:ext cx="922337" cy="274637"/>
          </a:xfrm>
          <a:prstGeom prst="rect">
            <a:avLst/>
          </a:prstGeom>
          <a:noFill/>
          <a:ln w="9525" algn="ctr">
            <a:noFill/>
            <a:miter lim="800000"/>
            <a:headEnd/>
            <a:tailEnd/>
          </a:ln>
          <a:effectLst/>
        </p:spPr>
        <p:txBody>
          <a:bodyPr wrap="none">
            <a:spAutoFit/>
          </a:bodyPr>
          <a:lstStyle/>
          <a:p>
            <a:r>
              <a:rPr lang="en-US" sz="1200" b="1"/>
              <a:t>Figure P.8</a:t>
            </a:r>
          </a:p>
        </p:txBody>
      </p:sp>
      <p:sp>
        <p:nvSpPr>
          <p:cNvPr id="210955" name="Text Box 11"/>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10946">
                                            <p:txEl>
                                              <p:pRg st="2" end="2"/>
                                            </p:txEl>
                                          </p:spTgt>
                                        </p:tgtEl>
                                        <p:attrNameLst>
                                          <p:attrName>style.visibility</p:attrName>
                                        </p:attrNameLst>
                                      </p:cBhvr>
                                      <p:to>
                                        <p:strVal val="visible"/>
                                      </p:to>
                                    </p:set>
                                    <p:animEffect transition="in" filter="fade">
                                      <p:cBhvr>
                                        <p:cTn id="7" dur="1000"/>
                                        <p:tgtEl>
                                          <p:spTgt spid="210946">
                                            <p:txEl>
                                              <p:pRg st="2" end="2"/>
                                            </p:txEl>
                                          </p:spTgt>
                                        </p:tgtEl>
                                      </p:cBhvr>
                                    </p:animEffect>
                                    <p:anim calcmode="lin" valueType="num">
                                      <p:cBhvr>
                                        <p:cTn id="8" dur="1000" fill="hold"/>
                                        <p:tgtEl>
                                          <p:spTgt spid="210946">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0946">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0946">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10951"/>
                                        </p:tgtEl>
                                        <p:attrNameLst>
                                          <p:attrName>style.visibility</p:attrName>
                                        </p:attrNameLst>
                                      </p:cBhvr>
                                      <p:to>
                                        <p:strVal val="visible"/>
                                      </p:to>
                                    </p:set>
                                    <p:animEffect transition="in" filter="fade">
                                      <p:cBhvr>
                                        <p:cTn id="13" dur="1000"/>
                                        <p:tgtEl>
                                          <p:spTgt spid="210951"/>
                                        </p:tgtEl>
                                      </p:cBhvr>
                                    </p:animEffect>
                                    <p:anim calcmode="lin" valueType="num">
                                      <p:cBhvr>
                                        <p:cTn id="14" dur="1000" fill="hold"/>
                                        <p:tgtEl>
                                          <p:spTgt spid="210951"/>
                                        </p:tgtEl>
                                        <p:attrNameLst>
                                          <p:attrName>ppt_x</p:attrName>
                                        </p:attrNameLst>
                                      </p:cBhvr>
                                      <p:tavLst>
                                        <p:tav tm="0">
                                          <p:val>
                                            <p:strVal val="#ppt_x"/>
                                          </p:val>
                                        </p:tav>
                                        <p:tav tm="100000">
                                          <p:val>
                                            <p:strVal val="#ppt_x"/>
                                          </p:val>
                                        </p:tav>
                                      </p:tavLst>
                                    </p:anim>
                                    <p:anim calcmode="lin" valueType="num">
                                      <p:cBhvr>
                                        <p:cTn id="15" dur="900" decel="100000" fill="hold"/>
                                        <p:tgtEl>
                                          <p:spTgt spid="210951"/>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10951"/>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10952"/>
                                        </p:tgtEl>
                                        <p:attrNameLst>
                                          <p:attrName>style.visibility</p:attrName>
                                        </p:attrNameLst>
                                      </p:cBhvr>
                                      <p:to>
                                        <p:strVal val="visible"/>
                                      </p:to>
                                    </p:set>
                                    <p:animEffect transition="in" filter="fade">
                                      <p:cBhvr>
                                        <p:cTn id="19" dur="1000"/>
                                        <p:tgtEl>
                                          <p:spTgt spid="210952"/>
                                        </p:tgtEl>
                                      </p:cBhvr>
                                    </p:animEffect>
                                    <p:anim calcmode="lin" valueType="num">
                                      <p:cBhvr>
                                        <p:cTn id="20" dur="1000" fill="hold"/>
                                        <p:tgtEl>
                                          <p:spTgt spid="210952"/>
                                        </p:tgtEl>
                                        <p:attrNameLst>
                                          <p:attrName>ppt_x</p:attrName>
                                        </p:attrNameLst>
                                      </p:cBhvr>
                                      <p:tavLst>
                                        <p:tav tm="0">
                                          <p:val>
                                            <p:strVal val="#ppt_x"/>
                                          </p:val>
                                        </p:tav>
                                        <p:tav tm="100000">
                                          <p:val>
                                            <p:strVal val="#ppt_x"/>
                                          </p:val>
                                        </p:tav>
                                      </p:tavLst>
                                    </p:anim>
                                    <p:anim calcmode="lin" valueType="num">
                                      <p:cBhvr>
                                        <p:cTn id="21" dur="900" decel="100000" fill="hold"/>
                                        <p:tgtEl>
                                          <p:spTgt spid="210952"/>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10952"/>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210946">
                                            <p:txEl>
                                              <p:pRg st="4" end="4"/>
                                            </p:txEl>
                                          </p:spTgt>
                                        </p:tgtEl>
                                        <p:attrNameLst>
                                          <p:attrName>style.visibility</p:attrName>
                                        </p:attrNameLst>
                                      </p:cBhvr>
                                      <p:to>
                                        <p:strVal val="visible"/>
                                      </p:to>
                                    </p:set>
                                    <p:animEffect transition="in" filter="fade">
                                      <p:cBhvr>
                                        <p:cTn id="25" dur="1000"/>
                                        <p:tgtEl>
                                          <p:spTgt spid="210946">
                                            <p:txEl>
                                              <p:pRg st="4" end="4"/>
                                            </p:txEl>
                                          </p:spTgt>
                                        </p:tgtEl>
                                      </p:cBhvr>
                                    </p:animEffect>
                                    <p:anim calcmode="lin" valueType="num">
                                      <p:cBhvr>
                                        <p:cTn id="26" dur="1000" fill="hold"/>
                                        <p:tgtEl>
                                          <p:spTgt spid="210946">
                                            <p:txEl>
                                              <p:pRg st="4" end="4"/>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210946">
                                            <p:txEl>
                                              <p:pRg st="4" end="4"/>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10946">
                                            <p:txEl>
                                              <p:pRg st="4" end="4"/>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210953"/>
                                        </p:tgtEl>
                                        <p:attrNameLst>
                                          <p:attrName>style.visibility</p:attrName>
                                        </p:attrNameLst>
                                      </p:cBhvr>
                                      <p:to>
                                        <p:strVal val="visible"/>
                                      </p:to>
                                    </p:set>
                                    <p:animEffect transition="in" filter="fade">
                                      <p:cBhvr>
                                        <p:cTn id="31" dur="1000"/>
                                        <p:tgtEl>
                                          <p:spTgt spid="210953"/>
                                        </p:tgtEl>
                                      </p:cBhvr>
                                    </p:animEffect>
                                    <p:anim calcmode="lin" valueType="num">
                                      <p:cBhvr>
                                        <p:cTn id="32" dur="1000" fill="hold"/>
                                        <p:tgtEl>
                                          <p:spTgt spid="210953"/>
                                        </p:tgtEl>
                                        <p:attrNameLst>
                                          <p:attrName>ppt_x</p:attrName>
                                        </p:attrNameLst>
                                      </p:cBhvr>
                                      <p:tavLst>
                                        <p:tav tm="0">
                                          <p:val>
                                            <p:strVal val="#ppt_x"/>
                                          </p:val>
                                        </p:tav>
                                        <p:tav tm="100000">
                                          <p:val>
                                            <p:strVal val="#ppt_x"/>
                                          </p:val>
                                        </p:tav>
                                      </p:tavLst>
                                    </p:anim>
                                    <p:anim calcmode="lin" valueType="num">
                                      <p:cBhvr>
                                        <p:cTn id="33" dur="900" decel="100000" fill="hold"/>
                                        <p:tgtEl>
                                          <p:spTgt spid="210953"/>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10953"/>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210954"/>
                                        </p:tgtEl>
                                        <p:attrNameLst>
                                          <p:attrName>style.visibility</p:attrName>
                                        </p:attrNameLst>
                                      </p:cBhvr>
                                      <p:to>
                                        <p:strVal val="visible"/>
                                      </p:to>
                                    </p:set>
                                    <p:animEffect transition="in" filter="fade">
                                      <p:cBhvr>
                                        <p:cTn id="37" dur="1000"/>
                                        <p:tgtEl>
                                          <p:spTgt spid="210954"/>
                                        </p:tgtEl>
                                      </p:cBhvr>
                                    </p:animEffect>
                                    <p:anim calcmode="lin" valueType="num">
                                      <p:cBhvr>
                                        <p:cTn id="38" dur="1000" fill="hold"/>
                                        <p:tgtEl>
                                          <p:spTgt spid="210954"/>
                                        </p:tgtEl>
                                        <p:attrNameLst>
                                          <p:attrName>ppt_x</p:attrName>
                                        </p:attrNameLst>
                                      </p:cBhvr>
                                      <p:tavLst>
                                        <p:tav tm="0">
                                          <p:val>
                                            <p:strVal val="#ppt_x"/>
                                          </p:val>
                                        </p:tav>
                                        <p:tav tm="100000">
                                          <p:val>
                                            <p:strVal val="#ppt_x"/>
                                          </p:val>
                                        </p:tav>
                                      </p:tavLst>
                                    </p:anim>
                                    <p:anim calcmode="lin" valueType="num">
                                      <p:cBhvr>
                                        <p:cTn id="39" dur="900" decel="100000" fill="hold"/>
                                        <p:tgtEl>
                                          <p:spTgt spid="210954"/>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21095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body" idx="1"/>
          </p:nvPr>
        </p:nvSpPr>
        <p:spPr>
          <a:xfrm>
            <a:off x="457200" y="1370013"/>
            <a:ext cx="8458200" cy="5256212"/>
          </a:xfrm>
          <a:noFill/>
        </p:spPr>
        <p:txBody>
          <a:bodyPr/>
          <a:lstStyle/>
          <a:p>
            <a:pPr marL="0" indent="0">
              <a:buNone/>
            </a:pPr>
            <a:r>
              <a:rPr lang="en-US" sz="2400" dirty="0"/>
              <a:t>The set {</a:t>
            </a:r>
            <a:r>
              <a:rPr lang="en-US" sz="2400" i="1" dirty="0"/>
              <a:t>x</a:t>
            </a:r>
            <a:r>
              <a:rPr lang="en-US" sz="2400" dirty="0"/>
              <a:t> | </a:t>
            </a:r>
            <a:r>
              <a:rPr lang="en-US" sz="2400" i="1" dirty="0"/>
              <a:t>x</a:t>
            </a:r>
            <a:r>
              <a:rPr lang="en-US" sz="2400" dirty="0"/>
              <a:t> &gt; – 4}</a:t>
            </a:r>
            <a:r>
              <a:rPr lang="en-US" sz="2400" dirty="0">
                <a:solidFill>
                  <a:srgbClr val="009AFF"/>
                </a:solidFill>
              </a:rPr>
              <a:t> </a:t>
            </a:r>
            <a:r>
              <a:rPr lang="en-US" sz="2400" dirty="0">
                <a:sym typeface="Symbol" pitchFamily="18" charset="2"/>
              </a:rPr>
              <a:t></a:t>
            </a:r>
            <a:r>
              <a:rPr lang="en-US" sz="2400" dirty="0">
                <a:solidFill>
                  <a:srgbClr val="009AFF"/>
                </a:solidFill>
              </a:rPr>
              <a:t> </a:t>
            </a:r>
            <a:r>
              <a:rPr lang="en-US" sz="2400" dirty="0"/>
              <a:t>{</a:t>
            </a:r>
            <a:r>
              <a:rPr lang="en-US" sz="2400" i="1" dirty="0"/>
              <a:t>x</a:t>
            </a:r>
            <a:r>
              <a:rPr lang="en-US" sz="2400" dirty="0"/>
              <a:t> | </a:t>
            </a:r>
            <a:r>
              <a:rPr lang="en-US" sz="2400" i="1" dirty="0"/>
              <a:t>x</a:t>
            </a:r>
            <a:r>
              <a:rPr lang="en-US" sz="2400" dirty="0"/>
              <a:t> &lt; 1} is the set of real numbers that</a:t>
            </a:r>
          </a:p>
          <a:p>
            <a:pPr marL="0" indent="0">
              <a:buNone/>
            </a:pPr>
            <a:r>
              <a:rPr lang="en-US" sz="2400" dirty="0"/>
              <a:t>are greater than – 4 </a:t>
            </a:r>
            <a:r>
              <a:rPr lang="en-US" sz="2400" i="1" dirty="0"/>
              <a:t>and </a:t>
            </a:r>
            <a:r>
              <a:rPr lang="en-US" sz="2400" dirty="0"/>
              <a:t>less than 1.</a:t>
            </a:r>
            <a:br>
              <a:rPr lang="en-US" sz="2400" dirty="0"/>
            </a:br>
            <a:endParaRPr lang="en-US" sz="2400" dirty="0"/>
          </a:p>
          <a:p>
            <a:pPr marL="0" indent="0">
              <a:lnSpc>
                <a:spcPct val="120000"/>
              </a:lnSpc>
              <a:buNone/>
            </a:pPr>
            <a:r>
              <a:rPr lang="en-US" sz="2400" dirty="0"/>
              <a:t>Note from Figure P.9 that this set is the interval (– 4, 1),  which can be written in set-builder notation as {</a:t>
            </a:r>
            <a:r>
              <a:rPr lang="en-US" sz="2400" i="1" dirty="0"/>
              <a:t>x</a:t>
            </a:r>
            <a:r>
              <a:rPr lang="en-US" sz="2400" dirty="0"/>
              <a:t> | – 4 &lt; </a:t>
            </a:r>
            <a:r>
              <a:rPr lang="en-US" sz="2400" i="1" dirty="0"/>
              <a:t>x</a:t>
            </a:r>
            <a:r>
              <a:rPr lang="en-US" sz="2400" dirty="0"/>
              <a:t> &lt; 1}.</a:t>
            </a:r>
          </a:p>
        </p:txBody>
      </p:sp>
      <p:sp>
        <p:nvSpPr>
          <p:cNvPr id="214019" name="Rectangle 3"/>
          <p:cNvSpPr>
            <a:spLocks noGrp="1" noChangeArrowheads="1"/>
          </p:cNvSpPr>
          <p:nvPr>
            <p:ph type="title"/>
          </p:nvPr>
        </p:nvSpPr>
        <p:spPr>
          <a:xfrm>
            <a:off x="301625" y="90488"/>
            <a:ext cx="8226425" cy="1143000"/>
          </a:xfrm>
          <a:noFill/>
        </p:spPr>
        <p:txBody>
          <a:bodyPr/>
          <a:lstStyle/>
          <a:p>
            <a:r>
              <a:rPr lang="en-US" dirty="0" smtClean="0"/>
              <a:t> </a:t>
            </a:r>
            <a:r>
              <a:rPr lang="en-US" sz="2400" b="1" dirty="0" smtClean="0"/>
              <a:t>SOLUTION</a:t>
            </a:r>
            <a:endParaRPr lang="en-US" sz="2400" b="1" dirty="0"/>
          </a:p>
        </p:txBody>
      </p:sp>
      <p:sp>
        <p:nvSpPr>
          <p:cNvPr id="214023" name="Rectangle 7"/>
          <p:cNvSpPr>
            <a:spLocks noChangeArrowheads="1"/>
          </p:cNvSpPr>
          <p:nvPr/>
        </p:nvSpPr>
        <p:spPr bwMode="auto">
          <a:xfrm>
            <a:off x="4100513" y="4813300"/>
            <a:ext cx="922337" cy="274638"/>
          </a:xfrm>
          <a:prstGeom prst="rect">
            <a:avLst/>
          </a:prstGeom>
          <a:noFill/>
          <a:ln w="9525" algn="ctr">
            <a:noFill/>
            <a:miter lim="800000"/>
            <a:headEnd/>
            <a:tailEnd/>
          </a:ln>
          <a:effectLst/>
        </p:spPr>
        <p:txBody>
          <a:bodyPr wrap="none">
            <a:spAutoFit/>
          </a:bodyPr>
          <a:lstStyle/>
          <a:p>
            <a:r>
              <a:rPr lang="en-US" sz="1200" b="1"/>
              <a:t>Figure P.9</a:t>
            </a:r>
          </a:p>
        </p:txBody>
      </p:sp>
      <p:pic>
        <p:nvPicPr>
          <p:cNvPr id="214024" name="Picture 8"/>
          <p:cNvPicPr>
            <a:picLocks noChangeAspect="1" noChangeArrowheads="1"/>
          </p:cNvPicPr>
          <p:nvPr/>
        </p:nvPicPr>
        <p:blipFill>
          <a:blip r:embed="rId3"/>
          <a:srcRect/>
          <a:stretch>
            <a:fillRect/>
          </a:stretch>
        </p:blipFill>
        <p:spPr bwMode="auto">
          <a:xfrm>
            <a:off x="2347913" y="4114800"/>
            <a:ext cx="4414837" cy="503238"/>
          </a:xfrm>
          <a:prstGeom prst="rect">
            <a:avLst/>
          </a:prstGeom>
          <a:noFill/>
          <a:ln w="9525" algn="ctr">
            <a:noFill/>
            <a:miter lim="800000"/>
            <a:headEnd/>
            <a:tailEnd/>
          </a:ln>
          <a:effectLst/>
        </p:spPr>
      </p:pic>
      <p:sp>
        <p:nvSpPr>
          <p:cNvPr id="214025" name="Text Box 9"/>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PROPERTIES OF INEQUALITIES</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457200" y="1370013"/>
            <a:ext cx="8229600" cy="5256212"/>
          </a:xfrm>
          <a:noFill/>
        </p:spPr>
        <p:txBody>
          <a:bodyPr/>
          <a:lstStyle/>
          <a:p>
            <a:pPr marL="0" indent="0">
              <a:buNone/>
            </a:pPr>
            <a:r>
              <a:rPr lang="en-US" sz="2400" dirty="0"/>
              <a:t>We have used inequalities to describe the order of real numbers and to represent subsets of real numbers. In this section we consider inequalities that involve a variable. </a:t>
            </a:r>
          </a:p>
          <a:p>
            <a:pPr marL="0" indent="0">
              <a:buNone/>
            </a:pPr>
            <a:endParaRPr lang="en-US" sz="2400" dirty="0"/>
          </a:p>
          <a:p>
            <a:pPr marL="0" indent="0">
              <a:buNone/>
            </a:pPr>
            <a:r>
              <a:rPr lang="en-US" sz="2400" dirty="0"/>
              <a:t>In particular, we consider how to determine which real numbers make an inequality a true statement.</a:t>
            </a:r>
          </a:p>
          <a:p>
            <a:pPr marL="0" indent="0">
              <a:buNone/>
            </a:pPr>
            <a:endParaRPr lang="en-US" sz="2400" dirty="0"/>
          </a:p>
          <a:p>
            <a:pPr marL="0" indent="0">
              <a:buNone/>
            </a:pPr>
            <a:r>
              <a:rPr lang="en-US" sz="2400" dirty="0"/>
              <a:t>The </a:t>
            </a:r>
            <a:r>
              <a:rPr lang="en-US" sz="2400" b="1" dirty="0"/>
              <a:t>solution set </a:t>
            </a:r>
            <a:r>
              <a:rPr lang="en-US" sz="2400" dirty="0"/>
              <a:t>of an inequality is the set of all real numbers for which the inequality is a true statement.</a:t>
            </a:r>
          </a:p>
          <a:p>
            <a:pPr marL="0" indent="0">
              <a:buNone/>
            </a:pPr>
            <a:endParaRPr lang="en-US" sz="2400" dirty="0"/>
          </a:p>
          <a:p>
            <a:pPr marL="0" indent="0">
              <a:buNone/>
            </a:pPr>
            <a:r>
              <a:rPr lang="en-US" sz="2400" dirty="0"/>
              <a:t>For instance, the solution set of </a:t>
            </a:r>
            <a:r>
              <a:rPr lang="en-US" sz="2400" i="1" dirty="0"/>
              <a:t>x</a:t>
            </a:r>
            <a:r>
              <a:rPr lang="en-US" sz="2400" dirty="0"/>
              <a:t> + 1 &gt; 4 is the set of all</a:t>
            </a:r>
            <a:br>
              <a:rPr lang="en-US" sz="2400" dirty="0"/>
            </a:br>
            <a:r>
              <a:rPr lang="en-US" sz="2400" dirty="0"/>
              <a:t>real numbers greater than 3.</a:t>
            </a:r>
          </a:p>
        </p:txBody>
      </p:sp>
      <p:sp>
        <p:nvSpPr>
          <p:cNvPr id="5" name="Rectangle 2"/>
          <p:cNvSpPr>
            <a:spLocks noChangeArrowheads="1"/>
          </p:cNvSpPr>
          <p:nvPr/>
        </p:nvSpPr>
        <p:spPr bwMode="auto">
          <a:xfrm>
            <a:off x="419100" y="228600"/>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PROPERTIES OF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Rectangle 2"/>
          <p:cNvSpPr>
            <a:spLocks noGrp="1" noChangeArrowheads="1"/>
          </p:cNvSpPr>
          <p:nvPr>
            <p:ph idx="1"/>
          </p:nvPr>
        </p:nvSpPr>
        <p:spPr>
          <a:xfrm>
            <a:off x="457200" y="1370013"/>
            <a:ext cx="8229600" cy="5256212"/>
          </a:xfrm>
          <a:noFill/>
        </p:spPr>
        <p:txBody>
          <a:bodyPr/>
          <a:lstStyle/>
          <a:p>
            <a:pPr marL="0" indent="0">
              <a:buNone/>
            </a:pPr>
            <a:r>
              <a:rPr lang="en-US" sz="2400" dirty="0"/>
              <a:t>Two inequalities are </a:t>
            </a:r>
            <a:r>
              <a:rPr lang="en-US" sz="2400" b="1" dirty="0"/>
              <a:t>equivalent inequalities </a:t>
            </a:r>
            <a:r>
              <a:rPr lang="en-US" sz="2400" dirty="0"/>
              <a:t>if they have the same solution set.</a:t>
            </a:r>
          </a:p>
          <a:p>
            <a:pPr marL="0" indent="0">
              <a:buNone/>
            </a:pPr>
            <a:endParaRPr lang="en-US" sz="2400" dirty="0"/>
          </a:p>
          <a:p>
            <a:pPr marL="0" indent="0">
              <a:buNone/>
            </a:pPr>
            <a:r>
              <a:rPr lang="en-US" sz="2400" dirty="0"/>
              <a:t>We can solve many inequalities by producing </a:t>
            </a:r>
            <a:r>
              <a:rPr lang="en-US" sz="2400" i="1" dirty="0"/>
              <a:t>simpler </a:t>
            </a:r>
            <a:r>
              <a:rPr lang="en-US" sz="2400" dirty="0"/>
              <a:t>but equivalent inequalities until the solutions are readily apparent.</a:t>
            </a:r>
          </a:p>
          <a:p>
            <a:pPr marL="0" indent="0">
              <a:buNone/>
            </a:pPr>
            <a:endParaRPr lang="en-US" sz="2400" dirty="0"/>
          </a:p>
          <a:p>
            <a:pPr marL="0" indent="0">
              <a:buNone/>
            </a:pPr>
            <a:r>
              <a:rPr lang="en-US" sz="2400" dirty="0"/>
              <a:t>To produce these simpler but equivalent inequalities, we often apply the following properties.</a:t>
            </a:r>
          </a:p>
        </p:txBody>
      </p:sp>
      <p:sp>
        <p:nvSpPr>
          <p:cNvPr id="5" name="Rectangle 2"/>
          <p:cNvSpPr>
            <a:spLocks noChangeArrowheads="1"/>
          </p:cNvSpPr>
          <p:nvPr/>
        </p:nvSpPr>
        <p:spPr bwMode="auto">
          <a:xfrm>
            <a:off x="419100" y="228600"/>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PROPERTIES OF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Grp="1" noChangeArrowheads="1"/>
          </p:cNvSpPr>
          <p:nvPr>
            <p:ph idx="1"/>
          </p:nvPr>
        </p:nvSpPr>
        <p:spPr>
          <a:xfrm>
            <a:off x="457200" y="1370013"/>
            <a:ext cx="8229600" cy="5256212"/>
          </a:xfrm>
          <a:noFill/>
        </p:spPr>
        <p:txBody>
          <a:bodyPr/>
          <a:lstStyle/>
          <a:p>
            <a:pPr>
              <a:buNone/>
            </a:pPr>
            <a:r>
              <a:rPr lang="en-US" sz="2400" dirty="0">
                <a:solidFill>
                  <a:srgbClr val="B30000"/>
                </a:solidFill>
              </a:rPr>
              <a:t>Properties of Inequalities</a:t>
            </a:r>
          </a:p>
          <a:p>
            <a:pPr>
              <a:buNone/>
            </a:pPr>
            <a:r>
              <a:rPr lang="en-US" sz="2400" dirty="0"/>
              <a:t>Let </a:t>
            </a:r>
            <a:r>
              <a:rPr lang="en-US" sz="2400" i="1" dirty="0"/>
              <a:t>a</a:t>
            </a:r>
            <a:r>
              <a:rPr lang="en-US" sz="2400" dirty="0"/>
              <a:t>,</a:t>
            </a:r>
            <a:r>
              <a:rPr lang="en-US" sz="2400" i="1" dirty="0"/>
              <a:t> b</a:t>
            </a:r>
            <a:r>
              <a:rPr lang="en-US" sz="2400" dirty="0"/>
              <a:t>,</a:t>
            </a:r>
            <a:r>
              <a:rPr lang="en-US" sz="2400" i="1" dirty="0"/>
              <a:t> </a:t>
            </a:r>
            <a:r>
              <a:rPr lang="en-US" sz="2400" dirty="0"/>
              <a:t>and </a:t>
            </a:r>
            <a:r>
              <a:rPr lang="en-US" sz="2400" i="1" dirty="0"/>
              <a:t>c </a:t>
            </a:r>
            <a:r>
              <a:rPr lang="en-US" sz="2400" dirty="0"/>
              <a:t>be real numbers.</a:t>
            </a:r>
          </a:p>
          <a:p>
            <a:pPr>
              <a:buNone/>
            </a:pPr>
            <a:endParaRPr lang="en-US" sz="2400" dirty="0"/>
          </a:p>
          <a:p>
            <a:pPr>
              <a:buNone/>
            </a:pPr>
            <a:r>
              <a:rPr lang="en-US" sz="2400" b="1" dirty="0"/>
              <a:t>1. </a:t>
            </a:r>
            <a:r>
              <a:rPr lang="en-US" sz="2400" b="1" i="1" dirty="0"/>
              <a:t>Addition–Subtraction Property</a:t>
            </a:r>
            <a:br>
              <a:rPr lang="en-US" sz="2400" b="1" i="1" dirty="0"/>
            </a:br>
            <a:r>
              <a:rPr lang="en-US" sz="2400" b="1" i="1" dirty="0"/>
              <a:t>    </a:t>
            </a:r>
            <a:r>
              <a:rPr lang="en-US" sz="2400" dirty="0"/>
              <a:t>If the same real number is added to or subtracted from   </a:t>
            </a:r>
            <a:br>
              <a:rPr lang="en-US" sz="2400" dirty="0"/>
            </a:br>
            <a:r>
              <a:rPr lang="en-US" sz="2400" dirty="0"/>
              <a:t>    each side of an inequality, the resulting inequality is  </a:t>
            </a:r>
            <a:br>
              <a:rPr lang="en-US" sz="2400" dirty="0"/>
            </a:br>
            <a:r>
              <a:rPr lang="en-US" sz="2400" dirty="0"/>
              <a:t>    equivalent to the original inequality.</a:t>
            </a:r>
          </a:p>
          <a:p>
            <a:pPr>
              <a:buNone/>
            </a:pPr>
            <a:r>
              <a:rPr lang="en-US" sz="2400" dirty="0"/>
              <a:t>          </a:t>
            </a:r>
            <a:r>
              <a:rPr lang="en-US" sz="2400" i="1" dirty="0"/>
              <a:t>a </a:t>
            </a:r>
            <a:r>
              <a:rPr lang="en-US" sz="2400" dirty="0"/>
              <a:t>&lt; </a:t>
            </a:r>
            <a:r>
              <a:rPr lang="en-US" sz="2400" i="1" dirty="0"/>
              <a:t>b</a:t>
            </a:r>
            <a:r>
              <a:rPr lang="en-US" sz="2400" dirty="0"/>
              <a:t> and </a:t>
            </a:r>
            <a:r>
              <a:rPr lang="en-US" sz="2400" i="1" dirty="0"/>
              <a:t>a </a:t>
            </a:r>
            <a:r>
              <a:rPr lang="en-US" sz="2400" dirty="0"/>
              <a:t>+</a:t>
            </a:r>
            <a:r>
              <a:rPr lang="en-US" sz="2400" i="1" dirty="0"/>
              <a:t> c </a:t>
            </a:r>
            <a:r>
              <a:rPr lang="en-US" sz="2400" dirty="0"/>
              <a:t>&lt; </a:t>
            </a:r>
            <a:r>
              <a:rPr lang="en-US" sz="2400" i="1" dirty="0"/>
              <a:t>b </a:t>
            </a:r>
            <a:r>
              <a:rPr lang="en-US" sz="2400" dirty="0"/>
              <a:t>+</a:t>
            </a:r>
            <a:r>
              <a:rPr lang="en-US" sz="2400" i="1" dirty="0"/>
              <a:t> c </a:t>
            </a:r>
            <a:r>
              <a:rPr lang="en-US" sz="2400" dirty="0"/>
              <a:t>are equivalent inequalities.</a:t>
            </a:r>
          </a:p>
        </p:txBody>
      </p:sp>
      <p:sp>
        <p:nvSpPr>
          <p:cNvPr id="5" name="Rectangle 2"/>
          <p:cNvSpPr>
            <a:spLocks noChangeArrowheads="1"/>
          </p:cNvSpPr>
          <p:nvPr/>
        </p:nvSpPr>
        <p:spPr bwMode="auto">
          <a:xfrm>
            <a:off x="419100" y="228600"/>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PROPERTIES OF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Rectangle 2"/>
          <p:cNvSpPr>
            <a:spLocks noGrp="1" noChangeArrowheads="1"/>
          </p:cNvSpPr>
          <p:nvPr>
            <p:ph idx="1"/>
          </p:nvPr>
        </p:nvSpPr>
        <p:spPr>
          <a:xfrm>
            <a:off x="457200" y="1370013"/>
            <a:ext cx="8229600" cy="5256212"/>
          </a:xfrm>
          <a:noFill/>
        </p:spPr>
        <p:txBody>
          <a:bodyPr/>
          <a:lstStyle/>
          <a:p>
            <a:pPr marL="0" indent="0">
              <a:buNone/>
            </a:pPr>
            <a:r>
              <a:rPr lang="en-US" b="1" dirty="0"/>
              <a:t>2. </a:t>
            </a:r>
            <a:r>
              <a:rPr lang="en-US" sz="2400" b="1" i="1" dirty="0"/>
              <a:t>Multiplication–Division Property</a:t>
            </a:r>
          </a:p>
          <a:p>
            <a:pPr marL="0" indent="0">
              <a:buNone/>
            </a:pPr>
            <a:r>
              <a:rPr lang="en-US" sz="2400" b="1" dirty="0"/>
              <a:t>    a. </a:t>
            </a:r>
            <a:r>
              <a:rPr lang="en-US" sz="2400" dirty="0"/>
              <a:t>Multiplying or dividing each side of an inequality by the </a:t>
            </a:r>
            <a:br>
              <a:rPr lang="en-US" sz="2400" dirty="0"/>
            </a:br>
            <a:r>
              <a:rPr lang="en-US" sz="2400" dirty="0"/>
              <a:t>        same </a:t>
            </a:r>
            <a:r>
              <a:rPr lang="en-US" sz="2400" i="1" dirty="0"/>
              <a:t>positive </a:t>
            </a:r>
            <a:r>
              <a:rPr lang="en-US" sz="2400" dirty="0"/>
              <a:t>real number produces an equivalent </a:t>
            </a:r>
            <a:br>
              <a:rPr lang="en-US" sz="2400" dirty="0"/>
            </a:br>
            <a:r>
              <a:rPr lang="en-US" sz="2400" dirty="0"/>
              <a:t>        inequality.</a:t>
            </a:r>
          </a:p>
          <a:p>
            <a:pPr marL="0" indent="0">
              <a:buNone/>
            </a:pPr>
            <a:r>
              <a:rPr lang="en-US" sz="2400" dirty="0"/>
              <a:t>        	If </a:t>
            </a:r>
            <a:r>
              <a:rPr lang="en-US" sz="2400" i="1" dirty="0"/>
              <a:t>c </a:t>
            </a:r>
            <a:r>
              <a:rPr lang="en-US" sz="2400" dirty="0"/>
              <a:t>&gt; 0, then </a:t>
            </a:r>
            <a:r>
              <a:rPr lang="en-US" sz="2400" i="1" dirty="0"/>
              <a:t>a </a:t>
            </a:r>
            <a:r>
              <a:rPr lang="en-US" sz="2400" dirty="0"/>
              <a:t>&lt; </a:t>
            </a:r>
            <a:r>
              <a:rPr lang="en-US" sz="2400" i="1" dirty="0"/>
              <a:t>b</a:t>
            </a:r>
            <a:r>
              <a:rPr lang="en-US" sz="2400" dirty="0"/>
              <a:t> and </a:t>
            </a:r>
            <a:r>
              <a:rPr lang="en-US" sz="2400" i="1" dirty="0"/>
              <a:t>ac </a:t>
            </a:r>
            <a:r>
              <a:rPr lang="en-US" sz="2400" dirty="0"/>
              <a:t>&lt; </a:t>
            </a:r>
            <a:r>
              <a:rPr lang="en-US" sz="2400" i="1" dirty="0" err="1"/>
              <a:t>bc</a:t>
            </a:r>
            <a:r>
              <a:rPr lang="en-US" sz="2400" dirty="0"/>
              <a:t> are equivalent          </a:t>
            </a:r>
            <a:br>
              <a:rPr lang="en-US" sz="2400" dirty="0"/>
            </a:br>
            <a:r>
              <a:rPr lang="en-US" sz="2400" dirty="0"/>
              <a:t>           inequalities.</a:t>
            </a:r>
          </a:p>
          <a:p>
            <a:pPr marL="0" indent="0">
              <a:buNone/>
            </a:pPr>
            <a:endParaRPr lang="en-US" sz="2400" dirty="0"/>
          </a:p>
          <a:p>
            <a:pPr marL="0" indent="0">
              <a:buNone/>
            </a:pPr>
            <a:r>
              <a:rPr lang="en-US" sz="2400" b="1" dirty="0"/>
              <a:t>    b. </a:t>
            </a:r>
            <a:r>
              <a:rPr lang="en-US" sz="2400" dirty="0"/>
              <a:t>Multiplying or dividing each side of an inequality by   </a:t>
            </a:r>
            <a:br>
              <a:rPr lang="en-US" sz="2400" dirty="0"/>
            </a:br>
            <a:r>
              <a:rPr lang="en-US" sz="2400" dirty="0"/>
              <a:t>        the same </a:t>
            </a:r>
            <a:r>
              <a:rPr lang="en-US" sz="2400" i="1" dirty="0"/>
              <a:t>negative </a:t>
            </a:r>
            <a:r>
              <a:rPr lang="en-US" sz="2400" dirty="0"/>
              <a:t>real number produces an   </a:t>
            </a:r>
            <a:br>
              <a:rPr lang="en-US" sz="2400" dirty="0"/>
            </a:br>
            <a:r>
              <a:rPr lang="en-US" sz="2400" dirty="0"/>
              <a:t>        equivalent inequality provided the direction of the  </a:t>
            </a:r>
            <a:br>
              <a:rPr lang="en-US" sz="2400" dirty="0"/>
            </a:br>
            <a:r>
              <a:rPr lang="en-US" sz="2400" dirty="0"/>
              <a:t>        inequality symbol is </a:t>
            </a:r>
            <a:r>
              <a:rPr lang="en-US" sz="2400" i="1" dirty="0"/>
              <a:t>reversed.</a:t>
            </a:r>
          </a:p>
          <a:p>
            <a:pPr marL="0" indent="0">
              <a:buNone/>
            </a:pPr>
            <a:r>
              <a:rPr lang="en-US" sz="2400" dirty="0"/>
              <a:t>           If </a:t>
            </a:r>
            <a:r>
              <a:rPr lang="en-US" sz="2400" i="1" dirty="0"/>
              <a:t>c </a:t>
            </a:r>
            <a:r>
              <a:rPr lang="en-US" sz="2400" dirty="0"/>
              <a:t>&lt; 0, then </a:t>
            </a:r>
            <a:r>
              <a:rPr lang="en-US" sz="2400" i="1" dirty="0"/>
              <a:t>a </a:t>
            </a:r>
            <a:r>
              <a:rPr lang="en-US" sz="2400" dirty="0"/>
              <a:t>&lt; </a:t>
            </a:r>
            <a:r>
              <a:rPr lang="en-US" sz="2400" i="1" dirty="0"/>
              <a:t>b</a:t>
            </a:r>
            <a:r>
              <a:rPr lang="en-US" sz="2400" dirty="0"/>
              <a:t> and </a:t>
            </a:r>
            <a:r>
              <a:rPr lang="en-US" sz="2400" i="1" dirty="0"/>
              <a:t>ac </a:t>
            </a:r>
            <a:r>
              <a:rPr lang="en-US" sz="2400" dirty="0"/>
              <a:t>&gt; </a:t>
            </a:r>
            <a:r>
              <a:rPr lang="en-US" sz="2400" i="1" dirty="0" err="1"/>
              <a:t>bc</a:t>
            </a:r>
            <a:r>
              <a:rPr lang="en-US" sz="2400" dirty="0"/>
              <a:t> are equivalent   </a:t>
            </a:r>
            <a:br>
              <a:rPr lang="en-US" sz="2400" dirty="0"/>
            </a:br>
            <a:r>
              <a:rPr lang="en-US" sz="2400" dirty="0"/>
              <a:t>           inequalities.</a:t>
            </a:r>
            <a:endParaRPr lang="en-US" sz="2400" i="1" dirty="0"/>
          </a:p>
        </p:txBody>
      </p:sp>
      <p:sp>
        <p:nvSpPr>
          <p:cNvPr id="5" name="Rectangle 2"/>
          <p:cNvSpPr>
            <a:spLocks noChangeArrowheads="1"/>
          </p:cNvSpPr>
          <p:nvPr/>
        </p:nvSpPr>
        <p:spPr bwMode="auto">
          <a:xfrm>
            <a:off x="419100" y="228600"/>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PROPERTIES OF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Rectangle 2"/>
          <p:cNvSpPr>
            <a:spLocks noGrp="1" noChangeArrowheads="1"/>
          </p:cNvSpPr>
          <p:nvPr>
            <p:ph idx="1"/>
          </p:nvPr>
        </p:nvSpPr>
        <p:spPr>
          <a:xfrm>
            <a:off x="457200" y="1370013"/>
            <a:ext cx="8229600" cy="5256212"/>
          </a:xfrm>
          <a:noFill/>
        </p:spPr>
        <p:txBody>
          <a:bodyPr/>
          <a:lstStyle/>
          <a:p>
            <a:pPr marL="0" indent="0">
              <a:buNone/>
            </a:pPr>
            <a:r>
              <a:rPr lang="en-US" sz="2400" dirty="0" smtClean="0"/>
              <a:t>EXAMPLE</a:t>
            </a:r>
          </a:p>
          <a:p>
            <a:pPr marL="0" indent="0">
              <a:lnSpc>
                <a:spcPct val="120000"/>
              </a:lnSpc>
              <a:buNone/>
            </a:pPr>
            <a:r>
              <a:rPr lang="en-US" sz="2400" b="1" dirty="0" smtClean="0"/>
              <a:t>Property </a:t>
            </a:r>
            <a:r>
              <a:rPr lang="en-US" sz="2400" b="1" dirty="0"/>
              <a:t>1: </a:t>
            </a:r>
            <a:r>
              <a:rPr lang="en-US" sz="2400" dirty="0"/>
              <a:t>Adding or subtracting the same number to </a:t>
            </a:r>
            <a:br>
              <a:rPr lang="en-US" sz="2400" dirty="0"/>
            </a:br>
            <a:r>
              <a:rPr lang="en-US" sz="2400" dirty="0"/>
              <a:t>                    (from) each side of an inequality produces an </a:t>
            </a:r>
            <a:br>
              <a:rPr lang="en-US" sz="2400" dirty="0"/>
            </a:br>
            <a:r>
              <a:rPr lang="en-US" sz="2400" dirty="0"/>
              <a:t>                    equivalent inequality.</a:t>
            </a:r>
          </a:p>
          <a:p>
            <a:pPr marL="0" indent="0">
              <a:lnSpc>
                <a:spcPct val="120000"/>
              </a:lnSpc>
              <a:buNone/>
            </a:pPr>
            <a:r>
              <a:rPr lang="en-US" sz="2400" i="1" dirty="0"/>
              <a:t>			x </a:t>
            </a:r>
            <a:r>
              <a:rPr lang="en-US" sz="2400" dirty="0"/>
              <a:t>– 4 &lt; 7	             </a:t>
            </a:r>
            <a:r>
              <a:rPr lang="en-US" sz="2400" i="1" dirty="0"/>
              <a:t>x </a:t>
            </a:r>
            <a:r>
              <a:rPr lang="en-US" sz="2400" dirty="0"/>
              <a:t>+ 3 &gt; 5</a:t>
            </a:r>
          </a:p>
          <a:p>
            <a:pPr marL="0" indent="0">
              <a:lnSpc>
                <a:spcPct val="120000"/>
              </a:lnSpc>
              <a:buNone/>
            </a:pPr>
            <a:r>
              <a:rPr lang="en-US" sz="2400" i="1" dirty="0"/>
              <a:t>		     x </a:t>
            </a:r>
            <a:r>
              <a:rPr lang="en-US" sz="2400" dirty="0"/>
              <a:t>– 4 + 4 &lt; 7 + 4	       </a:t>
            </a:r>
            <a:r>
              <a:rPr lang="en-US" sz="2400" i="1" dirty="0"/>
              <a:t>x </a:t>
            </a:r>
            <a:r>
              <a:rPr lang="en-US" sz="2400" dirty="0"/>
              <a:t>+ 3 – 3 &gt; 5 – 3</a:t>
            </a:r>
          </a:p>
          <a:p>
            <a:pPr marL="0" indent="0">
              <a:lnSpc>
                <a:spcPct val="120000"/>
              </a:lnSpc>
              <a:buNone/>
            </a:pPr>
            <a:r>
              <a:rPr lang="en-US" sz="2400" i="1" dirty="0"/>
              <a:t>			       x </a:t>
            </a:r>
            <a:r>
              <a:rPr lang="en-US" sz="2400" dirty="0"/>
              <a:t>&lt; 11                        </a:t>
            </a:r>
            <a:r>
              <a:rPr lang="en-US" sz="2400" i="1" dirty="0"/>
              <a:t>x </a:t>
            </a:r>
            <a:r>
              <a:rPr lang="en-US" sz="2400" dirty="0"/>
              <a:t>&gt; 2</a:t>
            </a:r>
          </a:p>
        </p:txBody>
      </p:sp>
      <p:sp>
        <p:nvSpPr>
          <p:cNvPr id="5" name="Rectangle 2"/>
          <p:cNvSpPr>
            <a:spLocks noChangeArrowheads="1"/>
          </p:cNvSpPr>
          <p:nvPr/>
        </p:nvSpPr>
        <p:spPr bwMode="auto">
          <a:xfrm>
            <a:off x="419100" y="228600"/>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PROPERTIES OF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8" name="Rectangle 2"/>
          <p:cNvSpPr>
            <a:spLocks noGrp="1" noChangeArrowheads="1"/>
          </p:cNvSpPr>
          <p:nvPr>
            <p:ph idx="1"/>
          </p:nvPr>
        </p:nvSpPr>
        <p:spPr>
          <a:xfrm>
            <a:off x="457200" y="1370013"/>
            <a:ext cx="8229600" cy="5256212"/>
          </a:xfrm>
          <a:noFill/>
        </p:spPr>
        <p:txBody>
          <a:bodyPr/>
          <a:lstStyle/>
          <a:p>
            <a:pPr marL="0" indent="0">
              <a:buNone/>
            </a:pPr>
            <a:r>
              <a:rPr lang="en-US" sz="2400" b="1" dirty="0"/>
              <a:t>Property 2a: </a:t>
            </a:r>
            <a:r>
              <a:rPr lang="en-US" sz="2400" dirty="0"/>
              <a:t>Multiplying or dividing each side of an </a:t>
            </a:r>
            <a:br>
              <a:rPr lang="en-US" sz="2400" dirty="0"/>
            </a:br>
            <a:r>
              <a:rPr lang="en-US" sz="2400" dirty="0"/>
              <a:t>                      inequality by the same positive number </a:t>
            </a:r>
            <a:br>
              <a:rPr lang="en-US" sz="2400" dirty="0"/>
            </a:br>
            <a:r>
              <a:rPr lang="en-US" sz="2400" dirty="0"/>
              <a:t>                      produces an equivalent inequality.</a:t>
            </a:r>
          </a:p>
        </p:txBody>
      </p:sp>
      <p:pic>
        <p:nvPicPr>
          <p:cNvPr id="147460" name="Picture 4"/>
          <p:cNvPicPr>
            <a:picLocks noChangeAspect="1" noChangeArrowheads="1"/>
          </p:cNvPicPr>
          <p:nvPr/>
        </p:nvPicPr>
        <p:blipFill>
          <a:blip r:embed="rId3"/>
          <a:srcRect/>
          <a:stretch>
            <a:fillRect/>
          </a:stretch>
        </p:blipFill>
        <p:spPr bwMode="auto">
          <a:xfrm>
            <a:off x="2895600" y="2667000"/>
            <a:ext cx="4214813" cy="1874838"/>
          </a:xfrm>
          <a:prstGeom prst="rect">
            <a:avLst/>
          </a:prstGeom>
          <a:noFill/>
          <a:ln w="9525" algn="ctr">
            <a:noFill/>
            <a:miter lim="800000"/>
            <a:headEnd/>
            <a:tailEnd/>
          </a:ln>
          <a:effectLst/>
        </p:spPr>
      </p:pic>
      <p:sp>
        <p:nvSpPr>
          <p:cNvPr id="6" name="Rectangle 2"/>
          <p:cNvSpPr>
            <a:spLocks noChangeArrowheads="1"/>
          </p:cNvSpPr>
          <p:nvPr/>
        </p:nvSpPr>
        <p:spPr bwMode="auto">
          <a:xfrm>
            <a:off x="419100" y="228600"/>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PROPERTIES OF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455613" y="3198813"/>
            <a:ext cx="8191500" cy="830997"/>
          </a:xfrm>
          <a:prstGeom prst="rect">
            <a:avLst/>
          </a:prstGeom>
          <a:noFill/>
          <a:ln w="9525" algn="ctr">
            <a:noFill/>
            <a:miter lim="800000"/>
            <a:headEnd/>
            <a:tailEnd/>
          </a:ln>
          <a:effectLst/>
        </p:spPr>
        <p:txBody>
          <a:bodyPr>
            <a:spAutoFit/>
          </a:bodyPr>
          <a:lstStyle/>
          <a:p>
            <a:pPr algn="ctr"/>
            <a:r>
              <a:rPr lang="en-US" sz="2400" b="1" dirty="0" smtClean="0">
                <a:latin typeface="+mn-lt"/>
              </a:rPr>
              <a:t>LESSON 8</a:t>
            </a:r>
          </a:p>
          <a:p>
            <a:pPr algn="ctr"/>
            <a:r>
              <a:rPr lang="en-US" sz="2400" b="1" dirty="0" smtClean="0">
                <a:latin typeface="+mn-lt"/>
              </a:rPr>
              <a:t>INEQUALITIES</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Rectangle 2"/>
          <p:cNvSpPr>
            <a:spLocks noGrp="1" noChangeArrowheads="1"/>
          </p:cNvSpPr>
          <p:nvPr>
            <p:ph idx="1"/>
          </p:nvPr>
        </p:nvSpPr>
        <p:spPr>
          <a:xfrm>
            <a:off x="457200" y="1370013"/>
            <a:ext cx="8229600" cy="5256212"/>
          </a:xfrm>
          <a:noFill/>
        </p:spPr>
        <p:txBody>
          <a:bodyPr/>
          <a:lstStyle/>
          <a:p>
            <a:pPr marL="0" indent="0">
              <a:buNone/>
            </a:pPr>
            <a:r>
              <a:rPr lang="en-US" sz="2400" b="1" dirty="0"/>
              <a:t>Property 2b: </a:t>
            </a:r>
            <a:r>
              <a:rPr lang="en-US" sz="2400" dirty="0"/>
              <a:t>Multiplying or dividing each side of an </a:t>
            </a:r>
            <a:br>
              <a:rPr lang="en-US" sz="2400" dirty="0"/>
            </a:br>
            <a:r>
              <a:rPr lang="en-US" sz="2400" dirty="0"/>
              <a:t>                      inequality by the same negative number </a:t>
            </a:r>
            <a:br>
              <a:rPr lang="en-US" sz="2400" dirty="0"/>
            </a:br>
            <a:r>
              <a:rPr lang="en-US" sz="2400" dirty="0"/>
              <a:t>                      produces an equivalent inequality provided </a:t>
            </a:r>
            <a:br>
              <a:rPr lang="en-US" sz="2400" dirty="0"/>
            </a:br>
            <a:r>
              <a:rPr lang="en-US" sz="2400" dirty="0"/>
              <a:t>                      the direction of the inequality symbol is </a:t>
            </a:r>
            <a:br>
              <a:rPr lang="en-US" sz="2400" dirty="0"/>
            </a:br>
            <a:r>
              <a:rPr lang="en-US" sz="2400" dirty="0"/>
              <a:t>                      reversed.</a:t>
            </a:r>
          </a:p>
        </p:txBody>
      </p:sp>
      <p:pic>
        <p:nvPicPr>
          <p:cNvPr id="149509" name="Picture 5"/>
          <p:cNvPicPr>
            <a:picLocks noChangeAspect="1" noChangeArrowheads="1"/>
          </p:cNvPicPr>
          <p:nvPr/>
        </p:nvPicPr>
        <p:blipFill>
          <a:blip r:embed="rId3"/>
          <a:srcRect/>
          <a:stretch>
            <a:fillRect/>
          </a:stretch>
        </p:blipFill>
        <p:spPr bwMode="auto">
          <a:xfrm>
            <a:off x="2667000" y="3581400"/>
            <a:ext cx="4991100" cy="1846263"/>
          </a:xfrm>
          <a:prstGeom prst="rect">
            <a:avLst/>
          </a:prstGeom>
          <a:noFill/>
          <a:ln w="9525" algn="ctr">
            <a:noFill/>
            <a:miter lim="800000"/>
            <a:headEnd/>
            <a:tailEnd/>
          </a:ln>
          <a:effectLst/>
        </p:spPr>
      </p:pic>
      <p:sp>
        <p:nvSpPr>
          <p:cNvPr id="6" name="Rectangle 2"/>
          <p:cNvSpPr>
            <a:spLocks noChangeArrowheads="1"/>
          </p:cNvSpPr>
          <p:nvPr/>
        </p:nvSpPr>
        <p:spPr bwMode="auto">
          <a:xfrm>
            <a:off x="419100" y="228600"/>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PROPERTIES OF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Rectangle 2"/>
          <p:cNvSpPr>
            <a:spLocks noGrp="1" noChangeArrowheads="1"/>
          </p:cNvSpPr>
          <p:nvPr>
            <p:ph idx="1"/>
          </p:nvPr>
        </p:nvSpPr>
        <p:spPr>
          <a:xfrm>
            <a:off x="457200" y="1370013"/>
            <a:ext cx="8229600" cy="5256212"/>
          </a:xfrm>
          <a:noFill/>
        </p:spPr>
        <p:txBody>
          <a:bodyPr/>
          <a:lstStyle/>
          <a:p>
            <a:pPr>
              <a:buNone/>
            </a:pPr>
            <a:r>
              <a:rPr lang="en-US" sz="2400" dirty="0"/>
              <a:t>Note the difference between Property 2a and Property 2b.</a:t>
            </a:r>
          </a:p>
          <a:p>
            <a:pPr>
              <a:buNone/>
            </a:pPr>
            <a:r>
              <a:rPr lang="en-US" sz="2400" dirty="0"/>
              <a:t>Property 2a states that an equivalent inequality is produced</a:t>
            </a:r>
          </a:p>
          <a:p>
            <a:pPr>
              <a:buNone/>
            </a:pPr>
            <a:r>
              <a:rPr lang="en-US" sz="2400" dirty="0"/>
              <a:t>when each side of a given inequality is multiplied (divided)</a:t>
            </a:r>
          </a:p>
          <a:p>
            <a:pPr>
              <a:buNone/>
            </a:pPr>
            <a:r>
              <a:rPr lang="en-US" sz="2400" dirty="0"/>
              <a:t>by the same </a:t>
            </a:r>
            <a:r>
              <a:rPr lang="en-US" sz="2400" i="1" dirty="0"/>
              <a:t>positive </a:t>
            </a:r>
            <a:r>
              <a:rPr lang="en-US" sz="2400" dirty="0"/>
              <a:t>real number and the inequality symbol</a:t>
            </a:r>
          </a:p>
          <a:p>
            <a:pPr>
              <a:buNone/>
            </a:pPr>
            <a:r>
              <a:rPr lang="en-US" sz="2400" dirty="0"/>
              <a:t>is not changed.</a:t>
            </a:r>
          </a:p>
          <a:p>
            <a:pPr>
              <a:lnSpc>
                <a:spcPct val="120000"/>
              </a:lnSpc>
              <a:buNone/>
            </a:pPr>
            <a:endParaRPr lang="en-US" sz="2400" dirty="0"/>
          </a:p>
          <a:p>
            <a:pPr marL="0" indent="0">
              <a:lnSpc>
                <a:spcPct val="120000"/>
              </a:lnSpc>
              <a:buNone/>
            </a:pPr>
            <a:r>
              <a:rPr lang="en-US" sz="2400" dirty="0"/>
              <a:t>By contrast, Property 2b states that when each side of a given inequality is multiplied (divided) by a </a:t>
            </a:r>
            <a:r>
              <a:rPr lang="en-US" sz="2400" i="1" dirty="0"/>
              <a:t>negative </a:t>
            </a:r>
            <a:r>
              <a:rPr lang="en-US" sz="2400" dirty="0"/>
              <a:t>real number, we must </a:t>
            </a:r>
            <a:r>
              <a:rPr lang="en-US" sz="2400" i="1" dirty="0"/>
              <a:t>reverse </a:t>
            </a:r>
            <a:r>
              <a:rPr lang="en-US" sz="2400" dirty="0"/>
              <a:t>the direction of the inequality symbol to produce an equivalent inequality.</a:t>
            </a:r>
          </a:p>
        </p:txBody>
      </p:sp>
      <p:sp>
        <p:nvSpPr>
          <p:cNvPr id="5" name="Rectangle 2"/>
          <p:cNvSpPr>
            <a:spLocks noChangeArrowheads="1"/>
          </p:cNvSpPr>
          <p:nvPr/>
        </p:nvSpPr>
        <p:spPr bwMode="auto">
          <a:xfrm>
            <a:off x="419100" y="228600"/>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PROPERTIES OF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Rectangle 2"/>
          <p:cNvSpPr>
            <a:spLocks noGrp="1" noChangeArrowheads="1"/>
          </p:cNvSpPr>
          <p:nvPr>
            <p:ph idx="1"/>
          </p:nvPr>
        </p:nvSpPr>
        <p:spPr>
          <a:xfrm>
            <a:off x="457200" y="1370013"/>
            <a:ext cx="8229600" cy="5256212"/>
          </a:xfrm>
          <a:noFill/>
        </p:spPr>
        <p:txBody>
          <a:bodyPr/>
          <a:lstStyle/>
          <a:p>
            <a:pPr marL="0" indent="0">
              <a:buNone/>
            </a:pPr>
            <a:r>
              <a:rPr lang="en-US" sz="2400" dirty="0"/>
              <a:t>For instance, multiplying both sides of –</a:t>
            </a:r>
            <a:r>
              <a:rPr lang="en-US" sz="2400" i="1" dirty="0"/>
              <a:t>b</a:t>
            </a:r>
            <a:r>
              <a:rPr lang="en-US" sz="2400" dirty="0"/>
              <a:t> &lt; 4 by –1</a:t>
            </a:r>
          </a:p>
          <a:p>
            <a:pPr marL="0" indent="0">
              <a:buNone/>
            </a:pPr>
            <a:r>
              <a:rPr lang="en-US" sz="2400" dirty="0"/>
              <a:t>produces the equivalent inequality </a:t>
            </a:r>
            <a:r>
              <a:rPr lang="en-US" sz="2400" i="1" dirty="0"/>
              <a:t>b</a:t>
            </a:r>
            <a:r>
              <a:rPr lang="en-US" sz="2400" dirty="0"/>
              <a:t> &gt; –4. (We multiplied</a:t>
            </a:r>
          </a:p>
          <a:p>
            <a:pPr marL="0" indent="0">
              <a:buNone/>
            </a:pPr>
            <a:r>
              <a:rPr lang="en-US" sz="2400" dirty="0"/>
              <a:t>both sides of the first inequality by –1, and we changed the</a:t>
            </a:r>
          </a:p>
          <a:p>
            <a:pPr marL="0" indent="0">
              <a:buNone/>
            </a:pPr>
            <a:r>
              <a:rPr lang="en-US" sz="2400" dirty="0"/>
              <a:t>“less than” symbol to a “greater than” symbol.)</a:t>
            </a:r>
          </a:p>
        </p:txBody>
      </p:sp>
      <p:sp>
        <p:nvSpPr>
          <p:cNvPr id="5" name="Rectangle 2"/>
          <p:cNvSpPr>
            <a:spLocks noChangeArrowheads="1"/>
          </p:cNvSpPr>
          <p:nvPr/>
        </p:nvSpPr>
        <p:spPr bwMode="auto">
          <a:xfrm>
            <a:off x="419100" y="228600"/>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PROPERTIES OF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1" name="Rectangle 3"/>
          <p:cNvSpPr>
            <a:spLocks noGrp="1" noChangeArrowheads="1"/>
          </p:cNvSpPr>
          <p:nvPr>
            <p:ph type="title"/>
          </p:nvPr>
        </p:nvSpPr>
        <p:spPr>
          <a:xfrm>
            <a:off x="301625" y="90488"/>
            <a:ext cx="8004175" cy="671512"/>
          </a:xfrm>
          <a:noFill/>
        </p:spPr>
        <p:txBody>
          <a:bodyPr/>
          <a:lstStyle/>
          <a:p>
            <a:r>
              <a:rPr lang="en-US" sz="2400" b="1" dirty="0" smtClean="0"/>
              <a:t>SOLVE LINEAR INEQUALITIES</a:t>
            </a:r>
            <a:endParaRPr lang="en-US" sz="2400" b="1" dirty="0"/>
          </a:p>
        </p:txBody>
      </p:sp>
      <p:sp>
        <p:nvSpPr>
          <p:cNvPr id="155650" name="Rectangle 2"/>
          <p:cNvSpPr>
            <a:spLocks noGrp="1" noChangeArrowheads="1"/>
          </p:cNvSpPr>
          <p:nvPr>
            <p:ph idx="1"/>
          </p:nvPr>
        </p:nvSpPr>
        <p:spPr>
          <a:xfrm>
            <a:off x="457200" y="1370013"/>
            <a:ext cx="8229600" cy="5256212"/>
          </a:xfrm>
          <a:noFill/>
        </p:spPr>
        <p:txBody>
          <a:bodyPr/>
          <a:lstStyle/>
          <a:p>
            <a:pPr>
              <a:buNone/>
            </a:pPr>
            <a:r>
              <a:rPr lang="en-US" sz="2400" dirty="0"/>
              <a:t>Solve each of the following inequalities.</a:t>
            </a:r>
          </a:p>
          <a:p>
            <a:pPr>
              <a:buNone/>
            </a:pPr>
            <a:r>
              <a:rPr lang="en-US" sz="2400" b="1" dirty="0"/>
              <a:t>a.</a:t>
            </a:r>
            <a:r>
              <a:rPr lang="en-US" sz="2400" dirty="0"/>
              <a:t> 2</a:t>
            </a:r>
            <a:r>
              <a:rPr lang="en-US" sz="2400" i="1" dirty="0"/>
              <a:t>x</a:t>
            </a:r>
            <a:r>
              <a:rPr lang="en-US" sz="2400" dirty="0"/>
              <a:t> + 1 &lt; 7 		</a:t>
            </a:r>
            <a:r>
              <a:rPr lang="en-US" sz="2400" b="1" dirty="0"/>
              <a:t>b. </a:t>
            </a:r>
            <a:r>
              <a:rPr lang="en-US" sz="2400" dirty="0"/>
              <a:t>–3</a:t>
            </a:r>
            <a:r>
              <a:rPr lang="en-US" sz="2400" i="1" dirty="0"/>
              <a:t>x </a:t>
            </a:r>
            <a:r>
              <a:rPr lang="en-US" sz="2400" dirty="0"/>
              <a:t>– 2 </a:t>
            </a:r>
            <a:r>
              <a:rPr lang="en-US" sz="2400" dirty="0">
                <a:sym typeface="Symbol" pitchFamily="18" charset="2"/>
              </a:rPr>
              <a:t></a:t>
            </a:r>
            <a:r>
              <a:rPr lang="en-US" sz="2400" dirty="0"/>
              <a:t> 10</a:t>
            </a:r>
          </a:p>
          <a:p>
            <a:pPr>
              <a:buNone/>
            </a:pPr>
            <a:endParaRPr lang="en-US" sz="2400" dirty="0"/>
          </a:p>
          <a:p>
            <a:pPr>
              <a:buNone/>
            </a:pPr>
            <a:r>
              <a:rPr lang="en-US" sz="2400" dirty="0">
                <a:solidFill>
                  <a:srgbClr val="21419C"/>
                </a:solidFill>
              </a:rPr>
              <a:t>Solution:</a:t>
            </a:r>
            <a:endParaRPr lang="en-US" sz="2400" b="1" dirty="0"/>
          </a:p>
          <a:p>
            <a:pPr>
              <a:buNone/>
            </a:pPr>
            <a:r>
              <a:rPr lang="en-US" sz="2400" b="1" dirty="0"/>
              <a:t>a.</a:t>
            </a:r>
            <a:r>
              <a:rPr lang="en-US" sz="2400" dirty="0"/>
              <a:t> 2</a:t>
            </a:r>
            <a:r>
              <a:rPr lang="en-US" sz="2400" i="1" dirty="0"/>
              <a:t>x</a:t>
            </a:r>
            <a:r>
              <a:rPr lang="en-US" sz="2400" dirty="0"/>
              <a:t> + 1 &lt; 7</a:t>
            </a:r>
          </a:p>
          <a:p>
            <a:pPr>
              <a:buNone/>
            </a:pPr>
            <a:endParaRPr lang="en-US" sz="2400" dirty="0"/>
          </a:p>
          <a:p>
            <a:pPr>
              <a:buNone/>
            </a:pPr>
            <a:r>
              <a:rPr lang="en-US" sz="2400" dirty="0"/>
              <a:t>          2</a:t>
            </a:r>
            <a:r>
              <a:rPr lang="en-US" sz="2400" i="1" dirty="0"/>
              <a:t>x</a:t>
            </a:r>
            <a:r>
              <a:rPr lang="en-US" sz="2400" dirty="0"/>
              <a:t> &lt; 6</a:t>
            </a:r>
          </a:p>
          <a:p>
            <a:pPr>
              <a:buNone/>
            </a:pPr>
            <a:r>
              <a:rPr lang="en-US" sz="2400" i="1" dirty="0" smtClean="0"/>
              <a:t>            x</a:t>
            </a:r>
            <a:r>
              <a:rPr lang="en-US" sz="2400" dirty="0" smtClean="0"/>
              <a:t> </a:t>
            </a:r>
            <a:r>
              <a:rPr lang="en-US" sz="2400" dirty="0"/>
              <a:t>&lt; 3</a:t>
            </a:r>
          </a:p>
          <a:p>
            <a:pPr>
              <a:buNone/>
            </a:pPr>
            <a:endParaRPr lang="en-US" sz="2400" dirty="0"/>
          </a:p>
          <a:p>
            <a:pPr marL="0" indent="0">
              <a:buNone/>
            </a:pPr>
            <a:r>
              <a:rPr lang="en-US" sz="2400" dirty="0"/>
              <a:t>    The inequality 2</a:t>
            </a:r>
            <a:r>
              <a:rPr lang="en-US" sz="2400" i="1" dirty="0"/>
              <a:t>x</a:t>
            </a:r>
            <a:r>
              <a:rPr lang="en-US" sz="2400" dirty="0"/>
              <a:t> + 1 &lt; 7 is true for all real numbers less </a:t>
            </a:r>
            <a:br>
              <a:rPr lang="en-US" sz="2400" dirty="0"/>
            </a:br>
            <a:r>
              <a:rPr lang="en-US" sz="2400" dirty="0"/>
              <a:t>    than 3. In set-builder notation, the solution set is given </a:t>
            </a:r>
            <a:br>
              <a:rPr lang="en-US" sz="2400" dirty="0"/>
            </a:br>
            <a:r>
              <a:rPr lang="en-US" sz="2400" dirty="0"/>
              <a:t>    by </a:t>
            </a:r>
            <a:r>
              <a:rPr lang="en-US" sz="2400" dirty="0" smtClean="0"/>
              <a:t> {</a:t>
            </a:r>
            <a:r>
              <a:rPr lang="en-US" sz="2400" i="1" dirty="0"/>
              <a:t>x </a:t>
            </a:r>
            <a:r>
              <a:rPr lang="en-US" sz="2400" dirty="0"/>
              <a:t>| </a:t>
            </a:r>
            <a:r>
              <a:rPr lang="en-US" sz="2400" i="1" dirty="0"/>
              <a:t>x </a:t>
            </a:r>
            <a:r>
              <a:rPr lang="en-US" sz="2400" dirty="0"/>
              <a:t>&lt; 3}.</a:t>
            </a:r>
          </a:p>
        </p:txBody>
      </p:sp>
      <p:sp>
        <p:nvSpPr>
          <p:cNvPr id="155652" name="Rectangle 4"/>
          <p:cNvSpPr>
            <a:spLocks noChangeArrowheads="1"/>
          </p:cNvSpPr>
          <p:nvPr/>
        </p:nvSpPr>
        <p:spPr bwMode="auto">
          <a:xfrm>
            <a:off x="2609850" y="4052888"/>
            <a:ext cx="6000750" cy="366712"/>
          </a:xfrm>
          <a:prstGeom prst="rect">
            <a:avLst/>
          </a:prstGeom>
          <a:noFill/>
          <a:ln w="9525" algn="ctr">
            <a:noFill/>
            <a:miter lim="800000"/>
            <a:headEnd/>
            <a:tailEnd/>
          </a:ln>
          <a:effectLst/>
        </p:spPr>
        <p:txBody>
          <a:bodyPr wrap="none">
            <a:spAutoFit/>
          </a:bodyPr>
          <a:lstStyle/>
          <a:p>
            <a:r>
              <a:rPr lang="en-US" dirty="0">
                <a:solidFill>
                  <a:srgbClr val="009AFF"/>
                </a:solidFill>
              </a:rPr>
              <a:t>Add –1 to each side and keep the inequality symbol as is.</a:t>
            </a:r>
          </a:p>
        </p:txBody>
      </p:sp>
      <p:sp>
        <p:nvSpPr>
          <p:cNvPr id="155653" name="Rectangle 5"/>
          <p:cNvSpPr>
            <a:spLocks noChangeArrowheads="1"/>
          </p:cNvSpPr>
          <p:nvPr/>
        </p:nvSpPr>
        <p:spPr bwMode="auto">
          <a:xfrm>
            <a:off x="2578100" y="4510088"/>
            <a:ext cx="6153150" cy="366712"/>
          </a:xfrm>
          <a:prstGeom prst="rect">
            <a:avLst/>
          </a:prstGeom>
          <a:noFill/>
          <a:ln w="9525" algn="ctr">
            <a:noFill/>
            <a:miter lim="800000"/>
            <a:headEnd/>
            <a:tailEnd/>
          </a:ln>
          <a:effectLst/>
        </p:spPr>
        <p:txBody>
          <a:bodyPr wrap="none">
            <a:spAutoFit/>
          </a:bodyPr>
          <a:lstStyle/>
          <a:p>
            <a:r>
              <a:rPr lang="en-US" dirty="0">
                <a:solidFill>
                  <a:srgbClr val="009AFF"/>
                </a:solidFill>
              </a:rPr>
              <a:t>Divide each side by 2 and keep the inequality symbol as 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55650">
                                            <p:txEl>
                                              <p:pRg st="3" end="3"/>
                                            </p:txEl>
                                          </p:spTgt>
                                        </p:tgtEl>
                                        <p:attrNameLst>
                                          <p:attrName>style.visibility</p:attrName>
                                        </p:attrNameLst>
                                      </p:cBhvr>
                                      <p:to>
                                        <p:strVal val="visible"/>
                                      </p:to>
                                    </p:set>
                                    <p:animEffect transition="in" filter="fade">
                                      <p:cBhvr>
                                        <p:cTn id="7" dur="1000"/>
                                        <p:tgtEl>
                                          <p:spTgt spid="155650">
                                            <p:txEl>
                                              <p:pRg st="3" end="3"/>
                                            </p:txEl>
                                          </p:spTgt>
                                        </p:tgtEl>
                                      </p:cBhvr>
                                    </p:animEffect>
                                    <p:anim calcmode="lin" valueType="num">
                                      <p:cBhvr>
                                        <p:cTn id="8" dur="1000" fill="hold"/>
                                        <p:tgtEl>
                                          <p:spTgt spid="155650">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5650">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5650">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55650">
                                            <p:txEl>
                                              <p:pRg st="4" end="4"/>
                                            </p:txEl>
                                          </p:spTgt>
                                        </p:tgtEl>
                                        <p:attrNameLst>
                                          <p:attrName>style.visibility</p:attrName>
                                        </p:attrNameLst>
                                      </p:cBhvr>
                                      <p:to>
                                        <p:strVal val="visible"/>
                                      </p:to>
                                    </p:set>
                                    <p:animEffect transition="in" filter="fade">
                                      <p:cBhvr>
                                        <p:cTn id="13" dur="1000"/>
                                        <p:tgtEl>
                                          <p:spTgt spid="155650">
                                            <p:txEl>
                                              <p:pRg st="4" end="4"/>
                                            </p:txEl>
                                          </p:spTgt>
                                        </p:tgtEl>
                                      </p:cBhvr>
                                    </p:animEffect>
                                    <p:anim calcmode="lin" valueType="num">
                                      <p:cBhvr>
                                        <p:cTn id="14" dur="1000" fill="hold"/>
                                        <p:tgtEl>
                                          <p:spTgt spid="155650">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55650">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5650">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55650">
                                            <p:txEl>
                                              <p:pRg st="6" end="6"/>
                                            </p:txEl>
                                          </p:spTgt>
                                        </p:tgtEl>
                                        <p:attrNameLst>
                                          <p:attrName>style.visibility</p:attrName>
                                        </p:attrNameLst>
                                      </p:cBhvr>
                                      <p:to>
                                        <p:strVal val="visible"/>
                                      </p:to>
                                    </p:set>
                                    <p:animEffect transition="in" filter="fade">
                                      <p:cBhvr>
                                        <p:cTn id="21" dur="1000"/>
                                        <p:tgtEl>
                                          <p:spTgt spid="155650">
                                            <p:txEl>
                                              <p:pRg st="6" end="6"/>
                                            </p:txEl>
                                          </p:spTgt>
                                        </p:tgtEl>
                                      </p:cBhvr>
                                    </p:animEffect>
                                    <p:anim calcmode="lin" valueType="num">
                                      <p:cBhvr>
                                        <p:cTn id="22" dur="1000" fill="hold"/>
                                        <p:tgtEl>
                                          <p:spTgt spid="155650">
                                            <p:txEl>
                                              <p:pRg st="6" end="6"/>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55650">
                                            <p:txEl>
                                              <p:pRg st="6" end="6"/>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55650">
                                            <p:txEl>
                                              <p:pRg st="6" end="6"/>
                                            </p:txEl>
                                          </p:spTgt>
                                        </p:tgtEl>
                                        <p:attrNameLst>
                                          <p:attrName>ppt_y</p:attrName>
                                        </p:attrNameLst>
                                      </p:cBhvr>
                                      <p:tavLst>
                                        <p:tav tm="0">
                                          <p:val>
                                            <p:strVal val="#ppt_y-.03"/>
                                          </p:val>
                                        </p:tav>
                                        <p:tav tm="100000">
                                          <p:val>
                                            <p:strVal val="#ppt_y"/>
                                          </p:val>
                                        </p:tav>
                                      </p:tavLst>
                                    </p:anim>
                                  </p:childTnLst>
                                </p:cTn>
                              </p:par>
                              <p:par>
                                <p:cTn id="25" presetID="37" presetClass="entr" presetSubtype="0" fill="hold" grpId="0" nodeType="withEffect">
                                  <p:stCondLst>
                                    <p:cond delay="0"/>
                                  </p:stCondLst>
                                  <p:childTnLst>
                                    <p:set>
                                      <p:cBhvr>
                                        <p:cTn id="26" dur="1" fill="hold">
                                          <p:stCondLst>
                                            <p:cond delay="0"/>
                                          </p:stCondLst>
                                        </p:cTn>
                                        <p:tgtEl>
                                          <p:spTgt spid="155652"/>
                                        </p:tgtEl>
                                        <p:attrNameLst>
                                          <p:attrName>style.visibility</p:attrName>
                                        </p:attrNameLst>
                                      </p:cBhvr>
                                      <p:to>
                                        <p:strVal val="visible"/>
                                      </p:to>
                                    </p:set>
                                    <p:animEffect transition="in" filter="fade">
                                      <p:cBhvr>
                                        <p:cTn id="27" dur="1000"/>
                                        <p:tgtEl>
                                          <p:spTgt spid="155652"/>
                                        </p:tgtEl>
                                      </p:cBhvr>
                                    </p:animEffect>
                                    <p:anim calcmode="lin" valueType="num">
                                      <p:cBhvr>
                                        <p:cTn id="28" dur="1000" fill="hold"/>
                                        <p:tgtEl>
                                          <p:spTgt spid="155652"/>
                                        </p:tgtEl>
                                        <p:attrNameLst>
                                          <p:attrName>ppt_x</p:attrName>
                                        </p:attrNameLst>
                                      </p:cBhvr>
                                      <p:tavLst>
                                        <p:tav tm="0">
                                          <p:val>
                                            <p:strVal val="#ppt_x"/>
                                          </p:val>
                                        </p:tav>
                                        <p:tav tm="100000">
                                          <p:val>
                                            <p:strVal val="#ppt_x"/>
                                          </p:val>
                                        </p:tav>
                                      </p:tavLst>
                                    </p:anim>
                                    <p:anim calcmode="lin" valueType="num">
                                      <p:cBhvr>
                                        <p:cTn id="29" dur="900" decel="100000" fill="hold"/>
                                        <p:tgtEl>
                                          <p:spTgt spid="155652"/>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55652"/>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55650">
                                            <p:txEl>
                                              <p:pRg st="7" end="7"/>
                                            </p:txEl>
                                          </p:spTgt>
                                        </p:tgtEl>
                                        <p:attrNameLst>
                                          <p:attrName>style.visibility</p:attrName>
                                        </p:attrNameLst>
                                      </p:cBhvr>
                                      <p:to>
                                        <p:strVal val="visible"/>
                                      </p:to>
                                    </p:set>
                                    <p:animEffect transition="in" filter="fade">
                                      <p:cBhvr>
                                        <p:cTn id="35" dur="1000"/>
                                        <p:tgtEl>
                                          <p:spTgt spid="155650">
                                            <p:txEl>
                                              <p:pRg st="7" end="7"/>
                                            </p:txEl>
                                          </p:spTgt>
                                        </p:tgtEl>
                                      </p:cBhvr>
                                    </p:animEffect>
                                    <p:anim calcmode="lin" valueType="num">
                                      <p:cBhvr>
                                        <p:cTn id="36" dur="1000" fill="hold"/>
                                        <p:tgtEl>
                                          <p:spTgt spid="155650">
                                            <p:txEl>
                                              <p:pRg st="7" end="7"/>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55650">
                                            <p:txEl>
                                              <p:pRg st="7" end="7"/>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55650">
                                            <p:txEl>
                                              <p:pRg st="7" end="7"/>
                                            </p:txEl>
                                          </p:spTgt>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155653"/>
                                        </p:tgtEl>
                                        <p:attrNameLst>
                                          <p:attrName>style.visibility</p:attrName>
                                        </p:attrNameLst>
                                      </p:cBhvr>
                                      <p:to>
                                        <p:strVal val="visible"/>
                                      </p:to>
                                    </p:set>
                                    <p:animEffect transition="in" filter="fade">
                                      <p:cBhvr>
                                        <p:cTn id="41" dur="1000"/>
                                        <p:tgtEl>
                                          <p:spTgt spid="155653"/>
                                        </p:tgtEl>
                                      </p:cBhvr>
                                    </p:animEffect>
                                    <p:anim calcmode="lin" valueType="num">
                                      <p:cBhvr>
                                        <p:cTn id="42" dur="1000" fill="hold"/>
                                        <p:tgtEl>
                                          <p:spTgt spid="155653"/>
                                        </p:tgtEl>
                                        <p:attrNameLst>
                                          <p:attrName>ppt_x</p:attrName>
                                        </p:attrNameLst>
                                      </p:cBhvr>
                                      <p:tavLst>
                                        <p:tav tm="0">
                                          <p:val>
                                            <p:strVal val="#ppt_x"/>
                                          </p:val>
                                        </p:tav>
                                        <p:tav tm="100000">
                                          <p:val>
                                            <p:strVal val="#ppt_x"/>
                                          </p:val>
                                        </p:tav>
                                      </p:tavLst>
                                    </p:anim>
                                    <p:anim calcmode="lin" valueType="num">
                                      <p:cBhvr>
                                        <p:cTn id="43" dur="900" decel="100000" fill="hold"/>
                                        <p:tgtEl>
                                          <p:spTgt spid="155653"/>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55653"/>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nodeType="clickEffect">
                                  <p:stCondLst>
                                    <p:cond delay="0"/>
                                  </p:stCondLst>
                                  <p:childTnLst>
                                    <p:set>
                                      <p:cBhvr>
                                        <p:cTn id="48" dur="1" fill="hold">
                                          <p:stCondLst>
                                            <p:cond delay="0"/>
                                          </p:stCondLst>
                                        </p:cTn>
                                        <p:tgtEl>
                                          <p:spTgt spid="155650">
                                            <p:txEl>
                                              <p:pRg st="9" end="9"/>
                                            </p:txEl>
                                          </p:spTgt>
                                        </p:tgtEl>
                                        <p:attrNameLst>
                                          <p:attrName>style.visibility</p:attrName>
                                        </p:attrNameLst>
                                      </p:cBhvr>
                                      <p:to>
                                        <p:strVal val="visible"/>
                                      </p:to>
                                    </p:set>
                                    <p:animEffect transition="in" filter="fade">
                                      <p:cBhvr>
                                        <p:cTn id="49" dur="1000"/>
                                        <p:tgtEl>
                                          <p:spTgt spid="155650">
                                            <p:txEl>
                                              <p:pRg st="9" end="9"/>
                                            </p:txEl>
                                          </p:spTgt>
                                        </p:tgtEl>
                                      </p:cBhvr>
                                    </p:animEffect>
                                    <p:anim calcmode="lin" valueType="num">
                                      <p:cBhvr>
                                        <p:cTn id="50" dur="1000" fill="hold"/>
                                        <p:tgtEl>
                                          <p:spTgt spid="155650">
                                            <p:txEl>
                                              <p:pRg st="9" end="9"/>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155650">
                                            <p:txEl>
                                              <p:pRg st="9" end="9"/>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55650">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p:bldP spid="15565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9" name="Rectangle 3"/>
          <p:cNvSpPr>
            <a:spLocks noGrp="1" noChangeArrowheads="1"/>
          </p:cNvSpPr>
          <p:nvPr>
            <p:ph type="title"/>
          </p:nvPr>
        </p:nvSpPr>
        <p:spPr>
          <a:xfrm>
            <a:off x="301625" y="90488"/>
            <a:ext cx="8308975" cy="671512"/>
          </a:xfrm>
          <a:noFill/>
        </p:spPr>
        <p:txBody>
          <a:bodyPr/>
          <a:lstStyle/>
          <a:p>
            <a:r>
              <a:rPr lang="en-US" sz="2400" b="1" dirty="0" smtClean="0">
                <a:latin typeface="+mn-lt"/>
              </a:rPr>
              <a:t>SOLUTION</a:t>
            </a:r>
            <a:endParaRPr lang="en-US" sz="2400" b="1" dirty="0">
              <a:latin typeface="+mn-lt"/>
            </a:endParaRPr>
          </a:p>
        </p:txBody>
      </p:sp>
      <p:sp>
        <p:nvSpPr>
          <p:cNvPr id="157698" name="Rectangle 2"/>
          <p:cNvSpPr>
            <a:spLocks noGrp="1" noChangeArrowheads="1"/>
          </p:cNvSpPr>
          <p:nvPr>
            <p:ph idx="1"/>
          </p:nvPr>
        </p:nvSpPr>
        <p:spPr>
          <a:xfrm>
            <a:off x="457200" y="762000"/>
            <a:ext cx="8229600" cy="5791200"/>
          </a:xfrm>
          <a:noFill/>
        </p:spPr>
        <p:txBody>
          <a:bodyPr/>
          <a:lstStyle/>
          <a:p>
            <a:pPr>
              <a:buNone/>
            </a:pPr>
            <a:r>
              <a:rPr lang="en-US" sz="2400" dirty="0">
                <a:solidFill>
                  <a:srgbClr val="009AFF"/>
                </a:solidFill>
              </a:rPr>
              <a:t>     In interval notation, the solution set is (        3).</a:t>
            </a:r>
          </a:p>
          <a:p>
            <a:pPr>
              <a:buNone/>
            </a:pPr>
            <a:endParaRPr lang="en-US" sz="2400" dirty="0"/>
          </a:p>
          <a:p>
            <a:pPr>
              <a:buNone/>
            </a:pPr>
            <a:r>
              <a:rPr lang="en-US" sz="2400" dirty="0"/>
              <a:t>     See the following figure.</a:t>
            </a:r>
          </a:p>
          <a:p>
            <a:pPr>
              <a:buNone/>
            </a:pPr>
            <a:endParaRPr lang="en-US" sz="2400" dirty="0"/>
          </a:p>
          <a:p>
            <a:pPr>
              <a:buNone/>
            </a:pPr>
            <a:endParaRPr lang="en-US" sz="2400" dirty="0"/>
          </a:p>
          <a:p>
            <a:pPr>
              <a:buNone/>
            </a:pPr>
            <a:r>
              <a:rPr lang="en-US" sz="2400" b="1" dirty="0"/>
              <a:t>b.  </a:t>
            </a:r>
            <a:r>
              <a:rPr lang="en-US" sz="2400" dirty="0"/>
              <a:t>–3</a:t>
            </a:r>
            <a:r>
              <a:rPr lang="en-US" sz="2400" i="1" dirty="0"/>
              <a:t>x </a:t>
            </a:r>
            <a:r>
              <a:rPr lang="en-US" sz="2400" dirty="0"/>
              <a:t>– 2 </a:t>
            </a:r>
            <a:r>
              <a:rPr lang="en-US" sz="2400" dirty="0">
                <a:sym typeface="Symbol" pitchFamily="18" charset="2"/>
              </a:rPr>
              <a:t></a:t>
            </a:r>
            <a:r>
              <a:rPr lang="en-US" sz="2400" dirty="0"/>
              <a:t> 10</a:t>
            </a:r>
          </a:p>
          <a:p>
            <a:pPr>
              <a:buNone/>
            </a:pPr>
            <a:endParaRPr lang="en-US" sz="2400" b="1" dirty="0"/>
          </a:p>
          <a:p>
            <a:pPr>
              <a:buNone/>
            </a:pPr>
            <a:r>
              <a:rPr lang="en-US" sz="2400" b="1" dirty="0"/>
              <a:t>           </a:t>
            </a:r>
            <a:r>
              <a:rPr lang="en-US" sz="2400" dirty="0"/>
              <a:t>–3</a:t>
            </a:r>
            <a:r>
              <a:rPr lang="en-US" sz="2400" i="1" dirty="0"/>
              <a:t>x </a:t>
            </a:r>
            <a:r>
              <a:rPr lang="en-US" sz="2400" dirty="0">
                <a:sym typeface="Symbol" pitchFamily="18" charset="2"/>
              </a:rPr>
              <a:t></a:t>
            </a:r>
            <a:r>
              <a:rPr lang="en-US" sz="2400" dirty="0"/>
              <a:t> 12</a:t>
            </a:r>
          </a:p>
          <a:p>
            <a:pPr>
              <a:buNone/>
            </a:pPr>
            <a:endParaRPr lang="en-US" sz="2400" dirty="0"/>
          </a:p>
          <a:p>
            <a:pPr>
              <a:buNone/>
            </a:pPr>
            <a:r>
              <a:rPr lang="en-US" sz="2400" dirty="0"/>
              <a:t>               </a:t>
            </a:r>
            <a:r>
              <a:rPr lang="en-US" sz="2400" i="1" dirty="0"/>
              <a:t>x </a:t>
            </a:r>
            <a:r>
              <a:rPr lang="en-US" sz="2400" dirty="0">
                <a:sym typeface="Symbol" pitchFamily="18" charset="2"/>
              </a:rPr>
              <a:t> </a:t>
            </a:r>
            <a:r>
              <a:rPr lang="en-US" sz="2400" dirty="0"/>
              <a:t>–4</a:t>
            </a:r>
          </a:p>
          <a:p>
            <a:pPr>
              <a:buNone/>
            </a:pPr>
            <a:endParaRPr lang="en-US" sz="2400" dirty="0"/>
          </a:p>
          <a:p>
            <a:pPr>
              <a:buNone/>
            </a:pPr>
            <a:r>
              <a:rPr lang="en-US" sz="2400" dirty="0"/>
              <a:t>    The inequality –3</a:t>
            </a:r>
            <a:r>
              <a:rPr lang="en-US" sz="2400" i="1" dirty="0"/>
              <a:t>x </a:t>
            </a:r>
            <a:r>
              <a:rPr lang="en-US" sz="2400" dirty="0"/>
              <a:t>– 2 </a:t>
            </a:r>
            <a:r>
              <a:rPr lang="en-US" sz="2400" dirty="0">
                <a:sym typeface="Symbol" pitchFamily="18" charset="2"/>
              </a:rPr>
              <a:t></a:t>
            </a:r>
            <a:r>
              <a:rPr lang="en-US" sz="2400" dirty="0"/>
              <a:t> 10 is true for all real numbers </a:t>
            </a:r>
            <a:br>
              <a:rPr lang="en-US" sz="2400" dirty="0"/>
            </a:br>
            <a:r>
              <a:rPr lang="en-US" sz="2400" dirty="0"/>
              <a:t>    greater than or equal to –4.</a:t>
            </a:r>
          </a:p>
        </p:txBody>
      </p:sp>
      <p:sp>
        <p:nvSpPr>
          <p:cNvPr id="157702" name="Text Box 6"/>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pic>
        <p:nvPicPr>
          <p:cNvPr id="157703" name="Picture 7"/>
          <p:cNvPicPr>
            <a:picLocks noChangeAspect="1" noChangeArrowheads="1"/>
          </p:cNvPicPr>
          <p:nvPr/>
        </p:nvPicPr>
        <p:blipFill>
          <a:blip r:embed="rId3"/>
          <a:srcRect/>
          <a:stretch>
            <a:fillRect/>
          </a:stretch>
        </p:blipFill>
        <p:spPr bwMode="auto">
          <a:xfrm>
            <a:off x="5738813" y="942474"/>
            <a:ext cx="585787" cy="238125"/>
          </a:xfrm>
          <a:prstGeom prst="rect">
            <a:avLst/>
          </a:prstGeom>
          <a:noFill/>
          <a:ln w="9525" algn="ctr">
            <a:noFill/>
            <a:miter lim="800000"/>
            <a:headEnd/>
            <a:tailEnd/>
          </a:ln>
          <a:effectLst/>
        </p:spPr>
      </p:pic>
      <p:pic>
        <p:nvPicPr>
          <p:cNvPr id="157704" name="Picture 8"/>
          <p:cNvPicPr>
            <a:picLocks noChangeAspect="1" noChangeArrowheads="1"/>
          </p:cNvPicPr>
          <p:nvPr/>
        </p:nvPicPr>
        <p:blipFill>
          <a:blip r:embed="rId4"/>
          <a:srcRect/>
          <a:stretch>
            <a:fillRect/>
          </a:stretch>
        </p:blipFill>
        <p:spPr bwMode="auto">
          <a:xfrm>
            <a:off x="1981200" y="2133600"/>
            <a:ext cx="4633913" cy="603250"/>
          </a:xfrm>
          <a:prstGeom prst="rect">
            <a:avLst/>
          </a:prstGeom>
          <a:noFill/>
          <a:ln w="9525" algn="ctr">
            <a:noFill/>
            <a:miter lim="800000"/>
            <a:headEnd/>
            <a:tailEnd/>
          </a:ln>
          <a:effectLst/>
        </p:spPr>
      </p:pic>
      <p:sp>
        <p:nvSpPr>
          <p:cNvPr id="157705" name="Rectangle 9"/>
          <p:cNvSpPr>
            <a:spLocks noChangeArrowheads="1"/>
          </p:cNvSpPr>
          <p:nvPr/>
        </p:nvSpPr>
        <p:spPr bwMode="auto">
          <a:xfrm>
            <a:off x="2895600" y="4087813"/>
            <a:ext cx="5873750" cy="366712"/>
          </a:xfrm>
          <a:prstGeom prst="rect">
            <a:avLst/>
          </a:prstGeom>
          <a:noFill/>
          <a:ln w="9525" algn="ctr">
            <a:noFill/>
            <a:miter lim="800000"/>
            <a:headEnd/>
            <a:tailEnd/>
          </a:ln>
          <a:effectLst/>
        </p:spPr>
        <p:txBody>
          <a:bodyPr wrap="none">
            <a:spAutoFit/>
          </a:bodyPr>
          <a:lstStyle/>
          <a:p>
            <a:r>
              <a:rPr lang="en-US">
                <a:solidFill>
                  <a:srgbClr val="009AFF"/>
                </a:solidFill>
              </a:rPr>
              <a:t>Add 2 to each side and keep the inequality symbol as is.</a:t>
            </a:r>
          </a:p>
        </p:txBody>
      </p:sp>
      <p:sp>
        <p:nvSpPr>
          <p:cNvPr id="157706" name="Rectangle 10"/>
          <p:cNvSpPr>
            <a:spLocks noChangeArrowheads="1"/>
          </p:cNvSpPr>
          <p:nvPr/>
        </p:nvSpPr>
        <p:spPr bwMode="auto">
          <a:xfrm>
            <a:off x="2914650" y="4645025"/>
            <a:ext cx="5695950" cy="641350"/>
          </a:xfrm>
          <a:prstGeom prst="rect">
            <a:avLst/>
          </a:prstGeom>
          <a:noFill/>
          <a:ln w="9525" algn="ctr">
            <a:noFill/>
            <a:miter lim="800000"/>
            <a:headEnd/>
            <a:tailEnd/>
          </a:ln>
          <a:effectLst/>
        </p:spPr>
        <p:txBody>
          <a:bodyPr wrap="none">
            <a:spAutoFit/>
          </a:bodyPr>
          <a:lstStyle/>
          <a:p>
            <a:r>
              <a:rPr lang="en-US">
                <a:solidFill>
                  <a:srgbClr val="009AFF"/>
                </a:solidFill>
              </a:rPr>
              <a:t>Divide each side by –3 and reverse the direction of the</a:t>
            </a:r>
          </a:p>
          <a:p>
            <a:r>
              <a:rPr lang="en-US">
                <a:solidFill>
                  <a:srgbClr val="009AFF"/>
                </a:solidFill>
              </a:rPr>
              <a:t>inequality symbol.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57698">
                                            <p:txEl>
                                              <p:pRg st="5" end="5"/>
                                            </p:txEl>
                                          </p:spTgt>
                                        </p:tgtEl>
                                        <p:attrNameLst>
                                          <p:attrName>style.visibility</p:attrName>
                                        </p:attrNameLst>
                                      </p:cBhvr>
                                      <p:to>
                                        <p:strVal val="visible"/>
                                      </p:to>
                                    </p:set>
                                    <p:animEffect transition="in" filter="fade">
                                      <p:cBhvr>
                                        <p:cTn id="7" dur="1000"/>
                                        <p:tgtEl>
                                          <p:spTgt spid="157698">
                                            <p:txEl>
                                              <p:pRg st="5" end="5"/>
                                            </p:txEl>
                                          </p:spTgt>
                                        </p:tgtEl>
                                      </p:cBhvr>
                                    </p:animEffect>
                                    <p:anim calcmode="lin" valueType="num">
                                      <p:cBhvr>
                                        <p:cTn id="8" dur="1000" fill="hold"/>
                                        <p:tgtEl>
                                          <p:spTgt spid="157698">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7698">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7698">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57698">
                                            <p:txEl>
                                              <p:pRg st="7" end="7"/>
                                            </p:txEl>
                                          </p:spTgt>
                                        </p:tgtEl>
                                        <p:attrNameLst>
                                          <p:attrName>style.visibility</p:attrName>
                                        </p:attrNameLst>
                                      </p:cBhvr>
                                      <p:to>
                                        <p:strVal val="visible"/>
                                      </p:to>
                                    </p:set>
                                    <p:animEffect transition="in" filter="fade">
                                      <p:cBhvr>
                                        <p:cTn id="15" dur="1000"/>
                                        <p:tgtEl>
                                          <p:spTgt spid="157698">
                                            <p:txEl>
                                              <p:pRg st="7" end="7"/>
                                            </p:txEl>
                                          </p:spTgt>
                                        </p:tgtEl>
                                      </p:cBhvr>
                                    </p:animEffect>
                                    <p:anim calcmode="lin" valueType="num">
                                      <p:cBhvr>
                                        <p:cTn id="16" dur="1000" fill="hold"/>
                                        <p:tgtEl>
                                          <p:spTgt spid="157698">
                                            <p:txEl>
                                              <p:pRg st="7" end="7"/>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7698">
                                            <p:txEl>
                                              <p:pRg st="7" end="7"/>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7698">
                                            <p:txEl>
                                              <p:pRg st="7" end="7"/>
                                            </p:txEl>
                                          </p:spTgt>
                                        </p:tgtEl>
                                        <p:attrNameLst>
                                          <p:attrName>ppt_y</p:attrName>
                                        </p:attrNameLst>
                                      </p:cBhvr>
                                      <p:tavLst>
                                        <p:tav tm="0">
                                          <p:val>
                                            <p:strVal val="#ppt_y-.03"/>
                                          </p:val>
                                        </p:tav>
                                        <p:tav tm="100000">
                                          <p:val>
                                            <p:strVal val="#ppt_y"/>
                                          </p:val>
                                        </p:tav>
                                      </p:tavLst>
                                    </p:anim>
                                  </p:childTnLst>
                                </p:cTn>
                              </p:par>
                              <p:par>
                                <p:cTn id="19" presetID="37" presetClass="entr" presetSubtype="0" fill="hold" grpId="0" nodeType="withEffect">
                                  <p:stCondLst>
                                    <p:cond delay="0"/>
                                  </p:stCondLst>
                                  <p:childTnLst>
                                    <p:set>
                                      <p:cBhvr>
                                        <p:cTn id="20" dur="1" fill="hold">
                                          <p:stCondLst>
                                            <p:cond delay="0"/>
                                          </p:stCondLst>
                                        </p:cTn>
                                        <p:tgtEl>
                                          <p:spTgt spid="157705"/>
                                        </p:tgtEl>
                                        <p:attrNameLst>
                                          <p:attrName>style.visibility</p:attrName>
                                        </p:attrNameLst>
                                      </p:cBhvr>
                                      <p:to>
                                        <p:strVal val="visible"/>
                                      </p:to>
                                    </p:set>
                                    <p:animEffect transition="in" filter="fade">
                                      <p:cBhvr>
                                        <p:cTn id="21" dur="1000"/>
                                        <p:tgtEl>
                                          <p:spTgt spid="157705"/>
                                        </p:tgtEl>
                                      </p:cBhvr>
                                    </p:animEffect>
                                    <p:anim calcmode="lin" valueType="num">
                                      <p:cBhvr>
                                        <p:cTn id="22" dur="1000" fill="hold"/>
                                        <p:tgtEl>
                                          <p:spTgt spid="157705"/>
                                        </p:tgtEl>
                                        <p:attrNameLst>
                                          <p:attrName>ppt_x</p:attrName>
                                        </p:attrNameLst>
                                      </p:cBhvr>
                                      <p:tavLst>
                                        <p:tav tm="0">
                                          <p:val>
                                            <p:strVal val="#ppt_x"/>
                                          </p:val>
                                        </p:tav>
                                        <p:tav tm="100000">
                                          <p:val>
                                            <p:strVal val="#ppt_x"/>
                                          </p:val>
                                        </p:tav>
                                      </p:tavLst>
                                    </p:anim>
                                    <p:anim calcmode="lin" valueType="num">
                                      <p:cBhvr>
                                        <p:cTn id="23" dur="900" decel="100000" fill="hold"/>
                                        <p:tgtEl>
                                          <p:spTgt spid="157705"/>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57705"/>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157698">
                                            <p:txEl>
                                              <p:pRg st="9" end="9"/>
                                            </p:txEl>
                                          </p:spTgt>
                                        </p:tgtEl>
                                        <p:attrNameLst>
                                          <p:attrName>style.visibility</p:attrName>
                                        </p:attrNameLst>
                                      </p:cBhvr>
                                      <p:to>
                                        <p:strVal val="visible"/>
                                      </p:to>
                                    </p:set>
                                    <p:animEffect transition="in" filter="fade">
                                      <p:cBhvr>
                                        <p:cTn id="29" dur="1000"/>
                                        <p:tgtEl>
                                          <p:spTgt spid="157698">
                                            <p:txEl>
                                              <p:pRg st="9" end="9"/>
                                            </p:txEl>
                                          </p:spTgt>
                                        </p:tgtEl>
                                      </p:cBhvr>
                                    </p:animEffect>
                                    <p:anim calcmode="lin" valueType="num">
                                      <p:cBhvr>
                                        <p:cTn id="30" dur="1000" fill="hold"/>
                                        <p:tgtEl>
                                          <p:spTgt spid="157698">
                                            <p:txEl>
                                              <p:pRg st="9" end="9"/>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157698">
                                            <p:txEl>
                                              <p:pRg st="9" end="9"/>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57698">
                                            <p:txEl>
                                              <p:pRg st="9" end="9"/>
                                            </p:txEl>
                                          </p:spTgt>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157706"/>
                                        </p:tgtEl>
                                        <p:attrNameLst>
                                          <p:attrName>style.visibility</p:attrName>
                                        </p:attrNameLst>
                                      </p:cBhvr>
                                      <p:to>
                                        <p:strVal val="visible"/>
                                      </p:to>
                                    </p:set>
                                    <p:animEffect transition="in" filter="fade">
                                      <p:cBhvr>
                                        <p:cTn id="35" dur="1000"/>
                                        <p:tgtEl>
                                          <p:spTgt spid="157706"/>
                                        </p:tgtEl>
                                      </p:cBhvr>
                                    </p:animEffect>
                                    <p:anim calcmode="lin" valueType="num">
                                      <p:cBhvr>
                                        <p:cTn id="36" dur="1000" fill="hold"/>
                                        <p:tgtEl>
                                          <p:spTgt spid="157706"/>
                                        </p:tgtEl>
                                        <p:attrNameLst>
                                          <p:attrName>ppt_x</p:attrName>
                                        </p:attrNameLst>
                                      </p:cBhvr>
                                      <p:tavLst>
                                        <p:tav tm="0">
                                          <p:val>
                                            <p:strVal val="#ppt_x"/>
                                          </p:val>
                                        </p:tav>
                                        <p:tav tm="100000">
                                          <p:val>
                                            <p:strVal val="#ppt_x"/>
                                          </p:val>
                                        </p:tav>
                                      </p:tavLst>
                                    </p:anim>
                                    <p:anim calcmode="lin" valueType="num">
                                      <p:cBhvr>
                                        <p:cTn id="37" dur="900" decel="100000" fill="hold"/>
                                        <p:tgtEl>
                                          <p:spTgt spid="157706"/>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57706"/>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nodeType="clickEffect">
                                  <p:stCondLst>
                                    <p:cond delay="0"/>
                                  </p:stCondLst>
                                  <p:childTnLst>
                                    <p:set>
                                      <p:cBhvr>
                                        <p:cTn id="42" dur="1" fill="hold">
                                          <p:stCondLst>
                                            <p:cond delay="0"/>
                                          </p:stCondLst>
                                        </p:cTn>
                                        <p:tgtEl>
                                          <p:spTgt spid="157698">
                                            <p:txEl>
                                              <p:pRg st="11" end="11"/>
                                            </p:txEl>
                                          </p:spTgt>
                                        </p:tgtEl>
                                        <p:attrNameLst>
                                          <p:attrName>style.visibility</p:attrName>
                                        </p:attrNameLst>
                                      </p:cBhvr>
                                      <p:to>
                                        <p:strVal val="visible"/>
                                      </p:to>
                                    </p:set>
                                    <p:animEffect transition="in" filter="fade">
                                      <p:cBhvr>
                                        <p:cTn id="43" dur="1000"/>
                                        <p:tgtEl>
                                          <p:spTgt spid="157698">
                                            <p:txEl>
                                              <p:pRg st="11" end="11"/>
                                            </p:txEl>
                                          </p:spTgt>
                                        </p:tgtEl>
                                      </p:cBhvr>
                                    </p:animEffect>
                                    <p:anim calcmode="lin" valueType="num">
                                      <p:cBhvr>
                                        <p:cTn id="44" dur="1000" fill="hold"/>
                                        <p:tgtEl>
                                          <p:spTgt spid="157698">
                                            <p:txEl>
                                              <p:pRg st="11" end="11"/>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157698">
                                            <p:txEl>
                                              <p:pRg st="11" end="11"/>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57698">
                                            <p:txEl>
                                              <p:pRg st="11" end="1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5" grpId="0"/>
      <p:bldP spid="15770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5"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 SOLUTION</a:t>
            </a:r>
            <a:endParaRPr lang="en-US" sz="2400" b="1" dirty="0">
              <a:latin typeface="+mn-lt"/>
            </a:endParaRPr>
          </a:p>
        </p:txBody>
      </p:sp>
      <p:sp>
        <p:nvSpPr>
          <p:cNvPr id="161794" name="Rectangle 2"/>
          <p:cNvSpPr>
            <a:spLocks noGrp="1" noChangeArrowheads="1"/>
          </p:cNvSpPr>
          <p:nvPr>
            <p:ph idx="1"/>
          </p:nvPr>
        </p:nvSpPr>
        <p:spPr>
          <a:xfrm>
            <a:off x="457200" y="1370013"/>
            <a:ext cx="8229600" cy="5256212"/>
          </a:xfrm>
          <a:noFill/>
        </p:spPr>
        <p:txBody>
          <a:bodyPr/>
          <a:lstStyle/>
          <a:p>
            <a:pPr marL="0" indent="0">
              <a:buNone/>
            </a:pPr>
            <a:r>
              <a:rPr lang="en-US" sz="2400" dirty="0"/>
              <a:t>In set-builder notation, the solution set is given by</a:t>
            </a:r>
            <a:br>
              <a:rPr lang="en-US" sz="2400" dirty="0"/>
            </a:br>
            <a:r>
              <a:rPr lang="en-US" sz="2400" dirty="0" smtClean="0"/>
              <a:t>                            {</a:t>
            </a:r>
            <a:r>
              <a:rPr lang="en-US" sz="2400" i="1" dirty="0"/>
              <a:t>x </a:t>
            </a:r>
            <a:r>
              <a:rPr lang="en-US" sz="2400" dirty="0"/>
              <a:t>| </a:t>
            </a:r>
            <a:r>
              <a:rPr lang="en-US" sz="2400" i="1" dirty="0"/>
              <a:t>x </a:t>
            </a:r>
            <a:r>
              <a:rPr lang="en-US" sz="2400" dirty="0">
                <a:sym typeface="Symbol" pitchFamily="18" charset="2"/>
              </a:rPr>
              <a:t></a:t>
            </a:r>
            <a:r>
              <a:rPr lang="en-US" sz="2400" dirty="0"/>
              <a:t> –4}. </a:t>
            </a:r>
          </a:p>
          <a:p>
            <a:pPr marL="0" indent="0">
              <a:buNone/>
            </a:pPr>
            <a:endParaRPr lang="en-US" sz="2400" dirty="0"/>
          </a:p>
          <a:p>
            <a:pPr marL="0" indent="0">
              <a:buNone/>
            </a:pPr>
            <a:r>
              <a:rPr lang="en-US" sz="2400" dirty="0">
                <a:solidFill>
                  <a:srgbClr val="009AFF"/>
                </a:solidFill>
              </a:rPr>
              <a:t>In interval notation, the solution set is </a:t>
            </a:r>
            <a:r>
              <a:rPr lang="en-US" sz="2400" dirty="0" smtClean="0">
                <a:solidFill>
                  <a:srgbClr val="009AFF"/>
                </a:solidFill>
              </a:rPr>
              <a:t>   [–</a:t>
            </a:r>
            <a:r>
              <a:rPr lang="en-US" sz="2400" dirty="0">
                <a:solidFill>
                  <a:srgbClr val="009AFF"/>
                </a:solidFill>
              </a:rPr>
              <a:t>4</a:t>
            </a:r>
            <a:r>
              <a:rPr lang="en-US" sz="2400" dirty="0" smtClean="0">
                <a:solidFill>
                  <a:srgbClr val="009AFF"/>
                </a:solidFill>
              </a:rPr>
              <a:t>,      ).</a:t>
            </a:r>
            <a:endParaRPr lang="en-US" sz="2400" dirty="0">
              <a:solidFill>
                <a:srgbClr val="009AFF"/>
              </a:solidFill>
            </a:endParaRPr>
          </a:p>
          <a:p>
            <a:pPr marL="0" indent="0">
              <a:buNone/>
            </a:pPr>
            <a:endParaRPr lang="en-US" sz="2400" dirty="0">
              <a:solidFill>
                <a:srgbClr val="009AFF"/>
              </a:solidFill>
            </a:endParaRPr>
          </a:p>
          <a:p>
            <a:pPr marL="0" indent="0">
              <a:buNone/>
            </a:pPr>
            <a:r>
              <a:rPr lang="en-US" sz="2400" dirty="0"/>
              <a:t>See the following figure.</a:t>
            </a:r>
          </a:p>
        </p:txBody>
      </p:sp>
      <p:sp>
        <p:nvSpPr>
          <p:cNvPr id="161796" name="Text Box 4"/>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pic>
        <p:nvPicPr>
          <p:cNvPr id="161801" name="Picture 9"/>
          <p:cNvPicPr>
            <a:picLocks noChangeAspect="1" noChangeArrowheads="1"/>
          </p:cNvPicPr>
          <p:nvPr/>
        </p:nvPicPr>
        <p:blipFill>
          <a:blip r:embed="rId3"/>
          <a:srcRect/>
          <a:stretch>
            <a:fillRect/>
          </a:stretch>
        </p:blipFill>
        <p:spPr bwMode="auto">
          <a:xfrm>
            <a:off x="6091989" y="2771274"/>
            <a:ext cx="311150" cy="204787"/>
          </a:xfrm>
          <a:prstGeom prst="rect">
            <a:avLst/>
          </a:prstGeom>
          <a:noFill/>
          <a:ln w="9525" algn="ctr">
            <a:noFill/>
            <a:miter lim="800000"/>
            <a:headEnd/>
            <a:tailEnd/>
          </a:ln>
          <a:effectLst/>
        </p:spPr>
      </p:pic>
      <p:pic>
        <p:nvPicPr>
          <p:cNvPr id="161802" name="Picture 10"/>
          <p:cNvPicPr>
            <a:picLocks noChangeAspect="1" noChangeArrowheads="1"/>
          </p:cNvPicPr>
          <p:nvPr/>
        </p:nvPicPr>
        <p:blipFill>
          <a:blip r:embed="rId4"/>
          <a:srcRect/>
          <a:stretch>
            <a:fillRect/>
          </a:stretch>
        </p:blipFill>
        <p:spPr bwMode="auto">
          <a:xfrm>
            <a:off x="1905000" y="4251325"/>
            <a:ext cx="4524375" cy="549275"/>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1801"/>
                                        </p:tgtEl>
                                        <p:attrNameLst>
                                          <p:attrName>style.visibility</p:attrName>
                                        </p:attrNameLst>
                                      </p:cBhvr>
                                      <p:to>
                                        <p:strVal val="visible"/>
                                      </p:to>
                                    </p:set>
                                    <p:animEffect transition="in" filter="fade">
                                      <p:cBhvr>
                                        <p:cTn id="7" dur="1000"/>
                                        <p:tgtEl>
                                          <p:spTgt spid="161801"/>
                                        </p:tgtEl>
                                      </p:cBhvr>
                                    </p:animEffect>
                                    <p:anim calcmode="lin" valueType="num">
                                      <p:cBhvr>
                                        <p:cTn id="8" dur="1000" fill="hold"/>
                                        <p:tgtEl>
                                          <p:spTgt spid="161801"/>
                                        </p:tgtEl>
                                        <p:attrNameLst>
                                          <p:attrName>ppt_x</p:attrName>
                                        </p:attrNameLst>
                                      </p:cBhvr>
                                      <p:tavLst>
                                        <p:tav tm="0">
                                          <p:val>
                                            <p:strVal val="#ppt_x"/>
                                          </p:val>
                                        </p:tav>
                                        <p:tav tm="100000">
                                          <p:val>
                                            <p:strVal val="#ppt_x"/>
                                          </p:val>
                                        </p:tav>
                                      </p:tavLst>
                                    </p:anim>
                                    <p:anim calcmode="lin" valueType="num">
                                      <p:cBhvr>
                                        <p:cTn id="9" dur="900" decel="100000" fill="hold"/>
                                        <p:tgtEl>
                                          <p:spTgt spid="16180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1801"/>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61794">
                                            <p:txEl>
                                              <p:pRg st="2" end="2"/>
                                            </p:txEl>
                                          </p:spTgt>
                                        </p:tgtEl>
                                        <p:attrNameLst>
                                          <p:attrName>style.visibility</p:attrName>
                                        </p:attrNameLst>
                                      </p:cBhvr>
                                      <p:to>
                                        <p:strVal val="visible"/>
                                      </p:to>
                                    </p:set>
                                    <p:animEffect transition="in" filter="fade">
                                      <p:cBhvr>
                                        <p:cTn id="13" dur="1000"/>
                                        <p:tgtEl>
                                          <p:spTgt spid="161794">
                                            <p:txEl>
                                              <p:pRg st="2" end="2"/>
                                            </p:txEl>
                                          </p:spTgt>
                                        </p:tgtEl>
                                      </p:cBhvr>
                                    </p:animEffect>
                                    <p:anim calcmode="lin" valueType="num">
                                      <p:cBhvr>
                                        <p:cTn id="14" dur="1000" fill="hold"/>
                                        <p:tgtEl>
                                          <p:spTgt spid="161794">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61794">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61794">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61794">
                                            <p:txEl>
                                              <p:pRg st="4" end="4"/>
                                            </p:txEl>
                                          </p:spTgt>
                                        </p:tgtEl>
                                        <p:attrNameLst>
                                          <p:attrName>style.visibility</p:attrName>
                                        </p:attrNameLst>
                                      </p:cBhvr>
                                      <p:to>
                                        <p:strVal val="visible"/>
                                      </p:to>
                                    </p:set>
                                    <p:animEffect transition="in" filter="fade">
                                      <p:cBhvr>
                                        <p:cTn id="19" dur="1000"/>
                                        <p:tgtEl>
                                          <p:spTgt spid="161794">
                                            <p:txEl>
                                              <p:pRg st="4" end="4"/>
                                            </p:txEl>
                                          </p:spTgt>
                                        </p:tgtEl>
                                      </p:cBhvr>
                                    </p:animEffect>
                                    <p:anim calcmode="lin" valueType="num">
                                      <p:cBhvr>
                                        <p:cTn id="20" dur="1000" fill="hold"/>
                                        <p:tgtEl>
                                          <p:spTgt spid="161794">
                                            <p:txEl>
                                              <p:pRg st="4" end="4"/>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61794">
                                            <p:txEl>
                                              <p:pRg st="4" end="4"/>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61794">
                                            <p:txEl>
                                              <p:pRg st="4" end="4"/>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61802"/>
                                        </p:tgtEl>
                                        <p:attrNameLst>
                                          <p:attrName>style.visibility</p:attrName>
                                        </p:attrNameLst>
                                      </p:cBhvr>
                                      <p:to>
                                        <p:strVal val="visible"/>
                                      </p:to>
                                    </p:set>
                                    <p:animEffect transition="in" filter="fade">
                                      <p:cBhvr>
                                        <p:cTn id="25" dur="1000"/>
                                        <p:tgtEl>
                                          <p:spTgt spid="161802"/>
                                        </p:tgtEl>
                                      </p:cBhvr>
                                    </p:animEffect>
                                    <p:anim calcmode="lin" valueType="num">
                                      <p:cBhvr>
                                        <p:cTn id="26" dur="1000" fill="hold"/>
                                        <p:tgtEl>
                                          <p:spTgt spid="161802"/>
                                        </p:tgtEl>
                                        <p:attrNameLst>
                                          <p:attrName>ppt_x</p:attrName>
                                        </p:attrNameLst>
                                      </p:cBhvr>
                                      <p:tavLst>
                                        <p:tav tm="0">
                                          <p:val>
                                            <p:strVal val="#ppt_x"/>
                                          </p:val>
                                        </p:tav>
                                        <p:tav tm="100000">
                                          <p:val>
                                            <p:strVal val="#ppt_x"/>
                                          </p:val>
                                        </p:tav>
                                      </p:tavLst>
                                    </p:anim>
                                    <p:anim calcmode="lin" valueType="num">
                                      <p:cBhvr>
                                        <p:cTn id="27" dur="900" decel="100000" fill="hold"/>
                                        <p:tgtEl>
                                          <p:spTgt spid="161802"/>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6180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457200" y="2514600"/>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COMPOUND INEQUALITIES</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Rectangle 2"/>
          <p:cNvSpPr>
            <a:spLocks noGrp="1" noChangeArrowheads="1"/>
          </p:cNvSpPr>
          <p:nvPr>
            <p:ph idx="1"/>
          </p:nvPr>
        </p:nvSpPr>
        <p:spPr>
          <a:xfrm>
            <a:off x="381000" y="1601788"/>
            <a:ext cx="8229600" cy="5256212"/>
          </a:xfrm>
          <a:noFill/>
        </p:spPr>
        <p:txBody>
          <a:bodyPr/>
          <a:lstStyle/>
          <a:p>
            <a:pPr marL="0" indent="0">
              <a:buNone/>
            </a:pPr>
            <a:r>
              <a:rPr lang="en-US" sz="2400" dirty="0"/>
              <a:t>A </a:t>
            </a:r>
            <a:r>
              <a:rPr lang="en-US" sz="2400" b="1" dirty="0"/>
              <a:t>compound inequality </a:t>
            </a:r>
            <a:r>
              <a:rPr lang="en-US" sz="2400" dirty="0"/>
              <a:t>is formed by joining two inequalities with the connective word </a:t>
            </a:r>
            <a:r>
              <a:rPr lang="en-US" sz="2400" i="1" dirty="0"/>
              <a:t>and </a:t>
            </a:r>
            <a:r>
              <a:rPr lang="en-US" sz="2400" dirty="0"/>
              <a:t>or </a:t>
            </a:r>
            <a:r>
              <a:rPr lang="en-US" sz="2400" i="1" dirty="0" err="1"/>
              <a:t>or</a:t>
            </a:r>
            <a:r>
              <a:rPr lang="en-US" sz="2400" dirty="0"/>
              <a:t>. The inequalities shown below are compound inequalities.</a:t>
            </a:r>
          </a:p>
          <a:p>
            <a:pPr marL="0" indent="0">
              <a:buNone/>
            </a:pPr>
            <a:endParaRPr lang="en-US" sz="2400" dirty="0"/>
          </a:p>
          <a:p>
            <a:pPr marL="0" indent="0">
              <a:buNone/>
            </a:pPr>
            <a:r>
              <a:rPr lang="en-US" sz="2400" dirty="0"/>
              <a:t>		</a:t>
            </a:r>
            <a:r>
              <a:rPr lang="en-US" sz="2400" i="1" dirty="0"/>
              <a:t>x </a:t>
            </a:r>
            <a:r>
              <a:rPr lang="en-US" sz="2400" dirty="0"/>
              <a:t>+ 1 &gt; 3 	and 	2</a:t>
            </a:r>
            <a:r>
              <a:rPr lang="en-US" sz="2400" i="1" dirty="0"/>
              <a:t>x </a:t>
            </a:r>
            <a:r>
              <a:rPr lang="en-US" sz="2400" dirty="0"/>
              <a:t>– 11 &lt; 7	</a:t>
            </a:r>
          </a:p>
          <a:p>
            <a:pPr marL="0" indent="0">
              <a:buNone/>
            </a:pPr>
            <a:r>
              <a:rPr lang="en-US" sz="2400" dirty="0"/>
              <a:t>		</a:t>
            </a:r>
            <a:r>
              <a:rPr lang="en-US" sz="2400" i="1" dirty="0"/>
              <a:t>x </a:t>
            </a:r>
            <a:r>
              <a:rPr lang="en-US" sz="2400" dirty="0"/>
              <a:t>+ 3 &gt; 5	 or	  </a:t>
            </a:r>
            <a:r>
              <a:rPr lang="en-US" sz="2400" i="1" dirty="0"/>
              <a:t>x </a:t>
            </a:r>
            <a:r>
              <a:rPr lang="en-US" sz="2400" dirty="0"/>
              <a:t>– 1 &lt; 9</a:t>
            </a:r>
          </a:p>
          <a:p>
            <a:pPr marL="0" indent="0">
              <a:buNone/>
            </a:pPr>
            <a:endParaRPr lang="en-US" sz="2400" dirty="0"/>
          </a:p>
          <a:p>
            <a:pPr marL="0" indent="0">
              <a:buNone/>
            </a:pPr>
            <a:r>
              <a:rPr lang="en-US" sz="2400" dirty="0"/>
              <a:t>The solution set of a compound inequality with the connective word </a:t>
            </a:r>
            <a:r>
              <a:rPr lang="en-US" sz="2400" i="1" dirty="0"/>
              <a:t>or </a:t>
            </a:r>
            <a:r>
              <a:rPr lang="en-US" sz="2400" dirty="0"/>
              <a:t>is the </a:t>
            </a:r>
            <a:r>
              <a:rPr lang="en-US" sz="2400" i="1" dirty="0"/>
              <a:t>union </a:t>
            </a:r>
            <a:r>
              <a:rPr lang="en-US" sz="2400" dirty="0"/>
              <a:t>of the solution sets of the two inequalities. The solution set of a compound inequality with the connective word </a:t>
            </a:r>
            <a:r>
              <a:rPr lang="en-US" sz="2400" i="1" dirty="0"/>
              <a:t>and </a:t>
            </a:r>
            <a:r>
              <a:rPr lang="en-US" sz="2400" dirty="0"/>
              <a:t>is the </a:t>
            </a:r>
            <a:r>
              <a:rPr lang="en-US" sz="2400" i="1" dirty="0"/>
              <a:t>intersection </a:t>
            </a:r>
            <a:r>
              <a:rPr lang="en-US" sz="2400" dirty="0"/>
              <a:t>of the solution sets of the two inequalities.</a:t>
            </a:r>
          </a:p>
        </p:txBody>
      </p:sp>
      <p:sp>
        <p:nvSpPr>
          <p:cNvPr id="5" name="Rectangle 2"/>
          <p:cNvSpPr>
            <a:spLocks noChangeArrowheads="1"/>
          </p:cNvSpPr>
          <p:nvPr/>
        </p:nvSpPr>
        <p:spPr bwMode="auto">
          <a:xfrm>
            <a:off x="381000" y="224135"/>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COMPOUND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9" name="Rectangle 3"/>
          <p:cNvSpPr>
            <a:spLocks noGrp="1" noChangeArrowheads="1"/>
          </p:cNvSpPr>
          <p:nvPr>
            <p:ph type="title"/>
          </p:nvPr>
        </p:nvSpPr>
        <p:spPr>
          <a:xfrm>
            <a:off x="460375" y="90488"/>
            <a:ext cx="8226425" cy="1143000"/>
          </a:xfrm>
          <a:noFill/>
        </p:spPr>
        <p:txBody>
          <a:bodyPr/>
          <a:lstStyle/>
          <a:p>
            <a:r>
              <a:rPr lang="en-US" sz="3300" dirty="0" smtClean="0"/>
              <a:t> </a:t>
            </a:r>
            <a:r>
              <a:rPr lang="en-US" sz="2400" b="1" dirty="0" smtClean="0">
                <a:latin typeface="+mn-lt"/>
              </a:rPr>
              <a:t>SOLVE COMPOUND INEQUALITIES</a:t>
            </a:r>
            <a:endParaRPr lang="en-US" sz="2400" b="1" dirty="0">
              <a:latin typeface="+mn-lt"/>
            </a:endParaRPr>
          </a:p>
        </p:txBody>
      </p:sp>
      <p:sp>
        <p:nvSpPr>
          <p:cNvPr id="167938" name="Rectangle 2"/>
          <p:cNvSpPr>
            <a:spLocks noGrp="1" noChangeArrowheads="1"/>
          </p:cNvSpPr>
          <p:nvPr>
            <p:ph idx="1"/>
          </p:nvPr>
        </p:nvSpPr>
        <p:spPr>
          <a:xfrm>
            <a:off x="457200" y="1370013"/>
            <a:ext cx="8229600" cy="5256212"/>
          </a:xfrm>
          <a:noFill/>
        </p:spPr>
        <p:txBody>
          <a:bodyPr/>
          <a:lstStyle/>
          <a:p>
            <a:pPr marL="0" indent="0">
              <a:buNone/>
            </a:pPr>
            <a:r>
              <a:rPr lang="en-US" sz="2400" dirty="0"/>
              <a:t>Solve each compound inequality. Write each solution in set-builder notation.</a:t>
            </a:r>
          </a:p>
          <a:p>
            <a:pPr marL="0" indent="0">
              <a:buNone/>
            </a:pPr>
            <a:r>
              <a:rPr lang="en-US" sz="2400" b="1" dirty="0"/>
              <a:t>a.</a:t>
            </a:r>
            <a:r>
              <a:rPr lang="en-US" sz="2400" dirty="0"/>
              <a:t> 2</a:t>
            </a:r>
            <a:r>
              <a:rPr lang="en-US" sz="2400" i="1" dirty="0"/>
              <a:t>x</a:t>
            </a:r>
            <a:r>
              <a:rPr lang="en-US" sz="2400" dirty="0"/>
              <a:t> &lt; 10 or </a:t>
            </a:r>
            <a:r>
              <a:rPr lang="en-US" sz="2400" i="1" dirty="0"/>
              <a:t>x </a:t>
            </a:r>
            <a:r>
              <a:rPr lang="en-US" sz="2400" dirty="0"/>
              <a:t>+ 1 &gt; 9 	</a:t>
            </a:r>
            <a:r>
              <a:rPr lang="en-US" sz="2400" b="1" dirty="0"/>
              <a:t>b. </a:t>
            </a:r>
            <a:r>
              <a:rPr lang="en-US" sz="2400" i="1" dirty="0"/>
              <a:t>x </a:t>
            </a:r>
            <a:r>
              <a:rPr lang="en-US" sz="2400" dirty="0"/>
              <a:t>+ 3 &gt; 4 and 2</a:t>
            </a:r>
            <a:r>
              <a:rPr lang="en-US" sz="2400" i="1" dirty="0"/>
              <a:t>x </a:t>
            </a:r>
            <a:r>
              <a:rPr lang="en-US" sz="2400" dirty="0"/>
              <a:t>+ 1 &gt; 15</a:t>
            </a:r>
          </a:p>
          <a:p>
            <a:pPr marL="0" indent="0">
              <a:buNone/>
            </a:pPr>
            <a:endParaRPr lang="en-US" sz="2400" dirty="0"/>
          </a:p>
          <a:p>
            <a:pPr marL="0" indent="0">
              <a:buNone/>
            </a:pPr>
            <a:r>
              <a:rPr lang="en-US" sz="2400" dirty="0">
                <a:solidFill>
                  <a:srgbClr val="21419C"/>
                </a:solidFill>
              </a:rPr>
              <a:t>Solution:</a:t>
            </a:r>
            <a:endParaRPr lang="en-US" sz="2400" b="1" dirty="0"/>
          </a:p>
          <a:p>
            <a:pPr marL="0" indent="0">
              <a:buNone/>
            </a:pPr>
            <a:r>
              <a:rPr lang="en-US" sz="2400" b="1" dirty="0"/>
              <a:t>a.</a:t>
            </a:r>
            <a:r>
              <a:rPr lang="en-US" sz="2400" dirty="0"/>
              <a:t> 	2</a:t>
            </a:r>
            <a:r>
              <a:rPr lang="en-US" sz="2400" i="1" dirty="0"/>
              <a:t>x</a:t>
            </a:r>
            <a:r>
              <a:rPr lang="en-US" sz="2400" dirty="0"/>
              <a:t> &lt; 10 	or 	</a:t>
            </a:r>
            <a:r>
              <a:rPr lang="en-US" sz="2400" i="1" dirty="0"/>
              <a:t>x </a:t>
            </a:r>
            <a:r>
              <a:rPr lang="en-US" sz="2400" dirty="0"/>
              <a:t>+ 1 &gt; 9</a:t>
            </a:r>
          </a:p>
          <a:p>
            <a:pPr marL="0" indent="0">
              <a:buNone/>
            </a:pPr>
            <a:endParaRPr lang="en-US" sz="2400" dirty="0"/>
          </a:p>
          <a:p>
            <a:pPr marL="0" indent="0">
              <a:buNone/>
            </a:pPr>
            <a:r>
              <a:rPr lang="en-US" sz="2400" i="1" dirty="0"/>
              <a:t>	  x</a:t>
            </a:r>
            <a:r>
              <a:rPr lang="en-US" sz="2400" dirty="0"/>
              <a:t> &lt; 5 	                </a:t>
            </a:r>
            <a:r>
              <a:rPr lang="en-US" sz="2400" i="1" dirty="0"/>
              <a:t>x </a:t>
            </a:r>
            <a:r>
              <a:rPr lang="en-US" sz="2400" dirty="0"/>
              <a:t> &gt; 8</a:t>
            </a:r>
          </a:p>
          <a:p>
            <a:pPr marL="0" indent="0">
              <a:buNone/>
            </a:pPr>
            <a:endParaRPr lang="en-US" sz="2400" dirty="0"/>
          </a:p>
          <a:p>
            <a:pPr marL="0" indent="0">
              <a:buNone/>
            </a:pPr>
            <a:r>
              <a:rPr lang="en-US" sz="2400" dirty="0"/>
              <a:t>        {</a:t>
            </a:r>
            <a:r>
              <a:rPr lang="en-US" sz="2400" i="1" dirty="0"/>
              <a:t>x </a:t>
            </a:r>
            <a:r>
              <a:rPr lang="en-US" sz="2400" dirty="0"/>
              <a:t>|</a:t>
            </a:r>
            <a:r>
              <a:rPr lang="en-US" sz="2400" i="1" dirty="0"/>
              <a:t> x </a:t>
            </a:r>
            <a:r>
              <a:rPr lang="en-US" sz="2400" dirty="0"/>
              <a:t>&lt; 5}                       {</a:t>
            </a:r>
            <a:r>
              <a:rPr lang="en-US" sz="2400" i="1" dirty="0"/>
              <a:t>x </a:t>
            </a:r>
            <a:r>
              <a:rPr lang="en-US" sz="2400" dirty="0"/>
              <a:t>|</a:t>
            </a:r>
            <a:r>
              <a:rPr lang="en-US" sz="2400" i="1" dirty="0"/>
              <a:t> x </a:t>
            </a:r>
            <a:r>
              <a:rPr lang="en-US" sz="2400" dirty="0"/>
              <a:t>&gt; 8}</a:t>
            </a:r>
          </a:p>
          <a:p>
            <a:pPr marL="0" indent="0">
              <a:buNone/>
            </a:pPr>
            <a:endParaRPr lang="en-US" sz="2400" dirty="0"/>
          </a:p>
          <a:p>
            <a:pPr marL="0" indent="0">
              <a:buNone/>
            </a:pPr>
            <a:r>
              <a:rPr lang="en-US" sz="2400" dirty="0"/>
              <a:t>      {</a:t>
            </a:r>
            <a:r>
              <a:rPr lang="en-US" sz="2400" i="1" dirty="0"/>
              <a:t>x </a:t>
            </a:r>
            <a:r>
              <a:rPr lang="en-US" sz="2400" dirty="0"/>
              <a:t>|</a:t>
            </a:r>
            <a:r>
              <a:rPr lang="en-US" sz="2400" i="1" dirty="0"/>
              <a:t> x </a:t>
            </a:r>
            <a:r>
              <a:rPr lang="en-US" sz="2400" dirty="0"/>
              <a:t>&lt; 5} </a:t>
            </a:r>
            <a:r>
              <a:rPr lang="en-US" sz="2400" dirty="0">
                <a:sym typeface="Symbol" pitchFamily="18" charset="2"/>
              </a:rPr>
              <a:t></a:t>
            </a:r>
            <a:r>
              <a:rPr lang="en-US" sz="2400" dirty="0"/>
              <a:t> {</a:t>
            </a:r>
            <a:r>
              <a:rPr lang="en-US" sz="2400" i="1" dirty="0"/>
              <a:t>x </a:t>
            </a:r>
            <a:r>
              <a:rPr lang="en-US" sz="2400" dirty="0"/>
              <a:t>|</a:t>
            </a:r>
            <a:r>
              <a:rPr lang="en-US" sz="2400" i="1" dirty="0"/>
              <a:t> x </a:t>
            </a:r>
            <a:r>
              <a:rPr lang="en-US" sz="2400" dirty="0"/>
              <a:t>&gt; 8} = </a:t>
            </a:r>
            <a:r>
              <a:rPr lang="en-US" sz="2400" dirty="0">
                <a:solidFill>
                  <a:srgbClr val="009AFF"/>
                </a:solidFill>
              </a:rPr>
              <a:t>{</a:t>
            </a:r>
            <a:r>
              <a:rPr lang="en-US" sz="2400" i="1" dirty="0">
                <a:solidFill>
                  <a:srgbClr val="009AFF"/>
                </a:solidFill>
              </a:rPr>
              <a:t>x</a:t>
            </a:r>
            <a:r>
              <a:rPr lang="en-US" sz="2400" i="1" dirty="0"/>
              <a:t> </a:t>
            </a:r>
            <a:r>
              <a:rPr lang="en-US" sz="2400" dirty="0">
                <a:solidFill>
                  <a:srgbClr val="009AFF"/>
                </a:solidFill>
              </a:rPr>
              <a:t>|</a:t>
            </a:r>
            <a:r>
              <a:rPr lang="en-US" sz="2400" i="1" dirty="0"/>
              <a:t> </a:t>
            </a:r>
            <a:r>
              <a:rPr lang="en-US" sz="2400" i="1" dirty="0">
                <a:solidFill>
                  <a:srgbClr val="009AFF"/>
                </a:solidFill>
              </a:rPr>
              <a:t>x </a:t>
            </a:r>
            <a:r>
              <a:rPr lang="en-US" sz="2400" dirty="0">
                <a:solidFill>
                  <a:srgbClr val="009AFF"/>
                </a:solidFill>
              </a:rPr>
              <a:t>&lt; 5 or </a:t>
            </a:r>
            <a:r>
              <a:rPr lang="en-US" sz="2400" i="1" dirty="0">
                <a:solidFill>
                  <a:srgbClr val="009AFF"/>
                </a:solidFill>
              </a:rPr>
              <a:t>x </a:t>
            </a:r>
            <a:r>
              <a:rPr lang="en-US" sz="2400" dirty="0">
                <a:solidFill>
                  <a:srgbClr val="009AFF"/>
                </a:solidFill>
              </a:rPr>
              <a:t>&gt; 8}</a:t>
            </a:r>
            <a:r>
              <a:rPr lang="en-US" sz="2400" dirty="0"/>
              <a:t> </a:t>
            </a:r>
          </a:p>
        </p:txBody>
      </p:sp>
      <p:sp>
        <p:nvSpPr>
          <p:cNvPr id="167942" name="Rectangle 6"/>
          <p:cNvSpPr>
            <a:spLocks noChangeArrowheads="1"/>
          </p:cNvSpPr>
          <p:nvPr/>
        </p:nvSpPr>
        <p:spPr bwMode="auto">
          <a:xfrm>
            <a:off x="6096000" y="4433888"/>
            <a:ext cx="2406650" cy="366712"/>
          </a:xfrm>
          <a:prstGeom prst="rect">
            <a:avLst/>
          </a:prstGeom>
          <a:noFill/>
          <a:ln w="9525" algn="ctr">
            <a:noFill/>
            <a:miter lim="800000"/>
            <a:headEnd/>
            <a:tailEnd/>
          </a:ln>
          <a:effectLst/>
        </p:spPr>
        <p:txBody>
          <a:bodyPr wrap="none">
            <a:spAutoFit/>
          </a:bodyPr>
          <a:lstStyle/>
          <a:p>
            <a:r>
              <a:rPr lang="en-US" dirty="0">
                <a:solidFill>
                  <a:srgbClr val="009AFF"/>
                </a:solidFill>
              </a:rPr>
              <a:t>Solve each inequality.</a:t>
            </a:r>
          </a:p>
        </p:txBody>
      </p:sp>
      <p:sp>
        <p:nvSpPr>
          <p:cNvPr id="167943" name="Rectangle 7"/>
          <p:cNvSpPr>
            <a:spLocks noChangeArrowheads="1"/>
          </p:cNvSpPr>
          <p:nvPr/>
        </p:nvSpPr>
        <p:spPr bwMode="auto">
          <a:xfrm>
            <a:off x="6075363" y="5272088"/>
            <a:ext cx="3054350" cy="366712"/>
          </a:xfrm>
          <a:prstGeom prst="rect">
            <a:avLst/>
          </a:prstGeom>
          <a:noFill/>
          <a:ln w="9525" algn="ctr">
            <a:noFill/>
            <a:miter lim="800000"/>
            <a:headEnd/>
            <a:tailEnd/>
          </a:ln>
          <a:effectLst/>
        </p:spPr>
        <p:txBody>
          <a:bodyPr wrap="none">
            <a:spAutoFit/>
          </a:bodyPr>
          <a:lstStyle/>
          <a:p>
            <a:r>
              <a:rPr lang="en-US" dirty="0">
                <a:solidFill>
                  <a:srgbClr val="009AFF"/>
                </a:solidFill>
              </a:rPr>
              <a:t>Write each solution as a set.</a:t>
            </a:r>
          </a:p>
        </p:txBody>
      </p:sp>
      <p:sp>
        <p:nvSpPr>
          <p:cNvPr id="167944" name="Rectangle 8"/>
          <p:cNvSpPr>
            <a:spLocks noChangeArrowheads="1"/>
          </p:cNvSpPr>
          <p:nvPr/>
        </p:nvSpPr>
        <p:spPr bwMode="auto">
          <a:xfrm>
            <a:off x="6324600" y="5988050"/>
            <a:ext cx="2514600" cy="641350"/>
          </a:xfrm>
          <a:prstGeom prst="rect">
            <a:avLst/>
          </a:prstGeom>
          <a:noFill/>
          <a:ln w="9525" algn="ctr">
            <a:noFill/>
            <a:miter lim="800000"/>
            <a:headEnd/>
            <a:tailEnd/>
          </a:ln>
          <a:effectLst/>
        </p:spPr>
        <p:txBody>
          <a:bodyPr>
            <a:spAutoFit/>
          </a:bodyPr>
          <a:lstStyle/>
          <a:p>
            <a:r>
              <a:rPr lang="en-US" dirty="0">
                <a:solidFill>
                  <a:srgbClr val="009AFF"/>
                </a:solidFill>
              </a:rPr>
              <a:t>Write the union of the</a:t>
            </a:r>
          </a:p>
          <a:p>
            <a:r>
              <a:rPr lang="en-US" dirty="0">
                <a:solidFill>
                  <a:srgbClr val="009AFF"/>
                </a:solidFill>
              </a:rPr>
              <a:t>solution 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7938">
                                            <p:txEl>
                                              <p:pRg st="3" end="3"/>
                                            </p:txEl>
                                          </p:spTgt>
                                        </p:tgtEl>
                                        <p:attrNameLst>
                                          <p:attrName>style.visibility</p:attrName>
                                        </p:attrNameLst>
                                      </p:cBhvr>
                                      <p:to>
                                        <p:strVal val="visible"/>
                                      </p:to>
                                    </p:set>
                                    <p:animEffect transition="in" filter="fade">
                                      <p:cBhvr>
                                        <p:cTn id="7" dur="1000"/>
                                        <p:tgtEl>
                                          <p:spTgt spid="167938">
                                            <p:txEl>
                                              <p:pRg st="3" end="3"/>
                                            </p:txEl>
                                          </p:spTgt>
                                        </p:tgtEl>
                                      </p:cBhvr>
                                    </p:animEffect>
                                    <p:anim calcmode="lin" valueType="num">
                                      <p:cBhvr>
                                        <p:cTn id="8" dur="1000" fill="hold"/>
                                        <p:tgtEl>
                                          <p:spTgt spid="167938">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7938">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7938">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67938">
                                            <p:txEl>
                                              <p:pRg st="4" end="4"/>
                                            </p:txEl>
                                          </p:spTgt>
                                        </p:tgtEl>
                                        <p:attrNameLst>
                                          <p:attrName>style.visibility</p:attrName>
                                        </p:attrNameLst>
                                      </p:cBhvr>
                                      <p:to>
                                        <p:strVal val="visible"/>
                                      </p:to>
                                    </p:set>
                                    <p:animEffect transition="in" filter="fade">
                                      <p:cBhvr>
                                        <p:cTn id="13" dur="1000"/>
                                        <p:tgtEl>
                                          <p:spTgt spid="167938">
                                            <p:txEl>
                                              <p:pRg st="4" end="4"/>
                                            </p:txEl>
                                          </p:spTgt>
                                        </p:tgtEl>
                                      </p:cBhvr>
                                    </p:animEffect>
                                    <p:anim calcmode="lin" valueType="num">
                                      <p:cBhvr>
                                        <p:cTn id="14" dur="1000" fill="hold"/>
                                        <p:tgtEl>
                                          <p:spTgt spid="167938">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67938">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67938">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67938">
                                            <p:txEl>
                                              <p:pRg st="6" end="6"/>
                                            </p:txEl>
                                          </p:spTgt>
                                        </p:tgtEl>
                                        <p:attrNameLst>
                                          <p:attrName>style.visibility</p:attrName>
                                        </p:attrNameLst>
                                      </p:cBhvr>
                                      <p:to>
                                        <p:strVal val="visible"/>
                                      </p:to>
                                    </p:set>
                                    <p:animEffect transition="in" filter="fade">
                                      <p:cBhvr>
                                        <p:cTn id="21" dur="1000"/>
                                        <p:tgtEl>
                                          <p:spTgt spid="167938">
                                            <p:txEl>
                                              <p:pRg st="6" end="6"/>
                                            </p:txEl>
                                          </p:spTgt>
                                        </p:tgtEl>
                                      </p:cBhvr>
                                    </p:animEffect>
                                    <p:anim calcmode="lin" valueType="num">
                                      <p:cBhvr>
                                        <p:cTn id="22" dur="1000" fill="hold"/>
                                        <p:tgtEl>
                                          <p:spTgt spid="167938">
                                            <p:txEl>
                                              <p:pRg st="6" end="6"/>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67938">
                                            <p:txEl>
                                              <p:pRg st="6" end="6"/>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67938">
                                            <p:txEl>
                                              <p:pRg st="6" end="6"/>
                                            </p:txEl>
                                          </p:spTgt>
                                        </p:tgtEl>
                                        <p:attrNameLst>
                                          <p:attrName>ppt_y</p:attrName>
                                        </p:attrNameLst>
                                      </p:cBhvr>
                                      <p:tavLst>
                                        <p:tav tm="0">
                                          <p:val>
                                            <p:strVal val="#ppt_y-.03"/>
                                          </p:val>
                                        </p:tav>
                                        <p:tav tm="100000">
                                          <p:val>
                                            <p:strVal val="#ppt_y"/>
                                          </p:val>
                                        </p:tav>
                                      </p:tavLst>
                                    </p:anim>
                                  </p:childTnLst>
                                </p:cTn>
                              </p:par>
                              <p:par>
                                <p:cTn id="25" presetID="37" presetClass="entr" presetSubtype="0" fill="hold" grpId="0" nodeType="withEffect">
                                  <p:stCondLst>
                                    <p:cond delay="0"/>
                                  </p:stCondLst>
                                  <p:childTnLst>
                                    <p:set>
                                      <p:cBhvr>
                                        <p:cTn id="26" dur="1" fill="hold">
                                          <p:stCondLst>
                                            <p:cond delay="0"/>
                                          </p:stCondLst>
                                        </p:cTn>
                                        <p:tgtEl>
                                          <p:spTgt spid="167942"/>
                                        </p:tgtEl>
                                        <p:attrNameLst>
                                          <p:attrName>style.visibility</p:attrName>
                                        </p:attrNameLst>
                                      </p:cBhvr>
                                      <p:to>
                                        <p:strVal val="visible"/>
                                      </p:to>
                                    </p:set>
                                    <p:animEffect transition="in" filter="fade">
                                      <p:cBhvr>
                                        <p:cTn id="27" dur="1000"/>
                                        <p:tgtEl>
                                          <p:spTgt spid="167942"/>
                                        </p:tgtEl>
                                      </p:cBhvr>
                                    </p:animEffect>
                                    <p:anim calcmode="lin" valueType="num">
                                      <p:cBhvr>
                                        <p:cTn id="28" dur="1000" fill="hold"/>
                                        <p:tgtEl>
                                          <p:spTgt spid="167942"/>
                                        </p:tgtEl>
                                        <p:attrNameLst>
                                          <p:attrName>ppt_x</p:attrName>
                                        </p:attrNameLst>
                                      </p:cBhvr>
                                      <p:tavLst>
                                        <p:tav tm="0">
                                          <p:val>
                                            <p:strVal val="#ppt_x"/>
                                          </p:val>
                                        </p:tav>
                                        <p:tav tm="100000">
                                          <p:val>
                                            <p:strVal val="#ppt_x"/>
                                          </p:val>
                                        </p:tav>
                                      </p:tavLst>
                                    </p:anim>
                                    <p:anim calcmode="lin" valueType="num">
                                      <p:cBhvr>
                                        <p:cTn id="29" dur="900" decel="100000" fill="hold"/>
                                        <p:tgtEl>
                                          <p:spTgt spid="167942"/>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67942"/>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67938">
                                            <p:txEl>
                                              <p:pRg st="8" end="8"/>
                                            </p:txEl>
                                          </p:spTgt>
                                        </p:tgtEl>
                                        <p:attrNameLst>
                                          <p:attrName>style.visibility</p:attrName>
                                        </p:attrNameLst>
                                      </p:cBhvr>
                                      <p:to>
                                        <p:strVal val="visible"/>
                                      </p:to>
                                    </p:set>
                                    <p:animEffect transition="in" filter="fade">
                                      <p:cBhvr>
                                        <p:cTn id="35" dur="1000"/>
                                        <p:tgtEl>
                                          <p:spTgt spid="167938">
                                            <p:txEl>
                                              <p:pRg st="8" end="8"/>
                                            </p:txEl>
                                          </p:spTgt>
                                        </p:tgtEl>
                                      </p:cBhvr>
                                    </p:animEffect>
                                    <p:anim calcmode="lin" valueType="num">
                                      <p:cBhvr>
                                        <p:cTn id="36" dur="1000" fill="hold"/>
                                        <p:tgtEl>
                                          <p:spTgt spid="167938">
                                            <p:txEl>
                                              <p:pRg st="8" end="8"/>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67938">
                                            <p:txEl>
                                              <p:pRg st="8" end="8"/>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67938">
                                            <p:txEl>
                                              <p:pRg st="8" end="8"/>
                                            </p:txEl>
                                          </p:spTgt>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167943"/>
                                        </p:tgtEl>
                                        <p:attrNameLst>
                                          <p:attrName>style.visibility</p:attrName>
                                        </p:attrNameLst>
                                      </p:cBhvr>
                                      <p:to>
                                        <p:strVal val="visible"/>
                                      </p:to>
                                    </p:set>
                                    <p:animEffect transition="in" filter="fade">
                                      <p:cBhvr>
                                        <p:cTn id="41" dur="1000"/>
                                        <p:tgtEl>
                                          <p:spTgt spid="167943"/>
                                        </p:tgtEl>
                                      </p:cBhvr>
                                    </p:animEffect>
                                    <p:anim calcmode="lin" valueType="num">
                                      <p:cBhvr>
                                        <p:cTn id="42" dur="1000" fill="hold"/>
                                        <p:tgtEl>
                                          <p:spTgt spid="167943"/>
                                        </p:tgtEl>
                                        <p:attrNameLst>
                                          <p:attrName>ppt_x</p:attrName>
                                        </p:attrNameLst>
                                      </p:cBhvr>
                                      <p:tavLst>
                                        <p:tav tm="0">
                                          <p:val>
                                            <p:strVal val="#ppt_x"/>
                                          </p:val>
                                        </p:tav>
                                        <p:tav tm="100000">
                                          <p:val>
                                            <p:strVal val="#ppt_x"/>
                                          </p:val>
                                        </p:tav>
                                      </p:tavLst>
                                    </p:anim>
                                    <p:anim calcmode="lin" valueType="num">
                                      <p:cBhvr>
                                        <p:cTn id="43" dur="900" decel="100000" fill="hold"/>
                                        <p:tgtEl>
                                          <p:spTgt spid="167943"/>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67943"/>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nodeType="clickEffect">
                                  <p:stCondLst>
                                    <p:cond delay="0"/>
                                  </p:stCondLst>
                                  <p:childTnLst>
                                    <p:set>
                                      <p:cBhvr>
                                        <p:cTn id="48" dur="1" fill="hold">
                                          <p:stCondLst>
                                            <p:cond delay="0"/>
                                          </p:stCondLst>
                                        </p:cTn>
                                        <p:tgtEl>
                                          <p:spTgt spid="167938">
                                            <p:txEl>
                                              <p:pRg st="10" end="10"/>
                                            </p:txEl>
                                          </p:spTgt>
                                        </p:tgtEl>
                                        <p:attrNameLst>
                                          <p:attrName>style.visibility</p:attrName>
                                        </p:attrNameLst>
                                      </p:cBhvr>
                                      <p:to>
                                        <p:strVal val="visible"/>
                                      </p:to>
                                    </p:set>
                                    <p:animEffect transition="in" filter="fade">
                                      <p:cBhvr>
                                        <p:cTn id="49" dur="1000"/>
                                        <p:tgtEl>
                                          <p:spTgt spid="167938">
                                            <p:txEl>
                                              <p:pRg st="10" end="10"/>
                                            </p:txEl>
                                          </p:spTgt>
                                        </p:tgtEl>
                                      </p:cBhvr>
                                    </p:animEffect>
                                    <p:anim calcmode="lin" valueType="num">
                                      <p:cBhvr>
                                        <p:cTn id="50" dur="1000" fill="hold"/>
                                        <p:tgtEl>
                                          <p:spTgt spid="167938">
                                            <p:txEl>
                                              <p:pRg st="10" end="10"/>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167938">
                                            <p:txEl>
                                              <p:pRg st="10" end="10"/>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67938">
                                            <p:txEl>
                                              <p:pRg st="10" end="10"/>
                                            </p:txEl>
                                          </p:spTgt>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167944"/>
                                        </p:tgtEl>
                                        <p:attrNameLst>
                                          <p:attrName>style.visibility</p:attrName>
                                        </p:attrNameLst>
                                      </p:cBhvr>
                                      <p:to>
                                        <p:strVal val="visible"/>
                                      </p:to>
                                    </p:set>
                                    <p:animEffect transition="in" filter="fade">
                                      <p:cBhvr>
                                        <p:cTn id="55" dur="1000"/>
                                        <p:tgtEl>
                                          <p:spTgt spid="167944"/>
                                        </p:tgtEl>
                                      </p:cBhvr>
                                    </p:animEffect>
                                    <p:anim calcmode="lin" valueType="num">
                                      <p:cBhvr>
                                        <p:cTn id="56" dur="1000" fill="hold"/>
                                        <p:tgtEl>
                                          <p:spTgt spid="167944"/>
                                        </p:tgtEl>
                                        <p:attrNameLst>
                                          <p:attrName>ppt_x</p:attrName>
                                        </p:attrNameLst>
                                      </p:cBhvr>
                                      <p:tavLst>
                                        <p:tav tm="0">
                                          <p:val>
                                            <p:strVal val="#ppt_x"/>
                                          </p:val>
                                        </p:tav>
                                        <p:tav tm="100000">
                                          <p:val>
                                            <p:strVal val="#ppt_x"/>
                                          </p:val>
                                        </p:tav>
                                      </p:tavLst>
                                    </p:anim>
                                    <p:anim calcmode="lin" valueType="num">
                                      <p:cBhvr>
                                        <p:cTn id="57" dur="900" decel="100000" fill="hold"/>
                                        <p:tgtEl>
                                          <p:spTgt spid="167944"/>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6794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2" grpId="0"/>
      <p:bldP spid="167943" grpId="0"/>
      <p:bldP spid="167944"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5"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SOLUTION</a:t>
            </a:r>
            <a:endParaRPr lang="en-US" sz="2400" b="1" dirty="0">
              <a:latin typeface="+mn-lt"/>
            </a:endParaRPr>
          </a:p>
        </p:txBody>
      </p:sp>
      <p:sp>
        <p:nvSpPr>
          <p:cNvPr id="172040" name="Rectangle 8"/>
          <p:cNvSpPr>
            <a:spLocks noGrp="1" noChangeArrowheads="1"/>
          </p:cNvSpPr>
          <p:nvPr>
            <p:ph idx="1"/>
          </p:nvPr>
        </p:nvSpPr>
        <p:spPr>
          <a:xfrm>
            <a:off x="457200" y="1370013"/>
            <a:ext cx="8229600" cy="5256212"/>
          </a:xfrm>
          <a:noFill/>
          <a:ln/>
        </p:spPr>
        <p:txBody>
          <a:bodyPr/>
          <a:lstStyle/>
          <a:p>
            <a:pPr>
              <a:buNone/>
            </a:pPr>
            <a:r>
              <a:rPr lang="en-US" sz="2400" b="1" dirty="0"/>
              <a:t>b.</a:t>
            </a:r>
            <a:r>
              <a:rPr lang="en-US" sz="2400" dirty="0"/>
              <a:t> 	</a:t>
            </a:r>
            <a:r>
              <a:rPr lang="en-US" sz="2400" i="1" dirty="0"/>
              <a:t>x </a:t>
            </a:r>
            <a:r>
              <a:rPr lang="en-US" sz="2400" dirty="0"/>
              <a:t>+ 3 &gt; 4 	and 	2</a:t>
            </a:r>
            <a:r>
              <a:rPr lang="en-US" sz="2400" i="1" dirty="0"/>
              <a:t>x </a:t>
            </a:r>
            <a:r>
              <a:rPr lang="en-US" sz="2400" dirty="0"/>
              <a:t>+ 1 &gt; 15</a:t>
            </a:r>
          </a:p>
          <a:p>
            <a:pPr>
              <a:buNone/>
            </a:pPr>
            <a:endParaRPr lang="en-US" sz="2400" i="1" dirty="0"/>
          </a:p>
          <a:p>
            <a:pPr>
              <a:buNone/>
            </a:pPr>
            <a:r>
              <a:rPr lang="en-US" sz="2400" i="1" dirty="0"/>
              <a:t>	      x</a:t>
            </a:r>
            <a:r>
              <a:rPr lang="en-US" sz="2400" dirty="0"/>
              <a:t> &gt; 1 	                2</a:t>
            </a:r>
            <a:r>
              <a:rPr lang="en-US" sz="2400" i="1" dirty="0"/>
              <a:t>x </a:t>
            </a:r>
            <a:r>
              <a:rPr lang="en-US" sz="2400" dirty="0"/>
              <a:t> &gt; 14</a:t>
            </a:r>
          </a:p>
          <a:p>
            <a:pPr>
              <a:buNone/>
            </a:pPr>
            <a:endParaRPr lang="en-US" sz="2400" dirty="0"/>
          </a:p>
          <a:p>
            <a:pPr>
              <a:buNone/>
            </a:pPr>
            <a:r>
              <a:rPr lang="en-US" sz="2400" dirty="0"/>
              <a:t>				       </a:t>
            </a:r>
            <a:r>
              <a:rPr lang="en-US" sz="2400" i="1" dirty="0"/>
              <a:t>x </a:t>
            </a:r>
            <a:r>
              <a:rPr lang="en-US" sz="2400" dirty="0"/>
              <a:t> &gt; 7</a:t>
            </a:r>
          </a:p>
          <a:p>
            <a:pPr>
              <a:buNone/>
            </a:pPr>
            <a:endParaRPr lang="en-US" sz="2400" dirty="0"/>
          </a:p>
          <a:p>
            <a:pPr>
              <a:buNone/>
            </a:pPr>
            <a:r>
              <a:rPr lang="en-US" sz="2400" dirty="0"/>
              <a:t>            {</a:t>
            </a:r>
            <a:r>
              <a:rPr lang="en-US" sz="2400" i="1" dirty="0"/>
              <a:t>x </a:t>
            </a:r>
            <a:r>
              <a:rPr lang="en-US" sz="2400" dirty="0"/>
              <a:t>|</a:t>
            </a:r>
            <a:r>
              <a:rPr lang="en-US" sz="2400" i="1" dirty="0"/>
              <a:t> x </a:t>
            </a:r>
            <a:r>
              <a:rPr lang="en-US" sz="2400" dirty="0"/>
              <a:t>&gt; 1}                     {</a:t>
            </a:r>
            <a:r>
              <a:rPr lang="en-US" sz="2400" i="1" dirty="0"/>
              <a:t>x </a:t>
            </a:r>
            <a:r>
              <a:rPr lang="en-US" sz="2400" dirty="0"/>
              <a:t>| </a:t>
            </a:r>
            <a:r>
              <a:rPr lang="en-US" sz="2400" i="1" dirty="0"/>
              <a:t>x </a:t>
            </a:r>
            <a:r>
              <a:rPr lang="en-US" sz="2400" dirty="0"/>
              <a:t>&gt; 7}</a:t>
            </a:r>
          </a:p>
          <a:p>
            <a:pPr>
              <a:buNone/>
            </a:pPr>
            <a:endParaRPr lang="en-US" sz="2400" dirty="0"/>
          </a:p>
          <a:p>
            <a:pPr>
              <a:buNone/>
            </a:pPr>
            <a:r>
              <a:rPr lang="en-US" sz="2400" dirty="0"/>
              <a:t>      {</a:t>
            </a:r>
            <a:r>
              <a:rPr lang="en-US" sz="2400" i="1" dirty="0"/>
              <a:t>x </a:t>
            </a:r>
            <a:r>
              <a:rPr lang="en-US" sz="2400" dirty="0"/>
              <a:t>|</a:t>
            </a:r>
            <a:r>
              <a:rPr lang="en-US" sz="2400" i="1" dirty="0"/>
              <a:t> x </a:t>
            </a:r>
            <a:r>
              <a:rPr lang="en-US" sz="2400" dirty="0"/>
              <a:t>&gt; 1} </a:t>
            </a:r>
            <a:r>
              <a:rPr lang="en-US" sz="2400" dirty="0">
                <a:sym typeface="Symbol" pitchFamily="18" charset="2"/>
              </a:rPr>
              <a:t> </a:t>
            </a:r>
            <a:r>
              <a:rPr lang="en-US" sz="2400" dirty="0"/>
              <a:t>{</a:t>
            </a:r>
            <a:r>
              <a:rPr lang="en-US" sz="2400" i="1" dirty="0"/>
              <a:t>x </a:t>
            </a:r>
            <a:r>
              <a:rPr lang="en-US" sz="2400" dirty="0"/>
              <a:t>|</a:t>
            </a:r>
            <a:r>
              <a:rPr lang="en-US" sz="2400" i="1" dirty="0"/>
              <a:t> x </a:t>
            </a:r>
            <a:r>
              <a:rPr lang="en-US" sz="2400" dirty="0"/>
              <a:t>&gt; 7} = </a:t>
            </a:r>
            <a:r>
              <a:rPr lang="en-US" sz="2400" dirty="0">
                <a:solidFill>
                  <a:srgbClr val="009AFF"/>
                </a:solidFill>
              </a:rPr>
              <a:t>{</a:t>
            </a:r>
            <a:r>
              <a:rPr lang="en-US" sz="2400" i="1" dirty="0">
                <a:solidFill>
                  <a:srgbClr val="009AFF"/>
                </a:solidFill>
              </a:rPr>
              <a:t>x</a:t>
            </a:r>
            <a:r>
              <a:rPr lang="en-US" sz="2400" i="1" dirty="0"/>
              <a:t> </a:t>
            </a:r>
            <a:r>
              <a:rPr lang="en-US" sz="2400" dirty="0">
                <a:solidFill>
                  <a:srgbClr val="009AFF"/>
                </a:solidFill>
              </a:rPr>
              <a:t>|</a:t>
            </a:r>
            <a:r>
              <a:rPr lang="en-US" sz="2400" i="1" dirty="0"/>
              <a:t> </a:t>
            </a:r>
            <a:r>
              <a:rPr lang="en-US" sz="2400" i="1" dirty="0">
                <a:solidFill>
                  <a:srgbClr val="009AFF"/>
                </a:solidFill>
              </a:rPr>
              <a:t>x </a:t>
            </a:r>
            <a:r>
              <a:rPr lang="en-US" sz="2400" dirty="0">
                <a:solidFill>
                  <a:srgbClr val="009AFF"/>
                </a:solidFill>
              </a:rPr>
              <a:t>&gt; 7} </a:t>
            </a:r>
          </a:p>
        </p:txBody>
      </p:sp>
      <p:sp>
        <p:nvSpPr>
          <p:cNvPr id="172036" name="Text Box 4"/>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sp>
        <p:nvSpPr>
          <p:cNvPr id="172041" name="Rectangle 9"/>
          <p:cNvSpPr>
            <a:spLocks noChangeArrowheads="1"/>
          </p:cNvSpPr>
          <p:nvPr/>
        </p:nvSpPr>
        <p:spPr bwMode="auto">
          <a:xfrm>
            <a:off x="5953125" y="2286000"/>
            <a:ext cx="2406650" cy="366713"/>
          </a:xfrm>
          <a:prstGeom prst="rect">
            <a:avLst/>
          </a:prstGeom>
          <a:noFill/>
          <a:ln w="9525" algn="ctr">
            <a:noFill/>
            <a:miter lim="800000"/>
            <a:headEnd/>
            <a:tailEnd/>
          </a:ln>
          <a:effectLst/>
        </p:spPr>
        <p:txBody>
          <a:bodyPr wrap="none">
            <a:spAutoFit/>
          </a:bodyPr>
          <a:lstStyle/>
          <a:p>
            <a:r>
              <a:rPr lang="en-US" dirty="0">
                <a:solidFill>
                  <a:srgbClr val="009AFF"/>
                </a:solidFill>
              </a:rPr>
              <a:t>Solve each inequality.</a:t>
            </a:r>
          </a:p>
        </p:txBody>
      </p:sp>
      <p:sp>
        <p:nvSpPr>
          <p:cNvPr id="172042" name="Rectangle 10"/>
          <p:cNvSpPr>
            <a:spLocks noChangeArrowheads="1"/>
          </p:cNvSpPr>
          <p:nvPr/>
        </p:nvSpPr>
        <p:spPr bwMode="auto">
          <a:xfrm>
            <a:off x="5932488" y="3214688"/>
            <a:ext cx="3054350" cy="366712"/>
          </a:xfrm>
          <a:prstGeom prst="rect">
            <a:avLst/>
          </a:prstGeom>
          <a:noFill/>
          <a:ln w="9525" algn="ctr">
            <a:noFill/>
            <a:miter lim="800000"/>
            <a:headEnd/>
            <a:tailEnd/>
          </a:ln>
          <a:effectLst/>
        </p:spPr>
        <p:txBody>
          <a:bodyPr wrap="none">
            <a:spAutoFit/>
          </a:bodyPr>
          <a:lstStyle/>
          <a:p>
            <a:r>
              <a:rPr lang="en-US" dirty="0">
                <a:solidFill>
                  <a:srgbClr val="009AFF"/>
                </a:solidFill>
              </a:rPr>
              <a:t>Write each solution as a set.</a:t>
            </a:r>
          </a:p>
        </p:txBody>
      </p:sp>
      <p:sp>
        <p:nvSpPr>
          <p:cNvPr id="172043" name="Rectangle 11"/>
          <p:cNvSpPr>
            <a:spLocks noChangeArrowheads="1"/>
          </p:cNvSpPr>
          <p:nvPr/>
        </p:nvSpPr>
        <p:spPr bwMode="auto">
          <a:xfrm>
            <a:off x="5981700" y="3930650"/>
            <a:ext cx="2514600" cy="641350"/>
          </a:xfrm>
          <a:prstGeom prst="rect">
            <a:avLst/>
          </a:prstGeom>
          <a:noFill/>
          <a:ln w="9525" algn="ctr">
            <a:noFill/>
            <a:miter lim="800000"/>
            <a:headEnd/>
            <a:tailEnd/>
          </a:ln>
          <a:effectLst/>
        </p:spPr>
        <p:txBody>
          <a:bodyPr>
            <a:spAutoFit/>
          </a:bodyPr>
          <a:lstStyle/>
          <a:p>
            <a:r>
              <a:rPr lang="en-US" dirty="0">
                <a:solidFill>
                  <a:srgbClr val="009AFF"/>
                </a:solidFill>
              </a:rPr>
              <a:t>Write the intersection of the solution 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72040">
                                            <p:txEl>
                                              <p:pRg st="2" end="2"/>
                                            </p:txEl>
                                          </p:spTgt>
                                        </p:tgtEl>
                                        <p:attrNameLst>
                                          <p:attrName>style.visibility</p:attrName>
                                        </p:attrNameLst>
                                      </p:cBhvr>
                                      <p:to>
                                        <p:strVal val="visible"/>
                                      </p:to>
                                    </p:set>
                                    <p:animEffect transition="in" filter="fade">
                                      <p:cBhvr>
                                        <p:cTn id="7" dur="1000"/>
                                        <p:tgtEl>
                                          <p:spTgt spid="172040">
                                            <p:txEl>
                                              <p:pRg st="2" end="2"/>
                                            </p:txEl>
                                          </p:spTgt>
                                        </p:tgtEl>
                                      </p:cBhvr>
                                    </p:animEffect>
                                    <p:anim calcmode="lin" valueType="num">
                                      <p:cBhvr>
                                        <p:cTn id="8" dur="1000" fill="hold"/>
                                        <p:tgtEl>
                                          <p:spTgt spid="172040">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72040">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2040">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72041"/>
                                        </p:tgtEl>
                                        <p:attrNameLst>
                                          <p:attrName>style.visibility</p:attrName>
                                        </p:attrNameLst>
                                      </p:cBhvr>
                                      <p:to>
                                        <p:strVal val="visible"/>
                                      </p:to>
                                    </p:set>
                                    <p:animEffect transition="in" filter="fade">
                                      <p:cBhvr>
                                        <p:cTn id="13" dur="1000"/>
                                        <p:tgtEl>
                                          <p:spTgt spid="172041"/>
                                        </p:tgtEl>
                                      </p:cBhvr>
                                    </p:animEffect>
                                    <p:anim calcmode="lin" valueType="num">
                                      <p:cBhvr>
                                        <p:cTn id="14" dur="1000" fill="hold"/>
                                        <p:tgtEl>
                                          <p:spTgt spid="172041"/>
                                        </p:tgtEl>
                                        <p:attrNameLst>
                                          <p:attrName>ppt_x</p:attrName>
                                        </p:attrNameLst>
                                      </p:cBhvr>
                                      <p:tavLst>
                                        <p:tav tm="0">
                                          <p:val>
                                            <p:strVal val="#ppt_x"/>
                                          </p:val>
                                        </p:tav>
                                        <p:tav tm="100000">
                                          <p:val>
                                            <p:strVal val="#ppt_x"/>
                                          </p:val>
                                        </p:tav>
                                      </p:tavLst>
                                    </p:anim>
                                    <p:anim calcmode="lin" valueType="num">
                                      <p:cBhvr>
                                        <p:cTn id="15" dur="900" decel="100000" fill="hold"/>
                                        <p:tgtEl>
                                          <p:spTgt spid="172041"/>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72041"/>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72040">
                                            <p:txEl>
                                              <p:pRg st="4" end="4"/>
                                            </p:txEl>
                                          </p:spTgt>
                                        </p:tgtEl>
                                        <p:attrNameLst>
                                          <p:attrName>style.visibility</p:attrName>
                                        </p:attrNameLst>
                                      </p:cBhvr>
                                      <p:to>
                                        <p:strVal val="visible"/>
                                      </p:to>
                                    </p:set>
                                    <p:animEffect transition="in" filter="fade">
                                      <p:cBhvr>
                                        <p:cTn id="21" dur="1000"/>
                                        <p:tgtEl>
                                          <p:spTgt spid="172040">
                                            <p:txEl>
                                              <p:pRg st="4" end="4"/>
                                            </p:txEl>
                                          </p:spTgt>
                                        </p:tgtEl>
                                      </p:cBhvr>
                                    </p:animEffect>
                                    <p:anim calcmode="lin" valueType="num">
                                      <p:cBhvr>
                                        <p:cTn id="22" dur="1000" fill="hold"/>
                                        <p:tgtEl>
                                          <p:spTgt spid="172040">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72040">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72040">
                                            <p:txEl>
                                              <p:pRg st="4" end="4"/>
                                            </p:txEl>
                                          </p:spTgt>
                                        </p:tgtEl>
                                        <p:attrNameLst>
                                          <p:attrName>ppt_y</p:attrName>
                                        </p:attrNameLst>
                                      </p:cBhvr>
                                      <p:tavLst>
                                        <p:tav tm="0">
                                          <p:val>
                                            <p:strVal val="#ppt_y-.03"/>
                                          </p:val>
                                        </p:tav>
                                        <p:tav tm="100000">
                                          <p:val>
                                            <p:strVal val="#ppt_y"/>
                                          </p:val>
                                        </p:tav>
                                      </p:tavLst>
                                    </p:anim>
                                  </p:childTnLst>
                                </p:cTn>
                              </p:par>
                              <p:par>
                                <p:cTn id="25" presetID="37" presetClass="entr" presetSubtype="0" fill="hold" grpId="0" nodeType="withEffect">
                                  <p:stCondLst>
                                    <p:cond delay="0"/>
                                  </p:stCondLst>
                                  <p:childTnLst>
                                    <p:set>
                                      <p:cBhvr>
                                        <p:cTn id="26" dur="1" fill="hold">
                                          <p:stCondLst>
                                            <p:cond delay="0"/>
                                          </p:stCondLst>
                                        </p:cTn>
                                        <p:tgtEl>
                                          <p:spTgt spid="172042"/>
                                        </p:tgtEl>
                                        <p:attrNameLst>
                                          <p:attrName>style.visibility</p:attrName>
                                        </p:attrNameLst>
                                      </p:cBhvr>
                                      <p:to>
                                        <p:strVal val="visible"/>
                                      </p:to>
                                    </p:set>
                                    <p:animEffect transition="in" filter="fade">
                                      <p:cBhvr>
                                        <p:cTn id="27" dur="1000"/>
                                        <p:tgtEl>
                                          <p:spTgt spid="172042"/>
                                        </p:tgtEl>
                                      </p:cBhvr>
                                    </p:animEffect>
                                    <p:anim calcmode="lin" valueType="num">
                                      <p:cBhvr>
                                        <p:cTn id="28" dur="1000" fill="hold"/>
                                        <p:tgtEl>
                                          <p:spTgt spid="172042"/>
                                        </p:tgtEl>
                                        <p:attrNameLst>
                                          <p:attrName>ppt_x</p:attrName>
                                        </p:attrNameLst>
                                      </p:cBhvr>
                                      <p:tavLst>
                                        <p:tav tm="0">
                                          <p:val>
                                            <p:strVal val="#ppt_x"/>
                                          </p:val>
                                        </p:tav>
                                        <p:tav tm="100000">
                                          <p:val>
                                            <p:strVal val="#ppt_x"/>
                                          </p:val>
                                        </p:tav>
                                      </p:tavLst>
                                    </p:anim>
                                    <p:anim calcmode="lin" valueType="num">
                                      <p:cBhvr>
                                        <p:cTn id="29" dur="900" decel="100000" fill="hold"/>
                                        <p:tgtEl>
                                          <p:spTgt spid="172042"/>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2042"/>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72040">
                                            <p:txEl>
                                              <p:pRg st="6" end="6"/>
                                            </p:txEl>
                                          </p:spTgt>
                                        </p:tgtEl>
                                        <p:attrNameLst>
                                          <p:attrName>style.visibility</p:attrName>
                                        </p:attrNameLst>
                                      </p:cBhvr>
                                      <p:to>
                                        <p:strVal val="visible"/>
                                      </p:to>
                                    </p:set>
                                    <p:animEffect transition="in" filter="fade">
                                      <p:cBhvr>
                                        <p:cTn id="35" dur="1000"/>
                                        <p:tgtEl>
                                          <p:spTgt spid="172040">
                                            <p:txEl>
                                              <p:pRg st="6" end="6"/>
                                            </p:txEl>
                                          </p:spTgt>
                                        </p:tgtEl>
                                      </p:cBhvr>
                                    </p:animEffect>
                                    <p:anim calcmode="lin" valueType="num">
                                      <p:cBhvr>
                                        <p:cTn id="36" dur="1000" fill="hold"/>
                                        <p:tgtEl>
                                          <p:spTgt spid="172040">
                                            <p:txEl>
                                              <p:pRg st="6" end="6"/>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72040">
                                            <p:txEl>
                                              <p:pRg st="6" end="6"/>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72040">
                                            <p:txEl>
                                              <p:pRg st="6" end="6"/>
                                            </p:txEl>
                                          </p:spTgt>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172043"/>
                                        </p:tgtEl>
                                        <p:attrNameLst>
                                          <p:attrName>style.visibility</p:attrName>
                                        </p:attrNameLst>
                                      </p:cBhvr>
                                      <p:to>
                                        <p:strVal val="visible"/>
                                      </p:to>
                                    </p:set>
                                    <p:animEffect transition="in" filter="fade">
                                      <p:cBhvr>
                                        <p:cTn id="41" dur="1000"/>
                                        <p:tgtEl>
                                          <p:spTgt spid="172043"/>
                                        </p:tgtEl>
                                      </p:cBhvr>
                                    </p:animEffect>
                                    <p:anim calcmode="lin" valueType="num">
                                      <p:cBhvr>
                                        <p:cTn id="42" dur="1000" fill="hold"/>
                                        <p:tgtEl>
                                          <p:spTgt spid="172043"/>
                                        </p:tgtEl>
                                        <p:attrNameLst>
                                          <p:attrName>ppt_x</p:attrName>
                                        </p:attrNameLst>
                                      </p:cBhvr>
                                      <p:tavLst>
                                        <p:tav tm="0">
                                          <p:val>
                                            <p:strVal val="#ppt_x"/>
                                          </p:val>
                                        </p:tav>
                                        <p:tav tm="100000">
                                          <p:val>
                                            <p:strVal val="#ppt_x"/>
                                          </p:val>
                                        </p:tav>
                                      </p:tavLst>
                                    </p:anim>
                                    <p:anim calcmode="lin" valueType="num">
                                      <p:cBhvr>
                                        <p:cTn id="43" dur="900" decel="100000" fill="hold"/>
                                        <p:tgtEl>
                                          <p:spTgt spid="172043"/>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72043"/>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nodeType="clickEffect">
                                  <p:stCondLst>
                                    <p:cond delay="0"/>
                                  </p:stCondLst>
                                  <p:childTnLst>
                                    <p:set>
                                      <p:cBhvr>
                                        <p:cTn id="48" dur="1" fill="hold">
                                          <p:stCondLst>
                                            <p:cond delay="0"/>
                                          </p:stCondLst>
                                        </p:cTn>
                                        <p:tgtEl>
                                          <p:spTgt spid="172040">
                                            <p:txEl>
                                              <p:pRg st="8" end="8"/>
                                            </p:txEl>
                                          </p:spTgt>
                                        </p:tgtEl>
                                        <p:attrNameLst>
                                          <p:attrName>style.visibility</p:attrName>
                                        </p:attrNameLst>
                                      </p:cBhvr>
                                      <p:to>
                                        <p:strVal val="visible"/>
                                      </p:to>
                                    </p:set>
                                    <p:animEffect transition="in" filter="fade">
                                      <p:cBhvr>
                                        <p:cTn id="49" dur="1000"/>
                                        <p:tgtEl>
                                          <p:spTgt spid="172040">
                                            <p:txEl>
                                              <p:pRg st="8" end="8"/>
                                            </p:txEl>
                                          </p:spTgt>
                                        </p:tgtEl>
                                      </p:cBhvr>
                                    </p:animEffect>
                                    <p:anim calcmode="lin" valueType="num">
                                      <p:cBhvr>
                                        <p:cTn id="50" dur="1000" fill="hold"/>
                                        <p:tgtEl>
                                          <p:spTgt spid="172040">
                                            <p:txEl>
                                              <p:pRg st="8" end="8"/>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172040">
                                            <p:txEl>
                                              <p:pRg st="8" end="8"/>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72040">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1" grpId="0"/>
      <p:bldP spid="172042" grpId="0"/>
      <p:bldP spid="1720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INTERVAL NOTATION</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0099" name="Rectangle 3"/>
          <p:cNvSpPr>
            <a:spLocks noGrp="1" noChangeArrowheads="1"/>
          </p:cNvSpPr>
          <p:nvPr>
            <p:ph type="title"/>
          </p:nvPr>
        </p:nvSpPr>
        <p:spPr>
          <a:xfrm>
            <a:off x="301625" y="90488"/>
            <a:ext cx="8226425" cy="1143000"/>
          </a:xfrm>
          <a:noFill/>
        </p:spPr>
        <p:txBody>
          <a:bodyPr/>
          <a:lstStyle/>
          <a:p>
            <a:r>
              <a:rPr lang="en-US" sz="2400" b="1" dirty="0" smtClean="0"/>
              <a:t>COMPOUND INEQUALITIES</a:t>
            </a:r>
            <a:endParaRPr lang="en-US" sz="2400" b="1" dirty="0"/>
          </a:p>
        </p:txBody>
      </p:sp>
      <p:sp>
        <p:nvSpPr>
          <p:cNvPr id="260098" name="Rectangle 2"/>
          <p:cNvSpPr>
            <a:spLocks noGrp="1" noChangeArrowheads="1"/>
          </p:cNvSpPr>
          <p:nvPr>
            <p:ph idx="1"/>
          </p:nvPr>
        </p:nvSpPr>
        <p:spPr>
          <a:xfrm>
            <a:off x="457200" y="1370013"/>
            <a:ext cx="8229600" cy="5256212"/>
          </a:xfrm>
          <a:noFill/>
        </p:spPr>
        <p:txBody>
          <a:bodyPr/>
          <a:lstStyle/>
          <a:p>
            <a:pPr marL="0" indent="0">
              <a:buNone/>
            </a:pPr>
            <a:r>
              <a:rPr lang="en-US" sz="2400" dirty="0"/>
              <a:t>The inequality given by</a:t>
            </a:r>
          </a:p>
          <a:p>
            <a:pPr marL="0" indent="0">
              <a:buNone/>
            </a:pPr>
            <a:r>
              <a:rPr lang="en-US" sz="2400" dirty="0"/>
              <a:t>	12 &lt; </a:t>
            </a:r>
            <a:r>
              <a:rPr lang="en-US" sz="2400" i="1" dirty="0"/>
              <a:t>x </a:t>
            </a:r>
            <a:r>
              <a:rPr lang="en-US" sz="2400" dirty="0"/>
              <a:t>+ 5 &lt; 19</a:t>
            </a:r>
          </a:p>
          <a:p>
            <a:pPr marL="0" indent="0">
              <a:buNone/>
            </a:pPr>
            <a:r>
              <a:rPr lang="en-US" sz="2400" dirty="0"/>
              <a:t>is equivalent to the compound inequality 12 &lt; </a:t>
            </a:r>
            <a:r>
              <a:rPr lang="en-US" sz="2400" i="1" dirty="0"/>
              <a:t>x </a:t>
            </a:r>
            <a:r>
              <a:rPr lang="en-US" sz="2400" dirty="0"/>
              <a:t>+ 5 </a:t>
            </a:r>
            <a:r>
              <a:rPr lang="en-US" sz="2400" i="1" dirty="0"/>
              <a:t>and </a:t>
            </a:r>
          </a:p>
          <a:p>
            <a:pPr marL="0" indent="0">
              <a:buNone/>
            </a:pPr>
            <a:r>
              <a:rPr lang="en-US" sz="2400" i="1" dirty="0"/>
              <a:t>x </a:t>
            </a:r>
            <a:r>
              <a:rPr lang="en-US" sz="2400" dirty="0"/>
              <a:t>+ 5 &lt; 19</a:t>
            </a:r>
            <a:r>
              <a:rPr lang="en-US" sz="2400" i="1" dirty="0"/>
              <a:t> .</a:t>
            </a:r>
            <a:r>
              <a:rPr lang="en-US" sz="2400" dirty="0"/>
              <a:t>You can solve 12 &lt; </a:t>
            </a:r>
            <a:r>
              <a:rPr lang="en-US" sz="2400" i="1" dirty="0"/>
              <a:t>x </a:t>
            </a:r>
            <a:r>
              <a:rPr lang="en-US" sz="2400" dirty="0"/>
              <a:t>+ 5 &lt; 19 by either of the following methods.</a:t>
            </a:r>
          </a:p>
          <a:p>
            <a:pPr marL="0" indent="0">
              <a:buNone/>
            </a:pPr>
            <a:endParaRPr lang="en-US" sz="2400" dirty="0"/>
          </a:p>
          <a:p>
            <a:pPr marL="0" indent="0">
              <a:buNone/>
            </a:pPr>
            <a:r>
              <a:rPr lang="en-US" sz="2400" i="1" dirty="0">
                <a:solidFill>
                  <a:srgbClr val="21419C"/>
                </a:solidFill>
              </a:rPr>
              <a:t>Method 1</a:t>
            </a:r>
            <a:endParaRPr lang="en-US" sz="2400" b="1" i="1" dirty="0"/>
          </a:p>
          <a:p>
            <a:pPr marL="0" indent="0">
              <a:buNone/>
            </a:pPr>
            <a:r>
              <a:rPr lang="en-US" sz="2400" dirty="0"/>
              <a:t>Find the intersection of the solution sets of the inequalities</a:t>
            </a:r>
          </a:p>
          <a:p>
            <a:pPr marL="0" indent="0">
              <a:buNone/>
            </a:pPr>
            <a:r>
              <a:rPr lang="en-US" sz="2400" dirty="0"/>
              <a:t>12 &lt; </a:t>
            </a:r>
            <a:r>
              <a:rPr lang="en-US" sz="2400" i="1" dirty="0"/>
              <a:t>x </a:t>
            </a:r>
            <a:r>
              <a:rPr lang="en-US" sz="2400" dirty="0"/>
              <a:t>+ 5 and </a:t>
            </a:r>
            <a:r>
              <a:rPr lang="en-US" sz="2400" i="1" dirty="0"/>
              <a:t>x </a:t>
            </a:r>
            <a:r>
              <a:rPr lang="en-US" sz="2400" dirty="0"/>
              <a:t>+ 5 &lt; 19.</a:t>
            </a:r>
            <a:r>
              <a:rPr lang="en-US" sz="2400" i="1" dirty="0"/>
              <a:t> </a:t>
            </a:r>
            <a:endParaRPr lang="en-US" sz="2400" dirty="0"/>
          </a:p>
          <a:p>
            <a:pPr marL="0" indent="0">
              <a:buNone/>
            </a:pPr>
            <a:r>
              <a:rPr lang="en-US" sz="2400" dirty="0"/>
              <a:t>	 12 &lt; </a:t>
            </a:r>
            <a:r>
              <a:rPr lang="en-US" sz="2400" i="1" dirty="0"/>
              <a:t>x </a:t>
            </a:r>
            <a:r>
              <a:rPr lang="en-US" sz="2400" dirty="0"/>
              <a:t>+ 5	and	 </a:t>
            </a:r>
            <a:r>
              <a:rPr lang="en-US" sz="2400" i="1" dirty="0"/>
              <a:t>x </a:t>
            </a:r>
            <a:r>
              <a:rPr lang="en-US" sz="2400" dirty="0"/>
              <a:t>+ 5 &lt; 19</a:t>
            </a:r>
          </a:p>
          <a:p>
            <a:pPr marL="0" indent="0">
              <a:buNone/>
            </a:pPr>
            <a:r>
              <a:rPr lang="en-US" sz="2400" dirty="0"/>
              <a:t>	   7 &lt; </a:t>
            </a:r>
            <a:r>
              <a:rPr lang="en-US" sz="2400" i="1" dirty="0"/>
              <a:t>x </a:t>
            </a:r>
            <a:r>
              <a:rPr lang="en-US" sz="2400" dirty="0"/>
              <a:t> 	     	       </a:t>
            </a:r>
            <a:r>
              <a:rPr lang="en-US" sz="2400" i="1" dirty="0" err="1"/>
              <a:t>x</a:t>
            </a:r>
            <a:r>
              <a:rPr lang="en-US" sz="2400" dirty="0"/>
              <a:t> &lt; 14</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Rectangle 2"/>
          <p:cNvSpPr>
            <a:spLocks noGrp="1" noChangeArrowheads="1"/>
          </p:cNvSpPr>
          <p:nvPr>
            <p:ph idx="1"/>
          </p:nvPr>
        </p:nvSpPr>
        <p:spPr>
          <a:xfrm>
            <a:off x="457200" y="1370013"/>
            <a:ext cx="8229600" cy="5256212"/>
          </a:xfrm>
          <a:noFill/>
        </p:spPr>
        <p:txBody>
          <a:bodyPr/>
          <a:lstStyle/>
          <a:p>
            <a:pPr marL="0" indent="0">
              <a:buNone/>
            </a:pPr>
            <a:r>
              <a:rPr lang="en-US" sz="2400" dirty="0"/>
              <a:t>The solution set is</a:t>
            </a:r>
          </a:p>
          <a:p>
            <a:pPr marL="0" indent="0">
              <a:buNone/>
            </a:pPr>
            <a:r>
              <a:rPr lang="en-US" sz="2400" dirty="0"/>
              <a:t>{</a:t>
            </a:r>
            <a:r>
              <a:rPr lang="en-US" sz="2400" i="1" dirty="0"/>
              <a:t>x </a:t>
            </a:r>
            <a:r>
              <a:rPr lang="en-US" sz="2400" dirty="0"/>
              <a:t>| </a:t>
            </a:r>
            <a:r>
              <a:rPr lang="en-US" sz="2400" i="1" dirty="0"/>
              <a:t>x </a:t>
            </a:r>
            <a:r>
              <a:rPr lang="en-US" sz="2400" dirty="0"/>
              <a:t>&gt; 7} </a:t>
            </a:r>
            <a:r>
              <a:rPr lang="en-US" sz="2400" dirty="0">
                <a:sym typeface="Symbol" pitchFamily="18" charset="2"/>
              </a:rPr>
              <a:t> </a:t>
            </a:r>
            <a:r>
              <a:rPr lang="en-US" sz="2400" dirty="0"/>
              <a:t>{</a:t>
            </a:r>
            <a:r>
              <a:rPr lang="en-US" sz="2400" i="1" dirty="0"/>
              <a:t>x </a:t>
            </a:r>
            <a:r>
              <a:rPr lang="en-US" sz="2400" dirty="0"/>
              <a:t>|</a:t>
            </a:r>
            <a:r>
              <a:rPr lang="en-US" sz="2400" i="1" dirty="0"/>
              <a:t> x </a:t>
            </a:r>
            <a:r>
              <a:rPr lang="en-US" sz="2400" dirty="0"/>
              <a:t>&lt; 14} = {</a:t>
            </a:r>
            <a:r>
              <a:rPr lang="en-US" sz="2400" i="1" dirty="0"/>
              <a:t>x </a:t>
            </a:r>
            <a:r>
              <a:rPr lang="en-US" sz="2400" dirty="0"/>
              <a:t>|</a:t>
            </a:r>
            <a:r>
              <a:rPr lang="en-US" sz="2400" i="1" dirty="0"/>
              <a:t> </a:t>
            </a:r>
            <a:r>
              <a:rPr lang="en-US" sz="2400" dirty="0"/>
              <a:t>7 &lt; </a:t>
            </a:r>
            <a:r>
              <a:rPr lang="en-US" sz="2400" i="1" dirty="0"/>
              <a:t>x </a:t>
            </a:r>
            <a:r>
              <a:rPr lang="en-US" sz="2400" dirty="0"/>
              <a:t>&lt; 14}.</a:t>
            </a:r>
          </a:p>
          <a:p>
            <a:pPr marL="0" indent="0">
              <a:buNone/>
            </a:pPr>
            <a:endParaRPr lang="en-US" sz="2400" dirty="0"/>
          </a:p>
          <a:p>
            <a:pPr marL="0" indent="0">
              <a:buNone/>
            </a:pPr>
            <a:r>
              <a:rPr lang="en-US" sz="2400" i="1" dirty="0">
                <a:solidFill>
                  <a:srgbClr val="21419C"/>
                </a:solidFill>
              </a:rPr>
              <a:t>Method 2</a:t>
            </a:r>
            <a:endParaRPr lang="en-US" sz="2400" b="1" i="1" dirty="0"/>
          </a:p>
          <a:p>
            <a:pPr marL="0" indent="0">
              <a:buNone/>
            </a:pPr>
            <a:r>
              <a:rPr lang="en-US" sz="2400" dirty="0"/>
              <a:t>Subtract </a:t>
            </a:r>
            <a:r>
              <a:rPr lang="en-US" sz="2400" dirty="0">
                <a:solidFill>
                  <a:srgbClr val="FF1A1A"/>
                </a:solidFill>
              </a:rPr>
              <a:t>5</a:t>
            </a:r>
            <a:r>
              <a:rPr lang="en-US" sz="2400" dirty="0"/>
              <a:t> from each of the three parts of the inequality.</a:t>
            </a:r>
          </a:p>
          <a:p>
            <a:pPr marL="0" indent="0">
              <a:buNone/>
            </a:pPr>
            <a:endParaRPr lang="en-US" sz="2400" dirty="0"/>
          </a:p>
          <a:p>
            <a:pPr marL="0" indent="0">
              <a:buNone/>
            </a:pPr>
            <a:r>
              <a:rPr lang="en-US" sz="2400" dirty="0"/>
              <a:t>		12 &lt; 	</a:t>
            </a:r>
            <a:r>
              <a:rPr lang="en-US" sz="2400" i="1" dirty="0"/>
              <a:t>x </a:t>
            </a:r>
            <a:r>
              <a:rPr lang="en-US" sz="2400" dirty="0"/>
              <a:t>+ 5    &lt; 19</a:t>
            </a:r>
          </a:p>
          <a:p>
            <a:pPr marL="0" indent="0">
              <a:buNone/>
            </a:pPr>
            <a:endParaRPr lang="en-US" sz="2400" dirty="0"/>
          </a:p>
          <a:p>
            <a:pPr marL="0" indent="0">
              <a:buNone/>
            </a:pPr>
            <a:r>
              <a:rPr lang="en-US" sz="2400" dirty="0"/>
              <a:t>	     12 – </a:t>
            </a:r>
            <a:r>
              <a:rPr lang="en-US" sz="2400" dirty="0">
                <a:solidFill>
                  <a:srgbClr val="FF1A1A"/>
                </a:solidFill>
              </a:rPr>
              <a:t>5</a:t>
            </a:r>
            <a:r>
              <a:rPr lang="en-US" sz="2400" dirty="0"/>
              <a:t> &lt; </a:t>
            </a:r>
            <a:r>
              <a:rPr lang="en-US" sz="2400" i="1" dirty="0"/>
              <a:t>x </a:t>
            </a:r>
            <a:r>
              <a:rPr lang="en-US" sz="2400" dirty="0"/>
              <a:t>+ 5 – </a:t>
            </a:r>
            <a:r>
              <a:rPr lang="en-US" sz="2400" dirty="0">
                <a:solidFill>
                  <a:srgbClr val="FF1A1A"/>
                </a:solidFill>
              </a:rPr>
              <a:t>5 </a:t>
            </a:r>
            <a:r>
              <a:rPr lang="en-US" sz="2400" dirty="0"/>
              <a:t>&lt; 19 – </a:t>
            </a:r>
            <a:r>
              <a:rPr lang="en-US" sz="2400" dirty="0">
                <a:solidFill>
                  <a:srgbClr val="FF1A1A"/>
                </a:solidFill>
              </a:rPr>
              <a:t>5</a:t>
            </a:r>
            <a:r>
              <a:rPr lang="en-US" sz="2400" dirty="0"/>
              <a:t> </a:t>
            </a:r>
          </a:p>
          <a:p>
            <a:pPr marL="0" indent="0">
              <a:buNone/>
            </a:pPr>
            <a:endParaRPr lang="en-US" sz="2400" dirty="0"/>
          </a:p>
          <a:p>
            <a:pPr marL="0" indent="0">
              <a:buNone/>
            </a:pPr>
            <a:r>
              <a:rPr lang="en-US" sz="2400" dirty="0"/>
              <a:t>	             7 &lt;       </a:t>
            </a:r>
            <a:r>
              <a:rPr lang="en-US" sz="2400" i="1" dirty="0"/>
              <a:t>x </a:t>
            </a:r>
            <a:r>
              <a:rPr lang="en-US" sz="2400" dirty="0"/>
              <a:t>      &lt; 14</a:t>
            </a:r>
          </a:p>
          <a:p>
            <a:pPr marL="0" indent="0">
              <a:buNone/>
            </a:pPr>
            <a:r>
              <a:rPr lang="en-US" sz="2400" dirty="0"/>
              <a:t>The solution set is {</a:t>
            </a:r>
            <a:r>
              <a:rPr lang="en-US" sz="2400" i="1" dirty="0"/>
              <a:t>x </a:t>
            </a:r>
            <a:r>
              <a:rPr lang="en-US" sz="2400" dirty="0"/>
              <a:t>|</a:t>
            </a:r>
            <a:r>
              <a:rPr lang="en-US" sz="2400" i="1" dirty="0"/>
              <a:t> </a:t>
            </a:r>
            <a:r>
              <a:rPr lang="en-US" sz="2400" dirty="0"/>
              <a:t>7 &lt; </a:t>
            </a:r>
            <a:r>
              <a:rPr lang="en-US" sz="2400" i="1" dirty="0"/>
              <a:t>x </a:t>
            </a:r>
            <a:r>
              <a:rPr lang="en-US" sz="2400" dirty="0"/>
              <a:t>&lt; 14}.</a:t>
            </a:r>
          </a:p>
        </p:txBody>
      </p:sp>
      <p:sp>
        <p:nvSpPr>
          <p:cNvPr id="5" name="Rectangle 3"/>
          <p:cNvSpPr>
            <a:spLocks noGrp="1" noChangeArrowheads="1"/>
          </p:cNvSpPr>
          <p:nvPr>
            <p:ph type="title"/>
          </p:nvPr>
        </p:nvSpPr>
        <p:spPr>
          <a:xfrm>
            <a:off x="301625" y="90488"/>
            <a:ext cx="8226425" cy="1143000"/>
          </a:xfrm>
          <a:noFill/>
        </p:spPr>
        <p:txBody>
          <a:bodyPr/>
          <a:lstStyle/>
          <a:p>
            <a:r>
              <a:rPr lang="en-US" sz="2400" b="1" dirty="0" smtClean="0"/>
              <a:t>COMPOUND INEQUALITIES</a:t>
            </a:r>
            <a:endParaRPr lang="en-US" sz="24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ABSOLUTE VALUE INEQUALITIES</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1"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ABSOLUTE VALUE INEQUALITIES</a:t>
            </a:r>
            <a:endParaRPr lang="en-US" sz="2400" b="1" dirty="0">
              <a:latin typeface="+mn-lt"/>
            </a:endParaRPr>
          </a:p>
        </p:txBody>
      </p:sp>
      <p:sp>
        <p:nvSpPr>
          <p:cNvPr id="176130" name="Rectangle 2"/>
          <p:cNvSpPr>
            <a:spLocks noGrp="1" noChangeArrowheads="1"/>
          </p:cNvSpPr>
          <p:nvPr>
            <p:ph idx="1"/>
          </p:nvPr>
        </p:nvSpPr>
        <p:spPr>
          <a:xfrm>
            <a:off x="457200" y="1370013"/>
            <a:ext cx="8229600" cy="5256212"/>
          </a:xfrm>
          <a:noFill/>
        </p:spPr>
        <p:txBody>
          <a:bodyPr/>
          <a:lstStyle/>
          <a:p>
            <a:pPr>
              <a:buNone/>
            </a:pPr>
            <a:r>
              <a:rPr lang="en-US" sz="2400" dirty="0"/>
              <a:t>The solution set of the absolute value inequality </a:t>
            </a:r>
            <a:br>
              <a:rPr lang="en-US" sz="2400" dirty="0"/>
            </a:br>
            <a:r>
              <a:rPr lang="en-US" sz="2400" dirty="0"/>
              <a:t>| </a:t>
            </a:r>
            <a:r>
              <a:rPr lang="en-US" sz="2400" i="1" dirty="0"/>
              <a:t>x </a:t>
            </a:r>
            <a:r>
              <a:rPr lang="en-US" sz="2400" dirty="0"/>
              <a:t>– 1 | &lt; 3 is the set of all real numbers whose distance from 1 is </a:t>
            </a:r>
            <a:r>
              <a:rPr lang="en-US" sz="2400" i="1" dirty="0"/>
              <a:t>less than </a:t>
            </a:r>
            <a:r>
              <a:rPr lang="en-US" sz="2400" dirty="0"/>
              <a:t>3.</a:t>
            </a:r>
          </a:p>
          <a:p>
            <a:pPr>
              <a:buNone/>
            </a:pPr>
            <a:endParaRPr lang="en-US" sz="2400" dirty="0"/>
          </a:p>
          <a:p>
            <a:pPr>
              <a:buNone/>
            </a:pPr>
            <a:r>
              <a:rPr lang="en-US" sz="2400" dirty="0"/>
              <a:t>Therefore, the solution set consists of all </a:t>
            </a:r>
            <a:r>
              <a:rPr lang="en-US" sz="2400" dirty="0" smtClean="0"/>
              <a:t>numbers between </a:t>
            </a:r>
            <a:r>
              <a:rPr lang="en-US" sz="2400" dirty="0"/>
              <a:t>–2 and 4.</a:t>
            </a:r>
          </a:p>
          <a:p>
            <a:pPr>
              <a:buNone/>
            </a:pPr>
            <a:endParaRPr lang="en-US" sz="2400" dirty="0"/>
          </a:p>
          <a:p>
            <a:pPr>
              <a:buNone/>
            </a:pPr>
            <a:r>
              <a:rPr lang="en-US" sz="2400" dirty="0"/>
              <a:t>See Figure 1.6. In interval notation, the solution set is </a:t>
            </a:r>
            <a:br>
              <a:rPr lang="en-US" sz="2400" dirty="0"/>
            </a:br>
            <a:r>
              <a:rPr lang="en-US" sz="2400" dirty="0"/>
              <a:t>(–2, 4)</a:t>
            </a:r>
          </a:p>
        </p:txBody>
      </p:sp>
      <p:pic>
        <p:nvPicPr>
          <p:cNvPr id="176132" name="Picture 4"/>
          <p:cNvPicPr>
            <a:picLocks noChangeAspect="1" noChangeArrowheads="1"/>
          </p:cNvPicPr>
          <p:nvPr/>
        </p:nvPicPr>
        <p:blipFill>
          <a:blip r:embed="rId3"/>
          <a:srcRect/>
          <a:stretch>
            <a:fillRect/>
          </a:stretch>
        </p:blipFill>
        <p:spPr bwMode="auto">
          <a:xfrm>
            <a:off x="2514600" y="5181600"/>
            <a:ext cx="4086225" cy="447675"/>
          </a:xfrm>
          <a:prstGeom prst="rect">
            <a:avLst/>
          </a:prstGeom>
          <a:noFill/>
          <a:ln w="9525" algn="ctr">
            <a:noFill/>
            <a:miter lim="800000"/>
            <a:headEnd/>
            <a:tailEnd/>
          </a:ln>
          <a:effectLst/>
        </p:spPr>
      </p:pic>
      <p:sp>
        <p:nvSpPr>
          <p:cNvPr id="176133" name="Rectangle 5"/>
          <p:cNvSpPr>
            <a:spLocks noChangeArrowheads="1"/>
          </p:cNvSpPr>
          <p:nvPr/>
        </p:nvSpPr>
        <p:spPr bwMode="auto">
          <a:xfrm>
            <a:off x="3962400" y="5638800"/>
            <a:ext cx="960438" cy="304800"/>
          </a:xfrm>
          <a:prstGeom prst="rect">
            <a:avLst/>
          </a:prstGeom>
          <a:noFill/>
          <a:ln w="9525" algn="ctr">
            <a:noFill/>
            <a:miter lim="800000"/>
            <a:headEnd/>
            <a:tailEnd/>
          </a:ln>
          <a:effectLst/>
        </p:spPr>
        <p:txBody>
          <a:bodyPr wrap="none">
            <a:spAutoFit/>
          </a:bodyPr>
          <a:lstStyle/>
          <a:p>
            <a:r>
              <a:rPr lang="en-US" sz="1400" dirty="0"/>
              <a:t>|</a:t>
            </a:r>
            <a:r>
              <a:rPr lang="en-US" sz="1400" i="1" dirty="0"/>
              <a:t>x </a:t>
            </a:r>
            <a:r>
              <a:rPr lang="en-US" sz="1400" dirty="0"/>
              <a:t>– 1| &lt; 3</a:t>
            </a:r>
          </a:p>
        </p:txBody>
      </p:sp>
      <p:sp>
        <p:nvSpPr>
          <p:cNvPr id="176134" name="Rectangle 6"/>
          <p:cNvSpPr>
            <a:spLocks noChangeArrowheads="1"/>
          </p:cNvSpPr>
          <p:nvPr/>
        </p:nvSpPr>
        <p:spPr bwMode="auto">
          <a:xfrm>
            <a:off x="3962400" y="6096000"/>
            <a:ext cx="904875" cy="274638"/>
          </a:xfrm>
          <a:prstGeom prst="rect">
            <a:avLst/>
          </a:prstGeom>
          <a:noFill/>
          <a:ln w="9525" algn="ctr">
            <a:noFill/>
            <a:miter lim="800000"/>
            <a:headEnd/>
            <a:tailEnd/>
          </a:ln>
          <a:effectLst/>
        </p:spPr>
        <p:txBody>
          <a:bodyPr wrap="none">
            <a:spAutoFit/>
          </a:bodyPr>
          <a:lstStyle/>
          <a:p>
            <a:pPr algn="ctr"/>
            <a:r>
              <a:rPr lang="en-US" sz="1200" b="1" dirty="0"/>
              <a:t>Figure 1.6</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Rectangle 2"/>
          <p:cNvSpPr>
            <a:spLocks noGrp="1" noChangeArrowheads="1"/>
          </p:cNvSpPr>
          <p:nvPr>
            <p:ph idx="1"/>
          </p:nvPr>
        </p:nvSpPr>
        <p:spPr>
          <a:xfrm>
            <a:off x="457200" y="1370013"/>
            <a:ext cx="8229600" cy="5256212"/>
          </a:xfrm>
          <a:noFill/>
        </p:spPr>
        <p:txBody>
          <a:bodyPr/>
          <a:lstStyle/>
          <a:p>
            <a:pPr marL="0" indent="0">
              <a:buNone/>
            </a:pPr>
            <a:r>
              <a:rPr lang="en-US" sz="2400" dirty="0"/>
              <a:t>The solution set of the absolute value inequality </a:t>
            </a:r>
            <a:br>
              <a:rPr lang="en-US" sz="2400" dirty="0"/>
            </a:br>
            <a:r>
              <a:rPr lang="en-US" sz="2400" dirty="0"/>
              <a:t>| </a:t>
            </a:r>
            <a:r>
              <a:rPr lang="en-US" sz="2400" i="1" dirty="0"/>
              <a:t>x </a:t>
            </a:r>
            <a:r>
              <a:rPr lang="en-US" sz="2400" dirty="0"/>
              <a:t>– 1 | &gt; 3 is the set of all real numbers whose distance from 1 is </a:t>
            </a:r>
            <a:r>
              <a:rPr lang="en-US" sz="2400" i="1" dirty="0"/>
              <a:t>greater than </a:t>
            </a:r>
            <a:r>
              <a:rPr lang="en-US" sz="2400" dirty="0"/>
              <a:t>3.</a:t>
            </a:r>
          </a:p>
          <a:p>
            <a:pPr marL="0" indent="0">
              <a:buNone/>
            </a:pPr>
            <a:endParaRPr lang="en-US" sz="2400" dirty="0"/>
          </a:p>
          <a:p>
            <a:pPr marL="0" indent="0">
              <a:buNone/>
            </a:pPr>
            <a:r>
              <a:rPr lang="en-US" sz="2400" dirty="0"/>
              <a:t>Therefore, the solution set consists of all real numbers</a:t>
            </a:r>
            <a:br>
              <a:rPr lang="en-US" sz="2400" dirty="0"/>
            </a:br>
            <a:r>
              <a:rPr lang="en-US" sz="2400" dirty="0"/>
              <a:t>less than –2 </a:t>
            </a:r>
            <a:r>
              <a:rPr lang="en-US" sz="2400" i="1" dirty="0"/>
              <a:t>or </a:t>
            </a:r>
            <a:r>
              <a:rPr lang="en-US" sz="2400" dirty="0"/>
              <a:t>greater than 4.</a:t>
            </a:r>
          </a:p>
          <a:p>
            <a:pPr marL="0" indent="0">
              <a:buNone/>
            </a:pPr>
            <a:endParaRPr lang="en-US" sz="2400" dirty="0"/>
          </a:p>
          <a:p>
            <a:pPr marL="0" indent="0">
              <a:buNone/>
            </a:pPr>
            <a:r>
              <a:rPr lang="en-US" sz="2400" dirty="0"/>
              <a:t>See Figure 1.7. In interval notation, the solution set is </a:t>
            </a:r>
            <a:br>
              <a:rPr lang="en-US" sz="2400" dirty="0"/>
            </a:br>
            <a:r>
              <a:rPr lang="en-US" sz="2400" dirty="0"/>
              <a:t>(       , –2) </a:t>
            </a:r>
            <a:r>
              <a:rPr lang="en-US" sz="2400" dirty="0">
                <a:sym typeface="Symbol" pitchFamily="18" charset="2"/>
              </a:rPr>
              <a:t></a:t>
            </a:r>
            <a:r>
              <a:rPr lang="en-US" sz="2400" dirty="0"/>
              <a:t> (4,    )</a:t>
            </a:r>
          </a:p>
        </p:txBody>
      </p:sp>
      <p:sp>
        <p:nvSpPr>
          <p:cNvPr id="180229" name="Rectangle 5"/>
          <p:cNvSpPr>
            <a:spLocks noChangeArrowheads="1"/>
          </p:cNvSpPr>
          <p:nvPr/>
        </p:nvSpPr>
        <p:spPr bwMode="auto">
          <a:xfrm>
            <a:off x="3962400" y="5638800"/>
            <a:ext cx="989013" cy="304800"/>
          </a:xfrm>
          <a:prstGeom prst="rect">
            <a:avLst/>
          </a:prstGeom>
          <a:noFill/>
          <a:ln w="9525" algn="ctr">
            <a:noFill/>
            <a:miter lim="800000"/>
            <a:headEnd/>
            <a:tailEnd/>
          </a:ln>
          <a:effectLst/>
        </p:spPr>
        <p:txBody>
          <a:bodyPr wrap="none">
            <a:spAutoFit/>
          </a:bodyPr>
          <a:lstStyle/>
          <a:p>
            <a:r>
              <a:rPr lang="en-US" sz="1400"/>
              <a:t>|</a:t>
            </a:r>
            <a:r>
              <a:rPr lang="en-US" sz="800"/>
              <a:t> </a:t>
            </a:r>
            <a:r>
              <a:rPr lang="en-US" sz="1400" i="1"/>
              <a:t>x </a:t>
            </a:r>
            <a:r>
              <a:rPr lang="en-US" sz="1400"/>
              <a:t>– 1| &gt; 3</a:t>
            </a:r>
          </a:p>
        </p:txBody>
      </p:sp>
      <p:sp>
        <p:nvSpPr>
          <p:cNvPr id="180230" name="Rectangle 6"/>
          <p:cNvSpPr>
            <a:spLocks noChangeArrowheads="1"/>
          </p:cNvSpPr>
          <p:nvPr/>
        </p:nvSpPr>
        <p:spPr bwMode="auto">
          <a:xfrm>
            <a:off x="3963988" y="6096000"/>
            <a:ext cx="904875" cy="274638"/>
          </a:xfrm>
          <a:prstGeom prst="rect">
            <a:avLst/>
          </a:prstGeom>
          <a:noFill/>
          <a:ln w="9525" algn="ctr">
            <a:noFill/>
            <a:miter lim="800000"/>
            <a:headEnd/>
            <a:tailEnd/>
          </a:ln>
          <a:effectLst/>
        </p:spPr>
        <p:txBody>
          <a:bodyPr wrap="none">
            <a:spAutoFit/>
          </a:bodyPr>
          <a:lstStyle/>
          <a:p>
            <a:pPr algn="ctr"/>
            <a:r>
              <a:rPr lang="en-US" sz="1200" b="1"/>
              <a:t>Figure 1.7</a:t>
            </a:r>
          </a:p>
        </p:txBody>
      </p:sp>
      <p:pic>
        <p:nvPicPr>
          <p:cNvPr id="180231" name="Picture 7"/>
          <p:cNvPicPr>
            <a:picLocks noChangeAspect="1" noChangeArrowheads="1"/>
          </p:cNvPicPr>
          <p:nvPr/>
        </p:nvPicPr>
        <p:blipFill>
          <a:blip r:embed="rId3"/>
          <a:srcRect l="38235"/>
          <a:stretch>
            <a:fillRect/>
          </a:stretch>
        </p:blipFill>
        <p:spPr bwMode="auto">
          <a:xfrm>
            <a:off x="2605088" y="4711700"/>
            <a:ext cx="338137" cy="214313"/>
          </a:xfrm>
          <a:prstGeom prst="rect">
            <a:avLst/>
          </a:prstGeom>
          <a:noFill/>
          <a:ln w="9525">
            <a:noFill/>
            <a:miter lim="800000"/>
            <a:headEnd/>
            <a:tailEnd/>
          </a:ln>
          <a:effectLst/>
        </p:spPr>
      </p:pic>
      <p:pic>
        <p:nvPicPr>
          <p:cNvPr id="180232" name="Picture 8"/>
          <p:cNvPicPr>
            <a:picLocks noChangeAspect="1" noChangeArrowheads="1"/>
          </p:cNvPicPr>
          <p:nvPr/>
        </p:nvPicPr>
        <p:blipFill>
          <a:blip r:embed="rId3"/>
          <a:srcRect/>
          <a:stretch>
            <a:fillRect/>
          </a:stretch>
        </p:blipFill>
        <p:spPr bwMode="auto">
          <a:xfrm>
            <a:off x="673100" y="4724400"/>
            <a:ext cx="547688" cy="211138"/>
          </a:xfrm>
          <a:prstGeom prst="rect">
            <a:avLst/>
          </a:prstGeom>
          <a:noFill/>
          <a:ln w="9525">
            <a:noFill/>
            <a:miter lim="800000"/>
            <a:headEnd/>
            <a:tailEnd/>
          </a:ln>
          <a:effectLst/>
        </p:spPr>
      </p:pic>
      <p:pic>
        <p:nvPicPr>
          <p:cNvPr id="180233" name="Picture 9"/>
          <p:cNvPicPr>
            <a:picLocks noChangeAspect="1" noChangeArrowheads="1"/>
          </p:cNvPicPr>
          <p:nvPr/>
        </p:nvPicPr>
        <p:blipFill>
          <a:blip r:embed="rId4"/>
          <a:srcRect/>
          <a:stretch>
            <a:fillRect/>
          </a:stretch>
        </p:blipFill>
        <p:spPr bwMode="auto">
          <a:xfrm>
            <a:off x="2514600" y="5105400"/>
            <a:ext cx="4095750" cy="512763"/>
          </a:xfrm>
          <a:prstGeom prst="rect">
            <a:avLst/>
          </a:prstGeom>
          <a:noFill/>
        </p:spPr>
      </p:pic>
      <p:sp>
        <p:nvSpPr>
          <p:cNvPr id="10"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ABSOLUTE VALUE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4" name="Rectangle 2"/>
          <p:cNvSpPr>
            <a:spLocks noGrp="1" noChangeArrowheads="1"/>
          </p:cNvSpPr>
          <p:nvPr>
            <p:ph idx="1"/>
          </p:nvPr>
        </p:nvSpPr>
        <p:spPr>
          <a:xfrm>
            <a:off x="457200" y="1370013"/>
            <a:ext cx="8229600" cy="5256212"/>
          </a:xfrm>
          <a:noFill/>
        </p:spPr>
        <p:txBody>
          <a:bodyPr/>
          <a:lstStyle/>
          <a:p>
            <a:pPr marL="0" indent="0">
              <a:buNone/>
            </a:pPr>
            <a:r>
              <a:rPr lang="en-US" sz="2400" dirty="0"/>
              <a:t>The following properties are used to solve absolute value inequalities.</a:t>
            </a:r>
          </a:p>
          <a:p>
            <a:pPr marL="0" indent="0">
              <a:buNone/>
            </a:pPr>
            <a:endParaRPr lang="en-US" sz="2400" dirty="0">
              <a:solidFill>
                <a:srgbClr val="B30000"/>
              </a:solidFill>
            </a:endParaRPr>
          </a:p>
          <a:p>
            <a:pPr marL="0" indent="0">
              <a:buNone/>
            </a:pPr>
            <a:r>
              <a:rPr lang="en-US" sz="2400" dirty="0">
                <a:solidFill>
                  <a:srgbClr val="B30000"/>
                </a:solidFill>
              </a:rPr>
              <a:t>Properties of Absolute Value Inequalities</a:t>
            </a:r>
          </a:p>
          <a:p>
            <a:pPr marL="0" indent="0">
              <a:buNone/>
            </a:pPr>
            <a:r>
              <a:rPr lang="en-US" sz="2400" dirty="0"/>
              <a:t>For any variable expression </a:t>
            </a:r>
            <a:r>
              <a:rPr lang="en-US" sz="2400" i="1" dirty="0"/>
              <a:t>E </a:t>
            </a:r>
            <a:r>
              <a:rPr lang="en-US" sz="2400" dirty="0"/>
              <a:t>and any nonnegative real number </a:t>
            </a:r>
            <a:r>
              <a:rPr lang="en-US" sz="2400" i="1" dirty="0"/>
              <a:t>k</a:t>
            </a:r>
            <a:r>
              <a:rPr lang="en-US" sz="2400" dirty="0"/>
              <a:t>,</a:t>
            </a:r>
          </a:p>
          <a:p>
            <a:pPr marL="0" indent="0">
              <a:buNone/>
            </a:pPr>
            <a:r>
              <a:rPr lang="en-US" sz="2400" dirty="0"/>
              <a:t>	| </a:t>
            </a:r>
            <a:r>
              <a:rPr lang="en-US" sz="2400" i="1" dirty="0"/>
              <a:t>E </a:t>
            </a:r>
            <a:r>
              <a:rPr lang="en-US" sz="2400" dirty="0"/>
              <a:t>| </a:t>
            </a:r>
            <a:r>
              <a:rPr lang="en-US" sz="2400" dirty="0">
                <a:sym typeface="Symbol" pitchFamily="18" charset="2"/>
              </a:rPr>
              <a:t></a:t>
            </a:r>
            <a:r>
              <a:rPr lang="en-US" sz="2400" dirty="0"/>
              <a:t> </a:t>
            </a:r>
            <a:r>
              <a:rPr lang="en-US" sz="2400" i="1" dirty="0"/>
              <a:t>k</a:t>
            </a:r>
            <a:r>
              <a:rPr lang="en-US" sz="2400" dirty="0"/>
              <a:t>	           if and only if 	     –</a:t>
            </a:r>
            <a:r>
              <a:rPr lang="en-US" sz="2400" i="1" dirty="0"/>
              <a:t>k </a:t>
            </a:r>
            <a:r>
              <a:rPr lang="en-US" sz="2400" dirty="0">
                <a:sym typeface="Symbol" pitchFamily="18" charset="2"/>
              </a:rPr>
              <a:t></a:t>
            </a:r>
            <a:r>
              <a:rPr lang="en-US" sz="2400" dirty="0"/>
              <a:t> </a:t>
            </a:r>
            <a:r>
              <a:rPr lang="en-US" sz="2400" i="1" dirty="0"/>
              <a:t>E </a:t>
            </a:r>
            <a:r>
              <a:rPr lang="en-US" sz="2400" dirty="0">
                <a:sym typeface="Symbol" pitchFamily="18" charset="2"/>
              </a:rPr>
              <a:t></a:t>
            </a:r>
            <a:r>
              <a:rPr lang="en-US" sz="2400" dirty="0"/>
              <a:t> </a:t>
            </a:r>
            <a:r>
              <a:rPr lang="en-US" sz="2400" i="1" dirty="0"/>
              <a:t>k</a:t>
            </a:r>
            <a:endParaRPr lang="en-US" sz="2400" dirty="0"/>
          </a:p>
          <a:p>
            <a:pPr marL="0" indent="0">
              <a:buNone/>
            </a:pPr>
            <a:r>
              <a:rPr lang="en-US" sz="2400" dirty="0"/>
              <a:t>	| </a:t>
            </a:r>
            <a:r>
              <a:rPr lang="en-US" sz="2400" i="1" dirty="0"/>
              <a:t>E </a:t>
            </a:r>
            <a:r>
              <a:rPr lang="en-US" sz="2400" dirty="0"/>
              <a:t>| </a:t>
            </a:r>
            <a:r>
              <a:rPr lang="en-US" sz="2400" dirty="0">
                <a:sym typeface="Symbol" pitchFamily="18" charset="2"/>
              </a:rPr>
              <a:t> </a:t>
            </a:r>
            <a:r>
              <a:rPr lang="en-US" sz="2400" i="1" dirty="0"/>
              <a:t>k</a:t>
            </a:r>
            <a:r>
              <a:rPr lang="en-US" sz="2400" dirty="0"/>
              <a:t>		if and only if 	     </a:t>
            </a:r>
            <a:r>
              <a:rPr lang="en-US" sz="2400" i="1" dirty="0"/>
              <a:t>E </a:t>
            </a:r>
            <a:r>
              <a:rPr lang="en-US" sz="2400" dirty="0">
                <a:sym typeface="Symbol" pitchFamily="18" charset="2"/>
              </a:rPr>
              <a:t></a:t>
            </a:r>
            <a:r>
              <a:rPr lang="en-US" sz="2400" dirty="0"/>
              <a:t> –</a:t>
            </a:r>
            <a:r>
              <a:rPr lang="en-US" sz="2400" i="1" dirty="0"/>
              <a:t>k  </a:t>
            </a:r>
            <a:r>
              <a:rPr lang="en-US" sz="2400" dirty="0"/>
              <a:t>or  </a:t>
            </a:r>
            <a:r>
              <a:rPr lang="en-US" sz="2400" i="1" dirty="0"/>
              <a:t>E</a:t>
            </a:r>
            <a:r>
              <a:rPr lang="en-US" sz="2400" dirty="0"/>
              <a:t> </a:t>
            </a:r>
            <a:r>
              <a:rPr lang="en-US" sz="2400" dirty="0">
                <a:sym typeface="Symbol" pitchFamily="18" charset="2"/>
              </a:rPr>
              <a:t> </a:t>
            </a:r>
            <a:r>
              <a:rPr lang="en-US" sz="2400" i="1" dirty="0"/>
              <a:t>k</a:t>
            </a:r>
          </a:p>
        </p:txBody>
      </p:sp>
      <p:sp>
        <p:nvSpPr>
          <p:cNvPr id="5"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ABSOLUTE VALUE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Rectangle 2"/>
          <p:cNvSpPr>
            <a:spLocks noGrp="1" noChangeArrowheads="1"/>
          </p:cNvSpPr>
          <p:nvPr>
            <p:ph idx="1"/>
          </p:nvPr>
        </p:nvSpPr>
        <p:spPr>
          <a:xfrm>
            <a:off x="457200" y="1370013"/>
            <a:ext cx="8229600" cy="5256212"/>
          </a:xfrm>
          <a:noFill/>
        </p:spPr>
        <p:txBody>
          <a:bodyPr/>
          <a:lstStyle/>
          <a:p>
            <a:pPr marL="0" indent="0">
              <a:buNone/>
            </a:pPr>
            <a:r>
              <a:rPr lang="en-US" sz="2400" dirty="0"/>
              <a:t>These properties also hold true when the &lt; symbol is substituted for the </a:t>
            </a:r>
            <a:r>
              <a:rPr lang="en-US" sz="2400" dirty="0">
                <a:sym typeface="Symbol" pitchFamily="18" charset="2"/>
              </a:rPr>
              <a:t></a:t>
            </a:r>
            <a:r>
              <a:rPr lang="en-US" sz="2400" dirty="0"/>
              <a:t> symbol and when the &gt; symbol is substituted for the </a:t>
            </a:r>
            <a:r>
              <a:rPr lang="en-US" sz="2400" dirty="0">
                <a:sym typeface="Symbol" pitchFamily="18" charset="2"/>
              </a:rPr>
              <a:t></a:t>
            </a:r>
            <a:r>
              <a:rPr lang="en-US" sz="2400" dirty="0"/>
              <a:t> symbol.</a:t>
            </a:r>
          </a:p>
          <a:p>
            <a:pPr marL="0" indent="0">
              <a:buNone/>
            </a:pPr>
            <a:endParaRPr lang="en-US" sz="2400" dirty="0"/>
          </a:p>
          <a:p>
            <a:pPr marL="0" indent="0">
              <a:buNone/>
            </a:pPr>
            <a:r>
              <a:rPr lang="en-US" sz="2400" b="1" dirty="0" smtClean="0"/>
              <a:t>EXAMPLE</a:t>
            </a:r>
          </a:p>
          <a:p>
            <a:pPr marL="0" indent="0">
              <a:buNone/>
            </a:pPr>
            <a:r>
              <a:rPr lang="en-US" sz="2400" dirty="0" smtClean="0"/>
              <a:t>If </a:t>
            </a:r>
            <a:r>
              <a:rPr lang="en-US" sz="2400" dirty="0"/>
              <a:t>| </a:t>
            </a:r>
            <a:r>
              <a:rPr lang="en-US" sz="2400" i="1" dirty="0"/>
              <a:t>x </a:t>
            </a:r>
            <a:r>
              <a:rPr lang="en-US" sz="2400" dirty="0"/>
              <a:t>| &lt; 5, then –5 &lt; </a:t>
            </a:r>
            <a:r>
              <a:rPr lang="en-US" sz="2400" i="1" dirty="0"/>
              <a:t>x </a:t>
            </a:r>
            <a:r>
              <a:rPr lang="en-US" sz="2400" dirty="0"/>
              <a:t>&lt; 5.</a:t>
            </a:r>
            <a:endParaRPr lang="en-US" sz="2400" dirty="0">
              <a:solidFill>
                <a:srgbClr val="B30000"/>
              </a:solidFill>
            </a:endParaRPr>
          </a:p>
          <a:p>
            <a:pPr marL="0" indent="0">
              <a:buNone/>
            </a:pPr>
            <a:r>
              <a:rPr lang="en-US" sz="2400" dirty="0"/>
              <a:t>If | </a:t>
            </a:r>
            <a:r>
              <a:rPr lang="en-US" sz="2400" i="1" dirty="0"/>
              <a:t>x </a:t>
            </a:r>
            <a:r>
              <a:rPr lang="en-US" sz="2400" dirty="0"/>
              <a:t>| &gt; 7, then </a:t>
            </a:r>
            <a:r>
              <a:rPr lang="en-US" sz="2400" i="1" dirty="0"/>
              <a:t>x </a:t>
            </a:r>
            <a:r>
              <a:rPr lang="en-US" sz="2400" dirty="0"/>
              <a:t>&lt; –7 or </a:t>
            </a:r>
            <a:r>
              <a:rPr lang="en-US" sz="2400" i="1" dirty="0"/>
              <a:t>x </a:t>
            </a:r>
            <a:r>
              <a:rPr lang="en-US" sz="2400" dirty="0"/>
              <a:t>&gt; 7.</a:t>
            </a:r>
          </a:p>
        </p:txBody>
      </p:sp>
      <p:sp>
        <p:nvSpPr>
          <p:cNvPr id="5"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ABSOLUTE VALUE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1" name="Rectangle 3"/>
          <p:cNvSpPr>
            <a:spLocks noGrp="1" noChangeArrowheads="1"/>
          </p:cNvSpPr>
          <p:nvPr>
            <p:ph type="title"/>
          </p:nvPr>
        </p:nvSpPr>
        <p:spPr>
          <a:xfrm>
            <a:off x="301625" y="90488"/>
            <a:ext cx="8226425" cy="1143000"/>
          </a:xfrm>
          <a:noFill/>
        </p:spPr>
        <p:txBody>
          <a:bodyPr/>
          <a:lstStyle/>
          <a:p>
            <a:r>
              <a:rPr lang="en-US" sz="3000" dirty="0" smtClean="0"/>
              <a:t> </a:t>
            </a:r>
            <a:r>
              <a:rPr lang="en-US" sz="2400" b="1" dirty="0" smtClean="0">
                <a:latin typeface="+mn-lt"/>
              </a:rPr>
              <a:t>SOLVE ABSOLUTE VALUE INEQUALITIES</a:t>
            </a:r>
            <a:endParaRPr lang="en-US" sz="2400" b="1" dirty="0">
              <a:latin typeface="+mn-lt"/>
            </a:endParaRPr>
          </a:p>
        </p:txBody>
      </p:sp>
      <p:sp>
        <p:nvSpPr>
          <p:cNvPr id="186370" name="Rectangle 2"/>
          <p:cNvSpPr>
            <a:spLocks noGrp="1" noChangeArrowheads="1"/>
          </p:cNvSpPr>
          <p:nvPr>
            <p:ph idx="1"/>
          </p:nvPr>
        </p:nvSpPr>
        <p:spPr>
          <a:xfrm>
            <a:off x="457200" y="1370013"/>
            <a:ext cx="8229600" cy="5256212"/>
          </a:xfrm>
          <a:noFill/>
        </p:spPr>
        <p:txBody>
          <a:bodyPr/>
          <a:lstStyle/>
          <a:p>
            <a:pPr marL="0" indent="0">
              <a:buNone/>
            </a:pPr>
            <a:r>
              <a:rPr lang="en-US" sz="2400" dirty="0"/>
              <a:t>Solve each of the following inequalities.</a:t>
            </a:r>
          </a:p>
          <a:p>
            <a:pPr marL="0" indent="0">
              <a:buNone/>
            </a:pPr>
            <a:r>
              <a:rPr lang="en-US" sz="2400" b="1" dirty="0"/>
              <a:t>a.</a:t>
            </a:r>
            <a:r>
              <a:rPr lang="en-US" sz="2400" dirty="0"/>
              <a:t> | 2 – 3</a:t>
            </a:r>
            <a:r>
              <a:rPr lang="en-US" sz="2400" i="1" dirty="0"/>
              <a:t>x </a:t>
            </a:r>
            <a:r>
              <a:rPr lang="en-US" sz="2400" dirty="0"/>
              <a:t>|</a:t>
            </a:r>
            <a:r>
              <a:rPr lang="en-US" sz="2400" i="1" dirty="0"/>
              <a:t> </a:t>
            </a:r>
            <a:r>
              <a:rPr lang="en-US" sz="2400" dirty="0"/>
              <a:t>&lt; 7 	</a:t>
            </a:r>
            <a:r>
              <a:rPr lang="en-US" sz="2400" b="1" dirty="0"/>
              <a:t>b.</a:t>
            </a:r>
            <a:r>
              <a:rPr lang="en-US" sz="2400" dirty="0"/>
              <a:t> | 4</a:t>
            </a:r>
            <a:r>
              <a:rPr lang="en-US" sz="2400" i="1" dirty="0"/>
              <a:t>x</a:t>
            </a:r>
            <a:r>
              <a:rPr lang="en-US" sz="2400" dirty="0"/>
              <a:t> – 3</a:t>
            </a:r>
            <a:r>
              <a:rPr lang="en-US" sz="2400" i="1" dirty="0"/>
              <a:t> </a:t>
            </a:r>
            <a:r>
              <a:rPr lang="en-US" sz="2400" dirty="0"/>
              <a:t>|</a:t>
            </a:r>
            <a:r>
              <a:rPr lang="en-US" sz="2400" i="1" dirty="0"/>
              <a:t> </a:t>
            </a:r>
            <a:r>
              <a:rPr lang="en-US" sz="2400" dirty="0">
                <a:sym typeface="Symbol" pitchFamily="18" charset="2"/>
              </a:rPr>
              <a:t></a:t>
            </a:r>
            <a:r>
              <a:rPr lang="en-US" sz="2400" dirty="0"/>
              <a:t> 5 	</a:t>
            </a:r>
          </a:p>
          <a:p>
            <a:pPr marL="0" indent="0">
              <a:buNone/>
            </a:pPr>
            <a:endParaRPr lang="en-US" sz="2400" dirty="0"/>
          </a:p>
          <a:p>
            <a:pPr marL="0" indent="0">
              <a:buNone/>
            </a:pPr>
            <a:r>
              <a:rPr lang="en-US" sz="2400" dirty="0">
                <a:solidFill>
                  <a:srgbClr val="21419C"/>
                </a:solidFill>
              </a:rPr>
              <a:t>Solution:</a:t>
            </a:r>
            <a:endParaRPr lang="en-US" sz="2400" b="1" dirty="0"/>
          </a:p>
          <a:p>
            <a:pPr marL="0" indent="0">
              <a:buNone/>
            </a:pPr>
            <a:r>
              <a:rPr lang="en-US" sz="2400" b="1" dirty="0"/>
              <a:t>a.</a:t>
            </a:r>
            <a:r>
              <a:rPr lang="en-US" sz="2400" dirty="0"/>
              <a:t> | 2 – 3</a:t>
            </a:r>
            <a:r>
              <a:rPr lang="en-US" sz="2400" i="1" dirty="0"/>
              <a:t>x </a:t>
            </a:r>
            <a:r>
              <a:rPr lang="en-US" sz="2400" dirty="0"/>
              <a:t>|</a:t>
            </a:r>
            <a:r>
              <a:rPr lang="en-US" sz="2400" i="1" dirty="0"/>
              <a:t> </a:t>
            </a:r>
            <a:r>
              <a:rPr lang="en-US" sz="2400" dirty="0"/>
              <a:t>&lt; 7 if and only if –7 &lt; 2 – 3</a:t>
            </a:r>
            <a:r>
              <a:rPr lang="en-US" sz="2400" i="1" dirty="0"/>
              <a:t>x </a:t>
            </a:r>
            <a:r>
              <a:rPr lang="en-US" sz="2400" dirty="0"/>
              <a:t>&lt; 7. Solve this </a:t>
            </a:r>
            <a:br>
              <a:rPr lang="en-US" sz="2400" dirty="0"/>
            </a:br>
            <a:r>
              <a:rPr lang="en-US" sz="2400" dirty="0"/>
              <a:t>    compound inequality.</a:t>
            </a:r>
          </a:p>
          <a:p>
            <a:pPr marL="0" indent="0">
              <a:buNone/>
            </a:pPr>
            <a:endParaRPr lang="en-US" sz="2400" dirty="0"/>
          </a:p>
          <a:p>
            <a:pPr marL="0" indent="0">
              <a:buNone/>
            </a:pPr>
            <a:r>
              <a:rPr lang="en-US" sz="2400" dirty="0"/>
              <a:t>	–7 &lt; 2 – 3</a:t>
            </a:r>
            <a:r>
              <a:rPr lang="en-US" sz="2400" i="1" dirty="0"/>
              <a:t>x </a:t>
            </a:r>
            <a:r>
              <a:rPr lang="en-US" sz="2400" dirty="0"/>
              <a:t>&lt; 7</a:t>
            </a:r>
          </a:p>
          <a:p>
            <a:pPr marL="0" indent="0">
              <a:buNone/>
            </a:pPr>
            <a:endParaRPr lang="en-US" sz="2400" dirty="0"/>
          </a:p>
          <a:p>
            <a:pPr marL="0" indent="0">
              <a:buNone/>
            </a:pPr>
            <a:r>
              <a:rPr lang="en-US" sz="2400" dirty="0"/>
              <a:t>	–9 &lt; –3</a:t>
            </a:r>
            <a:r>
              <a:rPr lang="en-US" sz="2400" i="1" dirty="0"/>
              <a:t>x </a:t>
            </a:r>
            <a:r>
              <a:rPr lang="en-US" sz="2400" dirty="0"/>
              <a:t>&lt; 5</a:t>
            </a:r>
          </a:p>
          <a:p>
            <a:pPr marL="0" indent="0">
              <a:buNone/>
            </a:pPr>
            <a:endParaRPr lang="en-US" sz="2400" dirty="0"/>
          </a:p>
          <a:p>
            <a:pPr marL="0" indent="0">
              <a:buNone/>
            </a:pPr>
            <a:r>
              <a:rPr lang="en-US" sz="2400" dirty="0"/>
              <a:t>	  3 &gt; </a:t>
            </a:r>
            <a:r>
              <a:rPr lang="en-US" sz="2400" i="1" dirty="0"/>
              <a:t>x </a:t>
            </a:r>
            <a:r>
              <a:rPr lang="en-US" sz="2400" dirty="0"/>
              <a:t>&gt;</a:t>
            </a:r>
          </a:p>
        </p:txBody>
      </p:sp>
      <p:pic>
        <p:nvPicPr>
          <p:cNvPr id="186375" name="Picture 7"/>
          <p:cNvPicPr>
            <a:picLocks noChangeAspect="1" noChangeArrowheads="1"/>
          </p:cNvPicPr>
          <p:nvPr/>
        </p:nvPicPr>
        <p:blipFill>
          <a:blip r:embed="rId3"/>
          <a:srcRect/>
          <a:stretch>
            <a:fillRect/>
          </a:stretch>
        </p:blipFill>
        <p:spPr bwMode="auto">
          <a:xfrm>
            <a:off x="2438400" y="5967412"/>
            <a:ext cx="585788" cy="738188"/>
          </a:xfrm>
          <a:prstGeom prst="rect">
            <a:avLst/>
          </a:prstGeom>
          <a:noFill/>
          <a:ln w="9525" algn="ctr">
            <a:noFill/>
            <a:miter lim="800000"/>
            <a:headEnd/>
            <a:tailEnd/>
          </a:ln>
          <a:effectLst/>
        </p:spPr>
      </p:pic>
      <p:sp>
        <p:nvSpPr>
          <p:cNvPr id="186376" name="Rectangle 8"/>
          <p:cNvSpPr>
            <a:spLocks noChangeArrowheads="1"/>
          </p:cNvSpPr>
          <p:nvPr/>
        </p:nvSpPr>
        <p:spPr bwMode="auto">
          <a:xfrm>
            <a:off x="3657600" y="5226050"/>
            <a:ext cx="4159250" cy="641350"/>
          </a:xfrm>
          <a:prstGeom prst="rect">
            <a:avLst/>
          </a:prstGeom>
          <a:noFill/>
          <a:ln w="9525" algn="ctr">
            <a:noFill/>
            <a:miter lim="800000"/>
            <a:headEnd/>
            <a:tailEnd/>
          </a:ln>
          <a:effectLst/>
        </p:spPr>
        <p:txBody>
          <a:bodyPr wrap="none">
            <a:spAutoFit/>
          </a:bodyPr>
          <a:lstStyle/>
          <a:p>
            <a:r>
              <a:rPr lang="en-US" dirty="0">
                <a:solidFill>
                  <a:srgbClr val="009AFF"/>
                </a:solidFill>
              </a:rPr>
              <a:t>Subtract 2 from each of the three parts </a:t>
            </a:r>
            <a:br>
              <a:rPr lang="en-US" dirty="0">
                <a:solidFill>
                  <a:srgbClr val="009AFF"/>
                </a:solidFill>
              </a:rPr>
            </a:br>
            <a:r>
              <a:rPr lang="en-US" dirty="0">
                <a:solidFill>
                  <a:srgbClr val="009AFF"/>
                </a:solidFill>
              </a:rPr>
              <a:t>of the inequality.</a:t>
            </a:r>
          </a:p>
        </p:txBody>
      </p:sp>
      <p:sp>
        <p:nvSpPr>
          <p:cNvPr id="186377" name="Rectangle 9"/>
          <p:cNvSpPr>
            <a:spLocks noChangeArrowheads="1"/>
          </p:cNvSpPr>
          <p:nvPr/>
        </p:nvSpPr>
        <p:spPr bwMode="auto">
          <a:xfrm>
            <a:off x="3657600" y="6064250"/>
            <a:ext cx="4572000" cy="641350"/>
          </a:xfrm>
          <a:prstGeom prst="rect">
            <a:avLst/>
          </a:prstGeom>
          <a:noFill/>
          <a:ln w="9525" algn="ctr">
            <a:noFill/>
            <a:miter lim="800000"/>
            <a:headEnd/>
            <a:tailEnd/>
          </a:ln>
          <a:effectLst/>
        </p:spPr>
        <p:txBody>
          <a:bodyPr>
            <a:spAutoFit/>
          </a:bodyPr>
          <a:lstStyle/>
          <a:p>
            <a:r>
              <a:rPr lang="en-US" dirty="0">
                <a:solidFill>
                  <a:srgbClr val="009AFF"/>
                </a:solidFill>
              </a:rPr>
              <a:t>Multiply each part of the inequality by </a:t>
            </a:r>
            <a:br>
              <a:rPr lang="en-US" dirty="0">
                <a:solidFill>
                  <a:srgbClr val="009AFF"/>
                </a:solidFill>
              </a:rPr>
            </a:br>
            <a:r>
              <a:rPr lang="en-US" dirty="0">
                <a:solidFill>
                  <a:srgbClr val="009AFF"/>
                </a:solidFill>
              </a:rPr>
              <a:t>and reverse the inequality symbols.</a:t>
            </a:r>
          </a:p>
        </p:txBody>
      </p:sp>
      <p:pic>
        <p:nvPicPr>
          <p:cNvPr id="186378" name="Picture 10"/>
          <p:cNvPicPr>
            <a:picLocks noChangeAspect="1" noChangeArrowheads="1"/>
          </p:cNvPicPr>
          <p:nvPr/>
        </p:nvPicPr>
        <p:blipFill>
          <a:blip r:embed="rId4"/>
          <a:srcRect/>
          <a:stretch>
            <a:fillRect/>
          </a:stretch>
        </p:blipFill>
        <p:spPr bwMode="auto">
          <a:xfrm>
            <a:off x="7556500" y="5943600"/>
            <a:ext cx="420688" cy="561975"/>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86370">
                                            <p:txEl>
                                              <p:pRg st="3" end="3"/>
                                            </p:txEl>
                                          </p:spTgt>
                                        </p:tgtEl>
                                        <p:attrNameLst>
                                          <p:attrName>style.visibility</p:attrName>
                                        </p:attrNameLst>
                                      </p:cBhvr>
                                      <p:to>
                                        <p:strVal val="visible"/>
                                      </p:to>
                                    </p:set>
                                    <p:animEffect transition="in" filter="fade">
                                      <p:cBhvr>
                                        <p:cTn id="7" dur="1000"/>
                                        <p:tgtEl>
                                          <p:spTgt spid="186370">
                                            <p:txEl>
                                              <p:pRg st="3" end="3"/>
                                            </p:txEl>
                                          </p:spTgt>
                                        </p:tgtEl>
                                      </p:cBhvr>
                                    </p:animEffect>
                                    <p:anim calcmode="lin" valueType="num">
                                      <p:cBhvr>
                                        <p:cTn id="8" dur="1000" fill="hold"/>
                                        <p:tgtEl>
                                          <p:spTgt spid="186370">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86370">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6370">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86370">
                                            <p:txEl>
                                              <p:pRg st="4" end="4"/>
                                            </p:txEl>
                                          </p:spTgt>
                                        </p:tgtEl>
                                        <p:attrNameLst>
                                          <p:attrName>style.visibility</p:attrName>
                                        </p:attrNameLst>
                                      </p:cBhvr>
                                      <p:to>
                                        <p:strVal val="visible"/>
                                      </p:to>
                                    </p:set>
                                    <p:animEffect transition="in" filter="fade">
                                      <p:cBhvr>
                                        <p:cTn id="13" dur="1000"/>
                                        <p:tgtEl>
                                          <p:spTgt spid="186370">
                                            <p:txEl>
                                              <p:pRg st="4" end="4"/>
                                            </p:txEl>
                                          </p:spTgt>
                                        </p:tgtEl>
                                      </p:cBhvr>
                                    </p:animEffect>
                                    <p:anim calcmode="lin" valueType="num">
                                      <p:cBhvr>
                                        <p:cTn id="14" dur="1000" fill="hold"/>
                                        <p:tgtEl>
                                          <p:spTgt spid="186370">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86370">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86370">
                                            <p:txEl>
                                              <p:pRg st="4" end="4"/>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86370">
                                            <p:txEl>
                                              <p:pRg st="6" end="6"/>
                                            </p:txEl>
                                          </p:spTgt>
                                        </p:tgtEl>
                                        <p:attrNameLst>
                                          <p:attrName>style.visibility</p:attrName>
                                        </p:attrNameLst>
                                      </p:cBhvr>
                                      <p:to>
                                        <p:strVal val="visible"/>
                                      </p:to>
                                    </p:set>
                                    <p:animEffect transition="in" filter="fade">
                                      <p:cBhvr>
                                        <p:cTn id="19" dur="1000"/>
                                        <p:tgtEl>
                                          <p:spTgt spid="186370">
                                            <p:txEl>
                                              <p:pRg st="6" end="6"/>
                                            </p:txEl>
                                          </p:spTgt>
                                        </p:tgtEl>
                                      </p:cBhvr>
                                    </p:animEffect>
                                    <p:anim calcmode="lin" valueType="num">
                                      <p:cBhvr>
                                        <p:cTn id="20" dur="1000" fill="hold"/>
                                        <p:tgtEl>
                                          <p:spTgt spid="186370">
                                            <p:txEl>
                                              <p:pRg st="6" end="6"/>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86370">
                                            <p:txEl>
                                              <p:pRg st="6" end="6"/>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86370">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86370">
                                            <p:txEl>
                                              <p:pRg st="8" end="8"/>
                                            </p:txEl>
                                          </p:spTgt>
                                        </p:tgtEl>
                                        <p:attrNameLst>
                                          <p:attrName>style.visibility</p:attrName>
                                        </p:attrNameLst>
                                      </p:cBhvr>
                                      <p:to>
                                        <p:strVal val="visible"/>
                                      </p:to>
                                    </p:set>
                                    <p:animEffect transition="in" filter="fade">
                                      <p:cBhvr>
                                        <p:cTn id="27" dur="1000"/>
                                        <p:tgtEl>
                                          <p:spTgt spid="186370">
                                            <p:txEl>
                                              <p:pRg st="8" end="8"/>
                                            </p:txEl>
                                          </p:spTgt>
                                        </p:tgtEl>
                                      </p:cBhvr>
                                    </p:animEffect>
                                    <p:anim calcmode="lin" valueType="num">
                                      <p:cBhvr>
                                        <p:cTn id="28" dur="1000" fill="hold"/>
                                        <p:tgtEl>
                                          <p:spTgt spid="186370">
                                            <p:txEl>
                                              <p:pRg st="8" end="8"/>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86370">
                                            <p:txEl>
                                              <p:pRg st="8" end="8"/>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86370">
                                            <p:txEl>
                                              <p:pRg st="8" end="8"/>
                                            </p:txEl>
                                          </p:spTgt>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186376"/>
                                        </p:tgtEl>
                                        <p:attrNameLst>
                                          <p:attrName>style.visibility</p:attrName>
                                        </p:attrNameLst>
                                      </p:cBhvr>
                                      <p:to>
                                        <p:strVal val="visible"/>
                                      </p:to>
                                    </p:set>
                                    <p:animEffect transition="in" filter="fade">
                                      <p:cBhvr>
                                        <p:cTn id="33" dur="1000"/>
                                        <p:tgtEl>
                                          <p:spTgt spid="186376"/>
                                        </p:tgtEl>
                                      </p:cBhvr>
                                    </p:animEffect>
                                    <p:anim calcmode="lin" valueType="num">
                                      <p:cBhvr>
                                        <p:cTn id="34" dur="1000" fill="hold"/>
                                        <p:tgtEl>
                                          <p:spTgt spid="186376"/>
                                        </p:tgtEl>
                                        <p:attrNameLst>
                                          <p:attrName>ppt_x</p:attrName>
                                        </p:attrNameLst>
                                      </p:cBhvr>
                                      <p:tavLst>
                                        <p:tav tm="0">
                                          <p:val>
                                            <p:strVal val="#ppt_x"/>
                                          </p:val>
                                        </p:tav>
                                        <p:tav tm="100000">
                                          <p:val>
                                            <p:strVal val="#ppt_x"/>
                                          </p:val>
                                        </p:tav>
                                      </p:tavLst>
                                    </p:anim>
                                    <p:anim calcmode="lin" valueType="num">
                                      <p:cBhvr>
                                        <p:cTn id="35" dur="900" decel="100000" fill="hold"/>
                                        <p:tgtEl>
                                          <p:spTgt spid="186376"/>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86376"/>
                                        </p:tgtEl>
                                        <p:attrNameLst>
                                          <p:attrName>ppt_y</p:attrName>
                                        </p:attrNameLst>
                                      </p:cBhvr>
                                      <p:tavLst>
                                        <p:tav tm="0">
                                          <p:val>
                                            <p:strVal val="#ppt_y-.03"/>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nodeType="clickEffect">
                                  <p:stCondLst>
                                    <p:cond delay="0"/>
                                  </p:stCondLst>
                                  <p:childTnLst>
                                    <p:set>
                                      <p:cBhvr>
                                        <p:cTn id="40" dur="1" fill="hold">
                                          <p:stCondLst>
                                            <p:cond delay="0"/>
                                          </p:stCondLst>
                                        </p:cTn>
                                        <p:tgtEl>
                                          <p:spTgt spid="186370">
                                            <p:txEl>
                                              <p:pRg st="10" end="10"/>
                                            </p:txEl>
                                          </p:spTgt>
                                        </p:tgtEl>
                                        <p:attrNameLst>
                                          <p:attrName>style.visibility</p:attrName>
                                        </p:attrNameLst>
                                      </p:cBhvr>
                                      <p:to>
                                        <p:strVal val="visible"/>
                                      </p:to>
                                    </p:set>
                                    <p:animEffect transition="in" filter="fade">
                                      <p:cBhvr>
                                        <p:cTn id="41" dur="1000"/>
                                        <p:tgtEl>
                                          <p:spTgt spid="186370">
                                            <p:txEl>
                                              <p:pRg st="10" end="10"/>
                                            </p:txEl>
                                          </p:spTgt>
                                        </p:tgtEl>
                                      </p:cBhvr>
                                    </p:animEffect>
                                    <p:anim calcmode="lin" valueType="num">
                                      <p:cBhvr>
                                        <p:cTn id="42" dur="1000" fill="hold"/>
                                        <p:tgtEl>
                                          <p:spTgt spid="186370">
                                            <p:txEl>
                                              <p:pRg st="10" end="10"/>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186370">
                                            <p:txEl>
                                              <p:pRg st="10" end="10"/>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86370">
                                            <p:txEl>
                                              <p:pRg st="10" end="10"/>
                                            </p:txEl>
                                          </p:spTgt>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0"/>
                                  </p:stCondLst>
                                  <p:childTnLst>
                                    <p:set>
                                      <p:cBhvr>
                                        <p:cTn id="46" dur="1" fill="hold">
                                          <p:stCondLst>
                                            <p:cond delay="0"/>
                                          </p:stCondLst>
                                        </p:cTn>
                                        <p:tgtEl>
                                          <p:spTgt spid="186377"/>
                                        </p:tgtEl>
                                        <p:attrNameLst>
                                          <p:attrName>style.visibility</p:attrName>
                                        </p:attrNameLst>
                                      </p:cBhvr>
                                      <p:to>
                                        <p:strVal val="visible"/>
                                      </p:to>
                                    </p:set>
                                    <p:animEffect transition="in" filter="fade">
                                      <p:cBhvr>
                                        <p:cTn id="47" dur="1000"/>
                                        <p:tgtEl>
                                          <p:spTgt spid="186377"/>
                                        </p:tgtEl>
                                      </p:cBhvr>
                                    </p:animEffect>
                                    <p:anim calcmode="lin" valueType="num">
                                      <p:cBhvr>
                                        <p:cTn id="48" dur="1000" fill="hold"/>
                                        <p:tgtEl>
                                          <p:spTgt spid="186377"/>
                                        </p:tgtEl>
                                        <p:attrNameLst>
                                          <p:attrName>ppt_x</p:attrName>
                                        </p:attrNameLst>
                                      </p:cBhvr>
                                      <p:tavLst>
                                        <p:tav tm="0">
                                          <p:val>
                                            <p:strVal val="#ppt_x"/>
                                          </p:val>
                                        </p:tav>
                                        <p:tav tm="100000">
                                          <p:val>
                                            <p:strVal val="#ppt_x"/>
                                          </p:val>
                                        </p:tav>
                                      </p:tavLst>
                                    </p:anim>
                                    <p:anim calcmode="lin" valueType="num">
                                      <p:cBhvr>
                                        <p:cTn id="49" dur="900" decel="100000" fill="hold"/>
                                        <p:tgtEl>
                                          <p:spTgt spid="186377"/>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86377"/>
                                        </p:tgtEl>
                                        <p:attrNameLst>
                                          <p:attrName>ppt_y</p:attrName>
                                        </p:attrNameLst>
                                      </p:cBhvr>
                                      <p:tavLst>
                                        <p:tav tm="0">
                                          <p:val>
                                            <p:strVal val="#ppt_y-.03"/>
                                          </p:val>
                                        </p:tav>
                                        <p:tav tm="100000">
                                          <p:val>
                                            <p:strVal val="#ppt_y"/>
                                          </p:val>
                                        </p:tav>
                                      </p:tavLst>
                                    </p:anim>
                                  </p:childTnLst>
                                </p:cTn>
                              </p:par>
                              <p:par>
                                <p:cTn id="51" presetID="37" presetClass="entr" presetSubtype="0" fill="hold" nodeType="withEffect">
                                  <p:stCondLst>
                                    <p:cond delay="0"/>
                                  </p:stCondLst>
                                  <p:childTnLst>
                                    <p:set>
                                      <p:cBhvr>
                                        <p:cTn id="52" dur="1" fill="hold">
                                          <p:stCondLst>
                                            <p:cond delay="0"/>
                                          </p:stCondLst>
                                        </p:cTn>
                                        <p:tgtEl>
                                          <p:spTgt spid="186378"/>
                                        </p:tgtEl>
                                        <p:attrNameLst>
                                          <p:attrName>style.visibility</p:attrName>
                                        </p:attrNameLst>
                                      </p:cBhvr>
                                      <p:to>
                                        <p:strVal val="visible"/>
                                      </p:to>
                                    </p:set>
                                    <p:animEffect transition="in" filter="fade">
                                      <p:cBhvr>
                                        <p:cTn id="53" dur="1000"/>
                                        <p:tgtEl>
                                          <p:spTgt spid="186378"/>
                                        </p:tgtEl>
                                      </p:cBhvr>
                                    </p:animEffect>
                                    <p:anim calcmode="lin" valueType="num">
                                      <p:cBhvr>
                                        <p:cTn id="54" dur="1000" fill="hold"/>
                                        <p:tgtEl>
                                          <p:spTgt spid="186378"/>
                                        </p:tgtEl>
                                        <p:attrNameLst>
                                          <p:attrName>ppt_x</p:attrName>
                                        </p:attrNameLst>
                                      </p:cBhvr>
                                      <p:tavLst>
                                        <p:tav tm="0">
                                          <p:val>
                                            <p:strVal val="#ppt_x"/>
                                          </p:val>
                                        </p:tav>
                                        <p:tav tm="100000">
                                          <p:val>
                                            <p:strVal val="#ppt_x"/>
                                          </p:val>
                                        </p:tav>
                                      </p:tavLst>
                                    </p:anim>
                                    <p:anim calcmode="lin" valueType="num">
                                      <p:cBhvr>
                                        <p:cTn id="55" dur="900" decel="100000" fill="hold"/>
                                        <p:tgtEl>
                                          <p:spTgt spid="186378"/>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86378"/>
                                        </p:tgtEl>
                                        <p:attrNameLst>
                                          <p:attrName>ppt_y</p:attrName>
                                        </p:attrNameLst>
                                      </p:cBhvr>
                                      <p:tavLst>
                                        <p:tav tm="0">
                                          <p:val>
                                            <p:strVal val="#ppt_y-.03"/>
                                          </p:val>
                                        </p:tav>
                                        <p:tav tm="100000">
                                          <p:val>
                                            <p:strVal val="#ppt_y"/>
                                          </p:val>
                                        </p:tav>
                                      </p:tavLst>
                                    </p:anim>
                                  </p:childTnLst>
                                </p:cTn>
                              </p:par>
                              <p:par>
                                <p:cTn id="57" presetID="37" presetClass="entr" presetSubtype="0" fill="hold" nodeType="withEffect">
                                  <p:stCondLst>
                                    <p:cond delay="0"/>
                                  </p:stCondLst>
                                  <p:childTnLst>
                                    <p:set>
                                      <p:cBhvr>
                                        <p:cTn id="58" dur="1" fill="hold">
                                          <p:stCondLst>
                                            <p:cond delay="0"/>
                                          </p:stCondLst>
                                        </p:cTn>
                                        <p:tgtEl>
                                          <p:spTgt spid="186375"/>
                                        </p:tgtEl>
                                        <p:attrNameLst>
                                          <p:attrName>style.visibility</p:attrName>
                                        </p:attrNameLst>
                                      </p:cBhvr>
                                      <p:to>
                                        <p:strVal val="visible"/>
                                      </p:to>
                                    </p:set>
                                    <p:animEffect transition="in" filter="fade">
                                      <p:cBhvr>
                                        <p:cTn id="59" dur="1000"/>
                                        <p:tgtEl>
                                          <p:spTgt spid="186375"/>
                                        </p:tgtEl>
                                      </p:cBhvr>
                                    </p:animEffect>
                                    <p:anim calcmode="lin" valueType="num">
                                      <p:cBhvr>
                                        <p:cTn id="60" dur="1000" fill="hold"/>
                                        <p:tgtEl>
                                          <p:spTgt spid="186375"/>
                                        </p:tgtEl>
                                        <p:attrNameLst>
                                          <p:attrName>ppt_x</p:attrName>
                                        </p:attrNameLst>
                                      </p:cBhvr>
                                      <p:tavLst>
                                        <p:tav tm="0">
                                          <p:val>
                                            <p:strVal val="#ppt_x"/>
                                          </p:val>
                                        </p:tav>
                                        <p:tav tm="100000">
                                          <p:val>
                                            <p:strVal val="#ppt_x"/>
                                          </p:val>
                                        </p:tav>
                                      </p:tavLst>
                                    </p:anim>
                                    <p:anim calcmode="lin" valueType="num">
                                      <p:cBhvr>
                                        <p:cTn id="61" dur="900" decel="100000" fill="hold"/>
                                        <p:tgtEl>
                                          <p:spTgt spid="186375"/>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18637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6" grpId="0"/>
      <p:bldP spid="186377"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301625" y="90488"/>
            <a:ext cx="8226425" cy="1143000"/>
          </a:xfrm>
          <a:noFill/>
        </p:spPr>
        <p:txBody>
          <a:bodyPr/>
          <a:lstStyle/>
          <a:p>
            <a:r>
              <a:rPr lang="en-US" sz="2400" dirty="0" smtClean="0">
                <a:latin typeface="+mn-lt"/>
              </a:rPr>
              <a:t> </a:t>
            </a:r>
            <a:r>
              <a:rPr lang="en-US" sz="2400" b="1" dirty="0" smtClean="0">
                <a:latin typeface="+mn-lt"/>
              </a:rPr>
              <a:t>SOLUTION</a:t>
            </a:r>
            <a:endParaRPr lang="en-US" sz="2400" b="1" dirty="0">
              <a:latin typeface="+mn-lt"/>
            </a:endParaRPr>
          </a:p>
        </p:txBody>
      </p:sp>
      <p:sp>
        <p:nvSpPr>
          <p:cNvPr id="188420" name="Rectangle 4"/>
          <p:cNvSpPr>
            <a:spLocks noGrp="1" noChangeArrowheads="1"/>
          </p:cNvSpPr>
          <p:nvPr>
            <p:ph idx="1"/>
          </p:nvPr>
        </p:nvSpPr>
        <p:spPr>
          <a:xfrm>
            <a:off x="457200" y="1370013"/>
            <a:ext cx="8229600" cy="5256212"/>
          </a:xfrm>
          <a:noFill/>
          <a:ln/>
        </p:spPr>
        <p:txBody>
          <a:bodyPr/>
          <a:lstStyle/>
          <a:p>
            <a:pPr marL="0" indent="0">
              <a:buNone/>
            </a:pPr>
            <a:r>
              <a:rPr lang="en-US" sz="2400" dirty="0">
                <a:solidFill>
                  <a:srgbClr val="009AFF"/>
                </a:solidFill>
              </a:rPr>
              <a:t>In interval notation, the solution set is given by</a:t>
            </a:r>
          </a:p>
          <a:p>
            <a:pPr marL="0" indent="0">
              <a:buNone/>
            </a:pPr>
            <a:endParaRPr lang="en-US" sz="2400" dirty="0"/>
          </a:p>
          <a:p>
            <a:pPr marL="0" indent="0">
              <a:buNone/>
            </a:pPr>
            <a:r>
              <a:rPr lang="en-US" sz="2400" dirty="0"/>
              <a:t>See Figure 1.8.</a:t>
            </a:r>
          </a:p>
        </p:txBody>
      </p:sp>
      <p:sp>
        <p:nvSpPr>
          <p:cNvPr id="188419" name="Text Box 3"/>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pic>
        <p:nvPicPr>
          <p:cNvPr id="188424" name="Picture 8"/>
          <p:cNvPicPr>
            <a:picLocks noChangeAspect="1" noChangeArrowheads="1"/>
          </p:cNvPicPr>
          <p:nvPr/>
        </p:nvPicPr>
        <p:blipFill>
          <a:blip r:embed="rId3"/>
          <a:srcRect/>
          <a:stretch>
            <a:fillRect/>
          </a:stretch>
        </p:blipFill>
        <p:spPr bwMode="auto">
          <a:xfrm>
            <a:off x="6553200" y="1295400"/>
            <a:ext cx="996950" cy="693738"/>
          </a:xfrm>
          <a:prstGeom prst="rect">
            <a:avLst/>
          </a:prstGeom>
          <a:noFill/>
          <a:ln w="9525" algn="ctr">
            <a:noFill/>
            <a:miter lim="800000"/>
            <a:headEnd/>
            <a:tailEnd/>
          </a:ln>
          <a:effectLst/>
        </p:spPr>
      </p:pic>
      <p:pic>
        <p:nvPicPr>
          <p:cNvPr id="188425" name="Picture 9"/>
          <p:cNvPicPr>
            <a:picLocks noChangeAspect="1" noChangeArrowheads="1"/>
          </p:cNvPicPr>
          <p:nvPr/>
        </p:nvPicPr>
        <p:blipFill>
          <a:blip r:embed="rId4"/>
          <a:srcRect/>
          <a:stretch>
            <a:fillRect/>
          </a:stretch>
        </p:blipFill>
        <p:spPr bwMode="auto">
          <a:xfrm>
            <a:off x="2362200" y="2620963"/>
            <a:ext cx="4086225" cy="1581150"/>
          </a:xfrm>
          <a:prstGeom prst="rect">
            <a:avLst/>
          </a:prstGeom>
          <a:noFill/>
          <a:ln w="9525" algn="ctr">
            <a:noFill/>
            <a:miter lim="800000"/>
            <a:headEnd/>
            <a:tailEnd/>
          </a:ln>
          <a:effectLst/>
        </p:spPr>
      </p:pic>
      <p:sp>
        <p:nvSpPr>
          <p:cNvPr id="188426" name="Rectangle 10"/>
          <p:cNvSpPr>
            <a:spLocks noChangeArrowheads="1"/>
          </p:cNvSpPr>
          <p:nvPr/>
        </p:nvSpPr>
        <p:spPr bwMode="auto">
          <a:xfrm>
            <a:off x="3962400" y="4449763"/>
            <a:ext cx="904875" cy="274637"/>
          </a:xfrm>
          <a:prstGeom prst="rect">
            <a:avLst/>
          </a:prstGeom>
          <a:noFill/>
          <a:ln w="9525" algn="ctr">
            <a:noFill/>
            <a:miter lim="800000"/>
            <a:headEnd/>
            <a:tailEnd/>
          </a:ln>
          <a:effectLst/>
        </p:spPr>
        <p:txBody>
          <a:bodyPr wrap="none">
            <a:spAutoFit/>
          </a:bodyPr>
          <a:lstStyle/>
          <a:p>
            <a:pPr algn="ctr"/>
            <a:r>
              <a:rPr lang="en-US" sz="1200" b="1"/>
              <a:t>Figure 1.8</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64" name="Rectangle 4"/>
          <p:cNvSpPr>
            <a:spLocks noGrp="1" noChangeArrowheads="1"/>
          </p:cNvSpPr>
          <p:nvPr>
            <p:ph idx="1"/>
          </p:nvPr>
        </p:nvSpPr>
        <p:spPr>
          <a:xfrm>
            <a:off x="457200" y="1370013"/>
            <a:ext cx="8229600" cy="5256212"/>
          </a:xfrm>
          <a:noFill/>
          <a:ln/>
        </p:spPr>
        <p:txBody>
          <a:bodyPr/>
          <a:lstStyle/>
          <a:p>
            <a:pPr marL="0" indent="0">
              <a:buNone/>
            </a:pPr>
            <a:r>
              <a:rPr lang="en-US" sz="2400" b="1" dirty="0"/>
              <a:t>b. </a:t>
            </a:r>
            <a:r>
              <a:rPr lang="en-US" sz="2400" dirty="0"/>
              <a:t>| 4</a:t>
            </a:r>
            <a:r>
              <a:rPr lang="en-US" sz="2400" i="1" dirty="0"/>
              <a:t>x</a:t>
            </a:r>
            <a:r>
              <a:rPr lang="en-US" sz="2400" dirty="0"/>
              <a:t> – 3 |</a:t>
            </a:r>
            <a:r>
              <a:rPr lang="en-US" sz="2400" i="1" dirty="0"/>
              <a:t> </a:t>
            </a:r>
            <a:r>
              <a:rPr lang="en-US" sz="2400" dirty="0">
                <a:sym typeface="Symbol" pitchFamily="18" charset="2"/>
              </a:rPr>
              <a:t></a:t>
            </a:r>
            <a:r>
              <a:rPr lang="en-US" sz="2400" dirty="0"/>
              <a:t> 5 implies  4</a:t>
            </a:r>
            <a:r>
              <a:rPr lang="en-US" sz="2400" i="1" dirty="0"/>
              <a:t>x</a:t>
            </a:r>
            <a:r>
              <a:rPr lang="en-US" sz="2400" dirty="0"/>
              <a:t> – 3</a:t>
            </a:r>
            <a:r>
              <a:rPr lang="en-US" sz="2400" i="1" dirty="0"/>
              <a:t> </a:t>
            </a:r>
            <a:r>
              <a:rPr lang="en-US" sz="2400" dirty="0">
                <a:sym typeface="Symbol" pitchFamily="18" charset="2"/>
              </a:rPr>
              <a:t> </a:t>
            </a:r>
            <a:r>
              <a:rPr lang="en-US" sz="2400" dirty="0"/>
              <a:t>–5 or 4</a:t>
            </a:r>
            <a:r>
              <a:rPr lang="en-US" sz="2400" i="1" dirty="0"/>
              <a:t>x</a:t>
            </a:r>
            <a:r>
              <a:rPr lang="en-US" sz="2400" dirty="0"/>
              <a:t> – 3</a:t>
            </a:r>
            <a:r>
              <a:rPr lang="en-US" sz="2400" i="1" dirty="0"/>
              <a:t> </a:t>
            </a:r>
            <a:r>
              <a:rPr lang="en-US" sz="2400" dirty="0">
                <a:sym typeface="Symbol" pitchFamily="18" charset="2"/>
              </a:rPr>
              <a:t></a:t>
            </a:r>
            <a:r>
              <a:rPr lang="en-US" sz="2400" dirty="0"/>
              <a:t> 5. Solving </a:t>
            </a:r>
            <a:br>
              <a:rPr lang="en-US" sz="2400" dirty="0"/>
            </a:br>
            <a:r>
              <a:rPr lang="en-US" sz="2400" dirty="0"/>
              <a:t>    each of these inequalities produces</a:t>
            </a:r>
          </a:p>
          <a:p>
            <a:pPr marL="0" indent="0">
              <a:buNone/>
            </a:pPr>
            <a:r>
              <a:rPr lang="en-US" sz="2400" dirty="0"/>
              <a:t>	  4</a:t>
            </a:r>
            <a:r>
              <a:rPr lang="en-US" sz="2400" i="1" dirty="0"/>
              <a:t>x</a:t>
            </a:r>
            <a:r>
              <a:rPr lang="en-US" sz="2400" dirty="0"/>
              <a:t> – 3 </a:t>
            </a:r>
            <a:r>
              <a:rPr lang="en-US" sz="2400" dirty="0">
                <a:sym typeface="Symbol" pitchFamily="18" charset="2"/>
              </a:rPr>
              <a:t></a:t>
            </a:r>
            <a:r>
              <a:rPr lang="en-US" sz="2400" dirty="0"/>
              <a:t> –5	 	or 		   4</a:t>
            </a:r>
            <a:r>
              <a:rPr lang="en-US" sz="2400" i="1" dirty="0"/>
              <a:t>x</a:t>
            </a:r>
            <a:r>
              <a:rPr lang="en-US" sz="2400" dirty="0"/>
              <a:t> – 3</a:t>
            </a:r>
            <a:r>
              <a:rPr lang="en-US" sz="2400" i="1" dirty="0"/>
              <a:t> </a:t>
            </a:r>
            <a:r>
              <a:rPr lang="en-US" sz="2400" dirty="0">
                <a:sym typeface="Symbol" pitchFamily="18" charset="2"/>
              </a:rPr>
              <a:t></a:t>
            </a:r>
            <a:r>
              <a:rPr lang="en-US" sz="2400" dirty="0"/>
              <a:t> 5</a:t>
            </a:r>
          </a:p>
          <a:p>
            <a:pPr marL="0" indent="0">
              <a:buNone/>
            </a:pPr>
            <a:r>
              <a:rPr lang="en-US" sz="2400" dirty="0"/>
              <a:t>	        4</a:t>
            </a:r>
            <a:r>
              <a:rPr lang="en-US" sz="2400" i="1" dirty="0"/>
              <a:t>x </a:t>
            </a:r>
            <a:r>
              <a:rPr lang="en-US" sz="2400" dirty="0">
                <a:sym typeface="Symbol" pitchFamily="18" charset="2"/>
              </a:rPr>
              <a:t></a:t>
            </a:r>
            <a:r>
              <a:rPr lang="en-US" sz="2400" dirty="0"/>
              <a:t> –2	 	 		         4</a:t>
            </a:r>
            <a:r>
              <a:rPr lang="en-US" sz="2400" i="1" dirty="0"/>
              <a:t>x</a:t>
            </a:r>
            <a:r>
              <a:rPr lang="en-US" sz="2400" dirty="0"/>
              <a:t> </a:t>
            </a:r>
            <a:r>
              <a:rPr lang="en-US" sz="2400" dirty="0">
                <a:sym typeface="Symbol" pitchFamily="18" charset="2"/>
              </a:rPr>
              <a:t></a:t>
            </a:r>
            <a:r>
              <a:rPr lang="en-US" sz="2400" dirty="0"/>
              <a:t> 8</a:t>
            </a:r>
          </a:p>
          <a:p>
            <a:pPr marL="0" indent="0">
              <a:buNone/>
            </a:pPr>
            <a:r>
              <a:rPr lang="en-US" sz="2400" dirty="0"/>
              <a:t>						           </a:t>
            </a:r>
            <a:r>
              <a:rPr lang="en-US" sz="2400" i="1" dirty="0"/>
              <a:t>x</a:t>
            </a:r>
            <a:r>
              <a:rPr lang="en-US" sz="2400" dirty="0"/>
              <a:t> </a:t>
            </a:r>
            <a:r>
              <a:rPr lang="en-US" sz="2400" dirty="0">
                <a:sym typeface="Symbol" pitchFamily="18" charset="2"/>
              </a:rPr>
              <a:t></a:t>
            </a:r>
            <a:r>
              <a:rPr lang="en-US" sz="2400" dirty="0"/>
              <a:t> 2</a:t>
            </a:r>
          </a:p>
          <a:p>
            <a:pPr marL="0" indent="0">
              <a:buNone/>
            </a:pPr>
            <a:endParaRPr lang="en-US" sz="2400" dirty="0"/>
          </a:p>
          <a:p>
            <a:pPr marL="0" indent="0">
              <a:buNone/>
            </a:pPr>
            <a:r>
              <a:rPr lang="en-US" sz="2400" dirty="0"/>
              <a:t>    The solution set is </a:t>
            </a:r>
            <a:br>
              <a:rPr lang="en-US" sz="2400" dirty="0"/>
            </a:br>
            <a:r>
              <a:rPr lang="en-US" sz="2400" dirty="0"/>
              <a:t>     </a:t>
            </a:r>
          </a:p>
          <a:p>
            <a:pPr marL="0" indent="0">
              <a:buNone/>
            </a:pPr>
            <a:r>
              <a:rPr lang="en-US" sz="2400" dirty="0"/>
              <a:t>           See Figure 1.9.</a:t>
            </a:r>
          </a:p>
        </p:txBody>
      </p:sp>
      <p:sp>
        <p:nvSpPr>
          <p:cNvPr id="194563" name="Text Box 3"/>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pic>
        <p:nvPicPr>
          <p:cNvPr id="194565" name="Picture 5"/>
          <p:cNvPicPr>
            <a:picLocks noChangeAspect="1" noChangeArrowheads="1"/>
          </p:cNvPicPr>
          <p:nvPr/>
        </p:nvPicPr>
        <p:blipFill>
          <a:blip r:embed="rId3"/>
          <a:srcRect/>
          <a:stretch>
            <a:fillRect/>
          </a:stretch>
        </p:blipFill>
        <p:spPr bwMode="auto">
          <a:xfrm>
            <a:off x="2184400" y="3086100"/>
            <a:ext cx="1114425" cy="592138"/>
          </a:xfrm>
          <a:prstGeom prst="rect">
            <a:avLst/>
          </a:prstGeom>
          <a:noFill/>
          <a:ln w="9525" algn="ctr">
            <a:noFill/>
            <a:miter lim="800000"/>
            <a:headEnd/>
            <a:tailEnd/>
          </a:ln>
          <a:effectLst/>
        </p:spPr>
      </p:pic>
      <p:pic>
        <p:nvPicPr>
          <p:cNvPr id="194566" name="Picture 6"/>
          <p:cNvPicPr>
            <a:picLocks noChangeAspect="1" noChangeArrowheads="1"/>
          </p:cNvPicPr>
          <p:nvPr/>
        </p:nvPicPr>
        <p:blipFill>
          <a:blip r:embed="rId4"/>
          <a:srcRect/>
          <a:stretch>
            <a:fillRect/>
          </a:stretch>
        </p:blipFill>
        <p:spPr bwMode="auto">
          <a:xfrm>
            <a:off x="3429000" y="3859213"/>
            <a:ext cx="2522538" cy="622300"/>
          </a:xfrm>
          <a:prstGeom prst="rect">
            <a:avLst/>
          </a:prstGeom>
          <a:noFill/>
          <a:ln w="9525" algn="ctr">
            <a:noFill/>
            <a:miter lim="800000"/>
            <a:headEnd/>
            <a:tailEnd/>
          </a:ln>
          <a:effectLst/>
        </p:spPr>
      </p:pic>
      <p:pic>
        <p:nvPicPr>
          <p:cNvPr id="194568" name="Picture 8"/>
          <p:cNvPicPr>
            <a:picLocks noChangeAspect="1" noChangeArrowheads="1"/>
          </p:cNvPicPr>
          <p:nvPr/>
        </p:nvPicPr>
        <p:blipFill>
          <a:blip r:embed="rId5"/>
          <a:srcRect/>
          <a:stretch>
            <a:fillRect/>
          </a:stretch>
        </p:blipFill>
        <p:spPr bwMode="auto">
          <a:xfrm>
            <a:off x="3549650" y="4876800"/>
            <a:ext cx="4222750" cy="1252538"/>
          </a:xfrm>
          <a:prstGeom prst="rect">
            <a:avLst/>
          </a:prstGeom>
          <a:noFill/>
          <a:ln w="9525" algn="ctr">
            <a:noFill/>
            <a:miter lim="800000"/>
            <a:headEnd/>
            <a:tailEnd/>
          </a:ln>
          <a:effectLst/>
        </p:spPr>
      </p:pic>
      <p:sp>
        <p:nvSpPr>
          <p:cNvPr id="194569" name="Rectangle 9"/>
          <p:cNvSpPr>
            <a:spLocks noChangeArrowheads="1"/>
          </p:cNvSpPr>
          <p:nvPr/>
        </p:nvSpPr>
        <p:spPr bwMode="auto">
          <a:xfrm>
            <a:off x="5191125" y="6354762"/>
            <a:ext cx="904875" cy="274638"/>
          </a:xfrm>
          <a:prstGeom prst="rect">
            <a:avLst/>
          </a:prstGeom>
          <a:noFill/>
          <a:ln w="9525" algn="ctr">
            <a:noFill/>
            <a:miter lim="800000"/>
            <a:headEnd/>
            <a:tailEnd/>
          </a:ln>
          <a:effectLst/>
        </p:spPr>
        <p:txBody>
          <a:bodyPr wrap="none">
            <a:spAutoFit/>
          </a:bodyPr>
          <a:lstStyle/>
          <a:p>
            <a:pPr algn="ctr"/>
            <a:r>
              <a:rPr lang="en-US" sz="1200" b="1" dirty="0"/>
              <a:t>Figure 1.9</a:t>
            </a:r>
          </a:p>
        </p:txBody>
      </p:sp>
      <p:sp>
        <p:nvSpPr>
          <p:cNvPr id="10" name="Rectangle 2"/>
          <p:cNvSpPr>
            <a:spLocks noGrp="1" noChangeArrowheads="1"/>
          </p:cNvSpPr>
          <p:nvPr>
            <p:ph type="title"/>
          </p:nvPr>
        </p:nvSpPr>
        <p:spPr>
          <a:xfrm>
            <a:off x="301625" y="90488"/>
            <a:ext cx="8226425" cy="1143000"/>
          </a:xfrm>
          <a:noFill/>
        </p:spPr>
        <p:txBody>
          <a:bodyPr/>
          <a:lstStyle/>
          <a:p>
            <a:r>
              <a:rPr lang="en-US" sz="2400" dirty="0" smtClean="0">
                <a:latin typeface="+mn-lt"/>
              </a:rPr>
              <a:t> </a:t>
            </a:r>
            <a:r>
              <a:rPr lang="en-US" sz="2400" b="1" dirty="0" smtClean="0">
                <a:latin typeface="+mn-lt"/>
              </a:rPr>
              <a:t>SOLUTION</a:t>
            </a:r>
            <a:endParaRPr lang="en-US" sz="2400"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4564">
                                            <p:txEl>
                                              <p:pRg st="2" end="2"/>
                                            </p:txEl>
                                          </p:spTgt>
                                        </p:tgtEl>
                                        <p:attrNameLst>
                                          <p:attrName>style.visibility</p:attrName>
                                        </p:attrNameLst>
                                      </p:cBhvr>
                                      <p:to>
                                        <p:strVal val="visible"/>
                                      </p:to>
                                    </p:set>
                                    <p:animEffect transition="in" filter="fade">
                                      <p:cBhvr>
                                        <p:cTn id="7" dur="1000"/>
                                        <p:tgtEl>
                                          <p:spTgt spid="194564">
                                            <p:txEl>
                                              <p:pRg st="2" end="2"/>
                                            </p:txEl>
                                          </p:spTgt>
                                        </p:tgtEl>
                                      </p:cBhvr>
                                    </p:animEffect>
                                    <p:anim calcmode="lin" valueType="num">
                                      <p:cBhvr>
                                        <p:cTn id="8" dur="1000" fill="hold"/>
                                        <p:tgtEl>
                                          <p:spTgt spid="194564">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94564">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4564">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94564">
                                            <p:txEl>
                                              <p:pRg st="3" end="3"/>
                                            </p:txEl>
                                          </p:spTgt>
                                        </p:tgtEl>
                                        <p:attrNameLst>
                                          <p:attrName>style.visibility</p:attrName>
                                        </p:attrNameLst>
                                      </p:cBhvr>
                                      <p:to>
                                        <p:strVal val="visible"/>
                                      </p:to>
                                    </p:set>
                                    <p:animEffect transition="in" filter="fade">
                                      <p:cBhvr>
                                        <p:cTn id="15" dur="1000"/>
                                        <p:tgtEl>
                                          <p:spTgt spid="194564">
                                            <p:txEl>
                                              <p:pRg st="3" end="3"/>
                                            </p:txEl>
                                          </p:spTgt>
                                        </p:tgtEl>
                                      </p:cBhvr>
                                    </p:animEffect>
                                    <p:anim calcmode="lin" valueType="num">
                                      <p:cBhvr>
                                        <p:cTn id="16" dur="1000" fill="hold"/>
                                        <p:tgtEl>
                                          <p:spTgt spid="194564">
                                            <p:txEl>
                                              <p:pRg st="3" end="3"/>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94564">
                                            <p:txEl>
                                              <p:pRg st="3" end="3"/>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94564">
                                            <p:txEl>
                                              <p:pRg st="3" end="3"/>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194565"/>
                                        </p:tgtEl>
                                        <p:attrNameLst>
                                          <p:attrName>style.visibility</p:attrName>
                                        </p:attrNameLst>
                                      </p:cBhvr>
                                      <p:to>
                                        <p:strVal val="visible"/>
                                      </p:to>
                                    </p:set>
                                    <p:animEffect transition="in" filter="fade">
                                      <p:cBhvr>
                                        <p:cTn id="21" dur="1000"/>
                                        <p:tgtEl>
                                          <p:spTgt spid="194565"/>
                                        </p:tgtEl>
                                      </p:cBhvr>
                                    </p:animEffect>
                                    <p:anim calcmode="lin" valueType="num">
                                      <p:cBhvr>
                                        <p:cTn id="22" dur="1000" fill="hold"/>
                                        <p:tgtEl>
                                          <p:spTgt spid="194565"/>
                                        </p:tgtEl>
                                        <p:attrNameLst>
                                          <p:attrName>ppt_x</p:attrName>
                                        </p:attrNameLst>
                                      </p:cBhvr>
                                      <p:tavLst>
                                        <p:tav tm="0">
                                          <p:val>
                                            <p:strVal val="#ppt_x"/>
                                          </p:val>
                                        </p:tav>
                                        <p:tav tm="100000">
                                          <p:val>
                                            <p:strVal val="#ppt_x"/>
                                          </p:val>
                                        </p:tav>
                                      </p:tavLst>
                                    </p:anim>
                                    <p:anim calcmode="lin" valueType="num">
                                      <p:cBhvr>
                                        <p:cTn id="23" dur="900" decel="100000" fill="hold"/>
                                        <p:tgtEl>
                                          <p:spTgt spid="194565"/>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94565"/>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194564">
                                            <p:txEl>
                                              <p:pRg st="5" end="5"/>
                                            </p:txEl>
                                          </p:spTgt>
                                        </p:tgtEl>
                                        <p:attrNameLst>
                                          <p:attrName>style.visibility</p:attrName>
                                        </p:attrNameLst>
                                      </p:cBhvr>
                                      <p:to>
                                        <p:strVal val="visible"/>
                                      </p:to>
                                    </p:set>
                                    <p:animEffect transition="in" filter="fade">
                                      <p:cBhvr>
                                        <p:cTn id="29" dur="1000"/>
                                        <p:tgtEl>
                                          <p:spTgt spid="194564">
                                            <p:txEl>
                                              <p:pRg st="5" end="5"/>
                                            </p:txEl>
                                          </p:spTgt>
                                        </p:tgtEl>
                                      </p:cBhvr>
                                    </p:animEffect>
                                    <p:anim calcmode="lin" valueType="num">
                                      <p:cBhvr>
                                        <p:cTn id="30" dur="1000" fill="hold"/>
                                        <p:tgtEl>
                                          <p:spTgt spid="194564">
                                            <p:txEl>
                                              <p:pRg st="5" end="5"/>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194564">
                                            <p:txEl>
                                              <p:pRg st="5" end="5"/>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94564">
                                            <p:txEl>
                                              <p:pRg st="5" end="5"/>
                                            </p:txEl>
                                          </p:spTgt>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0"/>
                                  </p:stCondLst>
                                  <p:childTnLst>
                                    <p:set>
                                      <p:cBhvr>
                                        <p:cTn id="34" dur="1" fill="hold">
                                          <p:stCondLst>
                                            <p:cond delay="0"/>
                                          </p:stCondLst>
                                        </p:cTn>
                                        <p:tgtEl>
                                          <p:spTgt spid="194566"/>
                                        </p:tgtEl>
                                        <p:attrNameLst>
                                          <p:attrName>style.visibility</p:attrName>
                                        </p:attrNameLst>
                                      </p:cBhvr>
                                      <p:to>
                                        <p:strVal val="visible"/>
                                      </p:to>
                                    </p:set>
                                    <p:animEffect transition="in" filter="fade">
                                      <p:cBhvr>
                                        <p:cTn id="35" dur="1000"/>
                                        <p:tgtEl>
                                          <p:spTgt spid="194566"/>
                                        </p:tgtEl>
                                      </p:cBhvr>
                                    </p:animEffect>
                                    <p:anim calcmode="lin" valueType="num">
                                      <p:cBhvr>
                                        <p:cTn id="36" dur="1000" fill="hold"/>
                                        <p:tgtEl>
                                          <p:spTgt spid="194566"/>
                                        </p:tgtEl>
                                        <p:attrNameLst>
                                          <p:attrName>ppt_x</p:attrName>
                                        </p:attrNameLst>
                                      </p:cBhvr>
                                      <p:tavLst>
                                        <p:tav tm="0">
                                          <p:val>
                                            <p:strVal val="#ppt_x"/>
                                          </p:val>
                                        </p:tav>
                                        <p:tav tm="100000">
                                          <p:val>
                                            <p:strVal val="#ppt_x"/>
                                          </p:val>
                                        </p:tav>
                                      </p:tavLst>
                                    </p:anim>
                                    <p:anim calcmode="lin" valueType="num">
                                      <p:cBhvr>
                                        <p:cTn id="37" dur="900" decel="100000" fill="hold"/>
                                        <p:tgtEl>
                                          <p:spTgt spid="194566"/>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94566"/>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194564">
                                            <p:txEl>
                                              <p:pRg st="6" end="6"/>
                                            </p:txEl>
                                          </p:spTgt>
                                        </p:tgtEl>
                                        <p:attrNameLst>
                                          <p:attrName>style.visibility</p:attrName>
                                        </p:attrNameLst>
                                      </p:cBhvr>
                                      <p:to>
                                        <p:strVal val="visible"/>
                                      </p:to>
                                    </p:set>
                                    <p:animEffect transition="in" filter="fade">
                                      <p:cBhvr>
                                        <p:cTn id="41" dur="1000"/>
                                        <p:tgtEl>
                                          <p:spTgt spid="194564">
                                            <p:txEl>
                                              <p:pRg st="6" end="6"/>
                                            </p:txEl>
                                          </p:spTgt>
                                        </p:tgtEl>
                                      </p:cBhvr>
                                    </p:animEffect>
                                    <p:anim calcmode="lin" valueType="num">
                                      <p:cBhvr>
                                        <p:cTn id="42" dur="1000" fill="hold"/>
                                        <p:tgtEl>
                                          <p:spTgt spid="194564">
                                            <p:txEl>
                                              <p:pRg st="6" end="6"/>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194564">
                                            <p:txEl>
                                              <p:pRg st="6" end="6"/>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94564">
                                            <p:txEl>
                                              <p:pRg st="6" end="6"/>
                                            </p:txEl>
                                          </p:spTgt>
                                        </p:tgtEl>
                                        <p:attrNameLst>
                                          <p:attrName>ppt_y</p:attrName>
                                        </p:attrNameLst>
                                      </p:cBhvr>
                                      <p:tavLst>
                                        <p:tav tm="0">
                                          <p:val>
                                            <p:strVal val="#ppt_y-.03"/>
                                          </p:val>
                                        </p:tav>
                                        <p:tav tm="100000">
                                          <p:val>
                                            <p:strVal val="#ppt_y"/>
                                          </p:val>
                                        </p:tav>
                                      </p:tavLst>
                                    </p:anim>
                                  </p:childTnLst>
                                </p:cTn>
                              </p:par>
                              <p:par>
                                <p:cTn id="45" presetID="37" presetClass="entr" presetSubtype="0" fill="hold" nodeType="withEffect">
                                  <p:stCondLst>
                                    <p:cond delay="0"/>
                                  </p:stCondLst>
                                  <p:childTnLst>
                                    <p:set>
                                      <p:cBhvr>
                                        <p:cTn id="46" dur="1" fill="hold">
                                          <p:stCondLst>
                                            <p:cond delay="0"/>
                                          </p:stCondLst>
                                        </p:cTn>
                                        <p:tgtEl>
                                          <p:spTgt spid="194568"/>
                                        </p:tgtEl>
                                        <p:attrNameLst>
                                          <p:attrName>style.visibility</p:attrName>
                                        </p:attrNameLst>
                                      </p:cBhvr>
                                      <p:to>
                                        <p:strVal val="visible"/>
                                      </p:to>
                                    </p:set>
                                    <p:animEffect transition="in" filter="fade">
                                      <p:cBhvr>
                                        <p:cTn id="47" dur="1000"/>
                                        <p:tgtEl>
                                          <p:spTgt spid="194568"/>
                                        </p:tgtEl>
                                      </p:cBhvr>
                                    </p:animEffect>
                                    <p:anim calcmode="lin" valueType="num">
                                      <p:cBhvr>
                                        <p:cTn id="48" dur="1000" fill="hold"/>
                                        <p:tgtEl>
                                          <p:spTgt spid="194568"/>
                                        </p:tgtEl>
                                        <p:attrNameLst>
                                          <p:attrName>ppt_x</p:attrName>
                                        </p:attrNameLst>
                                      </p:cBhvr>
                                      <p:tavLst>
                                        <p:tav tm="0">
                                          <p:val>
                                            <p:strVal val="#ppt_x"/>
                                          </p:val>
                                        </p:tav>
                                        <p:tav tm="100000">
                                          <p:val>
                                            <p:strVal val="#ppt_x"/>
                                          </p:val>
                                        </p:tav>
                                      </p:tavLst>
                                    </p:anim>
                                    <p:anim calcmode="lin" valueType="num">
                                      <p:cBhvr>
                                        <p:cTn id="49" dur="900" decel="100000" fill="hold"/>
                                        <p:tgtEl>
                                          <p:spTgt spid="194568"/>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94568"/>
                                        </p:tgtEl>
                                        <p:attrNameLst>
                                          <p:attrName>ppt_y</p:attrName>
                                        </p:attrNameLst>
                                      </p:cBhvr>
                                      <p:tavLst>
                                        <p:tav tm="0">
                                          <p:val>
                                            <p:strVal val="#ppt_y-.03"/>
                                          </p:val>
                                        </p:tav>
                                        <p:tav tm="100000">
                                          <p:val>
                                            <p:strVal val="#ppt_y"/>
                                          </p:val>
                                        </p:tav>
                                      </p:tavLst>
                                    </p:anim>
                                  </p:childTnLst>
                                </p:cTn>
                              </p:par>
                              <p:par>
                                <p:cTn id="51" presetID="37" presetClass="entr" presetSubtype="0" fill="hold" grpId="0" nodeType="withEffect">
                                  <p:stCondLst>
                                    <p:cond delay="0"/>
                                  </p:stCondLst>
                                  <p:childTnLst>
                                    <p:set>
                                      <p:cBhvr>
                                        <p:cTn id="52" dur="1" fill="hold">
                                          <p:stCondLst>
                                            <p:cond delay="0"/>
                                          </p:stCondLst>
                                        </p:cTn>
                                        <p:tgtEl>
                                          <p:spTgt spid="194569"/>
                                        </p:tgtEl>
                                        <p:attrNameLst>
                                          <p:attrName>style.visibility</p:attrName>
                                        </p:attrNameLst>
                                      </p:cBhvr>
                                      <p:to>
                                        <p:strVal val="visible"/>
                                      </p:to>
                                    </p:set>
                                    <p:animEffect transition="in" filter="fade">
                                      <p:cBhvr>
                                        <p:cTn id="53" dur="1000"/>
                                        <p:tgtEl>
                                          <p:spTgt spid="194569"/>
                                        </p:tgtEl>
                                      </p:cBhvr>
                                    </p:animEffect>
                                    <p:anim calcmode="lin" valueType="num">
                                      <p:cBhvr>
                                        <p:cTn id="54" dur="1000" fill="hold"/>
                                        <p:tgtEl>
                                          <p:spTgt spid="194569"/>
                                        </p:tgtEl>
                                        <p:attrNameLst>
                                          <p:attrName>ppt_x</p:attrName>
                                        </p:attrNameLst>
                                      </p:cBhvr>
                                      <p:tavLst>
                                        <p:tav tm="0">
                                          <p:val>
                                            <p:strVal val="#ppt_x"/>
                                          </p:val>
                                        </p:tav>
                                        <p:tav tm="100000">
                                          <p:val>
                                            <p:strVal val="#ppt_x"/>
                                          </p:val>
                                        </p:tav>
                                      </p:tavLst>
                                    </p:anim>
                                    <p:anim calcmode="lin" valueType="num">
                                      <p:cBhvr>
                                        <p:cTn id="55" dur="900" decel="100000" fill="hold"/>
                                        <p:tgtEl>
                                          <p:spTgt spid="194569"/>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9456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body" idx="1"/>
          </p:nvPr>
        </p:nvSpPr>
        <p:spPr>
          <a:xfrm>
            <a:off x="457200" y="1370013"/>
            <a:ext cx="8382000" cy="5256212"/>
          </a:xfrm>
          <a:noFill/>
        </p:spPr>
        <p:txBody>
          <a:bodyPr/>
          <a:lstStyle/>
          <a:p>
            <a:pPr marL="0" indent="0">
              <a:buNone/>
            </a:pPr>
            <a:r>
              <a:rPr lang="en-US" sz="2400" dirty="0"/>
              <a:t>The graph of {</a:t>
            </a:r>
            <a:r>
              <a:rPr lang="en-US" sz="2400" i="1" dirty="0"/>
              <a:t>x</a:t>
            </a:r>
            <a:r>
              <a:rPr lang="en-US" sz="2400" dirty="0"/>
              <a:t> | </a:t>
            </a:r>
            <a:r>
              <a:rPr lang="en-US" sz="2400" i="1" dirty="0"/>
              <a:t>x</a:t>
            </a:r>
            <a:r>
              <a:rPr lang="en-US" sz="2400" dirty="0"/>
              <a:t> &gt; 2 } is shown in Figure P.2. The set is the</a:t>
            </a:r>
          </a:p>
          <a:p>
            <a:pPr marL="0" indent="0">
              <a:buNone/>
            </a:pPr>
            <a:r>
              <a:rPr lang="en-US" sz="2400" dirty="0"/>
              <a:t>real numbers greater than 2.</a:t>
            </a:r>
          </a:p>
          <a:p>
            <a:pPr marL="0" indent="0">
              <a:buNone/>
            </a:pPr>
            <a:endParaRPr lang="en-US" sz="2400" dirty="0"/>
          </a:p>
          <a:p>
            <a:pPr marL="0" indent="0">
              <a:buNone/>
            </a:pPr>
            <a:endParaRPr lang="en-US" sz="2400" dirty="0"/>
          </a:p>
          <a:p>
            <a:pPr marL="0" indent="0">
              <a:buNone/>
            </a:pPr>
            <a:endParaRPr lang="en-US" sz="2400" dirty="0"/>
          </a:p>
          <a:p>
            <a:pPr marL="0" indent="0">
              <a:lnSpc>
                <a:spcPct val="120000"/>
              </a:lnSpc>
              <a:buNone/>
            </a:pPr>
            <a:r>
              <a:rPr lang="en-US" sz="2400" dirty="0"/>
              <a:t>The parenthesis at 2 indicates that 2 is not included in the set.</a:t>
            </a:r>
            <a:br>
              <a:rPr lang="en-US" sz="2400" dirty="0"/>
            </a:br>
            <a:endParaRPr lang="en-US" sz="2400" dirty="0"/>
          </a:p>
          <a:p>
            <a:pPr marL="0" indent="0">
              <a:lnSpc>
                <a:spcPct val="120000"/>
              </a:lnSpc>
              <a:buNone/>
            </a:pPr>
            <a:r>
              <a:rPr lang="en-US" sz="2400" dirty="0"/>
              <a:t>Rather than write this set of real numbers using set-builder notation, we can write the set in </a:t>
            </a:r>
            <a:r>
              <a:rPr lang="en-US" sz="2400" b="1" dirty="0"/>
              <a:t>interval notation </a:t>
            </a:r>
            <a:r>
              <a:rPr lang="en-US" sz="2400" dirty="0"/>
              <a:t>as (2, </a:t>
            </a:r>
            <a:r>
              <a:rPr lang="en-US" sz="2400" dirty="0" smtClean="0"/>
              <a:t>+       ).</a:t>
            </a:r>
            <a:endParaRPr lang="en-US" sz="2400" dirty="0"/>
          </a:p>
        </p:txBody>
      </p:sp>
      <p:sp>
        <p:nvSpPr>
          <p:cNvPr id="188419"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INTERVAL NOTATION</a:t>
            </a:r>
            <a:endParaRPr lang="en-US" sz="2400" b="1" dirty="0">
              <a:latin typeface="+mn-lt"/>
            </a:endParaRPr>
          </a:p>
        </p:txBody>
      </p:sp>
      <p:pic>
        <p:nvPicPr>
          <p:cNvPr id="188420" name="Picture 4"/>
          <p:cNvPicPr>
            <a:picLocks noChangeAspect="1" noChangeArrowheads="1"/>
          </p:cNvPicPr>
          <p:nvPr/>
        </p:nvPicPr>
        <p:blipFill>
          <a:blip r:embed="rId3"/>
          <a:srcRect/>
          <a:stretch>
            <a:fillRect/>
          </a:stretch>
        </p:blipFill>
        <p:spPr bwMode="auto">
          <a:xfrm>
            <a:off x="2106613" y="2424113"/>
            <a:ext cx="4899025" cy="557212"/>
          </a:xfrm>
          <a:prstGeom prst="rect">
            <a:avLst/>
          </a:prstGeom>
          <a:noFill/>
          <a:ln w="9525" algn="ctr">
            <a:noFill/>
            <a:miter lim="800000"/>
            <a:headEnd/>
            <a:tailEnd/>
          </a:ln>
          <a:effectLst/>
        </p:spPr>
      </p:pic>
      <p:pic>
        <p:nvPicPr>
          <p:cNvPr id="188421" name="Picture 5"/>
          <p:cNvPicPr>
            <a:picLocks noChangeAspect="1" noChangeArrowheads="1"/>
          </p:cNvPicPr>
          <p:nvPr/>
        </p:nvPicPr>
        <p:blipFill>
          <a:blip r:embed="rId4"/>
          <a:srcRect l="38235"/>
          <a:stretch>
            <a:fillRect/>
          </a:stretch>
        </p:blipFill>
        <p:spPr bwMode="auto">
          <a:xfrm>
            <a:off x="7724274" y="5133474"/>
            <a:ext cx="338138" cy="214312"/>
          </a:xfrm>
          <a:prstGeom prst="rect">
            <a:avLst/>
          </a:prstGeom>
          <a:noFill/>
          <a:ln w="9525">
            <a:noFill/>
            <a:miter lim="800000"/>
            <a:headEnd/>
            <a:tailEnd/>
          </a:ln>
          <a:effectLst/>
        </p:spPr>
      </p:pic>
      <p:sp>
        <p:nvSpPr>
          <p:cNvPr id="188422" name="Rectangle 6"/>
          <p:cNvSpPr>
            <a:spLocks noChangeArrowheads="1"/>
          </p:cNvSpPr>
          <p:nvPr/>
        </p:nvSpPr>
        <p:spPr bwMode="auto">
          <a:xfrm>
            <a:off x="4098925" y="3092450"/>
            <a:ext cx="922338" cy="274638"/>
          </a:xfrm>
          <a:prstGeom prst="rect">
            <a:avLst/>
          </a:prstGeom>
          <a:noFill/>
          <a:ln w="9525" algn="ctr">
            <a:noFill/>
            <a:miter lim="800000"/>
            <a:headEnd/>
            <a:tailEnd/>
          </a:ln>
          <a:effectLst/>
        </p:spPr>
        <p:txBody>
          <a:bodyPr wrap="none">
            <a:spAutoFit/>
          </a:bodyPr>
          <a:lstStyle/>
          <a:p>
            <a:r>
              <a:rPr lang="en-US" sz="1200" b="1"/>
              <a:t>Figure P.2</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10"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POLYNOMIAL INEQUALITIES</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POLYNOMIAL INEQUALITIES</a:t>
            </a:r>
            <a:endParaRPr lang="en-US" sz="2400" b="1" dirty="0">
              <a:latin typeface="+mn-lt"/>
            </a:endParaRPr>
          </a:p>
        </p:txBody>
      </p:sp>
      <p:sp>
        <p:nvSpPr>
          <p:cNvPr id="198658" name="Rectangle 2"/>
          <p:cNvSpPr>
            <a:spLocks noGrp="1" noChangeArrowheads="1"/>
          </p:cNvSpPr>
          <p:nvPr>
            <p:ph idx="1"/>
          </p:nvPr>
        </p:nvSpPr>
        <p:spPr>
          <a:xfrm>
            <a:off x="457200" y="1370013"/>
            <a:ext cx="8229600" cy="5256212"/>
          </a:xfrm>
          <a:noFill/>
        </p:spPr>
        <p:txBody>
          <a:bodyPr/>
          <a:lstStyle/>
          <a:p>
            <a:pPr marL="0" indent="0">
              <a:buNone/>
            </a:pPr>
            <a:r>
              <a:rPr lang="en-US" sz="2400" dirty="0"/>
              <a:t>Any value of </a:t>
            </a:r>
            <a:r>
              <a:rPr lang="en-US" sz="2400" i="1" dirty="0"/>
              <a:t>x</a:t>
            </a:r>
            <a:r>
              <a:rPr lang="en-US" sz="2400" dirty="0"/>
              <a:t> that causes a polynomial in </a:t>
            </a:r>
            <a:r>
              <a:rPr lang="en-US" sz="2400" i="1" dirty="0"/>
              <a:t>x</a:t>
            </a:r>
            <a:r>
              <a:rPr lang="en-US" sz="2400" dirty="0"/>
              <a:t> to equal zero is called a </a:t>
            </a:r>
            <a:r>
              <a:rPr lang="en-US" sz="2400" b="1" dirty="0"/>
              <a:t>zero of the polynomial.</a:t>
            </a:r>
          </a:p>
          <a:p>
            <a:pPr marL="0" indent="0">
              <a:buNone/>
            </a:pPr>
            <a:endParaRPr lang="en-US" sz="2400" b="1" dirty="0"/>
          </a:p>
          <a:p>
            <a:pPr marL="0" indent="0">
              <a:buNone/>
            </a:pPr>
            <a:r>
              <a:rPr lang="en-US" sz="2400" dirty="0"/>
              <a:t>For example, –4 and 1 are both zeros of the polynomial </a:t>
            </a:r>
            <a:br>
              <a:rPr lang="en-US" sz="2400" dirty="0"/>
            </a:br>
            <a:r>
              <a:rPr lang="en-US" sz="2400" i="1" dirty="0"/>
              <a:t>x</a:t>
            </a:r>
            <a:r>
              <a:rPr lang="en-US" sz="2400" baseline="30000" dirty="0"/>
              <a:t>2</a:t>
            </a:r>
            <a:r>
              <a:rPr lang="en-US" sz="2400" dirty="0"/>
              <a:t> + 3</a:t>
            </a:r>
            <a:r>
              <a:rPr lang="en-US" sz="2400" i="1" dirty="0"/>
              <a:t>x </a:t>
            </a:r>
            <a:r>
              <a:rPr lang="en-US" sz="2400" dirty="0"/>
              <a:t>– 4 because (–4)</a:t>
            </a:r>
            <a:r>
              <a:rPr lang="en-US" sz="2400" baseline="30000" dirty="0"/>
              <a:t>2</a:t>
            </a:r>
            <a:r>
              <a:rPr lang="en-US" sz="2400" dirty="0"/>
              <a:t> + 3(–4)</a:t>
            </a:r>
            <a:r>
              <a:rPr lang="en-US" sz="2400" i="1" dirty="0"/>
              <a:t> </a:t>
            </a:r>
            <a:r>
              <a:rPr lang="en-US" sz="2400" dirty="0"/>
              <a:t>– 4 = 0 and</a:t>
            </a:r>
            <a:br>
              <a:rPr lang="en-US" sz="2400" dirty="0"/>
            </a:br>
            <a:r>
              <a:rPr lang="en-US" sz="2400" dirty="0"/>
              <a:t>1</a:t>
            </a:r>
            <a:r>
              <a:rPr lang="en-US" sz="2400" baseline="30000" dirty="0"/>
              <a:t>2</a:t>
            </a:r>
            <a:r>
              <a:rPr lang="en-US" sz="2400" dirty="0"/>
              <a:t> + 3 </a:t>
            </a:r>
            <a:r>
              <a:rPr lang="en-US" sz="2400" b="1" dirty="0">
                <a:sym typeface="Wingdings 2" pitchFamily="18" charset="2"/>
              </a:rPr>
              <a:t></a:t>
            </a:r>
            <a:r>
              <a:rPr lang="en-US" sz="2400" dirty="0"/>
              <a:t> 1 – 4 = 0.</a:t>
            </a:r>
          </a:p>
          <a:p>
            <a:pPr marL="0" indent="0">
              <a:buNone/>
            </a:pPr>
            <a:endParaRPr lang="en-US" sz="2400" dirty="0"/>
          </a:p>
          <a:p>
            <a:pPr marL="0" indent="0">
              <a:buNone/>
            </a:pPr>
            <a:r>
              <a:rPr lang="en-US" sz="2400" dirty="0">
                <a:solidFill>
                  <a:srgbClr val="B30000"/>
                </a:solidFill>
              </a:rPr>
              <a:t>Sign Property of Polynomials</a:t>
            </a:r>
          </a:p>
          <a:p>
            <a:pPr marL="0" indent="0">
              <a:buNone/>
            </a:pPr>
            <a:r>
              <a:rPr lang="en-US" sz="2400" dirty="0"/>
              <a:t>Polynomials in </a:t>
            </a:r>
            <a:r>
              <a:rPr lang="en-US" sz="2400" i="1" dirty="0"/>
              <a:t>x</a:t>
            </a:r>
            <a:r>
              <a:rPr lang="en-US" sz="2400" dirty="0"/>
              <a:t> have the following property: for all values of </a:t>
            </a:r>
            <a:r>
              <a:rPr lang="en-US" sz="2400" i="1" dirty="0"/>
              <a:t>x</a:t>
            </a:r>
            <a:r>
              <a:rPr lang="en-US" sz="2400" dirty="0"/>
              <a:t> between two consecutive real zeros, all values of the polynomial are positive or all values of the polynomial are negative.</a:t>
            </a:r>
            <a:endParaRPr lang="en-US" sz="2400" dirty="0">
              <a:solidFill>
                <a:srgbClr val="B3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idx="1"/>
          </p:nvPr>
        </p:nvSpPr>
        <p:spPr>
          <a:xfrm>
            <a:off x="457200" y="1370013"/>
            <a:ext cx="8229600" cy="5256212"/>
          </a:xfrm>
          <a:noFill/>
        </p:spPr>
        <p:txBody>
          <a:bodyPr/>
          <a:lstStyle/>
          <a:p>
            <a:pPr marL="0" indent="0">
              <a:buNone/>
            </a:pPr>
            <a:r>
              <a:rPr lang="en-US" sz="2400" dirty="0"/>
              <a:t>In our work with inequalities that involve polynomials, the real zeros of the polynomial are also referred to as </a:t>
            </a:r>
            <a:r>
              <a:rPr lang="en-US" sz="2400" b="1" dirty="0"/>
              <a:t>critical values of the inequality.</a:t>
            </a:r>
          </a:p>
          <a:p>
            <a:pPr marL="0" indent="0">
              <a:buNone/>
            </a:pPr>
            <a:endParaRPr lang="en-US" sz="2400" b="1" dirty="0"/>
          </a:p>
          <a:p>
            <a:pPr marL="0" indent="0">
              <a:buNone/>
            </a:pPr>
            <a:r>
              <a:rPr lang="en-US" sz="2400" dirty="0"/>
              <a:t>On a number line, the critical values of an inequality separate the real numbers that make the inequality true from those that make it false.</a:t>
            </a:r>
          </a:p>
          <a:p>
            <a:pPr marL="0" indent="0">
              <a:buNone/>
            </a:pPr>
            <a:endParaRPr lang="en-US" sz="2400" dirty="0"/>
          </a:p>
          <a:p>
            <a:pPr marL="0" indent="0">
              <a:buNone/>
            </a:pPr>
            <a:r>
              <a:rPr lang="en-US" sz="2400" dirty="0"/>
              <a:t>For instance, to solve the inequality </a:t>
            </a:r>
            <a:r>
              <a:rPr lang="en-US" sz="2400" i="1" dirty="0"/>
              <a:t>x</a:t>
            </a:r>
            <a:r>
              <a:rPr lang="en-US" sz="2400" baseline="30000" dirty="0"/>
              <a:t>2</a:t>
            </a:r>
            <a:r>
              <a:rPr lang="en-US" sz="2400" dirty="0"/>
              <a:t> + 3</a:t>
            </a:r>
            <a:r>
              <a:rPr lang="en-US" sz="2400" i="1" dirty="0"/>
              <a:t>x </a:t>
            </a:r>
            <a:r>
              <a:rPr lang="en-US" sz="2400" dirty="0"/>
              <a:t>– 4 </a:t>
            </a:r>
            <a:r>
              <a:rPr lang="en-US" sz="2400" b="1" dirty="0">
                <a:sym typeface="Symbol" pitchFamily="18" charset="2"/>
              </a:rPr>
              <a:t></a:t>
            </a:r>
            <a:r>
              <a:rPr lang="en-US" sz="2400" dirty="0"/>
              <a:t> 0, we begin by solving the equation </a:t>
            </a:r>
            <a:r>
              <a:rPr lang="en-US" sz="2400" i="1" dirty="0"/>
              <a:t>x</a:t>
            </a:r>
            <a:r>
              <a:rPr lang="en-US" sz="2400" baseline="30000" dirty="0"/>
              <a:t>2</a:t>
            </a:r>
            <a:r>
              <a:rPr lang="en-US" sz="2400" dirty="0"/>
              <a:t> + 3</a:t>
            </a:r>
            <a:r>
              <a:rPr lang="en-US" sz="2400" i="1" dirty="0"/>
              <a:t>x </a:t>
            </a:r>
            <a:r>
              <a:rPr lang="en-US" sz="2400" dirty="0"/>
              <a:t>– 4 = 0 to find the real zeros of the polynomial.</a:t>
            </a:r>
          </a:p>
        </p:txBody>
      </p:sp>
      <p:sp>
        <p:nvSpPr>
          <p:cNvPr id="5"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POLYNOMIAL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Rectangle 2"/>
          <p:cNvSpPr>
            <a:spLocks noGrp="1" noChangeArrowheads="1"/>
          </p:cNvSpPr>
          <p:nvPr>
            <p:ph idx="1"/>
          </p:nvPr>
        </p:nvSpPr>
        <p:spPr>
          <a:xfrm>
            <a:off x="457200" y="1370013"/>
            <a:ext cx="8229600" cy="5256212"/>
          </a:xfrm>
          <a:noFill/>
        </p:spPr>
        <p:txBody>
          <a:bodyPr/>
          <a:lstStyle/>
          <a:p>
            <a:pPr marL="0" indent="0">
              <a:buNone/>
            </a:pPr>
            <a:r>
              <a:rPr lang="en-US" i="1" dirty="0"/>
              <a:t>	</a:t>
            </a:r>
            <a:r>
              <a:rPr lang="en-US" sz="2400" i="1" dirty="0"/>
              <a:t>		</a:t>
            </a:r>
            <a:r>
              <a:rPr lang="en-US" sz="2400" i="1" baseline="-25000" dirty="0"/>
              <a:t> </a:t>
            </a:r>
            <a:r>
              <a:rPr lang="en-US" sz="2400" i="1" dirty="0"/>
              <a:t>x</a:t>
            </a:r>
            <a:r>
              <a:rPr lang="en-US" sz="2400" baseline="30000" dirty="0"/>
              <a:t>2</a:t>
            </a:r>
            <a:r>
              <a:rPr lang="en-US" sz="2400" dirty="0"/>
              <a:t> + 3</a:t>
            </a:r>
            <a:r>
              <a:rPr lang="en-US" sz="2400" i="1" dirty="0"/>
              <a:t>x </a:t>
            </a:r>
            <a:r>
              <a:rPr lang="en-US" sz="2400" dirty="0"/>
              <a:t>– 4 = 0</a:t>
            </a:r>
          </a:p>
          <a:p>
            <a:pPr marL="0" indent="0">
              <a:buNone/>
            </a:pPr>
            <a:r>
              <a:rPr lang="en-US" sz="2400" dirty="0"/>
              <a:t>		        (</a:t>
            </a:r>
            <a:r>
              <a:rPr lang="en-US" sz="2400" i="1" dirty="0"/>
              <a:t>x </a:t>
            </a:r>
            <a:r>
              <a:rPr lang="en-US" sz="2400" dirty="0"/>
              <a:t>+ 4)(</a:t>
            </a:r>
            <a:r>
              <a:rPr lang="en-US" sz="2400" i="1" dirty="0"/>
              <a:t>x </a:t>
            </a:r>
            <a:r>
              <a:rPr lang="en-US" sz="2400" dirty="0"/>
              <a:t>– 1) = 0</a:t>
            </a:r>
          </a:p>
          <a:p>
            <a:pPr marL="0" indent="0">
              <a:buNone/>
            </a:pPr>
            <a:r>
              <a:rPr lang="en-US" sz="2400" i="1" dirty="0"/>
              <a:t>		x </a:t>
            </a:r>
            <a:r>
              <a:rPr lang="en-US" sz="2400" dirty="0"/>
              <a:t>+ 4 = 0	or	</a:t>
            </a:r>
            <a:r>
              <a:rPr lang="en-US" sz="2400" i="1" dirty="0"/>
              <a:t>x </a:t>
            </a:r>
            <a:r>
              <a:rPr lang="en-US" sz="2400" dirty="0"/>
              <a:t>– 1 = 0</a:t>
            </a:r>
          </a:p>
          <a:p>
            <a:pPr marL="0" indent="0">
              <a:buNone/>
            </a:pPr>
            <a:r>
              <a:rPr lang="en-US" sz="2400" i="1" dirty="0"/>
              <a:t>		      x </a:t>
            </a:r>
            <a:r>
              <a:rPr lang="en-US" sz="2400" dirty="0"/>
              <a:t>= –4             	      </a:t>
            </a:r>
            <a:r>
              <a:rPr lang="en-US" sz="2400" i="1" dirty="0"/>
              <a:t>x </a:t>
            </a:r>
            <a:r>
              <a:rPr lang="en-US" sz="2400" dirty="0"/>
              <a:t>= 1</a:t>
            </a:r>
          </a:p>
          <a:p>
            <a:pPr marL="0" indent="0">
              <a:buNone/>
            </a:pPr>
            <a:endParaRPr lang="en-US" sz="2400" dirty="0"/>
          </a:p>
          <a:p>
            <a:pPr marL="0" indent="0">
              <a:buNone/>
            </a:pPr>
            <a:r>
              <a:rPr lang="en-US" sz="2400" dirty="0"/>
              <a:t>The real zeros are –4 and 1. They are the critical values of the inequality </a:t>
            </a:r>
            <a:r>
              <a:rPr lang="en-US" sz="2400" i="1" dirty="0"/>
              <a:t>x</a:t>
            </a:r>
            <a:r>
              <a:rPr lang="en-US" sz="2400" baseline="30000" dirty="0"/>
              <a:t>2</a:t>
            </a:r>
            <a:r>
              <a:rPr lang="en-US" sz="2400" dirty="0"/>
              <a:t> + 3</a:t>
            </a:r>
            <a:r>
              <a:rPr lang="en-US" sz="2400" i="1" dirty="0"/>
              <a:t>x </a:t>
            </a:r>
            <a:r>
              <a:rPr lang="en-US" sz="2400" dirty="0"/>
              <a:t>– 4 &lt; 0, and they separate the real number line into three intervals, as shown in Figure 1.10.</a:t>
            </a:r>
          </a:p>
        </p:txBody>
      </p:sp>
      <p:pic>
        <p:nvPicPr>
          <p:cNvPr id="202756" name="Picture 4"/>
          <p:cNvPicPr>
            <a:picLocks noChangeAspect="1" noChangeArrowheads="1"/>
          </p:cNvPicPr>
          <p:nvPr/>
        </p:nvPicPr>
        <p:blipFill>
          <a:blip r:embed="rId3"/>
          <a:srcRect/>
          <a:stretch>
            <a:fillRect/>
          </a:stretch>
        </p:blipFill>
        <p:spPr bwMode="auto">
          <a:xfrm>
            <a:off x="2133600" y="5076825"/>
            <a:ext cx="4616450" cy="447675"/>
          </a:xfrm>
          <a:prstGeom prst="rect">
            <a:avLst/>
          </a:prstGeom>
          <a:noFill/>
          <a:ln w="9525" algn="ctr">
            <a:noFill/>
            <a:miter lim="800000"/>
            <a:headEnd/>
            <a:tailEnd/>
          </a:ln>
          <a:effectLst/>
        </p:spPr>
      </p:pic>
      <p:sp>
        <p:nvSpPr>
          <p:cNvPr id="202757" name="Rectangle 5"/>
          <p:cNvSpPr>
            <a:spLocks noChangeArrowheads="1"/>
          </p:cNvSpPr>
          <p:nvPr/>
        </p:nvSpPr>
        <p:spPr bwMode="auto">
          <a:xfrm>
            <a:off x="3733800" y="5686425"/>
            <a:ext cx="989013" cy="274638"/>
          </a:xfrm>
          <a:prstGeom prst="rect">
            <a:avLst/>
          </a:prstGeom>
          <a:noFill/>
          <a:ln w="9525" algn="ctr">
            <a:noFill/>
            <a:miter lim="800000"/>
            <a:headEnd/>
            <a:tailEnd/>
          </a:ln>
          <a:effectLst/>
        </p:spPr>
        <p:txBody>
          <a:bodyPr wrap="none">
            <a:spAutoFit/>
          </a:bodyPr>
          <a:lstStyle/>
          <a:p>
            <a:pPr algn="ctr"/>
            <a:r>
              <a:rPr lang="en-US" sz="1200" b="1"/>
              <a:t>Figure 1.10</a:t>
            </a:r>
          </a:p>
        </p:txBody>
      </p:sp>
      <p:sp>
        <p:nvSpPr>
          <p:cNvPr id="7"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POLYNOMIAL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2" name="Rectangle 2"/>
          <p:cNvSpPr>
            <a:spLocks noGrp="1" noChangeArrowheads="1"/>
          </p:cNvSpPr>
          <p:nvPr>
            <p:ph idx="1"/>
          </p:nvPr>
        </p:nvSpPr>
        <p:spPr>
          <a:xfrm>
            <a:off x="457200" y="1370013"/>
            <a:ext cx="8229600" cy="5256212"/>
          </a:xfrm>
          <a:noFill/>
        </p:spPr>
        <p:txBody>
          <a:bodyPr/>
          <a:lstStyle/>
          <a:p>
            <a:pPr marL="0" indent="0">
              <a:buNone/>
            </a:pPr>
            <a:r>
              <a:rPr lang="en-US" sz="2400" dirty="0"/>
              <a:t>To determine the intervals in which </a:t>
            </a:r>
            <a:r>
              <a:rPr lang="en-US" sz="2400" i="1" dirty="0"/>
              <a:t>x</a:t>
            </a:r>
            <a:r>
              <a:rPr lang="en-US" sz="2400" baseline="30000" dirty="0"/>
              <a:t>2</a:t>
            </a:r>
            <a:r>
              <a:rPr lang="en-US" sz="2400" dirty="0"/>
              <a:t> + 3</a:t>
            </a:r>
            <a:r>
              <a:rPr lang="en-US" sz="2400" i="1" dirty="0"/>
              <a:t>x </a:t>
            </a:r>
            <a:r>
              <a:rPr lang="en-US" sz="2400" dirty="0"/>
              <a:t>– 4 is less than 0, pick a number called a </a:t>
            </a:r>
            <a:r>
              <a:rPr lang="en-US" sz="2400" b="1" dirty="0"/>
              <a:t>test value </a:t>
            </a:r>
            <a:r>
              <a:rPr lang="en-US" sz="2400" dirty="0"/>
              <a:t>from each of the three intervals and then determine whether </a:t>
            </a:r>
            <a:r>
              <a:rPr lang="en-US" sz="2400" i="1" dirty="0"/>
              <a:t>x</a:t>
            </a:r>
            <a:r>
              <a:rPr lang="en-US" sz="2400" baseline="30000" dirty="0"/>
              <a:t>2</a:t>
            </a:r>
            <a:r>
              <a:rPr lang="en-US" sz="2400" dirty="0"/>
              <a:t> + 3</a:t>
            </a:r>
            <a:r>
              <a:rPr lang="en-US" sz="2400" i="1" dirty="0"/>
              <a:t>x </a:t>
            </a:r>
            <a:r>
              <a:rPr lang="en-US" sz="2400" dirty="0"/>
              <a:t>– 4 is less than 0 for each of these test values.</a:t>
            </a:r>
          </a:p>
          <a:p>
            <a:pPr marL="0" indent="0">
              <a:buNone/>
            </a:pPr>
            <a:endParaRPr lang="en-US" sz="2400" dirty="0"/>
          </a:p>
          <a:p>
            <a:pPr marL="0" indent="0">
              <a:buNone/>
            </a:pPr>
            <a:r>
              <a:rPr lang="en-US" sz="2400" dirty="0"/>
              <a:t>For example, in the interval ( </a:t>
            </a:r>
            <a:r>
              <a:rPr lang="en-US" sz="2400" dirty="0" smtClean="0"/>
              <a:t>          , </a:t>
            </a:r>
            <a:r>
              <a:rPr lang="en-US" sz="2400" dirty="0"/>
              <a:t>–4), pick a test value of </a:t>
            </a:r>
            <a:r>
              <a:rPr lang="en-US" sz="2400" dirty="0" smtClean="0"/>
              <a:t> </a:t>
            </a:r>
            <a:r>
              <a:rPr lang="en-US" sz="2400" dirty="0" smtClean="0">
                <a:solidFill>
                  <a:srgbClr val="FF1A1A"/>
                </a:solidFill>
              </a:rPr>
              <a:t>–</a:t>
            </a:r>
            <a:r>
              <a:rPr lang="en-US" sz="2400" dirty="0">
                <a:solidFill>
                  <a:srgbClr val="FF1A1A"/>
                </a:solidFill>
              </a:rPr>
              <a:t>5</a:t>
            </a:r>
            <a:r>
              <a:rPr lang="en-US" sz="2400" dirty="0"/>
              <a:t>. Then</a:t>
            </a:r>
          </a:p>
          <a:p>
            <a:pPr marL="0" indent="0">
              <a:buNone/>
            </a:pPr>
            <a:r>
              <a:rPr lang="en-US" sz="2400" i="1" dirty="0"/>
              <a:t>	x</a:t>
            </a:r>
            <a:r>
              <a:rPr lang="en-US" sz="2400" baseline="30000" dirty="0"/>
              <a:t>2</a:t>
            </a:r>
            <a:r>
              <a:rPr lang="en-US" sz="2400" dirty="0"/>
              <a:t> + 3</a:t>
            </a:r>
            <a:r>
              <a:rPr lang="en-US" sz="2400" i="1" dirty="0"/>
              <a:t>x </a:t>
            </a:r>
            <a:r>
              <a:rPr lang="en-US" sz="2400" dirty="0"/>
              <a:t>– 4 = (</a:t>
            </a:r>
            <a:r>
              <a:rPr lang="en-US" sz="2400" dirty="0">
                <a:solidFill>
                  <a:srgbClr val="FF1A1A"/>
                </a:solidFill>
              </a:rPr>
              <a:t>–5</a:t>
            </a:r>
            <a:r>
              <a:rPr lang="en-US" sz="2400" dirty="0"/>
              <a:t>)</a:t>
            </a:r>
            <a:r>
              <a:rPr lang="en-US" sz="2400" baseline="30000" dirty="0"/>
              <a:t>2</a:t>
            </a:r>
            <a:r>
              <a:rPr lang="en-US" sz="2400" dirty="0"/>
              <a:t> + 3(</a:t>
            </a:r>
            <a:r>
              <a:rPr lang="en-US" sz="2400" dirty="0">
                <a:solidFill>
                  <a:srgbClr val="FF1A1A"/>
                </a:solidFill>
              </a:rPr>
              <a:t>–5</a:t>
            </a:r>
            <a:r>
              <a:rPr lang="en-US" sz="2400" dirty="0"/>
              <a:t>) – 4 = 6</a:t>
            </a:r>
          </a:p>
          <a:p>
            <a:pPr marL="0" indent="0">
              <a:buNone/>
            </a:pPr>
            <a:endParaRPr lang="en-US" sz="2400" dirty="0"/>
          </a:p>
          <a:p>
            <a:pPr marL="0" indent="0">
              <a:buNone/>
            </a:pPr>
            <a:r>
              <a:rPr lang="en-US" sz="2400" dirty="0"/>
              <a:t>Because 6 is not less than 0, by the sign property of polynomials, no number in the </a:t>
            </a:r>
            <a:r>
              <a:rPr lang="en-US" sz="2400" dirty="0" smtClean="0"/>
              <a:t>interval  (           </a:t>
            </a:r>
            <a:r>
              <a:rPr lang="en-US" sz="2400" dirty="0"/>
              <a:t>, –4) </a:t>
            </a:r>
            <a:r>
              <a:rPr lang="en-US" sz="2400" dirty="0" smtClean="0"/>
              <a:t> makes  </a:t>
            </a:r>
            <a:r>
              <a:rPr lang="en-US" sz="2400" i="1" dirty="0" smtClean="0"/>
              <a:t>x</a:t>
            </a:r>
            <a:r>
              <a:rPr lang="en-US" sz="2400" baseline="30000" dirty="0" smtClean="0"/>
              <a:t>2</a:t>
            </a:r>
            <a:r>
              <a:rPr lang="en-US" sz="2400" dirty="0" smtClean="0"/>
              <a:t> </a:t>
            </a:r>
            <a:r>
              <a:rPr lang="en-US" sz="2400" dirty="0"/>
              <a:t>+ 3</a:t>
            </a:r>
            <a:r>
              <a:rPr lang="en-US" sz="2400" i="1" dirty="0"/>
              <a:t>x </a:t>
            </a:r>
            <a:r>
              <a:rPr lang="en-US" sz="2400" dirty="0"/>
              <a:t>– 4 less than 0.</a:t>
            </a:r>
          </a:p>
        </p:txBody>
      </p:sp>
      <p:pic>
        <p:nvPicPr>
          <p:cNvPr id="204806" name="Picture 6"/>
          <p:cNvPicPr>
            <a:picLocks noChangeAspect="1" noChangeArrowheads="1"/>
          </p:cNvPicPr>
          <p:nvPr/>
        </p:nvPicPr>
        <p:blipFill>
          <a:blip r:embed="rId3"/>
          <a:srcRect/>
          <a:stretch>
            <a:fillRect/>
          </a:stretch>
        </p:blipFill>
        <p:spPr bwMode="auto">
          <a:xfrm>
            <a:off x="4267200" y="3492500"/>
            <a:ext cx="547688" cy="211138"/>
          </a:xfrm>
          <a:prstGeom prst="rect">
            <a:avLst/>
          </a:prstGeom>
          <a:noFill/>
          <a:ln w="9525">
            <a:noFill/>
            <a:miter lim="800000"/>
            <a:headEnd/>
            <a:tailEnd/>
          </a:ln>
          <a:effectLst/>
        </p:spPr>
      </p:pic>
      <p:pic>
        <p:nvPicPr>
          <p:cNvPr id="204807" name="Picture 7"/>
          <p:cNvPicPr>
            <a:picLocks noChangeAspect="1" noChangeArrowheads="1"/>
          </p:cNvPicPr>
          <p:nvPr/>
        </p:nvPicPr>
        <p:blipFill>
          <a:blip r:embed="rId3"/>
          <a:srcRect/>
          <a:stretch>
            <a:fillRect/>
          </a:stretch>
        </p:blipFill>
        <p:spPr bwMode="auto">
          <a:xfrm>
            <a:off x="4038600" y="5538537"/>
            <a:ext cx="547687" cy="211137"/>
          </a:xfrm>
          <a:prstGeom prst="rect">
            <a:avLst/>
          </a:prstGeom>
          <a:noFill/>
          <a:ln w="9525">
            <a:noFill/>
            <a:miter lim="800000"/>
            <a:headEnd/>
            <a:tailEnd/>
          </a:ln>
          <a:effectLst/>
        </p:spPr>
      </p:pic>
      <p:sp>
        <p:nvSpPr>
          <p:cNvPr id="7"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POLYNOMIAL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50" name="Rectangle 2"/>
          <p:cNvSpPr>
            <a:spLocks noGrp="1" noChangeArrowheads="1"/>
          </p:cNvSpPr>
          <p:nvPr>
            <p:ph idx="1"/>
          </p:nvPr>
        </p:nvSpPr>
        <p:spPr>
          <a:xfrm>
            <a:off x="457200" y="1370013"/>
            <a:ext cx="8229600" cy="5256212"/>
          </a:xfrm>
          <a:noFill/>
        </p:spPr>
        <p:txBody>
          <a:bodyPr/>
          <a:lstStyle/>
          <a:p>
            <a:pPr marL="0" indent="0">
              <a:buNone/>
            </a:pPr>
            <a:r>
              <a:rPr lang="en-US" sz="2400" dirty="0"/>
              <a:t>Now pick a test value from the interval (–4, 1)—say, </a:t>
            </a:r>
            <a:r>
              <a:rPr lang="en-US" sz="2400" dirty="0">
                <a:solidFill>
                  <a:srgbClr val="FF1A1A"/>
                </a:solidFill>
              </a:rPr>
              <a:t>0</a:t>
            </a:r>
            <a:r>
              <a:rPr lang="en-US" sz="2400" dirty="0"/>
              <a:t>. </a:t>
            </a:r>
            <a:r>
              <a:rPr lang="en-US" sz="2400" dirty="0" smtClean="0"/>
              <a:t>          When </a:t>
            </a:r>
            <a:r>
              <a:rPr lang="en-US" sz="2400" i="1" dirty="0"/>
              <a:t>x </a:t>
            </a:r>
            <a:r>
              <a:rPr lang="en-US" sz="2400" dirty="0"/>
              <a:t>= </a:t>
            </a:r>
            <a:r>
              <a:rPr lang="en-US" sz="2400" dirty="0">
                <a:solidFill>
                  <a:srgbClr val="FF1A1A"/>
                </a:solidFill>
              </a:rPr>
              <a:t>0</a:t>
            </a:r>
            <a:r>
              <a:rPr lang="en-US" sz="2400" dirty="0"/>
              <a:t>,</a:t>
            </a:r>
          </a:p>
          <a:p>
            <a:pPr marL="0" indent="0">
              <a:buNone/>
            </a:pPr>
            <a:r>
              <a:rPr lang="en-US" sz="2400" i="1" dirty="0"/>
              <a:t>	x</a:t>
            </a:r>
            <a:r>
              <a:rPr lang="en-US" sz="2400" baseline="30000" dirty="0"/>
              <a:t>2</a:t>
            </a:r>
            <a:r>
              <a:rPr lang="en-US" sz="2400" dirty="0"/>
              <a:t> + 3</a:t>
            </a:r>
            <a:r>
              <a:rPr lang="en-US" sz="2400" i="1" dirty="0"/>
              <a:t>x </a:t>
            </a:r>
            <a:r>
              <a:rPr lang="en-US" sz="2400" dirty="0"/>
              <a:t>– 4 = </a:t>
            </a:r>
            <a:r>
              <a:rPr lang="en-US" sz="2400" dirty="0">
                <a:solidFill>
                  <a:srgbClr val="FF1A1A"/>
                </a:solidFill>
              </a:rPr>
              <a:t>0</a:t>
            </a:r>
            <a:r>
              <a:rPr lang="en-US" sz="2400" baseline="30000" dirty="0"/>
              <a:t>2</a:t>
            </a:r>
            <a:r>
              <a:rPr lang="en-US" sz="2400" dirty="0"/>
              <a:t> + 3(</a:t>
            </a:r>
            <a:r>
              <a:rPr lang="en-US" sz="2400" dirty="0">
                <a:solidFill>
                  <a:srgbClr val="FF1A1A"/>
                </a:solidFill>
              </a:rPr>
              <a:t>0</a:t>
            </a:r>
            <a:r>
              <a:rPr lang="en-US" sz="2400" dirty="0"/>
              <a:t>) – 4 = –4</a:t>
            </a:r>
          </a:p>
          <a:p>
            <a:pPr marL="0" indent="0">
              <a:buNone/>
            </a:pPr>
            <a:endParaRPr lang="en-US" sz="2400" dirty="0"/>
          </a:p>
          <a:p>
            <a:pPr marL="0" indent="0">
              <a:buNone/>
            </a:pPr>
            <a:r>
              <a:rPr lang="en-US" sz="2400" dirty="0"/>
              <a:t>Because –4 is less than 0, by the sign property of polynomials, all numbers in the interval (–4, 1) make</a:t>
            </a:r>
          </a:p>
          <a:p>
            <a:pPr marL="0" indent="0">
              <a:buNone/>
            </a:pPr>
            <a:r>
              <a:rPr lang="en-US" sz="2400" i="1" dirty="0"/>
              <a:t>x</a:t>
            </a:r>
            <a:r>
              <a:rPr lang="en-US" sz="2400" baseline="30000" dirty="0"/>
              <a:t>2</a:t>
            </a:r>
            <a:r>
              <a:rPr lang="en-US" sz="2400" dirty="0"/>
              <a:t> + 3</a:t>
            </a:r>
            <a:r>
              <a:rPr lang="en-US" sz="2400" i="1" dirty="0"/>
              <a:t>x </a:t>
            </a:r>
            <a:r>
              <a:rPr lang="en-US" sz="2400" dirty="0"/>
              <a:t>– 4 less than 0.</a:t>
            </a:r>
          </a:p>
          <a:p>
            <a:pPr marL="0" indent="0">
              <a:buNone/>
            </a:pPr>
            <a:endParaRPr lang="en-US" sz="2400" dirty="0"/>
          </a:p>
          <a:p>
            <a:pPr marL="0" indent="0">
              <a:buNone/>
            </a:pPr>
            <a:r>
              <a:rPr lang="en-US" sz="2400" dirty="0"/>
              <a:t>If we pick a test value of </a:t>
            </a:r>
            <a:r>
              <a:rPr lang="en-US" sz="2400" dirty="0">
                <a:solidFill>
                  <a:srgbClr val="FF1A1A"/>
                </a:solidFill>
              </a:rPr>
              <a:t>2</a:t>
            </a:r>
            <a:r>
              <a:rPr lang="en-US" sz="2400" dirty="0"/>
              <a:t> from the </a:t>
            </a:r>
            <a:r>
              <a:rPr lang="en-US" sz="2400" dirty="0" smtClean="0"/>
              <a:t>interval (  1</a:t>
            </a:r>
            <a:r>
              <a:rPr lang="en-US" sz="2400" dirty="0"/>
              <a:t>, </a:t>
            </a:r>
            <a:r>
              <a:rPr lang="en-US" sz="2400" dirty="0" smtClean="0"/>
              <a:t>+     ), </a:t>
            </a:r>
            <a:r>
              <a:rPr lang="en-US" sz="2400" dirty="0"/>
              <a:t>then</a:t>
            </a:r>
          </a:p>
          <a:p>
            <a:pPr marL="0" indent="0">
              <a:buNone/>
            </a:pPr>
            <a:r>
              <a:rPr lang="en-US" sz="2400" i="1" dirty="0"/>
              <a:t>	x</a:t>
            </a:r>
            <a:r>
              <a:rPr lang="en-US" sz="2400" baseline="30000" dirty="0"/>
              <a:t>2</a:t>
            </a:r>
            <a:r>
              <a:rPr lang="en-US" sz="2400" dirty="0"/>
              <a:t> + 3</a:t>
            </a:r>
            <a:r>
              <a:rPr lang="en-US" sz="2400" i="1" dirty="0"/>
              <a:t>x </a:t>
            </a:r>
            <a:r>
              <a:rPr lang="en-US" sz="2400" dirty="0"/>
              <a:t>– 4 = (</a:t>
            </a:r>
            <a:r>
              <a:rPr lang="en-US" sz="2400" dirty="0">
                <a:solidFill>
                  <a:srgbClr val="FF1A1A"/>
                </a:solidFill>
              </a:rPr>
              <a:t>2</a:t>
            </a:r>
            <a:r>
              <a:rPr lang="en-US" sz="2400" dirty="0"/>
              <a:t>)</a:t>
            </a:r>
            <a:r>
              <a:rPr lang="en-US" sz="2400" baseline="30000" dirty="0"/>
              <a:t>2</a:t>
            </a:r>
            <a:r>
              <a:rPr lang="en-US" sz="2400" dirty="0"/>
              <a:t> + 3(</a:t>
            </a:r>
            <a:r>
              <a:rPr lang="en-US" sz="2400" dirty="0">
                <a:solidFill>
                  <a:srgbClr val="FF1A1A"/>
                </a:solidFill>
              </a:rPr>
              <a:t>2</a:t>
            </a:r>
            <a:r>
              <a:rPr lang="en-US" sz="2400" dirty="0"/>
              <a:t>) – 4 = 6</a:t>
            </a:r>
          </a:p>
        </p:txBody>
      </p:sp>
      <p:pic>
        <p:nvPicPr>
          <p:cNvPr id="206854" name="Picture 6"/>
          <p:cNvPicPr>
            <a:picLocks noChangeAspect="1" noChangeArrowheads="1"/>
          </p:cNvPicPr>
          <p:nvPr/>
        </p:nvPicPr>
        <p:blipFill>
          <a:blip r:embed="rId3"/>
          <a:srcRect l="38235"/>
          <a:stretch>
            <a:fillRect/>
          </a:stretch>
        </p:blipFill>
        <p:spPr bwMode="auto">
          <a:xfrm>
            <a:off x="6629400" y="4876800"/>
            <a:ext cx="304800" cy="193183"/>
          </a:xfrm>
          <a:prstGeom prst="rect">
            <a:avLst/>
          </a:prstGeom>
          <a:noFill/>
          <a:ln w="9525">
            <a:noFill/>
            <a:miter lim="800000"/>
            <a:headEnd/>
            <a:tailEnd/>
          </a:ln>
          <a:effectLst/>
        </p:spPr>
      </p:pic>
      <p:sp>
        <p:nvSpPr>
          <p:cNvPr id="6"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POLYNOMIAL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8" name="Rectangle 2"/>
          <p:cNvSpPr>
            <a:spLocks noGrp="1" noChangeArrowheads="1"/>
          </p:cNvSpPr>
          <p:nvPr>
            <p:ph idx="1"/>
          </p:nvPr>
        </p:nvSpPr>
        <p:spPr>
          <a:xfrm>
            <a:off x="457200" y="1370013"/>
            <a:ext cx="8229600" cy="5256212"/>
          </a:xfrm>
          <a:noFill/>
        </p:spPr>
        <p:txBody>
          <a:bodyPr/>
          <a:lstStyle/>
          <a:p>
            <a:pPr marL="0" indent="0">
              <a:buNone/>
            </a:pPr>
            <a:r>
              <a:rPr lang="en-US" dirty="0"/>
              <a:t>Because 6 is not less than 0, by the sign property of polynomials, no number in the interval </a:t>
            </a:r>
            <a:r>
              <a:rPr lang="en-US" dirty="0" smtClean="0"/>
              <a:t>          (</a:t>
            </a:r>
            <a:r>
              <a:rPr lang="en-US" dirty="0"/>
              <a:t>1, </a:t>
            </a:r>
            <a:r>
              <a:rPr lang="en-US" dirty="0" smtClean="0"/>
              <a:t>+     </a:t>
            </a:r>
            <a:r>
              <a:rPr lang="en-US" dirty="0"/>
              <a:t>) </a:t>
            </a:r>
            <a:r>
              <a:rPr lang="en-US" dirty="0" smtClean="0"/>
              <a:t>make   </a:t>
            </a:r>
            <a:r>
              <a:rPr lang="en-US" i="1" dirty="0" smtClean="0"/>
              <a:t>x</a:t>
            </a:r>
            <a:r>
              <a:rPr lang="en-US" baseline="30000" dirty="0" smtClean="0"/>
              <a:t>2</a:t>
            </a:r>
            <a:r>
              <a:rPr lang="en-US" dirty="0" smtClean="0"/>
              <a:t> </a:t>
            </a:r>
            <a:r>
              <a:rPr lang="en-US" dirty="0"/>
              <a:t>+ 3</a:t>
            </a:r>
            <a:r>
              <a:rPr lang="en-US" i="1" dirty="0"/>
              <a:t>x </a:t>
            </a:r>
            <a:r>
              <a:rPr lang="en-US" dirty="0"/>
              <a:t>– 4 less than 0.</a:t>
            </a:r>
          </a:p>
          <a:p>
            <a:pPr marL="0" indent="0">
              <a:buNone/>
            </a:pPr>
            <a:endParaRPr lang="en-US" dirty="0"/>
          </a:p>
          <a:p>
            <a:pPr marL="0" indent="0">
              <a:buNone/>
            </a:pPr>
            <a:r>
              <a:rPr lang="en-US" dirty="0"/>
              <a:t>The following table is a summary of our work.</a:t>
            </a:r>
          </a:p>
        </p:txBody>
      </p:sp>
      <p:pic>
        <p:nvPicPr>
          <p:cNvPr id="208900" name="Picture 4"/>
          <p:cNvPicPr>
            <a:picLocks noChangeAspect="1" noChangeArrowheads="1"/>
          </p:cNvPicPr>
          <p:nvPr/>
        </p:nvPicPr>
        <p:blipFill>
          <a:blip r:embed="rId3"/>
          <a:srcRect l="38235"/>
          <a:stretch>
            <a:fillRect/>
          </a:stretch>
        </p:blipFill>
        <p:spPr bwMode="auto">
          <a:xfrm>
            <a:off x="1323474" y="2514600"/>
            <a:ext cx="338138" cy="214313"/>
          </a:xfrm>
          <a:prstGeom prst="rect">
            <a:avLst/>
          </a:prstGeom>
          <a:noFill/>
          <a:ln w="9525">
            <a:noFill/>
            <a:miter lim="800000"/>
            <a:headEnd/>
            <a:tailEnd/>
          </a:ln>
          <a:effectLst/>
        </p:spPr>
      </p:pic>
      <p:pic>
        <p:nvPicPr>
          <p:cNvPr id="208901" name="Picture 5"/>
          <p:cNvPicPr>
            <a:picLocks noChangeAspect="1" noChangeArrowheads="1"/>
          </p:cNvPicPr>
          <p:nvPr/>
        </p:nvPicPr>
        <p:blipFill>
          <a:blip r:embed="rId4"/>
          <a:srcRect/>
          <a:stretch>
            <a:fillRect/>
          </a:stretch>
        </p:blipFill>
        <p:spPr bwMode="auto">
          <a:xfrm>
            <a:off x="533400" y="4335462"/>
            <a:ext cx="8245475" cy="2293938"/>
          </a:xfrm>
          <a:prstGeom prst="rect">
            <a:avLst/>
          </a:prstGeom>
          <a:noFill/>
          <a:ln w="9525" algn="ctr">
            <a:noFill/>
            <a:miter lim="800000"/>
            <a:headEnd/>
            <a:tailEnd/>
          </a:ln>
          <a:effectLst/>
        </p:spPr>
      </p:pic>
      <p:sp>
        <p:nvSpPr>
          <p:cNvPr id="7"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POLYNOMIAL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6" name="Rectangle 2"/>
          <p:cNvSpPr>
            <a:spLocks noGrp="1" noChangeArrowheads="1"/>
          </p:cNvSpPr>
          <p:nvPr>
            <p:ph idx="1"/>
          </p:nvPr>
        </p:nvSpPr>
        <p:spPr>
          <a:xfrm>
            <a:off x="457200" y="1370013"/>
            <a:ext cx="8229600" cy="5256212"/>
          </a:xfrm>
          <a:noFill/>
        </p:spPr>
        <p:txBody>
          <a:bodyPr/>
          <a:lstStyle/>
          <a:p>
            <a:pPr marL="0" indent="0">
              <a:buNone/>
            </a:pPr>
            <a:r>
              <a:rPr lang="en-US" sz="2400" dirty="0"/>
              <a:t>In interval notation, the solution set of </a:t>
            </a:r>
            <a:r>
              <a:rPr lang="en-US" sz="2400" i="1" dirty="0"/>
              <a:t>x</a:t>
            </a:r>
            <a:r>
              <a:rPr lang="en-US" sz="2400" baseline="30000" dirty="0"/>
              <a:t>2</a:t>
            </a:r>
            <a:r>
              <a:rPr lang="en-US" sz="2400" dirty="0"/>
              <a:t> + 3</a:t>
            </a:r>
            <a:r>
              <a:rPr lang="en-US" sz="2400" i="1" dirty="0"/>
              <a:t>x </a:t>
            </a:r>
            <a:r>
              <a:rPr lang="en-US" sz="2400" dirty="0"/>
              <a:t>– 4 &lt; 0 is </a:t>
            </a:r>
            <a:br>
              <a:rPr lang="en-US" sz="2400" dirty="0"/>
            </a:br>
            <a:r>
              <a:rPr lang="en-US" sz="2400" dirty="0"/>
              <a:t>(–4, 1).</a:t>
            </a:r>
          </a:p>
          <a:p>
            <a:pPr marL="0" indent="0">
              <a:buNone/>
            </a:pPr>
            <a:endParaRPr lang="en-US" sz="2400" dirty="0"/>
          </a:p>
          <a:p>
            <a:pPr marL="0" indent="0">
              <a:buNone/>
            </a:pPr>
            <a:r>
              <a:rPr lang="en-US" sz="2400" dirty="0"/>
              <a:t>The solution set is graphed in Figure 1.11.</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Note that in this case the critical values –4 and 1 are not included in the solution set because they do not make </a:t>
            </a:r>
            <a:br>
              <a:rPr lang="en-US" sz="2400" dirty="0"/>
            </a:br>
            <a:r>
              <a:rPr lang="en-US" sz="2400" i="1" dirty="0"/>
              <a:t>x</a:t>
            </a:r>
            <a:r>
              <a:rPr lang="en-US" sz="2400" baseline="30000" dirty="0"/>
              <a:t>2</a:t>
            </a:r>
            <a:r>
              <a:rPr lang="en-US" sz="2400" dirty="0"/>
              <a:t> + 3</a:t>
            </a:r>
            <a:r>
              <a:rPr lang="en-US" sz="2400" i="1" dirty="0"/>
              <a:t>x </a:t>
            </a:r>
            <a:r>
              <a:rPr lang="en-US" sz="2400" dirty="0"/>
              <a:t>– 4 less than 0.</a:t>
            </a:r>
          </a:p>
        </p:txBody>
      </p:sp>
      <p:pic>
        <p:nvPicPr>
          <p:cNvPr id="210950" name="Picture 6"/>
          <p:cNvPicPr>
            <a:picLocks noChangeAspect="1" noChangeArrowheads="1"/>
          </p:cNvPicPr>
          <p:nvPr/>
        </p:nvPicPr>
        <p:blipFill>
          <a:blip r:embed="rId3"/>
          <a:srcRect/>
          <a:stretch>
            <a:fillRect/>
          </a:stretch>
        </p:blipFill>
        <p:spPr bwMode="auto">
          <a:xfrm>
            <a:off x="2362200" y="3281363"/>
            <a:ext cx="4095750" cy="447675"/>
          </a:xfrm>
          <a:prstGeom prst="rect">
            <a:avLst/>
          </a:prstGeom>
          <a:noFill/>
          <a:ln w="9525" algn="ctr">
            <a:noFill/>
            <a:miter lim="800000"/>
            <a:headEnd/>
            <a:tailEnd/>
          </a:ln>
          <a:effectLst/>
        </p:spPr>
      </p:pic>
      <p:sp>
        <p:nvSpPr>
          <p:cNvPr id="210951" name="Rectangle 7"/>
          <p:cNvSpPr>
            <a:spLocks noChangeArrowheads="1"/>
          </p:cNvSpPr>
          <p:nvPr/>
        </p:nvSpPr>
        <p:spPr bwMode="auto">
          <a:xfrm>
            <a:off x="3810000" y="3838575"/>
            <a:ext cx="989013" cy="274638"/>
          </a:xfrm>
          <a:prstGeom prst="rect">
            <a:avLst/>
          </a:prstGeom>
          <a:noFill/>
          <a:ln w="9525" algn="ctr">
            <a:noFill/>
            <a:miter lim="800000"/>
            <a:headEnd/>
            <a:tailEnd/>
          </a:ln>
          <a:effectLst/>
        </p:spPr>
        <p:txBody>
          <a:bodyPr wrap="none">
            <a:spAutoFit/>
          </a:bodyPr>
          <a:lstStyle/>
          <a:p>
            <a:pPr algn="ctr"/>
            <a:r>
              <a:rPr lang="en-US" sz="1200" b="1"/>
              <a:t>Figure 1.11</a:t>
            </a:r>
          </a:p>
        </p:txBody>
      </p:sp>
      <p:sp>
        <p:nvSpPr>
          <p:cNvPr id="7"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POLYNOMIAL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idx="1"/>
          </p:nvPr>
        </p:nvSpPr>
        <p:spPr>
          <a:xfrm>
            <a:off x="457200" y="1370013"/>
            <a:ext cx="8229600" cy="5256212"/>
          </a:xfrm>
          <a:noFill/>
        </p:spPr>
        <p:txBody>
          <a:bodyPr/>
          <a:lstStyle/>
          <a:p>
            <a:pPr marL="0" indent="0">
              <a:buNone/>
            </a:pPr>
            <a:r>
              <a:rPr lang="en-US" sz="2400" dirty="0"/>
              <a:t>To avoid the extensive arithmetic, we often use a </a:t>
            </a:r>
            <a:r>
              <a:rPr lang="en-US" sz="2400" i="1" dirty="0"/>
              <a:t>sign diagram</a:t>
            </a:r>
            <a:r>
              <a:rPr lang="en-US" sz="2400" dirty="0"/>
              <a:t>.</a:t>
            </a:r>
          </a:p>
          <a:p>
            <a:pPr marL="0" indent="0">
              <a:buNone/>
            </a:pPr>
            <a:endParaRPr lang="en-US" sz="2400" dirty="0"/>
          </a:p>
          <a:p>
            <a:pPr marL="0" indent="0">
              <a:buNone/>
            </a:pPr>
            <a:r>
              <a:rPr lang="en-US" sz="2400" dirty="0"/>
              <a:t>For example, note that the factor (</a:t>
            </a:r>
            <a:r>
              <a:rPr lang="en-US" sz="2400" i="1" dirty="0"/>
              <a:t>x </a:t>
            </a:r>
            <a:r>
              <a:rPr lang="en-US" sz="2400" dirty="0"/>
              <a:t>+ 4) is negative for all </a:t>
            </a:r>
            <a:br>
              <a:rPr lang="en-US" sz="2400" dirty="0"/>
            </a:br>
            <a:r>
              <a:rPr lang="en-US" sz="2400" i="1" dirty="0"/>
              <a:t>x </a:t>
            </a:r>
            <a:r>
              <a:rPr lang="en-US" sz="2400" dirty="0"/>
              <a:t>&lt; –4 and positive for all </a:t>
            </a:r>
            <a:r>
              <a:rPr lang="en-US" sz="2400" i="1" dirty="0"/>
              <a:t>x </a:t>
            </a:r>
            <a:r>
              <a:rPr lang="en-US" sz="2400" dirty="0"/>
              <a:t>&gt; –4.</a:t>
            </a:r>
          </a:p>
          <a:p>
            <a:pPr marL="0" indent="0">
              <a:buNone/>
            </a:pPr>
            <a:endParaRPr lang="en-US" sz="2400" dirty="0"/>
          </a:p>
          <a:p>
            <a:pPr marL="0" indent="0">
              <a:buNone/>
            </a:pPr>
            <a:r>
              <a:rPr lang="en-US" sz="2400" dirty="0"/>
              <a:t>The factor (</a:t>
            </a:r>
            <a:r>
              <a:rPr lang="en-US" sz="2400" i="1" dirty="0"/>
              <a:t>x </a:t>
            </a:r>
            <a:r>
              <a:rPr lang="en-US" sz="2400" dirty="0"/>
              <a:t>– 1) is negative for all </a:t>
            </a:r>
            <a:r>
              <a:rPr lang="en-US" sz="2400" i="1" dirty="0"/>
              <a:t>x </a:t>
            </a:r>
            <a:r>
              <a:rPr lang="en-US" sz="2400" dirty="0"/>
              <a:t>&lt; 1 and positive for all</a:t>
            </a:r>
          </a:p>
          <a:p>
            <a:pPr marL="0" indent="0">
              <a:buNone/>
            </a:pPr>
            <a:r>
              <a:rPr lang="en-US" sz="2400" i="1" dirty="0"/>
              <a:t>x </a:t>
            </a:r>
            <a:r>
              <a:rPr lang="en-US" sz="2400" dirty="0"/>
              <a:t>&gt; 1.</a:t>
            </a:r>
          </a:p>
          <a:p>
            <a:pPr marL="0" indent="0">
              <a:buNone/>
            </a:pPr>
            <a:r>
              <a:rPr lang="en-US" sz="2400" dirty="0" smtClean="0"/>
              <a:t>These </a:t>
            </a:r>
            <a:r>
              <a:rPr lang="en-US" sz="2400" dirty="0"/>
              <a:t>results are shown in Figure 1.12.</a:t>
            </a:r>
          </a:p>
        </p:txBody>
      </p:sp>
      <p:pic>
        <p:nvPicPr>
          <p:cNvPr id="212999" name="Picture 7"/>
          <p:cNvPicPr>
            <a:picLocks noChangeAspect="1" noChangeArrowheads="1"/>
          </p:cNvPicPr>
          <p:nvPr/>
        </p:nvPicPr>
        <p:blipFill>
          <a:blip r:embed="rId3"/>
          <a:srcRect/>
          <a:stretch>
            <a:fillRect/>
          </a:stretch>
        </p:blipFill>
        <p:spPr bwMode="auto">
          <a:xfrm>
            <a:off x="2209800" y="4953000"/>
            <a:ext cx="4781550" cy="914400"/>
          </a:xfrm>
          <a:prstGeom prst="rect">
            <a:avLst/>
          </a:prstGeom>
          <a:noFill/>
          <a:ln w="9525" algn="ctr">
            <a:noFill/>
            <a:miter lim="800000"/>
            <a:headEnd/>
            <a:tailEnd/>
          </a:ln>
          <a:effectLst/>
        </p:spPr>
      </p:pic>
      <p:sp>
        <p:nvSpPr>
          <p:cNvPr id="213000" name="Rectangle 8"/>
          <p:cNvSpPr>
            <a:spLocks noChangeArrowheads="1"/>
          </p:cNvSpPr>
          <p:nvPr/>
        </p:nvSpPr>
        <p:spPr bwMode="auto">
          <a:xfrm>
            <a:off x="3502025" y="6000750"/>
            <a:ext cx="2670175" cy="304800"/>
          </a:xfrm>
          <a:prstGeom prst="rect">
            <a:avLst/>
          </a:prstGeom>
          <a:noFill/>
          <a:ln w="9525" algn="ctr">
            <a:noFill/>
            <a:miter lim="800000"/>
            <a:headEnd/>
            <a:tailEnd/>
          </a:ln>
          <a:effectLst/>
        </p:spPr>
        <p:txBody>
          <a:bodyPr wrap="none">
            <a:spAutoFit/>
          </a:bodyPr>
          <a:lstStyle/>
          <a:p>
            <a:r>
              <a:rPr lang="en-US" sz="1400"/>
              <a:t>Sign diagram for </a:t>
            </a:r>
            <a:r>
              <a:rPr lang="en-US" sz="1400" i="1"/>
              <a:t>x</a:t>
            </a:r>
            <a:r>
              <a:rPr lang="en-US" sz="1400" baseline="30000"/>
              <a:t>2</a:t>
            </a:r>
            <a:r>
              <a:rPr lang="en-US" sz="1400"/>
              <a:t> + 3</a:t>
            </a:r>
            <a:r>
              <a:rPr lang="en-US" sz="1400" i="1"/>
              <a:t>x </a:t>
            </a:r>
            <a:r>
              <a:rPr lang="en-US" sz="1400"/>
              <a:t>– 4 &lt; 0</a:t>
            </a:r>
          </a:p>
        </p:txBody>
      </p:sp>
      <p:sp>
        <p:nvSpPr>
          <p:cNvPr id="213001" name="Rectangle 9"/>
          <p:cNvSpPr>
            <a:spLocks noChangeArrowheads="1"/>
          </p:cNvSpPr>
          <p:nvPr/>
        </p:nvSpPr>
        <p:spPr bwMode="auto">
          <a:xfrm>
            <a:off x="4343400" y="6305550"/>
            <a:ext cx="989013" cy="274638"/>
          </a:xfrm>
          <a:prstGeom prst="rect">
            <a:avLst/>
          </a:prstGeom>
          <a:noFill/>
          <a:ln w="9525" algn="ctr">
            <a:noFill/>
            <a:miter lim="800000"/>
            <a:headEnd/>
            <a:tailEnd/>
          </a:ln>
          <a:effectLst/>
        </p:spPr>
        <p:txBody>
          <a:bodyPr wrap="none">
            <a:spAutoFit/>
          </a:bodyPr>
          <a:lstStyle/>
          <a:p>
            <a:pPr algn="ctr"/>
            <a:r>
              <a:rPr lang="en-US" sz="1200" b="1"/>
              <a:t>Figure 1.12</a:t>
            </a:r>
          </a:p>
        </p:txBody>
      </p:sp>
      <p:sp>
        <p:nvSpPr>
          <p:cNvPr id="8"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POLYNOMIAL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idx="1"/>
          </p:nvPr>
        </p:nvSpPr>
        <p:spPr>
          <a:xfrm>
            <a:off x="457200" y="1370013"/>
            <a:ext cx="8229600" cy="5256212"/>
          </a:xfrm>
          <a:noFill/>
        </p:spPr>
        <p:txBody>
          <a:bodyPr/>
          <a:lstStyle/>
          <a:p>
            <a:pPr marL="0" indent="0">
              <a:buNone/>
            </a:pPr>
            <a:r>
              <a:rPr lang="en-US" sz="2400" dirty="0"/>
              <a:t>Because we are trying to solve </a:t>
            </a:r>
            <a:r>
              <a:rPr lang="en-US" sz="2400" i="1" dirty="0"/>
              <a:t>x</a:t>
            </a:r>
            <a:r>
              <a:rPr lang="en-US" sz="2400" baseline="30000" dirty="0"/>
              <a:t>2</a:t>
            </a:r>
            <a:r>
              <a:rPr lang="en-US" sz="2400" dirty="0"/>
              <a:t> + 3</a:t>
            </a:r>
            <a:r>
              <a:rPr lang="en-US" sz="2400" i="1" dirty="0"/>
              <a:t>x </a:t>
            </a:r>
            <a:r>
              <a:rPr lang="en-US" sz="2400" dirty="0"/>
              <a:t>– 4 &lt; 0, we want the interval for which the product of the factors is negative (the polynomial is less than zero).</a:t>
            </a:r>
          </a:p>
          <a:p>
            <a:pPr marL="0" indent="0">
              <a:buNone/>
            </a:pPr>
            <a:endParaRPr lang="en-US" sz="2400" dirty="0"/>
          </a:p>
          <a:p>
            <a:pPr marL="0" indent="0">
              <a:buNone/>
            </a:pPr>
            <a:r>
              <a:rPr lang="en-US" sz="2400" dirty="0"/>
              <a:t>From the sign diagram, we can visually determine that this interval is where the factors have opposite signs. See Figure 1.13.</a:t>
            </a:r>
          </a:p>
        </p:txBody>
      </p:sp>
      <p:sp>
        <p:nvSpPr>
          <p:cNvPr id="215048" name="Rectangle 8"/>
          <p:cNvSpPr>
            <a:spLocks noChangeArrowheads="1"/>
          </p:cNvSpPr>
          <p:nvPr/>
        </p:nvSpPr>
        <p:spPr bwMode="auto">
          <a:xfrm>
            <a:off x="4114800" y="6264275"/>
            <a:ext cx="989013" cy="274638"/>
          </a:xfrm>
          <a:prstGeom prst="rect">
            <a:avLst/>
          </a:prstGeom>
          <a:noFill/>
          <a:ln w="9525" algn="ctr">
            <a:noFill/>
            <a:miter lim="800000"/>
            <a:headEnd/>
            <a:tailEnd/>
          </a:ln>
          <a:effectLst/>
        </p:spPr>
        <p:txBody>
          <a:bodyPr wrap="none">
            <a:spAutoFit/>
          </a:bodyPr>
          <a:lstStyle/>
          <a:p>
            <a:pPr algn="ctr"/>
            <a:r>
              <a:rPr lang="en-US" sz="1200" b="1"/>
              <a:t>Figure 1.13</a:t>
            </a:r>
          </a:p>
        </p:txBody>
      </p:sp>
      <p:pic>
        <p:nvPicPr>
          <p:cNvPr id="215049" name="Picture 9"/>
          <p:cNvPicPr>
            <a:picLocks noChangeAspect="1" noChangeArrowheads="1"/>
          </p:cNvPicPr>
          <p:nvPr/>
        </p:nvPicPr>
        <p:blipFill>
          <a:blip r:embed="rId3"/>
          <a:srcRect/>
          <a:stretch>
            <a:fillRect/>
          </a:stretch>
        </p:blipFill>
        <p:spPr bwMode="auto">
          <a:xfrm>
            <a:off x="1981200" y="4329113"/>
            <a:ext cx="4808538" cy="1554162"/>
          </a:xfrm>
          <a:prstGeom prst="rect">
            <a:avLst/>
          </a:prstGeom>
          <a:noFill/>
          <a:ln w="9525" algn="ctr">
            <a:noFill/>
            <a:miter lim="800000"/>
            <a:headEnd/>
            <a:tailEnd/>
          </a:ln>
          <a:effectLst/>
        </p:spPr>
      </p:pic>
      <p:sp>
        <p:nvSpPr>
          <p:cNvPr id="215050" name="Rectangle 10"/>
          <p:cNvSpPr>
            <a:spLocks noChangeArrowheads="1"/>
          </p:cNvSpPr>
          <p:nvPr/>
        </p:nvSpPr>
        <p:spPr bwMode="auto">
          <a:xfrm>
            <a:off x="3276600" y="5959475"/>
            <a:ext cx="2852738" cy="304800"/>
          </a:xfrm>
          <a:prstGeom prst="rect">
            <a:avLst/>
          </a:prstGeom>
          <a:noFill/>
          <a:ln w="9525" algn="ctr">
            <a:noFill/>
            <a:miter lim="800000"/>
            <a:headEnd/>
            <a:tailEnd/>
          </a:ln>
          <a:effectLst/>
        </p:spPr>
        <p:txBody>
          <a:bodyPr wrap="none">
            <a:spAutoFit/>
          </a:bodyPr>
          <a:lstStyle/>
          <a:p>
            <a:r>
              <a:rPr lang="en-US" sz="1400"/>
              <a:t>The solution is the interval (–4, 1).</a:t>
            </a:r>
          </a:p>
        </p:txBody>
      </p:sp>
      <p:sp>
        <p:nvSpPr>
          <p:cNvPr id="8"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POLYNOMIAL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In general, the interval notation</a:t>
            </a:r>
          </a:p>
          <a:p>
            <a:pPr marL="0" indent="0">
              <a:buNone/>
            </a:pPr>
            <a:endParaRPr lang="en-US" sz="2400" dirty="0"/>
          </a:p>
          <a:p>
            <a:pPr marL="0" indent="0">
              <a:lnSpc>
                <a:spcPct val="120000"/>
              </a:lnSpc>
              <a:buNone/>
            </a:pPr>
            <a:r>
              <a:rPr lang="en-US" sz="2400" dirty="0"/>
              <a:t>  (</a:t>
            </a:r>
            <a:r>
              <a:rPr lang="en-US" sz="2400" i="1" dirty="0"/>
              <a:t>a</a:t>
            </a:r>
            <a:r>
              <a:rPr lang="en-US" sz="2400" dirty="0"/>
              <a:t>, </a:t>
            </a:r>
            <a:r>
              <a:rPr lang="en-US" sz="2400" i="1" dirty="0"/>
              <a:t>b</a:t>
            </a:r>
            <a:r>
              <a:rPr lang="en-US" sz="2400" dirty="0"/>
              <a:t>)   represents all real numbers between </a:t>
            </a:r>
            <a:r>
              <a:rPr lang="en-US" sz="2400" i="1" dirty="0"/>
              <a:t>a </a:t>
            </a:r>
            <a:r>
              <a:rPr lang="en-US" sz="2400" dirty="0"/>
              <a:t>and </a:t>
            </a:r>
            <a:r>
              <a:rPr lang="en-US" sz="2400" i="1" dirty="0"/>
              <a:t>b</a:t>
            </a:r>
            <a:r>
              <a:rPr lang="en-US" sz="2400" dirty="0"/>
              <a:t>,</a:t>
            </a:r>
            <a:r>
              <a:rPr lang="en-US" sz="2400" i="1" dirty="0"/>
              <a:t> </a:t>
            </a:r>
            <a:r>
              <a:rPr lang="en-US" sz="2400" dirty="0"/>
              <a:t>not </a:t>
            </a:r>
            <a:br>
              <a:rPr lang="en-US" sz="2400" dirty="0"/>
            </a:br>
            <a:r>
              <a:rPr lang="en-US" sz="2400" dirty="0"/>
              <a:t>             including </a:t>
            </a:r>
            <a:r>
              <a:rPr lang="en-US" sz="2400" i="1" dirty="0"/>
              <a:t>a </a:t>
            </a:r>
            <a:r>
              <a:rPr lang="en-US" sz="2400" dirty="0"/>
              <a:t>and </a:t>
            </a:r>
            <a:r>
              <a:rPr lang="en-US" sz="2400" i="1" dirty="0"/>
              <a:t>b</a:t>
            </a:r>
            <a:r>
              <a:rPr lang="en-US" sz="2400" dirty="0"/>
              <a:t>. This is an </a:t>
            </a:r>
            <a:r>
              <a:rPr lang="en-US" sz="2400" b="1" dirty="0"/>
              <a:t>open interval.</a:t>
            </a:r>
            <a:br>
              <a:rPr lang="en-US" sz="2400" b="1" dirty="0"/>
            </a:br>
            <a:r>
              <a:rPr lang="en-US" sz="2400" b="1" dirty="0"/>
              <a:t>             </a:t>
            </a:r>
            <a:r>
              <a:rPr lang="en-US" sz="2400" dirty="0"/>
              <a:t>In set-builder notation, we write {</a:t>
            </a:r>
            <a:r>
              <a:rPr lang="en-US" sz="2400" i="1" dirty="0"/>
              <a:t>x</a:t>
            </a:r>
            <a:r>
              <a:rPr lang="en-US" sz="2400" dirty="0"/>
              <a:t> | </a:t>
            </a:r>
            <a:r>
              <a:rPr lang="en-US" sz="2400" i="1" dirty="0"/>
              <a:t>a</a:t>
            </a:r>
            <a:r>
              <a:rPr lang="en-US" sz="2400" dirty="0"/>
              <a:t> &lt; </a:t>
            </a:r>
            <a:r>
              <a:rPr lang="en-US" sz="2400" i="1" dirty="0"/>
              <a:t>x</a:t>
            </a:r>
            <a:r>
              <a:rPr lang="en-US" sz="2400" dirty="0"/>
              <a:t> &lt; </a:t>
            </a:r>
            <a:r>
              <a:rPr lang="en-US" sz="2400" i="1" dirty="0"/>
              <a:t>b</a:t>
            </a:r>
            <a:r>
              <a:rPr lang="en-US" sz="2400" dirty="0"/>
              <a:t>}.</a:t>
            </a:r>
          </a:p>
          <a:p>
            <a:pPr marL="0" indent="0">
              <a:lnSpc>
                <a:spcPct val="120000"/>
              </a:lnSpc>
              <a:buNone/>
            </a:pPr>
            <a:r>
              <a:rPr lang="en-US" sz="2400" dirty="0"/>
              <a:t>             The graph of (–4, 2) is shown in Figure P.3.</a:t>
            </a:r>
          </a:p>
          <a:p>
            <a:pPr marL="0" indent="0">
              <a:buNone/>
            </a:pPr>
            <a:endParaRPr lang="en-US" sz="2400" dirty="0"/>
          </a:p>
          <a:p>
            <a:pPr marL="0" indent="0">
              <a:buNone/>
            </a:pPr>
            <a:endParaRPr lang="en-US" sz="2400" dirty="0"/>
          </a:p>
        </p:txBody>
      </p:sp>
      <p:pic>
        <p:nvPicPr>
          <p:cNvPr id="196612" name="Picture 4"/>
          <p:cNvPicPr>
            <a:picLocks noChangeAspect="1" noChangeArrowheads="1"/>
          </p:cNvPicPr>
          <p:nvPr/>
        </p:nvPicPr>
        <p:blipFill>
          <a:blip r:embed="rId3"/>
          <a:srcRect/>
          <a:stretch>
            <a:fillRect/>
          </a:stretch>
        </p:blipFill>
        <p:spPr bwMode="auto">
          <a:xfrm>
            <a:off x="2109788" y="4508500"/>
            <a:ext cx="4881562" cy="758825"/>
          </a:xfrm>
          <a:prstGeom prst="rect">
            <a:avLst/>
          </a:prstGeom>
          <a:noFill/>
          <a:ln w="9525" algn="ctr">
            <a:noFill/>
            <a:miter lim="800000"/>
            <a:headEnd/>
            <a:tailEnd/>
          </a:ln>
          <a:effectLst/>
        </p:spPr>
      </p:pic>
      <p:sp>
        <p:nvSpPr>
          <p:cNvPr id="196613" name="Rectangle 5"/>
          <p:cNvSpPr>
            <a:spLocks noChangeArrowheads="1"/>
          </p:cNvSpPr>
          <p:nvPr/>
        </p:nvSpPr>
        <p:spPr bwMode="auto">
          <a:xfrm>
            <a:off x="4106863" y="5178425"/>
            <a:ext cx="922337" cy="274638"/>
          </a:xfrm>
          <a:prstGeom prst="rect">
            <a:avLst/>
          </a:prstGeom>
          <a:noFill/>
          <a:ln w="9525" algn="ctr">
            <a:noFill/>
            <a:miter lim="800000"/>
            <a:headEnd/>
            <a:tailEnd/>
          </a:ln>
          <a:effectLst/>
        </p:spPr>
        <p:txBody>
          <a:bodyPr wrap="none">
            <a:spAutoFit/>
          </a:bodyPr>
          <a:lstStyle/>
          <a:p>
            <a:r>
              <a:rPr lang="en-US" sz="1200" b="1"/>
              <a:t>Figure P.3</a:t>
            </a:r>
          </a:p>
        </p:txBody>
      </p:sp>
      <p:sp>
        <p:nvSpPr>
          <p:cNvPr id="7"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INTERVAL NOTATION</a:t>
            </a:r>
            <a:endParaRPr lang="en-US" sz="2400" b="1" dirty="0">
              <a:latin typeface="+mn-l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9139" name="Rectangle 3"/>
          <p:cNvSpPr>
            <a:spLocks noGrp="1" noChangeArrowheads="1"/>
          </p:cNvSpPr>
          <p:nvPr>
            <p:ph type="title"/>
          </p:nvPr>
        </p:nvSpPr>
        <p:spPr>
          <a:xfrm>
            <a:off x="301625" y="90488"/>
            <a:ext cx="8226425" cy="1143000"/>
          </a:xfrm>
          <a:noFill/>
        </p:spPr>
        <p:txBody>
          <a:bodyPr/>
          <a:lstStyle/>
          <a:p>
            <a:r>
              <a:rPr lang="en-US" sz="3300" dirty="0" smtClean="0"/>
              <a:t> </a:t>
            </a:r>
            <a:r>
              <a:rPr lang="en-US" sz="2400" b="1" dirty="0" smtClean="0">
                <a:latin typeface="+mn-lt"/>
              </a:rPr>
              <a:t>SOLVE A POLYNOMIAL INEQUALITY</a:t>
            </a:r>
            <a:endParaRPr lang="en-US" sz="2400" b="1" dirty="0">
              <a:latin typeface="+mn-lt"/>
            </a:endParaRPr>
          </a:p>
        </p:txBody>
      </p:sp>
      <p:sp>
        <p:nvSpPr>
          <p:cNvPr id="219138" name="Rectangle 2"/>
          <p:cNvSpPr>
            <a:spLocks noGrp="1" noChangeArrowheads="1"/>
          </p:cNvSpPr>
          <p:nvPr>
            <p:ph idx="1"/>
          </p:nvPr>
        </p:nvSpPr>
        <p:spPr>
          <a:xfrm>
            <a:off x="457200" y="1370013"/>
            <a:ext cx="8229600" cy="5256212"/>
          </a:xfrm>
          <a:noFill/>
        </p:spPr>
        <p:txBody>
          <a:bodyPr/>
          <a:lstStyle/>
          <a:p>
            <a:pPr marL="0" indent="0">
              <a:buNone/>
            </a:pPr>
            <a:r>
              <a:rPr lang="en-US" sz="2400" dirty="0"/>
              <a:t>Find the solution set of </a:t>
            </a:r>
            <a:r>
              <a:rPr lang="en-US" sz="2400" i="1" dirty="0"/>
              <a:t>x</a:t>
            </a:r>
            <a:r>
              <a:rPr lang="en-US" sz="2400" baseline="30000" dirty="0"/>
              <a:t>3</a:t>
            </a:r>
            <a:r>
              <a:rPr lang="en-US" sz="2400" dirty="0"/>
              <a:t> + 3</a:t>
            </a:r>
            <a:r>
              <a:rPr lang="en-US" sz="2400" i="1" dirty="0"/>
              <a:t>x</a:t>
            </a:r>
            <a:r>
              <a:rPr lang="en-US" sz="2400" baseline="30000" dirty="0"/>
              <a:t>2</a:t>
            </a:r>
            <a:r>
              <a:rPr lang="en-US" sz="2400" dirty="0"/>
              <a:t> – 4</a:t>
            </a:r>
            <a:r>
              <a:rPr lang="en-US" sz="2400" i="1" dirty="0"/>
              <a:t>x </a:t>
            </a:r>
            <a:r>
              <a:rPr lang="en-US" sz="2400" dirty="0"/>
              <a:t>– 12 </a:t>
            </a:r>
            <a:r>
              <a:rPr lang="en-US" sz="2400" dirty="0">
                <a:sym typeface="Symbol" pitchFamily="18" charset="2"/>
              </a:rPr>
              <a:t></a:t>
            </a:r>
            <a:r>
              <a:rPr lang="en-US" sz="2400" dirty="0"/>
              <a:t> 0. Write the answer in interval notation.</a:t>
            </a:r>
          </a:p>
          <a:p>
            <a:pPr marL="0" indent="0">
              <a:buNone/>
            </a:pPr>
            <a:endParaRPr lang="en-US" sz="2400" dirty="0">
              <a:solidFill>
                <a:srgbClr val="21419C"/>
              </a:solidFill>
            </a:endParaRPr>
          </a:p>
          <a:p>
            <a:pPr marL="0" indent="0">
              <a:buNone/>
            </a:pPr>
            <a:r>
              <a:rPr lang="en-US" sz="2400" dirty="0">
                <a:solidFill>
                  <a:srgbClr val="21419C"/>
                </a:solidFill>
              </a:rPr>
              <a:t>Solution:</a:t>
            </a:r>
          </a:p>
          <a:p>
            <a:pPr marL="0" indent="0">
              <a:buNone/>
            </a:pPr>
            <a:r>
              <a:rPr lang="en-US" sz="2400" dirty="0"/>
              <a:t>Find the zeros of the polynomial.</a:t>
            </a:r>
          </a:p>
          <a:p>
            <a:pPr marL="0" indent="0">
              <a:buNone/>
            </a:pPr>
            <a:r>
              <a:rPr lang="en-US" sz="2400" i="1" dirty="0"/>
              <a:t>	x</a:t>
            </a:r>
            <a:r>
              <a:rPr lang="en-US" sz="2400" baseline="30000" dirty="0"/>
              <a:t>3</a:t>
            </a:r>
            <a:r>
              <a:rPr lang="en-US" sz="2400" dirty="0"/>
              <a:t> + 3</a:t>
            </a:r>
            <a:r>
              <a:rPr lang="en-US" sz="2400" i="1" dirty="0"/>
              <a:t>x</a:t>
            </a:r>
            <a:r>
              <a:rPr lang="en-US" sz="2400" baseline="30000" dirty="0"/>
              <a:t>2</a:t>
            </a:r>
            <a:r>
              <a:rPr lang="en-US" sz="2400" dirty="0"/>
              <a:t> – 4</a:t>
            </a:r>
            <a:r>
              <a:rPr lang="en-US" sz="2400" i="1" dirty="0"/>
              <a:t>x </a:t>
            </a:r>
            <a:r>
              <a:rPr lang="en-US" sz="2400" dirty="0"/>
              <a:t>– 12 </a:t>
            </a:r>
            <a:r>
              <a:rPr lang="en-US" sz="2400" dirty="0">
                <a:sym typeface="Symbol" pitchFamily="18" charset="2"/>
              </a:rPr>
              <a:t>=</a:t>
            </a:r>
            <a:r>
              <a:rPr lang="en-US" sz="2400" dirty="0"/>
              <a:t> 0</a:t>
            </a:r>
          </a:p>
          <a:p>
            <a:pPr marL="0" indent="0">
              <a:buNone/>
            </a:pPr>
            <a:r>
              <a:rPr lang="en-US" sz="2400" dirty="0"/>
              <a:t>        (</a:t>
            </a:r>
            <a:r>
              <a:rPr lang="en-US" sz="2400" i="1" dirty="0"/>
              <a:t>x </a:t>
            </a:r>
            <a:r>
              <a:rPr lang="en-US" sz="2400" dirty="0"/>
              <a:t>+ 3)(</a:t>
            </a:r>
            <a:r>
              <a:rPr lang="en-US" sz="2400" i="1" dirty="0"/>
              <a:t>x </a:t>
            </a:r>
            <a:r>
              <a:rPr lang="en-US" sz="2400" dirty="0"/>
              <a:t>+ 2)(</a:t>
            </a:r>
            <a:r>
              <a:rPr lang="en-US" sz="2400" i="1" dirty="0"/>
              <a:t>x </a:t>
            </a:r>
            <a:r>
              <a:rPr lang="en-US" sz="2400" dirty="0"/>
              <a:t>– 2) = 0</a:t>
            </a:r>
          </a:p>
          <a:p>
            <a:pPr marL="0" indent="0">
              <a:buNone/>
            </a:pPr>
            <a:endParaRPr lang="en-US" sz="2400" dirty="0"/>
          </a:p>
          <a:p>
            <a:pPr marL="0" indent="0">
              <a:buNone/>
            </a:pPr>
            <a:r>
              <a:rPr lang="en-US" sz="2400" dirty="0"/>
              <a:t>The zeros are –3, –2, and 2. </a:t>
            </a:r>
            <a:endParaRPr lang="en-US" sz="2400" b="1" dirty="0"/>
          </a:p>
        </p:txBody>
      </p:sp>
      <p:sp>
        <p:nvSpPr>
          <p:cNvPr id="219141" name="Rectangle 5"/>
          <p:cNvSpPr>
            <a:spLocks noChangeArrowheads="1"/>
          </p:cNvSpPr>
          <p:nvPr/>
        </p:nvSpPr>
        <p:spPr bwMode="auto">
          <a:xfrm>
            <a:off x="4876800" y="3976688"/>
            <a:ext cx="2152650" cy="366712"/>
          </a:xfrm>
          <a:prstGeom prst="rect">
            <a:avLst/>
          </a:prstGeom>
          <a:noFill/>
          <a:ln w="9525" algn="ctr">
            <a:noFill/>
            <a:miter lim="800000"/>
            <a:headEnd/>
            <a:tailEnd/>
          </a:ln>
          <a:effectLst/>
        </p:spPr>
        <p:txBody>
          <a:bodyPr wrap="none">
            <a:spAutoFit/>
          </a:bodyPr>
          <a:lstStyle/>
          <a:p>
            <a:r>
              <a:rPr lang="en-US">
                <a:solidFill>
                  <a:srgbClr val="009AFF"/>
                </a:solidFill>
              </a:rPr>
              <a:t>Factor by grouping.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19138">
                                            <p:txEl>
                                              <p:pRg st="2" end="2"/>
                                            </p:txEl>
                                          </p:spTgt>
                                        </p:tgtEl>
                                        <p:attrNameLst>
                                          <p:attrName>style.visibility</p:attrName>
                                        </p:attrNameLst>
                                      </p:cBhvr>
                                      <p:to>
                                        <p:strVal val="visible"/>
                                      </p:to>
                                    </p:set>
                                    <p:animEffect transition="in" filter="fade">
                                      <p:cBhvr>
                                        <p:cTn id="7" dur="1000"/>
                                        <p:tgtEl>
                                          <p:spTgt spid="219138">
                                            <p:txEl>
                                              <p:pRg st="2" end="2"/>
                                            </p:txEl>
                                          </p:spTgt>
                                        </p:tgtEl>
                                      </p:cBhvr>
                                    </p:animEffect>
                                    <p:anim calcmode="lin" valueType="num">
                                      <p:cBhvr>
                                        <p:cTn id="8" dur="1000" fill="hold"/>
                                        <p:tgtEl>
                                          <p:spTgt spid="219138">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9138">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9138">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19138">
                                            <p:txEl>
                                              <p:pRg st="3" end="3"/>
                                            </p:txEl>
                                          </p:spTgt>
                                        </p:tgtEl>
                                        <p:attrNameLst>
                                          <p:attrName>style.visibility</p:attrName>
                                        </p:attrNameLst>
                                      </p:cBhvr>
                                      <p:to>
                                        <p:strVal val="visible"/>
                                      </p:to>
                                    </p:set>
                                    <p:animEffect transition="in" filter="fade">
                                      <p:cBhvr>
                                        <p:cTn id="13" dur="1000"/>
                                        <p:tgtEl>
                                          <p:spTgt spid="219138">
                                            <p:txEl>
                                              <p:pRg st="3" end="3"/>
                                            </p:txEl>
                                          </p:spTgt>
                                        </p:tgtEl>
                                      </p:cBhvr>
                                    </p:animEffect>
                                    <p:anim calcmode="lin" valueType="num">
                                      <p:cBhvr>
                                        <p:cTn id="14" dur="1000" fill="hold"/>
                                        <p:tgtEl>
                                          <p:spTgt spid="219138">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19138">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19138">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19138">
                                            <p:txEl>
                                              <p:pRg st="4" end="4"/>
                                            </p:txEl>
                                          </p:spTgt>
                                        </p:tgtEl>
                                        <p:attrNameLst>
                                          <p:attrName>style.visibility</p:attrName>
                                        </p:attrNameLst>
                                      </p:cBhvr>
                                      <p:to>
                                        <p:strVal val="visible"/>
                                      </p:to>
                                    </p:set>
                                    <p:animEffect transition="in" filter="fade">
                                      <p:cBhvr>
                                        <p:cTn id="19" dur="1000"/>
                                        <p:tgtEl>
                                          <p:spTgt spid="219138">
                                            <p:txEl>
                                              <p:pRg st="4" end="4"/>
                                            </p:txEl>
                                          </p:spTgt>
                                        </p:tgtEl>
                                      </p:cBhvr>
                                    </p:animEffect>
                                    <p:anim calcmode="lin" valueType="num">
                                      <p:cBhvr>
                                        <p:cTn id="20" dur="1000" fill="hold"/>
                                        <p:tgtEl>
                                          <p:spTgt spid="219138">
                                            <p:txEl>
                                              <p:pRg st="4" end="4"/>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219138">
                                            <p:txEl>
                                              <p:pRg st="4" end="4"/>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19138">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219138">
                                            <p:txEl>
                                              <p:pRg st="5" end="5"/>
                                            </p:txEl>
                                          </p:spTgt>
                                        </p:tgtEl>
                                        <p:attrNameLst>
                                          <p:attrName>style.visibility</p:attrName>
                                        </p:attrNameLst>
                                      </p:cBhvr>
                                      <p:to>
                                        <p:strVal val="visible"/>
                                      </p:to>
                                    </p:set>
                                    <p:animEffect transition="in" filter="fade">
                                      <p:cBhvr>
                                        <p:cTn id="27" dur="1000"/>
                                        <p:tgtEl>
                                          <p:spTgt spid="219138">
                                            <p:txEl>
                                              <p:pRg st="5" end="5"/>
                                            </p:txEl>
                                          </p:spTgt>
                                        </p:tgtEl>
                                      </p:cBhvr>
                                    </p:animEffect>
                                    <p:anim calcmode="lin" valueType="num">
                                      <p:cBhvr>
                                        <p:cTn id="28" dur="1000" fill="hold"/>
                                        <p:tgtEl>
                                          <p:spTgt spid="219138">
                                            <p:txEl>
                                              <p:pRg st="5" end="5"/>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219138">
                                            <p:txEl>
                                              <p:pRg st="5" end="5"/>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19138">
                                            <p:txEl>
                                              <p:pRg st="5" end="5"/>
                                            </p:txEl>
                                          </p:spTgt>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219141"/>
                                        </p:tgtEl>
                                        <p:attrNameLst>
                                          <p:attrName>style.visibility</p:attrName>
                                        </p:attrNameLst>
                                      </p:cBhvr>
                                      <p:to>
                                        <p:strVal val="visible"/>
                                      </p:to>
                                    </p:set>
                                    <p:animEffect transition="in" filter="fade">
                                      <p:cBhvr>
                                        <p:cTn id="33" dur="1000"/>
                                        <p:tgtEl>
                                          <p:spTgt spid="219141"/>
                                        </p:tgtEl>
                                      </p:cBhvr>
                                    </p:animEffect>
                                    <p:anim calcmode="lin" valueType="num">
                                      <p:cBhvr>
                                        <p:cTn id="34" dur="1000" fill="hold"/>
                                        <p:tgtEl>
                                          <p:spTgt spid="219141"/>
                                        </p:tgtEl>
                                        <p:attrNameLst>
                                          <p:attrName>ppt_x</p:attrName>
                                        </p:attrNameLst>
                                      </p:cBhvr>
                                      <p:tavLst>
                                        <p:tav tm="0">
                                          <p:val>
                                            <p:strVal val="#ppt_x"/>
                                          </p:val>
                                        </p:tav>
                                        <p:tav tm="100000">
                                          <p:val>
                                            <p:strVal val="#ppt_x"/>
                                          </p:val>
                                        </p:tav>
                                      </p:tavLst>
                                    </p:anim>
                                    <p:anim calcmode="lin" valueType="num">
                                      <p:cBhvr>
                                        <p:cTn id="35" dur="900" decel="100000" fill="hold"/>
                                        <p:tgtEl>
                                          <p:spTgt spid="21914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219141"/>
                                        </p:tgtEl>
                                        <p:attrNameLst>
                                          <p:attrName>ppt_y</p:attrName>
                                        </p:attrNameLst>
                                      </p:cBhvr>
                                      <p:tavLst>
                                        <p:tav tm="0">
                                          <p:val>
                                            <p:strVal val="#ppt_y-.03"/>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nodeType="clickEffect">
                                  <p:stCondLst>
                                    <p:cond delay="0"/>
                                  </p:stCondLst>
                                  <p:childTnLst>
                                    <p:set>
                                      <p:cBhvr>
                                        <p:cTn id="40" dur="1" fill="hold">
                                          <p:stCondLst>
                                            <p:cond delay="0"/>
                                          </p:stCondLst>
                                        </p:cTn>
                                        <p:tgtEl>
                                          <p:spTgt spid="219138">
                                            <p:txEl>
                                              <p:pRg st="7" end="7"/>
                                            </p:txEl>
                                          </p:spTgt>
                                        </p:tgtEl>
                                        <p:attrNameLst>
                                          <p:attrName>style.visibility</p:attrName>
                                        </p:attrNameLst>
                                      </p:cBhvr>
                                      <p:to>
                                        <p:strVal val="visible"/>
                                      </p:to>
                                    </p:set>
                                    <p:animEffect transition="in" filter="fade">
                                      <p:cBhvr>
                                        <p:cTn id="41" dur="1000"/>
                                        <p:tgtEl>
                                          <p:spTgt spid="219138">
                                            <p:txEl>
                                              <p:pRg st="7" end="7"/>
                                            </p:txEl>
                                          </p:spTgt>
                                        </p:tgtEl>
                                      </p:cBhvr>
                                    </p:animEffect>
                                    <p:anim calcmode="lin" valueType="num">
                                      <p:cBhvr>
                                        <p:cTn id="42" dur="1000" fill="hold"/>
                                        <p:tgtEl>
                                          <p:spTgt spid="219138">
                                            <p:txEl>
                                              <p:pRg st="7" end="7"/>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219138">
                                            <p:txEl>
                                              <p:pRg st="7" end="7"/>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219138">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01625" y="90488"/>
            <a:ext cx="8226425" cy="1143000"/>
          </a:xfrm>
          <a:noFill/>
        </p:spPr>
        <p:txBody>
          <a:bodyPr/>
          <a:lstStyle/>
          <a:p>
            <a:r>
              <a:rPr lang="en-US" dirty="0" smtClean="0"/>
              <a:t> </a:t>
            </a:r>
            <a:r>
              <a:rPr lang="en-US" sz="2400" b="1" dirty="0" smtClean="0">
                <a:latin typeface="+mn-lt"/>
              </a:rPr>
              <a:t>SOLUTION</a:t>
            </a:r>
            <a:endParaRPr lang="en-US" sz="2400" b="1" dirty="0">
              <a:latin typeface="+mn-lt"/>
            </a:endParaRPr>
          </a:p>
        </p:txBody>
      </p:sp>
      <p:sp>
        <p:nvSpPr>
          <p:cNvPr id="221188" name="Rectangle 4"/>
          <p:cNvSpPr>
            <a:spLocks noGrp="1" noChangeArrowheads="1"/>
          </p:cNvSpPr>
          <p:nvPr>
            <p:ph idx="1"/>
          </p:nvPr>
        </p:nvSpPr>
        <p:spPr>
          <a:xfrm>
            <a:off x="457200" y="1219200"/>
            <a:ext cx="8229600" cy="5256212"/>
          </a:xfrm>
          <a:noFill/>
          <a:ln/>
        </p:spPr>
        <p:txBody>
          <a:bodyPr/>
          <a:lstStyle/>
          <a:p>
            <a:pPr>
              <a:buNone/>
            </a:pPr>
            <a:r>
              <a:rPr lang="en-US" sz="2400" dirty="0"/>
              <a:t>Draw a sign diagram using these values. See Figure 1.14.</a:t>
            </a:r>
          </a:p>
          <a:p>
            <a:pPr>
              <a:buNone/>
            </a:pPr>
            <a:endParaRPr lang="en-US" sz="2400" dirty="0"/>
          </a:p>
          <a:p>
            <a:pPr>
              <a:buNone/>
            </a:pPr>
            <a:endParaRPr lang="en-US" sz="2400" dirty="0"/>
          </a:p>
          <a:p>
            <a:pPr>
              <a:buNone/>
            </a:pPr>
            <a:endParaRPr lang="en-US" sz="2400" dirty="0" smtClean="0"/>
          </a:p>
          <a:p>
            <a:pPr>
              <a:buNone/>
            </a:pPr>
            <a:endParaRPr lang="en-US" sz="2400" dirty="0" smtClean="0"/>
          </a:p>
          <a:p>
            <a:pPr>
              <a:buNone/>
            </a:pPr>
            <a:endParaRPr lang="en-US" sz="2400" dirty="0"/>
          </a:p>
          <a:p>
            <a:pPr marL="0" indent="0">
              <a:buNone/>
            </a:pPr>
            <a:r>
              <a:rPr lang="en-US" sz="2400" dirty="0"/>
              <a:t>Because the inequality is </a:t>
            </a:r>
            <a:r>
              <a:rPr lang="en-US" sz="2400" dirty="0">
                <a:sym typeface="Symbol" pitchFamily="18" charset="2"/>
              </a:rPr>
              <a:t></a:t>
            </a:r>
            <a:r>
              <a:rPr lang="en-US" sz="2400" dirty="0"/>
              <a:t>, find the intervals for which the product of the factors is positive or zero.</a:t>
            </a:r>
          </a:p>
          <a:p>
            <a:pPr marL="0" indent="0">
              <a:buNone/>
            </a:pPr>
            <a:endParaRPr lang="en-US" sz="2400" dirty="0"/>
          </a:p>
          <a:p>
            <a:pPr marL="0" indent="0">
              <a:buNone/>
            </a:pPr>
            <a:r>
              <a:rPr lang="en-US" sz="2400" dirty="0"/>
              <a:t>From the diagram, </a:t>
            </a:r>
            <a:r>
              <a:rPr lang="en-US" sz="2400" dirty="0">
                <a:solidFill>
                  <a:srgbClr val="009AFF"/>
                </a:solidFill>
              </a:rPr>
              <a:t>the solution set is [–3, 2] </a:t>
            </a:r>
            <a:r>
              <a:rPr lang="en-US" sz="2400" dirty="0">
                <a:solidFill>
                  <a:srgbClr val="009AFF"/>
                </a:solidFill>
                <a:sym typeface="Symbol" pitchFamily="18" charset="2"/>
              </a:rPr>
              <a:t></a:t>
            </a:r>
            <a:r>
              <a:rPr lang="en-US" sz="2400" dirty="0"/>
              <a:t> </a:t>
            </a:r>
            <a:r>
              <a:rPr lang="en-US" sz="2400" dirty="0">
                <a:solidFill>
                  <a:srgbClr val="009AFF"/>
                </a:solidFill>
              </a:rPr>
              <a:t>[2,    ). </a:t>
            </a:r>
          </a:p>
          <a:p>
            <a:pPr marL="0" indent="0">
              <a:buNone/>
            </a:pPr>
            <a:endParaRPr lang="en-US" sz="2400" dirty="0">
              <a:solidFill>
                <a:srgbClr val="009AFF"/>
              </a:solidFill>
            </a:endParaRPr>
          </a:p>
          <a:p>
            <a:pPr marL="0" indent="0">
              <a:buNone/>
            </a:pPr>
            <a:r>
              <a:rPr lang="en-US" sz="2400" dirty="0"/>
              <a:t>The inequality is </a:t>
            </a:r>
            <a:r>
              <a:rPr lang="en-US" sz="2400" dirty="0">
                <a:sym typeface="Symbol" pitchFamily="18" charset="2"/>
              </a:rPr>
              <a:t></a:t>
            </a:r>
            <a:r>
              <a:rPr lang="en-US" sz="2400" dirty="0"/>
              <a:t>, so we use brackets, except after the infinity symbol.</a:t>
            </a:r>
          </a:p>
        </p:txBody>
      </p:sp>
      <p:sp>
        <p:nvSpPr>
          <p:cNvPr id="221187" name="Text Box 3"/>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pic>
        <p:nvPicPr>
          <p:cNvPr id="221191" name="Picture 7"/>
          <p:cNvPicPr>
            <a:picLocks noChangeAspect="1" noChangeArrowheads="1"/>
          </p:cNvPicPr>
          <p:nvPr/>
        </p:nvPicPr>
        <p:blipFill>
          <a:blip r:embed="rId3"/>
          <a:srcRect/>
          <a:stretch>
            <a:fillRect/>
          </a:stretch>
        </p:blipFill>
        <p:spPr bwMode="auto">
          <a:xfrm>
            <a:off x="2362200" y="1676400"/>
            <a:ext cx="4186238" cy="1682750"/>
          </a:xfrm>
          <a:prstGeom prst="rect">
            <a:avLst/>
          </a:prstGeom>
          <a:noFill/>
          <a:ln w="9525" algn="ctr">
            <a:noFill/>
            <a:miter lim="800000"/>
            <a:headEnd/>
            <a:tailEnd/>
          </a:ln>
          <a:effectLst/>
        </p:spPr>
      </p:pic>
      <p:sp>
        <p:nvSpPr>
          <p:cNvPr id="221192" name="Rectangle 8"/>
          <p:cNvSpPr>
            <a:spLocks noChangeArrowheads="1"/>
          </p:cNvSpPr>
          <p:nvPr/>
        </p:nvSpPr>
        <p:spPr bwMode="auto">
          <a:xfrm>
            <a:off x="4114800" y="3548063"/>
            <a:ext cx="989013" cy="274637"/>
          </a:xfrm>
          <a:prstGeom prst="rect">
            <a:avLst/>
          </a:prstGeom>
          <a:noFill/>
          <a:ln w="9525" algn="ctr">
            <a:noFill/>
            <a:miter lim="800000"/>
            <a:headEnd/>
            <a:tailEnd/>
          </a:ln>
          <a:effectLst/>
        </p:spPr>
        <p:txBody>
          <a:bodyPr wrap="none">
            <a:spAutoFit/>
          </a:bodyPr>
          <a:lstStyle/>
          <a:p>
            <a:pPr algn="ctr"/>
            <a:r>
              <a:rPr lang="en-US" sz="1200" b="1"/>
              <a:t>Figure 1.14</a:t>
            </a:r>
          </a:p>
        </p:txBody>
      </p:sp>
      <p:pic>
        <p:nvPicPr>
          <p:cNvPr id="221194" name="Picture 10"/>
          <p:cNvPicPr>
            <a:picLocks noChangeAspect="1" noChangeArrowheads="1"/>
          </p:cNvPicPr>
          <p:nvPr/>
        </p:nvPicPr>
        <p:blipFill>
          <a:blip r:embed="rId4"/>
          <a:srcRect/>
          <a:stretch>
            <a:fillRect/>
          </a:stretch>
        </p:blipFill>
        <p:spPr bwMode="auto">
          <a:xfrm>
            <a:off x="7158038" y="5124450"/>
            <a:ext cx="301625" cy="165100"/>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21188">
                                            <p:txEl>
                                              <p:pRg st="6" end="6"/>
                                            </p:txEl>
                                          </p:spTgt>
                                        </p:tgtEl>
                                        <p:attrNameLst>
                                          <p:attrName>style.visibility</p:attrName>
                                        </p:attrNameLst>
                                      </p:cBhvr>
                                      <p:to>
                                        <p:strVal val="visible"/>
                                      </p:to>
                                    </p:set>
                                    <p:animEffect transition="in" filter="fade">
                                      <p:cBhvr>
                                        <p:cTn id="7" dur="1000"/>
                                        <p:tgtEl>
                                          <p:spTgt spid="221188">
                                            <p:txEl>
                                              <p:pRg st="6" end="6"/>
                                            </p:txEl>
                                          </p:spTgt>
                                        </p:tgtEl>
                                      </p:cBhvr>
                                    </p:animEffect>
                                    <p:anim calcmode="lin" valueType="num">
                                      <p:cBhvr>
                                        <p:cTn id="8" dur="1000" fill="hold"/>
                                        <p:tgtEl>
                                          <p:spTgt spid="221188">
                                            <p:txEl>
                                              <p:pRg st="6" end="6"/>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21188">
                                            <p:txEl>
                                              <p:pRg st="6" end="6"/>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21188">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21188">
                                            <p:txEl>
                                              <p:pRg st="8" end="8"/>
                                            </p:txEl>
                                          </p:spTgt>
                                        </p:tgtEl>
                                        <p:attrNameLst>
                                          <p:attrName>style.visibility</p:attrName>
                                        </p:attrNameLst>
                                      </p:cBhvr>
                                      <p:to>
                                        <p:strVal val="visible"/>
                                      </p:to>
                                    </p:set>
                                    <p:animEffect transition="in" filter="fade">
                                      <p:cBhvr>
                                        <p:cTn id="15" dur="1000"/>
                                        <p:tgtEl>
                                          <p:spTgt spid="221188">
                                            <p:txEl>
                                              <p:pRg st="8" end="8"/>
                                            </p:txEl>
                                          </p:spTgt>
                                        </p:tgtEl>
                                      </p:cBhvr>
                                    </p:animEffect>
                                    <p:anim calcmode="lin" valueType="num">
                                      <p:cBhvr>
                                        <p:cTn id="16" dur="1000" fill="hold"/>
                                        <p:tgtEl>
                                          <p:spTgt spid="221188">
                                            <p:txEl>
                                              <p:pRg st="8" end="8"/>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21188">
                                            <p:txEl>
                                              <p:pRg st="8" end="8"/>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21188">
                                            <p:txEl>
                                              <p:pRg st="8" end="8"/>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221194"/>
                                        </p:tgtEl>
                                        <p:attrNameLst>
                                          <p:attrName>style.visibility</p:attrName>
                                        </p:attrNameLst>
                                      </p:cBhvr>
                                      <p:to>
                                        <p:strVal val="visible"/>
                                      </p:to>
                                    </p:set>
                                    <p:animEffect transition="in" filter="fade">
                                      <p:cBhvr>
                                        <p:cTn id="21" dur="1000"/>
                                        <p:tgtEl>
                                          <p:spTgt spid="221194"/>
                                        </p:tgtEl>
                                      </p:cBhvr>
                                    </p:animEffect>
                                    <p:anim calcmode="lin" valueType="num">
                                      <p:cBhvr>
                                        <p:cTn id="22" dur="1000" fill="hold"/>
                                        <p:tgtEl>
                                          <p:spTgt spid="221194"/>
                                        </p:tgtEl>
                                        <p:attrNameLst>
                                          <p:attrName>ppt_x</p:attrName>
                                        </p:attrNameLst>
                                      </p:cBhvr>
                                      <p:tavLst>
                                        <p:tav tm="0">
                                          <p:val>
                                            <p:strVal val="#ppt_x"/>
                                          </p:val>
                                        </p:tav>
                                        <p:tav tm="100000">
                                          <p:val>
                                            <p:strVal val="#ppt_x"/>
                                          </p:val>
                                        </p:tav>
                                      </p:tavLst>
                                    </p:anim>
                                    <p:anim calcmode="lin" valueType="num">
                                      <p:cBhvr>
                                        <p:cTn id="23" dur="900" decel="100000" fill="hold"/>
                                        <p:tgtEl>
                                          <p:spTgt spid="221194"/>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21194"/>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221188">
                                            <p:txEl>
                                              <p:pRg st="10" end="10"/>
                                            </p:txEl>
                                          </p:spTgt>
                                        </p:tgtEl>
                                        <p:attrNameLst>
                                          <p:attrName>style.visibility</p:attrName>
                                        </p:attrNameLst>
                                      </p:cBhvr>
                                      <p:to>
                                        <p:strVal val="visible"/>
                                      </p:to>
                                    </p:set>
                                    <p:animEffect transition="in" filter="fade">
                                      <p:cBhvr>
                                        <p:cTn id="27" dur="1000"/>
                                        <p:tgtEl>
                                          <p:spTgt spid="221188">
                                            <p:txEl>
                                              <p:pRg st="10" end="10"/>
                                            </p:txEl>
                                          </p:spTgt>
                                        </p:tgtEl>
                                      </p:cBhvr>
                                    </p:animEffect>
                                    <p:anim calcmode="lin" valueType="num">
                                      <p:cBhvr>
                                        <p:cTn id="28" dur="1000" fill="hold"/>
                                        <p:tgtEl>
                                          <p:spTgt spid="221188">
                                            <p:txEl>
                                              <p:pRg st="10" end="10"/>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221188">
                                            <p:txEl>
                                              <p:pRg st="10" end="10"/>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21188">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Rectangle 2"/>
          <p:cNvSpPr>
            <a:spLocks noGrp="1" noChangeArrowheads="1"/>
          </p:cNvSpPr>
          <p:nvPr>
            <p:ph idx="1"/>
          </p:nvPr>
        </p:nvSpPr>
        <p:spPr>
          <a:xfrm>
            <a:off x="457200" y="1219200"/>
            <a:ext cx="8229600" cy="5256212"/>
          </a:xfrm>
          <a:noFill/>
        </p:spPr>
        <p:txBody>
          <a:bodyPr/>
          <a:lstStyle/>
          <a:p>
            <a:pPr>
              <a:buNone/>
            </a:pPr>
            <a:r>
              <a:rPr lang="en-US" sz="2400" dirty="0"/>
              <a:t>Following is a summary of the steps used to solve polynomial inequalities by the critical value method.</a:t>
            </a:r>
          </a:p>
          <a:p>
            <a:pPr>
              <a:buNone/>
            </a:pPr>
            <a:endParaRPr lang="en-US" sz="2400" dirty="0"/>
          </a:p>
          <a:p>
            <a:pPr>
              <a:buNone/>
            </a:pPr>
            <a:r>
              <a:rPr lang="en-US" sz="2400" dirty="0">
                <a:solidFill>
                  <a:srgbClr val="B30000"/>
                </a:solidFill>
              </a:rPr>
              <a:t>Solving a Polynomial Inequality by the Critical Value Method</a:t>
            </a:r>
          </a:p>
          <a:p>
            <a:pPr>
              <a:buNone/>
            </a:pPr>
            <a:r>
              <a:rPr lang="en-US" sz="2400" b="1" dirty="0"/>
              <a:t>1. </a:t>
            </a:r>
            <a:r>
              <a:rPr lang="en-US" sz="2400" dirty="0"/>
              <a:t>Write the inequality so that one side of the inequality is a </a:t>
            </a:r>
            <a:br>
              <a:rPr lang="en-US" sz="2400" dirty="0"/>
            </a:br>
            <a:r>
              <a:rPr lang="en-US" sz="2400" dirty="0"/>
              <a:t>    nonzero polynomial and the other side is 0.</a:t>
            </a:r>
          </a:p>
          <a:p>
            <a:pPr>
              <a:buNone/>
            </a:pPr>
            <a:endParaRPr lang="en-US" sz="2400" dirty="0"/>
          </a:p>
          <a:p>
            <a:pPr>
              <a:buNone/>
            </a:pPr>
            <a:r>
              <a:rPr lang="en-US" sz="2400" b="1" dirty="0"/>
              <a:t>2. </a:t>
            </a:r>
            <a:r>
              <a:rPr lang="en-US" sz="2400" dirty="0"/>
              <a:t>Find the real zeros of the polynomial. They are the </a:t>
            </a:r>
            <a:br>
              <a:rPr lang="en-US" sz="2400" dirty="0"/>
            </a:br>
            <a:r>
              <a:rPr lang="en-US" sz="2400" dirty="0"/>
              <a:t>    critical values of the original inequality.</a:t>
            </a:r>
          </a:p>
          <a:p>
            <a:pPr>
              <a:buNone/>
            </a:pPr>
            <a:endParaRPr lang="en-US" sz="2400" b="1" dirty="0"/>
          </a:p>
          <a:p>
            <a:pPr>
              <a:buNone/>
            </a:pPr>
            <a:r>
              <a:rPr lang="en-US" sz="2400" b="1" dirty="0"/>
              <a:t>3. </a:t>
            </a:r>
            <a:r>
              <a:rPr lang="en-US" sz="2400" dirty="0"/>
              <a:t>Use test values to determine which of the consecutive </a:t>
            </a:r>
            <a:br>
              <a:rPr lang="en-US" sz="2400" dirty="0"/>
            </a:br>
            <a:r>
              <a:rPr lang="en-US" sz="2400" dirty="0"/>
              <a:t>    intervals formed by the critical values are to be included </a:t>
            </a:r>
            <a:br>
              <a:rPr lang="en-US" sz="2400" dirty="0"/>
            </a:br>
            <a:r>
              <a:rPr lang="en-US" sz="2400" dirty="0"/>
              <a:t>    in the solution set.</a:t>
            </a:r>
            <a:endParaRPr lang="en-US" sz="2400" dirty="0">
              <a:solidFill>
                <a:srgbClr val="B30000"/>
              </a:solidFill>
            </a:endParaRPr>
          </a:p>
        </p:txBody>
      </p:sp>
      <p:sp>
        <p:nvSpPr>
          <p:cNvPr id="5"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POLYNOMIAL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2"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RATIONAL INEQUALITIES</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0" name="Rectangle 2"/>
          <p:cNvSpPr>
            <a:spLocks noGrp="1" noChangeArrowheads="1"/>
          </p:cNvSpPr>
          <p:nvPr>
            <p:ph idx="1"/>
          </p:nvPr>
        </p:nvSpPr>
        <p:spPr>
          <a:xfrm>
            <a:off x="457200" y="1370013"/>
            <a:ext cx="8229600" cy="5256212"/>
          </a:xfrm>
          <a:noFill/>
        </p:spPr>
        <p:txBody>
          <a:bodyPr/>
          <a:lstStyle/>
          <a:p>
            <a:pPr marL="0" indent="0">
              <a:buNone/>
            </a:pPr>
            <a:r>
              <a:rPr lang="en-US" sz="2400" dirty="0"/>
              <a:t>A rational expression is the quotient of two polynomials. </a:t>
            </a:r>
            <a:r>
              <a:rPr lang="en-US" sz="2400" b="1" dirty="0"/>
              <a:t>Rational inequalities </a:t>
            </a:r>
            <a:r>
              <a:rPr lang="en-US" sz="2400" dirty="0"/>
              <a:t>involve rational expressions, and they can be solved by an extension of the critical value method.</a:t>
            </a:r>
          </a:p>
          <a:p>
            <a:pPr marL="0" indent="0">
              <a:buNone/>
            </a:pPr>
            <a:endParaRPr lang="en-US" sz="2400" dirty="0"/>
          </a:p>
          <a:p>
            <a:pPr marL="0" indent="0">
              <a:buNone/>
            </a:pPr>
            <a:r>
              <a:rPr lang="en-US" sz="2400" dirty="0">
                <a:solidFill>
                  <a:srgbClr val="21419C"/>
                </a:solidFill>
              </a:rPr>
              <a:t>Definition of a Critical Value of a Rational Expression</a:t>
            </a:r>
          </a:p>
          <a:p>
            <a:pPr marL="0" indent="0">
              <a:buNone/>
            </a:pPr>
            <a:r>
              <a:rPr lang="en-US" sz="2400" dirty="0"/>
              <a:t>A </a:t>
            </a:r>
            <a:r>
              <a:rPr lang="en-US" sz="2400" b="1" dirty="0"/>
              <a:t>critical value of a rational expression </a:t>
            </a:r>
            <a:r>
              <a:rPr lang="en-US" sz="2400" dirty="0"/>
              <a:t>is a number that causes the numerator of the rational expression to equal zero or the denominator of the rational expression to equal zero.</a:t>
            </a:r>
            <a:endParaRPr lang="en-US" sz="2400" dirty="0">
              <a:solidFill>
                <a:srgbClr val="21419C"/>
              </a:solidFill>
            </a:endParaRPr>
          </a:p>
        </p:txBody>
      </p:sp>
      <p:sp>
        <p:nvSpPr>
          <p:cNvPr id="5" name="Rectangle 2"/>
          <p:cNvSpPr>
            <a:spLocks noChangeArrowheads="1"/>
          </p:cNvSpPr>
          <p:nvPr/>
        </p:nvSpPr>
        <p:spPr bwMode="auto">
          <a:xfrm>
            <a:off x="457200" y="304800"/>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RATIONAL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78" name="Rectangle 2"/>
          <p:cNvSpPr>
            <a:spLocks noGrp="1" noChangeArrowheads="1"/>
          </p:cNvSpPr>
          <p:nvPr>
            <p:ph idx="1"/>
          </p:nvPr>
        </p:nvSpPr>
        <p:spPr>
          <a:xfrm>
            <a:off x="457200" y="1370013"/>
            <a:ext cx="8229600" cy="5256212"/>
          </a:xfrm>
          <a:noFill/>
        </p:spPr>
        <p:txBody>
          <a:bodyPr/>
          <a:lstStyle/>
          <a:p>
            <a:pPr marL="0" indent="0">
              <a:buNone/>
            </a:pPr>
            <a:r>
              <a:rPr lang="en-US" sz="2400" dirty="0"/>
              <a:t>Rational expressions also have the property that they remain either positive for all values of the variable between consecutive critical values or negative for all values of the variable between consecutive critical values.</a:t>
            </a:r>
          </a:p>
          <a:p>
            <a:pPr marL="0" indent="0">
              <a:buNone/>
            </a:pPr>
            <a:endParaRPr lang="en-US" sz="2400" dirty="0"/>
          </a:p>
          <a:p>
            <a:pPr marL="0" indent="0">
              <a:buNone/>
            </a:pPr>
            <a:r>
              <a:rPr lang="en-US" sz="2400" dirty="0"/>
              <a:t>Following is a summary of the steps used to solve rational inequalities by the critical value method.</a:t>
            </a:r>
          </a:p>
          <a:p>
            <a:pPr>
              <a:buNone/>
            </a:pPr>
            <a:endParaRPr lang="en-US" dirty="0"/>
          </a:p>
        </p:txBody>
      </p:sp>
      <p:sp>
        <p:nvSpPr>
          <p:cNvPr id="5" name="Rectangle 2"/>
          <p:cNvSpPr>
            <a:spLocks noChangeArrowheads="1"/>
          </p:cNvSpPr>
          <p:nvPr/>
        </p:nvSpPr>
        <p:spPr bwMode="auto">
          <a:xfrm>
            <a:off x="533400" y="228600"/>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RATIONAL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426" name="Rectangle 2"/>
          <p:cNvSpPr>
            <a:spLocks noGrp="1" noChangeArrowheads="1"/>
          </p:cNvSpPr>
          <p:nvPr>
            <p:ph idx="1"/>
          </p:nvPr>
        </p:nvSpPr>
        <p:spPr>
          <a:xfrm>
            <a:off x="457200" y="1370013"/>
            <a:ext cx="8229600" cy="5256212"/>
          </a:xfrm>
          <a:noFill/>
        </p:spPr>
        <p:txBody>
          <a:bodyPr/>
          <a:lstStyle/>
          <a:p>
            <a:pPr marL="0" indent="0">
              <a:buNone/>
            </a:pPr>
            <a:r>
              <a:rPr lang="en-US" sz="2400" dirty="0">
                <a:solidFill>
                  <a:srgbClr val="B30000"/>
                </a:solidFill>
              </a:rPr>
              <a:t>Solving a Rational Inequality Using the Critical Value Method</a:t>
            </a:r>
          </a:p>
          <a:p>
            <a:pPr marL="0" indent="0">
              <a:buNone/>
            </a:pPr>
            <a:r>
              <a:rPr lang="en-US" sz="2400" b="1" dirty="0"/>
              <a:t>1. </a:t>
            </a:r>
            <a:r>
              <a:rPr lang="en-US" sz="2400" dirty="0"/>
              <a:t>Write the inequality so that one side of the inequality is a </a:t>
            </a:r>
            <a:br>
              <a:rPr lang="en-US" sz="2400" dirty="0"/>
            </a:br>
            <a:r>
              <a:rPr lang="en-US" sz="2400" dirty="0"/>
              <a:t>    rational expression and the other side is zero.</a:t>
            </a:r>
          </a:p>
          <a:p>
            <a:pPr marL="0" indent="0">
              <a:buNone/>
            </a:pPr>
            <a:endParaRPr lang="en-US" sz="2400" b="1" dirty="0"/>
          </a:p>
          <a:p>
            <a:pPr marL="0" indent="0">
              <a:buNone/>
            </a:pPr>
            <a:r>
              <a:rPr lang="en-US" sz="2400" b="1" dirty="0"/>
              <a:t>2. </a:t>
            </a:r>
            <a:r>
              <a:rPr lang="en-US" sz="2400" dirty="0"/>
              <a:t>Find the real zeros of the numerator of the rational </a:t>
            </a:r>
            <a:br>
              <a:rPr lang="en-US" sz="2400" dirty="0"/>
            </a:br>
            <a:r>
              <a:rPr lang="en-US" sz="2400" dirty="0"/>
              <a:t>    expression and the real zeros of its denominator. They </a:t>
            </a:r>
            <a:br>
              <a:rPr lang="en-US" sz="2400" dirty="0"/>
            </a:br>
            <a:r>
              <a:rPr lang="en-US" sz="2400" dirty="0"/>
              <a:t>    are the critical values of the inequality.</a:t>
            </a:r>
          </a:p>
          <a:p>
            <a:pPr marL="0" indent="0">
              <a:buNone/>
            </a:pPr>
            <a:endParaRPr lang="en-US" sz="2400" b="1" dirty="0"/>
          </a:p>
          <a:p>
            <a:pPr marL="0" indent="0">
              <a:buNone/>
            </a:pPr>
            <a:r>
              <a:rPr lang="en-US" sz="2400" b="1" dirty="0"/>
              <a:t>3. </a:t>
            </a:r>
            <a:r>
              <a:rPr lang="en-US" sz="2400" dirty="0"/>
              <a:t>Use test values to determine which of the consecutive </a:t>
            </a:r>
            <a:br>
              <a:rPr lang="en-US" sz="2400" dirty="0"/>
            </a:br>
            <a:r>
              <a:rPr lang="en-US" sz="2400" dirty="0"/>
              <a:t>    intervals formed by the critical values are to be included </a:t>
            </a:r>
            <a:br>
              <a:rPr lang="en-US" sz="2400" dirty="0"/>
            </a:br>
            <a:r>
              <a:rPr lang="en-US" sz="2400" dirty="0"/>
              <a:t>    in the solution set.</a:t>
            </a:r>
          </a:p>
        </p:txBody>
      </p:sp>
      <p:sp>
        <p:nvSpPr>
          <p:cNvPr id="5" name="Rectangle 2"/>
          <p:cNvSpPr>
            <a:spLocks noChangeArrowheads="1"/>
          </p:cNvSpPr>
          <p:nvPr/>
        </p:nvSpPr>
        <p:spPr bwMode="auto">
          <a:xfrm>
            <a:off x="533400" y="228600"/>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RATIONAL INEQUALITIES</a:t>
            </a:r>
            <a:endParaRPr lang="en-US" sz="2400" b="1" dirty="0">
              <a:latin typeface="+mn-l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5" name="Rectangle 3"/>
          <p:cNvSpPr>
            <a:spLocks noGrp="1" noChangeArrowheads="1"/>
          </p:cNvSpPr>
          <p:nvPr>
            <p:ph type="title"/>
          </p:nvPr>
        </p:nvSpPr>
        <p:spPr>
          <a:xfrm>
            <a:off x="301625" y="90488"/>
            <a:ext cx="8226425" cy="1143000"/>
          </a:xfrm>
          <a:noFill/>
        </p:spPr>
        <p:txBody>
          <a:bodyPr/>
          <a:lstStyle/>
          <a:p>
            <a:r>
              <a:rPr lang="en-US" sz="3500" dirty="0" smtClean="0"/>
              <a:t> </a:t>
            </a:r>
            <a:r>
              <a:rPr lang="en-US" sz="2400" b="1" dirty="0" smtClean="0"/>
              <a:t>SOLVE A RATIONAL INEQUALITY</a:t>
            </a:r>
            <a:endParaRPr lang="en-US" sz="2400" b="1" dirty="0"/>
          </a:p>
        </p:txBody>
      </p:sp>
      <p:sp>
        <p:nvSpPr>
          <p:cNvPr id="233474" name="Rectangle 2"/>
          <p:cNvSpPr>
            <a:spLocks noGrp="1" noChangeArrowheads="1"/>
          </p:cNvSpPr>
          <p:nvPr>
            <p:ph idx="1"/>
          </p:nvPr>
        </p:nvSpPr>
        <p:spPr>
          <a:xfrm>
            <a:off x="457200" y="1370013"/>
            <a:ext cx="8229600" cy="5256212"/>
          </a:xfrm>
          <a:noFill/>
        </p:spPr>
        <p:txBody>
          <a:bodyPr/>
          <a:lstStyle/>
          <a:p>
            <a:pPr marL="0" indent="0">
              <a:buNone/>
            </a:pPr>
            <a:r>
              <a:rPr lang="en-US" sz="2400" dirty="0"/>
              <a:t>Solve:</a:t>
            </a:r>
          </a:p>
          <a:p>
            <a:pPr marL="0" indent="0">
              <a:buNone/>
            </a:pPr>
            <a:endParaRPr lang="en-US" sz="2400" b="1" dirty="0"/>
          </a:p>
          <a:p>
            <a:pPr marL="0" indent="0">
              <a:buNone/>
            </a:pPr>
            <a:endParaRPr lang="en-US" sz="2400" dirty="0">
              <a:solidFill>
                <a:srgbClr val="21419C"/>
              </a:solidFill>
            </a:endParaRPr>
          </a:p>
          <a:p>
            <a:pPr marL="0" indent="0">
              <a:buNone/>
            </a:pPr>
            <a:r>
              <a:rPr lang="en-US" sz="2400" dirty="0">
                <a:solidFill>
                  <a:srgbClr val="21419C"/>
                </a:solidFill>
              </a:rPr>
              <a:t>Solution:</a:t>
            </a:r>
          </a:p>
          <a:p>
            <a:pPr marL="0" indent="0">
              <a:buNone/>
            </a:pPr>
            <a:r>
              <a:rPr lang="en-US" sz="2400" dirty="0"/>
              <a:t>Write the inequality so that 0 appears on the right side of the inequality.</a:t>
            </a:r>
          </a:p>
        </p:txBody>
      </p:sp>
      <p:pic>
        <p:nvPicPr>
          <p:cNvPr id="233477" name="Picture 5"/>
          <p:cNvPicPr>
            <a:picLocks noChangeAspect="1" noChangeArrowheads="1"/>
          </p:cNvPicPr>
          <p:nvPr/>
        </p:nvPicPr>
        <p:blipFill>
          <a:blip r:embed="rId3"/>
          <a:srcRect/>
          <a:stretch>
            <a:fillRect/>
          </a:stretch>
        </p:blipFill>
        <p:spPr bwMode="auto">
          <a:xfrm>
            <a:off x="1550988" y="1371600"/>
            <a:ext cx="1544637" cy="547688"/>
          </a:xfrm>
          <a:prstGeom prst="rect">
            <a:avLst/>
          </a:prstGeom>
          <a:noFill/>
          <a:ln w="9525" algn="ctr">
            <a:noFill/>
            <a:miter lim="800000"/>
            <a:headEnd/>
            <a:tailEnd/>
          </a:ln>
          <a:effectLst/>
        </p:spPr>
      </p:pic>
      <p:pic>
        <p:nvPicPr>
          <p:cNvPr id="233478" name="Picture 6"/>
          <p:cNvPicPr>
            <a:picLocks noChangeAspect="1" noChangeArrowheads="1"/>
          </p:cNvPicPr>
          <p:nvPr/>
        </p:nvPicPr>
        <p:blipFill>
          <a:blip r:embed="rId4"/>
          <a:srcRect/>
          <a:stretch>
            <a:fillRect/>
          </a:stretch>
        </p:blipFill>
        <p:spPr bwMode="auto">
          <a:xfrm>
            <a:off x="3048000" y="3962400"/>
            <a:ext cx="1517650" cy="622300"/>
          </a:xfrm>
          <a:prstGeom prst="rect">
            <a:avLst/>
          </a:prstGeom>
          <a:noFill/>
          <a:ln w="9525" algn="ctr">
            <a:noFill/>
            <a:miter lim="800000"/>
            <a:headEnd/>
            <a:tailEnd/>
          </a:ln>
          <a:effectLst/>
        </p:spPr>
      </p:pic>
      <p:pic>
        <p:nvPicPr>
          <p:cNvPr id="233479" name="Picture 7"/>
          <p:cNvPicPr>
            <a:picLocks noChangeAspect="1" noChangeArrowheads="1"/>
          </p:cNvPicPr>
          <p:nvPr/>
        </p:nvPicPr>
        <p:blipFill>
          <a:blip r:embed="rId5"/>
          <a:srcRect/>
          <a:stretch>
            <a:fillRect/>
          </a:stretch>
        </p:blipFill>
        <p:spPr bwMode="auto">
          <a:xfrm>
            <a:off x="2390775" y="4864100"/>
            <a:ext cx="2257425" cy="695325"/>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33474">
                                            <p:txEl>
                                              <p:pRg st="3" end="3"/>
                                            </p:txEl>
                                          </p:spTgt>
                                        </p:tgtEl>
                                        <p:attrNameLst>
                                          <p:attrName>style.visibility</p:attrName>
                                        </p:attrNameLst>
                                      </p:cBhvr>
                                      <p:to>
                                        <p:strVal val="visible"/>
                                      </p:to>
                                    </p:set>
                                    <p:animEffect transition="in" filter="fade">
                                      <p:cBhvr>
                                        <p:cTn id="7" dur="1000"/>
                                        <p:tgtEl>
                                          <p:spTgt spid="233474">
                                            <p:txEl>
                                              <p:pRg st="3" end="3"/>
                                            </p:txEl>
                                          </p:spTgt>
                                        </p:tgtEl>
                                      </p:cBhvr>
                                    </p:animEffect>
                                    <p:anim calcmode="lin" valueType="num">
                                      <p:cBhvr>
                                        <p:cTn id="8" dur="1000" fill="hold"/>
                                        <p:tgtEl>
                                          <p:spTgt spid="233474">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33474">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3474">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33474">
                                            <p:txEl>
                                              <p:pRg st="4" end="4"/>
                                            </p:txEl>
                                          </p:spTgt>
                                        </p:tgtEl>
                                        <p:attrNameLst>
                                          <p:attrName>style.visibility</p:attrName>
                                        </p:attrNameLst>
                                      </p:cBhvr>
                                      <p:to>
                                        <p:strVal val="visible"/>
                                      </p:to>
                                    </p:set>
                                    <p:animEffect transition="in" filter="fade">
                                      <p:cBhvr>
                                        <p:cTn id="13" dur="1000"/>
                                        <p:tgtEl>
                                          <p:spTgt spid="233474">
                                            <p:txEl>
                                              <p:pRg st="4" end="4"/>
                                            </p:txEl>
                                          </p:spTgt>
                                        </p:tgtEl>
                                      </p:cBhvr>
                                    </p:animEffect>
                                    <p:anim calcmode="lin" valueType="num">
                                      <p:cBhvr>
                                        <p:cTn id="14" dur="1000" fill="hold"/>
                                        <p:tgtEl>
                                          <p:spTgt spid="233474">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33474">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33474">
                                            <p:txEl>
                                              <p:pRg st="4" end="4"/>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33478"/>
                                        </p:tgtEl>
                                        <p:attrNameLst>
                                          <p:attrName>style.visibility</p:attrName>
                                        </p:attrNameLst>
                                      </p:cBhvr>
                                      <p:to>
                                        <p:strVal val="visible"/>
                                      </p:to>
                                    </p:set>
                                    <p:animEffect transition="in" filter="fade">
                                      <p:cBhvr>
                                        <p:cTn id="19" dur="1000"/>
                                        <p:tgtEl>
                                          <p:spTgt spid="233478"/>
                                        </p:tgtEl>
                                      </p:cBhvr>
                                    </p:animEffect>
                                    <p:anim calcmode="lin" valueType="num">
                                      <p:cBhvr>
                                        <p:cTn id="20" dur="1000" fill="hold"/>
                                        <p:tgtEl>
                                          <p:spTgt spid="233478"/>
                                        </p:tgtEl>
                                        <p:attrNameLst>
                                          <p:attrName>ppt_x</p:attrName>
                                        </p:attrNameLst>
                                      </p:cBhvr>
                                      <p:tavLst>
                                        <p:tav tm="0">
                                          <p:val>
                                            <p:strVal val="#ppt_x"/>
                                          </p:val>
                                        </p:tav>
                                        <p:tav tm="100000">
                                          <p:val>
                                            <p:strVal val="#ppt_x"/>
                                          </p:val>
                                        </p:tav>
                                      </p:tavLst>
                                    </p:anim>
                                    <p:anim calcmode="lin" valueType="num">
                                      <p:cBhvr>
                                        <p:cTn id="21" dur="900" decel="100000" fill="hold"/>
                                        <p:tgtEl>
                                          <p:spTgt spid="23347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33478"/>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233479"/>
                                        </p:tgtEl>
                                        <p:attrNameLst>
                                          <p:attrName>style.visibility</p:attrName>
                                        </p:attrNameLst>
                                      </p:cBhvr>
                                      <p:to>
                                        <p:strVal val="visible"/>
                                      </p:to>
                                    </p:set>
                                    <p:animEffect transition="in" filter="fade">
                                      <p:cBhvr>
                                        <p:cTn id="27" dur="1000"/>
                                        <p:tgtEl>
                                          <p:spTgt spid="233479"/>
                                        </p:tgtEl>
                                      </p:cBhvr>
                                    </p:animEffect>
                                    <p:anim calcmode="lin" valueType="num">
                                      <p:cBhvr>
                                        <p:cTn id="28" dur="1000" fill="hold"/>
                                        <p:tgtEl>
                                          <p:spTgt spid="233479"/>
                                        </p:tgtEl>
                                        <p:attrNameLst>
                                          <p:attrName>ppt_x</p:attrName>
                                        </p:attrNameLst>
                                      </p:cBhvr>
                                      <p:tavLst>
                                        <p:tav tm="0">
                                          <p:val>
                                            <p:strVal val="#ppt_x"/>
                                          </p:val>
                                        </p:tav>
                                        <p:tav tm="100000">
                                          <p:val>
                                            <p:strVal val="#ppt_x"/>
                                          </p:val>
                                        </p:tav>
                                      </p:tavLst>
                                    </p:anim>
                                    <p:anim calcmode="lin" valueType="num">
                                      <p:cBhvr>
                                        <p:cTn id="29" dur="900" decel="100000" fill="hold"/>
                                        <p:tgtEl>
                                          <p:spTgt spid="233479"/>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3347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301625" y="90488"/>
            <a:ext cx="8226425" cy="1143000"/>
          </a:xfrm>
          <a:noFill/>
        </p:spPr>
        <p:txBody>
          <a:bodyPr/>
          <a:lstStyle/>
          <a:p>
            <a:r>
              <a:rPr lang="en-US" sz="2400" b="1" dirty="0" smtClean="0"/>
              <a:t> SOLUTION</a:t>
            </a:r>
            <a:endParaRPr lang="en-US" sz="2400" b="1" dirty="0"/>
          </a:p>
        </p:txBody>
      </p:sp>
      <p:sp>
        <p:nvSpPr>
          <p:cNvPr id="235524" name="Rectangle 4"/>
          <p:cNvSpPr>
            <a:spLocks noGrp="1" noChangeArrowheads="1"/>
          </p:cNvSpPr>
          <p:nvPr>
            <p:ph idx="1"/>
          </p:nvPr>
        </p:nvSpPr>
        <p:spPr>
          <a:xfrm>
            <a:off x="457200" y="1370013"/>
            <a:ext cx="8229600" cy="5256212"/>
          </a:xfrm>
          <a:noFill/>
          <a:ln/>
        </p:spPr>
        <p:txBody>
          <a:bodyPr/>
          <a:lstStyle/>
          <a:p>
            <a:pPr>
              <a:buNone/>
            </a:pPr>
            <a:r>
              <a:rPr lang="en-US" sz="2400" dirty="0"/>
              <a:t>Write the left side as a rational expression.</a:t>
            </a:r>
          </a:p>
        </p:txBody>
      </p:sp>
      <p:sp>
        <p:nvSpPr>
          <p:cNvPr id="235523" name="Text Box 3"/>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pic>
        <p:nvPicPr>
          <p:cNvPr id="235528" name="Picture 8"/>
          <p:cNvPicPr>
            <a:picLocks noChangeAspect="1" noChangeArrowheads="1"/>
          </p:cNvPicPr>
          <p:nvPr/>
        </p:nvPicPr>
        <p:blipFill>
          <a:blip r:embed="rId3"/>
          <a:srcRect/>
          <a:stretch>
            <a:fillRect/>
          </a:stretch>
        </p:blipFill>
        <p:spPr bwMode="auto">
          <a:xfrm>
            <a:off x="2438400" y="1981200"/>
            <a:ext cx="2916238" cy="574675"/>
          </a:xfrm>
          <a:prstGeom prst="rect">
            <a:avLst/>
          </a:prstGeom>
          <a:noFill/>
          <a:ln w="9525" algn="ctr">
            <a:noFill/>
            <a:miter lim="800000"/>
            <a:headEnd/>
            <a:tailEnd/>
          </a:ln>
          <a:effectLst/>
        </p:spPr>
      </p:pic>
      <p:pic>
        <p:nvPicPr>
          <p:cNvPr id="235529" name="Picture 9"/>
          <p:cNvPicPr>
            <a:picLocks noChangeAspect="1" noChangeArrowheads="1"/>
          </p:cNvPicPr>
          <p:nvPr/>
        </p:nvPicPr>
        <p:blipFill>
          <a:blip r:embed="rId4"/>
          <a:srcRect/>
          <a:stretch>
            <a:fillRect/>
          </a:stretch>
        </p:blipFill>
        <p:spPr bwMode="auto">
          <a:xfrm>
            <a:off x="2667000" y="3071813"/>
            <a:ext cx="2806700" cy="604837"/>
          </a:xfrm>
          <a:prstGeom prst="rect">
            <a:avLst/>
          </a:prstGeom>
          <a:noFill/>
          <a:ln w="9525" algn="ctr">
            <a:noFill/>
            <a:miter lim="800000"/>
            <a:headEnd/>
            <a:tailEnd/>
          </a:ln>
          <a:effectLst/>
        </p:spPr>
      </p:pic>
      <p:pic>
        <p:nvPicPr>
          <p:cNvPr id="235530" name="Picture 10"/>
          <p:cNvPicPr>
            <a:picLocks noChangeAspect="1" noChangeArrowheads="1"/>
          </p:cNvPicPr>
          <p:nvPr/>
        </p:nvPicPr>
        <p:blipFill>
          <a:blip r:embed="rId5"/>
          <a:srcRect/>
          <a:stretch>
            <a:fillRect/>
          </a:stretch>
        </p:blipFill>
        <p:spPr bwMode="auto">
          <a:xfrm>
            <a:off x="3959225" y="4008438"/>
            <a:ext cx="1527175" cy="639762"/>
          </a:xfrm>
          <a:prstGeom prst="rect">
            <a:avLst/>
          </a:prstGeom>
          <a:noFill/>
          <a:ln w="9525" algn="ctr">
            <a:noFill/>
            <a:miter lim="800000"/>
            <a:headEnd/>
            <a:tailEnd/>
          </a:ln>
          <a:effectLst/>
        </p:spPr>
      </p:pic>
      <p:sp>
        <p:nvSpPr>
          <p:cNvPr id="235531" name="Rectangle 11"/>
          <p:cNvSpPr>
            <a:spLocks noChangeArrowheads="1"/>
          </p:cNvSpPr>
          <p:nvPr/>
        </p:nvSpPr>
        <p:spPr bwMode="auto">
          <a:xfrm>
            <a:off x="5867400" y="2071688"/>
            <a:ext cx="1955800" cy="366712"/>
          </a:xfrm>
          <a:prstGeom prst="rect">
            <a:avLst/>
          </a:prstGeom>
          <a:noFill/>
          <a:ln w="9525" algn="ctr">
            <a:noFill/>
            <a:miter lim="800000"/>
            <a:headEnd/>
            <a:tailEnd/>
          </a:ln>
          <a:effectLst/>
        </p:spPr>
        <p:txBody>
          <a:bodyPr wrap="none">
            <a:spAutoFit/>
          </a:bodyPr>
          <a:lstStyle/>
          <a:p>
            <a:r>
              <a:rPr lang="en-US">
                <a:solidFill>
                  <a:srgbClr val="009AFF"/>
                </a:solidFill>
              </a:rPr>
              <a:t>The LCD is </a:t>
            </a:r>
            <a:r>
              <a:rPr lang="en-US" i="1">
                <a:solidFill>
                  <a:srgbClr val="009AFF"/>
                </a:solidFill>
              </a:rPr>
              <a:t>x </a:t>
            </a:r>
            <a:r>
              <a:rPr lang="en-US">
                <a:solidFill>
                  <a:srgbClr val="009AFF"/>
                </a:solidFill>
              </a:rPr>
              <a:t>+ 1.</a:t>
            </a:r>
          </a:p>
        </p:txBody>
      </p:sp>
      <p:sp>
        <p:nvSpPr>
          <p:cNvPr id="235532" name="Rectangle 12"/>
          <p:cNvSpPr>
            <a:spLocks noChangeArrowheads="1"/>
          </p:cNvSpPr>
          <p:nvPr/>
        </p:nvSpPr>
        <p:spPr bwMode="auto">
          <a:xfrm>
            <a:off x="5943600" y="3100388"/>
            <a:ext cx="1047750" cy="366712"/>
          </a:xfrm>
          <a:prstGeom prst="rect">
            <a:avLst/>
          </a:prstGeom>
          <a:noFill/>
          <a:ln w="9525" algn="ctr">
            <a:noFill/>
            <a:miter lim="800000"/>
            <a:headEnd/>
            <a:tailEnd/>
          </a:ln>
          <a:effectLst/>
        </p:spPr>
        <p:txBody>
          <a:bodyPr wrap="none">
            <a:spAutoFit/>
          </a:bodyPr>
          <a:lstStyle/>
          <a:p>
            <a:r>
              <a:rPr lang="en-US">
                <a:solidFill>
                  <a:srgbClr val="009AFF"/>
                </a:solidFill>
              </a:rPr>
              <a:t>Simplify.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35529"/>
                                        </p:tgtEl>
                                        <p:attrNameLst>
                                          <p:attrName>style.visibility</p:attrName>
                                        </p:attrNameLst>
                                      </p:cBhvr>
                                      <p:to>
                                        <p:strVal val="visible"/>
                                      </p:to>
                                    </p:set>
                                    <p:animEffect transition="in" filter="fade">
                                      <p:cBhvr>
                                        <p:cTn id="7" dur="1000"/>
                                        <p:tgtEl>
                                          <p:spTgt spid="235529"/>
                                        </p:tgtEl>
                                      </p:cBhvr>
                                    </p:animEffect>
                                    <p:anim calcmode="lin" valueType="num">
                                      <p:cBhvr>
                                        <p:cTn id="8" dur="1000" fill="hold"/>
                                        <p:tgtEl>
                                          <p:spTgt spid="235529"/>
                                        </p:tgtEl>
                                        <p:attrNameLst>
                                          <p:attrName>ppt_x</p:attrName>
                                        </p:attrNameLst>
                                      </p:cBhvr>
                                      <p:tavLst>
                                        <p:tav tm="0">
                                          <p:val>
                                            <p:strVal val="#ppt_x"/>
                                          </p:val>
                                        </p:tav>
                                        <p:tav tm="100000">
                                          <p:val>
                                            <p:strVal val="#ppt_x"/>
                                          </p:val>
                                        </p:tav>
                                      </p:tavLst>
                                    </p:anim>
                                    <p:anim calcmode="lin" valueType="num">
                                      <p:cBhvr>
                                        <p:cTn id="9" dur="900" decel="100000" fill="hold"/>
                                        <p:tgtEl>
                                          <p:spTgt spid="23552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5529"/>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235532"/>
                                        </p:tgtEl>
                                        <p:attrNameLst>
                                          <p:attrName>style.visibility</p:attrName>
                                        </p:attrNameLst>
                                      </p:cBhvr>
                                      <p:to>
                                        <p:strVal val="visible"/>
                                      </p:to>
                                    </p:set>
                                    <p:animEffect transition="in" filter="fade">
                                      <p:cBhvr>
                                        <p:cTn id="13" dur="1000"/>
                                        <p:tgtEl>
                                          <p:spTgt spid="235532"/>
                                        </p:tgtEl>
                                      </p:cBhvr>
                                    </p:animEffect>
                                    <p:anim calcmode="lin" valueType="num">
                                      <p:cBhvr>
                                        <p:cTn id="14" dur="1000" fill="hold"/>
                                        <p:tgtEl>
                                          <p:spTgt spid="235532"/>
                                        </p:tgtEl>
                                        <p:attrNameLst>
                                          <p:attrName>ppt_x</p:attrName>
                                        </p:attrNameLst>
                                      </p:cBhvr>
                                      <p:tavLst>
                                        <p:tav tm="0">
                                          <p:val>
                                            <p:strVal val="#ppt_x"/>
                                          </p:val>
                                        </p:tav>
                                        <p:tav tm="100000">
                                          <p:val>
                                            <p:strVal val="#ppt_x"/>
                                          </p:val>
                                        </p:tav>
                                      </p:tavLst>
                                    </p:anim>
                                    <p:anim calcmode="lin" valueType="num">
                                      <p:cBhvr>
                                        <p:cTn id="15" dur="900" decel="100000" fill="hold"/>
                                        <p:tgtEl>
                                          <p:spTgt spid="23553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35532"/>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235530"/>
                                        </p:tgtEl>
                                        <p:attrNameLst>
                                          <p:attrName>style.visibility</p:attrName>
                                        </p:attrNameLst>
                                      </p:cBhvr>
                                      <p:to>
                                        <p:strVal val="visible"/>
                                      </p:to>
                                    </p:set>
                                    <p:animEffect transition="in" filter="fade">
                                      <p:cBhvr>
                                        <p:cTn id="21" dur="1000"/>
                                        <p:tgtEl>
                                          <p:spTgt spid="235530"/>
                                        </p:tgtEl>
                                      </p:cBhvr>
                                    </p:animEffect>
                                    <p:anim calcmode="lin" valueType="num">
                                      <p:cBhvr>
                                        <p:cTn id="22" dur="1000" fill="hold"/>
                                        <p:tgtEl>
                                          <p:spTgt spid="235530"/>
                                        </p:tgtEl>
                                        <p:attrNameLst>
                                          <p:attrName>ppt_x</p:attrName>
                                        </p:attrNameLst>
                                      </p:cBhvr>
                                      <p:tavLst>
                                        <p:tav tm="0">
                                          <p:val>
                                            <p:strVal val="#ppt_x"/>
                                          </p:val>
                                        </p:tav>
                                        <p:tav tm="100000">
                                          <p:val>
                                            <p:strVal val="#ppt_x"/>
                                          </p:val>
                                        </p:tav>
                                      </p:tavLst>
                                    </p:anim>
                                    <p:anim calcmode="lin" valueType="num">
                                      <p:cBhvr>
                                        <p:cTn id="23" dur="900" decel="100000" fill="hold"/>
                                        <p:tgtEl>
                                          <p:spTgt spid="235530"/>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3553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2"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01625" y="90488"/>
            <a:ext cx="8226425" cy="1143000"/>
          </a:xfrm>
          <a:noFill/>
        </p:spPr>
        <p:txBody>
          <a:bodyPr/>
          <a:lstStyle/>
          <a:p>
            <a:r>
              <a:rPr lang="en-US" sz="2400" b="1" dirty="0" smtClean="0"/>
              <a:t> SOLUTION</a:t>
            </a:r>
            <a:endParaRPr lang="en-US" sz="2400" b="1" dirty="0"/>
          </a:p>
        </p:txBody>
      </p:sp>
      <p:sp>
        <p:nvSpPr>
          <p:cNvPr id="237572" name="Rectangle 4"/>
          <p:cNvSpPr>
            <a:spLocks noGrp="1" noChangeArrowheads="1"/>
          </p:cNvSpPr>
          <p:nvPr>
            <p:ph idx="1"/>
          </p:nvPr>
        </p:nvSpPr>
        <p:spPr>
          <a:xfrm>
            <a:off x="457200" y="1370013"/>
            <a:ext cx="8229600" cy="5256212"/>
          </a:xfrm>
          <a:noFill/>
          <a:ln/>
        </p:spPr>
        <p:txBody>
          <a:bodyPr/>
          <a:lstStyle/>
          <a:p>
            <a:pPr marL="0" indent="0">
              <a:buNone/>
            </a:pPr>
            <a:r>
              <a:rPr lang="en-US" sz="2400" dirty="0"/>
              <a:t>The critical values of this inequality are –2 and –1 because the numerator </a:t>
            </a:r>
            <a:r>
              <a:rPr lang="en-US" sz="2400" i="1" dirty="0"/>
              <a:t>x </a:t>
            </a:r>
            <a:r>
              <a:rPr lang="en-US" sz="2400" dirty="0"/>
              <a:t>+ 2 is equal to zero when </a:t>
            </a:r>
            <a:r>
              <a:rPr lang="en-US" sz="2400" i="1" dirty="0"/>
              <a:t>x </a:t>
            </a:r>
            <a:r>
              <a:rPr lang="en-US" sz="2400" dirty="0"/>
              <a:t>= –2 and the denominator </a:t>
            </a:r>
            <a:r>
              <a:rPr lang="en-US" sz="2400" i="1" dirty="0"/>
              <a:t>x </a:t>
            </a:r>
            <a:r>
              <a:rPr lang="en-US" sz="2400" dirty="0"/>
              <a:t>+ 1 is equal to zero when </a:t>
            </a:r>
            <a:r>
              <a:rPr lang="en-US" sz="2400" i="1" dirty="0"/>
              <a:t>x </a:t>
            </a:r>
            <a:r>
              <a:rPr lang="en-US" sz="2400" dirty="0"/>
              <a:t>= –1.</a:t>
            </a:r>
          </a:p>
          <a:p>
            <a:pPr marL="0" indent="0">
              <a:buNone/>
            </a:pPr>
            <a:endParaRPr lang="en-US" sz="2400" dirty="0"/>
          </a:p>
          <a:p>
            <a:pPr marL="0" indent="0">
              <a:buNone/>
            </a:pPr>
            <a:r>
              <a:rPr lang="en-US" sz="2400" dirty="0"/>
              <a:t>The critical values –2 and –1 separate the real number line into the three intervals ( </a:t>
            </a:r>
            <a:r>
              <a:rPr lang="en-US" sz="2400" dirty="0" smtClean="0"/>
              <a:t>            </a:t>
            </a:r>
            <a:r>
              <a:rPr lang="en-US" sz="2400" dirty="0"/>
              <a:t>, –2), (–2, –1), and (–1, </a:t>
            </a:r>
            <a:r>
              <a:rPr lang="en-US" sz="2400" dirty="0" smtClean="0"/>
              <a:t> +       ).</a:t>
            </a:r>
            <a:endParaRPr lang="en-US" sz="2400" dirty="0"/>
          </a:p>
          <a:p>
            <a:pPr marL="0" indent="0">
              <a:buNone/>
            </a:pPr>
            <a:endParaRPr lang="en-US" sz="2400" dirty="0"/>
          </a:p>
          <a:p>
            <a:pPr marL="0" indent="0">
              <a:buNone/>
            </a:pPr>
            <a:r>
              <a:rPr lang="en-US" sz="2400" dirty="0"/>
              <a:t>All values of </a:t>
            </a:r>
            <a:r>
              <a:rPr lang="en-US" sz="2400" i="1" dirty="0"/>
              <a:t>x </a:t>
            </a:r>
            <a:r>
              <a:rPr lang="en-US" sz="2400" dirty="0"/>
              <a:t>on the interval (–2, –1) make </a:t>
            </a:r>
            <a:br>
              <a:rPr lang="en-US" sz="2400" dirty="0"/>
            </a:br>
            <a:r>
              <a:rPr lang="en-US" sz="2400" dirty="0"/>
              <a:t>negative, as desired.</a:t>
            </a:r>
          </a:p>
          <a:p>
            <a:pPr marL="0" indent="0">
              <a:buNone/>
            </a:pPr>
            <a:endParaRPr lang="en-US" sz="2400" dirty="0"/>
          </a:p>
          <a:p>
            <a:pPr marL="0" indent="0">
              <a:buNone/>
            </a:pPr>
            <a:r>
              <a:rPr lang="en-US" sz="2400" dirty="0"/>
              <a:t>On the other intervals, the </a:t>
            </a:r>
            <a:r>
              <a:rPr lang="en-US" sz="2400" dirty="0" smtClean="0"/>
              <a:t>quotient                  is </a:t>
            </a:r>
            <a:r>
              <a:rPr lang="en-US" sz="2400" dirty="0"/>
              <a:t>positive.</a:t>
            </a:r>
          </a:p>
        </p:txBody>
      </p:sp>
      <p:sp>
        <p:nvSpPr>
          <p:cNvPr id="237571" name="Text Box 3"/>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pic>
        <p:nvPicPr>
          <p:cNvPr id="237578" name="Picture 10"/>
          <p:cNvPicPr>
            <a:picLocks noChangeAspect="1" noChangeArrowheads="1"/>
          </p:cNvPicPr>
          <p:nvPr/>
        </p:nvPicPr>
        <p:blipFill>
          <a:blip r:embed="rId3"/>
          <a:srcRect/>
          <a:stretch>
            <a:fillRect/>
          </a:stretch>
        </p:blipFill>
        <p:spPr bwMode="auto">
          <a:xfrm>
            <a:off x="3200400" y="3492500"/>
            <a:ext cx="547688" cy="211138"/>
          </a:xfrm>
          <a:prstGeom prst="rect">
            <a:avLst/>
          </a:prstGeom>
          <a:noFill/>
          <a:ln w="9525">
            <a:noFill/>
            <a:miter lim="800000"/>
            <a:headEnd/>
            <a:tailEnd/>
          </a:ln>
          <a:effectLst/>
        </p:spPr>
      </p:pic>
      <p:pic>
        <p:nvPicPr>
          <p:cNvPr id="237579" name="Picture 11"/>
          <p:cNvPicPr>
            <a:picLocks noChangeAspect="1" noChangeArrowheads="1"/>
          </p:cNvPicPr>
          <p:nvPr/>
        </p:nvPicPr>
        <p:blipFill>
          <a:blip r:embed="rId3"/>
          <a:srcRect l="38235"/>
          <a:stretch>
            <a:fillRect/>
          </a:stretch>
        </p:blipFill>
        <p:spPr bwMode="auto">
          <a:xfrm>
            <a:off x="7018422" y="3471361"/>
            <a:ext cx="338138" cy="214313"/>
          </a:xfrm>
          <a:prstGeom prst="rect">
            <a:avLst/>
          </a:prstGeom>
          <a:noFill/>
          <a:ln w="9525">
            <a:noFill/>
            <a:miter lim="800000"/>
            <a:headEnd/>
            <a:tailEnd/>
          </a:ln>
          <a:effectLst/>
        </p:spPr>
      </p:pic>
      <p:pic>
        <p:nvPicPr>
          <p:cNvPr id="237580" name="Picture 12"/>
          <p:cNvPicPr>
            <a:picLocks noChangeAspect="1" noChangeArrowheads="1"/>
          </p:cNvPicPr>
          <p:nvPr/>
        </p:nvPicPr>
        <p:blipFill>
          <a:blip r:embed="rId4"/>
          <a:srcRect/>
          <a:stretch>
            <a:fillRect/>
          </a:stretch>
        </p:blipFill>
        <p:spPr bwMode="auto">
          <a:xfrm>
            <a:off x="6096000" y="4216400"/>
            <a:ext cx="785813" cy="539750"/>
          </a:xfrm>
          <a:prstGeom prst="rect">
            <a:avLst/>
          </a:prstGeom>
          <a:noFill/>
          <a:ln w="9525" algn="ctr">
            <a:noFill/>
            <a:miter lim="800000"/>
            <a:headEnd/>
            <a:tailEnd/>
          </a:ln>
          <a:effectLst/>
        </p:spPr>
      </p:pic>
      <p:pic>
        <p:nvPicPr>
          <p:cNvPr id="237581" name="Picture 13"/>
          <p:cNvPicPr>
            <a:picLocks noChangeAspect="1" noChangeArrowheads="1"/>
          </p:cNvPicPr>
          <p:nvPr/>
        </p:nvPicPr>
        <p:blipFill>
          <a:blip r:embed="rId4"/>
          <a:srcRect/>
          <a:stretch>
            <a:fillRect/>
          </a:stretch>
        </p:blipFill>
        <p:spPr bwMode="auto">
          <a:xfrm>
            <a:off x="5261811" y="5462337"/>
            <a:ext cx="785813" cy="539750"/>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37572">
                                            <p:txEl>
                                              <p:pRg st="2" end="2"/>
                                            </p:txEl>
                                          </p:spTgt>
                                        </p:tgtEl>
                                        <p:attrNameLst>
                                          <p:attrName>style.visibility</p:attrName>
                                        </p:attrNameLst>
                                      </p:cBhvr>
                                      <p:to>
                                        <p:strVal val="visible"/>
                                      </p:to>
                                    </p:set>
                                    <p:animEffect transition="in" filter="fade">
                                      <p:cBhvr>
                                        <p:cTn id="7" dur="1000"/>
                                        <p:tgtEl>
                                          <p:spTgt spid="237572">
                                            <p:txEl>
                                              <p:pRg st="2" end="2"/>
                                            </p:txEl>
                                          </p:spTgt>
                                        </p:tgtEl>
                                      </p:cBhvr>
                                    </p:animEffect>
                                    <p:anim calcmode="lin" valueType="num">
                                      <p:cBhvr>
                                        <p:cTn id="8" dur="1000" fill="hold"/>
                                        <p:tgtEl>
                                          <p:spTgt spid="237572">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37572">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7572">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37578"/>
                                        </p:tgtEl>
                                        <p:attrNameLst>
                                          <p:attrName>style.visibility</p:attrName>
                                        </p:attrNameLst>
                                      </p:cBhvr>
                                      <p:to>
                                        <p:strVal val="visible"/>
                                      </p:to>
                                    </p:set>
                                    <p:animEffect transition="in" filter="fade">
                                      <p:cBhvr>
                                        <p:cTn id="13" dur="1000"/>
                                        <p:tgtEl>
                                          <p:spTgt spid="237578"/>
                                        </p:tgtEl>
                                      </p:cBhvr>
                                    </p:animEffect>
                                    <p:anim calcmode="lin" valueType="num">
                                      <p:cBhvr>
                                        <p:cTn id="14" dur="1000" fill="hold"/>
                                        <p:tgtEl>
                                          <p:spTgt spid="237578"/>
                                        </p:tgtEl>
                                        <p:attrNameLst>
                                          <p:attrName>ppt_x</p:attrName>
                                        </p:attrNameLst>
                                      </p:cBhvr>
                                      <p:tavLst>
                                        <p:tav tm="0">
                                          <p:val>
                                            <p:strVal val="#ppt_x"/>
                                          </p:val>
                                        </p:tav>
                                        <p:tav tm="100000">
                                          <p:val>
                                            <p:strVal val="#ppt_x"/>
                                          </p:val>
                                        </p:tav>
                                      </p:tavLst>
                                    </p:anim>
                                    <p:anim calcmode="lin" valueType="num">
                                      <p:cBhvr>
                                        <p:cTn id="15" dur="900" decel="100000" fill="hold"/>
                                        <p:tgtEl>
                                          <p:spTgt spid="23757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37578"/>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37579"/>
                                        </p:tgtEl>
                                        <p:attrNameLst>
                                          <p:attrName>style.visibility</p:attrName>
                                        </p:attrNameLst>
                                      </p:cBhvr>
                                      <p:to>
                                        <p:strVal val="visible"/>
                                      </p:to>
                                    </p:set>
                                    <p:animEffect transition="in" filter="fade">
                                      <p:cBhvr>
                                        <p:cTn id="19" dur="1000"/>
                                        <p:tgtEl>
                                          <p:spTgt spid="237579"/>
                                        </p:tgtEl>
                                      </p:cBhvr>
                                    </p:animEffect>
                                    <p:anim calcmode="lin" valueType="num">
                                      <p:cBhvr>
                                        <p:cTn id="20" dur="1000" fill="hold"/>
                                        <p:tgtEl>
                                          <p:spTgt spid="237579"/>
                                        </p:tgtEl>
                                        <p:attrNameLst>
                                          <p:attrName>ppt_x</p:attrName>
                                        </p:attrNameLst>
                                      </p:cBhvr>
                                      <p:tavLst>
                                        <p:tav tm="0">
                                          <p:val>
                                            <p:strVal val="#ppt_x"/>
                                          </p:val>
                                        </p:tav>
                                        <p:tav tm="100000">
                                          <p:val>
                                            <p:strVal val="#ppt_x"/>
                                          </p:val>
                                        </p:tav>
                                      </p:tavLst>
                                    </p:anim>
                                    <p:anim calcmode="lin" valueType="num">
                                      <p:cBhvr>
                                        <p:cTn id="21" dur="900" decel="100000" fill="hold"/>
                                        <p:tgtEl>
                                          <p:spTgt spid="23757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37579"/>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237572">
                                            <p:txEl>
                                              <p:pRg st="4" end="4"/>
                                            </p:txEl>
                                          </p:spTgt>
                                        </p:tgtEl>
                                        <p:attrNameLst>
                                          <p:attrName>style.visibility</p:attrName>
                                        </p:attrNameLst>
                                      </p:cBhvr>
                                      <p:to>
                                        <p:strVal val="visible"/>
                                      </p:to>
                                    </p:set>
                                    <p:animEffect transition="in" filter="fade">
                                      <p:cBhvr>
                                        <p:cTn id="27" dur="1000"/>
                                        <p:tgtEl>
                                          <p:spTgt spid="237572">
                                            <p:txEl>
                                              <p:pRg st="4" end="4"/>
                                            </p:txEl>
                                          </p:spTgt>
                                        </p:tgtEl>
                                      </p:cBhvr>
                                    </p:animEffect>
                                    <p:anim calcmode="lin" valueType="num">
                                      <p:cBhvr>
                                        <p:cTn id="28" dur="1000" fill="hold"/>
                                        <p:tgtEl>
                                          <p:spTgt spid="237572">
                                            <p:txEl>
                                              <p:pRg st="4" end="4"/>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237572">
                                            <p:txEl>
                                              <p:pRg st="4" end="4"/>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37572">
                                            <p:txEl>
                                              <p:pRg st="4" end="4"/>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237580"/>
                                        </p:tgtEl>
                                        <p:attrNameLst>
                                          <p:attrName>style.visibility</p:attrName>
                                        </p:attrNameLst>
                                      </p:cBhvr>
                                      <p:to>
                                        <p:strVal val="visible"/>
                                      </p:to>
                                    </p:set>
                                    <p:animEffect transition="in" filter="fade">
                                      <p:cBhvr>
                                        <p:cTn id="33" dur="1000"/>
                                        <p:tgtEl>
                                          <p:spTgt spid="237580"/>
                                        </p:tgtEl>
                                      </p:cBhvr>
                                    </p:animEffect>
                                    <p:anim calcmode="lin" valueType="num">
                                      <p:cBhvr>
                                        <p:cTn id="34" dur="1000" fill="hold"/>
                                        <p:tgtEl>
                                          <p:spTgt spid="237580"/>
                                        </p:tgtEl>
                                        <p:attrNameLst>
                                          <p:attrName>ppt_x</p:attrName>
                                        </p:attrNameLst>
                                      </p:cBhvr>
                                      <p:tavLst>
                                        <p:tav tm="0">
                                          <p:val>
                                            <p:strVal val="#ppt_x"/>
                                          </p:val>
                                        </p:tav>
                                        <p:tav tm="100000">
                                          <p:val>
                                            <p:strVal val="#ppt_x"/>
                                          </p:val>
                                        </p:tav>
                                      </p:tavLst>
                                    </p:anim>
                                    <p:anim calcmode="lin" valueType="num">
                                      <p:cBhvr>
                                        <p:cTn id="35" dur="900" decel="100000" fill="hold"/>
                                        <p:tgtEl>
                                          <p:spTgt spid="237580"/>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237580"/>
                                        </p:tgtEl>
                                        <p:attrNameLst>
                                          <p:attrName>ppt_y</p:attrName>
                                        </p:attrNameLst>
                                      </p:cBhvr>
                                      <p:tavLst>
                                        <p:tav tm="0">
                                          <p:val>
                                            <p:strVal val="#ppt_y-.03"/>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nodeType="clickEffect">
                                  <p:stCondLst>
                                    <p:cond delay="0"/>
                                  </p:stCondLst>
                                  <p:childTnLst>
                                    <p:set>
                                      <p:cBhvr>
                                        <p:cTn id="40" dur="1" fill="hold">
                                          <p:stCondLst>
                                            <p:cond delay="0"/>
                                          </p:stCondLst>
                                        </p:cTn>
                                        <p:tgtEl>
                                          <p:spTgt spid="237572">
                                            <p:txEl>
                                              <p:pRg st="6" end="6"/>
                                            </p:txEl>
                                          </p:spTgt>
                                        </p:tgtEl>
                                        <p:attrNameLst>
                                          <p:attrName>style.visibility</p:attrName>
                                        </p:attrNameLst>
                                      </p:cBhvr>
                                      <p:to>
                                        <p:strVal val="visible"/>
                                      </p:to>
                                    </p:set>
                                    <p:animEffect transition="in" filter="fade">
                                      <p:cBhvr>
                                        <p:cTn id="41" dur="1000"/>
                                        <p:tgtEl>
                                          <p:spTgt spid="237572">
                                            <p:txEl>
                                              <p:pRg st="6" end="6"/>
                                            </p:txEl>
                                          </p:spTgt>
                                        </p:tgtEl>
                                      </p:cBhvr>
                                    </p:animEffect>
                                    <p:anim calcmode="lin" valueType="num">
                                      <p:cBhvr>
                                        <p:cTn id="42" dur="1000" fill="hold"/>
                                        <p:tgtEl>
                                          <p:spTgt spid="237572">
                                            <p:txEl>
                                              <p:pRg st="6" end="6"/>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237572">
                                            <p:txEl>
                                              <p:pRg st="6" end="6"/>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237572">
                                            <p:txEl>
                                              <p:pRg st="6" end="6"/>
                                            </p:txEl>
                                          </p:spTgt>
                                        </p:tgtEl>
                                        <p:attrNameLst>
                                          <p:attrName>ppt_y</p:attrName>
                                        </p:attrNameLst>
                                      </p:cBhvr>
                                      <p:tavLst>
                                        <p:tav tm="0">
                                          <p:val>
                                            <p:strVal val="#ppt_y-.03"/>
                                          </p:val>
                                        </p:tav>
                                        <p:tav tm="100000">
                                          <p:val>
                                            <p:strVal val="#ppt_y"/>
                                          </p:val>
                                        </p:tav>
                                      </p:tavLst>
                                    </p:anim>
                                  </p:childTnLst>
                                </p:cTn>
                              </p:par>
                              <p:par>
                                <p:cTn id="45" presetID="37" presetClass="entr" presetSubtype="0" fill="hold" nodeType="withEffect">
                                  <p:stCondLst>
                                    <p:cond delay="0"/>
                                  </p:stCondLst>
                                  <p:childTnLst>
                                    <p:set>
                                      <p:cBhvr>
                                        <p:cTn id="46" dur="1" fill="hold">
                                          <p:stCondLst>
                                            <p:cond delay="0"/>
                                          </p:stCondLst>
                                        </p:cTn>
                                        <p:tgtEl>
                                          <p:spTgt spid="237581"/>
                                        </p:tgtEl>
                                        <p:attrNameLst>
                                          <p:attrName>style.visibility</p:attrName>
                                        </p:attrNameLst>
                                      </p:cBhvr>
                                      <p:to>
                                        <p:strVal val="visible"/>
                                      </p:to>
                                    </p:set>
                                    <p:animEffect transition="in" filter="fade">
                                      <p:cBhvr>
                                        <p:cTn id="47" dur="1000"/>
                                        <p:tgtEl>
                                          <p:spTgt spid="237581"/>
                                        </p:tgtEl>
                                      </p:cBhvr>
                                    </p:animEffect>
                                    <p:anim calcmode="lin" valueType="num">
                                      <p:cBhvr>
                                        <p:cTn id="48" dur="1000" fill="hold"/>
                                        <p:tgtEl>
                                          <p:spTgt spid="237581"/>
                                        </p:tgtEl>
                                        <p:attrNameLst>
                                          <p:attrName>ppt_x</p:attrName>
                                        </p:attrNameLst>
                                      </p:cBhvr>
                                      <p:tavLst>
                                        <p:tav tm="0">
                                          <p:val>
                                            <p:strVal val="#ppt_x"/>
                                          </p:val>
                                        </p:tav>
                                        <p:tav tm="100000">
                                          <p:val>
                                            <p:strVal val="#ppt_x"/>
                                          </p:val>
                                        </p:tav>
                                      </p:tavLst>
                                    </p:anim>
                                    <p:anim calcmode="lin" valueType="num">
                                      <p:cBhvr>
                                        <p:cTn id="49" dur="900" decel="100000" fill="hold"/>
                                        <p:tgtEl>
                                          <p:spTgt spid="237581"/>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3758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457200" y="1370013"/>
            <a:ext cx="8229600" cy="5256212"/>
          </a:xfrm>
          <a:noFill/>
        </p:spPr>
        <p:txBody>
          <a:bodyPr/>
          <a:lstStyle/>
          <a:p>
            <a:pPr marL="0" indent="0">
              <a:lnSpc>
                <a:spcPct val="120000"/>
              </a:lnSpc>
              <a:buNone/>
            </a:pPr>
            <a:r>
              <a:rPr lang="en-US" sz="2400" dirty="0"/>
              <a:t>  [</a:t>
            </a:r>
            <a:r>
              <a:rPr lang="en-US" sz="2400" i="1" dirty="0"/>
              <a:t>a</a:t>
            </a:r>
            <a:r>
              <a:rPr lang="en-US" sz="2400" dirty="0"/>
              <a:t>, </a:t>
            </a:r>
            <a:r>
              <a:rPr lang="en-US" sz="2400" i="1" dirty="0"/>
              <a:t>b</a:t>
            </a:r>
            <a:r>
              <a:rPr lang="en-US" sz="2400" dirty="0"/>
              <a:t>]   represents all real numbers between </a:t>
            </a:r>
            <a:r>
              <a:rPr lang="en-US" sz="2400" i="1" dirty="0"/>
              <a:t>a </a:t>
            </a:r>
            <a:r>
              <a:rPr lang="en-US" sz="2400" dirty="0"/>
              <a:t>and </a:t>
            </a:r>
            <a:r>
              <a:rPr lang="en-US" sz="2400" i="1" dirty="0"/>
              <a:t>b</a:t>
            </a:r>
            <a:r>
              <a:rPr lang="en-US" sz="2400" dirty="0"/>
              <a:t>, </a:t>
            </a:r>
            <a:br>
              <a:rPr lang="en-US" sz="2400" dirty="0"/>
            </a:br>
            <a:r>
              <a:rPr lang="en-US" sz="2400" dirty="0"/>
              <a:t>             including </a:t>
            </a:r>
            <a:r>
              <a:rPr lang="en-US" sz="2400" i="1" dirty="0"/>
              <a:t>a </a:t>
            </a:r>
            <a:r>
              <a:rPr lang="en-US" sz="2400" dirty="0"/>
              <a:t>and </a:t>
            </a:r>
            <a:r>
              <a:rPr lang="en-US" sz="2400" i="1" dirty="0"/>
              <a:t>b</a:t>
            </a:r>
            <a:r>
              <a:rPr lang="en-US" sz="2400" dirty="0"/>
              <a:t>. This is a </a:t>
            </a:r>
            <a:r>
              <a:rPr lang="en-US" sz="2400" b="1" dirty="0"/>
              <a:t>closed interval. </a:t>
            </a:r>
            <a:br>
              <a:rPr lang="en-US" sz="2400" b="1" dirty="0"/>
            </a:br>
            <a:r>
              <a:rPr lang="en-US" sz="2400" b="1" dirty="0"/>
              <a:t>             </a:t>
            </a:r>
            <a:r>
              <a:rPr lang="en-US" sz="2400" dirty="0"/>
              <a:t>In set-builder notation, we write {</a:t>
            </a:r>
            <a:r>
              <a:rPr lang="en-US" sz="2400" i="1" dirty="0"/>
              <a:t>x</a:t>
            </a:r>
            <a:r>
              <a:rPr lang="en-US" sz="2400" dirty="0"/>
              <a:t> | </a:t>
            </a:r>
            <a:r>
              <a:rPr lang="en-US" sz="2400" i="1" dirty="0"/>
              <a:t>a</a:t>
            </a:r>
            <a:r>
              <a:rPr lang="en-US" sz="2400" dirty="0"/>
              <a:t> </a:t>
            </a:r>
            <a:r>
              <a:rPr lang="en-US" sz="2400" b="1" dirty="0">
                <a:sym typeface="Symbol" pitchFamily="18" charset="2"/>
              </a:rPr>
              <a:t></a:t>
            </a:r>
            <a:r>
              <a:rPr lang="en-US" sz="2400" dirty="0"/>
              <a:t>  </a:t>
            </a:r>
            <a:r>
              <a:rPr lang="en-US" sz="2400" i="1" dirty="0"/>
              <a:t>x</a:t>
            </a:r>
            <a:r>
              <a:rPr lang="en-US" sz="2400" dirty="0"/>
              <a:t> </a:t>
            </a:r>
            <a:r>
              <a:rPr lang="en-US" sz="2400" b="1" dirty="0">
                <a:sym typeface="Symbol" pitchFamily="18" charset="2"/>
              </a:rPr>
              <a:t></a:t>
            </a:r>
            <a:r>
              <a:rPr lang="en-US" sz="2400" dirty="0"/>
              <a:t>  </a:t>
            </a:r>
            <a:r>
              <a:rPr lang="en-US" sz="2400" i="1" dirty="0"/>
              <a:t>b</a:t>
            </a:r>
            <a:r>
              <a:rPr lang="en-US" sz="2400" dirty="0"/>
              <a:t>}.</a:t>
            </a:r>
          </a:p>
          <a:p>
            <a:pPr marL="0" indent="0">
              <a:lnSpc>
                <a:spcPct val="120000"/>
              </a:lnSpc>
              <a:buNone/>
            </a:pPr>
            <a:r>
              <a:rPr lang="en-US" sz="2400" dirty="0"/>
              <a:t>             The graph of [0, 4] is shown in Figure P.4. The </a:t>
            </a:r>
            <a:br>
              <a:rPr lang="en-US" sz="2400" dirty="0"/>
            </a:br>
            <a:r>
              <a:rPr lang="en-US" sz="2400" dirty="0"/>
              <a:t>             brackets at 0 and 4 indicate that those numbers are </a:t>
            </a:r>
            <a:br>
              <a:rPr lang="en-US" sz="2400" dirty="0"/>
            </a:br>
            <a:r>
              <a:rPr lang="en-US" sz="2400" dirty="0"/>
              <a:t>             included in the graph.</a:t>
            </a:r>
          </a:p>
        </p:txBody>
      </p:sp>
      <p:pic>
        <p:nvPicPr>
          <p:cNvPr id="198660" name="Picture 4"/>
          <p:cNvPicPr>
            <a:picLocks noChangeAspect="1" noChangeArrowheads="1"/>
          </p:cNvPicPr>
          <p:nvPr/>
        </p:nvPicPr>
        <p:blipFill>
          <a:blip r:embed="rId3"/>
          <a:srcRect/>
          <a:stretch>
            <a:fillRect/>
          </a:stretch>
        </p:blipFill>
        <p:spPr bwMode="auto">
          <a:xfrm>
            <a:off x="2124075" y="4906963"/>
            <a:ext cx="4872038" cy="584200"/>
          </a:xfrm>
          <a:prstGeom prst="rect">
            <a:avLst/>
          </a:prstGeom>
          <a:noFill/>
          <a:ln w="9525" algn="ctr">
            <a:noFill/>
            <a:miter lim="800000"/>
            <a:headEnd/>
            <a:tailEnd/>
          </a:ln>
          <a:effectLst/>
        </p:spPr>
      </p:pic>
      <p:sp>
        <p:nvSpPr>
          <p:cNvPr id="198661" name="Rectangle 5"/>
          <p:cNvSpPr>
            <a:spLocks noChangeArrowheads="1"/>
          </p:cNvSpPr>
          <p:nvPr/>
        </p:nvSpPr>
        <p:spPr bwMode="auto">
          <a:xfrm>
            <a:off x="4092575" y="5668963"/>
            <a:ext cx="922338" cy="274637"/>
          </a:xfrm>
          <a:prstGeom prst="rect">
            <a:avLst/>
          </a:prstGeom>
          <a:noFill/>
          <a:ln w="9525" algn="ctr">
            <a:noFill/>
            <a:miter lim="800000"/>
            <a:headEnd/>
            <a:tailEnd/>
          </a:ln>
          <a:effectLst/>
        </p:spPr>
        <p:txBody>
          <a:bodyPr wrap="none">
            <a:spAutoFit/>
          </a:bodyPr>
          <a:lstStyle/>
          <a:p>
            <a:r>
              <a:rPr lang="en-US" sz="1200" b="1"/>
              <a:t>Figure P.4</a:t>
            </a:r>
          </a:p>
        </p:txBody>
      </p:sp>
      <p:sp>
        <p:nvSpPr>
          <p:cNvPr id="7"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INTERVAL NOTATION</a:t>
            </a:r>
            <a:endParaRPr lang="en-US" sz="2400" b="1" dirty="0">
              <a:latin typeface="+mn-l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20" name="Rectangle 4"/>
          <p:cNvSpPr>
            <a:spLocks noGrp="1" noChangeArrowheads="1"/>
          </p:cNvSpPr>
          <p:nvPr>
            <p:ph idx="1"/>
          </p:nvPr>
        </p:nvSpPr>
        <p:spPr>
          <a:xfrm>
            <a:off x="457200" y="1370013"/>
            <a:ext cx="8229600" cy="5256212"/>
          </a:xfrm>
          <a:noFill/>
          <a:ln/>
        </p:spPr>
        <p:txBody>
          <a:bodyPr/>
          <a:lstStyle/>
          <a:p>
            <a:pPr>
              <a:buNone/>
            </a:pPr>
            <a:r>
              <a:rPr lang="en-US" sz="2400" dirty="0"/>
              <a:t>See the sign diagram in Figure 1.15.</a:t>
            </a:r>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r>
              <a:rPr lang="en-US" sz="2400" dirty="0">
                <a:solidFill>
                  <a:srgbClr val="009AFF"/>
                </a:solidFill>
              </a:rPr>
              <a:t>The solution set is [–2, –1).</a:t>
            </a:r>
            <a:endParaRPr lang="en-US" sz="2400" dirty="0"/>
          </a:p>
        </p:txBody>
      </p:sp>
      <p:sp>
        <p:nvSpPr>
          <p:cNvPr id="239619" name="Text Box 3"/>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pic>
        <p:nvPicPr>
          <p:cNvPr id="239625" name="Picture 9"/>
          <p:cNvPicPr>
            <a:picLocks noChangeAspect="1" noChangeArrowheads="1"/>
          </p:cNvPicPr>
          <p:nvPr/>
        </p:nvPicPr>
        <p:blipFill>
          <a:blip r:embed="rId3"/>
          <a:srcRect/>
          <a:stretch>
            <a:fillRect/>
          </a:stretch>
        </p:blipFill>
        <p:spPr bwMode="auto">
          <a:xfrm>
            <a:off x="2057400" y="1905000"/>
            <a:ext cx="5521325" cy="1717675"/>
          </a:xfrm>
          <a:prstGeom prst="rect">
            <a:avLst/>
          </a:prstGeom>
          <a:noFill/>
          <a:ln w="9525" algn="ctr">
            <a:noFill/>
            <a:miter lim="800000"/>
            <a:headEnd/>
            <a:tailEnd/>
          </a:ln>
          <a:effectLst/>
        </p:spPr>
      </p:pic>
      <p:sp>
        <p:nvSpPr>
          <p:cNvPr id="239626" name="Rectangle 10"/>
          <p:cNvSpPr>
            <a:spLocks noChangeArrowheads="1"/>
          </p:cNvSpPr>
          <p:nvPr/>
        </p:nvSpPr>
        <p:spPr bwMode="auto">
          <a:xfrm>
            <a:off x="4343400" y="3733800"/>
            <a:ext cx="989013" cy="274638"/>
          </a:xfrm>
          <a:prstGeom prst="rect">
            <a:avLst/>
          </a:prstGeom>
          <a:noFill/>
          <a:ln w="9525" algn="ctr">
            <a:noFill/>
            <a:miter lim="800000"/>
            <a:headEnd/>
            <a:tailEnd/>
          </a:ln>
          <a:effectLst/>
        </p:spPr>
        <p:txBody>
          <a:bodyPr wrap="none">
            <a:spAutoFit/>
          </a:bodyPr>
          <a:lstStyle/>
          <a:p>
            <a:pPr algn="ctr"/>
            <a:r>
              <a:rPr lang="en-US" sz="1200" b="1"/>
              <a:t>Figure 1.15</a:t>
            </a:r>
          </a:p>
        </p:txBody>
      </p:sp>
      <p:sp>
        <p:nvSpPr>
          <p:cNvPr id="8" name="Rectangle 2"/>
          <p:cNvSpPr>
            <a:spLocks noGrp="1" noChangeArrowheads="1"/>
          </p:cNvSpPr>
          <p:nvPr>
            <p:ph type="title"/>
          </p:nvPr>
        </p:nvSpPr>
        <p:spPr>
          <a:xfrm>
            <a:off x="301625" y="90488"/>
            <a:ext cx="8226425" cy="1143000"/>
          </a:xfrm>
          <a:noFill/>
        </p:spPr>
        <p:txBody>
          <a:bodyPr/>
          <a:lstStyle/>
          <a:p>
            <a:r>
              <a:rPr lang="en-US" sz="2400" b="1" dirty="0" smtClean="0"/>
              <a:t> SOLUTION</a:t>
            </a:r>
            <a:endParaRPr lang="en-US" sz="2400"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1668" name="Rectangle 4"/>
          <p:cNvSpPr>
            <a:spLocks noGrp="1" noChangeArrowheads="1"/>
          </p:cNvSpPr>
          <p:nvPr>
            <p:ph idx="1"/>
          </p:nvPr>
        </p:nvSpPr>
        <p:spPr>
          <a:xfrm>
            <a:off x="457200" y="1370013"/>
            <a:ext cx="8229600" cy="5256212"/>
          </a:xfrm>
          <a:noFill/>
          <a:ln/>
        </p:spPr>
        <p:txBody>
          <a:bodyPr/>
          <a:lstStyle/>
          <a:p>
            <a:pPr marL="0" indent="0">
              <a:buNone/>
            </a:pPr>
            <a:r>
              <a:rPr lang="en-US" sz="2400" dirty="0"/>
              <a:t>The graph of the solution set is shown in Figure 1.16.</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Note that –2 is included in the solution set because </a:t>
            </a:r>
          </a:p>
          <a:p>
            <a:pPr marL="0" indent="0">
              <a:buNone/>
            </a:pPr>
            <a:r>
              <a:rPr lang="en-US" sz="2400" dirty="0"/>
              <a:t>when </a:t>
            </a:r>
            <a:r>
              <a:rPr lang="en-US" sz="2400" i="1" dirty="0"/>
              <a:t>x </a:t>
            </a:r>
            <a:r>
              <a:rPr lang="en-US" sz="2400" dirty="0"/>
              <a:t>= –2.</a:t>
            </a:r>
          </a:p>
          <a:p>
            <a:pPr marL="0" indent="0">
              <a:buNone/>
            </a:pPr>
            <a:endParaRPr lang="en-US" sz="2400" dirty="0"/>
          </a:p>
          <a:p>
            <a:pPr marL="0" indent="0">
              <a:buNone/>
            </a:pPr>
            <a:r>
              <a:rPr lang="en-US" sz="2400" dirty="0"/>
              <a:t>However, –1 is not included in the solution set because the denominator (</a:t>
            </a:r>
            <a:r>
              <a:rPr lang="en-US" sz="2400" i="1" dirty="0"/>
              <a:t>x </a:t>
            </a:r>
            <a:r>
              <a:rPr lang="en-US" sz="2400" dirty="0"/>
              <a:t>+ 1) is zero when </a:t>
            </a:r>
            <a:r>
              <a:rPr lang="en-US" sz="2400" i="1" dirty="0"/>
              <a:t>x </a:t>
            </a:r>
            <a:r>
              <a:rPr lang="en-US" sz="2400" dirty="0"/>
              <a:t>= –1.</a:t>
            </a:r>
          </a:p>
        </p:txBody>
      </p:sp>
      <p:sp>
        <p:nvSpPr>
          <p:cNvPr id="241667" name="Text Box 3"/>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sp>
        <p:nvSpPr>
          <p:cNvPr id="241670" name="Rectangle 6"/>
          <p:cNvSpPr>
            <a:spLocks noChangeArrowheads="1"/>
          </p:cNvSpPr>
          <p:nvPr/>
        </p:nvSpPr>
        <p:spPr bwMode="auto">
          <a:xfrm>
            <a:off x="4191000" y="2438400"/>
            <a:ext cx="989013" cy="274638"/>
          </a:xfrm>
          <a:prstGeom prst="rect">
            <a:avLst/>
          </a:prstGeom>
          <a:noFill/>
          <a:ln w="9525" algn="ctr">
            <a:noFill/>
            <a:miter lim="800000"/>
            <a:headEnd/>
            <a:tailEnd/>
          </a:ln>
          <a:effectLst/>
        </p:spPr>
        <p:txBody>
          <a:bodyPr wrap="none">
            <a:spAutoFit/>
          </a:bodyPr>
          <a:lstStyle/>
          <a:p>
            <a:pPr algn="ctr"/>
            <a:r>
              <a:rPr lang="en-US" sz="1200" b="1"/>
              <a:t>Figure 1.16</a:t>
            </a:r>
          </a:p>
        </p:txBody>
      </p:sp>
      <p:pic>
        <p:nvPicPr>
          <p:cNvPr id="241671" name="Picture 7"/>
          <p:cNvPicPr>
            <a:picLocks noChangeAspect="1" noChangeArrowheads="1"/>
          </p:cNvPicPr>
          <p:nvPr/>
        </p:nvPicPr>
        <p:blipFill>
          <a:blip r:embed="rId3"/>
          <a:srcRect/>
          <a:stretch>
            <a:fillRect/>
          </a:stretch>
        </p:blipFill>
        <p:spPr bwMode="auto">
          <a:xfrm>
            <a:off x="2286000" y="1905000"/>
            <a:ext cx="4762500" cy="457200"/>
          </a:xfrm>
          <a:prstGeom prst="rect">
            <a:avLst/>
          </a:prstGeom>
          <a:noFill/>
          <a:ln w="9525" algn="ctr">
            <a:noFill/>
            <a:miter lim="800000"/>
            <a:headEnd/>
            <a:tailEnd/>
          </a:ln>
          <a:effectLst/>
        </p:spPr>
      </p:pic>
      <p:pic>
        <p:nvPicPr>
          <p:cNvPr id="241672" name="Picture 8"/>
          <p:cNvPicPr>
            <a:picLocks noChangeAspect="1" noChangeArrowheads="1"/>
          </p:cNvPicPr>
          <p:nvPr/>
        </p:nvPicPr>
        <p:blipFill>
          <a:blip r:embed="rId4"/>
          <a:srcRect/>
          <a:stretch>
            <a:fillRect/>
          </a:stretch>
        </p:blipFill>
        <p:spPr bwMode="auto">
          <a:xfrm>
            <a:off x="7086600" y="3073400"/>
            <a:ext cx="1371600" cy="584200"/>
          </a:xfrm>
          <a:prstGeom prst="rect">
            <a:avLst/>
          </a:prstGeom>
          <a:noFill/>
          <a:ln w="9525" algn="ctr">
            <a:noFill/>
            <a:miter lim="800000"/>
            <a:headEnd/>
            <a:tailEnd/>
          </a:ln>
          <a:effectLst/>
        </p:spPr>
      </p:pic>
      <p:sp>
        <p:nvSpPr>
          <p:cNvPr id="9" name="Rectangle 2"/>
          <p:cNvSpPr>
            <a:spLocks noGrp="1" noChangeArrowheads="1"/>
          </p:cNvSpPr>
          <p:nvPr>
            <p:ph type="title"/>
          </p:nvPr>
        </p:nvSpPr>
        <p:spPr>
          <a:xfrm>
            <a:off x="301625" y="90488"/>
            <a:ext cx="8226425" cy="1143000"/>
          </a:xfrm>
          <a:noFill/>
        </p:spPr>
        <p:txBody>
          <a:bodyPr/>
          <a:lstStyle/>
          <a:p>
            <a:r>
              <a:rPr lang="en-US" sz="2400" b="1" dirty="0" smtClean="0"/>
              <a:t> SOLUTION</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41668">
                                            <p:txEl>
                                              <p:pRg st="4" end="4"/>
                                            </p:txEl>
                                          </p:spTgt>
                                        </p:tgtEl>
                                        <p:attrNameLst>
                                          <p:attrName>style.visibility</p:attrName>
                                        </p:attrNameLst>
                                      </p:cBhvr>
                                      <p:to>
                                        <p:strVal val="visible"/>
                                      </p:to>
                                    </p:set>
                                    <p:animEffect transition="in" filter="fade">
                                      <p:cBhvr>
                                        <p:cTn id="7" dur="1000"/>
                                        <p:tgtEl>
                                          <p:spTgt spid="241668">
                                            <p:txEl>
                                              <p:pRg st="4" end="4"/>
                                            </p:txEl>
                                          </p:spTgt>
                                        </p:tgtEl>
                                      </p:cBhvr>
                                    </p:animEffect>
                                    <p:anim calcmode="lin" valueType="num">
                                      <p:cBhvr>
                                        <p:cTn id="8" dur="1000" fill="hold"/>
                                        <p:tgtEl>
                                          <p:spTgt spid="241668">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41668">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41668">
                                            <p:txEl>
                                              <p:pRg st="4" end="4"/>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41672"/>
                                        </p:tgtEl>
                                        <p:attrNameLst>
                                          <p:attrName>style.visibility</p:attrName>
                                        </p:attrNameLst>
                                      </p:cBhvr>
                                      <p:to>
                                        <p:strVal val="visible"/>
                                      </p:to>
                                    </p:set>
                                    <p:animEffect transition="in" filter="fade">
                                      <p:cBhvr>
                                        <p:cTn id="13" dur="1000"/>
                                        <p:tgtEl>
                                          <p:spTgt spid="241672"/>
                                        </p:tgtEl>
                                      </p:cBhvr>
                                    </p:animEffect>
                                    <p:anim calcmode="lin" valueType="num">
                                      <p:cBhvr>
                                        <p:cTn id="14" dur="1000" fill="hold"/>
                                        <p:tgtEl>
                                          <p:spTgt spid="241672"/>
                                        </p:tgtEl>
                                        <p:attrNameLst>
                                          <p:attrName>ppt_x</p:attrName>
                                        </p:attrNameLst>
                                      </p:cBhvr>
                                      <p:tavLst>
                                        <p:tav tm="0">
                                          <p:val>
                                            <p:strVal val="#ppt_x"/>
                                          </p:val>
                                        </p:tav>
                                        <p:tav tm="100000">
                                          <p:val>
                                            <p:strVal val="#ppt_x"/>
                                          </p:val>
                                        </p:tav>
                                      </p:tavLst>
                                    </p:anim>
                                    <p:anim calcmode="lin" valueType="num">
                                      <p:cBhvr>
                                        <p:cTn id="15" dur="900" decel="100000" fill="hold"/>
                                        <p:tgtEl>
                                          <p:spTgt spid="24167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41672"/>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41668">
                                            <p:txEl>
                                              <p:pRg st="5" end="5"/>
                                            </p:txEl>
                                          </p:spTgt>
                                        </p:tgtEl>
                                        <p:attrNameLst>
                                          <p:attrName>style.visibility</p:attrName>
                                        </p:attrNameLst>
                                      </p:cBhvr>
                                      <p:to>
                                        <p:strVal val="visible"/>
                                      </p:to>
                                    </p:set>
                                    <p:animEffect transition="in" filter="fade">
                                      <p:cBhvr>
                                        <p:cTn id="19" dur="1000"/>
                                        <p:tgtEl>
                                          <p:spTgt spid="241668">
                                            <p:txEl>
                                              <p:pRg st="5" end="5"/>
                                            </p:txEl>
                                          </p:spTgt>
                                        </p:tgtEl>
                                      </p:cBhvr>
                                    </p:animEffect>
                                    <p:anim calcmode="lin" valueType="num">
                                      <p:cBhvr>
                                        <p:cTn id="20" dur="1000" fill="hold"/>
                                        <p:tgtEl>
                                          <p:spTgt spid="241668">
                                            <p:txEl>
                                              <p:pRg st="5" end="5"/>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241668">
                                            <p:txEl>
                                              <p:pRg st="5" end="5"/>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41668">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241668">
                                            <p:txEl>
                                              <p:pRg st="7" end="7"/>
                                            </p:txEl>
                                          </p:spTgt>
                                        </p:tgtEl>
                                        <p:attrNameLst>
                                          <p:attrName>style.visibility</p:attrName>
                                        </p:attrNameLst>
                                      </p:cBhvr>
                                      <p:to>
                                        <p:strVal val="visible"/>
                                      </p:to>
                                    </p:set>
                                    <p:animEffect transition="in" filter="fade">
                                      <p:cBhvr>
                                        <p:cTn id="27" dur="1000"/>
                                        <p:tgtEl>
                                          <p:spTgt spid="241668">
                                            <p:txEl>
                                              <p:pRg st="7" end="7"/>
                                            </p:txEl>
                                          </p:spTgt>
                                        </p:tgtEl>
                                      </p:cBhvr>
                                    </p:animEffect>
                                    <p:anim calcmode="lin" valueType="num">
                                      <p:cBhvr>
                                        <p:cTn id="28" dur="1000" fill="hold"/>
                                        <p:tgtEl>
                                          <p:spTgt spid="241668">
                                            <p:txEl>
                                              <p:pRg st="7" end="7"/>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241668">
                                            <p:txEl>
                                              <p:pRg st="7" end="7"/>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41668">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455613" y="3198813"/>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APPLICATIONS OF INEQUALITIES</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1" name="Rectangle 3"/>
          <p:cNvSpPr>
            <a:spLocks noGrp="1" noChangeArrowheads="1"/>
          </p:cNvSpPr>
          <p:nvPr>
            <p:ph type="title"/>
          </p:nvPr>
        </p:nvSpPr>
        <p:spPr>
          <a:xfrm>
            <a:off x="301625" y="90488"/>
            <a:ext cx="8226425" cy="1143000"/>
          </a:xfrm>
          <a:noFill/>
        </p:spPr>
        <p:txBody>
          <a:bodyPr/>
          <a:lstStyle/>
          <a:p>
            <a:r>
              <a:rPr lang="en-US" sz="2600"/>
              <a:t>Example 6 – </a:t>
            </a:r>
            <a:r>
              <a:rPr lang="en-US" sz="2600" i="1"/>
              <a:t>Solve an Application Concerning Leases</a:t>
            </a:r>
          </a:p>
        </p:txBody>
      </p:sp>
      <p:sp>
        <p:nvSpPr>
          <p:cNvPr id="247810" name="Rectangle 2"/>
          <p:cNvSpPr>
            <a:spLocks noGrp="1" noChangeArrowheads="1"/>
          </p:cNvSpPr>
          <p:nvPr>
            <p:ph idx="1"/>
          </p:nvPr>
        </p:nvSpPr>
        <p:spPr>
          <a:xfrm>
            <a:off x="457200" y="1370013"/>
            <a:ext cx="8229600" cy="5256212"/>
          </a:xfrm>
          <a:noFill/>
        </p:spPr>
        <p:txBody>
          <a:bodyPr/>
          <a:lstStyle/>
          <a:p>
            <a:pPr marL="0" indent="0">
              <a:buNone/>
            </a:pPr>
            <a:r>
              <a:rPr lang="en-US" sz="2400" dirty="0"/>
              <a:t>A real estate company needs a new copy machine. The company has decided to lease either the model ABC machine for $75 a month plus 5 cents per copy or the model XYZ machine for $210 a month and 2 cents per copy. Under what conditions is it less expensive to lease the XYZ machine?</a:t>
            </a:r>
          </a:p>
          <a:p>
            <a:pPr marL="0" indent="0">
              <a:buNone/>
            </a:pPr>
            <a:endParaRPr lang="en-US" sz="2400" dirty="0"/>
          </a:p>
          <a:p>
            <a:pPr marL="0" indent="0">
              <a:buNone/>
            </a:pPr>
            <a:r>
              <a:rPr lang="en-US" sz="2400" dirty="0">
                <a:solidFill>
                  <a:srgbClr val="21419C"/>
                </a:solidFill>
              </a:rPr>
              <a:t>Solution:</a:t>
            </a:r>
          </a:p>
          <a:p>
            <a:pPr marL="0" indent="0">
              <a:buNone/>
            </a:pPr>
            <a:r>
              <a:rPr lang="en-US" sz="2400" dirty="0"/>
              <a:t>Let </a:t>
            </a:r>
            <a:r>
              <a:rPr lang="en-US" sz="2400" i="1" dirty="0"/>
              <a:t>x </a:t>
            </a:r>
            <a:r>
              <a:rPr lang="en-US" sz="2400" dirty="0"/>
              <a:t>represent the number of copies the company produces per month.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47810">
                                            <p:txEl>
                                              <p:pRg st="2" end="2"/>
                                            </p:txEl>
                                          </p:spTgt>
                                        </p:tgtEl>
                                        <p:attrNameLst>
                                          <p:attrName>style.visibility</p:attrName>
                                        </p:attrNameLst>
                                      </p:cBhvr>
                                      <p:to>
                                        <p:strVal val="visible"/>
                                      </p:to>
                                    </p:set>
                                    <p:animEffect transition="in" filter="fade">
                                      <p:cBhvr>
                                        <p:cTn id="7" dur="1000"/>
                                        <p:tgtEl>
                                          <p:spTgt spid="247810">
                                            <p:txEl>
                                              <p:pRg st="2" end="2"/>
                                            </p:txEl>
                                          </p:spTgt>
                                        </p:tgtEl>
                                      </p:cBhvr>
                                    </p:animEffect>
                                    <p:anim calcmode="lin" valueType="num">
                                      <p:cBhvr>
                                        <p:cTn id="8" dur="1000" fill="hold"/>
                                        <p:tgtEl>
                                          <p:spTgt spid="247810">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47810">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47810">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47810">
                                            <p:txEl>
                                              <p:pRg st="3" end="3"/>
                                            </p:txEl>
                                          </p:spTgt>
                                        </p:tgtEl>
                                        <p:attrNameLst>
                                          <p:attrName>style.visibility</p:attrName>
                                        </p:attrNameLst>
                                      </p:cBhvr>
                                      <p:to>
                                        <p:strVal val="visible"/>
                                      </p:to>
                                    </p:set>
                                    <p:animEffect transition="in" filter="fade">
                                      <p:cBhvr>
                                        <p:cTn id="13" dur="1000"/>
                                        <p:tgtEl>
                                          <p:spTgt spid="247810">
                                            <p:txEl>
                                              <p:pRg st="3" end="3"/>
                                            </p:txEl>
                                          </p:spTgt>
                                        </p:tgtEl>
                                      </p:cBhvr>
                                    </p:animEffect>
                                    <p:anim calcmode="lin" valueType="num">
                                      <p:cBhvr>
                                        <p:cTn id="14" dur="1000" fill="hold"/>
                                        <p:tgtEl>
                                          <p:spTgt spid="247810">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47810">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47810">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301625" y="90488"/>
            <a:ext cx="8226425" cy="1143000"/>
          </a:xfrm>
          <a:noFill/>
        </p:spPr>
        <p:txBody>
          <a:bodyPr/>
          <a:lstStyle/>
          <a:p>
            <a:r>
              <a:rPr lang="en-US"/>
              <a:t>Example 6 – </a:t>
            </a:r>
            <a:r>
              <a:rPr lang="en-US" i="1"/>
              <a:t>Solution</a:t>
            </a:r>
          </a:p>
        </p:txBody>
      </p:sp>
      <p:sp>
        <p:nvSpPr>
          <p:cNvPr id="249860" name="Rectangle 4"/>
          <p:cNvSpPr>
            <a:spLocks noGrp="1" noChangeArrowheads="1"/>
          </p:cNvSpPr>
          <p:nvPr>
            <p:ph idx="1"/>
          </p:nvPr>
        </p:nvSpPr>
        <p:spPr>
          <a:xfrm>
            <a:off x="457200" y="1370013"/>
            <a:ext cx="8229600" cy="5256212"/>
          </a:xfrm>
          <a:noFill/>
          <a:ln/>
        </p:spPr>
        <p:txBody>
          <a:bodyPr/>
          <a:lstStyle/>
          <a:p>
            <a:pPr marL="0" indent="0">
              <a:buNone/>
            </a:pPr>
            <a:r>
              <a:rPr lang="en-US" sz="2400" dirty="0"/>
              <a:t>The dollar costs per month are 75 + 0.05</a:t>
            </a:r>
            <a:r>
              <a:rPr lang="en-US" sz="2400" i="1" dirty="0"/>
              <a:t>x</a:t>
            </a:r>
            <a:r>
              <a:rPr lang="en-US" sz="2400" dirty="0"/>
              <a:t> for model ABC and 210 + 0.02</a:t>
            </a:r>
            <a:r>
              <a:rPr lang="en-US" sz="2400" i="1" dirty="0"/>
              <a:t>x</a:t>
            </a:r>
            <a:r>
              <a:rPr lang="en-US" sz="2400" dirty="0"/>
              <a:t> for model XYZ.</a:t>
            </a:r>
          </a:p>
          <a:p>
            <a:pPr marL="0" indent="0">
              <a:buNone/>
            </a:pPr>
            <a:endParaRPr lang="en-US" sz="2400" dirty="0"/>
          </a:p>
          <a:p>
            <a:pPr marL="0" indent="0">
              <a:buNone/>
            </a:pPr>
            <a:r>
              <a:rPr lang="en-US" sz="2400" dirty="0"/>
              <a:t>It will be less expensive to lease model XYZ provided</a:t>
            </a:r>
          </a:p>
          <a:p>
            <a:pPr marL="0" indent="0">
              <a:buNone/>
            </a:pPr>
            <a:r>
              <a:rPr lang="en-US" sz="2400" dirty="0"/>
              <a:t>	210 + 0.02</a:t>
            </a:r>
            <a:r>
              <a:rPr lang="en-US" sz="2400" i="1" dirty="0"/>
              <a:t>x </a:t>
            </a:r>
            <a:r>
              <a:rPr lang="en-US" sz="2400" dirty="0"/>
              <a:t>&lt;</a:t>
            </a:r>
            <a:r>
              <a:rPr lang="en-US" sz="2400" i="1" dirty="0"/>
              <a:t> </a:t>
            </a:r>
            <a:r>
              <a:rPr lang="en-US" sz="2400" dirty="0"/>
              <a:t>75 + 0.05</a:t>
            </a:r>
            <a:r>
              <a:rPr lang="en-US" sz="2400" i="1" dirty="0"/>
              <a:t>x</a:t>
            </a:r>
            <a:br>
              <a:rPr lang="en-US" sz="2400" i="1" dirty="0"/>
            </a:br>
            <a:endParaRPr lang="en-US" sz="2400" i="1" dirty="0"/>
          </a:p>
          <a:p>
            <a:pPr marL="0" indent="0">
              <a:buNone/>
            </a:pPr>
            <a:r>
              <a:rPr lang="en-US" sz="2400" dirty="0"/>
              <a:t>	210 – 0.03</a:t>
            </a:r>
            <a:r>
              <a:rPr lang="en-US" sz="2400" i="1" dirty="0"/>
              <a:t>x </a:t>
            </a:r>
            <a:r>
              <a:rPr lang="en-US" sz="2400" dirty="0"/>
              <a:t>&lt;</a:t>
            </a:r>
            <a:r>
              <a:rPr lang="en-US" sz="2400" i="1" dirty="0"/>
              <a:t> </a:t>
            </a:r>
            <a:r>
              <a:rPr lang="en-US" sz="2400" dirty="0"/>
              <a:t>75</a:t>
            </a:r>
          </a:p>
          <a:p>
            <a:pPr marL="0" indent="0">
              <a:buNone/>
            </a:pPr>
            <a:r>
              <a:rPr lang="en-US" sz="2400" dirty="0"/>
              <a:t/>
            </a:r>
            <a:br>
              <a:rPr lang="en-US" sz="2400" dirty="0"/>
            </a:br>
            <a:r>
              <a:rPr lang="en-US" sz="2400" dirty="0"/>
              <a:t>                   –0.03</a:t>
            </a:r>
            <a:r>
              <a:rPr lang="en-US" sz="2400" i="1" dirty="0"/>
              <a:t>x </a:t>
            </a:r>
            <a:r>
              <a:rPr lang="en-US" sz="2400" dirty="0"/>
              <a:t>&lt; – 135</a:t>
            </a:r>
          </a:p>
          <a:p>
            <a:pPr marL="0" indent="0">
              <a:buNone/>
            </a:pPr>
            <a:r>
              <a:rPr lang="en-US" sz="2400" dirty="0"/>
              <a:t/>
            </a:r>
            <a:br>
              <a:rPr lang="en-US" sz="2400" dirty="0"/>
            </a:br>
            <a:r>
              <a:rPr lang="en-US" sz="2400" dirty="0"/>
              <a:t>		      </a:t>
            </a:r>
            <a:r>
              <a:rPr lang="en-US" sz="2400" i="1" dirty="0"/>
              <a:t>x  </a:t>
            </a:r>
            <a:r>
              <a:rPr lang="en-US" sz="2400" dirty="0"/>
              <a:t>&gt; 4500</a:t>
            </a:r>
          </a:p>
          <a:p>
            <a:pPr marL="0" indent="0">
              <a:buNone/>
            </a:pPr>
            <a:r>
              <a:rPr lang="en-US" sz="2400" dirty="0" smtClean="0">
                <a:solidFill>
                  <a:srgbClr val="009AFF"/>
                </a:solidFill>
              </a:rPr>
              <a:t>The </a:t>
            </a:r>
            <a:r>
              <a:rPr lang="en-US" sz="2400" dirty="0">
                <a:solidFill>
                  <a:srgbClr val="009AFF"/>
                </a:solidFill>
              </a:rPr>
              <a:t>company will find it less expensive to lease model XYZ if it produces more than 4500 copies per month.</a:t>
            </a:r>
          </a:p>
        </p:txBody>
      </p:sp>
      <p:sp>
        <p:nvSpPr>
          <p:cNvPr id="249859" name="Text Box 3"/>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sp>
        <p:nvSpPr>
          <p:cNvPr id="249864" name="Rectangle 8"/>
          <p:cNvSpPr>
            <a:spLocks noChangeArrowheads="1"/>
          </p:cNvSpPr>
          <p:nvPr/>
        </p:nvSpPr>
        <p:spPr bwMode="auto">
          <a:xfrm>
            <a:off x="5346700" y="3900488"/>
            <a:ext cx="3282950" cy="366712"/>
          </a:xfrm>
          <a:prstGeom prst="rect">
            <a:avLst/>
          </a:prstGeom>
          <a:noFill/>
          <a:ln w="9525" algn="ctr">
            <a:noFill/>
            <a:miter lim="800000"/>
            <a:headEnd/>
            <a:tailEnd/>
          </a:ln>
          <a:effectLst/>
        </p:spPr>
        <p:txBody>
          <a:bodyPr wrap="none">
            <a:spAutoFit/>
          </a:bodyPr>
          <a:lstStyle/>
          <a:p>
            <a:r>
              <a:rPr lang="en-US" dirty="0">
                <a:solidFill>
                  <a:srgbClr val="009AFF"/>
                </a:solidFill>
              </a:rPr>
              <a:t>Subtract 0.05</a:t>
            </a:r>
            <a:r>
              <a:rPr lang="en-US" i="1" dirty="0">
                <a:solidFill>
                  <a:srgbClr val="009AFF"/>
                </a:solidFill>
              </a:rPr>
              <a:t>x </a:t>
            </a:r>
            <a:r>
              <a:rPr lang="en-US" dirty="0">
                <a:solidFill>
                  <a:srgbClr val="009AFF"/>
                </a:solidFill>
              </a:rPr>
              <a:t>from each side.</a:t>
            </a:r>
          </a:p>
        </p:txBody>
      </p:sp>
      <p:sp>
        <p:nvSpPr>
          <p:cNvPr id="249865" name="Rectangle 9"/>
          <p:cNvSpPr>
            <a:spLocks noChangeArrowheads="1"/>
          </p:cNvSpPr>
          <p:nvPr/>
        </p:nvSpPr>
        <p:spPr bwMode="auto">
          <a:xfrm>
            <a:off x="5346700" y="4662487"/>
            <a:ext cx="3105150" cy="366713"/>
          </a:xfrm>
          <a:prstGeom prst="rect">
            <a:avLst/>
          </a:prstGeom>
          <a:noFill/>
          <a:ln w="9525" algn="ctr">
            <a:noFill/>
            <a:miter lim="800000"/>
            <a:headEnd/>
            <a:tailEnd/>
          </a:ln>
          <a:effectLst/>
        </p:spPr>
        <p:txBody>
          <a:bodyPr wrap="none">
            <a:spAutoFit/>
          </a:bodyPr>
          <a:lstStyle/>
          <a:p>
            <a:r>
              <a:rPr lang="en-US" dirty="0">
                <a:solidFill>
                  <a:srgbClr val="009AFF"/>
                </a:solidFill>
              </a:rPr>
              <a:t>Subtract 210 from each side.</a:t>
            </a:r>
          </a:p>
        </p:txBody>
      </p:sp>
      <p:sp>
        <p:nvSpPr>
          <p:cNvPr id="249866" name="Rectangle 10"/>
          <p:cNvSpPr>
            <a:spLocks noChangeArrowheads="1"/>
          </p:cNvSpPr>
          <p:nvPr/>
        </p:nvSpPr>
        <p:spPr bwMode="auto">
          <a:xfrm>
            <a:off x="5359400" y="5027613"/>
            <a:ext cx="3276600" cy="915987"/>
          </a:xfrm>
          <a:prstGeom prst="rect">
            <a:avLst/>
          </a:prstGeom>
          <a:noFill/>
          <a:ln w="9525" algn="ctr">
            <a:noFill/>
            <a:miter lim="800000"/>
            <a:headEnd/>
            <a:tailEnd/>
          </a:ln>
          <a:effectLst/>
        </p:spPr>
        <p:txBody>
          <a:bodyPr>
            <a:spAutoFit/>
          </a:bodyPr>
          <a:lstStyle/>
          <a:p>
            <a:r>
              <a:rPr lang="en-US" dirty="0">
                <a:solidFill>
                  <a:srgbClr val="009AFF"/>
                </a:solidFill>
              </a:rPr>
              <a:t>Divide each side by –0.03. </a:t>
            </a:r>
            <a:br>
              <a:rPr lang="en-US" dirty="0">
                <a:solidFill>
                  <a:srgbClr val="009AFF"/>
                </a:solidFill>
              </a:rPr>
            </a:br>
            <a:r>
              <a:rPr lang="en-US" dirty="0">
                <a:solidFill>
                  <a:srgbClr val="009AFF"/>
                </a:solidFill>
              </a:rPr>
              <a:t>Reverse the inequality symbol.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49860">
                                            <p:txEl>
                                              <p:pRg st="2" end="2"/>
                                            </p:txEl>
                                          </p:spTgt>
                                        </p:tgtEl>
                                        <p:attrNameLst>
                                          <p:attrName>style.visibility</p:attrName>
                                        </p:attrNameLst>
                                      </p:cBhvr>
                                      <p:to>
                                        <p:strVal val="visible"/>
                                      </p:to>
                                    </p:set>
                                    <p:animEffect transition="in" filter="fade">
                                      <p:cBhvr>
                                        <p:cTn id="7" dur="1000"/>
                                        <p:tgtEl>
                                          <p:spTgt spid="249860">
                                            <p:txEl>
                                              <p:pRg st="2" end="2"/>
                                            </p:txEl>
                                          </p:spTgt>
                                        </p:tgtEl>
                                      </p:cBhvr>
                                    </p:animEffect>
                                    <p:anim calcmode="lin" valueType="num">
                                      <p:cBhvr>
                                        <p:cTn id="8" dur="1000" fill="hold"/>
                                        <p:tgtEl>
                                          <p:spTgt spid="249860">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49860">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49860">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49860">
                                            <p:txEl>
                                              <p:pRg st="3" end="3"/>
                                            </p:txEl>
                                          </p:spTgt>
                                        </p:tgtEl>
                                        <p:attrNameLst>
                                          <p:attrName>style.visibility</p:attrName>
                                        </p:attrNameLst>
                                      </p:cBhvr>
                                      <p:to>
                                        <p:strVal val="visible"/>
                                      </p:to>
                                    </p:set>
                                    <p:animEffect transition="in" filter="fade">
                                      <p:cBhvr>
                                        <p:cTn id="13" dur="1000"/>
                                        <p:tgtEl>
                                          <p:spTgt spid="249860">
                                            <p:txEl>
                                              <p:pRg st="3" end="3"/>
                                            </p:txEl>
                                          </p:spTgt>
                                        </p:tgtEl>
                                      </p:cBhvr>
                                    </p:animEffect>
                                    <p:anim calcmode="lin" valueType="num">
                                      <p:cBhvr>
                                        <p:cTn id="14" dur="1000" fill="hold"/>
                                        <p:tgtEl>
                                          <p:spTgt spid="249860">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49860">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49860">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249860">
                                            <p:txEl>
                                              <p:pRg st="4" end="4"/>
                                            </p:txEl>
                                          </p:spTgt>
                                        </p:tgtEl>
                                        <p:attrNameLst>
                                          <p:attrName>style.visibility</p:attrName>
                                        </p:attrNameLst>
                                      </p:cBhvr>
                                      <p:to>
                                        <p:strVal val="visible"/>
                                      </p:to>
                                    </p:set>
                                    <p:animEffect transition="in" filter="fade">
                                      <p:cBhvr>
                                        <p:cTn id="21" dur="1000"/>
                                        <p:tgtEl>
                                          <p:spTgt spid="249860">
                                            <p:txEl>
                                              <p:pRg st="4" end="4"/>
                                            </p:txEl>
                                          </p:spTgt>
                                        </p:tgtEl>
                                      </p:cBhvr>
                                    </p:animEffect>
                                    <p:anim calcmode="lin" valueType="num">
                                      <p:cBhvr>
                                        <p:cTn id="22" dur="1000" fill="hold"/>
                                        <p:tgtEl>
                                          <p:spTgt spid="249860">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49860">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49860">
                                            <p:txEl>
                                              <p:pRg st="4" end="4"/>
                                            </p:txEl>
                                          </p:spTgt>
                                        </p:tgtEl>
                                        <p:attrNameLst>
                                          <p:attrName>ppt_y</p:attrName>
                                        </p:attrNameLst>
                                      </p:cBhvr>
                                      <p:tavLst>
                                        <p:tav tm="0">
                                          <p:val>
                                            <p:strVal val="#ppt_y-.03"/>
                                          </p:val>
                                        </p:tav>
                                        <p:tav tm="100000">
                                          <p:val>
                                            <p:strVal val="#ppt_y"/>
                                          </p:val>
                                        </p:tav>
                                      </p:tavLst>
                                    </p:anim>
                                  </p:childTnLst>
                                </p:cTn>
                              </p:par>
                              <p:par>
                                <p:cTn id="25" presetID="37" presetClass="entr" presetSubtype="0" fill="hold" grpId="0" nodeType="withEffect">
                                  <p:stCondLst>
                                    <p:cond delay="0"/>
                                  </p:stCondLst>
                                  <p:childTnLst>
                                    <p:set>
                                      <p:cBhvr>
                                        <p:cTn id="26" dur="1" fill="hold">
                                          <p:stCondLst>
                                            <p:cond delay="0"/>
                                          </p:stCondLst>
                                        </p:cTn>
                                        <p:tgtEl>
                                          <p:spTgt spid="249864"/>
                                        </p:tgtEl>
                                        <p:attrNameLst>
                                          <p:attrName>style.visibility</p:attrName>
                                        </p:attrNameLst>
                                      </p:cBhvr>
                                      <p:to>
                                        <p:strVal val="visible"/>
                                      </p:to>
                                    </p:set>
                                    <p:animEffect transition="in" filter="fade">
                                      <p:cBhvr>
                                        <p:cTn id="27" dur="1000"/>
                                        <p:tgtEl>
                                          <p:spTgt spid="249864"/>
                                        </p:tgtEl>
                                      </p:cBhvr>
                                    </p:animEffect>
                                    <p:anim calcmode="lin" valueType="num">
                                      <p:cBhvr>
                                        <p:cTn id="28" dur="1000" fill="hold"/>
                                        <p:tgtEl>
                                          <p:spTgt spid="249864"/>
                                        </p:tgtEl>
                                        <p:attrNameLst>
                                          <p:attrName>ppt_x</p:attrName>
                                        </p:attrNameLst>
                                      </p:cBhvr>
                                      <p:tavLst>
                                        <p:tav tm="0">
                                          <p:val>
                                            <p:strVal val="#ppt_x"/>
                                          </p:val>
                                        </p:tav>
                                        <p:tav tm="100000">
                                          <p:val>
                                            <p:strVal val="#ppt_x"/>
                                          </p:val>
                                        </p:tav>
                                      </p:tavLst>
                                    </p:anim>
                                    <p:anim calcmode="lin" valueType="num">
                                      <p:cBhvr>
                                        <p:cTn id="29" dur="900" decel="100000" fill="hold"/>
                                        <p:tgtEl>
                                          <p:spTgt spid="249864"/>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49864"/>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249860">
                                            <p:txEl>
                                              <p:pRg st="5" end="5"/>
                                            </p:txEl>
                                          </p:spTgt>
                                        </p:tgtEl>
                                        <p:attrNameLst>
                                          <p:attrName>style.visibility</p:attrName>
                                        </p:attrNameLst>
                                      </p:cBhvr>
                                      <p:to>
                                        <p:strVal val="visible"/>
                                      </p:to>
                                    </p:set>
                                    <p:animEffect transition="in" filter="fade">
                                      <p:cBhvr>
                                        <p:cTn id="35" dur="1000"/>
                                        <p:tgtEl>
                                          <p:spTgt spid="249860">
                                            <p:txEl>
                                              <p:pRg st="5" end="5"/>
                                            </p:txEl>
                                          </p:spTgt>
                                        </p:tgtEl>
                                      </p:cBhvr>
                                    </p:animEffect>
                                    <p:anim calcmode="lin" valueType="num">
                                      <p:cBhvr>
                                        <p:cTn id="36" dur="1000" fill="hold"/>
                                        <p:tgtEl>
                                          <p:spTgt spid="249860">
                                            <p:txEl>
                                              <p:pRg st="5" end="5"/>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249860">
                                            <p:txEl>
                                              <p:pRg st="5" end="5"/>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49860">
                                            <p:txEl>
                                              <p:pRg st="5" end="5"/>
                                            </p:txEl>
                                          </p:spTgt>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249865"/>
                                        </p:tgtEl>
                                        <p:attrNameLst>
                                          <p:attrName>style.visibility</p:attrName>
                                        </p:attrNameLst>
                                      </p:cBhvr>
                                      <p:to>
                                        <p:strVal val="visible"/>
                                      </p:to>
                                    </p:set>
                                    <p:animEffect transition="in" filter="fade">
                                      <p:cBhvr>
                                        <p:cTn id="41" dur="1000"/>
                                        <p:tgtEl>
                                          <p:spTgt spid="249865"/>
                                        </p:tgtEl>
                                      </p:cBhvr>
                                    </p:animEffect>
                                    <p:anim calcmode="lin" valueType="num">
                                      <p:cBhvr>
                                        <p:cTn id="42" dur="1000" fill="hold"/>
                                        <p:tgtEl>
                                          <p:spTgt spid="249865"/>
                                        </p:tgtEl>
                                        <p:attrNameLst>
                                          <p:attrName>ppt_x</p:attrName>
                                        </p:attrNameLst>
                                      </p:cBhvr>
                                      <p:tavLst>
                                        <p:tav tm="0">
                                          <p:val>
                                            <p:strVal val="#ppt_x"/>
                                          </p:val>
                                        </p:tav>
                                        <p:tav tm="100000">
                                          <p:val>
                                            <p:strVal val="#ppt_x"/>
                                          </p:val>
                                        </p:tav>
                                      </p:tavLst>
                                    </p:anim>
                                    <p:anim calcmode="lin" valueType="num">
                                      <p:cBhvr>
                                        <p:cTn id="43" dur="900" decel="100000" fill="hold"/>
                                        <p:tgtEl>
                                          <p:spTgt spid="249865"/>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249865"/>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nodeType="clickEffect">
                                  <p:stCondLst>
                                    <p:cond delay="0"/>
                                  </p:stCondLst>
                                  <p:childTnLst>
                                    <p:set>
                                      <p:cBhvr>
                                        <p:cTn id="48" dur="1" fill="hold">
                                          <p:stCondLst>
                                            <p:cond delay="0"/>
                                          </p:stCondLst>
                                        </p:cTn>
                                        <p:tgtEl>
                                          <p:spTgt spid="249860">
                                            <p:txEl>
                                              <p:pRg st="6" end="6"/>
                                            </p:txEl>
                                          </p:spTgt>
                                        </p:tgtEl>
                                        <p:attrNameLst>
                                          <p:attrName>style.visibility</p:attrName>
                                        </p:attrNameLst>
                                      </p:cBhvr>
                                      <p:to>
                                        <p:strVal val="visible"/>
                                      </p:to>
                                    </p:set>
                                    <p:animEffect transition="in" filter="fade">
                                      <p:cBhvr>
                                        <p:cTn id="49" dur="1000"/>
                                        <p:tgtEl>
                                          <p:spTgt spid="249860">
                                            <p:txEl>
                                              <p:pRg st="6" end="6"/>
                                            </p:txEl>
                                          </p:spTgt>
                                        </p:tgtEl>
                                      </p:cBhvr>
                                    </p:animEffect>
                                    <p:anim calcmode="lin" valueType="num">
                                      <p:cBhvr>
                                        <p:cTn id="50" dur="1000" fill="hold"/>
                                        <p:tgtEl>
                                          <p:spTgt spid="249860">
                                            <p:txEl>
                                              <p:pRg st="6" end="6"/>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249860">
                                            <p:txEl>
                                              <p:pRg st="6" end="6"/>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249860">
                                            <p:txEl>
                                              <p:pRg st="6" end="6"/>
                                            </p:txEl>
                                          </p:spTgt>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249866"/>
                                        </p:tgtEl>
                                        <p:attrNameLst>
                                          <p:attrName>style.visibility</p:attrName>
                                        </p:attrNameLst>
                                      </p:cBhvr>
                                      <p:to>
                                        <p:strVal val="visible"/>
                                      </p:to>
                                    </p:set>
                                    <p:animEffect transition="in" filter="fade">
                                      <p:cBhvr>
                                        <p:cTn id="55" dur="1000"/>
                                        <p:tgtEl>
                                          <p:spTgt spid="249866"/>
                                        </p:tgtEl>
                                      </p:cBhvr>
                                    </p:animEffect>
                                    <p:anim calcmode="lin" valueType="num">
                                      <p:cBhvr>
                                        <p:cTn id="56" dur="1000" fill="hold"/>
                                        <p:tgtEl>
                                          <p:spTgt spid="249866"/>
                                        </p:tgtEl>
                                        <p:attrNameLst>
                                          <p:attrName>ppt_x</p:attrName>
                                        </p:attrNameLst>
                                      </p:cBhvr>
                                      <p:tavLst>
                                        <p:tav tm="0">
                                          <p:val>
                                            <p:strVal val="#ppt_x"/>
                                          </p:val>
                                        </p:tav>
                                        <p:tav tm="100000">
                                          <p:val>
                                            <p:strVal val="#ppt_x"/>
                                          </p:val>
                                        </p:tav>
                                      </p:tavLst>
                                    </p:anim>
                                    <p:anim calcmode="lin" valueType="num">
                                      <p:cBhvr>
                                        <p:cTn id="57" dur="900" decel="100000" fill="hold"/>
                                        <p:tgtEl>
                                          <p:spTgt spid="249866"/>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49866"/>
                                        </p:tgtEl>
                                        <p:attrNameLst>
                                          <p:attrName>ppt_y</p:attrName>
                                        </p:attrNameLst>
                                      </p:cBhvr>
                                      <p:tavLst>
                                        <p:tav tm="0">
                                          <p:val>
                                            <p:strVal val="#ppt_y-.03"/>
                                          </p:val>
                                        </p:tav>
                                        <p:tav tm="100000">
                                          <p:val>
                                            <p:strVal val="#ppt_y"/>
                                          </p:val>
                                        </p:tav>
                                      </p:tavLst>
                                    </p:anim>
                                  </p:childTnLst>
                                </p:cTn>
                              </p:par>
                              <p:par>
                                <p:cTn id="59" presetID="37" presetClass="entr" presetSubtype="0" fill="hold" nodeType="withEffect">
                                  <p:stCondLst>
                                    <p:cond delay="0"/>
                                  </p:stCondLst>
                                  <p:childTnLst>
                                    <p:set>
                                      <p:cBhvr>
                                        <p:cTn id="60" dur="1" fill="hold">
                                          <p:stCondLst>
                                            <p:cond delay="0"/>
                                          </p:stCondLst>
                                        </p:cTn>
                                        <p:tgtEl>
                                          <p:spTgt spid="249860">
                                            <p:txEl>
                                              <p:pRg st="7" end="7"/>
                                            </p:txEl>
                                          </p:spTgt>
                                        </p:tgtEl>
                                        <p:attrNameLst>
                                          <p:attrName>style.visibility</p:attrName>
                                        </p:attrNameLst>
                                      </p:cBhvr>
                                      <p:to>
                                        <p:strVal val="visible"/>
                                      </p:to>
                                    </p:set>
                                    <p:animEffect transition="in" filter="fade">
                                      <p:cBhvr>
                                        <p:cTn id="61" dur="1000"/>
                                        <p:tgtEl>
                                          <p:spTgt spid="249860">
                                            <p:txEl>
                                              <p:pRg st="7" end="7"/>
                                            </p:txEl>
                                          </p:spTgt>
                                        </p:tgtEl>
                                      </p:cBhvr>
                                    </p:animEffect>
                                    <p:anim calcmode="lin" valueType="num">
                                      <p:cBhvr>
                                        <p:cTn id="62" dur="1000" fill="hold"/>
                                        <p:tgtEl>
                                          <p:spTgt spid="249860">
                                            <p:txEl>
                                              <p:pRg st="7" end="7"/>
                                            </p:txEl>
                                          </p:spTgt>
                                        </p:tgtEl>
                                        <p:attrNameLst>
                                          <p:attrName>ppt_x</p:attrName>
                                        </p:attrNameLst>
                                      </p:cBhvr>
                                      <p:tavLst>
                                        <p:tav tm="0">
                                          <p:val>
                                            <p:strVal val="#ppt_x"/>
                                          </p:val>
                                        </p:tav>
                                        <p:tav tm="100000">
                                          <p:val>
                                            <p:strVal val="#ppt_x"/>
                                          </p:val>
                                        </p:tav>
                                      </p:tavLst>
                                    </p:anim>
                                    <p:anim calcmode="lin" valueType="num">
                                      <p:cBhvr>
                                        <p:cTn id="63" dur="900" decel="100000" fill="hold"/>
                                        <p:tgtEl>
                                          <p:spTgt spid="249860">
                                            <p:txEl>
                                              <p:pRg st="7" end="7"/>
                                            </p:txEl>
                                          </p:spTgt>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249860">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4" grpId="0"/>
      <p:bldP spid="249865" grpId="0"/>
      <p:bldP spid="249866"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03"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APPLICATIONS OF INEQUALITIES</a:t>
            </a:r>
            <a:endParaRPr lang="en-US" sz="2400" b="1" dirty="0">
              <a:latin typeface="+mn-lt"/>
            </a:endParaRPr>
          </a:p>
        </p:txBody>
      </p:sp>
      <p:sp>
        <p:nvSpPr>
          <p:cNvPr id="256002" name="Rectangle 2"/>
          <p:cNvSpPr>
            <a:spLocks noGrp="1" noChangeArrowheads="1"/>
          </p:cNvSpPr>
          <p:nvPr>
            <p:ph idx="1"/>
          </p:nvPr>
        </p:nvSpPr>
        <p:spPr>
          <a:xfrm>
            <a:off x="457200" y="1370013"/>
            <a:ext cx="8229600" cy="5256212"/>
          </a:xfrm>
          <a:noFill/>
        </p:spPr>
        <p:txBody>
          <a:bodyPr/>
          <a:lstStyle/>
          <a:p>
            <a:pPr marL="0" indent="0">
              <a:buNone/>
            </a:pPr>
            <a:r>
              <a:rPr lang="en-US" sz="2400" dirty="0"/>
              <a:t>In many business applications, companies are interested in the cost </a:t>
            </a:r>
            <a:r>
              <a:rPr lang="en-US" sz="2400" i="1" dirty="0"/>
              <a:t>C</a:t>
            </a:r>
            <a:r>
              <a:rPr lang="en-US" sz="2400" dirty="0"/>
              <a:t> of manufacturing </a:t>
            </a:r>
            <a:r>
              <a:rPr lang="en-US" sz="2400" i="1" dirty="0"/>
              <a:t>x</a:t>
            </a:r>
            <a:r>
              <a:rPr lang="en-US" sz="2400" dirty="0"/>
              <a:t> items, the revenue </a:t>
            </a:r>
            <a:r>
              <a:rPr lang="en-US" sz="2400" i="1" dirty="0"/>
              <a:t>R</a:t>
            </a:r>
            <a:r>
              <a:rPr lang="en-US" sz="2400" dirty="0"/>
              <a:t> generated by selling all the items, and the profit </a:t>
            </a:r>
            <a:r>
              <a:rPr lang="en-US" sz="2400" i="1" dirty="0"/>
              <a:t>P</a:t>
            </a:r>
            <a:r>
              <a:rPr lang="en-US" sz="2400" dirty="0"/>
              <a:t> made by selling the items.</a:t>
            </a:r>
          </a:p>
          <a:p>
            <a:pPr marL="0" indent="0">
              <a:buNone/>
            </a:pPr>
            <a:endParaRPr lang="en-US" sz="2400" dirty="0"/>
          </a:p>
          <a:p>
            <a:pPr marL="0" indent="0">
              <a:buNone/>
            </a:pPr>
            <a:r>
              <a:rPr lang="en-US" sz="2400" dirty="0"/>
              <a:t>The following profit formula shows the relationship between profit </a:t>
            </a:r>
            <a:r>
              <a:rPr lang="en-US" sz="2400" i="1" dirty="0"/>
              <a:t>P</a:t>
            </a:r>
            <a:r>
              <a:rPr lang="en-US" sz="2400" dirty="0"/>
              <a:t>, revenue </a:t>
            </a:r>
            <a:r>
              <a:rPr lang="en-US" sz="2400" i="1" dirty="0"/>
              <a:t>R</a:t>
            </a:r>
            <a:r>
              <a:rPr lang="en-US" sz="2400" dirty="0"/>
              <a:t>, and cost </a:t>
            </a:r>
            <a:r>
              <a:rPr lang="en-US" sz="2400" i="1" dirty="0"/>
              <a:t>C</a:t>
            </a:r>
            <a:r>
              <a:rPr lang="en-US" sz="2400" dirty="0"/>
              <a:t>.</a:t>
            </a:r>
          </a:p>
          <a:p>
            <a:pPr marL="0" indent="0">
              <a:buNone/>
            </a:pPr>
            <a:r>
              <a:rPr lang="en-US" sz="2400" dirty="0"/>
              <a:t>			</a:t>
            </a:r>
            <a:r>
              <a:rPr lang="en-US" sz="2400" i="1" dirty="0"/>
              <a:t>P</a:t>
            </a:r>
            <a:r>
              <a:rPr lang="en-US" sz="2400" dirty="0"/>
              <a:t> = </a:t>
            </a:r>
            <a:r>
              <a:rPr lang="en-US" sz="2400" i="1" dirty="0"/>
              <a:t>R</a:t>
            </a:r>
            <a:r>
              <a:rPr lang="en-US" sz="2400" dirty="0"/>
              <a:t> – </a:t>
            </a:r>
            <a:r>
              <a:rPr lang="en-US" sz="2400" i="1" dirty="0"/>
              <a: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body" idx="1"/>
          </p:nvPr>
        </p:nvSpPr>
        <p:spPr>
          <a:xfrm>
            <a:off x="457200" y="1370013"/>
            <a:ext cx="8229600" cy="5256212"/>
          </a:xfrm>
          <a:noFill/>
        </p:spPr>
        <p:txBody>
          <a:bodyPr/>
          <a:lstStyle/>
          <a:p>
            <a:pPr marL="0" indent="0">
              <a:lnSpc>
                <a:spcPct val="120000"/>
              </a:lnSpc>
              <a:buNone/>
            </a:pPr>
            <a:r>
              <a:rPr lang="en-US" dirty="0"/>
              <a:t>  </a:t>
            </a:r>
            <a:r>
              <a:rPr lang="en-US" sz="2400" dirty="0"/>
              <a:t>(</a:t>
            </a:r>
            <a:r>
              <a:rPr lang="en-US" sz="2400" i="1" dirty="0"/>
              <a:t>a</a:t>
            </a:r>
            <a:r>
              <a:rPr lang="en-US" sz="2400" dirty="0"/>
              <a:t>, </a:t>
            </a:r>
            <a:r>
              <a:rPr lang="en-US" sz="2400" i="1" dirty="0"/>
              <a:t>b </a:t>
            </a:r>
            <a:r>
              <a:rPr lang="en-US" sz="2400" dirty="0"/>
              <a:t>]  represents all real numbers between </a:t>
            </a:r>
            <a:r>
              <a:rPr lang="en-US" sz="2400" i="1" dirty="0"/>
              <a:t>a </a:t>
            </a:r>
            <a:r>
              <a:rPr lang="en-US" sz="2400" dirty="0"/>
              <a:t>and </a:t>
            </a:r>
            <a:r>
              <a:rPr lang="en-US" sz="2400" i="1" dirty="0"/>
              <a:t>b</a:t>
            </a:r>
            <a:r>
              <a:rPr lang="en-US" sz="2400" dirty="0"/>
              <a:t>,</a:t>
            </a:r>
            <a:r>
              <a:rPr lang="en-US" sz="2400" i="1" dirty="0"/>
              <a:t> </a:t>
            </a:r>
            <a:r>
              <a:rPr lang="en-US" sz="2400" dirty="0"/>
              <a:t>not </a:t>
            </a:r>
            <a:br>
              <a:rPr lang="en-US" sz="2400" dirty="0"/>
            </a:br>
            <a:r>
              <a:rPr lang="en-US" sz="2400" dirty="0"/>
              <a:t>             including </a:t>
            </a:r>
            <a:r>
              <a:rPr lang="en-US" sz="2400" i="1" dirty="0"/>
              <a:t>a </a:t>
            </a:r>
            <a:r>
              <a:rPr lang="en-US" sz="2400" dirty="0"/>
              <a:t>but including </a:t>
            </a:r>
            <a:r>
              <a:rPr lang="en-US" sz="2400" i="1" dirty="0"/>
              <a:t>b</a:t>
            </a:r>
            <a:r>
              <a:rPr lang="en-US" sz="2400" dirty="0"/>
              <a:t>. This is a </a:t>
            </a:r>
            <a:r>
              <a:rPr lang="en-US" sz="2400" b="1" dirty="0"/>
              <a:t>half-open </a:t>
            </a:r>
            <a:br>
              <a:rPr lang="en-US" sz="2400" b="1" dirty="0"/>
            </a:br>
            <a:r>
              <a:rPr lang="en-US" sz="2400" b="1" dirty="0"/>
              <a:t>             interval. </a:t>
            </a:r>
            <a:r>
              <a:rPr lang="en-US" sz="2400" dirty="0"/>
              <a:t>In set-builder notation, we write</a:t>
            </a:r>
            <a:br>
              <a:rPr lang="en-US" sz="2400" dirty="0"/>
            </a:br>
            <a:r>
              <a:rPr lang="en-US" sz="2400" dirty="0"/>
              <a:t>             {</a:t>
            </a:r>
            <a:r>
              <a:rPr lang="en-US" sz="2400" i="1" dirty="0"/>
              <a:t>x</a:t>
            </a:r>
            <a:r>
              <a:rPr lang="en-US" sz="2400" dirty="0"/>
              <a:t> | </a:t>
            </a:r>
            <a:r>
              <a:rPr lang="en-US" sz="2400" i="1" dirty="0"/>
              <a:t>a</a:t>
            </a:r>
            <a:r>
              <a:rPr lang="en-US" sz="2400" dirty="0"/>
              <a:t> &lt; </a:t>
            </a:r>
            <a:r>
              <a:rPr lang="en-US" sz="2400" i="1" dirty="0"/>
              <a:t>x</a:t>
            </a:r>
            <a:r>
              <a:rPr lang="en-US" sz="2400" dirty="0"/>
              <a:t> </a:t>
            </a:r>
            <a:r>
              <a:rPr lang="en-US" sz="2400" b="1" dirty="0">
                <a:sym typeface="Symbol" pitchFamily="18" charset="2"/>
              </a:rPr>
              <a:t></a:t>
            </a:r>
            <a:r>
              <a:rPr lang="en-US" sz="2400" dirty="0"/>
              <a:t>  </a:t>
            </a:r>
            <a:r>
              <a:rPr lang="en-US" sz="2400" i="1" dirty="0"/>
              <a:t>b</a:t>
            </a:r>
            <a:r>
              <a:rPr lang="en-US" sz="2400" dirty="0"/>
              <a:t>}. The graph of (–1, 3] is shown in </a:t>
            </a:r>
            <a:br>
              <a:rPr lang="en-US" sz="2400" dirty="0"/>
            </a:br>
            <a:r>
              <a:rPr lang="en-US" sz="2400" dirty="0"/>
              <a:t>             Figure P.5.</a:t>
            </a:r>
          </a:p>
          <a:p>
            <a:pPr marL="0" indent="0">
              <a:buNone/>
            </a:pPr>
            <a:endParaRPr lang="en-US" sz="2400" dirty="0"/>
          </a:p>
          <a:p>
            <a:pPr marL="0" indent="0">
              <a:buNone/>
            </a:pPr>
            <a:endParaRPr lang="en-US" sz="2400" dirty="0"/>
          </a:p>
        </p:txBody>
      </p:sp>
      <p:pic>
        <p:nvPicPr>
          <p:cNvPr id="200708" name="Picture 4"/>
          <p:cNvPicPr>
            <a:picLocks noChangeAspect="1" noChangeArrowheads="1"/>
          </p:cNvPicPr>
          <p:nvPr/>
        </p:nvPicPr>
        <p:blipFill>
          <a:blip r:embed="rId3"/>
          <a:srcRect/>
          <a:stretch>
            <a:fillRect/>
          </a:stretch>
        </p:blipFill>
        <p:spPr bwMode="auto">
          <a:xfrm>
            <a:off x="2090738" y="4233863"/>
            <a:ext cx="4927600" cy="566737"/>
          </a:xfrm>
          <a:prstGeom prst="rect">
            <a:avLst/>
          </a:prstGeom>
          <a:noFill/>
          <a:ln w="9525" algn="ctr">
            <a:noFill/>
            <a:miter lim="800000"/>
            <a:headEnd/>
            <a:tailEnd/>
          </a:ln>
          <a:effectLst/>
        </p:spPr>
      </p:pic>
      <p:sp>
        <p:nvSpPr>
          <p:cNvPr id="200709" name="Rectangle 5"/>
          <p:cNvSpPr>
            <a:spLocks noChangeArrowheads="1"/>
          </p:cNvSpPr>
          <p:nvPr/>
        </p:nvSpPr>
        <p:spPr bwMode="auto">
          <a:xfrm>
            <a:off x="4095750" y="4983163"/>
            <a:ext cx="922338" cy="274637"/>
          </a:xfrm>
          <a:prstGeom prst="rect">
            <a:avLst/>
          </a:prstGeom>
          <a:noFill/>
          <a:ln w="9525" algn="ctr">
            <a:noFill/>
            <a:miter lim="800000"/>
            <a:headEnd/>
            <a:tailEnd/>
          </a:ln>
          <a:effectLst/>
        </p:spPr>
        <p:txBody>
          <a:bodyPr wrap="none">
            <a:spAutoFit/>
          </a:bodyPr>
          <a:lstStyle/>
          <a:p>
            <a:r>
              <a:rPr lang="en-US" sz="1200" b="1"/>
              <a:t>Figure P.5</a:t>
            </a:r>
          </a:p>
        </p:txBody>
      </p:sp>
      <p:sp>
        <p:nvSpPr>
          <p:cNvPr id="7"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INTERVAL NOTATION</a:t>
            </a:r>
            <a:endParaRPr lang="en-US" sz="2400" b="1"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body" idx="1"/>
          </p:nvPr>
        </p:nvSpPr>
        <p:spPr>
          <a:xfrm>
            <a:off x="457200" y="1370013"/>
            <a:ext cx="8229600" cy="5256212"/>
          </a:xfrm>
          <a:noFill/>
        </p:spPr>
        <p:txBody>
          <a:bodyPr/>
          <a:lstStyle/>
          <a:p>
            <a:pPr marL="0" indent="0">
              <a:lnSpc>
                <a:spcPct val="120000"/>
              </a:lnSpc>
              <a:buNone/>
            </a:pPr>
            <a:r>
              <a:rPr lang="en-US" dirty="0"/>
              <a:t>  </a:t>
            </a:r>
            <a:r>
              <a:rPr lang="en-US" sz="2400" dirty="0"/>
              <a:t>[</a:t>
            </a:r>
            <a:r>
              <a:rPr lang="en-US" sz="2400" i="1" dirty="0"/>
              <a:t>a</a:t>
            </a:r>
            <a:r>
              <a:rPr lang="en-US" sz="2400" dirty="0"/>
              <a:t>, </a:t>
            </a:r>
            <a:r>
              <a:rPr lang="en-US" sz="2400" i="1" dirty="0"/>
              <a:t>b</a:t>
            </a:r>
            <a:r>
              <a:rPr lang="en-US" sz="2400" dirty="0"/>
              <a:t>)   represents all real numbers between </a:t>
            </a:r>
            <a:r>
              <a:rPr lang="en-US" sz="2400" i="1" dirty="0"/>
              <a:t>a </a:t>
            </a:r>
            <a:r>
              <a:rPr lang="en-US" sz="2400" dirty="0"/>
              <a:t>and </a:t>
            </a:r>
            <a:r>
              <a:rPr lang="en-US" sz="2400" i="1" dirty="0"/>
              <a:t>b</a:t>
            </a:r>
            <a:r>
              <a:rPr lang="en-US" sz="2400" dirty="0"/>
              <a:t>, </a:t>
            </a:r>
            <a:br>
              <a:rPr lang="en-US" sz="2400" dirty="0"/>
            </a:br>
            <a:r>
              <a:rPr lang="en-US" sz="2400" dirty="0"/>
              <a:t>             including </a:t>
            </a:r>
            <a:r>
              <a:rPr lang="en-US" sz="2400" i="1" dirty="0"/>
              <a:t>a </a:t>
            </a:r>
            <a:r>
              <a:rPr lang="en-US" sz="2400" dirty="0"/>
              <a:t>but not including </a:t>
            </a:r>
            <a:r>
              <a:rPr lang="en-US" sz="2400" i="1" dirty="0"/>
              <a:t>b</a:t>
            </a:r>
            <a:r>
              <a:rPr lang="en-US" sz="2400" dirty="0"/>
              <a:t>. This is a </a:t>
            </a:r>
            <a:r>
              <a:rPr lang="en-US" sz="2400" b="1" dirty="0"/>
              <a:t>half-open </a:t>
            </a:r>
            <a:br>
              <a:rPr lang="en-US" sz="2400" b="1" dirty="0"/>
            </a:br>
            <a:r>
              <a:rPr lang="en-US" sz="2400" b="1" dirty="0"/>
              <a:t>             interval. </a:t>
            </a:r>
            <a:r>
              <a:rPr lang="en-US" sz="2400" dirty="0"/>
              <a:t>In set-builder notation, we write</a:t>
            </a:r>
            <a:br>
              <a:rPr lang="en-US" sz="2400" dirty="0"/>
            </a:br>
            <a:r>
              <a:rPr lang="en-US" sz="2400" dirty="0"/>
              <a:t>             {</a:t>
            </a:r>
            <a:r>
              <a:rPr lang="en-US" sz="2400" i="1" dirty="0"/>
              <a:t>x</a:t>
            </a:r>
            <a:r>
              <a:rPr lang="en-US" sz="2400" dirty="0"/>
              <a:t> | </a:t>
            </a:r>
            <a:r>
              <a:rPr lang="en-US" sz="2400" i="1" dirty="0"/>
              <a:t>a</a:t>
            </a:r>
            <a:r>
              <a:rPr lang="en-US" sz="2400" dirty="0"/>
              <a:t> </a:t>
            </a:r>
            <a:r>
              <a:rPr lang="en-US" sz="2400" b="1" dirty="0">
                <a:sym typeface="Symbol" pitchFamily="18" charset="2"/>
              </a:rPr>
              <a:t></a:t>
            </a:r>
            <a:r>
              <a:rPr lang="en-US" sz="2400" dirty="0"/>
              <a:t> </a:t>
            </a:r>
            <a:r>
              <a:rPr lang="en-US" sz="2400" i="1" dirty="0"/>
              <a:t>x</a:t>
            </a:r>
            <a:r>
              <a:rPr lang="en-US" sz="2400" dirty="0"/>
              <a:t> &lt; </a:t>
            </a:r>
            <a:r>
              <a:rPr lang="en-US" sz="2400" i="1" dirty="0"/>
              <a:t>b</a:t>
            </a:r>
            <a:r>
              <a:rPr lang="en-US" sz="2400" dirty="0"/>
              <a:t>}. The graph of [–4, –1) is shown in </a:t>
            </a:r>
            <a:br>
              <a:rPr lang="en-US" sz="2400" dirty="0"/>
            </a:br>
            <a:r>
              <a:rPr lang="en-US" sz="2400" dirty="0"/>
              <a:t>             Figure P.6.</a:t>
            </a:r>
          </a:p>
          <a:p>
            <a:endParaRPr lang="en-US" dirty="0"/>
          </a:p>
          <a:p>
            <a:endParaRPr lang="en-US" dirty="0"/>
          </a:p>
        </p:txBody>
      </p:sp>
      <p:pic>
        <p:nvPicPr>
          <p:cNvPr id="202756" name="Picture 4"/>
          <p:cNvPicPr>
            <a:picLocks noChangeAspect="1" noChangeArrowheads="1"/>
          </p:cNvPicPr>
          <p:nvPr/>
        </p:nvPicPr>
        <p:blipFill>
          <a:blip r:embed="rId3"/>
          <a:srcRect/>
          <a:stretch>
            <a:fillRect/>
          </a:stretch>
        </p:blipFill>
        <p:spPr bwMode="auto">
          <a:xfrm>
            <a:off x="2098675" y="4191000"/>
            <a:ext cx="4918075" cy="639763"/>
          </a:xfrm>
          <a:prstGeom prst="rect">
            <a:avLst/>
          </a:prstGeom>
          <a:noFill/>
          <a:ln w="9525" algn="ctr">
            <a:noFill/>
            <a:miter lim="800000"/>
            <a:headEnd/>
            <a:tailEnd/>
          </a:ln>
          <a:effectLst/>
        </p:spPr>
      </p:pic>
      <p:sp>
        <p:nvSpPr>
          <p:cNvPr id="202757" name="Rectangle 5"/>
          <p:cNvSpPr>
            <a:spLocks noChangeArrowheads="1"/>
          </p:cNvSpPr>
          <p:nvPr/>
        </p:nvSpPr>
        <p:spPr bwMode="auto">
          <a:xfrm>
            <a:off x="4095750" y="4906963"/>
            <a:ext cx="922338" cy="274637"/>
          </a:xfrm>
          <a:prstGeom prst="rect">
            <a:avLst/>
          </a:prstGeom>
          <a:noFill/>
          <a:ln w="9525" algn="ctr">
            <a:noFill/>
            <a:miter lim="800000"/>
            <a:headEnd/>
            <a:tailEnd/>
          </a:ln>
          <a:effectLst/>
        </p:spPr>
        <p:txBody>
          <a:bodyPr wrap="none">
            <a:spAutoFit/>
          </a:bodyPr>
          <a:lstStyle/>
          <a:p>
            <a:r>
              <a:rPr lang="en-US" sz="1200" b="1"/>
              <a:t>Figure P.6</a:t>
            </a:r>
          </a:p>
        </p:txBody>
      </p:sp>
      <p:sp>
        <p:nvSpPr>
          <p:cNvPr id="7"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INTERVAL NOTATION</a:t>
            </a:r>
            <a:endParaRPr lang="en-US" sz="2400" b="1"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Subsets of the real numbers whose graphs extend forever in one or both directions can be represented by interval notation using the </a:t>
            </a:r>
            <a:r>
              <a:rPr lang="en-US" sz="2400" b="1" dirty="0"/>
              <a:t>infinity symbol      </a:t>
            </a:r>
            <a:r>
              <a:rPr lang="en-US" sz="2400" b="1" dirty="0" smtClean="0"/>
              <a:t>      </a:t>
            </a:r>
            <a:r>
              <a:rPr lang="en-US" sz="2400" dirty="0" smtClean="0"/>
              <a:t>or </a:t>
            </a:r>
            <a:r>
              <a:rPr lang="en-US" sz="2400" dirty="0"/>
              <a:t>the </a:t>
            </a:r>
            <a:r>
              <a:rPr lang="en-US" sz="2400" b="1" dirty="0"/>
              <a:t>negative infinity symbol  </a:t>
            </a:r>
            <a:r>
              <a:rPr lang="en-US" sz="2400" b="1" dirty="0" smtClean="0"/>
              <a:t>        </a:t>
            </a:r>
            <a:r>
              <a:rPr lang="en-US" sz="2400" b="1" dirty="0"/>
              <a:t>.</a:t>
            </a:r>
            <a:endParaRPr lang="en-US" sz="2400" dirty="0"/>
          </a:p>
          <a:p>
            <a:pPr marL="0" indent="0">
              <a:buNone/>
            </a:pPr>
            <a:endParaRPr lang="en-US" sz="2400" dirty="0"/>
          </a:p>
        </p:txBody>
      </p:sp>
      <p:pic>
        <p:nvPicPr>
          <p:cNvPr id="204804" name="Picture 4"/>
          <p:cNvPicPr>
            <a:picLocks noChangeAspect="1" noChangeArrowheads="1"/>
          </p:cNvPicPr>
          <p:nvPr/>
        </p:nvPicPr>
        <p:blipFill>
          <a:blip r:embed="rId3"/>
          <a:srcRect l="38235"/>
          <a:stretch>
            <a:fillRect/>
          </a:stretch>
        </p:blipFill>
        <p:spPr bwMode="auto">
          <a:xfrm>
            <a:off x="3200400" y="2209800"/>
            <a:ext cx="338138" cy="214312"/>
          </a:xfrm>
          <a:prstGeom prst="rect">
            <a:avLst/>
          </a:prstGeom>
          <a:noFill/>
          <a:ln w="9525">
            <a:noFill/>
            <a:miter lim="800000"/>
            <a:headEnd/>
            <a:tailEnd/>
          </a:ln>
          <a:effectLst/>
        </p:spPr>
      </p:pic>
      <p:pic>
        <p:nvPicPr>
          <p:cNvPr id="204805" name="Picture 5"/>
          <p:cNvPicPr>
            <a:picLocks noChangeAspect="1" noChangeArrowheads="1"/>
          </p:cNvPicPr>
          <p:nvPr/>
        </p:nvPicPr>
        <p:blipFill>
          <a:blip r:embed="rId3"/>
          <a:srcRect/>
          <a:stretch>
            <a:fillRect/>
          </a:stretch>
        </p:blipFill>
        <p:spPr bwMode="auto">
          <a:xfrm>
            <a:off x="7692189" y="2229852"/>
            <a:ext cx="547688" cy="212725"/>
          </a:xfrm>
          <a:prstGeom prst="rect">
            <a:avLst/>
          </a:prstGeom>
          <a:noFill/>
          <a:ln w="9525">
            <a:noFill/>
            <a:miter lim="800000"/>
            <a:headEnd/>
            <a:tailEnd/>
          </a:ln>
          <a:effectLst/>
        </p:spPr>
      </p:pic>
      <p:grpSp>
        <p:nvGrpSpPr>
          <p:cNvPr id="2" name="Group 28"/>
          <p:cNvGrpSpPr>
            <a:grpSpLocks/>
          </p:cNvGrpSpPr>
          <p:nvPr/>
        </p:nvGrpSpPr>
        <p:grpSpPr bwMode="auto">
          <a:xfrm>
            <a:off x="609600" y="3160713"/>
            <a:ext cx="8297863" cy="2830512"/>
            <a:chOff x="384" y="1991"/>
            <a:chExt cx="5227" cy="1783"/>
          </a:xfrm>
        </p:grpSpPr>
        <p:pic>
          <p:nvPicPr>
            <p:cNvPr id="204825" name="Picture 25"/>
            <p:cNvPicPr>
              <a:picLocks noChangeAspect="1" noChangeArrowheads="1"/>
            </p:cNvPicPr>
            <p:nvPr/>
          </p:nvPicPr>
          <p:blipFill>
            <a:blip r:embed="rId4"/>
            <a:srcRect/>
            <a:stretch>
              <a:fillRect/>
            </a:stretch>
          </p:blipFill>
          <p:spPr bwMode="auto">
            <a:xfrm>
              <a:off x="384" y="2016"/>
              <a:ext cx="1641" cy="1758"/>
            </a:xfrm>
            <a:prstGeom prst="rect">
              <a:avLst/>
            </a:prstGeom>
            <a:noFill/>
            <a:ln w="9525" algn="ctr">
              <a:noFill/>
              <a:miter lim="800000"/>
              <a:headEnd/>
              <a:tailEnd/>
            </a:ln>
            <a:effectLst/>
          </p:spPr>
        </p:pic>
        <p:pic>
          <p:nvPicPr>
            <p:cNvPr id="204826" name="Picture 26"/>
            <p:cNvPicPr>
              <a:picLocks noChangeAspect="1" noChangeArrowheads="1"/>
            </p:cNvPicPr>
            <p:nvPr/>
          </p:nvPicPr>
          <p:blipFill>
            <a:blip r:embed="rId5"/>
            <a:srcRect/>
            <a:stretch>
              <a:fillRect/>
            </a:stretch>
          </p:blipFill>
          <p:spPr bwMode="auto">
            <a:xfrm>
              <a:off x="2160" y="2056"/>
              <a:ext cx="720" cy="1688"/>
            </a:xfrm>
            <a:prstGeom prst="rect">
              <a:avLst/>
            </a:prstGeom>
            <a:noFill/>
            <a:ln w="9525" algn="ctr">
              <a:noFill/>
              <a:miter lim="800000"/>
              <a:headEnd/>
              <a:tailEnd/>
            </a:ln>
            <a:effectLst/>
          </p:spPr>
        </p:pic>
        <p:pic>
          <p:nvPicPr>
            <p:cNvPr id="204827" name="Picture 27"/>
            <p:cNvPicPr>
              <a:picLocks noChangeAspect="1" noChangeArrowheads="1"/>
            </p:cNvPicPr>
            <p:nvPr/>
          </p:nvPicPr>
          <p:blipFill>
            <a:blip r:embed="rId6"/>
            <a:srcRect/>
            <a:stretch>
              <a:fillRect/>
            </a:stretch>
          </p:blipFill>
          <p:spPr bwMode="auto">
            <a:xfrm>
              <a:off x="2985" y="1991"/>
              <a:ext cx="2626" cy="1705"/>
            </a:xfrm>
            <a:prstGeom prst="rect">
              <a:avLst/>
            </a:prstGeom>
            <a:noFill/>
            <a:ln w="9525" algn="ctr">
              <a:noFill/>
              <a:miter lim="800000"/>
              <a:headEnd/>
              <a:tailEnd/>
            </a:ln>
            <a:effectLst/>
          </p:spPr>
        </p:pic>
      </p:grpSp>
      <p:sp>
        <p:nvSpPr>
          <p:cNvPr id="11"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INTERVAL NOTATION</a:t>
            </a:r>
            <a:endParaRPr lang="en-US" sz="2400" b="1" dirty="0">
              <a:latin typeface="+mn-lt"/>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5443CF895D6C44A2AFF18F96EA0BC5" ma:contentTypeVersion="0" ma:contentTypeDescription="Create a new document." ma:contentTypeScope="" ma:versionID="13b06dad3dbfbca08be7a7f25fd6374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4C187C-0D00-4AA2-A538-07B5FD5BE1CC}">
  <ds:schemaRefs>
    <ds:schemaRef ds:uri="http://schemas.microsoft.com/sharepoint/v3/contenttype/forms"/>
  </ds:schemaRefs>
</ds:datastoreItem>
</file>

<file path=customXml/itemProps2.xml><?xml version="1.0" encoding="utf-8"?>
<ds:datastoreItem xmlns:ds="http://schemas.openxmlformats.org/officeDocument/2006/customXml" ds:itemID="{1DBDD9D0-4D7F-4E3A-AC0B-495997B5E2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699AE68-9158-4607-9904-2DA43FD9D801}">
  <ds:schemaRefs>
    <ds:schemaRef ds:uri="http://schemas.microsoft.com/office/2006/metadata/properties"/>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MATH 10-5</Template>
  <TotalTime>2609</TotalTime>
  <Words>2373</Words>
  <Application>Microsoft Office PowerPoint</Application>
  <PresentationFormat>On-screen Show (4:3)</PresentationFormat>
  <Paragraphs>512</Paragraphs>
  <Slides>65</Slides>
  <Notes>65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TOPIC</vt:lpstr>
      <vt:lpstr>PowerPoint Presentation</vt:lpstr>
      <vt:lpstr>PowerPoint Presentation</vt:lpstr>
      <vt:lpstr>PowerPoint Presentation</vt:lpstr>
      <vt:lpstr>INTERVAL NOTATION</vt:lpstr>
      <vt:lpstr>INTERVAL NOTATION</vt:lpstr>
      <vt:lpstr>INTERVAL NOTATION</vt:lpstr>
      <vt:lpstr>INTERVAL NOTATION</vt:lpstr>
      <vt:lpstr>INTERVAL NOTATION</vt:lpstr>
      <vt:lpstr>INTERVAL NOTATION</vt:lpstr>
      <vt:lpstr> GRAPH A SET GIVEN IN INTERVAL NOTATION</vt:lpstr>
      <vt:lpstr> SOLUTION</vt:lpstr>
      <vt:lpstr>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SOLVE LINEAR INEQUALITIES</vt:lpstr>
      <vt:lpstr>SOLUTION</vt:lpstr>
      <vt:lpstr> SOLUTION</vt:lpstr>
      <vt:lpstr>PowerPoint Presentation</vt:lpstr>
      <vt:lpstr>PowerPoint Presentation</vt:lpstr>
      <vt:lpstr> SOLVE COMPOUND INEQUALITIES</vt:lpstr>
      <vt:lpstr>SOLUTION</vt:lpstr>
      <vt:lpstr>COMPOUND INEQUALITIES</vt:lpstr>
      <vt:lpstr>COMPOUND INEQUALITIES</vt:lpstr>
      <vt:lpstr>PowerPoint Presentation</vt:lpstr>
      <vt:lpstr>ABSOLUTE VALUE INEQUALITIES</vt:lpstr>
      <vt:lpstr>ABSOLUTE VALUE INEQUALITIES</vt:lpstr>
      <vt:lpstr>ABSOLUTE VALUE INEQUALITIES</vt:lpstr>
      <vt:lpstr>ABSOLUTE VALUE INEQUALITIES</vt:lpstr>
      <vt:lpstr> SOLVE ABSOLUTE VALUE INEQUALITIES</vt:lpstr>
      <vt:lpstr> SOLUTION</vt:lpstr>
      <vt:lpstr> SOLUTION</vt:lpstr>
      <vt:lpstr>PowerPoint Presentation</vt:lpstr>
      <vt:lpstr>POLYNOMIAL INEQUALITIES</vt:lpstr>
      <vt:lpstr>POLYNOMIAL INEQUALITIES</vt:lpstr>
      <vt:lpstr>POLYNOMIAL INEQUALITIES</vt:lpstr>
      <vt:lpstr>POLYNOMIAL INEQUALITIES</vt:lpstr>
      <vt:lpstr>POLYNOMIAL INEQUALITIES</vt:lpstr>
      <vt:lpstr>POLYNOMIAL INEQUALITIES</vt:lpstr>
      <vt:lpstr>POLYNOMIAL INEQUALITIES</vt:lpstr>
      <vt:lpstr>POLYNOMIAL INEQUALITIES</vt:lpstr>
      <vt:lpstr>POLYNOMIAL INEQUALITIES</vt:lpstr>
      <vt:lpstr> SOLVE A POLYNOMIAL INEQUALITY</vt:lpstr>
      <vt:lpstr> SOLUTION</vt:lpstr>
      <vt:lpstr>POLYNOMIAL INEQUALITIES</vt:lpstr>
      <vt:lpstr>PowerPoint Presentation</vt:lpstr>
      <vt:lpstr>PowerPoint Presentation</vt:lpstr>
      <vt:lpstr>PowerPoint Presentation</vt:lpstr>
      <vt:lpstr>PowerPoint Presentation</vt:lpstr>
      <vt:lpstr> SOLVE A RATIONAL INEQUALITY</vt:lpstr>
      <vt:lpstr> SOLUTION</vt:lpstr>
      <vt:lpstr> SOLUTION</vt:lpstr>
      <vt:lpstr> SOLUTION</vt:lpstr>
      <vt:lpstr> SOLUTION</vt:lpstr>
      <vt:lpstr>PowerPoint Presentation</vt:lpstr>
      <vt:lpstr>Example 6 – Solve an Application Concerning Leases</vt:lpstr>
      <vt:lpstr>Example 6 – Solution</vt:lpstr>
      <vt:lpstr>APPLICATIONS OF INEQUALITIES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Inequalities</dc:title>
  <dc:creator>Dionnie Lanuza</dc:creator>
  <cp:lastModifiedBy>Teresita L. Zapanta</cp:lastModifiedBy>
  <cp:revision>318</cp:revision>
  <dcterms:created xsi:type="dcterms:W3CDTF">2008-12-01T05:36:35Z</dcterms:created>
  <dcterms:modified xsi:type="dcterms:W3CDTF">2014-07-17T10:21:27Z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0x010100A55443CF895D6C44A2AFF18F96EA0BC5</vt:lpwstr>
  </property>
</Properties>
</file>