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38"/>
  </p:notesMasterIdLst>
  <p:sldIdLst>
    <p:sldId id="313" r:id="rId5"/>
    <p:sldId id="343" r:id="rId6"/>
    <p:sldId id="338" r:id="rId7"/>
    <p:sldId id="339" r:id="rId8"/>
    <p:sldId id="344" r:id="rId9"/>
    <p:sldId id="340" r:id="rId10"/>
    <p:sldId id="341" r:id="rId11"/>
    <p:sldId id="337" r:id="rId12"/>
    <p:sldId id="342" r:id="rId13"/>
    <p:sldId id="258"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6" r:id="rId34"/>
    <p:sldId id="333" r:id="rId35"/>
    <p:sldId id="334" r:id="rId36"/>
    <p:sldId id="335" r:id="rId37"/>
  </p:sldIdLst>
  <p:sldSz cx="9144000" cy="6858000" type="screen4x3"/>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FA"/>
    <a:srgbClr val="00B0EE"/>
    <a:srgbClr val="05BEFF"/>
    <a:srgbClr val="01BCFF"/>
    <a:srgbClr val="FC6081"/>
    <a:srgbClr val="FC6C8B"/>
    <a:srgbClr val="21419C"/>
    <a:srgbClr val="0071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30" autoAdjust="0"/>
  </p:normalViewPr>
  <p:slideViewPr>
    <p:cSldViewPr>
      <p:cViewPr>
        <p:scale>
          <a:sx n="40" d="100"/>
          <a:sy n="40" d="100"/>
        </p:scale>
        <p:origin x="-1392" y="-7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0E82FC-8F13-4E04-BFCB-1E94D5596AE9}" type="slidenum">
              <a:rPr lang="en-US"/>
              <a:pPr/>
              <a:t>‹#›</a:t>
            </a:fld>
            <a:endParaRPr lang="en-US"/>
          </a:p>
        </p:txBody>
      </p:sp>
    </p:spTree>
    <p:extLst>
      <p:ext uri="{BB962C8B-B14F-4D97-AF65-F5344CB8AC3E}">
        <p14:creationId xmlns:p14="http://schemas.microsoft.com/office/powerpoint/2010/main" val="9729353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E12A0-BC82-41AD-AD5E-83AA63C2BBF4}" type="slidenum">
              <a:rPr lang="en-US"/>
              <a:pPr/>
              <a:t>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9DCDE-13C7-462B-8126-A589534AD75E}" type="slidenum">
              <a:rPr lang="en-US"/>
              <a:pPr/>
              <a:t>15</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EBBCE-471A-4DC5-ADCE-8C3307321D3F}" type="slidenum">
              <a:rPr lang="en-US"/>
              <a:pPr/>
              <a:t>16</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D158A-A668-425D-901A-533DAA92F7CE}" type="slidenum">
              <a:rPr lang="en-US"/>
              <a:pPr/>
              <a:t>17</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DCA39-FD03-4420-A9A7-6DE4EC4B4406}" type="slidenum">
              <a:rPr lang="en-US"/>
              <a:pPr/>
              <a:t>18</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0B98EC-C06F-4F01-B1BC-2E0DC5747672}" type="slidenum">
              <a:rPr lang="en-US"/>
              <a:pPr/>
              <a:t>19</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E9AE5-297D-4682-A00C-28BCF320F793}" type="slidenum">
              <a:rPr lang="en-US"/>
              <a:pPr/>
              <a:t>20</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5A4E6-C629-4F31-BBC4-E931D41FE902}" type="slidenum">
              <a:rPr lang="en-US"/>
              <a:pPr/>
              <a:t>21</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08019-2006-4B10-AB38-EBE9D4D7D35C}" type="slidenum">
              <a:rPr lang="en-US"/>
              <a:pPr/>
              <a:t>22</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CDD01-39ED-44EC-83AD-961D7F72CAA8}" type="slidenum">
              <a:rPr lang="en-US"/>
              <a:pPr/>
              <a:t>23</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1217A7-EC0D-4C7C-A163-CBCCE1B4537B}" type="slidenum">
              <a:rPr lang="en-US"/>
              <a:pPr/>
              <a:t>24</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E12A0-BC82-41AD-AD5E-83AA63C2BBF4}" type="slidenum">
              <a:rPr lang="en-US"/>
              <a:pPr/>
              <a:t>2</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B3096-242F-4A19-92D5-8ED39946C546}" type="slidenum">
              <a:rPr lang="en-US"/>
              <a:pPr/>
              <a:t>25</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F2252-470C-4CAD-B2AC-7AF30F76D082}" type="slidenum">
              <a:rPr lang="en-US"/>
              <a:pPr/>
              <a:t>26</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84097-2D09-4107-BE35-99F9A20FBFB4}" type="slidenum">
              <a:rPr lang="en-US"/>
              <a:pPr/>
              <a:t>27</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8A343-4291-42AA-9A03-A495BF69CF0B}" type="slidenum">
              <a:rPr lang="en-US"/>
              <a:pPr/>
              <a:t>28</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1D502-2D32-499A-82BA-C87F9FDAC08E}" type="slidenum">
              <a:rPr lang="en-US"/>
              <a:pPr/>
              <a:t>29</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6CDB0-16E3-4DF0-9147-965480A23202}" type="slidenum">
              <a:rPr lang="en-US"/>
              <a:pPr/>
              <a:t>30</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07DEC-8EBE-4F75-A62E-5AC45F5AA5C8}" type="slidenum">
              <a:rPr lang="en-US"/>
              <a:pPr/>
              <a:t>31</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9C7E3-BA27-49B4-B262-337C1C83D663}" type="slidenum">
              <a:rPr lang="en-US"/>
              <a:pPr/>
              <a:t>32</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6F4E9-19DB-4706-9352-808E2B3A1866}" type="slidenum">
              <a:rPr lang="en-US"/>
              <a:pPr/>
              <a:t>33</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E12A0-BC82-41AD-AD5E-83AA63C2BBF4}" type="slidenum">
              <a:rPr lang="en-US"/>
              <a:pPr/>
              <a:t>8</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E12A0-BC82-41AD-AD5E-83AA63C2BBF4}" type="slidenum">
              <a:rPr lang="en-US"/>
              <a:pPr/>
              <a:t>9</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C9AFF-A7A9-4B56-A43A-00EF4E9EE2EB}" type="slidenum">
              <a:rPr lang="en-US"/>
              <a:pPr/>
              <a:t>10</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A1E94-5AE1-4156-A85C-4F813EF1B3AD}" type="slidenum">
              <a:rPr lang="en-US"/>
              <a:pPr/>
              <a:t>11</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0384E-2C83-457F-AD2A-B707685CA265}" type="slidenum">
              <a:rPr lang="en-US"/>
              <a:pPr/>
              <a:t>12</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40571-5C52-405D-A1CB-356DDB76FD47}" type="slidenum">
              <a:rPr lang="en-US"/>
              <a:pPr/>
              <a:t>13</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FC16D-2541-4C92-9D02-B97B73B3E234}" type="slidenum">
              <a:rPr lang="en-US"/>
              <a:pPr/>
              <a:t>14</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ED332E-0DEA-44C1-B56F-0168C52604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730B0E-45AC-480E-813B-335C9D22CC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D12D99-F044-42CB-8845-1B20F332F5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B9A971-71BF-4742-96A2-8656F64048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84D516-8BED-439A-A23B-A6557D640A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488C742-B0E1-43AA-BAA9-DF141EBB33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A6C7785-6C95-4933-8836-E992EE884C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5AAA0CB-C82A-4757-B260-D4FCEE0CAE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B9F9A0F-03A6-468D-AF78-703D8F06CB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E0D4731-0158-4CCB-8686-62A15294A2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ECD5A70-17A0-4BFA-A9ED-324014A2C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5E30AFAC-A4DD-41A4-83BD-5D4578884D46}" type="slidenum">
              <a:rPr lang="en-US" smtClean="0"/>
              <a:pPr/>
              <a:t>‹#›</a:t>
            </a:fld>
            <a:endParaRPr lang="en-US"/>
          </a:p>
        </p:txBody>
      </p:sp>
      <p:pic>
        <p:nvPicPr>
          <p:cNvPr id="7" name="Picture 20"/>
          <p:cNvPicPr>
            <a:picLocks noChangeAspect="1" noChangeArrowheads="1"/>
          </p:cNvPicPr>
          <p:nvPr userDrawn="1"/>
        </p:nvPicPr>
        <p:blipFill>
          <a:blip r:embed="rId14"/>
          <a:srcRect/>
          <a:stretch>
            <a:fillRect/>
          </a:stretch>
        </p:blipFill>
        <p:spPr bwMode="auto">
          <a:xfrm>
            <a:off x="0" y="311150"/>
            <a:ext cx="9142413" cy="695325"/>
          </a:xfrm>
          <a:prstGeom prst="rect">
            <a:avLst/>
          </a:prstGeom>
          <a:noFill/>
          <a:ln w="9525" algn="ctr">
            <a:noFill/>
            <a:miter lim="800000"/>
            <a:headEnd/>
            <a:tailEnd/>
          </a:ln>
          <a:effectLst/>
        </p:spPr>
      </p:pic>
      <p:sp>
        <p:nvSpPr>
          <p:cNvPr id="8" name="Text Box 10"/>
          <p:cNvSpPr txBox="1">
            <a:spLocks noChangeArrowheads="1"/>
          </p:cNvSpPr>
          <p:nvPr userDrawn="1"/>
        </p:nvSpPr>
        <p:spPr bwMode="auto">
          <a:xfrm>
            <a:off x="8496300" y="6388100"/>
            <a:ext cx="647700" cy="366713"/>
          </a:xfrm>
          <a:prstGeom prst="rect">
            <a:avLst/>
          </a:prstGeom>
          <a:noFill/>
          <a:ln w="9525">
            <a:noFill/>
            <a:miter lim="800000"/>
            <a:headEnd/>
            <a:tailEnd/>
          </a:ln>
          <a:effectLst/>
        </p:spPr>
        <p:txBody>
          <a:bodyPr>
            <a:spAutoFit/>
          </a:bodyPr>
          <a:lstStyle/>
          <a:p>
            <a:pPr>
              <a:spcBef>
                <a:spcPct val="50000"/>
              </a:spcBef>
            </a:pPr>
            <a:fld id="{33B3EC01-BB38-446B-BD62-481E97F58B27}" type="slidenum">
              <a:rPr lang="en-US"/>
              <a:pPr>
                <a:spcBef>
                  <a:spcPct val="50000"/>
                </a:spcBef>
              </a:pPr>
              <a:t>‹#›</a:t>
            </a:fld>
            <a:endParaRPr lang="en-US"/>
          </a:p>
        </p:txBody>
      </p:sp>
      <p:sp>
        <p:nvSpPr>
          <p:cNvPr id="9" name="Rectangle 21"/>
          <p:cNvSpPr>
            <a:spLocks noChangeArrowheads="1"/>
          </p:cNvSpPr>
          <p:nvPr userDrawn="1"/>
        </p:nvSpPr>
        <p:spPr bwMode="auto">
          <a:xfrm>
            <a:off x="0" y="149225"/>
            <a:ext cx="454025" cy="400050"/>
          </a:xfrm>
          <a:prstGeom prst="rect">
            <a:avLst/>
          </a:prstGeom>
          <a:solidFill>
            <a:srgbClr val="00718C"/>
          </a:solidFill>
          <a:ln w="9525" algn="ctr">
            <a:noFill/>
            <a:miter lim="800000"/>
            <a:headEnd/>
            <a:tailEnd/>
          </a:ln>
          <a:effectLst>
            <a:outerShdw dist="127000" dir="2212194" algn="ctr" rotWithShape="0">
              <a:srgbClr val="21419C">
                <a:alpha val="50000"/>
              </a:srgbClr>
            </a:outerShdw>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55613" y="3198813"/>
            <a:ext cx="8191500" cy="830997"/>
          </a:xfrm>
          <a:prstGeom prst="rect">
            <a:avLst/>
          </a:prstGeom>
          <a:noFill/>
          <a:ln w="9525" algn="ctr">
            <a:noFill/>
            <a:miter lim="800000"/>
            <a:headEnd/>
            <a:tailEnd/>
          </a:ln>
          <a:effectLst/>
        </p:spPr>
        <p:txBody>
          <a:bodyPr>
            <a:spAutoFit/>
          </a:bodyPr>
          <a:lstStyle/>
          <a:p>
            <a:pPr algn="ctr"/>
            <a:r>
              <a:rPr lang="en-US" sz="2400" b="1" dirty="0" smtClean="0">
                <a:latin typeface="+mn-lt"/>
              </a:rPr>
              <a:t>LESSON 9</a:t>
            </a:r>
          </a:p>
          <a:p>
            <a:pPr algn="ctr"/>
            <a:r>
              <a:rPr lang="en-US" sz="2400" b="1" dirty="0" smtClean="0">
                <a:latin typeface="+mn-lt"/>
              </a:rPr>
              <a:t>RATIO, PROPORTION and VARIATION</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DIRECT VARIATION</a:t>
            </a:r>
          </a:p>
        </p:txBody>
      </p:sp>
      <p:sp>
        <p:nvSpPr>
          <p:cNvPr id="8195" name="Rectangle 3"/>
          <p:cNvSpPr>
            <a:spLocks noGrp="1" noChangeArrowheads="1"/>
          </p:cNvSpPr>
          <p:nvPr>
            <p:ph idx="1"/>
          </p:nvPr>
        </p:nvSpPr>
        <p:spPr>
          <a:xfrm>
            <a:off x="457200" y="1370013"/>
            <a:ext cx="8229600" cy="5256212"/>
          </a:xfrm>
          <a:noFill/>
        </p:spPr>
        <p:txBody>
          <a:bodyPr/>
          <a:lstStyle/>
          <a:p>
            <a:pPr marL="0" indent="0">
              <a:buNone/>
            </a:pPr>
            <a:r>
              <a:rPr lang="en-US" sz="2400" dirty="0"/>
              <a:t>Many real-life situations involve variables that are related by a type of equation called a </a:t>
            </a:r>
            <a:r>
              <a:rPr lang="en-US" sz="2400" b="1" dirty="0"/>
              <a:t>variation</a:t>
            </a:r>
            <a:r>
              <a:rPr lang="en-US" sz="2400" dirty="0"/>
              <a:t>. </a:t>
            </a:r>
          </a:p>
          <a:p>
            <a:pPr marL="0" indent="0">
              <a:buNone/>
            </a:pPr>
            <a:endParaRPr lang="en-US" sz="2400" dirty="0"/>
          </a:p>
          <a:p>
            <a:pPr marL="0" indent="0">
              <a:buNone/>
            </a:pPr>
            <a:r>
              <a:rPr lang="en-US" sz="2400" dirty="0"/>
              <a:t>For example, a stone thrown into a pond generates circular ripples whose circumferences and diameters increase in size.</a:t>
            </a:r>
          </a:p>
          <a:p>
            <a:pPr marL="0" indent="0">
              <a:buNone/>
            </a:pPr>
            <a:endParaRPr lang="en-US" sz="2400" dirty="0"/>
          </a:p>
          <a:p>
            <a:pPr marL="0" indent="0">
              <a:buNone/>
            </a:pPr>
            <a:r>
              <a:rPr lang="en-US" sz="2400" dirty="0"/>
              <a:t>The equation </a:t>
            </a:r>
            <a:r>
              <a:rPr lang="en-US" sz="2400" i="1" dirty="0"/>
              <a:t>C</a:t>
            </a:r>
            <a:r>
              <a:rPr lang="en-US" sz="2400" dirty="0"/>
              <a:t> = </a:t>
            </a:r>
            <a:r>
              <a:rPr lang="en-US" sz="2400" i="1" dirty="0">
                <a:sym typeface="Symbol" pitchFamily="18" charset="2"/>
              </a:rPr>
              <a:t></a:t>
            </a:r>
            <a:r>
              <a:rPr lang="en-US" sz="2400" i="1" dirty="0"/>
              <a:t>d</a:t>
            </a:r>
            <a:r>
              <a:rPr lang="en-US" sz="2400" dirty="0"/>
              <a:t> expresses the relationship between the circumference </a:t>
            </a:r>
            <a:r>
              <a:rPr lang="en-US" sz="2400" i="1" dirty="0"/>
              <a:t>C</a:t>
            </a:r>
            <a:r>
              <a:rPr lang="en-US" sz="2400" dirty="0"/>
              <a:t> of a circle and its diameter </a:t>
            </a:r>
            <a:r>
              <a:rPr lang="en-US" sz="2400" i="1" dirty="0"/>
              <a:t>d</a:t>
            </a:r>
            <a:r>
              <a:rPr lang="en-US" sz="2400" dirty="0"/>
              <a:t>. If </a:t>
            </a:r>
            <a:r>
              <a:rPr lang="en-US" sz="2400" i="1" dirty="0"/>
              <a:t>d</a:t>
            </a:r>
            <a:r>
              <a:rPr lang="en-US" sz="2400" dirty="0"/>
              <a:t> increases, then </a:t>
            </a:r>
            <a:r>
              <a:rPr lang="en-US" sz="2400" i="1" dirty="0"/>
              <a:t>C</a:t>
            </a:r>
            <a:r>
              <a:rPr lang="en-US" sz="2400" dirty="0"/>
              <a:t> increases. The circumference </a:t>
            </a:r>
            <a:r>
              <a:rPr lang="en-US" sz="2400" i="1" dirty="0"/>
              <a:t>C</a:t>
            </a:r>
            <a:r>
              <a:rPr lang="en-US" sz="2400" dirty="0"/>
              <a:t> is said to </a:t>
            </a:r>
            <a:r>
              <a:rPr lang="en-US" sz="2400" i="1" dirty="0"/>
              <a:t>vary directly </a:t>
            </a:r>
            <a:r>
              <a:rPr lang="en-US" sz="2400" dirty="0"/>
              <a:t>as the diameter </a:t>
            </a:r>
            <a:r>
              <a:rPr lang="en-US" sz="2400" i="1" dirty="0"/>
              <a:t>d</a:t>
            </a:r>
            <a:r>
              <a:rPr lang="en-US" sz="24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7"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DIRECT VARIATION</a:t>
            </a:r>
          </a:p>
        </p:txBody>
      </p:sp>
      <p:sp>
        <p:nvSpPr>
          <p:cNvPr id="139266" name="Rectangle 2"/>
          <p:cNvSpPr>
            <a:spLocks noGrp="1" noChangeArrowheads="1"/>
          </p:cNvSpPr>
          <p:nvPr>
            <p:ph idx="1"/>
          </p:nvPr>
        </p:nvSpPr>
        <p:spPr>
          <a:xfrm>
            <a:off x="457200" y="1370013"/>
            <a:ext cx="8229600" cy="5256212"/>
          </a:xfrm>
          <a:noFill/>
        </p:spPr>
        <p:txBody>
          <a:bodyPr/>
          <a:lstStyle/>
          <a:p>
            <a:pPr marL="0" indent="0">
              <a:buNone/>
            </a:pPr>
            <a:r>
              <a:rPr lang="en-US" sz="2400" dirty="0">
                <a:solidFill>
                  <a:srgbClr val="21419C"/>
                </a:solidFill>
              </a:rPr>
              <a:t>Definition of Direct Variation</a:t>
            </a:r>
          </a:p>
          <a:p>
            <a:pPr marL="0" indent="0">
              <a:buNone/>
            </a:pPr>
            <a:r>
              <a:rPr lang="en-US" sz="2400" dirty="0"/>
              <a:t>The variable </a:t>
            </a:r>
            <a:r>
              <a:rPr lang="en-US" sz="2400" i="1" dirty="0"/>
              <a:t>y</a:t>
            </a:r>
            <a:r>
              <a:rPr lang="en-US" sz="2400" dirty="0"/>
              <a:t> </a:t>
            </a:r>
            <a:r>
              <a:rPr lang="en-US" sz="2400" b="1" dirty="0"/>
              <a:t>varies directly </a:t>
            </a:r>
            <a:r>
              <a:rPr lang="en-US" sz="2400" dirty="0"/>
              <a:t>as the variable </a:t>
            </a:r>
            <a:r>
              <a:rPr lang="en-US" sz="2400" i="1" dirty="0"/>
              <a:t>x</a:t>
            </a:r>
            <a:r>
              <a:rPr lang="en-US" sz="2400" dirty="0"/>
              <a:t>, or </a:t>
            </a:r>
            <a:r>
              <a:rPr lang="en-US" sz="2400" i="1" dirty="0"/>
              <a:t>y</a:t>
            </a:r>
            <a:r>
              <a:rPr lang="en-US" sz="2400" dirty="0"/>
              <a:t> is </a:t>
            </a:r>
            <a:r>
              <a:rPr lang="en-US" sz="2400" b="1" dirty="0"/>
              <a:t>directly proportional </a:t>
            </a:r>
            <a:r>
              <a:rPr lang="en-US" sz="2400" dirty="0"/>
              <a:t>to </a:t>
            </a:r>
            <a:r>
              <a:rPr lang="en-US" sz="2400" i="1" dirty="0"/>
              <a:t>x</a:t>
            </a:r>
            <a:r>
              <a:rPr lang="en-US" sz="2400" dirty="0"/>
              <a:t>, if and only if</a:t>
            </a:r>
          </a:p>
          <a:p>
            <a:pPr marL="0" indent="0">
              <a:buNone/>
            </a:pPr>
            <a:endParaRPr lang="en-US" sz="2400" dirty="0"/>
          </a:p>
          <a:p>
            <a:pPr marL="0" indent="0">
              <a:buNone/>
            </a:pPr>
            <a:r>
              <a:rPr lang="en-US" sz="2400" i="1" dirty="0"/>
              <a:t>			y </a:t>
            </a:r>
            <a:r>
              <a:rPr lang="en-US" sz="2400" dirty="0"/>
              <a:t>= </a:t>
            </a:r>
            <a:r>
              <a:rPr lang="en-US" sz="2400" i="1" dirty="0" err="1"/>
              <a:t>kx</a:t>
            </a:r>
            <a:endParaRPr lang="en-US" sz="2400" dirty="0"/>
          </a:p>
          <a:p>
            <a:pPr marL="0" indent="0">
              <a:buNone/>
            </a:pPr>
            <a:endParaRPr lang="en-US" sz="2400" dirty="0"/>
          </a:p>
          <a:p>
            <a:pPr marL="0" indent="0">
              <a:buNone/>
            </a:pPr>
            <a:r>
              <a:rPr lang="en-US" sz="2400" dirty="0"/>
              <a:t>where </a:t>
            </a:r>
            <a:r>
              <a:rPr lang="en-US" sz="2400" i="1" dirty="0"/>
              <a:t>k </a:t>
            </a:r>
            <a:r>
              <a:rPr lang="en-US" sz="2400" dirty="0"/>
              <a:t>is a constant called the </a:t>
            </a:r>
            <a:r>
              <a:rPr lang="en-US" sz="2400" b="1" dirty="0"/>
              <a:t>constant of proportionality </a:t>
            </a:r>
            <a:r>
              <a:rPr lang="en-US" sz="2400" dirty="0"/>
              <a:t>or the </a:t>
            </a:r>
            <a:r>
              <a:rPr lang="en-US" sz="2400" b="1" dirty="0"/>
              <a:t>variation constant.</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3"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DIRECT VARIATION</a:t>
            </a:r>
          </a:p>
        </p:txBody>
      </p:sp>
      <p:sp>
        <p:nvSpPr>
          <p:cNvPr id="143362" name="Rectangle 2"/>
          <p:cNvSpPr>
            <a:spLocks noGrp="1" noChangeArrowheads="1"/>
          </p:cNvSpPr>
          <p:nvPr>
            <p:ph idx="1"/>
          </p:nvPr>
        </p:nvSpPr>
        <p:spPr>
          <a:xfrm>
            <a:off x="457200" y="1370013"/>
            <a:ext cx="8229600" cy="5256212"/>
          </a:xfrm>
          <a:noFill/>
        </p:spPr>
        <p:txBody>
          <a:bodyPr>
            <a:normAutofit/>
          </a:bodyPr>
          <a:lstStyle/>
          <a:p>
            <a:pPr marL="0" indent="0">
              <a:buNone/>
            </a:pPr>
            <a:r>
              <a:rPr lang="en-US" sz="2400" dirty="0"/>
              <a:t>Direct variation occurs in many daily applications. For example, suppose the cost of a newspaper is 50 cents.</a:t>
            </a:r>
          </a:p>
          <a:p>
            <a:pPr marL="0" indent="0">
              <a:buNone/>
            </a:pPr>
            <a:endParaRPr lang="en-US" sz="2400" dirty="0"/>
          </a:p>
          <a:p>
            <a:pPr marL="0" indent="0">
              <a:buNone/>
            </a:pPr>
            <a:r>
              <a:rPr lang="en-US" sz="2400" dirty="0"/>
              <a:t>The cost </a:t>
            </a:r>
            <a:r>
              <a:rPr lang="en-US" sz="2400" i="1" dirty="0"/>
              <a:t>C</a:t>
            </a:r>
            <a:r>
              <a:rPr lang="en-US" sz="2400" dirty="0"/>
              <a:t> to purchase </a:t>
            </a:r>
            <a:r>
              <a:rPr lang="en-US" sz="2400" i="1" dirty="0"/>
              <a:t>n</a:t>
            </a:r>
            <a:r>
              <a:rPr lang="en-US" sz="2400" dirty="0"/>
              <a:t> newspapers is directly proportional to the number </a:t>
            </a:r>
            <a:r>
              <a:rPr lang="en-US" sz="2400" i="1" dirty="0"/>
              <a:t>n</a:t>
            </a:r>
            <a:r>
              <a:rPr lang="en-US" sz="2400" dirty="0"/>
              <a:t>. </a:t>
            </a:r>
          </a:p>
          <a:p>
            <a:pPr marL="0" indent="0">
              <a:buNone/>
            </a:pPr>
            <a:endParaRPr lang="en-US" sz="2400" dirty="0"/>
          </a:p>
          <a:p>
            <a:pPr marL="0" indent="0">
              <a:buNone/>
            </a:pPr>
            <a:r>
              <a:rPr lang="en-US" sz="2400" dirty="0"/>
              <a:t>That is, </a:t>
            </a:r>
            <a:r>
              <a:rPr lang="en-US" sz="2400" i="1" dirty="0"/>
              <a:t>C </a:t>
            </a:r>
            <a:r>
              <a:rPr lang="en-US" sz="2400" dirty="0"/>
              <a:t>= 50</a:t>
            </a:r>
            <a:r>
              <a:rPr lang="en-US" sz="2400" i="1" dirty="0"/>
              <a:t>n</a:t>
            </a:r>
            <a:r>
              <a:rPr lang="en-US" sz="2400" dirty="0"/>
              <a:t>. In this example the variation constant is 50.</a:t>
            </a:r>
          </a:p>
          <a:p>
            <a:pPr marL="0" indent="0">
              <a:buNone/>
            </a:pPr>
            <a:endParaRPr lang="en-US" sz="2400" dirty="0"/>
          </a:p>
          <a:p>
            <a:pPr marL="0" indent="0">
              <a:buNone/>
            </a:pPr>
            <a:r>
              <a:rPr lang="en-US" sz="2400" dirty="0"/>
              <a:t>To solve a problem that involves a variation, we typically write a general equation that relates the variables and then use given information to solve for the variation constant.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a:xfrm>
            <a:off x="301625" y="90488"/>
            <a:ext cx="8226425" cy="1143000"/>
          </a:xfrm>
          <a:noFill/>
        </p:spPr>
        <p:txBody>
          <a:bodyPr/>
          <a:lstStyle/>
          <a:p>
            <a:r>
              <a:rPr lang="en-US" sz="3600" dirty="0" smtClean="0"/>
              <a:t> </a:t>
            </a:r>
            <a:r>
              <a:rPr lang="en-US" sz="2400" b="1" dirty="0" smtClean="0">
                <a:latin typeface="+mn-lt"/>
                <a:ea typeface="+mn-ea"/>
                <a:cs typeface="+mn-cs"/>
              </a:rPr>
              <a:t>SOLVE A DIRECT VARIATION</a:t>
            </a:r>
          </a:p>
        </p:txBody>
      </p:sp>
      <p:sp>
        <p:nvSpPr>
          <p:cNvPr id="145410" name="Rectangle 2"/>
          <p:cNvSpPr>
            <a:spLocks noGrp="1" noChangeArrowheads="1"/>
          </p:cNvSpPr>
          <p:nvPr>
            <p:ph idx="1"/>
          </p:nvPr>
        </p:nvSpPr>
        <p:spPr>
          <a:xfrm>
            <a:off x="457200" y="1370013"/>
            <a:ext cx="8229600" cy="5256212"/>
          </a:xfrm>
          <a:noFill/>
        </p:spPr>
        <p:txBody>
          <a:bodyPr/>
          <a:lstStyle/>
          <a:p>
            <a:pPr marL="0" indent="0">
              <a:buNone/>
            </a:pPr>
            <a:r>
              <a:rPr lang="en-US" sz="2400" dirty="0"/>
              <a:t>The distance sound travels varies directly as the time it travels. If sound travels 1340 meters in 4 seconds, find the distance sound will travel in 5 seconds.</a:t>
            </a:r>
          </a:p>
          <a:p>
            <a:pPr marL="0" indent="0">
              <a:buNone/>
            </a:pPr>
            <a:endParaRPr lang="en-US" sz="2400" dirty="0"/>
          </a:p>
          <a:p>
            <a:pPr marL="0" indent="0">
              <a:buNone/>
            </a:pPr>
            <a:r>
              <a:rPr lang="en-US" sz="2400" dirty="0">
                <a:solidFill>
                  <a:srgbClr val="21419C"/>
                </a:solidFill>
              </a:rPr>
              <a:t>Solution:</a:t>
            </a:r>
          </a:p>
          <a:p>
            <a:pPr marL="0" indent="0">
              <a:buNone/>
            </a:pPr>
            <a:r>
              <a:rPr lang="en-US" sz="2400" dirty="0"/>
              <a:t>Write an equation that relates the distance </a:t>
            </a:r>
            <a:r>
              <a:rPr lang="en-US" sz="2400" i="1" dirty="0"/>
              <a:t>d</a:t>
            </a:r>
            <a:r>
              <a:rPr lang="en-US" sz="2400" dirty="0"/>
              <a:t> to the time </a:t>
            </a:r>
            <a:r>
              <a:rPr lang="en-US" sz="2400" i="1" dirty="0"/>
              <a:t>t</a:t>
            </a:r>
            <a:r>
              <a:rPr lang="en-US" sz="2400" dirty="0"/>
              <a:t>. </a:t>
            </a:r>
          </a:p>
          <a:p>
            <a:pPr marL="0" indent="0">
              <a:buNone/>
            </a:pPr>
            <a:endParaRPr lang="en-US" sz="2400" dirty="0"/>
          </a:p>
          <a:p>
            <a:pPr marL="0" indent="0">
              <a:buNone/>
            </a:pPr>
            <a:r>
              <a:rPr lang="en-US" sz="2400" dirty="0"/>
              <a:t>Because </a:t>
            </a:r>
            <a:r>
              <a:rPr lang="en-US" sz="2400" i="1" dirty="0"/>
              <a:t>d</a:t>
            </a:r>
            <a:r>
              <a:rPr lang="en-US" sz="2400" dirty="0"/>
              <a:t> varies directly as </a:t>
            </a:r>
            <a:r>
              <a:rPr lang="en-US" sz="2400" i="1" dirty="0"/>
              <a:t>t</a:t>
            </a:r>
            <a:r>
              <a:rPr lang="en-US" sz="2400" dirty="0"/>
              <a:t>, our equation is </a:t>
            </a:r>
          </a:p>
          <a:p>
            <a:pPr marL="0" indent="0">
              <a:buNone/>
            </a:pPr>
            <a:r>
              <a:rPr lang="en-US" sz="2400" i="1" dirty="0"/>
              <a:t>		d </a:t>
            </a:r>
            <a:r>
              <a:rPr lang="en-US" sz="2400" dirty="0"/>
              <a:t>= </a:t>
            </a:r>
            <a:r>
              <a:rPr lang="en-US" sz="2400" i="1" dirty="0" err="1"/>
              <a:t>kt</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5410">
                                            <p:txEl>
                                              <p:pRg st="2" end="2"/>
                                            </p:txEl>
                                          </p:spTgt>
                                        </p:tgtEl>
                                        <p:attrNameLst>
                                          <p:attrName>style.visibility</p:attrName>
                                        </p:attrNameLst>
                                      </p:cBhvr>
                                      <p:to>
                                        <p:strVal val="visible"/>
                                      </p:to>
                                    </p:set>
                                    <p:animEffect transition="in" filter="fade">
                                      <p:cBhvr>
                                        <p:cTn id="7" dur="1000"/>
                                        <p:tgtEl>
                                          <p:spTgt spid="145410">
                                            <p:txEl>
                                              <p:pRg st="2" end="2"/>
                                            </p:txEl>
                                          </p:spTgt>
                                        </p:tgtEl>
                                      </p:cBhvr>
                                    </p:animEffect>
                                    <p:anim calcmode="lin" valueType="num">
                                      <p:cBhvr>
                                        <p:cTn id="8" dur="1000" fill="hold"/>
                                        <p:tgtEl>
                                          <p:spTgt spid="14541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541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541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5410">
                                            <p:txEl>
                                              <p:pRg st="3" end="3"/>
                                            </p:txEl>
                                          </p:spTgt>
                                        </p:tgtEl>
                                        <p:attrNameLst>
                                          <p:attrName>style.visibility</p:attrName>
                                        </p:attrNameLst>
                                      </p:cBhvr>
                                      <p:to>
                                        <p:strVal val="visible"/>
                                      </p:to>
                                    </p:set>
                                    <p:animEffect transition="in" filter="fade">
                                      <p:cBhvr>
                                        <p:cTn id="13" dur="1000"/>
                                        <p:tgtEl>
                                          <p:spTgt spid="145410">
                                            <p:txEl>
                                              <p:pRg st="3" end="3"/>
                                            </p:txEl>
                                          </p:spTgt>
                                        </p:tgtEl>
                                      </p:cBhvr>
                                    </p:animEffect>
                                    <p:anim calcmode="lin" valueType="num">
                                      <p:cBhvr>
                                        <p:cTn id="14" dur="1000" fill="hold"/>
                                        <p:tgtEl>
                                          <p:spTgt spid="145410">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5410">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5410">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45410">
                                            <p:txEl>
                                              <p:pRg st="5" end="5"/>
                                            </p:txEl>
                                          </p:spTgt>
                                        </p:tgtEl>
                                        <p:attrNameLst>
                                          <p:attrName>style.visibility</p:attrName>
                                        </p:attrNameLst>
                                      </p:cBhvr>
                                      <p:to>
                                        <p:strVal val="visible"/>
                                      </p:to>
                                    </p:set>
                                    <p:animEffect transition="in" filter="fade">
                                      <p:cBhvr>
                                        <p:cTn id="21" dur="1000"/>
                                        <p:tgtEl>
                                          <p:spTgt spid="145410">
                                            <p:txEl>
                                              <p:pRg st="5" end="5"/>
                                            </p:txEl>
                                          </p:spTgt>
                                        </p:tgtEl>
                                      </p:cBhvr>
                                    </p:animEffect>
                                    <p:anim calcmode="lin" valueType="num">
                                      <p:cBhvr>
                                        <p:cTn id="22" dur="1000" fill="hold"/>
                                        <p:tgtEl>
                                          <p:spTgt spid="145410">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45410">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5410">
                                            <p:txEl>
                                              <p:pRg st="5" end="5"/>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45410">
                                            <p:txEl>
                                              <p:pRg st="6" end="6"/>
                                            </p:txEl>
                                          </p:spTgt>
                                        </p:tgtEl>
                                        <p:attrNameLst>
                                          <p:attrName>style.visibility</p:attrName>
                                        </p:attrNameLst>
                                      </p:cBhvr>
                                      <p:to>
                                        <p:strVal val="visible"/>
                                      </p:to>
                                    </p:set>
                                    <p:animEffect transition="in" filter="fade">
                                      <p:cBhvr>
                                        <p:cTn id="27" dur="1000"/>
                                        <p:tgtEl>
                                          <p:spTgt spid="145410">
                                            <p:txEl>
                                              <p:pRg st="6" end="6"/>
                                            </p:txEl>
                                          </p:spTgt>
                                        </p:tgtEl>
                                      </p:cBhvr>
                                    </p:animEffect>
                                    <p:anim calcmode="lin" valueType="num">
                                      <p:cBhvr>
                                        <p:cTn id="28" dur="1000" fill="hold"/>
                                        <p:tgtEl>
                                          <p:spTgt spid="145410">
                                            <p:txEl>
                                              <p:pRg st="6" end="6"/>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45410">
                                            <p:txEl>
                                              <p:pRg st="6" end="6"/>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45410">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9"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ea typeface="+mn-ea"/>
                <a:cs typeface="+mn-cs"/>
              </a:rPr>
              <a:t>SOLUTION</a:t>
            </a:r>
          </a:p>
        </p:txBody>
      </p:sp>
      <p:sp>
        <p:nvSpPr>
          <p:cNvPr id="147458" name="Rectangle 2"/>
          <p:cNvSpPr>
            <a:spLocks noGrp="1" noChangeArrowheads="1"/>
          </p:cNvSpPr>
          <p:nvPr>
            <p:ph idx="1"/>
          </p:nvPr>
        </p:nvSpPr>
        <p:spPr>
          <a:xfrm>
            <a:off x="457200" y="1370013"/>
            <a:ext cx="8229600" cy="5256212"/>
          </a:xfrm>
          <a:noFill/>
        </p:spPr>
        <p:txBody>
          <a:bodyPr/>
          <a:lstStyle/>
          <a:p>
            <a:pPr marL="0" indent="0">
              <a:buNone/>
            </a:pPr>
            <a:r>
              <a:rPr lang="en-US" sz="2400" dirty="0"/>
              <a:t>Because </a:t>
            </a:r>
            <a:r>
              <a:rPr lang="en-US" sz="2400" i="1" dirty="0"/>
              <a:t>d </a:t>
            </a:r>
            <a:r>
              <a:rPr lang="en-US" sz="2400" dirty="0"/>
              <a:t>= </a:t>
            </a:r>
            <a:r>
              <a:rPr lang="en-US" sz="2400" dirty="0">
                <a:solidFill>
                  <a:srgbClr val="FF1A1A"/>
                </a:solidFill>
              </a:rPr>
              <a:t>1340</a:t>
            </a:r>
            <a:r>
              <a:rPr lang="en-US" sz="2400" dirty="0"/>
              <a:t> when </a:t>
            </a:r>
            <a:r>
              <a:rPr lang="en-US" sz="2400" i="1" dirty="0"/>
              <a:t>t </a:t>
            </a:r>
            <a:r>
              <a:rPr lang="en-US" sz="2400" dirty="0"/>
              <a:t>= </a:t>
            </a:r>
            <a:r>
              <a:rPr lang="en-US" sz="2400" dirty="0">
                <a:solidFill>
                  <a:srgbClr val="FF1A1A"/>
                </a:solidFill>
              </a:rPr>
              <a:t>4</a:t>
            </a:r>
            <a:r>
              <a:rPr lang="en-US" sz="2400" dirty="0"/>
              <a:t>, we obtain </a:t>
            </a:r>
          </a:p>
          <a:p>
            <a:pPr marL="0" indent="0">
              <a:buNone/>
            </a:pPr>
            <a:endParaRPr lang="en-US" sz="2400" dirty="0"/>
          </a:p>
          <a:p>
            <a:pPr marL="0" indent="0">
              <a:buNone/>
            </a:pPr>
            <a:r>
              <a:rPr lang="en-US" sz="2400" dirty="0">
                <a:solidFill>
                  <a:srgbClr val="FF1A1A"/>
                </a:solidFill>
              </a:rPr>
              <a:t>	1340 </a:t>
            </a:r>
            <a:r>
              <a:rPr lang="en-US" sz="2400" dirty="0"/>
              <a:t>= </a:t>
            </a:r>
            <a:r>
              <a:rPr lang="en-US" sz="2400" i="1" dirty="0"/>
              <a:t>k </a:t>
            </a:r>
            <a:r>
              <a:rPr lang="en-US" sz="2400" b="1" dirty="0">
                <a:sym typeface="Wingdings 2" pitchFamily="18" charset="2"/>
              </a:rPr>
              <a:t></a:t>
            </a:r>
            <a:r>
              <a:rPr lang="en-US" sz="2400" dirty="0"/>
              <a:t> </a:t>
            </a:r>
            <a:r>
              <a:rPr lang="en-US" sz="2400" dirty="0">
                <a:solidFill>
                  <a:srgbClr val="FF1A1A"/>
                </a:solidFill>
              </a:rPr>
              <a:t>4</a:t>
            </a:r>
            <a:r>
              <a:rPr lang="en-US" sz="2400" dirty="0"/>
              <a:t>     which implies</a:t>
            </a:r>
          </a:p>
          <a:p>
            <a:pPr marL="0" indent="0">
              <a:buNone/>
            </a:pPr>
            <a:endParaRPr lang="en-US" sz="2400" dirty="0"/>
          </a:p>
          <a:p>
            <a:pPr marL="0" indent="0">
              <a:buNone/>
            </a:pPr>
            <a:endParaRPr lang="en-US" sz="2400" dirty="0"/>
          </a:p>
          <a:p>
            <a:pPr marL="0" indent="0">
              <a:buNone/>
            </a:pPr>
            <a:r>
              <a:rPr lang="en-US" sz="2400" dirty="0"/>
              <a:t>Therefore, the specific equation that relates the </a:t>
            </a:r>
            <a:r>
              <a:rPr lang="en-US" sz="2400" i="1" dirty="0"/>
              <a:t>d</a:t>
            </a:r>
            <a:r>
              <a:rPr lang="en-US" sz="2400" dirty="0"/>
              <a:t> meters sound travels in </a:t>
            </a:r>
            <a:r>
              <a:rPr lang="en-US" sz="2400" i="1" dirty="0"/>
              <a:t>t</a:t>
            </a:r>
            <a:r>
              <a:rPr lang="en-US" sz="2400" dirty="0"/>
              <a:t> seconds is </a:t>
            </a:r>
            <a:r>
              <a:rPr lang="en-US" sz="2400" i="1" dirty="0"/>
              <a:t>d </a:t>
            </a:r>
            <a:r>
              <a:rPr lang="en-US" sz="2400" dirty="0"/>
              <a:t>= 335</a:t>
            </a:r>
            <a:r>
              <a:rPr lang="en-US" sz="2400" i="1" dirty="0"/>
              <a:t>t</a:t>
            </a:r>
            <a:r>
              <a:rPr lang="en-US" sz="2400" dirty="0"/>
              <a:t>.</a:t>
            </a:r>
          </a:p>
          <a:p>
            <a:pPr marL="0" indent="0">
              <a:buNone/>
            </a:pPr>
            <a:endParaRPr lang="en-US" sz="2400" dirty="0"/>
          </a:p>
          <a:p>
            <a:pPr marL="0" indent="0">
              <a:buNone/>
            </a:pPr>
            <a:r>
              <a:rPr lang="en-US" sz="2400" dirty="0"/>
              <a:t>To find the distance sound travels in 5 seconds, replace</a:t>
            </a:r>
            <a:r>
              <a:rPr lang="en-US" sz="2400" i="1" dirty="0"/>
              <a:t> t </a:t>
            </a:r>
            <a:r>
              <a:rPr lang="en-US" sz="2400" dirty="0"/>
              <a:t>with </a:t>
            </a:r>
            <a:r>
              <a:rPr lang="en-US" sz="2400" dirty="0">
                <a:solidFill>
                  <a:srgbClr val="FF1A1A"/>
                </a:solidFill>
              </a:rPr>
              <a:t>5</a:t>
            </a:r>
            <a:r>
              <a:rPr lang="en-US" sz="2400" dirty="0"/>
              <a:t> to produce</a:t>
            </a:r>
          </a:p>
          <a:p>
            <a:pPr marL="0" indent="0">
              <a:buNone/>
            </a:pPr>
            <a:r>
              <a:rPr lang="en-US" sz="2400" dirty="0"/>
              <a:t>    		</a:t>
            </a:r>
            <a:r>
              <a:rPr lang="en-US" sz="2400" i="1" dirty="0"/>
              <a:t>d </a:t>
            </a:r>
            <a:r>
              <a:rPr lang="en-US" sz="2400" dirty="0"/>
              <a:t>= 335(</a:t>
            </a:r>
            <a:r>
              <a:rPr lang="en-US" sz="2400" dirty="0">
                <a:solidFill>
                  <a:srgbClr val="FF1A1A"/>
                </a:solidFill>
              </a:rPr>
              <a:t>5</a:t>
            </a:r>
            <a:r>
              <a:rPr lang="en-US" sz="2400" dirty="0"/>
              <a:t>) = 1675</a:t>
            </a:r>
          </a:p>
          <a:p>
            <a:pPr marL="0" indent="0">
              <a:buNone/>
            </a:pPr>
            <a:endParaRPr lang="en-US" sz="2400" dirty="0"/>
          </a:p>
          <a:p>
            <a:pPr marL="0" indent="0">
              <a:buNone/>
            </a:pPr>
            <a:endParaRPr lang="en-US" sz="2400" dirty="0"/>
          </a:p>
        </p:txBody>
      </p:sp>
      <p:sp>
        <p:nvSpPr>
          <p:cNvPr id="147460"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47461" name="Picture 5"/>
          <p:cNvPicPr>
            <a:picLocks noChangeAspect="1" noChangeArrowheads="1"/>
          </p:cNvPicPr>
          <p:nvPr/>
        </p:nvPicPr>
        <p:blipFill>
          <a:blip r:embed="rId3"/>
          <a:srcRect/>
          <a:stretch>
            <a:fillRect/>
          </a:stretch>
        </p:blipFill>
        <p:spPr bwMode="auto">
          <a:xfrm>
            <a:off x="5568950" y="1962150"/>
            <a:ext cx="2432050" cy="1004888"/>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7458">
                                            <p:txEl>
                                              <p:pRg st="5" end="5"/>
                                            </p:txEl>
                                          </p:spTgt>
                                        </p:tgtEl>
                                        <p:attrNameLst>
                                          <p:attrName>style.visibility</p:attrName>
                                        </p:attrNameLst>
                                      </p:cBhvr>
                                      <p:to>
                                        <p:strVal val="visible"/>
                                      </p:to>
                                    </p:set>
                                    <p:animEffect transition="in" filter="fade">
                                      <p:cBhvr>
                                        <p:cTn id="7" dur="1000"/>
                                        <p:tgtEl>
                                          <p:spTgt spid="147458">
                                            <p:txEl>
                                              <p:pRg st="5" end="5"/>
                                            </p:txEl>
                                          </p:spTgt>
                                        </p:tgtEl>
                                      </p:cBhvr>
                                    </p:animEffect>
                                    <p:anim calcmode="lin" valueType="num">
                                      <p:cBhvr>
                                        <p:cTn id="8" dur="1000" fill="hold"/>
                                        <p:tgtEl>
                                          <p:spTgt spid="147458">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7458">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7458">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47458">
                                            <p:txEl>
                                              <p:pRg st="7" end="7"/>
                                            </p:txEl>
                                          </p:spTgt>
                                        </p:tgtEl>
                                        <p:attrNameLst>
                                          <p:attrName>style.visibility</p:attrName>
                                        </p:attrNameLst>
                                      </p:cBhvr>
                                      <p:to>
                                        <p:strVal val="visible"/>
                                      </p:to>
                                    </p:set>
                                    <p:animEffect transition="in" filter="fade">
                                      <p:cBhvr>
                                        <p:cTn id="15" dur="1000"/>
                                        <p:tgtEl>
                                          <p:spTgt spid="147458">
                                            <p:txEl>
                                              <p:pRg st="7" end="7"/>
                                            </p:txEl>
                                          </p:spTgt>
                                        </p:tgtEl>
                                      </p:cBhvr>
                                    </p:animEffect>
                                    <p:anim calcmode="lin" valueType="num">
                                      <p:cBhvr>
                                        <p:cTn id="16" dur="1000" fill="hold"/>
                                        <p:tgtEl>
                                          <p:spTgt spid="147458">
                                            <p:txEl>
                                              <p:pRg st="7" end="7"/>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47458">
                                            <p:txEl>
                                              <p:pRg st="7" end="7"/>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7458">
                                            <p:txEl>
                                              <p:pRg st="7" end="7"/>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47458">
                                            <p:txEl>
                                              <p:pRg st="8" end="8"/>
                                            </p:txEl>
                                          </p:spTgt>
                                        </p:tgtEl>
                                        <p:attrNameLst>
                                          <p:attrName>style.visibility</p:attrName>
                                        </p:attrNameLst>
                                      </p:cBhvr>
                                      <p:to>
                                        <p:strVal val="visible"/>
                                      </p:to>
                                    </p:set>
                                    <p:animEffect transition="in" filter="fade">
                                      <p:cBhvr>
                                        <p:cTn id="21" dur="1000"/>
                                        <p:tgtEl>
                                          <p:spTgt spid="147458">
                                            <p:txEl>
                                              <p:pRg st="8" end="8"/>
                                            </p:txEl>
                                          </p:spTgt>
                                        </p:tgtEl>
                                      </p:cBhvr>
                                    </p:animEffect>
                                    <p:anim calcmode="lin" valueType="num">
                                      <p:cBhvr>
                                        <p:cTn id="22" dur="1000" fill="hold"/>
                                        <p:tgtEl>
                                          <p:spTgt spid="147458">
                                            <p:txEl>
                                              <p:pRg st="8" end="8"/>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47458">
                                            <p:txEl>
                                              <p:pRg st="8" end="8"/>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7458">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7"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ea typeface="+mn-ea"/>
                <a:cs typeface="+mn-cs"/>
              </a:rPr>
              <a:t>SOLUTION</a:t>
            </a:r>
          </a:p>
        </p:txBody>
      </p:sp>
      <p:sp>
        <p:nvSpPr>
          <p:cNvPr id="149506" name="Rectangle 2"/>
          <p:cNvSpPr>
            <a:spLocks noGrp="1" noChangeArrowheads="1"/>
          </p:cNvSpPr>
          <p:nvPr>
            <p:ph idx="1"/>
          </p:nvPr>
        </p:nvSpPr>
        <p:spPr>
          <a:xfrm>
            <a:off x="457200" y="1370013"/>
            <a:ext cx="8229600" cy="5256212"/>
          </a:xfrm>
          <a:noFill/>
        </p:spPr>
        <p:txBody>
          <a:bodyPr/>
          <a:lstStyle/>
          <a:p>
            <a:pPr marL="0" indent="0">
              <a:buNone/>
            </a:pPr>
            <a:r>
              <a:rPr lang="en-US" sz="2400" dirty="0">
                <a:solidFill>
                  <a:srgbClr val="009AFF"/>
                </a:solidFill>
              </a:rPr>
              <a:t>Under the same conditions, sound will travel 1675 meters in 5 seconds. </a:t>
            </a:r>
            <a:r>
              <a:rPr lang="en-US" sz="2400" dirty="0"/>
              <a:t>See Figure 1.17.</a:t>
            </a:r>
          </a:p>
          <a:p>
            <a:pPr marL="0" indent="0">
              <a:buNone/>
            </a:pPr>
            <a:endParaRPr lang="en-US" sz="2400" dirty="0"/>
          </a:p>
        </p:txBody>
      </p:sp>
      <p:sp>
        <p:nvSpPr>
          <p:cNvPr id="149508"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49510" name="Picture 6"/>
          <p:cNvPicPr>
            <a:picLocks noChangeAspect="1" noChangeArrowheads="1"/>
          </p:cNvPicPr>
          <p:nvPr/>
        </p:nvPicPr>
        <p:blipFill>
          <a:blip r:embed="rId3"/>
          <a:srcRect/>
          <a:stretch>
            <a:fillRect/>
          </a:stretch>
        </p:blipFill>
        <p:spPr bwMode="auto">
          <a:xfrm>
            <a:off x="2743200" y="2286000"/>
            <a:ext cx="3400425" cy="3814763"/>
          </a:xfrm>
          <a:prstGeom prst="rect">
            <a:avLst/>
          </a:prstGeom>
          <a:noFill/>
          <a:ln w="9525" algn="ctr">
            <a:noFill/>
            <a:miter lim="800000"/>
            <a:headEnd/>
            <a:tailEnd/>
          </a:ln>
          <a:effectLst/>
        </p:spPr>
      </p:pic>
      <p:sp>
        <p:nvSpPr>
          <p:cNvPr id="149511" name="Rectangle 7"/>
          <p:cNvSpPr>
            <a:spLocks noChangeArrowheads="1"/>
          </p:cNvSpPr>
          <p:nvPr/>
        </p:nvSpPr>
        <p:spPr bwMode="auto">
          <a:xfrm>
            <a:off x="3962400" y="6324600"/>
            <a:ext cx="989013" cy="274638"/>
          </a:xfrm>
          <a:prstGeom prst="rect">
            <a:avLst/>
          </a:prstGeom>
          <a:noFill/>
          <a:ln w="9525" algn="ctr">
            <a:noFill/>
            <a:miter lim="800000"/>
            <a:headEnd/>
            <a:tailEnd/>
          </a:ln>
          <a:effectLst/>
        </p:spPr>
        <p:txBody>
          <a:bodyPr wrap="none">
            <a:spAutoFit/>
          </a:bodyPr>
          <a:lstStyle/>
          <a:p>
            <a:pPr algn="ctr"/>
            <a:r>
              <a:rPr lang="en-US" sz="1200" b="1"/>
              <a:t>Figure 1.17</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DIRECT VARIATION</a:t>
            </a:r>
          </a:p>
        </p:txBody>
      </p:sp>
      <p:sp>
        <p:nvSpPr>
          <p:cNvPr id="151559" name="Rectangle 7"/>
          <p:cNvSpPr>
            <a:spLocks noGrp="1" noChangeArrowheads="1"/>
          </p:cNvSpPr>
          <p:nvPr>
            <p:ph idx="1"/>
          </p:nvPr>
        </p:nvSpPr>
        <p:spPr>
          <a:xfrm>
            <a:off x="457200" y="1370013"/>
            <a:ext cx="8229600" cy="5256212"/>
          </a:xfrm>
          <a:noFill/>
          <a:ln/>
        </p:spPr>
        <p:txBody>
          <a:bodyPr/>
          <a:lstStyle/>
          <a:p>
            <a:pPr marL="0" indent="0">
              <a:buNone/>
            </a:pPr>
            <a:r>
              <a:rPr lang="en-US" sz="2400" dirty="0">
                <a:solidFill>
                  <a:srgbClr val="21419C"/>
                </a:solidFill>
              </a:rPr>
              <a:t>Definition of Direct Variation as the </a:t>
            </a:r>
            <a:r>
              <a:rPr lang="en-US" sz="2400" i="1" dirty="0">
                <a:solidFill>
                  <a:srgbClr val="21419C"/>
                </a:solidFill>
              </a:rPr>
              <a:t>n</a:t>
            </a:r>
            <a:r>
              <a:rPr lang="en-US" sz="2400" dirty="0">
                <a:solidFill>
                  <a:srgbClr val="21419C"/>
                </a:solidFill>
              </a:rPr>
              <a:t>th Power</a:t>
            </a:r>
          </a:p>
          <a:p>
            <a:pPr marL="0" indent="0">
              <a:buNone/>
            </a:pPr>
            <a:r>
              <a:rPr lang="en-US" sz="2400" dirty="0"/>
              <a:t>If</a:t>
            </a:r>
            <a:r>
              <a:rPr lang="en-US" sz="2400" i="1" dirty="0"/>
              <a:t> y </a:t>
            </a:r>
            <a:r>
              <a:rPr lang="en-US" sz="2400" b="1" dirty="0"/>
              <a:t>varies directly as the </a:t>
            </a:r>
            <a:r>
              <a:rPr lang="en-US" sz="2400" b="1" i="1" dirty="0"/>
              <a:t>n</a:t>
            </a:r>
            <a:r>
              <a:rPr lang="en-US" sz="2400" b="1" dirty="0"/>
              <a:t>th power </a:t>
            </a:r>
            <a:r>
              <a:rPr lang="en-US" sz="2400" dirty="0"/>
              <a:t>of </a:t>
            </a:r>
            <a:r>
              <a:rPr lang="en-US" sz="2400" i="1" dirty="0"/>
              <a:t>x</a:t>
            </a:r>
            <a:r>
              <a:rPr lang="en-US" sz="2400" dirty="0"/>
              <a:t>,</a:t>
            </a:r>
            <a:r>
              <a:rPr lang="en-US" sz="2400" i="1" dirty="0"/>
              <a:t> </a:t>
            </a:r>
            <a:r>
              <a:rPr lang="en-US" sz="2400" dirty="0"/>
              <a:t>then</a:t>
            </a:r>
          </a:p>
          <a:p>
            <a:pPr marL="0" indent="0">
              <a:buNone/>
            </a:pPr>
            <a:endParaRPr lang="en-US" sz="2400" dirty="0"/>
          </a:p>
          <a:p>
            <a:pPr marL="0" indent="0">
              <a:buNone/>
            </a:pPr>
            <a:r>
              <a:rPr lang="en-US" sz="2400" i="1" dirty="0"/>
              <a:t>			y </a:t>
            </a:r>
            <a:r>
              <a:rPr lang="en-US" sz="2400" dirty="0"/>
              <a:t>= </a:t>
            </a:r>
            <a:r>
              <a:rPr lang="en-US" sz="2400" i="1" dirty="0" err="1"/>
              <a:t>kx</a:t>
            </a:r>
            <a:r>
              <a:rPr lang="en-US" sz="2400" i="1" baseline="30000" dirty="0" err="1"/>
              <a:t>n</a:t>
            </a:r>
            <a:endParaRPr lang="en-US" sz="2400" baseline="30000" dirty="0"/>
          </a:p>
          <a:p>
            <a:pPr marL="0" indent="0">
              <a:buNone/>
            </a:pPr>
            <a:endParaRPr lang="en-US" sz="2400" dirty="0"/>
          </a:p>
          <a:p>
            <a:pPr marL="0" indent="0">
              <a:buNone/>
            </a:pPr>
            <a:r>
              <a:rPr lang="en-US" sz="2400" dirty="0"/>
              <a:t>where </a:t>
            </a:r>
            <a:r>
              <a:rPr lang="en-US" sz="2400" i="1" dirty="0"/>
              <a:t>k </a:t>
            </a:r>
            <a:r>
              <a:rPr lang="en-US" sz="2400" dirty="0"/>
              <a:t>is a constant.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INVERSE VARIATION</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1"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INVERSE VARIATION</a:t>
            </a:r>
          </a:p>
        </p:txBody>
      </p:sp>
      <p:sp>
        <p:nvSpPr>
          <p:cNvPr id="155650" name="Rectangle 2"/>
          <p:cNvSpPr>
            <a:spLocks noGrp="1" noChangeArrowheads="1"/>
          </p:cNvSpPr>
          <p:nvPr>
            <p:ph idx="1"/>
          </p:nvPr>
        </p:nvSpPr>
        <p:spPr>
          <a:xfrm>
            <a:off x="457200" y="1370013"/>
            <a:ext cx="8229600" cy="5256212"/>
          </a:xfrm>
          <a:noFill/>
        </p:spPr>
        <p:txBody>
          <a:bodyPr/>
          <a:lstStyle/>
          <a:p>
            <a:pPr marL="0" indent="0">
              <a:buNone/>
            </a:pPr>
            <a:r>
              <a:rPr lang="en-US" sz="2400" dirty="0"/>
              <a:t>Two variables also can vary </a:t>
            </a:r>
            <a:r>
              <a:rPr lang="en-US" sz="2400" i="1" dirty="0"/>
              <a:t>inversely</a:t>
            </a:r>
            <a:r>
              <a:rPr lang="en-US" sz="2400" dirty="0"/>
              <a:t>.</a:t>
            </a:r>
          </a:p>
          <a:p>
            <a:pPr marL="0" indent="0">
              <a:buNone/>
            </a:pPr>
            <a:endParaRPr lang="en-US" sz="2400" dirty="0"/>
          </a:p>
          <a:p>
            <a:pPr marL="0" indent="0">
              <a:buNone/>
            </a:pPr>
            <a:r>
              <a:rPr lang="en-US" sz="2400" dirty="0">
                <a:solidFill>
                  <a:srgbClr val="21419C"/>
                </a:solidFill>
              </a:rPr>
              <a:t>Definition of Inverse Variation</a:t>
            </a:r>
          </a:p>
          <a:p>
            <a:pPr marL="0" indent="0">
              <a:buNone/>
            </a:pPr>
            <a:r>
              <a:rPr lang="en-US" sz="2400" dirty="0"/>
              <a:t>The variable </a:t>
            </a:r>
            <a:r>
              <a:rPr lang="en-US" sz="2400" i="1" dirty="0"/>
              <a:t>y</a:t>
            </a:r>
            <a:r>
              <a:rPr lang="en-US" sz="2400" dirty="0"/>
              <a:t> </a:t>
            </a:r>
            <a:r>
              <a:rPr lang="en-US" sz="2400" b="1" dirty="0"/>
              <a:t>varies inversely </a:t>
            </a:r>
            <a:r>
              <a:rPr lang="en-US" sz="2400" dirty="0"/>
              <a:t>as the variable </a:t>
            </a:r>
            <a:r>
              <a:rPr lang="en-US" sz="2400" i="1" dirty="0"/>
              <a:t>x</a:t>
            </a:r>
            <a:r>
              <a:rPr lang="en-US" sz="2400" dirty="0"/>
              <a:t>,</a:t>
            </a:r>
            <a:r>
              <a:rPr lang="en-US" sz="2400" i="1" dirty="0"/>
              <a:t> </a:t>
            </a:r>
            <a:r>
              <a:rPr lang="en-US" sz="2400" dirty="0"/>
              <a:t>or </a:t>
            </a:r>
            <a:r>
              <a:rPr lang="en-US" sz="2400" i="1" dirty="0"/>
              <a:t>y</a:t>
            </a:r>
            <a:r>
              <a:rPr lang="en-US" sz="2400" dirty="0"/>
              <a:t> is </a:t>
            </a:r>
            <a:r>
              <a:rPr lang="en-US" sz="2400" b="1" dirty="0"/>
              <a:t>inversely proportional </a:t>
            </a:r>
            <a:r>
              <a:rPr lang="en-US" sz="2400" dirty="0"/>
              <a:t>to </a:t>
            </a:r>
            <a:r>
              <a:rPr lang="en-US" sz="2400" i="1" dirty="0"/>
              <a:t>x</a:t>
            </a:r>
            <a:r>
              <a:rPr lang="en-US" sz="2400" dirty="0"/>
              <a:t>, if and only if</a:t>
            </a:r>
          </a:p>
          <a:p>
            <a:pPr marL="0" indent="0">
              <a:buNone/>
            </a:pPr>
            <a:endParaRPr lang="en-US" sz="2400" dirty="0"/>
          </a:p>
          <a:p>
            <a:pPr marL="0" indent="0">
              <a:buNone/>
            </a:pPr>
            <a:endParaRPr lang="en-US" sz="2400" dirty="0"/>
          </a:p>
          <a:p>
            <a:pPr marL="0" indent="0">
              <a:buNone/>
            </a:pPr>
            <a:r>
              <a:rPr lang="en-US" sz="2400" dirty="0"/>
              <a:t>where </a:t>
            </a:r>
            <a:r>
              <a:rPr lang="en-US" sz="2400" i="1" dirty="0"/>
              <a:t>k </a:t>
            </a:r>
            <a:r>
              <a:rPr lang="en-US" sz="2400" dirty="0"/>
              <a:t>is a constant.</a:t>
            </a:r>
          </a:p>
          <a:p>
            <a:endParaRPr lang="en-US" dirty="0"/>
          </a:p>
          <a:p>
            <a:endParaRPr lang="en-US" dirty="0"/>
          </a:p>
        </p:txBody>
      </p:sp>
      <p:pic>
        <p:nvPicPr>
          <p:cNvPr id="155654" name="Picture 6"/>
          <p:cNvPicPr>
            <a:picLocks noChangeAspect="1" noChangeArrowheads="1"/>
          </p:cNvPicPr>
          <p:nvPr/>
        </p:nvPicPr>
        <p:blipFill>
          <a:blip r:embed="rId3"/>
          <a:srcRect/>
          <a:stretch>
            <a:fillRect/>
          </a:stretch>
        </p:blipFill>
        <p:spPr bwMode="auto">
          <a:xfrm>
            <a:off x="3657600" y="3581400"/>
            <a:ext cx="1106488" cy="881063"/>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INVERSE VARIATION</a:t>
            </a:r>
          </a:p>
        </p:txBody>
      </p:sp>
      <p:sp>
        <p:nvSpPr>
          <p:cNvPr id="157698" name="Rectangle 2"/>
          <p:cNvSpPr>
            <a:spLocks noGrp="1" noChangeArrowheads="1"/>
          </p:cNvSpPr>
          <p:nvPr>
            <p:ph idx="1"/>
          </p:nvPr>
        </p:nvSpPr>
        <p:spPr>
          <a:xfrm>
            <a:off x="457200" y="1370013"/>
            <a:ext cx="8229600" cy="5256212"/>
          </a:xfrm>
          <a:noFill/>
        </p:spPr>
        <p:txBody>
          <a:bodyPr/>
          <a:lstStyle/>
          <a:p>
            <a:pPr marL="0" indent="0">
              <a:buNone/>
            </a:pPr>
            <a:r>
              <a:rPr lang="en-US" sz="2000" dirty="0"/>
              <a:t>In 1661, Robert Boyle made a study of the </a:t>
            </a:r>
            <a:r>
              <a:rPr lang="en-US" sz="2000" i="1" dirty="0"/>
              <a:t>compressibility </a:t>
            </a:r>
            <a:r>
              <a:rPr lang="en-US" sz="2000" dirty="0"/>
              <a:t>of gases. Figure 1.19 shows that he used a J-shaped tube to demonstrate the inverse relationship between the volume of a gas at a given temperature and the applied pressure.</a:t>
            </a:r>
          </a:p>
        </p:txBody>
      </p:sp>
      <p:sp>
        <p:nvSpPr>
          <p:cNvPr id="157702" name="Rectangle 6"/>
          <p:cNvSpPr>
            <a:spLocks noChangeArrowheads="1"/>
          </p:cNvSpPr>
          <p:nvPr/>
        </p:nvSpPr>
        <p:spPr bwMode="auto">
          <a:xfrm>
            <a:off x="3733800" y="6019800"/>
            <a:ext cx="989013" cy="274638"/>
          </a:xfrm>
          <a:prstGeom prst="rect">
            <a:avLst/>
          </a:prstGeom>
          <a:noFill/>
          <a:ln w="9525" algn="ctr">
            <a:noFill/>
            <a:miter lim="800000"/>
            <a:headEnd/>
            <a:tailEnd/>
          </a:ln>
          <a:effectLst/>
        </p:spPr>
        <p:txBody>
          <a:bodyPr wrap="none">
            <a:spAutoFit/>
          </a:bodyPr>
          <a:lstStyle/>
          <a:p>
            <a:pPr algn="ctr"/>
            <a:r>
              <a:rPr lang="en-US" sz="1200" b="1"/>
              <a:t>Figure 1.19</a:t>
            </a:r>
          </a:p>
        </p:txBody>
      </p:sp>
      <p:pic>
        <p:nvPicPr>
          <p:cNvPr id="157703" name="Picture 7" descr="Picture2"/>
          <p:cNvPicPr>
            <a:picLocks noChangeAspect="1" noChangeArrowheads="1"/>
          </p:cNvPicPr>
          <p:nvPr/>
        </p:nvPicPr>
        <p:blipFill>
          <a:blip r:embed="rId3"/>
          <a:srcRect/>
          <a:stretch>
            <a:fillRect/>
          </a:stretch>
        </p:blipFill>
        <p:spPr bwMode="auto">
          <a:xfrm>
            <a:off x="1911350" y="3200400"/>
            <a:ext cx="4789488" cy="272256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RATIO</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INVERSE VARIATION</a:t>
            </a:r>
          </a:p>
        </p:txBody>
      </p:sp>
      <p:sp>
        <p:nvSpPr>
          <p:cNvPr id="159746" name="Rectangle 2"/>
          <p:cNvSpPr>
            <a:spLocks noGrp="1" noChangeArrowheads="1"/>
          </p:cNvSpPr>
          <p:nvPr>
            <p:ph idx="1"/>
          </p:nvPr>
        </p:nvSpPr>
        <p:spPr>
          <a:xfrm>
            <a:off x="457200" y="1370013"/>
            <a:ext cx="8229600" cy="5256212"/>
          </a:xfrm>
          <a:noFill/>
        </p:spPr>
        <p:txBody>
          <a:bodyPr/>
          <a:lstStyle/>
          <a:p>
            <a:pPr marL="0" indent="0">
              <a:buNone/>
            </a:pPr>
            <a:r>
              <a:rPr lang="en-US" sz="2400" dirty="0"/>
              <a:t>The J-shaped tube on the left in Figure 1.19 shows that the volume of a gas at normal atmospheric pressure is 60 milliliters. </a:t>
            </a:r>
          </a:p>
          <a:p>
            <a:pPr marL="0" indent="0">
              <a:buNone/>
            </a:pPr>
            <a:endParaRPr lang="en-US" sz="2400" dirty="0"/>
          </a:p>
          <a:p>
            <a:pPr marL="0" indent="0">
              <a:buNone/>
            </a:pPr>
            <a:r>
              <a:rPr lang="en-US" sz="2400" dirty="0"/>
              <a:t>If the pressure is doubled by adding mercury (Hg), as shown in the middle tube, the volume of the gas is halved to 30 milliliters. </a:t>
            </a:r>
          </a:p>
          <a:p>
            <a:pPr marL="0" indent="0">
              <a:buNone/>
            </a:pPr>
            <a:endParaRPr lang="en-US" sz="2400" dirty="0"/>
          </a:p>
          <a:p>
            <a:pPr marL="0" indent="0">
              <a:buNone/>
            </a:pPr>
            <a:r>
              <a:rPr lang="en-US" sz="2400" dirty="0"/>
              <a:t>Tripling the pressure decreases the volume of the gas to 20 milliliters, as shown in the tube at the right in Figure 1.19.</a:t>
            </a:r>
          </a:p>
          <a:p>
            <a:pPr marL="0" indent="0">
              <a:buNone/>
            </a:pP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3"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SOLVE AN INVERSE VARIATION</a:t>
            </a:r>
          </a:p>
        </p:txBody>
      </p:sp>
      <p:sp>
        <p:nvSpPr>
          <p:cNvPr id="163842" name="Rectangle 2"/>
          <p:cNvSpPr>
            <a:spLocks noGrp="1" noChangeArrowheads="1"/>
          </p:cNvSpPr>
          <p:nvPr>
            <p:ph idx="1"/>
          </p:nvPr>
        </p:nvSpPr>
        <p:spPr>
          <a:xfrm>
            <a:off x="457200" y="1370013"/>
            <a:ext cx="8229600" cy="5256212"/>
          </a:xfrm>
          <a:noFill/>
        </p:spPr>
        <p:txBody>
          <a:bodyPr/>
          <a:lstStyle/>
          <a:p>
            <a:pPr marL="0" indent="0">
              <a:buNone/>
            </a:pPr>
            <a:r>
              <a:rPr lang="en-US" sz="2400" b="1" dirty="0"/>
              <a:t>Boyle’s Law </a:t>
            </a:r>
            <a:r>
              <a:rPr lang="en-US" sz="2400" dirty="0"/>
              <a:t>states that the volume </a:t>
            </a:r>
            <a:r>
              <a:rPr lang="en-US" sz="2400" i="1" dirty="0"/>
              <a:t>V</a:t>
            </a:r>
            <a:r>
              <a:rPr lang="en-US" sz="2400" dirty="0"/>
              <a:t> of a sample of gas (at a constant temperature) varies inversely as the pressure </a:t>
            </a:r>
            <a:r>
              <a:rPr lang="en-US" sz="2400" i="1" dirty="0"/>
              <a:t>P</a:t>
            </a:r>
            <a:r>
              <a:rPr lang="en-US" sz="2400" dirty="0"/>
              <a:t>. The volume of a gas in a J-shaped tube is 75 milliliters when the pressure is 1.5 atmospheres. Find the volume of the gas when the pressure is increased to 2.5 atmospheres.</a:t>
            </a:r>
          </a:p>
          <a:p>
            <a:pPr marL="0" indent="0">
              <a:buNone/>
            </a:pPr>
            <a:endParaRPr lang="en-US" sz="2400" dirty="0">
              <a:solidFill>
                <a:srgbClr val="21419C"/>
              </a:solidFill>
            </a:endParaRPr>
          </a:p>
          <a:p>
            <a:pPr marL="0" indent="0">
              <a:buNone/>
            </a:pPr>
            <a:r>
              <a:rPr lang="en-US" sz="2400" dirty="0">
                <a:solidFill>
                  <a:srgbClr val="21419C"/>
                </a:solidFill>
              </a:rPr>
              <a:t>Solution:</a:t>
            </a:r>
          </a:p>
          <a:p>
            <a:pPr marL="0" indent="0">
              <a:buNone/>
            </a:pPr>
            <a:r>
              <a:rPr lang="en-US" sz="2400" dirty="0"/>
              <a:t>The volume </a:t>
            </a:r>
            <a:r>
              <a:rPr lang="en-US" sz="2400" i="1" dirty="0"/>
              <a:t>V</a:t>
            </a:r>
            <a:r>
              <a:rPr lang="en-US" sz="2400" dirty="0"/>
              <a:t> varies inversely as the pressure </a:t>
            </a:r>
            <a:r>
              <a:rPr lang="en-US" sz="2400" i="1" dirty="0"/>
              <a:t>P</a:t>
            </a:r>
            <a:r>
              <a:rPr lang="en-US" sz="2400" dirty="0"/>
              <a:t>, so</a:t>
            </a:r>
          </a:p>
        </p:txBody>
      </p:sp>
      <p:pic>
        <p:nvPicPr>
          <p:cNvPr id="163844" name="Picture 4"/>
          <p:cNvPicPr>
            <a:picLocks noChangeAspect="1" noChangeArrowheads="1"/>
          </p:cNvPicPr>
          <p:nvPr/>
        </p:nvPicPr>
        <p:blipFill>
          <a:blip r:embed="rId3"/>
          <a:srcRect/>
          <a:stretch>
            <a:fillRect/>
          </a:stretch>
        </p:blipFill>
        <p:spPr bwMode="auto">
          <a:xfrm>
            <a:off x="3810000" y="5181600"/>
            <a:ext cx="987425" cy="795338"/>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3842">
                                            <p:txEl>
                                              <p:pRg st="2" end="2"/>
                                            </p:txEl>
                                          </p:spTgt>
                                        </p:tgtEl>
                                        <p:attrNameLst>
                                          <p:attrName>style.visibility</p:attrName>
                                        </p:attrNameLst>
                                      </p:cBhvr>
                                      <p:to>
                                        <p:strVal val="visible"/>
                                      </p:to>
                                    </p:set>
                                    <p:animEffect transition="in" filter="fade">
                                      <p:cBhvr>
                                        <p:cTn id="7" dur="1000"/>
                                        <p:tgtEl>
                                          <p:spTgt spid="163842">
                                            <p:txEl>
                                              <p:pRg st="2" end="2"/>
                                            </p:txEl>
                                          </p:spTgt>
                                        </p:tgtEl>
                                      </p:cBhvr>
                                    </p:animEffect>
                                    <p:anim calcmode="lin" valueType="num">
                                      <p:cBhvr>
                                        <p:cTn id="8" dur="1000" fill="hold"/>
                                        <p:tgtEl>
                                          <p:spTgt spid="16384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384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384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3842">
                                            <p:txEl>
                                              <p:pRg st="3" end="3"/>
                                            </p:txEl>
                                          </p:spTgt>
                                        </p:tgtEl>
                                        <p:attrNameLst>
                                          <p:attrName>style.visibility</p:attrName>
                                        </p:attrNameLst>
                                      </p:cBhvr>
                                      <p:to>
                                        <p:strVal val="visible"/>
                                      </p:to>
                                    </p:set>
                                    <p:animEffect transition="in" filter="fade">
                                      <p:cBhvr>
                                        <p:cTn id="13" dur="1000"/>
                                        <p:tgtEl>
                                          <p:spTgt spid="163842">
                                            <p:txEl>
                                              <p:pRg st="3" end="3"/>
                                            </p:txEl>
                                          </p:spTgt>
                                        </p:tgtEl>
                                      </p:cBhvr>
                                    </p:animEffect>
                                    <p:anim calcmode="lin" valueType="num">
                                      <p:cBhvr>
                                        <p:cTn id="14" dur="1000" fill="hold"/>
                                        <p:tgtEl>
                                          <p:spTgt spid="163842">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3842">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3842">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3844"/>
                                        </p:tgtEl>
                                        <p:attrNameLst>
                                          <p:attrName>style.visibility</p:attrName>
                                        </p:attrNameLst>
                                      </p:cBhvr>
                                      <p:to>
                                        <p:strVal val="visible"/>
                                      </p:to>
                                    </p:set>
                                    <p:animEffect transition="in" filter="fade">
                                      <p:cBhvr>
                                        <p:cTn id="19" dur="1000"/>
                                        <p:tgtEl>
                                          <p:spTgt spid="163844"/>
                                        </p:tgtEl>
                                      </p:cBhvr>
                                    </p:animEffect>
                                    <p:anim calcmode="lin" valueType="num">
                                      <p:cBhvr>
                                        <p:cTn id="20" dur="1000" fill="hold"/>
                                        <p:tgtEl>
                                          <p:spTgt spid="163844"/>
                                        </p:tgtEl>
                                        <p:attrNameLst>
                                          <p:attrName>ppt_x</p:attrName>
                                        </p:attrNameLst>
                                      </p:cBhvr>
                                      <p:tavLst>
                                        <p:tav tm="0">
                                          <p:val>
                                            <p:strVal val="#ppt_x"/>
                                          </p:val>
                                        </p:tav>
                                        <p:tav tm="100000">
                                          <p:val>
                                            <p:strVal val="#ppt_x"/>
                                          </p:val>
                                        </p:tav>
                                      </p:tavLst>
                                    </p:anim>
                                    <p:anim calcmode="lin" valueType="num">
                                      <p:cBhvr>
                                        <p:cTn id="21" dur="900" decel="100000" fill="hold"/>
                                        <p:tgtEl>
                                          <p:spTgt spid="16384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38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1"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ea typeface="+mn-ea"/>
                <a:cs typeface="+mn-cs"/>
              </a:rPr>
              <a:t>SOLUTION</a:t>
            </a:r>
          </a:p>
        </p:txBody>
      </p:sp>
      <p:sp>
        <p:nvSpPr>
          <p:cNvPr id="165890" name="Rectangle 2"/>
          <p:cNvSpPr>
            <a:spLocks noGrp="1" noChangeArrowheads="1"/>
          </p:cNvSpPr>
          <p:nvPr>
            <p:ph idx="1"/>
          </p:nvPr>
        </p:nvSpPr>
        <p:spPr>
          <a:xfrm>
            <a:off x="457200" y="1370013"/>
            <a:ext cx="8229600" cy="5256212"/>
          </a:xfrm>
          <a:noFill/>
        </p:spPr>
        <p:txBody>
          <a:bodyPr/>
          <a:lstStyle/>
          <a:p>
            <a:pPr marL="0" indent="0">
              <a:buNone/>
            </a:pPr>
            <a:r>
              <a:rPr lang="en-US" sz="2400" dirty="0"/>
              <a:t>The volume </a:t>
            </a:r>
            <a:r>
              <a:rPr lang="en-US" sz="2400" i="1" dirty="0"/>
              <a:t>V </a:t>
            </a:r>
            <a:r>
              <a:rPr lang="en-US" sz="2400" dirty="0"/>
              <a:t>is </a:t>
            </a:r>
            <a:r>
              <a:rPr lang="en-US" sz="2400" dirty="0">
                <a:solidFill>
                  <a:srgbClr val="FF1A1A"/>
                </a:solidFill>
              </a:rPr>
              <a:t>75</a:t>
            </a:r>
            <a:r>
              <a:rPr lang="en-US" sz="2400" dirty="0"/>
              <a:t> milliliters when the pressure is </a:t>
            </a:r>
            <a:r>
              <a:rPr lang="en-US" sz="2400" dirty="0">
                <a:solidFill>
                  <a:srgbClr val="FF1A1A"/>
                </a:solidFill>
              </a:rPr>
              <a:t>1.5</a:t>
            </a:r>
            <a:r>
              <a:rPr lang="en-US" sz="2400" dirty="0"/>
              <a:t> atmospheres, so</a:t>
            </a:r>
          </a:p>
          <a:p>
            <a:pPr marL="0" indent="0">
              <a:buNone/>
            </a:pPr>
            <a:endParaRPr lang="en-US" sz="2400" dirty="0"/>
          </a:p>
          <a:p>
            <a:pPr marL="0" indent="0">
              <a:buNone/>
            </a:pPr>
            <a:endParaRPr lang="en-US" sz="2400" dirty="0"/>
          </a:p>
          <a:p>
            <a:pPr marL="0" indent="0">
              <a:buNone/>
            </a:pPr>
            <a:r>
              <a:rPr lang="en-US" sz="2400" dirty="0"/>
              <a:t>and </a:t>
            </a:r>
            <a:r>
              <a:rPr lang="en-US" sz="2400" i="1" dirty="0"/>
              <a:t>k </a:t>
            </a:r>
            <a:r>
              <a:rPr lang="en-US" sz="2400" dirty="0"/>
              <a:t>= (75)(1.5) = 112.5</a:t>
            </a:r>
          </a:p>
          <a:p>
            <a:pPr marL="0" indent="0">
              <a:buNone/>
            </a:pPr>
            <a:endParaRPr lang="en-US" sz="2400" dirty="0"/>
          </a:p>
          <a:p>
            <a:pPr marL="0" indent="0">
              <a:buNone/>
            </a:pPr>
            <a:r>
              <a:rPr lang="en-US" sz="2400" dirty="0"/>
              <a:t>Thus</a:t>
            </a:r>
          </a:p>
        </p:txBody>
      </p:sp>
      <p:sp>
        <p:nvSpPr>
          <p:cNvPr id="165892"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65895" name="Picture 7"/>
          <p:cNvPicPr>
            <a:picLocks noChangeAspect="1" noChangeArrowheads="1"/>
          </p:cNvPicPr>
          <p:nvPr/>
        </p:nvPicPr>
        <p:blipFill>
          <a:blip r:embed="rId3"/>
          <a:srcRect/>
          <a:stretch>
            <a:fillRect/>
          </a:stretch>
        </p:blipFill>
        <p:spPr bwMode="auto">
          <a:xfrm>
            <a:off x="3182938" y="2057400"/>
            <a:ext cx="1389062" cy="906463"/>
          </a:xfrm>
          <a:prstGeom prst="rect">
            <a:avLst/>
          </a:prstGeom>
          <a:noFill/>
          <a:ln w="9525" algn="ctr">
            <a:noFill/>
            <a:miter lim="800000"/>
            <a:headEnd/>
            <a:tailEnd/>
          </a:ln>
          <a:effectLst/>
        </p:spPr>
      </p:pic>
      <p:pic>
        <p:nvPicPr>
          <p:cNvPr id="165896" name="Picture 8"/>
          <p:cNvPicPr>
            <a:picLocks noChangeAspect="1" noChangeArrowheads="1"/>
          </p:cNvPicPr>
          <p:nvPr/>
        </p:nvPicPr>
        <p:blipFill>
          <a:blip r:embed="rId4"/>
          <a:srcRect/>
          <a:stretch>
            <a:fillRect/>
          </a:stretch>
        </p:blipFill>
        <p:spPr bwMode="auto">
          <a:xfrm>
            <a:off x="1676400" y="4419600"/>
            <a:ext cx="1527175" cy="766763"/>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5890">
                                            <p:txEl>
                                              <p:pRg st="5" end="5"/>
                                            </p:txEl>
                                          </p:spTgt>
                                        </p:tgtEl>
                                        <p:attrNameLst>
                                          <p:attrName>style.visibility</p:attrName>
                                        </p:attrNameLst>
                                      </p:cBhvr>
                                      <p:to>
                                        <p:strVal val="visible"/>
                                      </p:to>
                                    </p:set>
                                    <p:animEffect transition="in" filter="fade">
                                      <p:cBhvr>
                                        <p:cTn id="7" dur="1000"/>
                                        <p:tgtEl>
                                          <p:spTgt spid="165890">
                                            <p:txEl>
                                              <p:pRg st="5" end="5"/>
                                            </p:txEl>
                                          </p:spTgt>
                                        </p:tgtEl>
                                      </p:cBhvr>
                                    </p:animEffect>
                                    <p:anim calcmode="lin" valueType="num">
                                      <p:cBhvr>
                                        <p:cTn id="8" dur="1000" fill="hold"/>
                                        <p:tgtEl>
                                          <p:spTgt spid="165890">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5890">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5890">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5896"/>
                                        </p:tgtEl>
                                        <p:attrNameLst>
                                          <p:attrName>style.visibility</p:attrName>
                                        </p:attrNameLst>
                                      </p:cBhvr>
                                      <p:to>
                                        <p:strVal val="visible"/>
                                      </p:to>
                                    </p:set>
                                    <p:animEffect transition="in" filter="fade">
                                      <p:cBhvr>
                                        <p:cTn id="13" dur="1000"/>
                                        <p:tgtEl>
                                          <p:spTgt spid="165896"/>
                                        </p:tgtEl>
                                      </p:cBhvr>
                                    </p:animEffect>
                                    <p:anim calcmode="lin" valueType="num">
                                      <p:cBhvr>
                                        <p:cTn id="14" dur="1000" fill="hold"/>
                                        <p:tgtEl>
                                          <p:spTgt spid="165896"/>
                                        </p:tgtEl>
                                        <p:attrNameLst>
                                          <p:attrName>ppt_x</p:attrName>
                                        </p:attrNameLst>
                                      </p:cBhvr>
                                      <p:tavLst>
                                        <p:tav tm="0">
                                          <p:val>
                                            <p:strVal val="#ppt_x"/>
                                          </p:val>
                                        </p:tav>
                                        <p:tav tm="100000">
                                          <p:val>
                                            <p:strVal val="#ppt_x"/>
                                          </p:val>
                                        </p:tav>
                                      </p:tavLst>
                                    </p:anim>
                                    <p:anim calcmode="lin" valueType="num">
                                      <p:cBhvr>
                                        <p:cTn id="15" dur="900" decel="100000" fill="hold"/>
                                        <p:tgtEl>
                                          <p:spTgt spid="16589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589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9"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ea typeface="+mn-ea"/>
                <a:cs typeface="+mn-cs"/>
              </a:rPr>
              <a:t>SOLUTION</a:t>
            </a:r>
          </a:p>
        </p:txBody>
      </p:sp>
      <p:sp>
        <p:nvSpPr>
          <p:cNvPr id="167938" name="Rectangle 2"/>
          <p:cNvSpPr>
            <a:spLocks noGrp="1" noChangeArrowheads="1"/>
          </p:cNvSpPr>
          <p:nvPr>
            <p:ph idx="1"/>
          </p:nvPr>
        </p:nvSpPr>
        <p:spPr>
          <a:xfrm>
            <a:off x="457200" y="1370013"/>
            <a:ext cx="8229600" cy="5256212"/>
          </a:xfrm>
          <a:noFill/>
        </p:spPr>
        <p:txBody>
          <a:bodyPr/>
          <a:lstStyle/>
          <a:p>
            <a:pPr marL="0" indent="0">
              <a:buNone/>
            </a:pPr>
            <a:r>
              <a:rPr lang="en-US" sz="2400" dirty="0"/>
              <a:t>When the pressure is </a:t>
            </a:r>
            <a:r>
              <a:rPr lang="en-US" sz="2400" dirty="0">
                <a:solidFill>
                  <a:srgbClr val="FF1A1A"/>
                </a:solidFill>
              </a:rPr>
              <a:t>2.5</a:t>
            </a:r>
            <a:r>
              <a:rPr lang="en-US" sz="2400" dirty="0"/>
              <a:t> atmospheres, we have</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See Figure 1.20.</a:t>
            </a:r>
          </a:p>
          <a:p>
            <a:endParaRPr lang="en-US" dirty="0"/>
          </a:p>
          <a:p>
            <a:endParaRPr lang="en-US" dirty="0"/>
          </a:p>
          <a:p>
            <a:endParaRPr lang="en-US" dirty="0"/>
          </a:p>
          <a:p>
            <a:endParaRPr lang="en-US" dirty="0"/>
          </a:p>
          <a:p>
            <a:endParaRPr lang="en-US" dirty="0"/>
          </a:p>
        </p:txBody>
      </p:sp>
      <p:sp>
        <p:nvSpPr>
          <p:cNvPr id="167940"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67943" name="Picture 7"/>
          <p:cNvPicPr>
            <a:picLocks noChangeAspect="1" noChangeArrowheads="1"/>
          </p:cNvPicPr>
          <p:nvPr/>
        </p:nvPicPr>
        <p:blipFill>
          <a:blip r:embed="rId3"/>
          <a:srcRect/>
          <a:stretch>
            <a:fillRect/>
          </a:stretch>
        </p:blipFill>
        <p:spPr bwMode="auto">
          <a:xfrm>
            <a:off x="609600" y="1866900"/>
            <a:ext cx="3473450" cy="1104900"/>
          </a:xfrm>
          <a:prstGeom prst="rect">
            <a:avLst/>
          </a:prstGeom>
          <a:noFill/>
          <a:ln w="9525" algn="ctr">
            <a:noFill/>
            <a:miter lim="800000"/>
            <a:headEnd/>
            <a:tailEnd/>
          </a:ln>
          <a:effectLst/>
        </p:spPr>
      </p:pic>
      <p:pic>
        <p:nvPicPr>
          <p:cNvPr id="167944" name="Picture 8"/>
          <p:cNvPicPr>
            <a:picLocks noChangeAspect="1" noChangeArrowheads="1"/>
          </p:cNvPicPr>
          <p:nvPr/>
        </p:nvPicPr>
        <p:blipFill>
          <a:blip r:embed="rId4"/>
          <a:srcRect/>
          <a:stretch>
            <a:fillRect/>
          </a:stretch>
        </p:blipFill>
        <p:spPr bwMode="auto">
          <a:xfrm>
            <a:off x="4800600" y="2057400"/>
            <a:ext cx="3162300" cy="3700463"/>
          </a:xfrm>
          <a:prstGeom prst="rect">
            <a:avLst/>
          </a:prstGeom>
          <a:noFill/>
          <a:ln w="9525" algn="ctr">
            <a:noFill/>
            <a:miter lim="800000"/>
            <a:headEnd/>
            <a:tailEnd/>
          </a:ln>
          <a:effectLst/>
        </p:spPr>
      </p:pic>
      <p:sp>
        <p:nvSpPr>
          <p:cNvPr id="167945" name="Rectangle 9"/>
          <p:cNvSpPr>
            <a:spLocks noChangeArrowheads="1"/>
          </p:cNvSpPr>
          <p:nvPr/>
        </p:nvSpPr>
        <p:spPr bwMode="auto">
          <a:xfrm>
            <a:off x="6096000" y="5791200"/>
            <a:ext cx="989013" cy="274638"/>
          </a:xfrm>
          <a:prstGeom prst="rect">
            <a:avLst/>
          </a:prstGeom>
          <a:noFill/>
          <a:ln w="9525" algn="ctr">
            <a:noFill/>
            <a:miter lim="800000"/>
            <a:headEnd/>
            <a:tailEnd/>
          </a:ln>
          <a:effectLst/>
        </p:spPr>
        <p:txBody>
          <a:bodyPr wrap="none">
            <a:spAutoFit/>
          </a:bodyPr>
          <a:lstStyle/>
          <a:p>
            <a:pPr algn="ctr"/>
            <a:r>
              <a:rPr lang="en-US" sz="1200" b="1"/>
              <a:t>Figure 1.20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7"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INVERSE VARIATION</a:t>
            </a:r>
          </a:p>
        </p:txBody>
      </p:sp>
      <p:sp>
        <p:nvSpPr>
          <p:cNvPr id="169986" name="Rectangle 2"/>
          <p:cNvSpPr>
            <a:spLocks noGrp="1" noChangeArrowheads="1"/>
          </p:cNvSpPr>
          <p:nvPr>
            <p:ph idx="1"/>
          </p:nvPr>
        </p:nvSpPr>
        <p:spPr>
          <a:xfrm>
            <a:off x="457200" y="1370013"/>
            <a:ext cx="8229600" cy="5256212"/>
          </a:xfrm>
          <a:noFill/>
        </p:spPr>
        <p:txBody>
          <a:bodyPr/>
          <a:lstStyle/>
          <a:p>
            <a:pPr marL="0" indent="0">
              <a:buNone/>
            </a:pPr>
            <a:r>
              <a:rPr lang="en-US" sz="2400" dirty="0"/>
              <a:t>Many real-world situations can be modeled by inverse variations that involve a power.</a:t>
            </a:r>
          </a:p>
          <a:p>
            <a:pPr marL="0" indent="0">
              <a:buNone/>
            </a:pPr>
            <a:endParaRPr lang="en-US" sz="2400" dirty="0"/>
          </a:p>
          <a:p>
            <a:pPr marL="0" indent="0">
              <a:buNone/>
            </a:pPr>
            <a:r>
              <a:rPr lang="en-US" sz="2400" dirty="0">
                <a:solidFill>
                  <a:srgbClr val="21419C"/>
                </a:solidFill>
              </a:rPr>
              <a:t>Definition of Inverse Variation as the </a:t>
            </a:r>
            <a:r>
              <a:rPr lang="en-US" sz="2400" i="1" dirty="0">
                <a:solidFill>
                  <a:srgbClr val="21419C"/>
                </a:solidFill>
              </a:rPr>
              <a:t>n</a:t>
            </a:r>
            <a:r>
              <a:rPr lang="en-US" sz="2400" dirty="0">
                <a:solidFill>
                  <a:srgbClr val="21419C"/>
                </a:solidFill>
              </a:rPr>
              <a:t>th Power</a:t>
            </a:r>
          </a:p>
          <a:p>
            <a:pPr marL="0" indent="0">
              <a:buNone/>
            </a:pPr>
            <a:r>
              <a:rPr lang="en-US" sz="2400" dirty="0"/>
              <a:t>If </a:t>
            </a:r>
            <a:r>
              <a:rPr lang="en-US" sz="2400" i="1" dirty="0"/>
              <a:t>y</a:t>
            </a:r>
            <a:r>
              <a:rPr lang="en-US" sz="2400" dirty="0"/>
              <a:t> </a:t>
            </a:r>
            <a:r>
              <a:rPr lang="en-US" sz="2400" b="1" dirty="0"/>
              <a:t>varies inversely as the </a:t>
            </a:r>
            <a:r>
              <a:rPr lang="en-US" sz="2400" b="1" i="1" dirty="0"/>
              <a:t>n</a:t>
            </a:r>
            <a:r>
              <a:rPr lang="en-US" sz="2400" b="1" dirty="0"/>
              <a:t>th power </a:t>
            </a:r>
            <a:r>
              <a:rPr lang="en-US" sz="2400" dirty="0"/>
              <a:t>of </a:t>
            </a:r>
            <a:r>
              <a:rPr lang="en-US" sz="2400" i="1" dirty="0"/>
              <a:t>x</a:t>
            </a:r>
            <a:r>
              <a:rPr lang="en-US" sz="2400" dirty="0"/>
              <a:t>, then</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where </a:t>
            </a:r>
            <a:r>
              <a:rPr lang="en-US" sz="2400" i="1" dirty="0"/>
              <a:t>k </a:t>
            </a:r>
            <a:r>
              <a:rPr lang="en-US" sz="2400" dirty="0"/>
              <a:t>is a constant and </a:t>
            </a:r>
            <a:r>
              <a:rPr lang="en-US" sz="2400" i="1" dirty="0"/>
              <a:t>n </a:t>
            </a:r>
            <a:r>
              <a:rPr lang="en-US" sz="2400" dirty="0"/>
              <a:t>&gt; 0.</a:t>
            </a:r>
          </a:p>
          <a:p>
            <a:pPr marL="0" indent="0">
              <a:buNone/>
            </a:pPr>
            <a:endParaRPr lang="en-US" sz="2400" dirty="0"/>
          </a:p>
          <a:p>
            <a:pPr marL="0" indent="0">
              <a:buNone/>
            </a:pPr>
            <a:endParaRPr lang="en-US" sz="2400" dirty="0">
              <a:solidFill>
                <a:srgbClr val="21419C"/>
              </a:solidFill>
            </a:endParaRPr>
          </a:p>
        </p:txBody>
      </p:sp>
      <p:pic>
        <p:nvPicPr>
          <p:cNvPr id="169990" name="Picture 6"/>
          <p:cNvPicPr>
            <a:picLocks noChangeAspect="1" noChangeArrowheads="1"/>
          </p:cNvPicPr>
          <p:nvPr/>
        </p:nvPicPr>
        <p:blipFill>
          <a:blip r:embed="rId3"/>
          <a:srcRect/>
          <a:stretch>
            <a:fillRect/>
          </a:stretch>
        </p:blipFill>
        <p:spPr bwMode="auto">
          <a:xfrm>
            <a:off x="2286000" y="3810000"/>
            <a:ext cx="1096963" cy="8255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JOINT AND COMBINED VARIATIONS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3"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JOINT AND COMBINED VARIATIONS</a:t>
            </a:r>
          </a:p>
        </p:txBody>
      </p:sp>
      <p:sp>
        <p:nvSpPr>
          <p:cNvPr id="174082" name="Rectangle 2"/>
          <p:cNvSpPr>
            <a:spLocks noGrp="1" noChangeArrowheads="1"/>
          </p:cNvSpPr>
          <p:nvPr>
            <p:ph idx="1"/>
          </p:nvPr>
        </p:nvSpPr>
        <p:spPr>
          <a:xfrm>
            <a:off x="457200" y="1370013"/>
            <a:ext cx="8229600" cy="5256212"/>
          </a:xfrm>
          <a:noFill/>
        </p:spPr>
        <p:txBody>
          <a:bodyPr/>
          <a:lstStyle/>
          <a:p>
            <a:pPr marL="0" indent="0">
              <a:buNone/>
            </a:pPr>
            <a:r>
              <a:rPr lang="en-US" sz="2400" dirty="0"/>
              <a:t>Some variations involve more than two variables.</a:t>
            </a:r>
          </a:p>
          <a:p>
            <a:pPr marL="0" indent="0">
              <a:buNone/>
            </a:pPr>
            <a:endParaRPr lang="en-US" sz="2400" dirty="0"/>
          </a:p>
          <a:p>
            <a:pPr marL="0" indent="0">
              <a:buNone/>
            </a:pPr>
            <a:r>
              <a:rPr lang="en-US" sz="2400" dirty="0">
                <a:solidFill>
                  <a:srgbClr val="21419C"/>
                </a:solidFill>
              </a:rPr>
              <a:t>Definition of Joint Variation</a:t>
            </a:r>
          </a:p>
          <a:p>
            <a:pPr marL="0" indent="0">
              <a:buNone/>
            </a:pPr>
            <a:r>
              <a:rPr lang="en-US" sz="2400" dirty="0"/>
              <a:t>The variable </a:t>
            </a:r>
            <a:r>
              <a:rPr lang="en-US" sz="2400" i="1" dirty="0"/>
              <a:t>z</a:t>
            </a:r>
            <a:r>
              <a:rPr lang="en-US" sz="2400" dirty="0"/>
              <a:t> </a:t>
            </a:r>
            <a:r>
              <a:rPr lang="en-US" sz="2400" b="1" dirty="0"/>
              <a:t>varies jointly </a:t>
            </a:r>
            <a:r>
              <a:rPr lang="en-US" sz="2400" dirty="0"/>
              <a:t>as the variables </a:t>
            </a:r>
            <a:r>
              <a:rPr lang="en-US" sz="2400" i="1" dirty="0"/>
              <a:t>x</a:t>
            </a:r>
            <a:r>
              <a:rPr lang="en-US" sz="2400" dirty="0"/>
              <a:t> and </a:t>
            </a:r>
            <a:r>
              <a:rPr lang="en-US" sz="2400" i="1" dirty="0"/>
              <a:t>y</a:t>
            </a:r>
            <a:r>
              <a:rPr lang="en-US" sz="2400" dirty="0"/>
              <a:t> if and only if</a:t>
            </a:r>
          </a:p>
          <a:p>
            <a:pPr marL="0" indent="0">
              <a:buNone/>
            </a:pPr>
            <a:endParaRPr lang="en-US" sz="2400" dirty="0"/>
          </a:p>
          <a:p>
            <a:pPr marL="0" indent="0">
              <a:buNone/>
            </a:pPr>
            <a:r>
              <a:rPr lang="en-US" sz="2400" i="1" dirty="0"/>
              <a:t>		z </a:t>
            </a:r>
            <a:r>
              <a:rPr lang="en-US" sz="2400" dirty="0"/>
              <a:t>= </a:t>
            </a:r>
            <a:r>
              <a:rPr lang="en-US" sz="2400" i="1" dirty="0" err="1"/>
              <a:t>kxy</a:t>
            </a:r>
            <a:endParaRPr lang="en-US" sz="2400" dirty="0"/>
          </a:p>
          <a:p>
            <a:pPr marL="0" indent="0">
              <a:buNone/>
            </a:pPr>
            <a:endParaRPr lang="en-US" sz="2400" dirty="0"/>
          </a:p>
          <a:p>
            <a:pPr marL="0" indent="0">
              <a:buNone/>
            </a:pPr>
            <a:r>
              <a:rPr lang="en-US" sz="2400" dirty="0"/>
              <a:t>where </a:t>
            </a:r>
            <a:r>
              <a:rPr lang="en-US" sz="2400" i="1" dirty="0"/>
              <a:t>k </a:t>
            </a:r>
            <a:r>
              <a:rPr lang="en-US" sz="2400" dirty="0"/>
              <a:t>is a constant.</a:t>
            </a:r>
          </a:p>
          <a:p>
            <a:pPr marL="0" indent="0">
              <a:buNone/>
            </a:pPr>
            <a:endParaRPr lang="en-US" sz="2400" dirty="0">
              <a:solidFill>
                <a:srgbClr val="21419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1"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ea typeface="+mn-ea"/>
                <a:cs typeface="+mn-cs"/>
              </a:rPr>
              <a:t>SOLVE A JOINT VARIATION</a:t>
            </a:r>
          </a:p>
        </p:txBody>
      </p:sp>
      <p:sp>
        <p:nvSpPr>
          <p:cNvPr id="176130" name="Rectangle 2"/>
          <p:cNvSpPr>
            <a:spLocks noGrp="1" noChangeArrowheads="1"/>
          </p:cNvSpPr>
          <p:nvPr>
            <p:ph idx="1"/>
          </p:nvPr>
        </p:nvSpPr>
        <p:spPr>
          <a:xfrm>
            <a:off x="457200" y="1370013"/>
            <a:ext cx="8229600" cy="5256212"/>
          </a:xfrm>
          <a:noFill/>
        </p:spPr>
        <p:txBody>
          <a:bodyPr/>
          <a:lstStyle/>
          <a:p>
            <a:pPr marL="0" indent="0">
              <a:buNone/>
            </a:pPr>
            <a:r>
              <a:rPr lang="en-US" sz="2400" dirty="0"/>
              <a:t>The cost of insulating the ceiling of a house varies jointly as the thickness of the insulation and the area of the ceiling. It costs $175 to insulate a 2100-square-foot ceiling with</a:t>
            </a:r>
            <a:br>
              <a:rPr lang="en-US" sz="2400" dirty="0"/>
            </a:br>
            <a:r>
              <a:rPr lang="en-US" sz="2400" dirty="0"/>
              <a:t>insulation that is 4 inches thick. Find the cost of insulating a 2400-square-foot ceiling with insulation that is 6 inches thick.</a:t>
            </a:r>
          </a:p>
          <a:p>
            <a:pPr marL="0" indent="0">
              <a:buNone/>
            </a:pPr>
            <a:endParaRPr lang="en-US" sz="2400" dirty="0"/>
          </a:p>
          <a:p>
            <a:pPr marL="0" indent="0">
              <a:buNone/>
            </a:pPr>
            <a:r>
              <a:rPr lang="en-US" sz="2400" dirty="0">
                <a:solidFill>
                  <a:srgbClr val="21419C"/>
                </a:solidFill>
              </a:rPr>
              <a:t>Solution:</a:t>
            </a:r>
          </a:p>
          <a:p>
            <a:pPr marL="0" indent="0">
              <a:buNone/>
            </a:pPr>
            <a:r>
              <a:rPr lang="en-US" sz="2400" dirty="0"/>
              <a:t>Because the cost </a:t>
            </a:r>
            <a:r>
              <a:rPr lang="en-US" sz="2400" i="1" dirty="0"/>
              <a:t>C</a:t>
            </a:r>
            <a:r>
              <a:rPr lang="en-US" sz="2400" dirty="0"/>
              <a:t> varies jointly as the area </a:t>
            </a:r>
            <a:r>
              <a:rPr lang="en-US" sz="2400" i="1" dirty="0"/>
              <a:t>A </a:t>
            </a:r>
            <a:r>
              <a:rPr lang="en-US" sz="2400" dirty="0"/>
              <a:t>of the ceiling and the thickness </a:t>
            </a:r>
            <a:r>
              <a:rPr lang="en-US" sz="2400" i="1" dirty="0"/>
              <a:t>T</a:t>
            </a:r>
            <a:r>
              <a:rPr lang="en-US" sz="2400" dirty="0"/>
              <a:t> of the insulation, we know</a:t>
            </a:r>
          </a:p>
          <a:p>
            <a:pPr marL="0" indent="0">
              <a:buNone/>
            </a:pPr>
            <a:r>
              <a:rPr lang="en-US" sz="2400" i="1" dirty="0"/>
              <a:t>			C </a:t>
            </a:r>
            <a:r>
              <a:rPr lang="en-US" sz="2400" dirty="0"/>
              <a:t>= </a:t>
            </a:r>
            <a:r>
              <a:rPr lang="en-US" sz="2400" i="1" dirty="0" err="1"/>
              <a:t>kAT</a:t>
            </a:r>
            <a:r>
              <a:rPr lang="en-US" sz="2400" dirty="0"/>
              <a:t>.</a:t>
            </a:r>
          </a:p>
          <a:p>
            <a:pPr marL="0" indent="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76130">
                                            <p:txEl>
                                              <p:pRg st="2" end="2"/>
                                            </p:txEl>
                                          </p:spTgt>
                                        </p:tgtEl>
                                        <p:attrNameLst>
                                          <p:attrName>style.visibility</p:attrName>
                                        </p:attrNameLst>
                                      </p:cBhvr>
                                      <p:to>
                                        <p:strVal val="visible"/>
                                      </p:to>
                                    </p:set>
                                    <p:animEffect transition="in" filter="fade">
                                      <p:cBhvr>
                                        <p:cTn id="7" dur="1000"/>
                                        <p:tgtEl>
                                          <p:spTgt spid="176130">
                                            <p:txEl>
                                              <p:pRg st="2" end="2"/>
                                            </p:txEl>
                                          </p:spTgt>
                                        </p:tgtEl>
                                      </p:cBhvr>
                                    </p:animEffect>
                                    <p:anim calcmode="lin" valueType="num">
                                      <p:cBhvr>
                                        <p:cTn id="8" dur="1000" fill="hold"/>
                                        <p:tgtEl>
                                          <p:spTgt spid="17613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613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613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76130">
                                            <p:txEl>
                                              <p:pRg st="3" end="3"/>
                                            </p:txEl>
                                          </p:spTgt>
                                        </p:tgtEl>
                                        <p:attrNameLst>
                                          <p:attrName>style.visibility</p:attrName>
                                        </p:attrNameLst>
                                      </p:cBhvr>
                                      <p:to>
                                        <p:strVal val="visible"/>
                                      </p:to>
                                    </p:set>
                                    <p:animEffect transition="in" filter="fade">
                                      <p:cBhvr>
                                        <p:cTn id="13" dur="1000"/>
                                        <p:tgtEl>
                                          <p:spTgt spid="176130">
                                            <p:txEl>
                                              <p:pRg st="3" end="3"/>
                                            </p:txEl>
                                          </p:spTgt>
                                        </p:tgtEl>
                                      </p:cBhvr>
                                    </p:animEffect>
                                    <p:anim calcmode="lin" valueType="num">
                                      <p:cBhvr>
                                        <p:cTn id="14" dur="1000" fill="hold"/>
                                        <p:tgtEl>
                                          <p:spTgt spid="176130">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76130">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6130">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76130">
                                            <p:txEl>
                                              <p:pRg st="4" end="4"/>
                                            </p:txEl>
                                          </p:spTgt>
                                        </p:tgtEl>
                                        <p:attrNameLst>
                                          <p:attrName>style.visibility</p:attrName>
                                        </p:attrNameLst>
                                      </p:cBhvr>
                                      <p:to>
                                        <p:strVal val="visible"/>
                                      </p:to>
                                    </p:set>
                                    <p:animEffect transition="in" filter="fade">
                                      <p:cBhvr>
                                        <p:cTn id="19" dur="1000"/>
                                        <p:tgtEl>
                                          <p:spTgt spid="176130">
                                            <p:txEl>
                                              <p:pRg st="4" end="4"/>
                                            </p:txEl>
                                          </p:spTgt>
                                        </p:tgtEl>
                                      </p:cBhvr>
                                    </p:animEffect>
                                    <p:anim calcmode="lin" valueType="num">
                                      <p:cBhvr>
                                        <p:cTn id="20" dur="1000" fill="hold"/>
                                        <p:tgtEl>
                                          <p:spTgt spid="176130">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76130">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6130">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9" name="Rectangle 3"/>
          <p:cNvSpPr>
            <a:spLocks noGrp="1" noChangeArrowheads="1"/>
          </p:cNvSpPr>
          <p:nvPr>
            <p:ph type="title"/>
          </p:nvPr>
        </p:nvSpPr>
        <p:spPr>
          <a:xfrm>
            <a:off x="301625" y="90488"/>
            <a:ext cx="8226425" cy="1143000"/>
          </a:xfrm>
          <a:noFill/>
        </p:spPr>
        <p:txBody>
          <a:bodyPr/>
          <a:lstStyle/>
          <a:p>
            <a:r>
              <a:rPr lang="en-US" sz="2400" b="1" dirty="0" smtClean="0">
                <a:latin typeface="+mn-lt"/>
                <a:ea typeface="+mn-ea"/>
                <a:cs typeface="+mn-cs"/>
              </a:rPr>
              <a:t>SOLUTION</a:t>
            </a:r>
          </a:p>
        </p:txBody>
      </p:sp>
      <p:sp>
        <p:nvSpPr>
          <p:cNvPr id="178178" name="Rectangle 2"/>
          <p:cNvSpPr>
            <a:spLocks noGrp="1" noChangeArrowheads="1"/>
          </p:cNvSpPr>
          <p:nvPr>
            <p:ph idx="1"/>
          </p:nvPr>
        </p:nvSpPr>
        <p:spPr>
          <a:xfrm>
            <a:off x="457200" y="1370013"/>
            <a:ext cx="8229600" cy="5256212"/>
          </a:xfrm>
          <a:noFill/>
        </p:spPr>
        <p:txBody>
          <a:bodyPr/>
          <a:lstStyle/>
          <a:p>
            <a:pPr marL="0" indent="0">
              <a:buNone/>
            </a:pPr>
            <a:r>
              <a:rPr lang="en-US" sz="2400" dirty="0"/>
              <a:t>Using the fact that </a:t>
            </a:r>
            <a:r>
              <a:rPr lang="en-US" sz="2400" i="1" dirty="0"/>
              <a:t>C </a:t>
            </a:r>
            <a:r>
              <a:rPr lang="en-US" sz="2400" dirty="0"/>
              <a:t>= </a:t>
            </a:r>
            <a:r>
              <a:rPr lang="en-US" sz="2400" dirty="0">
                <a:solidFill>
                  <a:srgbClr val="FF1A1A"/>
                </a:solidFill>
              </a:rPr>
              <a:t>175</a:t>
            </a:r>
            <a:r>
              <a:rPr lang="en-US" sz="2400" dirty="0"/>
              <a:t> when </a:t>
            </a:r>
            <a:r>
              <a:rPr lang="en-US" sz="2400" i="1" dirty="0"/>
              <a:t>A </a:t>
            </a:r>
            <a:r>
              <a:rPr lang="en-US" sz="2400" dirty="0"/>
              <a:t>= </a:t>
            </a:r>
            <a:r>
              <a:rPr lang="en-US" sz="2400" dirty="0">
                <a:solidFill>
                  <a:srgbClr val="FF1A1A"/>
                </a:solidFill>
              </a:rPr>
              <a:t>2100 </a:t>
            </a:r>
            <a:r>
              <a:rPr lang="en-US" sz="2400" dirty="0"/>
              <a:t>and </a:t>
            </a:r>
            <a:r>
              <a:rPr lang="en-US" sz="2400" i="1" dirty="0"/>
              <a:t>T </a:t>
            </a:r>
            <a:r>
              <a:rPr lang="en-US" sz="2400" dirty="0"/>
              <a:t>= </a:t>
            </a:r>
            <a:r>
              <a:rPr lang="en-US" sz="2400" dirty="0">
                <a:solidFill>
                  <a:srgbClr val="FF1A1A"/>
                </a:solidFill>
              </a:rPr>
              <a:t>4</a:t>
            </a:r>
          </a:p>
          <a:p>
            <a:pPr marL="0" indent="0">
              <a:buNone/>
            </a:pPr>
            <a:r>
              <a:rPr lang="en-US" sz="2400" dirty="0"/>
              <a:t>gives us </a:t>
            </a:r>
          </a:p>
          <a:p>
            <a:pPr marL="0" indent="0">
              <a:buNone/>
            </a:pPr>
            <a:r>
              <a:rPr lang="en-US" sz="2400" dirty="0"/>
              <a:t>	</a:t>
            </a:r>
          </a:p>
          <a:p>
            <a:pPr marL="0" indent="0">
              <a:buNone/>
            </a:pPr>
            <a:r>
              <a:rPr lang="en-US" sz="2400" dirty="0"/>
              <a:t>       </a:t>
            </a:r>
            <a:r>
              <a:rPr lang="en-US" sz="2400" dirty="0">
                <a:solidFill>
                  <a:srgbClr val="FF1A1A"/>
                </a:solidFill>
              </a:rPr>
              <a:t>175</a:t>
            </a:r>
            <a:r>
              <a:rPr lang="en-US" sz="2400" dirty="0"/>
              <a:t> = </a:t>
            </a:r>
            <a:r>
              <a:rPr lang="en-US" sz="2400" i="1" dirty="0"/>
              <a:t>k</a:t>
            </a:r>
            <a:r>
              <a:rPr lang="en-US" sz="2400" dirty="0"/>
              <a:t>(</a:t>
            </a:r>
            <a:r>
              <a:rPr lang="en-US" sz="2400" dirty="0">
                <a:solidFill>
                  <a:srgbClr val="FF1A1A"/>
                </a:solidFill>
              </a:rPr>
              <a:t>2100</a:t>
            </a:r>
            <a:r>
              <a:rPr lang="en-US" sz="2400" dirty="0"/>
              <a:t>)(</a:t>
            </a:r>
            <a:r>
              <a:rPr lang="en-US" sz="2400" dirty="0">
                <a:solidFill>
                  <a:srgbClr val="FF1A1A"/>
                </a:solidFill>
              </a:rPr>
              <a:t>4</a:t>
            </a:r>
            <a:r>
              <a:rPr lang="en-US" sz="2400" dirty="0"/>
              <a:t>)    which implies</a:t>
            </a:r>
          </a:p>
          <a:p>
            <a:pPr marL="0" indent="0">
              <a:buNone/>
            </a:pPr>
            <a:endParaRPr lang="en-US" sz="2400" dirty="0"/>
          </a:p>
          <a:p>
            <a:pPr marL="0" indent="0">
              <a:buNone/>
            </a:pPr>
            <a:r>
              <a:rPr lang="en-US" sz="2400" dirty="0"/>
              <a:t>Consequently, the specific formula for </a:t>
            </a:r>
            <a:r>
              <a:rPr lang="en-US" sz="2400" i="1" dirty="0"/>
              <a:t>C </a:t>
            </a:r>
            <a:r>
              <a:rPr lang="en-US" sz="2400" dirty="0"/>
              <a:t>is</a:t>
            </a:r>
            <a:r>
              <a:rPr lang="en-US" sz="2400" i="1" dirty="0"/>
              <a:t> </a:t>
            </a:r>
            <a:endParaRPr lang="en-US" sz="2400" dirty="0"/>
          </a:p>
        </p:txBody>
      </p:sp>
      <p:sp>
        <p:nvSpPr>
          <p:cNvPr id="178180"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78184" name="Picture 8"/>
          <p:cNvPicPr>
            <a:picLocks noChangeAspect="1" noChangeArrowheads="1"/>
          </p:cNvPicPr>
          <p:nvPr/>
        </p:nvPicPr>
        <p:blipFill>
          <a:blip r:embed="rId3"/>
          <a:srcRect/>
          <a:stretch>
            <a:fillRect/>
          </a:stretch>
        </p:blipFill>
        <p:spPr bwMode="auto">
          <a:xfrm>
            <a:off x="5664200" y="2397125"/>
            <a:ext cx="3098800" cy="1108075"/>
          </a:xfrm>
          <a:prstGeom prst="rect">
            <a:avLst/>
          </a:prstGeom>
          <a:noFill/>
          <a:ln w="9525" algn="ctr">
            <a:noFill/>
            <a:miter lim="800000"/>
            <a:headEnd/>
            <a:tailEnd/>
          </a:ln>
          <a:effectLst/>
        </p:spPr>
      </p:pic>
      <p:pic>
        <p:nvPicPr>
          <p:cNvPr id="178185" name="Picture 9"/>
          <p:cNvPicPr>
            <a:picLocks noChangeAspect="1" noChangeArrowheads="1"/>
          </p:cNvPicPr>
          <p:nvPr/>
        </p:nvPicPr>
        <p:blipFill>
          <a:blip r:embed="rId4"/>
          <a:srcRect/>
          <a:stretch>
            <a:fillRect/>
          </a:stretch>
        </p:blipFill>
        <p:spPr bwMode="auto">
          <a:xfrm>
            <a:off x="3048000" y="4254500"/>
            <a:ext cx="1498600" cy="77470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78178">
                                            <p:txEl>
                                              <p:pRg st="5" end="5"/>
                                            </p:txEl>
                                          </p:spTgt>
                                        </p:tgtEl>
                                        <p:attrNameLst>
                                          <p:attrName>style.visibility</p:attrName>
                                        </p:attrNameLst>
                                      </p:cBhvr>
                                      <p:to>
                                        <p:strVal val="visible"/>
                                      </p:to>
                                    </p:set>
                                    <p:animEffect transition="in" filter="fade">
                                      <p:cBhvr>
                                        <p:cTn id="7" dur="1000"/>
                                        <p:tgtEl>
                                          <p:spTgt spid="178178">
                                            <p:txEl>
                                              <p:pRg st="5" end="5"/>
                                            </p:txEl>
                                          </p:spTgt>
                                        </p:tgtEl>
                                      </p:cBhvr>
                                    </p:animEffect>
                                    <p:anim calcmode="lin" valueType="num">
                                      <p:cBhvr>
                                        <p:cTn id="8" dur="1000" fill="hold"/>
                                        <p:tgtEl>
                                          <p:spTgt spid="178178">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8178">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8178">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78185"/>
                                        </p:tgtEl>
                                        <p:attrNameLst>
                                          <p:attrName>style.visibility</p:attrName>
                                        </p:attrNameLst>
                                      </p:cBhvr>
                                      <p:to>
                                        <p:strVal val="visible"/>
                                      </p:to>
                                    </p:set>
                                    <p:animEffect transition="in" filter="fade">
                                      <p:cBhvr>
                                        <p:cTn id="13" dur="1000"/>
                                        <p:tgtEl>
                                          <p:spTgt spid="178185"/>
                                        </p:tgtEl>
                                      </p:cBhvr>
                                    </p:animEffect>
                                    <p:anim calcmode="lin" valueType="num">
                                      <p:cBhvr>
                                        <p:cTn id="14" dur="1000" fill="hold"/>
                                        <p:tgtEl>
                                          <p:spTgt spid="178185"/>
                                        </p:tgtEl>
                                        <p:attrNameLst>
                                          <p:attrName>ppt_x</p:attrName>
                                        </p:attrNameLst>
                                      </p:cBhvr>
                                      <p:tavLst>
                                        <p:tav tm="0">
                                          <p:val>
                                            <p:strVal val="#ppt_x"/>
                                          </p:val>
                                        </p:tav>
                                        <p:tav tm="100000">
                                          <p:val>
                                            <p:strVal val="#ppt_x"/>
                                          </p:val>
                                        </p:tav>
                                      </p:tavLst>
                                    </p:anim>
                                    <p:anim calcmode="lin" valueType="num">
                                      <p:cBhvr>
                                        <p:cTn id="15" dur="900" decel="100000" fill="hold"/>
                                        <p:tgtEl>
                                          <p:spTgt spid="17818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818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7"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rPr>
              <a:t>SOLUTION</a:t>
            </a:r>
            <a:endParaRPr lang="en-US" sz="2400" b="1" dirty="0">
              <a:latin typeface="+mn-lt"/>
            </a:endParaRPr>
          </a:p>
        </p:txBody>
      </p:sp>
      <p:sp>
        <p:nvSpPr>
          <p:cNvPr id="180226" name="Rectangle 2"/>
          <p:cNvSpPr>
            <a:spLocks noGrp="1" noChangeArrowheads="1"/>
          </p:cNvSpPr>
          <p:nvPr>
            <p:ph idx="1"/>
          </p:nvPr>
        </p:nvSpPr>
        <p:spPr>
          <a:xfrm>
            <a:off x="457200" y="1370013"/>
            <a:ext cx="8229600" cy="5256212"/>
          </a:xfrm>
          <a:noFill/>
        </p:spPr>
        <p:txBody>
          <a:bodyPr/>
          <a:lstStyle/>
          <a:p>
            <a:pPr marL="0" indent="0">
              <a:buNone/>
            </a:pPr>
            <a:r>
              <a:rPr lang="en-US" sz="2400" dirty="0"/>
              <a:t>Now, when </a:t>
            </a:r>
            <a:r>
              <a:rPr lang="en-US" sz="2400" i="1" dirty="0"/>
              <a:t>A </a:t>
            </a:r>
            <a:r>
              <a:rPr lang="en-US" sz="2400" dirty="0"/>
              <a:t>= </a:t>
            </a:r>
            <a:r>
              <a:rPr lang="en-US" sz="2400" dirty="0">
                <a:solidFill>
                  <a:srgbClr val="FF1A1A"/>
                </a:solidFill>
              </a:rPr>
              <a:t>2400 </a:t>
            </a:r>
            <a:r>
              <a:rPr lang="en-US" sz="2400" dirty="0"/>
              <a:t>and </a:t>
            </a:r>
            <a:r>
              <a:rPr lang="en-US" sz="2400" i="1" dirty="0"/>
              <a:t>T </a:t>
            </a:r>
            <a:r>
              <a:rPr lang="en-US" sz="2400" dirty="0"/>
              <a:t>= </a:t>
            </a:r>
            <a:r>
              <a:rPr lang="en-US" sz="2400" dirty="0">
                <a:solidFill>
                  <a:srgbClr val="FF1A1A"/>
                </a:solidFill>
              </a:rPr>
              <a:t>6</a:t>
            </a:r>
            <a:r>
              <a:rPr lang="en-US" sz="2400" dirty="0"/>
              <a:t>, we have</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 300</a:t>
            </a:r>
          </a:p>
          <a:p>
            <a:pPr marL="0" indent="0">
              <a:buNone/>
            </a:pPr>
            <a:endParaRPr lang="en-US" sz="2400" dirty="0"/>
          </a:p>
          <a:p>
            <a:pPr marL="0" indent="0">
              <a:buNone/>
            </a:pPr>
            <a:r>
              <a:rPr lang="en-US" sz="2400" dirty="0">
                <a:solidFill>
                  <a:srgbClr val="009AFF"/>
                </a:solidFill>
              </a:rPr>
              <a:t>The cost of insulating the 2400-square-foot ceiling with</a:t>
            </a:r>
            <a:br>
              <a:rPr lang="en-US" sz="2400" dirty="0">
                <a:solidFill>
                  <a:srgbClr val="009AFF"/>
                </a:solidFill>
              </a:rPr>
            </a:br>
            <a:r>
              <a:rPr lang="en-US" sz="2400" dirty="0">
                <a:solidFill>
                  <a:srgbClr val="009AFF"/>
                </a:solidFill>
              </a:rPr>
              <a:t>6-inch insulation is $300.</a:t>
            </a:r>
          </a:p>
        </p:txBody>
      </p:sp>
      <p:sp>
        <p:nvSpPr>
          <p:cNvPr id="180228"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80231" name="Picture 7"/>
          <p:cNvPicPr>
            <a:picLocks noChangeAspect="1" noChangeArrowheads="1"/>
          </p:cNvPicPr>
          <p:nvPr/>
        </p:nvPicPr>
        <p:blipFill>
          <a:blip r:embed="rId3"/>
          <a:srcRect/>
          <a:stretch>
            <a:fillRect/>
          </a:stretch>
        </p:blipFill>
        <p:spPr bwMode="auto">
          <a:xfrm>
            <a:off x="2798763" y="1981200"/>
            <a:ext cx="2459037" cy="960438"/>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0226">
                                            <p:txEl>
                                              <p:pRg st="4" end="4"/>
                                            </p:txEl>
                                          </p:spTgt>
                                        </p:tgtEl>
                                        <p:attrNameLst>
                                          <p:attrName>style.visibility</p:attrName>
                                        </p:attrNameLst>
                                      </p:cBhvr>
                                      <p:to>
                                        <p:strVal val="visible"/>
                                      </p:to>
                                    </p:set>
                                    <p:animEffect transition="in" filter="fade">
                                      <p:cBhvr>
                                        <p:cTn id="7" dur="1000"/>
                                        <p:tgtEl>
                                          <p:spTgt spid="180226">
                                            <p:txEl>
                                              <p:pRg st="4" end="4"/>
                                            </p:txEl>
                                          </p:spTgt>
                                        </p:tgtEl>
                                      </p:cBhvr>
                                    </p:animEffect>
                                    <p:anim calcmode="lin" valueType="num">
                                      <p:cBhvr>
                                        <p:cTn id="8" dur="1000" fill="hold"/>
                                        <p:tgtEl>
                                          <p:spTgt spid="180226">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0226">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0226">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80226">
                                            <p:txEl>
                                              <p:pRg st="6" end="6"/>
                                            </p:txEl>
                                          </p:spTgt>
                                        </p:tgtEl>
                                        <p:attrNameLst>
                                          <p:attrName>style.visibility</p:attrName>
                                        </p:attrNameLst>
                                      </p:cBhvr>
                                      <p:to>
                                        <p:strVal val="visible"/>
                                      </p:to>
                                    </p:set>
                                    <p:animEffect transition="in" filter="fade">
                                      <p:cBhvr>
                                        <p:cTn id="15" dur="1000"/>
                                        <p:tgtEl>
                                          <p:spTgt spid="180226">
                                            <p:txEl>
                                              <p:pRg st="6" end="6"/>
                                            </p:txEl>
                                          </p:spTgt>
                                        </p:tgtEl>
                                      </p:cBhvr>
                                    </p:animEffect>
                                    <p:anim calcmode="lin" valueType="num">
                                      <p:cBhvr>
                                        <p:cTn id="16" dur="1000" fill="hold"/>
                                        <p:tgtEl>
                                          <p:spTgt spid="180226">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80226">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80226">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7" name="Rectangle 6"/>
          <p:cNvSpPr/>
          <p:nvPr/>
        </p:nvSpPr>
        <p:spPr>
          <a:xfrm>
            <a:off x="304800" y="1524000"/>
            <a:ext cx="8610600" cy="3595856"/>
          </a:xfrm>
          <a:prstGeom prst="rect">
            <a:avLst/>
          </a:prstGeom>
        </p:spPr>
        <p:txBody>
          <a:bodyPr wrap="square">
            <a:spAutoFit/>
          </a:bodyPr>
          <a:lstStyle/>
          <a:p>
            <a:pPr>
              <a:spcAft>
                <a:spcPts val="1000"/>
              </a:spcAft>
              <a:defRPr/>
            </a:pPr>
            <a:r>
              <a:rPr lang="en-US" sz="2400" dirty="0" smtClean="0">
                <a:solidFill>
                  <a:srgbClr val="00B9FA"/>
                </a:solidFill>
                <a:latin typeface="+mn-lt"/>
                <a:cs typeface="Arial" pitchFamily="34" charset="0"/>
              </a:rPr>
              <a:t>Definition  of Ratio</a:t>
            </a:r>
          </a:p>
          <a:p>
            <a:pPr>
              <a:spcAft>
                <a:spcPts val="1000"/>
              </a:spcAft>
              <a:defRPr/>
            </a:pPr>
            <a:endParaRPr lang="en-US" sz="2400" dirty="0" smtClean="0">
              <a:latin typeface="+mn-lt"/>
              <a:cs typeface="Arial" pitchFamily="34" charset="0"/>
            </a:endParaRPr>
          </a:p>
          <a:p>
            <a:pPr>
              <a:spcAft>
                <a:spcPts val="1000"/>
              </a:spcAft>
              <a:defRPr/>
            </a:pPr>
            <a:r>
              <a:rPr lang="en-US" sz="2400" dirty="0" smtClean="0">
                <a:latin typeface="+mn-lt"/>
                <a:cs typeface="Arial" pitchFamily="34" charset="0"/>
              </a:rPr>
              <a:t>A </a:t>
            </a:r>
            <a:r>
              <a:rPr lang="en-US" sz="2400" b="1" dirty="0" smtClean="0">
                <a:latin typeface="+mn-lt"/>
                <a:cs typeface="Arial" pitchFamily="34" charset="0"/>
              </a:rPr>
              <a:t>ratio </a:t>
            </a:r>
            <a:r>
              <a:rPr lang="en-US" sz="2400" dirty="0" smtClean="0">
                <a:latin typeface="+mn-lt"/>
                <a:cs typeface="Arial" pitchFamily="34" charset="0"/>
              </a:rPr>
              <a:t>is an indicated quotient of two quantities. Every ratio is a fraction and all ratios can be described by means of a fraction. The ratio of </a:t>
            </a:r>
            <a:r>
              <a:rPr lang="en-US" sz="2400" i="1" dirty="0" smtClean="0">
                <a:latin typeface="+mn-lt"/>
                <a:cs typeface="Arial" pitchFamily="34" charset="0"/>
              </a:rPr>
              <a:t>x</a:t>
            </a:r>
            <a:r>
              <a:rPr lang="en-US" sz="2400" dirty="0" smtClean="0">
                <a:latin typeface="+mn-lt"/>
                <a:cs typeface="Arial" pitchFamily="34" charset="0"/>
              </a:rPr>
              <a:t> and y is written as </a:t>
            </a:r>
            <a:r>
              <a:rPr lang="en-US" sz="2400" i="1" dirty="0" smtClean="0">
                <a:latin typeface="+mn-lt"/>
                <a:cs typeface="Arial" pitchFamily="34" charset="0"/>
              </a:rPr>
              <a:t>x : y</a:t>
            </a:r>
            <a:r>
              <a:rPr lang="en-US" sz="2400" dirty="0" smtClean="0">
                <a:latin typeface="+mn-lt"/>
                <a:cs typeface="Arial" pitchFamily="34" charset="0"/>
              </a:rPr>
              <a:t>. it can also be represented  as        . </a:t>
            </a:r>
          </a:p>
          <a:p>
            <a:pPr>
              <a:spcAft>
                <a:spcPts val="1000"/>
              </a:spcAft>
              <a:defRPr/>
            </a:pPr>
            <a:r>
              <a:rPr lang="en-US" sz="2400" dirty="0" smtClean="0">
                <a:latin typeface="+mn-lt"/>
                <a:cs typeface="Arial" pitchFamily="34" charset="0"/>
              </a:rPr>
              <a:t>                                   </a:t>
            </a:r>
          </a:p>
          <a:p>
            <a:pPr>
              <a:spcAft>
                <a:spcPts val="1000"/>
              </a:spcAft>
              <a:defRPr/>
            </a:pPr>
            <a:r>
              <a:rPr lang="en-US" sz="2400" dirty="0" smtClean="0">
                <a:latin typeface="+mn-lt"/>
                <a:cs typeface="Arial" pitchFamily="34" charset="0"/>
              </a:rPr>
              <a:t>                                   Thus,                    </a:t>
            </a:r>
            <a:r>
              <a:rPr lang="en-US" dirty="0" smtClean="0">
                <a:latin typeface="Arial" pitchFamily="34" charset="0"/>
                <a:cs typeface="Arial" pitchFamily="34" charset="0"/>
              </a:rPr>
              <a:t>.</a:t>
            </a:r>
          </a:p>
          <a:p>
            <a:pPr>
              <a:defRPr/>
            </a:pPr>
            <a:endParaRPr lang="en-US" dirty="0">
              <a:latin typeface="Arial" pitchFamily="34" charset="0"/>
              <a:cs typeface="Arial" pitchFamily="34" charset="0"/>
            </a:endParaRPr>
          </a:p>
        </p:txBody>
      </p:sp>
      <p:graphicFrame>
        <p:nvGraphicFramePr>
          <p:cNvPr id="2" name="Object 3"/>
          <p:cNvGraphicFramePr>
            <a:graphicFrameLocks noChangeAspect="1"/>
          </p:cNvGraphicFramePr>
          <p:nvPr/>
        </p:nvGraphicFramePr>
        <p:xfrm>
          <a:off x="8181474" y="3204411"/>
          <a:ext cx="381000" cy="839788"/>
        </p:xfrm>
        <a:graphic>
          <a:graphicData uri="http://schemas.openxmlformats.org/presentationml/2006/ole">
            <mc:AlternateContent xmlns:mc="http://schemas.openxmlformats.org/markup-compatibility/2006">
              <mc:Choice xmlns:v="urn:schemas-microsoft-com:vml" Requires="v">
                <p:oleObj spid="_x0000_s1030" name="Equation" r:id="rId3" imgW="152334" imgH="444307" progId="Equation.3">
                  <p:embed/>
                </p:oleObj>
              </mc:Choice>
              <mc:Fallback>
                <p:oleObj name="Equation" r:id="rId3" imgW="152334" imgH="44430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1474" y="3204411"/>
                        <a:ext cx="38100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nvGraphicFramePr>
        <p:xfrm>
          <a:off x="3657600" y="4072940"/>
          <a:ext cx="1123950" cy="823912"/>
        </p:xfrm>
        <a:graphic>
          <a:graphicData uri="http://schemas.openxmlformats.org/presentationml/2006/ole">
            <mc:AlternateContent xmlns:mc="http://schemas.openxmlformats.org/markup-compatibility/2006">
              <mc:Choice xmlns:v="urn:schemas-microsoft-com:vml" Requires="v">
                <p:oleObj spid="_x0000_s1031" name="Equation" r:id="rId5" imgW="571320" imgH="419040" progId="Equation.3">
                  <p:embed/>
                </p:oleObj>
              </mc:Choice>
              <mc:Fallback>
                <p:oleObj name="Equation" r:id="rId5" imgW="57132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072940"/>
                        <a:ext cx="112395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JOINT AND COMBINED VARIATIONS</a:t>
            </a:r>
          </a:p>
        </p:txBody>
      </p:sp>
      <p:sp>
        <p:nvSpPr>
          <p:cNvPr id="188418" name="Rectangle 2"/>
          <p:cNvSpPr>
            <a:spLocks noGrp="1" noChangeArrowheads="1"/>
          </p:cNvSpPr>
          <p:nvPr>
            <p:ph idx="1"/>
          </p:nvPr>
        </p:nvSpPr>
        <p:spPr>
          <a:xfrm>
            <a:off x="457200" y="1370013"/>
            <a:ext cx="8229600" cy="5256212"/>
          </a:xfrm>
          <a:noFill/>
        </p:spPr>
        <p:txBody>
          <a:bodyPr/>
          <a:lstStyle/>
          <a:p>
            <a:pPr marL="0" indent="0">
              <a:buNone/>
            </a:pPr>
            <a:r>
              <a:rPr lang="en-US" sz="2400" b="1" dirty="0"/>
              <a:t>Combined variations </a:t>
            </a:r>
            <a:r>
              <a:rPr lang="en-US" sz="2400" dirty="0"/>
              <a:t>involve more than one type of variation.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5" name="Rectangle 3"/>
          <p:cNvSpPr>
            <a:spLocks noGrp="1" noChangeArrowheads="1"/>
          </p:cNvSpPr>
          <p:nvPr>
            <p:ph type="title"/>
          </p:nvPr>
        </p:nvSpPr>
        <p:spPr>
          <a:xfrm>
            <a:off x="301625" y="90488"/>
            <a:ext cx="8226425" cy="1143000"/>
          </a:xfrm>
          <a:noFill/>
        </p:spPr>
        <p:txBody>
          <a:bodyPr/>
          <a:lstStyle/>
          <a:p>
            <a:r>
              <a:rPr lang="en-US" sz="3500" dirty="0" smtClean="0"/>
              <a:t> </a:t>
            </a:r>
            <a:r>
              <a:rPr lang="en-US" sz="2400" b="1" dirty="0" smtClean="0">
                <a:latin typeface="+mn-lt"/>
              </a:rPr>
              <a:t>SOLVE A COMBINED VARIATION</a:t>
            </a:r>
          </a:p>
        </p:txBody>
      </p:sp>
      <p:sp>
        <p:nvSpPr>
          <p:cNvPr id="182274" name="Rectangle 2"/>
          <p:cNvSpPr>
            <a:spLocks noGrp="1" noChangeArrowheads="1"/>
          </p:cNvSpPr>
          <p:nvPr>
            <p:ph idx="1"/>
          </p:nvPr>
        </p:nvSpPr>
        <p:spPr>
          <a:xfrm>
            <a:off x="457200" y="1370013"/>
            <a:ext cx="8229600" cy="5256212"/>
          </a:xfrm>
          <a:noFill/>
        </p:spPr>
        <p:txBody>
          <a:bodyPr/>
          <a:lstStyle/>
          <a:p>
            <a:pPr marL="0" indent="0">
              <a:buNone/>
            </a:pPr>
            <a:r>
              <a:rPr lang="en-US" sz="2400" dirty="0"/>
              <a:t>The weight that a horizontal beam with a rectangular cross section can safely support varies jointly as the width and the square of the depth of the cross section and inversely as the length of the beam. See Figure 1.21.</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r>
            <a:br>
              <a:rPr lang="en-US" sz="2400" dirty="0"/>
            </a:br>
            <a:r>
              <a:rPr lang="en-US" sz="2400" dirty="0"/>
              <a:t>If a 10-foot-long 4- by 4-inch beam safely supports a load of 256 pounds, what load </a:t>
            </a:r>
            <a:r>
              <a:rPr lang="en-US" sz="2400" i="1" dirty="0"/>
              <a:t>L</a:t>
            </a:r>
            <a:r>
              <a:rPr lang="en-US" sz="2400" dirty="0"/>
              <a:t> can be safely supported by a beam made of the same material and with a width </a:t>
            </a:r>
            <a:r>
              <a:rPr lang="en-US" sz="2400" i="1" dirty="0"/>
              <a:t>w</a:t>
            </a:r>
            <a:r>
              <a:rPr lang="en-US" sz="2400" dirty="0"/>
              <a:t> of 4 inches, a depth </a:t>
            </a:r>
            <a:r>
              <a:rPr lang="en-US" sz="2400" i="1" dirty="0"/>
              <a:t>d</a:t>
            </a:r>
            <a:r>
              <a:rPr lang="en-US" sz="2400" dirty="0"/>
              <a:t> of 6 inches, and a length </a:t>
            </a:r>
            <a:r>
              <a:rPr lang="en-US" sz="2400" i="1" dirty="0"/>
              <a:t>l</a:t>
            </a:r>
            <a:r>
              <a:rPr lang="en-US" sz="2400" dirty="0"/>
              <a:t> of 16 feet?</a:t>
            </a:r>
          </a:p>
        </p:txBody>
      </p:sp>
      <p:sp>
        <p:nvSpPr>
          <p:cNvPr id="182279" name="Rectangle 7"/>
          <p:cNvSpPr>
            <a:spLocks noChangeArrowheads="1"/>
          </p:cNvSpPr>
          <p:nvPr/>
        </p:nvSpPr>
        <p:spPr bwMode="auto">
          <a:xfrm>
            <a:off x="4010025" y="4625975"/>
            <a:ext cx="989013" cy="274638"/>
          </a:xfrm>
          <a:prstGeom prst="rect">
            <a:avLst/>
          </a:prstGeom>
          <a:noFill/>
          <a:ln w="9525" algn="ctr">
            <a:noFill/>
            <a:miter lim="800000"/>
            <a:headEnd/>
            <a:tailEnd/>
          </a:ln>
          <a:effectLst/>
        </p:spPr>
        <p:txBody>
          <a:bodyPr wrap="none">
            <a:spAutoFit/>
          </a:bodyPr>
          <a:lstStyle/>
          <a:p>
            <a:pPr algn="ctr"/>
            <a:r>
              <a:rPr lang="en-US" sz="1200" b="1"/>
              <a:t>Figure 1.21</a:t>
            </a:r>
          </a:p>
        </p:txBody>
      </p:sp>
      <p:pic>
        <p:nvPicPr>
          <p:cNvPr id="182280" name="Picture 8" descr="Picture1"/>
          <p:cNvPicPr>
            <a:picLocks noChangeAspect="1" noChangeArrowheads="1"/>
          </p:cNvPicPr>
          <p:nvPr/>
        </p:nvPicPr>
        <p:blipFill>
          <a:blip r:embed="rId3"/>
          <a:srcRect/>
          <a:stretch>
            <a:fillRect/>
          </a:stretch>
        </p:blipFill>
        <p:spPr bwMode="auto">
          <a:xfrm>
            <a:off x="3048000" y="2952750"/>
            <a:ext cx="2386013" cy="1712913"/>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3"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rPr>
              <a:t>SOLUTION</a:t>
            </a:r>
          </a:p>
        </p:txBody>
      </p:sp>
      <p:sp>
        <p:nvSpPr>
          <p:cNvPr id="184322" name="Rectangle 2"/>
          <p:cNvSpPr>
            <a:spLocks noGrp="1" noChangeArrowheads="1"/>
          </p:cNvSpPr>
          <p:nvPr>
            <p:ph idx="1"/>
          </p:nvPr>
        </p:nvSpPr>
        <p:spPr>
          <a:xfrm>
            <a:off x="457200" y="1370013"/>
            <a:ext cx="8229600" cy="5256212"/>
          </a:xfrm>
          <a:noFill/>
        </p:spPr>
        <p:txBody>
          <a:bodyPr/>
          <a:lstStyle/>
          <a:p>
            <a:pPr marL="0" indent="0">
              <a:buNone/>
            </a:pPr>
            <a:r>
              <a:rPr lang="en-US" sz="2400" dirty="0"/>
              <a:t>The general variation equation is</a:t>
            </a:r>
          </a:p>
          <a:p>
            <a:pPr marL="0" indent="0">
              <a:buNone/>
            </a:pPr>
            <a:endParaRPr lang="en-US" sz="2400" dirty="0"/>
          </a:p>
          <a:p>
            <a:pPr marL="0" indent="0">
              <a:buNone/>
            </a:pPr>
            <a:endParaRPr lang="en-US" sz="2400" dirty="0"/>
          </a:p>
          <a:p>
            <a:pPr marL="0" indent="0">
              <a:buNone/>
            </a:pPr>
            <a:r>
              <a:rPr lang="en-US" sz="2400" dirty="0"/>
              <a:t>Using the given data yields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Solving for </a:t>
            </a:r>
            <a:r>
              <a:rPr lang="en-US" sz="2400" i="1" dirty="0"/>
              <a:t>k </a:t>
            </a:r>
            <a:r>
              <a:rPr lang="en-US" sz="2400" dirty="0"/>
              <a:t>produces </a:t>
            </a:r>
            <a:r>
              <a:rPr lang="en-US" sz="2400" i="1" dirty="0"/>
              <a:t>k </a:t>
            </a:r>
            <a:r>
              <a:rPr lang="en-US" sz="2400" dirty="0"/>
              <a:t>= 40, so the specific formula for </a:t>
            </a:r>
            <a:r>
              <a:rPr lang="en-US" sz="2400" i="1" dirty="0"/>
              <a:t>L</a:t>
            </a:r>
            <a:endParaRPr lang="en-US" sz="2400" dirty="0"/>
          </a:p>
          <a:p>
            <a:pPr marL="0" indent="0">
              <a:buNone/>
            </a:pPr>
            <a:r>
              <a:rPr lang="en-US" sz="2400" dirty="0"/>
              <a:t>is</a:t>
            </a:r>
          </a:p>
        </p:txBody>
      </p:sp>
      <p:pic>
        <p:nvPicPr>
          <p:cNvPr id="184327" name="Picture 7"/>
          <p:cNvPicPr>
            <a:picLocks noChangeAspect="1" noChangeArrowheads="1"/>
          </p:cNvPicPr>
          <p:nvPr/>
        </p:nvPicPr>
        <p:blipFill>
          <a:blip r:embed="rId3"/>
          <a:srcRect b="10368"/>
          <a:stretch>
            <a:fillRect/>
          </a:stretch>
        </p:blipFill>
        <p:spPr bwMode="auto">
          <a:xfrm>
            <a:off x="2590800" y="1828800"/>
            <a:ext cx="1654175" cy="809625"/>
          </a:xfrm>
          <a:prstGeom prst="rect">
            <a:avLst/>
          </a:prstGeom>
          <a:noFill/>
          <a:ln w="9525" algn="ctr">
            <a:noFill/>
            <a:miter lim="800000"/>
            <a:headEnd/>
            <a:tailEnd/>
          </a:ln>
          <a:effectLst/>
        </p:spPr>
      </p:pic>
      <p:pic>
        <p:nvPicPr>
          <p:cNvPr id="184328" name="Picture 8"/>
          <p:cNvPicPr>
            <a:picLocks noChangeAspect="1" noChangeArrowheads="1"/>
          </p:cNvPicPr>
          <p:nvPr/>
        </p:nvPicPr>
        <p:blipFill>
          <a:blip r:embed="rId4"/>
          <a:srcRect/>
          <a:stretch>
            <a:fillRect/>
          </a:stretch>
        </p:blipFill>
        <p:spPr bwMode="auto">
          <a:xfrm>
            <a:off x="2582863" y="3124200"/>
            <a:ext cx="2522537" cy="1060450"/>
          </a:xfrm>
          <a:prstGeom prst="rect">
            <a:avLst/>
          </a:prstGeom>
          <a:noFill/>
          <a:ln w="9525" algn="ctr">
            <a:noFill/>
            <a:miter lim="800000"/>
            <a:headEnd/>
            <a:tailEnd/>
          </a:ln>
          <a:effectLst/>
        </p:spPr>
      </p:pic>
      <p:pic>
        <p:nvPicPr>
          <p:cNvPr id="184329" name="Picture 9"/>
          <p:cNvPicPr>
            <a:picLocks noChangeAspect="1" noChangeArrowheads="1"/>
          </p:cNvPicPr>
          <p:nvPr/>
        </p:nvPicPr>
        <p:blipFill>
          <a:blip r:embed="rId5"/>
          <a:srcRect/>
          <a:stretch>
            <a:fillRect/>
          </a:stretch>
        </p:blipFill>
        <p:spPr bwMode="auto">
          <a:xfrm>
            <a:off x="2895600" y="5257800"/>
            <a:ext cx="2047875" cy="960438"/>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4322">
                                            <p:txEl>
                                              <p:pRg st="3" end="3"/>
                                            </p:txEl>
                                          </p:spTgt>
                                        </p:tgtEl>
                                        <p:attrNameLst>
                                          <p:attrName>style.visibility</p:attrName>
                                        </p:attrNameLst>
                                      </p:cBhvr>
                                      <p:to>
                                        <p:strVal val="visible"/>
                                      </p:to>
                                    </p:set>
                                    <p:animEffect transition="in" filter="fade">
                                      <p:cBhvr>
                                        <p:cTn id="7" dur="1000"/>
                                        <p:tgtEl>
                                          <p:spTgt spid="184322">
                                            <p:txEl>
                                              <p:pRg st="3" end="3"/>
                                            </p:txEl>
                                          </p:spTgt>
                                        </p:tgtEl>
                                      </p:cBhvr>
                                    </p:animEffect>
                                    <p:anim calcmode="lin" valueType="num">
                                      <p:cBhvr>
                                        <p:cTn id="8" dur="1000" fill="hold"/>
                                        <p:tgtEl>
                                          <p:spTgt spid="184322">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4322">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4322">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84328"/>
                                        </p:tgtEl>
                                        <p:attrNameLst>
                                          <p:attrName>style.visibility</p:attrName>
                                        </p:attrNameLst>
                                      </p:cBhvr>
                                      <p:to>
                                        <p:strVal val="visible"/>
                                      </p:to>
                                    </p:set>
                                    <p:animEffect transition="in" filter="fade">
                                      <p:cBhvr>
                                        <p:cTn id="13" dur="1000"/>
                                        <p:tgtEl>
                                          <p:spTgt spid="184328"/>
                                        </p:tgtEl>
                                      </p:cBhvr>
                                    </p:animEffect>
                                    <p:anim calcmode="lin" valueType="num">
                                      <p:cBhvr>
                                        <p:cTn id="14" dur="1000" fill="hold"/>
                                        <p:tgtEl>
                                          <p:spTgt spid="184328"/>
                                        </p:tgtEl>
                                        <p:attrNameLst>
                                          <p:attrName>ppt_x</p:attrName>
                                        </p:attrNameLst>
                                      </p:cBhvr>
                                      <p:tavLst>
                                        <p:tav tm="0">
                                          <p:val>
                                            <p:strVal val="#ppt_x"/>
                                          </p:val>
                                        </p:tav>
                                        <p:tav tm="100000">
                                          <p:val>
                                            <p:strVal val="#ppt_x"/>
                                          </p:val>
                                        </p:tav>
                                      </p:tavLst>
                                    </p:anim>
                                    <p:anim calcmode="lin" valueType="num">
                                      <p:cBhvr>
                                        <p:cTn id="15" dur="900" decel="100000" fill="hold"/>
                                        <p:tgtEl>
                                          <p:spTgt spid="1843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4328"/>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84322">
                                            <p:txEl>
                                              <p:pRg st="7" end="7"/>
                                            </p:txEl>
                                          </p:spTgt>
                                        </p:tgtEl>
                                        <p:attrNameLst>
                                          <p:attrName>style.visibility</p:attrName>
                                        </p:attrNameLst>
                                      </p:cBhvr>
                                      <p:to>
                                        <p:strVal val="visible"/>
                                      </p:to>
                                    </p:set>
                                    <p:animEffect transition="in" filter="fade">
                                      <p:cBhvr>
                                        <p:cTn id="21" dur="1000"/>
                                        <p:tgtEl>
                                          <p:spTgt spid="184322">
                                            <p:txEl>
                                              <p:pRg st="7" end="7"/>
                                            </p:txEl>
                                          </p:spTgt>
                                        </p:tgtEl>
                                      </p:cBhvr>
                                    </p:animEffect>
                                    <p:anim calcmode="lin" valueType="num">
                                      <p:cBhvr>
                                        <p:cTn id="22" dur="1000" fill="hold"/>
                                        <p:tgtEl>
                                          <p:spTgt spid="184322">
                                            <p:txEl>
                                              <p:pRg st="7" end="7"/>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84322">
                                            <p:txEl>
                                              <p:pRg st="7" end="7"/>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84322">
                                            <p:txEl>
                                              <p:pRg st="7" end="7"/>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84322">
                                            <p:txEl>
                                              <p:pRg st="8" end="8"/>
                                            </p:txEl>
                                          </p:spTgt>
                                        </p:tgtEl>
                                        <p:attrNameLst>
                                          <p:attrName>style.visibility</p:attrName>
                                        </p:attrNameLst>
                                      </p:cBhvr>
                                      <p:to>
                                        <p:strVal val="visible"/>
                                      </p:to>
                                    </p:set>
                                    <p:animEffect transition="in" filter="fade">
                                      <p:cBhvr>
                                        <p:cTn id="27" dur="1000"/>
                                        <p:tgtEl>
                                          <p:spTgt spid="184322">
                                            <p:txEl>
                                              <p:pRg st="8" end="8"/>
                                            </p:txEl>
                                          </p:spTgt>
                                        </p:tgtEl>
                                      </p:cBhvr>
                                    </p:animEffect>
                                    <p:anim calcmode="lin" valueType="num">
                                      <p:cBhvr>
                                        <p:cTn id="28" dur="1000" fill="hold"/>
                                        <p:tgtEl>
                                          <p:spTgt spid="184322">
                                            <p:txEl>
                                              <p:pRg st="8" end="8"/>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84322">
                                            <p:txEl>
                                              <p:pRg st="8" end="8"/>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84322">
                                            <p:txEl>
                                              <p:pRg st="8" end="8"/>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84329"/>
                                        </p:tgtEl>
                                        <p:attrNameLst>
                                          <p:attrName>style.visibility</p:attrName>
                                        </p:attrNameLst>
                                      </p:cBhvr>
                                      <p:to>
                                        <p:strVal val="visible"/>
                                      </p:to>
                                    </p:set>
                                    <p:animEffect transition="in" filter="fade">
                                      <p:cBhvr>
                                        <p:cTn id="33" dur="1000"/>
                                        <p:tgtEl>
                                          <p:spTgt spid="184329"/>
                                        </p:tgtEl>
                                      </p:cBhvr>
                                    </p:animEffect>
                                    <p:anim calcmode="lin" valueType="num">
                                      <p:cBhvr>
                                        <p:cTn id="34" dur="1000" fill="hold"/>
                                        <p:tgtEl>
                                          <p:spTgt spid="184329"/>
                                        </p:tgtEl>
                                        <p:attrNameLst>
                                          <p:attrName>ppt_x</p:attrName>
                                        </p:attrNameLst>
                                      </p:cBhvr>
                                      <p:tavLst>
                                        <p:tav tm="0">
                                          <p:val>
                                            <p:strVal val="#ppt_x"/>
                                          </p:val>
                                        </p:tav>
                                        <p:tav tm="100000">
                                          <p:val>
                                            <p:strVal val="#ppt_x"/>
                                          </p:val>
                                        </p:tav>
                                      </p:tavLst>
                                    </p:anim>
                                    <p:anim calcmode="lin" valueType="num">
                                      <p:cBhvr>
                                        <p:cTn id="35" dur="900" decel="100000" fill="hold"/>
                                        <p:tgtEl>
                                          <p:spTgt spid="18432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43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SOLUTION</a:t>
            </a:r>
          </a:p>
        </p:txBody>
      </p:sp>
      <p:sp>
        <p:nvSpPr>
          <p:cNvPr id="186370" name="Rectangle 2"/>
          <p:cNvSpPr>
            <a:spLocks noGrp="1" noChangeArrowheads="1"/>
          </p:cNvSpPr>
          <p:nvPr>
            <p:ph idx="1"/>
          </p:nvPr>
        </p:nvSpPr>
        <p:spPr>
          <a:xfrm>
            <a:off x="457200" y="1370013"/>
            <a:ext cx="8229600" cy="5256212"/>
          </a:xfrm>
          <a:noFill/>
        </p:spPr>
        <p:txBody>
          <a:bodyPr/>
          <a:lstStyle/>
          <a:p>
            <a:pPr marL="0" indent="0">
              <a:buNone/>
            </a:pPr>
            <a:r>
              <a:rPr lang="en-US" sz="2400" dirty="0"/>
              <a:t>Substituting 4 for </a:t>
            </a:r>
            <a:r>
              <a:rPr lang="en-US" sz="2400" i="1" dirty="0"/>
              <a:t>w, </a:t>
            </a:r>
            <a:r>
              <a:rPr lang="en-US" sz="2400" dirty="0"/>
              <a:t>6 for </a:t>
            </a:r>
            <a:r>
              <a:rPr lang="en-US" sz="2400" i="1" dirty="0"/>
              <a:t>d</a:t>
            </a:r>
            <a:r>
              <a:rPr lang="en-US" sz="2400" dirty="0"/>
              <a:t>, and 16 for </a:t>
            </a:r>
            <a:r>
              <a:rPr lang="en-US" sz="2400" i="1" dirty="0"/>
              <a:t>l </a:t>
            </a:r>
            <a:r>
              <a:rPr lang="en-US" sz="2400" dirty="0"/>
              <a:t>gives</a:t>
            </a:r>
          </a:p>
        </p:txBody>
      </p:sp>
      <p:pic>
        <p:nvPicPr>
          <p:cNvPr id="186378" name="Picture 10"/>
          <p:cNvPicPr>
            <a:picLocks noChangeAspect="1" noChangeArrowheads="1"/>
          </p:cNvPicPr>
          <p:nvPr/>
        </p:nvPicPr>
        <p:blipFill>
          <a:blip r:embed="rId3"/>
          <a:srcRect/>
          <a:stretch>
            <a:fillRect/>
          </a:stretch>
        </p:blipFill>
        <p:spPr bwMode="auto">
          <a:xfrm>
            <a:off x="1295400" y="2057400"/>
            <a:ext cx="1955800" cy="777875"/>
          </a:xfrm>
          <a:prstGeom prst="rect">
            <a:avLst/>
          </a:prstGeom>
          <a:noFill/>
          <a:ln w="9525" algn="ctr">
            <a:noFill/>
            <a:miter lim="800000"/>
            <a:headEnd/>
            <a:tailEnd/>
          </a:ln>
          <a:effectLst/>
        </p:spPr>
      </p:pic>
      <p:pic>
        <p:nvPicPr>
          <p:cNvPr id="186379" name="Picture 11"/>
          <p:cNvPicPr>
            <a:picLocks noChangeAspect="1" noChangeArrowheads="1"/>
          </p:cNvPicPr>
          <p:nvPr/>
        </p:nvPicPr>
        <p:blipFill>
          <a:blip r:embed="rId4"/>
          <a:srcRect/>
          <a:stretch>
            <a:fillRect/>
          </a:stretch>
        </p:blipFill>
        <p:spPr bwMode="auto">
          <a:xfrm>
            <a:off x="3314700" y="2247900"/>
            <a:ext cx="1773238" cy="411163"/>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6379"/>
                                        </p:tgtEl>
                                        <p:attrNameLst>
                                          <p:attrName>style.visibility</p:attrName>
                                        </p:attrNameLst>
                                      </p:cBhvr>
                                      <p:to>
                                        <p:strVal val="visible"/>
                                      </p:to>
                                    </p:set>
                                    <p:animEffect transition="in" filter="fade">
                                      <p:cBhvr>
                                        <p:cTn id="7" dur="1000"/>
                                        <p:tgtEl>
                                          <p:spTgt spid="186379"/>
                                        </p:tgtEl>
                                      </p:cBhvr>
                                    </p:animEffect>
                                    <p:anim calcmode="lin" valueType="num">
                                      <p:cBhvr>
                                        <p:cTn id="8" dur="1000" fill="hold"/>
                                        <p:tgtEl>
                                          <p:spTgt spid="186379"/>
                                        </p:tgtEl>
                                        <p:attrNameLst>
                                          <p:attrName>ppt_x</p:attrName>
                                        </p:attrNameLst>
                                      </p:cBhvr>
                                      <p:tavLst>
                                        <p:tav tm="0">
                                          <p:val>
                                            <p:strVal val="#ppt_x"/>
                                          </p:val>
                                        </p:tav>
                                        <p:tav tm="100000">
                                          <p:val>
                                            <p:strVal val="#ppt_x"/>
                                          </p:val>
                                        </p:tav>
                                      </p:tavLst>
                                    </p:anim>
                                    <p:anim calcmode="lin" valueType="num">
                                      <p:cBhvr>
                                        <p:cTn id="9" dur="900" decel="100000" fill="hold"/>
                                        <p:tgtEl>
                                          <p:spTgt spid="18637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637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381000" y="838200"/>
            <a:ext cx="8534400" cy="1677988"/>
          </a:xfrm>
          <a:prstGeom prst="rect">
            <a:avLst/>
          </a:prstGeom>
          <a:solidFill>
            <a:srgbClr val="FFFFFF"/>
          </a:solidFill>
          <a:ln w="9525">
            <a:noFill/>
            <a:miter lim="800000"/>
            <a:headEnd/>
            <a:tailEnd/>
          </a:ln>
        </p:spPr>
        <p:txBody>
          <a:bodyPr>
            <a:spAutoFit/>
          </a:bodyPr>
          <a:lstStyle/>
          <a:p>
            <a:pPr algn="just">
              <a:spcAft>
                <a:spcPts val="1000"/>
              </a:spcAft>
            </a:pPr>
            <a:r>
              <a:rPr lang="en-US" sz="2000">
                <a:latin typeface="Arial" charset="0"/>
              </a:rPr>
              <a:t>1.   Express the following ratios as simplified fractions:</a:t>
            </a:r>
          </a:p>
          <a:p>
            <a:pPr algn="just">
              <a:spcAft>
                <a:spcPts val="1000"/>
              </a:spcAft>
            </a:pPr>
            <a:r>
              <a:rPr lang="en-US" sz="2000">
                <a:latin typeface="Arial" charset="0"/>
              </a:rPr>
              <a:t>	a)	5 : 20			</a:t>
            </a:r>
          </a:p>
          <a:p>
            <a:pPr algn="just">
              <a:spcAft>
                <a:spcPts val="1000"/>
              </a:spcAft>
            </a:pPr>
            <a:r>
              <a:rPr lang="en-US" sz="2000">
                <a:latin typeface="Arial" charset="0"/>
              </a:rPr>
              <a:t>	b)		</a:t>
            </a:r>
            <a:r>
              <a:rPr lang="en-US" sz="1100">
                <a:latin typeface="Arial" charset="0"/>
              </a:rPr>
              <a:t>		</a:t>
            </a:r>
          </a:p>
          <a:p>
            <a:pPr algn="just"/>
            <a:endParaRPr lang="en-US">
              <a:latin typeface="Arial" charset="0"/>
            </a:endParaRPr>
          </a:p>
        </p:txBody>
      </p:sp>
      <p:sp>
        <p:nvSpPr>
          <p:cNvPr id="20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41" name="Object 1"/>
          <p:cNvGraphicFramePr>
            <a:graphicFrameLocks noChangeAspect="1"/>
          </p:cNvGraphicFramePr>
          <p:nvPr/>
        </p:nvGraphicFramePr>
        <p:xfrm>
          <a:off x="1981200" y="1676400"/>
          <a:ext cx="3048000" cy="414338"/>
        </p:xfrm>
        <a:graphic>
          <a:graphicData uri="http://schemas.openxmlformats.org/presentationml/2006/ole">
            <mc:AlternateContent xmlns:mc="http://schemas.openxmlformats.org/markup-compatibility/2006">
              <mc:Choice xmlns:v="urn:schemas-microsoft-com:vml" Requires="v">
                <p:oleObj spid="_x0000_s2051" name="Equation" r:id="rId3" imgW="1752600" imgH="241300" progId="Equation.3">
                  <p:embed/>
                </p:oleObj>
              </mc:Choice>
              <mc:Fallback>
                <p:oleObj name="Equation" r:id="rId3" imgW="17526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76400"/>
                        <a:ext cx="30480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1143000" y="209550"/>
            <a:ext cx="1447800" cy="400050"/>
          </a:xfrm>
          <a:prstGeom prst="rect">
            <a:avLst/>
          </a:prstGeom>
          <a:noFill/>
          <a:ln w="9525">
            <a:noFill/>
            <a:miter lim="800000"/>
            <a:headEnd/>
            <a:tailEnd/>
          </a:ln>
        </p:spPr>
        <p:txBody>
          <a:bodyPr>
            <a:spAutoFit/>
          </a:bodyPr>
          <a:lstStyle/>
          <a:p>
            <a:r>
              <a:rPr lang="en-US" sz="2000" b="1" dirty="0"/>
              <a:t>EXAMPL</a:t>
            </a:r>
            <a:r>
              <a:rPr lang="en-US" sz="2000" dirty="0"/>
              <a:t>E</a:t>
            </a:r>
          </a:p>
        </p:txBody>
      </p:sp>
      <p:sp>
        <p:nvSpPr>
          <p:cNvPr id="163843" name="Text Box 3"/>
          <p:cNvSpPr txBox="1">
            <a:spLocks noChangeArrowheads="1"/>
          </p:cNvSpPr>
          <p:nvPr/>
        </p:nvSpPr>
        <p:spPr bwMode="auto">
          <a:xfrm>
            <a:off x="360363" y="2390775"/>
            <a:ext cx="8229600" cy="2452688"/>
          </a:xfrm>
          <a:prstGeom prst="rect">
            <a:avLst/>
          </a:prstGeom>
          <a:solidFill>
            <a:srgbClr val="FFFFFF"/>
          </a:solidFill>
          <a:ln w="9525">
            <a:noFill/>
            <a:miter lim="800000"/>
            <a:headEnd/>
            <a:tailEnd/>
          </a:ln>
        </p:spPr>
        <p:txBody>
          <a:bodyPr>
            <a:spAutoFit/>
          </a:bodyPr>
          <a:lstStyle/>
          <a:p>
            <a:pPr marL="407988" indent="-407988">
              <a:spcAft>
                <a:spcPts val="1000"/>
              </a:spcAft>
            </a:pPr>
            <a:r>
              <a:rPr lang="en-US" sz="2000" b="1">
                <a:latin typeface="Arial" charset="0"/>
              </a:rPr>
              <a:t>2.   </a:t>
            </a:r>
            <a:r>
              <a:rPr lang="en-US" sz="2000">
                <a:latin typeface="Arial" charset="0"/>
              </a:rPr>
              <a:t>Write the following comparisons as ratios reduced to lowest terms.                 Use common units whenever possible.</a:t>
            </a:r>
          </a:p>
          <a:p>
            <a:pPr lvl="1">
              <a:spcAft>
                <a:spcPts val="1000"/>
              </a:spcAft>
            </a:pPr>
            <a:r>
              <a:rPr lang="en-US" sz="2000">
                <a:latin typeface="Arial" charset="0"/>
              </a:rPr>
              <a:t>a) 4 students to 8 students		</a:t>
            </a:r>
          </a:p>
          <a:p>
            <a:pPr lvl="1">
              <a:spcAft>
                <a:spcPts val="1000"/>
              </a:spcAft>
            </a:pPr>
            <a:r>
              <a:rPr lang="en-US" sz="2000">
                <a:latin typeface="Arial" charset="0"/>
              </a:rPr>
              <a:t>b) 4 days to 3 weeks		</a:t>
            </a:r>
          </a:p>
          <a:p>
            <a:pPr lvl="1">
              <a:spcAft>
                <a:spcPts val="1000"/>
              </a:spcAft>
            </a:pPr>
            <a:r>
              <a:rPr lang="en-US" sz="2000">
                <a:latin typeface="Arial" charset="0"/>
              </a:rPr>
              <a:t>c) 5 feet to 2 yards	                          </a:t>
            </a:r>
          </a:p>
          <a:p>
            <a:pPr lvl="1">
              <a:spcAft>
                <a:spcPts val="1000"/>
              </a:spcAft>
            </a:pPr>
            <a:r>
              <a:rPr lang="en-US" sz="2000">
                <a:latin typeface="Arial" charset="0"/>
              </a:rPr>
              <a:t>d) About 10 out of 40 students took Math Plus	</a:t>
            </a:r>
          </a:p>
        </p:txBody>
      </p:sp>
      <p:sp>
        <p:nvSpPr>
          <p:cNvPr id="7" name="TextBox 6"/>
          <p:cNvSpPr txBox="1">
            <a:spLocks noChangeArrowheads="1"/>
          </p:cNvSpPr>
          <p:nvPr/>
        </p:nvSpPr>
        <p:spPr bwMode="auto">
          <a:xfrm>
            <a:off x="7050088" y="3124200"/>
            <a:ext cx="1404937" cy="400050"/>
          </a:xfrm>
          <a:prstGeom prst="rect">
            <a:avLst/>
          </a:prstGeom>
          <a:noFill/>
          <a:ln w="9525">
            <a:noFill/>
            <a:miter lim="800000"/>
            <a:headEnd/>
            <a:tailEnd/>
          </a:ln>
        </p:spPr>
        <p:txBody>
          <a:bodyPr wrap="none">
            <a:spAutoFit/>
          </a:bodyPr>
          <a:lstStyle/>
          <a:p>
            <a:r>
              <a:rPr lang="en-US" sz="2000" dirty="0">
                <a:latin typeface="Arial" charset="0"/>
              </a:rPr>
              <a:t>Ans.   1 : 2</a:t>
            </a:r>
          </a:p>
        </p:txBody>
      </p:sp>
      <p:sp>
        <p:nvSpPr>
          <p:cNvPr id="8" name="TextBox 7"/>
          <p:cNvSpPr txBox="1">
            <a:spLocks noChangeArrowheads="1"/>
          </p:cNvSpPr>
          <p:nvPr/>
        </p:nvSpPr>
        <p:spPr bwMode="auto">
          <a:xfrm>
            <a:off x="7046913" y="3581400"/>
            <a:ext cx="1547812" cy="400050"/>
          </a:xfrm>
          <a:prstGeom prst="rect">
            <a:avLst/>
          </a:prstGeom>
          <a:noFill/>
          <a:ln w="9525">
            <a:noFill/>
            <a:miter lim="800000"/>
            <a:headEnd/>
            <a:tailEnd/>
          </a:ln>
        </p:spPr>
        <p:txBody>
          <a:bodyPr wrap="none">
            <a:spAutoFit/>
          </a:bodyPr>
          <a:lstStyle/>
          <a:p>
            <a:r>
              <a:rPr lang="en-US" sz="2000">
                <a:latin typeface="Arial" charset="0"/>
              </a:rPr>
              <a:t>Ans.   4 : 21</a:t>
            </a:r>
          </a:p>
        </p:txBody>
      </p:sp>
      <p:sp>
        <p:nvSpPr>
          <p:cNvPr id="9" name="TextBox 8"/>
          <p:cNvSpPr txBox="1">
            <a:spLocks noChangeArrowheads="1"/>
          </p:cNvSpPr>
          <p:nvPr/>
        </p:nvSpPr>
        <p:spPr bwMode="auto">
          <a:xfrm>
            <a:off x="7037388" y="3962400"/>
            <a:ext cx="1404937" cy="400050"/>
          </a:xfrm>
          <a:prstGeom prst="rect">
            <a:avLst/>
          </a:prstGeom>
          <a:noFill/>
          <a:ln w="9525">
            <a:noFill/>
            <a:miter lim="800000"/>
            <a:headEnd/>
            <a:tailEnd/>
          </a:ln>
        </p:spPr>
        <p:txBody>
          <a:bodyPr wrap="none">
            <a:spAutoFit/>
          </a:bodyPr>
          <a:lstStyle/>
          <a:p>
            <a:r>
              <a:rPr lang="en-US" sz="2000">
                <a:latin typeface="Arial" charset="0"/>
              </a:rPr>
              <a:t>Ans.   5 : 6</a:t>
            </a:r>
          </a:p>
        </p:txBody>
      </p:sp>
      <p:sp>
        <p:nvSpPr>
          <p:cNvPr id="10" name="TextBox 9"/>
          <p:cNvSpPr txBox="1">
            <a:spLocks noChangeArrowheads="1"/>
          </p:cNvSpPr>
          <p:nvPr/>
        </p:nvSpPr>
        <p:spPr bwMode="auto">
          <a:xfrm>
            <a:off x="7037388" y="4419600"/>
            <a:ext cx="1404937" cy="400050"/>
          </a:xfrm>
          <a:prstGeom prst="rect">
            <a:avLst/>
          </a:prstGeom>
          <a:noFill/>
          <a:ln w="9525">
            <a:noFill/>
            <a:miter lim="800000"/>
            <a:headEnd/>
            <a:tailEnd/>
          </a:ln>
        </p:spPr>
        <p:txBody>
          <a:bodyPr wrap="none">
            <a:spAutoFit/>
          </a:bodyPr>
          <a:lstStyle/>
          <a:p>
            <a:r>
              <a:rPr lang="en-US" sz="2000">
                <a:latin typeface="Arial" charset="0"/>
              </a:rPr>
              <a:t>Ans.   1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3842">
                                            <p:txEl>
                                              <p:pRg st="0" end="0"/>
                                            </p:txEl>
                                          </p:spTgt>
                                        </p:tgtEl>
                                        <p:attrNameLst>
                                          <p:attrName>style.visibility</p:attrName>
                                        </p:attrNameLst>
                                      </p:cBhvr>
                                      <p:to>
                                        <p:strVal val="visible"/>
                                      </p:to>
                                    </p:set>
                                    <p:animEffect transition="in" filter="checkerboard(across)">
                                      <p:cBhvr>
                                        <p:cTn id="12" dur="500"/>
                                        <p:tgtEl>
                                          <p:spTgt spid="1638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3842">
                                            <p:txEl>
                                              <p:pRg st="1" end="1"/>
                                            </p:txEl>
                                          </p:spTgt>
                                        </p:tgtEl>
                                        <p:attrNameLst>
                                          <p:attrName>style.visibility</p:attrName>
                                        </p:attrNameLst>
                                      </p:cBhvr>
                                      <p:to>
                                        <p:strVal val="visible"/>
                                      </p:to>
                                    </p:set>
                                    <p:animEffect transition="in" filter="checkerboard(across)">
                                      <p:cBhvr>
                                        <p:cTn id="17" dur="500"/>
                                        <p:tgtEl>
                                          <p:spTgt spid="1638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3842">
                                            <p:txEl>
                                              <p:pRg st="2" end="2"/>
                                            </p:txEl>
                                          </p:spTgt>
                                        </p:tgtEl>
                                        <p:attrNameLst>
                                          <p:attrName>style.visibility</p:attrName>
                                        </p:attrNameLst>
                                      </p:cBhvr>
                                      <p:to>
                                        <p:strVal val="visible"/>
                                      </p:to>
                                    </p:set>
                                    <p:animEffect transition="in" filter="checkerboard(across)">
                                      <p:cBhvr>
                                        <p:cTn id="22" dur="500"/>
                                        <p:tgtEl>
                                          <p:spTgt spid="163842">
                                            <p:txEl>
                                              <p:pRg st="2" end="2"/>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63841"/>
                                        </p:tgtEl>
                                        <p:attrNameLst>
                                          <p:attrName>style.visibility</p:attrName>
                                        </p:attrNameLst>
                                      </p:cBhvr>
                                      <p:to>
                                        <p:strVal val="visible"/>
                                      </p:to>
                                    </p:set>
                                    <p:animEffect transition="in" filter="checkerboard(across)">
                                      <p:cBhvr>
                                        <p:cTn id="25" dur="500"/>
                                        <p:tgtEl>
                                          <p:spTgt spid="16384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63843">
                                            <p:txEl>
                                              <p:pRg st="0" end="0"/>
                                            </p:txEl>
                                          </p:spTgt>
                                        </p:tgtEl>
                                        <p:attrNameLst>
                                          <p:attrName>style.visibility</p:attrName>
                                        </p:attrNameLst>
                                      </p:cBhvr>
                                      <p:to>
                                        <p:strVal val="visible"/>
                                      </p:to>
                                    </p:set>
                                    <p:animEffect transition="in" filter="checkerboard(across)">
                                      <p:cBhvr>
                                        <p:cTn id="30" dur="500"/>
                                        <p:tgtEl>
                                          <p:spTgt spid="16384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63843">
                                            <p:txEl>
                                              <p:pRg st="1" end="1"/>
                                            </p:txEl>
                                          </p:spTgt>
                                        </p:tgtEl>
                                        <p:attrNameLst>
                                          <p:attrName>style.visibility</p:attrName>
                                        </p:attrNameLst>
                                      </p:cBhvr>
                                      <p:to>
                                        <p:strVal val="visible"/>
                                      </p:to>
                                    </p:set>
                                    <p:animEffect transition="in" filter="checkerboard(across)">
                                      <p:cBhvr>
                                        <p:cTn id="35" dur="500"/>
                                        <p:tgtEl>
                                          <p:spTgt spid="16384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heckerboard(across)">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63843">
                                            <p:txEl>
                                              <p:pRg st="2" end="2"/>
                                            </p:txEl>
                                          </p:spTgt>
                                        </p:tgtEl>
                                        <p:attrNameLst>
                                          <p:attrName>style.visibility</p:attrName>
                                        </p:attrNameLst>
                                      </p:cBhvr>
                                      <p:to>
                                        <p:strVal val="visible"/>
                                      </p:to>
                                    </p:set>
                                    <p:animEffect transition="in" filter="checkerboard(across)">
                                      <p:cBhvr>
                                        <p:cTn id="45" dur="500"/>
                                        <p:tgtEl>
                                          <p:spTgt spid="16384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checkerboard(across)">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163843">
                                            <p:txEl>
                                              <p:pRg st="3" end="3"/>
                                            </p:txEl>
                                          </p:spTgt>
                                        </p:tgtEl>
                                        <p:attrNameLst>
                                          <p:attrName>style.visibility</p:attrName>
                                        </p:attrNameLst>
                                      </p:cBhvr>
                                      <p:to>
                                        <p:strVal val="visible"/>
                                      </p:to>
                                    </p:set>
                                    <p:animEffect transition="in" filter="checkerboard(across)">
                                      <p:cBhvr>
                                        <p:cTn id="55" dur="500"/>
                                        <p:tgtEl>
                                          <p:spTgt spid="16384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checkerboard(across)">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163843">
                                            <p:txEl>
                                              <p:pRg st="4" end="4"/>
                                            </p:txEl>
                                          </p:spTgt>
                                        </p:tgtEl>
                                        <p:attrNameLst>
                                          <p:attrName>style.visibility</p:attrName>
                                        </p:attrNameLst>
                                      </p:cBhvr>
                                      <p:to>
                                        <p:strVal val="visible"/>
                                      </p:to>
                                    </p:set>
                                    <p:animEffect transition="in" filter="checkerboard(across)">
                                      <p:cBhvr>
                                        <p:cTn id="65" dur="500"/>
                                        <p:tgtEl>
                                          <p:spTgt spid="16384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checkerboard(across)">
                                      <p:cBhvr>
                                        <p:cTn id="7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PROPORTION</a:t>
            </a:r>
            <a:endParaRPr lang="en-US" sz="2400" b="1"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07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9" name="Rectangle 8"/>
          <p:cNvSpPr/>
          <p:nvPr/>
        </p:nvSpPr>
        <p:spPr>
          <a:xfrm>
            <a:off x="533400" y="1143001"/>
            <a:ext cx="8001000" cy="4426853"/>
          </a:xfrm>
          <a:prstGeom prst="rect">
            <a:avLst/>
          </a:prstGeom>
        </p:spPr>
        <p:txBody>
          <a:bodyPr wrap="square">
            <a:spAutoFit/>
          </a:bodyPr>
          <a:lstStyle/>
          <a:p>
            <a:pPr>
              <a:spcAft>
                <a:spcPts val="1000"/>
              </a:spcAft>
              <a:defRPr/>
            </a:pPr>
            <a:r>
              <a:rPr lang="en-US" sz="2400" dirty="0" smtClean="0">
                <a:solidFill>
                  <a:srgbClr val="00B9FA"/>
                </a:solidFill>
                <a:latin typeface="+mn-lt"/>
                <a:cs typeface="Arial" pitchFamily="34" charset="0"/>
              </a:rPr>
              <a:t>Definition of Proportion </a:t>
            </a:r>
          </a:p>
          <a:p>
            <a:pPr>
              <a:spcAft>
                <a:spcPts val="1000"/>
              </a:spcAft>
              <a:defRPr/>
            </a:pPr>
            <a:r>
              <a:rPr lang="en-US" sz="2400" dirty="0" smtClean="0">
                <a:latin typeface="+mn-lt"/>
                <a:cs typeface="Arial" pitchFamily="34" charset="0"/>
              </a:rPr>
              <a:t>A  </a:t>
            </a:r>
            <a:r>
              <a:rPr lang="en-US" sz="2400" b="1" dirty="0" smtClean="0">
                <a:latin typeface="+mn-lt"/>
                <a:cs typeface="Arial" pitchFamily="34" charset="0"/>
              </a:rPr>
              <a:t>proportion</a:t>
            </a:r>
            <a:r>
              <a:rPr lang="en-US" sz="2400" dirty="0" smtClean="0">
                <a:latin typeface="+mn-lt"/>
                <a:cs typeface="Arial" pitchFamily="34" charset="0"/>
              </a:rPr>
              <a:t> is a statement indicating the equality of two ratios. </a:t>
            </a:r>
          </a:p>
          <a:p>
            <a:pPr>
              <a:spcAft>
                <a:spcPts val="1000"/>
              </a:spcAft>
              <a:defRPr/>
            </a:pPr>
            <a:r>
              <a:rPr lang="en-US" sz="2400" dirty="0" smtClean="0">
                <a:latin typeface="+mn-lt"/>
                <a:cs typeface="Arial" pitchFamily="34" charset="0"/>
              </a:rPr>
              <a:t>Thus,                ,                   ,                          are proportions.</a:t>
            </a:r>
          </a:p>
          <a:p>
            <a:pPr>
              <a:spcAft>
                <a:spcPts val="1000"/>
              </a:spcAft>
              <a:defRPr/>
            </a:pPr>
            <a:endParaRPr lang="en-US" sz="2400" dirty="0" smtClean="0">
              <a:latin typeface="+mn-lt"/>
              <a:cs typeface="Arial" pitchFamily="34" charset="0"/>
            </a:endParaRPr>
          </a:p>
          <a:p>
            <a:pPr>
              <a:spcAft>
                <a:spcPts val="1000"/>
              </a:spcAft>
              <a:defRPr/>
            </a:pPr>
            <a:r>
              <a:rPr lang="en-US" sz="2400" dirty="0" smtClean="0">
                <a:latin typeface="+mn-lt"/>
                <a:cs typeface="Arial" pitchFamily="34" charset="0"/>
              </a:rPr>
              <a:t>In the proportion </a:t>
            </a:r>
            <a:r>
              <a:rPr lang="en-US" sz="2400" i="1" dirty="0" smtClean="0">
                <a:latin typeface="+mn-lt"/>
                <a:cs typeface="Arial" pitchFamily="34" charset="0"/>
              </a:rPr>
              <a:t>x : y = m : n,  x</a:t>
            </a:r>
            <a:r>
              <a:rPr lang="en-US" sz="2400" dirty="0" smtClean="0">
                <a:latin typeface="+mn-lt"/>
                <a:cs typeface="Arial" pitchFamily="34" charset="0"/>
              </a:rPr>
              <a:t> and </a:t>
            </a:r>
            <a:r>
              <a:rPr lang="en-US" sz="2400" i="1" dirty="0" smtClean="0">
                <a:latin typeface="+mn-lt"/>
                <a:cs typeface="Arial" pitchFamily="34" charset="0"/>
              </a:rPr>
              <a:t>n</a:t>
            </a:r>
            <a:r>
              <a:rPr lang="en-US" sz="2400" dirty="0" smtClean="0">
                <a:latin typeface="+mn-lt"/>
                <a:cs typeface="Arial" pitchFamily="34" charset="0"/>
              </a:rPr>
              <a:t> are called the </a:t>
            </a:r>
            <a:r>
              <a:rPr lang="en-US" sz="2400" i="1" dirty="0" smtClean="0">
                <a:latin typeface="+mn-lt"/>
                <a:cs typeface="Arial" pitchFamily="34" charset="0"/>
              </a:rPr>
              <a:t>extremes</a:t>
            </a:r>
            <a:r>
              <a:rPr lang="en-US" sz="2400" dirty="0" smtClean="0">
                <a:latin typeface="+mn-lt"/>
                <a:cs typeface="Arial" pitchFamily="34" charset="0"/>
              </a:rPr>
              <a:t>, </a:t>
            </a:r>
            <a:r>
              <a:rPr lang="en-US" sz="2400" i="1" dirty="0" smtClean="0">
                <a:latin typeface="+mn-lt"/>
                <a:cs typeface="Arial" pitchFamily="34" charset="0"/>
              </a:rPr>
              <a:t>y</a:t>
            </a:r>
            <a:r>
              <a:rPr lang="en-US" sz="2400" dirty="0" smtClean="0">
                <a:latin typeface="+mn-lt"/>
                <a:cs typeface="Arial" pitchFamily="34" charset="0"/>
              </a:rPr>
              <a:t> and </a:t>
            </a:r>
            <a:r>
              <a:rPr lang="en-US" sz="2400" i="1" dirty="0" smtClean="0">
                <a:latin typeface="+mn-lt"/>
                <a:cs typeface="Arial" pitchFamily="34" charset="0"/>
              </a:rPr>
              <a:t>m</a:t>
            </a:r>
            <a:r>
              <a:rPr lang="en-US" sz="2400" dirty="0" smtClean="0">
                <a:latin typeface="+mn-lt"/>
                <a:cs typeface="Arial" pitchFamily="34" charset="0"/>
              </a:rPr>
              <a:t> are called the </a:t>
            </a:r>
            <a:r>
              <a:rPr lang="en-US" sz="2400" i="1" dirty="0" smtClean="0">
                <a:latin typeface="+mn-lt"/>
                <a:cs typeface="Arial" pitchFamily="34" charset="0"/>
              </a:rPr>
              <a:t>means.</a:t>
            </a:r>
            <a:r>
              <a:rPr lang="en-US" sz="2400" dirty="0" smtClean="0">
                <a:latin typeface="+mn-lt"/>
                <a:cs typeface="Arial" pitchFamily="34" charset="0"/>
              </a:rPr>
              <a:t> </a:t>
            </a:r>
            <a:r>
              <a:rPr lang="en-US" sz="2400" i="1" dirty="0" smtClean="0">
                <a:latin typeface="+mn-lt"/>
                <a:cs typeface="Arial" pitchFamily="34" charset="0"/>
              </a:rPr>
              <a:t>x</a:t>
            </a:r>
            <a:r>
              <a:rPr lang="en-US" sz="2400" dirty="0" smtClean="0">
                <a:latin typeface="+mn-lt"/>
                <a:cs typeface="Arial" pitchFamily="34" charset="0"/>
              </a:rPr>
              <a:t> and </a:t>
            </a:r>
            <a:r>
              <a:rPr lang="en-US" sz="2400" i="1" dirty="0" smtClean="0">
                <a:latin typeface="+mn-lt"/>
                <a:cs typeface="Arial" pitchFamily="34" charset="0"/>
              </a:rPr>
              <a:t>m</a:t>
            </a:r>
            <a:r>
              <a:rPr lang="en-US" sz="2400" dirty="0" smtClean="0">
                <a:latin typeface="+mn-lt"/>
                <a:cs typeface="Arial" pitchFamily="34" charset="0"/>
              </a:rPr>
              <a:t> are the called the </a:t>
            </a:r>
            <a:r>
              <a:rPr lang="en-US" sz="2400" i="1" dirty="0" smtClean="0">
                <a:latin typeface="+mn-lt"/>
                <a:cs typeface="Arial" pitchFamily="34" charset="0"/>
              </a:rPr>
              <a:t>antecedents, y</a:t>
            </a:r>
            <a:r>
              <a:rPr lang="en-US" sz="2400" dirty="0" smtClean="0">
                <a:latin typeface="+mn-lt"/>
                <a:cs typeface="Arial" pitchFamily="34" charset="0"/>
              </a:rPr>
              <a:t> and </a:t>
            </a:r>
            <a:r>
              <a:rPr lang="en-US" sz="2400" i="1" dirty="0" smtClean="0">
                <a:latin typeface="+mn-lt"/>
                <a:cs typeface="Arial" pitchFamily="34" charset="0"/>
              </a:rPr>
              <a:t>n</a:t>
            </a:r>
            <a:r>
              <a:rPr lang="en-US" sz="2400" dirty="0" smtClean="0">
                <a:latin typeface="+mn-lt"/>
                <a:cs typeface="Arial" pitchFamily="34" charset="0"/>
              </a:rPr>
              <a:t> are called the </a:t>
            </a:r>
            <a:r>
              <a:rPr lang="en-US" sz="2400" i="1" dirty="0" smtClean="0">
                <a:latin typeface="+mn-lt"/>
                <a:cs typeface="Arial" pitchFamily="34" charset="0"/>
              </a:rPr>
              <a:t>consequents</a:t>
            </a:r>
            <a:r>
              <a:rPr lang="en-US" sz="2400" dirty="0" smtClean="0">
                <a:latin typeface="+mn-lt"/>
                <a:cs typeface="Arial" pitchFamily="34" charset="0"/>
              </a:rPr>
              <a:t>.</a:t>
            </a:r>
          </a:p>
          <a:p>
            <a:pPr>
              <a:spcAft>
                <a:spcPts val="1000"/>
              </a:spcAft>
              <a:defRPr/>
            </a:pPr>
            <a:r>
              <a:rPr lang="en-US" sz="2400" dirty="0" smtClean="0">
                <a:latin typeface="+mn-lt"/>
                <a:cs typeface="Arial" pitchFamily="34" charset="0"/>
              </a:rPr>
              <a:t>In the event that the means are equal, they are called the </a:t>
            </a:r>
            <a:r>
              <a:rPr lang="en-US" sz="2400" b="1" i="1" dirty="0" smtClean="0">
                <a:latin typeface="+mn-lt"/>
                <a:cs typeface="Arial" pitchFamily="34" charset="0"/>
              </a:rPr>
              <a:t>mean proportional.</a:t>
            </a:r>
            <a:endParaRPr lang="en-US" sz="2400" b="1" dirty="0">
              <a:latin typeface="+mn-lt"/>
              <a:cs typeface="Arial" pitchFamily="34" charset="0"/>
            </a:endParaRPr>
          </a:p>
        </p:txBody>
      </p:sp>
      <p:graphicFrame>
        <p:nvGraphicFramePr>
          <p:cNvPr id="2" name="Object 3"/>
          <p:cNvGraphicFramePr>
            <a:graphicFrameLocks noChangeAspect="1"/>
          </p:cNvGraphicFramePr>
          <p:nvPr/>
        </p:nvGraphicFramePr>
        <p:xfrm>
          <a:off x="1447800" y="2317750"/>
          <a:ext cx="914400" cy="876300"/>
        </p:xfrm>
        <a:graphic>
          <a:graphicData uri="http://schemas.openxmlformats.org/presentationml/2006/ole">
            <mc:AlternateContent xmlns:mc="http://schemas.openxmlformats.org/markup-compatibility/2006">
              <mc:Choice xmlns:v="urn:schemas-microsoft-com:vml" Requires="v">
                <p:oleObj spid="_x0000_s3080" name="Equation" r:id="rId3" imgW="469696" imgH="444307" progId="Equation.3">
                  <p:embed/>
                </p:oleObj>
              </mc:Choice>
              <mc:Fallback>
                <p:oleObj name="Equation" r:id="rId3" imgW="469696" imgH="44430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317750"/>
                        <a:ext cx="9144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nvGraphicFramePr>
        <p:xfrm>
          <a:off x="2590800" y="2362200"/>
          <a:ext cx="1066800" cy="827088"/>
        </p:xfrm>
        <a:graphic>
          <a:graphicData uri="http://schemas.openxmlformats.org/presentationml/2006/ole">
            <mc:AlternateContent xmlns:mc="http://schemas.openxmlformats.org/markup-compatibility/2006">
              <mc:Choice xmlns:v="urn:schemas-microsoft-com:vml" Requires="v">
                <p:oleObj spid="_x0000_s3081" name="Equation" r:id="rId5" imgW="622030" imgH="444307" progId="Equation.3">
                  <p:embed/>
                </p:oleObj>
              </mc:Choice>
              <mc:Fallback>
                <p:oleObj name="Equation" r:id="rId5" imgW="622030" imgH="44430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362200"/>
                        <a:ext cx="10668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nvGraphicFramePr>
        <p:xfrm>
          <a:off x="4026567" y="2638926"/>
          <a:ext cx="1447800" cy="331788"/>
        </p:xfrm>
        <a:graphic>
          <a:graphicData uri="http://schemas.openxmlformats.org/presentationml/2006/ole">
            <mc:AlternateContent xmlns:mc="http://schemas.openxmlformats.org/markup-compatibility/2006">
              <mc:Choice xmlns:v="urn:schemas-microsoft-com:vml" Requires="v">
                <p:oleObj spid="_x0000_s3082" name="Equation" r:id="rId7" imgW="787058" imgH="177723" progId="Equation.3">
                  <p:embed/>
                </p:oleObj>
              </mc:Choice>
              <mc:Fallback>
                <p:oleObj name="Equation" r:id="rId7" imgW="787058" imgH="17772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6567" y="2638926"/>
                        <a:ext cx="14478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381000" y="914400"/>
            <a:ext cx="8382000" cy="2565400"/>
          </a:xfrm>
          <a:prstGeom prst="rect">
            <a:avLst/>
          </a:prstGeom>
          <a:solidFill>
            <a:srgbClr val="FFFFFF"/>
          </a:solidFill>
          <a:ln w="9525">
            <a:noFill/>
            <a:miter lim="800000"/>
            <a:headEnd/>
            <a:tailEnd/>
          </a:ln>
        </p:spPr>
        <p:txBody>
          <a:bodyPr>
            <a:spAutoFit/>
          </a:bodyPr>
          <a:lstStyle/>
          <a:p>
            <a:pPr>
              <a:spcAft>
                <a:spcPts val="1000"/>
              </a:spcAft>
            </a:pPr>
            <a:r>
              <a:rPr lang="en-US" sz="2400" b="1">
                <a:latin typeface="Arial" charset="0"/>
              </a:rPr>
              <a:t>1. </a:t>
            </a:r>
            <a:r>
              <a:rPr lang="en-US" sz="2400">
                <a:latin typeface="Arial" charset="0"/>
              </a:rPr>
              <a:t>Find the mean proportional of  </a:t>
            </a:r>
          </a:p>
          <a:p>
            <a:r>
              <a:rPr lang="en-US" sz="2400">
                <a:latin typeface="Arial" charset="0"/>
              </a:rPr>
              <a:t>		                                               ans. 75</a:t>
            </a:r>
          </a:p>
          <a:p>
            <a:pPr>
              <a:spcAft>
                <a:spcPts val="1000"/>
              </a:spcAft>
            </a:pPr>
            <a:r>
              <a:rPr lang="en-US" sz="2400">
                <a:latin typeface="Arial" charset="0"/>
              </a:rPr>
              <a:t>2. Determine the value of   x   in the following proportion:</a:t>
            </a:r>
          </a:p>
          <a:p>
            <a:r>
              <a:rPr lang="en-US" sz="2400">
                <a:latin typeface="Arial" charset="0"/>
              </a:rPr>
              <a:t>     a)	2 : 5 = x : 20		                          </a:t>
            </a:r>
          </a:p>
          <a:p>
            <a:endParaRPr lang="en-US" sz="2400">
              <a:latin typeface="Arial" charset="0"/>
            </a:endParaRPr>
          </a:p>
          <a:p>
            <a:r>
              <a:rPr lang="en-US" sz="2400">
                <a:latin typeface="Arial" charset="0"/>
              </a:rPr>
              <a:t>     b)			                                     </a:t>
            </a:r>
          </a:p>
        </p:txBody>
      </p:sp>
      <p:sp>
        <p:nvSpPr>
          <p:cNvPr id="5" name="TextBox 4"/>
          <p:cNvSpPr txBox="1">
            <a:spLocks noChangeArrowheads="1"/>
          </p:cNvSpPr>
          <p:nvPr/>
        </p:nvSpPr>
        <p:spPr bwMode="auto">
          <a:xfrm>
            <a:off x="1295400" y="457200"/>
            <a:ext cx="1447800" cy="461665"/>
          </a:xfrm>
          <a:prstGeom prst="rect">
            <a:avLst/>
          </a:prstGeom>
          <a:noFill/>
          <a:ln w="9525">
            <a:noFill/>
            <a:miter lim="800000"/>
            <a:headEnd/>
            <a:tailEnd/>
          </a:ln>
        </p:spPr>
        <p:txBody>
          <a:bodyPr>
            <a:spAutoFit/>
          </a:bodyPr>
          <a:lstStyle/>
          <a:p>
            <a:r>
              <a:rPr lang="en-US" sz="2400" b="1" dirty="0">
                <a:latin typeface="+mn-lt"/>
              </a:rPr>
              <a:t>EXAMPLE</a:t>
            </a:r>
          </a:p>
        </p:txBody>
      </p:sp>
      <p:sp>
        <p:nvSpPr>
          <p:cNvPr id="410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5891" name="Object 3"/>
          <p:cNvGraphicFramePr>
            <a:graphicFrameLocks noChangeAspect="1"/>
          </p:cNvGraphicFramePr>
          <p:nvPr/>
        </p:nvGraphicFramePr>
        <p:xfrm>
          <a:off x="4953000" y="990600"/>
          <a:ext cx="1762125" cy="338138"/>
        </p:xfrm>
        <a:graphic>
          <a:graphicData uri="http://schemas.openxmlformats.org/presentationml/2006/ole">
            <mc:AlternateContent xmlns:mc="http://schemas.openxmlformats.org/markup-compatibility/2006">
              <mc:Choice xmlns:v="urn:schemas-microsoft-com:vml" Requires="v">
                <p:oleObj spid="_x0000_s4100" name="Equation" r:id="rId3" imgW="939600" imgH="177480" progId="Equation.3">
                  <p:embed/>
                </p:oleObj>
              </mc:Choice>
              <mc:Fallback>
                <p:oleObj name="Equation" r:id="rId3" imgW="93960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90600"/>
                        <a:ext cx="176212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5893" name="Object 5"/>
          <p:cNvGraphicFramePr>
            <a:graphicFrameLocks noChangeAspect="1"/>
          </p:cNvGraphicFramePr>
          <p:nvPr/>
        </p:nvGraphicFramePr>
        <p:xfrm>
          <a:off x="1371600" y="2743200"/>
          <a:ext cx="1371600" cy="746125"/>
        </p:xfrm>
        <a:graphic>
          <a:graphicData uri="http://schemas.openxmlformats.org/presentationml/2006/ole">
            <mc:AlternateContent xmlns:mc="http://schemas.openxmlformats.org/markup-compatibility/2006">
              <mc:Choice xmlns:v="urn:schemas-microsoft-com:vml" Requires="v">
                <p:oleObj spid="_x0000_s4101" name="Equation" r:id="rId5" imgW="748975" imgH="406224" progId="Equation.3">
                  <p:embed/>
                </p:oleObj>
              </mc:Choice>
              <mc:Fallback>
                <p:oleObj name="Equation" r:id="rId5" imgW="748975" imgH="4062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743200"/>
                        <a:ext cx="13716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6181725" y="2266950"/>
            <a:ext cx="1193800" cy="461963"/>
          </a:xfrm>
          <a:prstGeom prst="rect">
            <a:avLst/>
          </a:prstGeom>
          <a:noFill/>
          <a:ln w="9525">
            <a:noFill/>
            <a:miter lim="800000"/>
            <a:headEnd/>
            <a:tailEnd/>
          </a:ln>
        </p:spPr>
        <p:txBody>
          <a:bodyPr wrap="none">
            <a:spAutoFit/>
          </a:bodyPr>
          <a:lstStyle/>
          <a:p>
            <a:r>
              <a:rPr lang="en-US" sz="2400">
                <a:latin typeface="Arial" charset="0"/>
              </a:rPr>
              <a:t>ans.   8</a:t>
            </a:r>
          </a:p>
        </p:txBody>
      </p:sp>
      <p:sp>
        <p:nvSpPr>
          <p:cNvPr id="9" name="TextBox 8"/>
          <p:cNvSpPr txBox="1">
            <a:spLocks noChangeArrowheads="1"/>
          </p:cNvSpPr>
          <p:nvPr/>
        </p:nvSpPr>
        <p:spPr bwMode="auto">
          <a:xfrm>
            <a:off x="6164263" y="2989263"/>
            <a:ext cx="1193800" cy="461962"/>
          </a:xfrm>
          <a:prstGeom prst="rect">
            <a:avLst/>
          </a:prstGeom>
          <a:noFill/>
          <a:ln w="9525">
            <a:noFill/>
            <a:miter lim="800000"/>
            <a:headEnd/>
            <a:tailEnd/>
          </a:ln>
        </p:spPr>
        <p:txBody>
          <a:bodyPr wrap="none">
            <a:spAutoFit/>
          </a:bodyPr>
          <a:lstStyle/>
          <a:p>
            <a:r>
              <a:rPr lang="en-US" sz="2400">
                <a:latin typeface="Arial" charset="0"/>
              </a:rPr>
              <a:t>ans.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5890">
                                            <p:txEl>
                                              <p:pRg st="0" end="0"/>
                                            </p:txEl>
                                          </p:spTgt>
                                        </p:tgtEl>
                                        <p:attrNameLst>
                                          <p:attrName>style.visibility</p:attrName>
                                        </p:attrNameLst>
                                      </p:cBhvr>
                                      <p:to>
                                        <p:strVal val="visible"/>
                                      </p:to>
                                    </p:set>
                                    <p:animEffect transition="in" filter="checkerboard(across)">
                                      <p:cBhvr>
                                        <p:cTn id="12" dur="500"/>
                                        <p:tgtEl>
                                          <p:spTgt spid="165890">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65891"/>
                                        </p:tgtEl>
                                        <p:attrNameLst>
                                          <p:attrName>style.visibility</p:attrName>
                                        </p:attrNameLst>
                                      </p:cBhvr>
                                      <p:to>
                                        <p:strVal val="visible"/>
                                      </p:to>
                                    </p:set>
                                    <p:animEffect transition="in" filter="checkerboard(across)">
                                      <p:cBhvr>
                                        <p:cTn id="15" dur="500"/>
                                        <p:tgtEl>
                                          <p:spTgt spid="16589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5890">
                                            <p:txEl>
                                              <p:pRg st="1" end="1"/>
                                            </p:txEl>
                                          </p:spTgt>
                                        </p:tgtEl>
                                        <p:attrNameLst>
                                          <p:attrName>style.visibility</p:attrName>
                                        </p:attrNameLst>
                                      </p:cBhvr>
                                      <p:to>
                                        <p:strVal val="visible"/>
                                      </p:to>
                                    </p:set>
                                    <p:animEffect transition="in" filter="checkerboard(across)">
                                      <p:cBhvr>
                                        <p:cTn id="20" dur="500"/>
                                        <p:tgtEl>
                                          <p:spTgt spid="16589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65890">
                                            <p:txEl>
                                              <p:pRg st="2" end="2"/>
                                            </p:txEl>
                                          </p:spTgt>
                                        </p:tgtEl>
                                        <p:attrNameLst>
                                          <p:attrName>style.visibility</p:attrName>
                                        </p:attrNameLst>
                                      </p:cBhvr>
                                      <p:to>
                                        <p:strVal val="visible"/>
                                      </p:to>
                                    </p:set>
                                    <p:animEffect transition="in" filter="checkerboard(across)">
                                      <p:cBhvr>
                                        <p:cTn id="25" dur="500"/>
                                        <p:tgtEl>
                                          <p:spTgt spid="16589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65890">
                                            <p:txEl>
                                              <p:pRg st="3" end="3"/>
                                            </p:txEl>
                                          </p:spTgt>
                                        </p:tgtEl>
                                        <p:attrNameLst>
                                          <p:attrName>style.visibility</p:attrName>
                                        </p:attrNameLst>
                                      </p:cBhvr>
                                      <p:to>
                                        <p:strVal val="visible"/>
                                      </p:to>
                                    </p:set>
                                    <p:animEffect transition="in" filter="checkerboard(across)">
                                      <p:cBhvr>
                                        <p:cTn id="30" dur="500"/>
                                        <p:tgtEl>
                                          <p:spTgt spid="16589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heckerboard(across)">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65890">
                                            <p:txEl>
                                              <p:pRg st="5" end="5"/>
                                            </p:txEl>
                                          </p:spTgt>
                                        </p:tgtEl>
                                        <p:attrNameLst>
                                          <p:attrName>style.visibility</p:attrName>
                                        </p:attrNameLst>
                                      </p:cBhvr>
                                      <p:to>
                                        <p:strVal val="visible"/>
                                      </p:to>
                                    </p:set>
                                    <p:animEffect transition="in" filter="checkerboard(across)">
                                      <p:cBhvr>
                                        <p:cTn id="40" dur="500"/>
                                        <p:tgtEl>
                                          <p:spTgt spid="165890">
                                            <p:txEl>
                                              <p:pRg st="5" end="5"/>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165893"/>
                                        </p:tgtEl>
                                        <p:attrNameLst>
                                          <p:attrName>style.visibility</p:attrName>
                                        </p:attrNameLst>
                                      </p:cBhvr>
                                      <p:to>
                                        <p:strVal val="visible"/>
                                      </p:to>
                                    </p:set>
                                    <p:animEffect transition="in" filter="checkerboard(across)">
                                      <p:cBhvr>
                                        <p:cTn id="43" dur="500"/>
                                        <p:tgtEl>
                                          <p:spTgt spid="165893"/>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checkerboard(across)">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VARIATION</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DIRECT VARIATION</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0EDC2B-49BF-415C-8D9F-3D585929F7DA}">
  <ds:schemaRefs>
    <ds:schemaRef ds:uri="http://schemas.microsoft.com/sharepoint/v3/contenttype/forms"/>
  </ds:schemaRefs>
</ds:datastoreItem>
</file>

<file path=customXml/itemProps2.xml><?xml version="1.0" encoding="utf-8"?>
<ds:datastoreItem xmlns:ds="http://schemas.openxmlformats.org/officeDocument/2006/customXml" ds:itemID="{A0FFB384-2182-4339-80E1-E5161236AC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6CDD6A2-9E7D-456D-8488-DE4E2DEB2AD3}">
  <ds:schemaRefs>
    <ds:schemaRef ds:uri="http://www.w3.org/XML/1998/namespace"/>
    <ds:schemaRef ds:uri="http://purl.org/dc/dcmitype/"/>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MATH 10-5</Template>
  <TotalTime>2242</TotalTime>
  <Words>1114</Words>
  <Application>Microsoft Office PowerPoint</Application>
  <PresentationFormat>On-screen Show (4:3)</PresentationFormat>
  <Paragraphs>224</Paragraphs>
  <Slides>33</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TOPIC</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VARIATION</vt:lpstr>
      <vt:lpstr>DIRECT VARIATION</vt:lpstr>
      <vt:lpstr>DIRECT VARIATION</vt:lpstr>
      <vt:lpstr> SOLVE A DIRECT VARIATION</vt:lpstr>
      <vt:lpstr> SOLUTION</vt:lpstr>
      <vt:lpstr> SOLUTION</vt:lpstr>
      <vt:lpstr>DIRECT VARIATION</vt:lpstr>
      <vt:lpstr>PowerPoint Presentation</vt:lpstr>
      <vt:lpstr>INVERSE VARIATION</vt:lpstr>
      <vt:lpstr>INVERSE VARIATION</vt:lpstr>
      <vt:lpstr>INVERSE VARIATION</vt:lpstr>
      <vt:lpstr>SOLVE AN INVERSE VARIATION</vt:lpstr>
      <vt:lpstr> SOLUTION</vt:lpstr>
      <vt:lpstr> SOLUTION</vt:lpstr>
      <vt:lpstr>INVERSE VARIATION</vt:lpstr>
      <vt:lpstr>PowerPoint Presentation</vt:lpstr>
      <vt:lpstr>JOINT AND COMBINED VARIATIONS</vt:lpstr>
      <vt:lpstr> SOLVE A JOINT VARIATION</vt:lpstr>
      <vt:lpstr>SOLUTION</vt:lpstr>
      <vt:lpstr> SOLUTION</vt:lpstr>
      <vt:lpstr>JOINT AND COMBINED VARIATIONS</vt:lpstr>
      <vt:lpstr> SOLVE A COMBINED VARIATION</vt:lpstr>
      <vt:lpstr> SOLUTION</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 Proportion, and Variation</dc:title>
  <dc:creator>Dionnie Lanuza</dc:creator>
  <cp:lastModifiedBy>Teresita L. Zapanta</cp:lastModifiedBy>
  <cp:revision>198</cp:revision>
  <dcterms:created xsi:type="dcterms:W3CDTF">2008-12-01T05:36:35Z</dcterms:created>
  <dcterms:modified xsi:type="dcterms:W3CDTF">2014-07-17T10:22:02Z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