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 id="2147483662" r:id="rId5"/>
  </p:sldMasterIdLst>
  <p:notesMasterIdLst>
    <p:notesMasterId r:id="rId62"/>
  </p:notesMasterIdLst>
  <p:sldIdLst>
    <p:sldId id="288" r:id="rId6"/>
    <p:sldId id="297" r:id="rId7"/>
    <p:sldId id="289" r:id="rId8"/>
    <p:sldId id="290" r:id="rId9"/>
    <p:sldId id="296" r:id="rId10"/>
    <p:sldId id="291"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292" r:id="rId25"/>
    <p:sldId id="321" r:id="rId26"/>
    <p:sldId id="322" r:id="rId27"/>
    <p:sldId id="323" r:id="rId28"/>
    <p:sldId id="324" r:id="rId29"/>
    <p:sldId id="286" r:id="rId30"/>
    <p:sldId id="257" r:id="rId31"/>
    <p:sldId id="258" r:id="rId32"/>
    <p:sldId id="259" r:id="rId33"/>
    <p:sldId id="260" r:id="rId34"/>
    <p:sldId id="268" r:id="rId35"/>
    <p:sldId id="269" r:id="rId36"/>
    <p:sldId id="270" r:id="rId37"/>
    <p:sldId id="271" r:id="rId38"/>
    <p:sldId id="272" r:id="rId39"/>
    <p:sldId id="299" r:id="rId40"/>
    <p:sldId id="300" r:id="rId41"/>
    <p:sldId id="301" r:id="rId42"/>
    <p:sldId id="302" r:id="rId43"/>
    <p:sldId id="303" r:id="rId44"/>
    <p:sldId id="304" r:id="rId45"/>
    <p:sldId id="305" r:id="rId46"/>
    <p:sldId id="306" r:id="rId47"/>
    <p:sldId id="307" r:id="rId48"/>
    <p:sldId id="275" r:id="rId49"/>
    <p:sldId id="276" r:id="rId50"/>
    <p:sldId id="273" r:id="rId51"/>
    <p:sldId id="279" r:id="rId52"/>
    <p:sldId id="274" r:id="rId53"/>
    <p:sldId id="280" r:id="rId54"/>
    <p:sldId id="281" r:id="rId55"/>
    <p:sldId id="282" r:id="rId56"/>
    <p:sldId id="277" r:id="rId57"/>
    <p:sldId id="283" r:id="rId58"/>
    <p:sldId id="284" r:id="rId59"/>
    <p:sldId id="278" r:id="rId60"/>
    <p:sldId id="285" r:id="rId61"/>
  </p:sldIdLst>
  <p:sldSz cx="9144000" cy="6858000" type="screen4x3"/>
  <p:notesSz cx="6858000" cy="9144000"/>
  <p:defaultTextStyle>
    <a:defPPr>
      <a:defRPr lang="en-PH"/>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342"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7421E0-3235-465C-9B78-48513FF7618B}" type="datetimeFigureOut">
              <a:rPr lang="en-PH" smtClean="0"/>
              <a:t>1/12/2015</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B847DD-3E6B-4D38-BE02-8B3E4B5C9E16}" type="slidenum">
              <a:rPr lang="en-PH" smtClean="0"/>
              <a:t>‹#›</a:t>
            </a:fld>
            <a:endParaRPr lang="en-PH"/>
          </a:p>
        </p:txBody>
      </p:sp>
    </p:spTree>
    <p:extLst>
      <p:ext uri="{BB962C8B-B14F-4D97-AF65-F5344CB8AC3E}">
        <p14:creationId xmlns:p14="http://schemas.microsoft.com/office/powerpoint/2010/main" val="2420874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373D014-CF31-41B1-B0BA-96666EE1241C}" type="slidenum">
              <a:rPr lang="en-US" smtClean="0"/>
              <a:pPr>
                <a:defRPr/>
              </a:pPr>
              <a:t>1</a:t>
            </a:fld>
            <a:endParaRPr lang="en-US"/>
          </a:p>
        </p:txBody>
      </p:sp>
    </p:spTree>
    <p:extLst>
      <p:ext uri="{BB962C8B-B14F-4D97-AF65-F5344CB8AC3E}">
        <p14:creationId xmlns:p14="http://schemas.microsoft.com/office/powerpoint/2010/main" val="369459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373D014-CF31-41B1-B0BA-96666EE1241C}" type="slidenum">
              <a:rPr lang="en-US" smtClean="0"/>
              <a:pPr>
                <a:defRPr/>
              </a:pPr>
              <a:t>2</a:t>
            </a:fld>
            <a:endParaRPr lang="en-US"/>
          </a:p>
        </p:txBody>
      </p:sp>
    </p:spTree>
    <p:extLst>
      <p:ext uri="{BB962C8B-B14F-4D97-AF65-F5344CB8AC3E}">
        <p14:creationId xmlns:p14="http://schemas.microsoft.com/office/powerpoint/2010/main" val="239592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373D014-CF31-41B1-B0BA-96666EE1241C}" type="slidenum">
              <a:rPr lang="en-US" smtClean="0"/>
              <a:pPr>
                <a:defRPr/>
              </a:pPr>
              <a:t>25</a:t>
            </a:fld>
            <a:endParaRPr lang="en-US"/>
          </a:p>
        </p:txBody>
      </p:sp>
    </p:spTree>
    <p:extLst>
      <p:ext uri="{BB962C8B-B14F-4D97-AF65-F5344CB8AC3E}">
        <p14:creationId xmlns:p14="http://schemas.microsoft.com/office/powerpoint/2010/main" val="2279437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373D014-CF31-41B1-B0BA-96666EE1241C}" type="slidenum">
              <a:rPr lang="en-US" smtClean="0"/>
              <a:pPr>
                <a:defRPr/>
              </a:pPr>
              <a:t>35</a:t>
            </a:fld>
            <a:endParaRPr lang="en-US"/>
          </a:p>
        </p:txBody>
      </p:sp>
    </p:spTree>
    <p:extLst>
      <p:ext uri="{BB962C8B-B14F-4D97-AF65-F5344CB8AC3E}">
        <p14:creationId xmlns:p14="http://schemas.microsoft.com/office/powerpoint/2010/main" val="1114692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WEEK 4 - Matrices and Determinants, System of Linear, Nonlinear and Inequalities</a:t>
            </a:r>
            <a:endParaRPr lang="en-US"/>
          </a:p>
        </p:txBody>
      </p:sp>
      <p:sp>
        <p:nvSpPr>
          <p:cNvPr id="5" name="Footer Placeholder 4"/>
          <p:cNvSpPr>
            <a:spLocks noGrp="1"/>
          </p:cNvSpPr>
          <p:nvPr>
            <p:ph type="ftr" sz="quarter" idx="11"/>
          </p:nvPr>
        </p:nvSpPr>
        <p:spPr/>
        <p:txBody>
          <a:bodyPr/>
          <a:lstStyle>
            <a:lvl1pPr>
              <a:defRPr/>
            </a:lvl1pPr>
          </a:lstStyle>
          <a:p>
            <a:pPr>
              <a:defRPr/>
            </a:pPr>
            <a:r>
              <a:rPr lang="en-PH" smtClean="0"/>
              <a:t>(COLLEGE ALGEBRA AND TRIGONOMETRY, Aufmann, Barker and Nation 7th ed.,)</a:t>
            </a:r>
            <a:endParaRPr lang="en-US"/>
          </a:p>
        </p:txBody>
      </p:sp>
      <p:sp>
        <p:nvSpPr>
          <p:cNvPr id="6" name="Slide Number Placeholder 5"/>
          <p:cNvSpPr>
            <a:spLocks noGrp="1"/>
          </p:cNvSpPr>
          <p:nvPr>
            <p:ph type="sldNum" sz="quarter" idx="12"/>
          </p:nvPr>
        </p:nvSpPr>
        <p:spPr/>
        <p:txBody>
          <a:bodyPr/>
          <a:lstStyle>
            <a:lvl1pPr>
              <a:defRPr/>
            </a:lvl1pPr>
          </a:lstStyle>
          <a:p>
            <a:pPr>
              <a:defRPr/>
            </a:pPr>
            <a:fld id="{A7A88A6D-5939-42D9-A727-543AD8CD1FDC}"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WEEK 4 - Matrices and Determinants, System of Linear, Nonlinear and Inequalities</a:t>
            </a:r>
            <a:endParaRPr lang="en-US"/>
          </a:p>
        </p:txBody>
      </p:sp>
      <p:sp>
        <p:nvSpPr>
          <p:cNvPr id="5" name="Footer Placeholder 4"/>
          <p:cNvSpPr>
            <a:spLocks noGrp="1"/>
          </p:cNvSpPr>
          <p:nvPr>
            <p:ph type="ftr" sz="quarter" idx="11"/>
          </p:nvPr>
        </p:nvSpPr>
        <p:spPr/>
        <p:txBody>
          <a:bodyPr/>
          <a:lstStyle>
            <a:lvl1pPr>
              <a:defRPr/>
            </a:lvl1pPr>
          </a:lstStyle>
          <a:p>
            <a:pPr>
              <a:defRPr/>
            </a:pPr>
            <a:r>
              <a:rPr lang="en-PH" smtClean="0"/>
              <a:t>(COLLEGE ALGEBRA AND TRIGONOMETRY, Aufmann, Barker and Nation 7th ed.,)</a:t>
            </a:r>
            <a:endParaRPr lang="en-US"/>
          </a:p>
        </p:txBody>
      </p:sp>
      <p:sp>
        <p:nvSpPr>
          <p:cNvPr id="6" name="Slide Number Placeholder 5"/>
          <p:cNvSpPr>
            <a:spLocks noGrp="1"/>
          </p:cNvSpPr>
          <p:nvPr>
            <p:ph type="sldNum" sz="quarter" idx="12"/>
          </p:nvPr>
        </p:nvSpPr>
        <p:spPr/>
        <p:txBody>
          <a:bodyPr/>
          <a:lstStyle>
            <a:lvl1pPr>
              <a:defRPr/>
            </a:lvl1pPr>
          </a:lstStyle>
          <a:p>
            <a:pPr>
              <a:defRPr/>
            </a:pPr>
            <a:fld id="{A8C830A1-B95C-41B3-BE7E-85F2C8ABE6E3}"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WEEK 4 - Matrices and Determinants, System of Linear, Nonlinear and Inequalities</a:t>
            </a:r>
            <a:endParaRPr lang="en-US"/>
          </a:p>
        </p:txBody>
      </p:sp>
      <p:sp>
        <p:nvSpPr>
          <p:cNvPr id="5" name="Footer Placeholder 4"/>
          <p:cNvSpPr>
            <a:spLocks noGrp="1"/>
          </p:cNvSpPr>
          <p:nvPr>
            <p:ph type="ftr" sz="quarter" idx="11"/>
          </p:nvPr>
        </p:nvSpPr>
        <p:spPr/>
        <p:txBody>
          <a:bodyPr/>
          <a:lstStyle>
            <a:lvl1pPr>
              <a:defRPr/>
            </a:lvl1pPr>
          </a:lstStyle>
          <a:p>
            <a:pPr>
              <a:defRPr/>
            </a:pPr>
            <a:r>
              <a:rPr lang="en-PH" smtClean="0"/>
              <a:t>(COLLEGE ALGEBRA AND TRIGONOMETRY, Aufmann, Barker and Nation 7th ed.,)</a:t>
            </a:r>
            <a:endParaRPr lang="en-US"/>
          </a:p>
        </p:txBody>
      </p:sp>
      <p:sp>
        <p:nvSpPr>
          <p:cNvPr id="6" name="Slide Number Placeholder 5"/>
          <p:cNvSpPr>
            <a:spLocks noGrp="1"/>
          </p:cNvSpPr>
          <p:nvPr>
            <p:ph type="sldNum" sz="quarter" idx="12"/>
          </p:nvPr>
        </p:nvSpPr>
        <p:spPr/>
        <p:txBody>
          <a:bodyPr/>
          <a:lstStyle>
            <a:lvl1pPr>
              <a:defRPr/>
            </a:lvl1pPr>
          </a:lstStyle>
          <a:p>
            <a:pPr>
              <a:defRPr/>
            </a:pPr>
            <a:fld id="{A8C830A1-B95C-41B3-BE7E-85F2C8ABE6E3}"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CADAFFC-D20F-4AF1-B8D7-2996E7D2D278}" type="datetimeFigureOut">
              <a:rPr lang="en-US">
                <a:solidFill>
                  <a:prstClr val="black">
                    <a:tint val="75000"/>
                  </a:prstClr>
                </a:solidFill>
              </a:rPr>
              <a:pPr>
                <a:defRPr/>
              </a:pPr>
              <a:t>1/12/2015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7A88A6D-5939-42D9-A727-543AD8CD1FD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88447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WEEK 4 - Matrices and Determinants, System of Linear, Nonlinear and Inequalities</a:t>
            </a:r>
            <a:endParaRPr lang="en-US"/>
          </a:p>
        </p:txBody>
      </p:sp>
      <p:sp>
        <p:nvSpPr>
          <p:cNvPr id="5" name="Footer Placeholder 4"/>
          <p:cNvSpPr>
            <a:spLocks noGrp="1"/>
          </p:cNvSpPr>
          <p:nvPr>
            <p:ph type="ftr" sz="quarter" idx="11"/>
          </p:nvPr>
        </p:nvSpPr>
        <p:spPr/>
        <p:txBody>
          <a:bodyPr/>
          <a:lstStyle>
            <a:lvl1pPr>
              <a:defRPr/>
            </a:lvl1pPr>
          </a:lstStyle>
          <a:p>
            <a:pPr>
              <a:defRPr/>
            </a:pPr>
            <a:r>
              <a:rPr lang="en-PH" smtClean="0"/>
              <a:t>(COLLEGE ALGEBRA AND TRIGONOMETRY, Aufmann, Barker and Nation 7th ed.,)</a:t>
            </a:r>
            <a:endParaRPr lang="en-US"/>
          </a:p>
        </p:txBody>
      </p:sp>
      <p:sp>
        <p:nvSpPr>
          <p:cNvPr id="6" name="Slide Number Placeholder 5"/>
          <p:cNvSpPr>
            <a:spLocks noGrp="1"/>
          </p:cNvSpPr>
          <p:nvPr>
            <p:ph type="sldNum" sz="quarter" idx="12"/>
          </p:nvPr>
        </p:nvSpPr>
        <p:spPr/>
        <p:txBody>
          <a:bodyPr/>
          <a:lstStyle>
            <a:lvl1pPr>
              <a:defRPr/>
            </a:lvl1pPr>
          </a:lstStyle>
          <a:p>
            <a:pPr>
              <a:defRPr/>
            </a:pPr>
            <a:fld id="{A8C830A1-B95C-41B3-BE7E-85F2C8ABE6E3}"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WEEK 4 - Matrices and Determinants, System of Linear, Nonlinear and Inequalities</a:t>
            </a:r>
            <a:endParaRPr lang="en-US"/>
          </a:p>
        </p:txBody>
      </p:sp>
      <p:sp>
        <p:nvSpPr>
          <p:cNvPr id="5" name="Footer Placeholder 4"/>
          <p:cNvSpPr>
            <a:spLocks noGrp="1"/>
          </p:cNvSpPr>
          <p:nvPr>
            <p:ph type="ftr" sz="quarter" idx="11"/>
          </p:nvPr>
        </p:nvSpPr>
        <p:spPr/>
        <p:txBody>
          <a:bodyPr/>
          <a:lstStyle>
            <a:lvl1pPr>
              <a:defRPr/>
            </a:lvl1pPr>
          </a:lstStyle>
          <a:p>
            <a:pPr>
              <a:defRPr/>
            </a:pPr>
            <a:r>
              <a:rPr lang="en-PH" smtClean="0"/>
              <a:t>(COLLEGE ALGEBRA AND TRIGONOMETRY, Aufmann, Barker and Nation 7th ed.,)</a:t>
            </a:r>
            <a:endParaRPr lang="en-US"/>
          </a:p>
        </p:txBody>
      </p:sp>
      <p:sp>
        <p:nvSpPr>
          <p:cNvPr id="6" name="Slide Number Placeholder 5"/>
          <p:cNvSpPr>
            <a:spLocks noGrp="1"/>
          </p:cNvSpPr>
          <p:nvPr>
            <p:ph type="sldNum" sz="quarter" idx="12"/>
          </p:nvPr>
        </p:nvSpPr>
        <p:spPr/>
        <p:txBody>
          <a:bodyPr/>
          <a:lstStyle>
            <a:lvl1pPr>
              <a:defRPr/>
            </a:lvl1pPr>
          </a:lstStyle>
          <a:p>
            <a:pPr>
              <a:defRPr/>
            </a:pPr>
            <a:fld id="{A8C830A1-B95C-41B3-BE7E-85F2C8ABE6E3}"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smtClean="0"/>
              <a:t>WEEK 4 - Matrices and Determinants, System of Linear, Nonlinear and Inequalities</a:t>
            </a:r>
            <a:endParaRPr lang="en-US"/>
          </a:p>
        </p:txBody>
      </p:sp>
      <p:sp>
        <p:nvSpPr>
          <p:cNvPr id="6" name="Footer Placeholder 4"/>
          <p:cNvSpPr>
            <a:spLocks noGrp="1"/>
          </p:cNvSpPr>
          <p:nvPr>
            <p:ph type="ftr" sz="quarter" idx="11"/>
          </p:nvPr>
        </p:nvSpPr>
        <p:spPr/>
        <p:txBody>
          <a:bodyPr/>
          <a:lstStyle>
            <a:lvl1pPr>
              <a:defRPr/>
            </a:lvl1pPr>
          </a:lstStyle>
          <a:p>
            <a:pPr>
              <a:defRPr/>
            </a:pPr>
            <a:r>
              <a:rPr lang="en-PH" smtClean="0"/>
              <a:t>(COLLEGE ALGEBRA AND TRIGONOMETRY, Aufmann, Barker and Nation 7th ed.,)</a:t>
            </a:r>
            <a:endParaRPr lang="en-US"/>
          </a:p>
        </p:txBody>
      </p:sp>
      <p:sp>
        <p:nvSpPr>
          <p:cNvPr id="7" name="Slide Number Placeholder 5"/>
          <p:cNvSpPr>
            <a:spLocks noGrp="1"/>
          </p:cNvSpPr>
          <p:nvPr>
            <p:ph type="sldNum" sz="quarter" idx="12"/>
          </p:nvPr>
        </p:nvSpPr>
        <p:spPr/>
        <p:txBody>
          <a:bodyPr/>
          <a:lstStyle>
            <a:lvl1pPr>
              <a:defRPr/>
            </a:lvl1pPr>
          </a:lstStyle>
          <a:p>
            <a:pPr>
              <a:defRPr/>
            </a:pPr>
            <a:fld id="{A8C830A1-B95C-41B3-BE7E-85F2C8ABE6E3}"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smtClean="0"/>
              <a:t>WEEK 4 - Matrices and Determinants, System of Linear, Nonlinear and Inequalities</a:t>
            </a:r>
            <a:endParaRPr lang="en-US"/>
          </a:p>
        </p:txBody>
      </p:sp>
      <p:sp>
        <p:nvSpPr>
          <p:cNvPr id="8" name="Footer Placeholder 4"/>
          <p:cNvSpPr>
            <a:spLocks noGrp="1"/>
          </p:cNvSpPr>
          <p:nvPr>
            <p:ph type="ftr" sz="quarter" idx="11"/>
          </p:nvPr>
        </p:nvSpPr>
        <p:spPr/>
        <p:txBody>
          <a:bodyPr/>
          <a:lstStyle>
            <a:lvl1pPr>
              <a:defRPr/>
            </a:lvl1pPr>
          </a:lstStyle>
          <a:p>
            <a:pPr>
              <a:defRPr/>
            </a:pPr>
            <a:r>
              <a:rPr lang="en-PH" smtClean="0"/>
              <a:t>(COLLEGE ALGEBRA AND TRIGONOMETRY, Aufmann, Barker and Nation 7th ed.,)</a:t>
            </a:r>
            <a:endParaRPr lang="en-US"/>
          </a:p>
        </p:txBody>
      </p:sp>
      <p:sp>
        <p:nvSpPr>
          <p:cNvPr id="9" name="Slide Number Placeholder 5"/>
          <p:cNvSpPr>
            <a:spLocks noGrp="1"/>
          </p:cNvSpPr>
          <p:nvPr>
            <p:ph type="sldNum" sz="quarter" idx="12"/>
          </p:nvPr>
        </p:nvSpPr>
        <p:spPr/>
        <p:txBody>
          <a:bodyPr/>
          <a:lstStyle>
            <a:lvl1pPr>
              <a:defRPr/>
            </a:lvl1pPr>
          </a:lstStyle>
          <a:p>
            <a:pPr>
              <a:defRPr/>
            </a:pPr>
            <a:fld id="{A8C830A1-B95C-41B3-BE7E-85F2C8ABE6E3}"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smtClean="0"/>
              <a:t>WEEK 4 - Matrices and Determinants, System of Linear, Nonlinear and Inequalities</a:t>
            </a:r>
            <a:endParaRPr lang="en-US"/>
          </a:p>
        </p:txBody>
      </p:sp>
      <p:sp>
        <p:nvSpPr>
          <p:cNvPr id="4" name="Footer Placeholder 4"/>
          <p:cNvSpPr>
            <a:spLocks noGrp="1"/>
          </p:cNvSpPr>
          <p:nvPr>
            <p:ph type="ftr" sz="quarter" idx="11"/>
          </p:nvPr>
        </p:nvSpPr>
        <p:spPr/>
        <p:txBody>
          <a:bodyPr/>
          <a:lstStyle>
            <a:lvl1pPr>
              <a:defRPr/>
            </a:lvl1pPr>
          </a:lstStyle>
          <a:p>
            <a:pPr>
              <a:defRPr/>
            </a:pPr>
            <a:r>
              <a:rPr lang="en-PH" smtClean="0"/>
              <a:t>(COLLEGE ALGEBRA AND TRIGONOMETRY, Aufmann, Barker and Nation 7th ed.,)</a:t>
            </a:r>
            <a:endParaRPr lang="en-US"/>
          </a:p>
        </p:txBody>
      </p:sp>
      <p:sp>
        <p:nvSpPr>
          <p:cNvPr id="5" name="Slide Number Placeholder 5"/>
          <p:cNvSpPr>
            <a:spLocks noGrp="1"/>
          </p:cNvSpPr>
          <p:nvPr>
            <p:ph type="sldNum" sz="quarter" idx="12"/>
          </p:nvPr>
        </p:nvSpPr>
        <p:spPr/>
        <p:txBody>
          <a:bodyPr/>
          <a:lstStyle>
            <a:lvl1pPr>
              <a:defRPr/>
            </a:lvl1pPr>
          </a:lstStyle>
          <a:p>
            <a:pPr>
              <a:defRPr/>
            </a:pPr>
            <a:fld id="{A8C830A1-B95C-41B3-BE7E-85F2C8ABE6E3}"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smtClean="0"/>
              <a:t>WEEK 4 - Matrices and Determinants, System of Linear, Nonlinear and Inequalities</a:t>
            </a:r>
            <a:endParaRPr lang="en-US"/>
          </a:p>
        </p:txBody>
      </p:sp>
      <p:sp>
        <p:nvSpPr>
          <p:cNvPr id="3" name="Footer Placeholder 4"/>
          <p:cNvSpPr>
            <a:spLocks noGrp="1"/>
          </p:cNvSpPr>
          <p:nvPr>
            <p:ph type="ftr" sz="quarter" idx="11"/>
          </p:nvPr>
        </p:nvSpPr>
        <p:spPr/>
        <p:txBody>
          <a:bodyPr/>
          <a:lstStyle>
            <a:lvl1pPr>
              <a:defRPr/>
            </a:lvl1pPr>
          </a:lstStyle>
          <a:p>
            <a:pPr>
              <a:defRPr/>
            </a:pPr>
            <a:r>
              <a:rPr lang="en-PH" smtClean="0"/>
              <a:t>(COLLEGE ALGEBRA AND TRIGONOMETRY, Aufmann, Barker and Nation 7th ed.,)</a:t>
            </a:r>
            <a:endParaRPr lang="en-US"/>
          </a:p>
        </p:txBody>
      </p:sp>
      <p:sp>
        <p:nvSpPr>
          <p:cNvPr id="4" name="Slide Number Placeholder 5"/>
          <p:cNvSpPr>
            <a:spLocks noGrp="1"/>
          </p:cNvSpPr>
          <p:nvPr>
            <p:ph type="sldNum" sz="quarter" idx="12"/>
          </p:nvPr>
        </p:nvSpPr>
        <p:spPr/>
        <p:txBody>
          <a:bodyPr/>
          <a:lstStyle>
            <a:lvl1pPr>
              <a:defRPr/>
            </a:lvl1pPr>
          </a:lstStyle>
          <a:p>
            <a:pPr>
              <a:defRPr/>
            </a:pPr>
            <a:fld id="{A8C830A1-B95C-41B3-BE7E-85F2C8ABE6E3}"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WEEK 4 - Matrices and Determinants, System of Linear, Nonlinear and Inequalities</a:t>
            </a:r>
            <a:endParaRPr lang="en-US"/>
          </a:p>
        </p:txBody>
      </p:sp>
      <p:sp>
        <p:nvSpPr>
          <p:cNvPr id="6" name="Footer Placeholder 4"/>
          <p:cNvSpPr>
            <a:spLocks noGrp="1"/>
          </p:cNvSpPr>
          <p:nvPr>
            <p:ph type="ftr" sz="quarter" idx="11"/>
          </p:nvPr>
        </p:nvSpPr>
        <p:spPr/>
        <p:txBody>
          <a:bodyPr/>
          <a:lstStyle>
            <a:lvl1pPr>
              <a:defRPr/>
            </a:lvl1pPr>
          </a:lstStyle>
          <a:p>
            <a:pPr>
              <a:defRPr/>
            </a:pPr>
            <a:r>
              <a:rPr lang="en-PH" smtClean="0"/>
              <a:t>(COLLEGE ALGEBRA AND TRIGONOMETRY, Aufmann, Barker and Nation 7th ed.,)</a:t>
            </a:r>
            <a:endParaRPr lang="en-US"/>
          </a:p>
        </p:txBody>
      </p:sp>
      <p:sp>
        <p:nvSpPr>
          <p:cNvPr id="7" name="Slide Number Placeholder 5"/>
          <p:cNvSpPr>
            <a:spLocks noGrp="1"/>
          </p:cNvSpPr>
          <p:nvPr>
            <p:ph type="sldNum" sz="quarter" idx="12"/>
          </p:nvPr>
        </p:nvSpPr>
        <p:spPr/>
        <p:txBody>
          <a:bodyPr/>
          <a:lstStyle>
            <a:lvl1pPr>
              <a:defRPr/>
            </a:lvl1pPr>
          </a:lstStyle>
          <a:p>
            <a:pPr>
              <a:defRPr/>
            </a:pPr>
            <a:fld id="{A8C830A1-B95C-41B3-BE7E-85F2C8ABE6E3}"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WEEK 4 - Matrices and Determinants, System of Linear, Nonlinear and Inequalities</a:t>
            </a:r>
            <a:endParaRPr lang="en-US"/>
          </a:p>
        </p:txBody>
      </p:sp>
      <p:sp>
        <p:nvSpPr>
          <p:cNvPr id="6" name="Footer Placeholder 4"/>
          <p:cNvSpPr>
            <a:spLocks noGrp="1"/>
          </p:cNvSpPr>
          <p:nvPr>
            <p:ph type="ftr" sz="quarter" idx="11"/>
          </p:nvPr>
        </p:nvSpPr>
        <p:spPr/>
        <p:txBody>
          <a:bodyPr/>
          <a:lstStyle>
            <a:lvl1pPr>
              <a:defRPr/>
            </a:lvl1pPr>
          </a:lstStyle>
          <a:p>
            <a:pPr>
              <a:defRPr/>
            </a:pPr>
            <a:r>
              <a:rPr lang="en-PH" smtClean="0"/>
              <a:t>(COLLEGE ALGEBRA AND TRIGONOMETRY, Aufmann, Barker and Nation 7th ed.,)</a:t>
            </a:r>
            <a:endParaRPr lang="en-US"/>
          </a:p>
        </p:txBody>
      </p:sp>
      <p:sp>
        <p:nvSpPr>
          <p:cNvPr id="7" name="Slide Number Placeholder 5"/>
          <p:cNvSpPr>
            <a:spLocks noGrp="1"/>
          </p:cNvSpPr>
          <p:nvPr>
            <p:ph type="sldNum" sz="quarter" idx="12"/>
          </p:nvPr>
        </p:nvSpPr>
        <p:spPr/>
        <p:txBody>
          <a:bodyPr/>
          <a:lstStyle>
            <a:lvl1pPr>
              <a:defRPr/>
            </a:lvl1pPr>
          </a:lstStyle>
          <a:p>
            <a:pPr>
              <a:defRPr/>
            </a:pPr>
            <a:fld id="{A8C830A1-B95C-41B3-BE7E-85F2C8ABE6E3}"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741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smtClean="0"/>
              <a:t>WEEK 4 - Matrices and Determinants, System of Linear, Nonlinear and Inequalities</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PH" smtClean="0"/>
              <a:t>(COLLEGE ALGEBRA AND TRIGONOMETRY, Aufmann, Barker and Nation 7th ed.,)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8C830A1-B95C-41B3-BE7E-85F2C8ABE6E3}"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PH"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1913DE01-5929-43A3-A582-71AAA3D8DE83}" type="datetimeFigureOut">
              <a:rPr lang="en-US">
                <a:solidFill>
                  <a:prstClr val="black">
                    <a:tint val="75000"/>
                  </a:prstClr>
                </a:solidFill>
              </a:rPr>
              <a:pPr>
                <a:defRPr/>
              </a:pPr>
              <a:t>1/12/2015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A8C830A1-B95C-41B3-BE7E-85F2C8ABE6E3}" type="slidenum">
              <a:rPr lang="en-US">
                <a:solidFill>
                  <a:prstClr val="black">
                    <a:tint val="75000"/>
                  </a:prstClr>
                </a:solidFill>
              </a:rPr>
              <a:pPr>
                <a:defRPr/>
              </a:pPr>
              <a:t>‹#›</a:t>
            </a:fld>
            <a:endParaRPr lang="en-US">
              <a:solidFill>
                <a:prstClr val="black">
                  <a:tint val="75000"/>
                </a:prstClr>
              </a:solidFill>
            </a:endParaRPr>
          </a:p>
        </p:txBody>
      </p:sp>
      <p:pic>
        <p:nvPicPr>
          <p:cNvPr id="1031" name="Picture 7" descr="PPT Slide Bottom Right.jpg"/>
          <p:cNvPicPr>
            <a:picLocks noChangeAspect="1"/>
          </p:cNvPicPr>
          <p:nvPr/>
        </p:nvPicPr>
        <p:blipFill>
          <a:blip r:embed="rId3" cstate="print"/>
          <a:srcRect/>
          <a:stretch>
            <a:fillRect/>
          </a:stretch>
        </p:blipFill>
        <p:spPr bwMode="auto">
          <a:xfrm>
            <a:off x="134938" y="0"/>
            <a:ext cx="8874125" cy="6858000"/>
          </a:xfrm>
          <a:prstGeom prst="rect">
            <a:avLst/>
          </a:prstGeom>
          <a:noFill/>
          <a:ln w="9525">
            <a:noFill/>
            <a:miter lim="800000"/>
            <a:headEnd/>
            <a:tailEnd/>
          </a:ln>
        </p:spPr>
      </p:pic>
    </p:spTree>
    <p:extLst>
      <p:ext uri="{BB962C8B-B14F-4D97-AF65-F5344CB8AC3E}">
        <p14:creationId xmlns:p14="http://schemas.microsoft.com/office/powerpoint/2010/main" val="3493119107"/>
      </p:ext>
    </p:extLst>
  </p:cSld>
  <p:clrMap bg1="lt1" tx1="dk1" bg2="lt2" tx2="dk2" accent1="accent1" accent2="accent2" accent3="accent3" accent4="accent4" accent5="accent5" accent6="accent6" hlink="hlink" folHlink="folHlink"/>
  <p:sldLayoutIdLst>
    <p:sldLayoutId id="2147483663" r:id="rId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0.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1.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51.png"/><Relationship Id="rId1" Type="http://schemas.openxmlformats.org/officeDocument/2006/relationships/slideLayout" Target="../slideLayouts/slideLayout1.xml"/><Relationship Id="rId5" Type="http://schemas.openxmlformats.org/officeDocument/2006/relationships/image" Target="../media/image29.emf"/><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12.xml"/><Relationship Id="rId5" Type="http://schemas.openxmlformats.org/officeDocument/2006/relationships/image" Target="../media/image36.emf"/><Relationship Id="rId4" Type="http://schemas.openxmlformats.org/officeDocument/2006/relationships/image" Target="../media/image35.emf"/></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38.emf"/></Relationships>
</file>

<file path=ppt/slides/_rels/slide32.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1.png"/><Relationship Id="rId1" Type="http://schemas.openxmlformats.org/officeDocument/2006/relationships/slideLayout" Target="../slideLayouts/slideLayout1.xml"/><Relationship Id="rId4" Type="http://schemas.microsoft.com/office/2007/relationships/hdphoto" Target="../media/hdphoto2.wdp"/></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2.png"/><Relationship Id="rId1" Type="http://schemas.openxmlformats.org/officeDocument/2006/relationships/slideLayout" Target="../slideLayouts/slideLayout1.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7620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6" name="Picture 5" descr="DEPARTMENT OF MATHEMATICS.PNG"/>
          <p:cNvPicPr>
            <a:picLocks noChangeAspect="1"/>
          </p:cNvPicPr>
          <p:nvPr/>
        </p:nvPicPr>
        <p:blipFill>
          <a:blip r:embed="rId3"/>
          <a:srcRect/>
          <a:stretch>
            <a:fillRect/>
          </a:stretch>
        </p:blipFill>
        <p:spPr bwMode="auto">
          <a:xfrm>
            <a:off x="3859213" y="457200"/>
            <a:ext cx="1447800" cy="1447800"/>
          </a:xfrm>
          <a:prstGeom prst="rect">
            <a:avLst/>
          </a:prstGeom>
          <a:noFill/>
          <a:ln w="9525">
            <a:noFill/>
            <a:miter lim="800000"/>
            <a:headEnd/>
            <a:tailEnd/>
          </a:ln>
        </p:spPr>
      </p:pic>
      <p:sp>
        <p:nvSpPr>
          <p:cNvPr id="8" name="Content Placeholder 2"/>
          <p:cNvSpPr txBox="1">
            <a:spLocks/>
          </p:cNvSpPr>
          <p:nvPr/>
        </p:nvSpPr>
        <p:spPr bwMode="auto">
          <a:xfrm>
            <a:off x="457200" y="2743200"/>
            <a:ext cx="8229600" cy="1295400"/>
          </a:xfrm>
          <a:prstGeom prst="rect">
            <a:avLst/>
          </a:prstGeom>
          <a:noFill/>
          <a:ln w="9525">
            <a:noFill/>
            <a:miter lim="800000"/>
            <a:headEnd/>
            <a:tailEnd/>
          </a:ln>
        </p:spPr>
        <p:txBody>
          <a:bodyPr/>
          <a:lstStyle/>
          <a:p>
            <a:pPr algn="ctr">
              <a:spcBef>
                <a:spcPct val="20000"/>
              </a:spcBef>
              <a:buFont typeface="Arial" pitchFamily="34" charset="0"/>
              <a:buNone/>
              <a:defRPr/>
            </a:pPr>
            <a:endParaRPr lang="en-US" sz="4000" b="1" dirty="0">
              <a:solidFill>
                <a:schemeClr val="tx1">
                  <a:tint val="75000"/>
                </a:schemeClr>
              </a:solidFill>
              <a:latin typeface="Verdana" pitchFamily="34" charset="0"/>
              <a:ea typeface="Verdana" pitchFamily="34" charset="0"/>
              <a:cs typeface="Verdana" pitchFamily="34" charset="0"/>
            </a:endParaRPr>
          </a:p>
        </p:txBody>
      </p:sp>
      <p:sp>
        <p:nvSpPr>
          <p:cNvPr id="10" name="Rectangle 7"/>
          <p:cNvSpPr>
            <a:spLocks noChangeArrowheads="1"/>
          </p:cNvSpPr>
          <p:nvPr/>
        </p:nvSpPr>
        <p:spPr bwMode="auto">
          <a:xfrm>
            <a:off x="0" y="6519446"/>
            <a:ext cx="9144000" cy="338554"/>
          </a:xfrm>
          <a:prstGeom prst="rect">
            <a:avLst/>
          </a:prstGeom>
          <a:noFill/>
          <a:ln w="9525">
            <a:noFill/>
            <a:miter lim="800000"/>
            <a:headEnd/>
            <a:tailEnd/>
          </a:ln>
        </p:spPr>
        <p:txBody>
          <a:bodyPr>
            <a:spAutoFit/>
          </a:bodyPr>
          <a:lstStyle/>
          <a:p>
            <a:endParaRPr lang="en-US" sz="1600" dirty="0">
              <a:latin typeface="+mn-lt"/>
            </a:endParaRPr>
          </a:p>
        </p:txBody>
      </p:sp>
      <p:sp>
        <p:nvSpPr>
          <p:cNvPr id="11" name="Title 1"/>
          <p:cNvSpPr>
            <a:spLocks noGrp="1"/>
          </p:cNvSpPr>
          <p:nvPr>
            <p:ph type="ctrTitle"/>
          </p:nvPr>
        </p:nvSpPr>
        <p:spPr>
          <a:xfrm>
            <a:off x="685800" y="1905001"/>
            <a:ext cx="7772400" cy="4038600"/>
          </a:xfrm>
        </p:spPr>
        <p:txBody>
          <a:bodyPr/>
          <a:lstStyle/>
          <a:p>
            <a:r>
              <a:rPr lang="en-PH" sz="2400" b="1" dirty="0" smtClean="0"/>
              <a:t>WEEK 4 - Matrices and Determinants</a:t>
            </a:r>
            <a:br>
              <a:rPr lang="en-PH" sz="2400" b="1" dirty="0" smtClean="0"/>
            </a:br>
            <a:r>
              <a:rPr lang="en-PH" sz="2400" b="1" dirty="0" smtClean="0"/>
              <a:t>Systems of Linear Equations in Two Variables</a:t>
            </a:r>
            <a:br>
              <a:rPr lang="en-PH" sz="2400" b="1" dirty="0" smtClean="0"/>
            </a:br>
            <a:r>
              <a:rPr lang="en-PH" sz="2400" b="1" dirty="0" smtClean="0"/>
              <a:t>Systems of Linear Equations in Three Variables</a:t>
            </a:r>
            <a:br>
              <a:rPr lang="en-PH" sz="2400" b="1" dirty="0" smtClean="0"/>
            </a:br>
            <a:r>
              <a:rPr lang="en-PH" sz="2400" b="1" dirty="0" smtClean="0"/>
              <a:t/>
            </a:r>
            <a:br>
              <a:rPr lang="en-PH" sz="2400" b="1" dirty="0" smtClean="0"/>
            </a:br>
            <a:r>
              <a:rPr lang="en-PH" sz="2400" b="1" dirty="0" smtClean="0"/>
              <a:t>WEEK 5 – Nonlinear Systems of equations</a:t>
            </a:r>
            <a:br>
              <a:rPr lang="en-PH" sz="2400" b="1" dirty="0" smtClean="0"/>
            </a:br>
            <a:r>
              <a:rPr lang="en-PH" sz="2400" b="1" dirty="0" smtClean="0"/>
              <a:t>Applications of Systems of Equations</a:t>
            </a:r>
            <a:br>
              <a:rPr lang="en-PH" sz="2400" b="1" dirty="0" smtClean="0"/>
            </a:br>
            <a:r>
              <a:rPr lang="en-PH" sz="2400" b="1" dirty="0" smtClean="0"/>
              <a:t>Partial Fractions</a:t>
            </a:r>
            <a:br>
              <a:rPr lang="en-PH" sz="2400" b="1" dirty="0" smtClean="0"/>
            </a:br>
            <a:r>
              <a:rPr lang="en-PH" sz="2400" b="1" dirty="0" smtClean="0"/>
              <a:t/>
            </a:r>
            <a:br>
              <a:rPr lang="en-PH" sz="2400" b="1" dirty="0" smtClean="0"/>
            </a:br>
            <a:r>
              <a:rPr lang="en-PH" sz="2400" b="1" dirty="0" smtClean="0"/>
              <a:t>WEEK 6 – Inequalities in Two Variables and System and Systems of Inequalities</a:t>
            </a:r>
            <a:br>
              <a:rPr lang="en-PH" sz="2400" b="1" dirty="0" smtClean="0"/>
            </a:br>
            <a:r>
              <a:rPr lang="en-PH" sz="2400" b="1" dirty="0" smtClean="0"/>
              <a:t>Linear Programming</a:t>
            </a:r>
            <a:br>
              <a:rPr lang="en-PH" sz="2400" b="1" dirty="0" smtClean="0"/>
            </a:br>
            <a:endParaRPr lang="en-US" sz="2400" b="1" dirty="0" smtClean="0"/>
          </a:p>
        </p:txBody>
      </p:sp>
      <p:sp>
        <p:nvSpPr>
          <p:cNvPr id="3" name="Footer Placeholder 2"/>
          <p:cNvSpPr>
            <a:spLocks noGrp="1"/>
          </p:cNvSpPr>
          <p:nvPr>
            <p:ph type="ftr" sz="quarter" idx="11"/>
          </p:nvPr>
        </p:nvSpPr>
        <p:spPr/>
        <p:txBody>
          <a:bodyPr/>
          <a:lstStyle/>
          <a:p>
            <a:pPr>
              <a:defRPr/>
            </a:pPr>
            <a:r>
              <a:rPr lang="en-PH" smtClean="0"/>
              <a:t>(COLLEGE ALGEBRA AND TRIGONOMETRY, Aufmann, Barker and Nation 7th ed.,)</a:t>
            </a:r>
            <a:endParaRPr lang="en-US"/>
          </a:p>
        </p:txBody>
      </p:sp>
      <p:sp>
        <p:nvSpPr>
          <p:cNvPr id="4" name="Slide Number Placeholder 3"/>
          <p:cNvSpPr>
            <a:spLocks noGrp="1"/>
          </p:cNvSpPr>
          <p:nvPr>
            <p:ph type="sldNum" sz="quarter" idx="12"/>
          </p:nvPr>
        </p:nvSpPr>
        <p:spPr/>
        <p:txBody>
          <a:bodyPr/>
          <a:lstStyle/>
          <a:p>
            <a:pPr>
              <a:defRPr/>
            </a:pPr>
            <a:fld id="{A7A88A6D-5939-42D9-A727-543AD8CD1FDC}" type="slidenum">
              <a:rPr lang="en-US" smtClean="0"/>
              <a:pPr>
                <a:defRPr/>
              </a:pPr>
              <a:t>1</a:t>
            </a:fld>
            <a:endParaRPr lang="en-US"/>
          </a:p>
        </p:txBody>
      </p:sp>
    </p:spTree>
    <p:extLst>
      <p:ext uri="{BB962C8B-B14F-4D97-AF65-F5344CB8AC3E}">
        <p14:creationId xmlns:p14="http://schemas.microsoft.com/office/powerpoint/2010/main" val="1989889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04800" y="838200"/>
                <a:ext cx="8305800" cy="5638800"/>
              </a:xfrm>
            </p:spPr>
            <p:txBody>
              <a:bodyPr/>
              <a:lstStyle/>
              <a:p>
                <a:pPr marL="457200" indent="-457200" algn="just" eaLnBrk="1" hangingPunct="1">
                  <a:defRPr/>
                </a:pPr>
                <a:r>
                  <a:rPr lang="en-PH" sz="2800" dirty="0" smtClean="0">
                    <a:solidFill>
                      <a:schemeClr val="tx1"/>
                    </a:solidFill>
                  </a:rPr>
                  <a:t>Consider the matrices</a:t>
                </a:r>
              </a:p>
              <a:p>
                <a:pPr marL="457200" indent="-457200" algn="just" eaLnBrk="1" hangingPunct="1">
                  <a:defRPr/>
                </a:pPr>
                <a:endParaRPr lang="en-US" sz="2800" dirty="0" smtClean="0">
                  <a:solidFill>
                    <a:schemeClr val="tx1"/>
                  </a:solidFill>
                </a:endParaRPr>
              </a:p>
              <a:p>
                <a:pPr marL="457200" indent="-457200" algn="just" eaLnBrk="1" hangingPunct="1">
                  <a:defRPr/>
                </a:pPr>
                <a:endParaRPr lang="en-US" sz="2800" dirty="0">
                  <a:solidFill>
                    <a:schemeClr val="tx1"/>
                  </a:solidFill>
                </a:endParaRPr>
              </a:p>
              <a:p>
                <a:pPr marL="457200" indent="-457200" algn="just" eaLnBrk="1" hangingPunct="1">
                  <a:defRPr/>
                </a:pPr>
                <a:endParaRPr lang="en-US" sz="2800" dirty="0" smtClean="0">
                  <a:solidFill>
                    <a:schemeClr val="tx1"/>
                  </a:solidFill>
                </a:endParaRPr>
              </a:p>
              <a:p>
                <a:pPr marL="457200" indent="-457200" algn="just" eaLnBrk="1" hangingPunct="1">
                  <a:defRPr/>
                </a:pPr>
                <a:r>
                  <a:rPr lang="en-US" sz="2800" dirty="0" smtClean="0">
                    <a:solidFill>
                      <a:schemeClr val="tx1"/>
                    </a:solidFill>
                  </a:rPr>
                  <a:t>then</a:t>
                </a:r>
              </a:p>
              <a:p>
                <a:pPr marL="457200" indent="-457200" algn="just" eaLnBrk="1" hangingPunct="1">
                  <a:defRPr/>
                </a:pPr>
                <a:endParaRPr lang="en-US" sz="2800" dirty="0">
                  <a:solidFill>
                    <a:schemeClr val="tx1"/>
                  </a:solidFill>
                </a:endParaRPr>
              </a:p>
              <a:p>
                <a:pPr marL="457200" indent="-457200" algn="just" eaLnBrk="1" hangingPunct="1">
                  <a:defRPr/>
                </a:pPr>
                <a:endParaRPr lang="en-US" sz="2800" dirty="0" smtClean="0">
                  <a:solidFill>
                    <a:schemeClr val="tx1"/>
                  </a:solidFill>
                </a:endParaRPr>
              </a:p>
              <a:p>
                <a:pPr marL="457200" indent="-457200" algn="just" eaLnBrk="1" hangingPunct="1">
                  <a:defRPr/>
                </a:pPr>
                <a:endParaRPr lang="en-US" sz="2800" dirty="0" smtClean="0">
                  <a:solidFill>
                    <a:schemeClr val="tx1"/>
                  </a:solidFill>
                </a:endParaRPr>
              </a:p>
              <a:p>
                <a:pPr marL="457200" indent="-457200" algn="just" eaLnBrk="1" hangingPunct="1">
                  <a:defRPr/>
                </a:pPr>
                <a:r>
                  <a:rPr lang="en-US" sz="2800" dirty="0" smtClean="0">
                    <a:solidFill>
                      <a:schemeClr val="tx1"/>
                    </a:solidFill>
                  </a:rPr>
                  <a:t>The expressions </a:t>
                </a:r>
                <a14:m>
                  <m:oMath xmlns:m="http://schemas.openxmlformats.org/officeDocument/2006/math">
                    <m:r>
                      <a:rPr lang="en-PH" sz="2800" b="0" i="1" smtClean="0">
                        <a:solidFill>
                          <a:schemeClr val="tx1"/>
                        </a:solidFill>
                        <a:latin typeface="Cambria Math"/>
                      </a:rPr>
                      <m:t>𝐴</m:t>
                    </m:r>
                    <m:r>
                      <a:rPr lang="en-PH" sz="2800" b="0" i="1" smtClean="0">
                        <a:solidFill>
                          <a:schemeClr val="tx1"/>
                        </a:solidFill>
                        <a:latin typeface="Cambria Math"/>
                      </a:rPr>
                      <m:t>+</m:t>
                    </m:r>
                    <m:r>
                      <a:rPr lang="en-PH" sz="2800" b="0" i="1" smtClean="0">
                        <a:solidFill>
                          <a:schemeClr val="tx1"/>
                        </a:solidFill>
                        <a:latin typeface="Cambria Math"/>
                      </a:rPr>
                      <m:t>𝐶</m:t>
                    </m:r>
                  </m:oMath>
                </a14:m>
                <a:r>
                  <a:rPr lang="en-US" sz="2800" dirty="0" smtClean="0">
                    <a:solidFill>
                      <a:schemeClr val="tx1"/>
                    </a:solidFill>
                  </a:rPr>
                  <a:t>, </a:t>
                </a:r>
                <a14:m>
                  <m:oMath xmlns:m="http://schemas.openxmlformats.org/officeDocument/2006/math">
                    <m:r>
                      <a:rPr lang="en-PH" sz="2800" b="0" i="1" smtClean="0">
                        <a:solidFill>
                          <a:schemeClr val="tx1"/>
                        </a:solidFill>
                        <a:latin typeface="Cambria Math"/>
                      </a:rPr>
                      <m:t>𝐵</m:t>
                    </m:r>
                    <m:r>
                      <a:rPr lang="en-PH" sz="2800" b="0" i="1" smtClean="0">
                        <a:solidFill>
                          <a:schemeClr val="tx1"/>
                        </a:solidFill>
                        <a:latin typeface="Cambria Math"/>
                      </a:rPr>
                      <m:t>+</m:t>
                    </m:r>
                    <m:r>
                      <a:rPr lang="en-PH" sz="2800" b="0" i="1" smtClean="0">
                        <a:solidFill>
                          <a:schemeClr val="tx1"/>
                        </a:solidFill>
                        <a:latin typeface="Cambria Math"/>
                      </a:rPr>
                      <m:t>𝐶</m:t>
                    </m:r>
                  </m:oMath>
                </a14:m>
                <a:r>
                  <a:rPr lang="en-US" sz="2800" dirty="0" smtClean="0">
                    <a:solidFill>
                      <a:schemeClr val="tx1"/>
                    </a:solidFill>
                  </a:rPr>
                  <a:t>, </a:t>
                </a:r>
                <a14:m>
                  <m:oMath xmlns:m="http://schemas.openxmlformats.org/officeDocument/2006/math">
                    <m:r>
                      <a:rPr lang="en-PH" sz="2800" b="0" i="1" smtClean="0">
                        <a:solidFill>
                          <a:schemeClr val="tx1"/>
                        </a:solidFill>
                        <a:latin typeface="Cambria Math"/>
                      </a:rPr>
                      <m:t>𝐴</m:t>
                    </m:r>
                    <m:r>
                      <a:rPr lang="en-PH" sz="2800" b="0" i="1" smtClean="0">
                        <a:solidFill>
                          <a:schemeClr val="tx1"/>
                        </a:solidFill>
                        <a:latin typeface="Cambria Math"/>
                      </a:rPr>
                      <m:t>−</m:t>
                    </m:r>
                    <m:r>
                      <a:rPr lang="en-PH" sz="2800" b="0" i="1" smtClean="0">
                        <a:solidFill>
                          <a:schemeClr val="tx1"/>
                        </a:solidFill>
                        <a:latin typeface="Cambria Math"/>
                      </a:rPr>
                      <m:t>𝐶</m:t>
                    </m:r>
                  </m:oMath>
                </a14:m>
                <a:r>
                  <a:rPr lang="en-US" sz="2800" dirty="0" smtClean="0">
                    <a:solidFill>
                      <a:schemeClr val="tx1"/>
                    </a:solidFill>
                  </a:rPr>
                  <a:t>, and </a:t>
                </a:r>
                <a14:m>
                  <m:oMath xmlns:m="http://schemas.openxmlformats.org/officeDocument/2006/math">
                    <m:r>
                      <a:rPr lang="en-PH" sz="2800" b="0" i="1" smtClean="0">
                        <a:solidFill>
                          <a:schemeClr val="tx1"/>
                        </a:solidFill>
                        <a:latin typeface="Cambria Math"/>
                      </a:rPr>
                      <m:t>𝐵</m:t>
                    </m:r>
                    <m:r>
                      <a:rPr lang="en-PH" sz="2800" b="0" i="1" smtClean="0">
                        <a:solidFill>
                          <a:schemeClr val="tx1"/>
                        </a:solidFill>
                        <a:latin typeface="Cambria Math"/>
                      </a:rPr>
                      <m:t>−</m:t>
                    </m:r>
                    <m:r>
                      <a:rPr lang="en-PH" sz="2800" b="0" i="1" smtClean="0">
                        <a:solidFill>
                          <a:schemeClr val="tx1"/>
                        </a:solidFill>
                        <a:latin typeface="Cambria Math"/>
                      </a:rPr>
                      <m:t>𝐶</m:t>
                    </m:r>
                  </m:oMath>
                </a14:m>
                <a:r>
                  <a:rPr lang="en-US" sz="2800" dirty="0" smtClean="0">
                    <a:solidFill>
                      <a:schemeClr val="tx1"/>
                    </a:solidFill>
                  </a:rPr>
                  <a:t> are undefined.</a:t>
                </a: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1394"/>
                </a:stretch>
              </a:blipFill>
            </p:spPr>
            <p:txBody>
              <a:bodyPr/>
              <a:lstStyle/>
              <a:p>
                <a:r>
                  <a:rPr lang="en-PH">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99" y="1371600"/>
            <a:ext cx="72173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429000"/>
            <a:ext cx="8453614"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087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81000" y="2209800"/>
                <a:ext cx="8305800" cy="3505200"/>
              </a:xfrm>
            </p:spPr>
            <p:txBody>
              <a:bodyPr/>
              <a:lstStyle/>
              <a:p>
                <a:pPr marL="457200" indent="-457200" algn="just" eaLnBrk="1" hangingPunct="1">
                  <a:defRPr/>
                </a:pPr>
                <a:r>
                  <a:rPr lang="en-PH" sz="2800" dirty="0" smtClean="0">
                    <a:solidFill>
                      <a:schemeClr val="tx1"/>
                    </a:solidFill>
                  </a:rPr>
                  <a:t>If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is any matrix and </a:t>
                </a:r>
                <a14:m>
                  <m:oMath xmlns:m="http://schemas.openxmlformats.org/officeDocument/2006/math">
                    <m:r>
                      <a:rPr lang="en-PH" sz="2800" b="0" i="1" smtClean="0">
                        <a:solidFill>
                          <a:schemeClr val="tx1"/>
                        </a:solidFill>
                        <a:latin typeface="Cambria Math"/>
                      </a:rPr>
                      <m:t>𝑐</m:t>
                    </m:r>
                  </m:oMath>
                </a14:m>
                <a:r>
                  <a:rPr lang="en-US" sz="2800" dirty="0" smtClean="0">
                    <a:solidFill>
                      <a:schemeClr val="tx1"/>
                    </a:solidFill>
                  </a:rPr>
                  <a:t> is any scalar, then the </a:t>
                </a:r>
                <a:r>
                  <a:rPr lang="en-US" sz="2800" i="1" dirty="0" smtClean="0">
                    <a:solidFill>
                      <a:schemeClr val="tx1"/>
                    </a:solidFill>
                  </a:rPr>
                  <a:t>product</a:t>
                </a:r>
                <a:r>
                  <a:rPr lang="en-US" sz="2800" dirty="0" smtClean="0">
                    <a:solidFill>
                      <a:schemeClr val="tx1"/>
                    </a:solidFill>
                  </a:rPr>
                  <a:t> </a:t>
                </a:r>
                <a14:m>
                  <m:oMath xmlns:m="http://schemas.openxmlformats.org/officeDocument/2006/math">
                    <m:r>
                      <a:rPr lang="en-PH" sz="2800" b="0" i="1" smtClean="0">
                        <a:solidFill>
                          <a:schemeClr val="tx1"/>
                        </a:solidFill>
                        <a:latin typeface="Cambria Math"/>
                      </a:rPr>
                      <m:t>𝑐𝐴</m:t>
                    </m:r>
                  </m:oMath>
                </a14:m>
                <a:r>
                  <a:rPr lang="en-US" sz="2800" dirty="0" smtClean="0">
                    <a:solidFill>
                      <a:schemeClr val="tx1"/>
                    </a:solidFill>
                  </a:rPr>
                  <a:t> is the matrix obtained by multiplying each entry of the matrix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by </a:t>
                </a:r>
                <a14:m>
                  <m:oMath xmlns:m="http://schemas.openxmlformats.org/officeDocument/2006/math">
                    <m:r>
                      <a:rPr lang="en-PH" sz="2800" b="0" i="1" smtClean="0">
                        <a:solidFill>
                          <a:schemeClr val="tx1"/>
                        </a:solidFill>
                        <a:latin typeface="Cambria Math"/>
                      </a:rPr>
                      <m:t>𝑐</m:t>
                    </m:r>
                  </m:oMath>
                </a14:m>
                <a:r>
                  <a:rPr lang="en-US" sz="2800" dirty="0" smtClean="0">
                    <a:solidFill>
                      <a:schemeClr val="tx1"/>
                    </a:solidFill>
                  </a:rPr>
                  <a:t>. The matrix </a:t>
                </a:r>
                <a14:m>
                  <m:oMath xmlns:m="http://schemas.openxmlformats.org/officeDocument/2006/math">
                    <m:r>
                      <a:rPr lang="en-PH" sz="2800" b="0" i="1" smtClean="0">
                        <a:solidFill>
                          <a:schemeClr val="tx1"/>
                        </a:solidFill>
                        <a:latin typeface="Cambria Math"/>
                      </a:rPr>
                      <m:t>𝑐𝐴</m:t>
                    </m:r>
                  </m:oMath>
                </a14:m>
                <a:r>
                  <a:rPr lang="en-US" sz="2800" dirty="0" smtClean="0">
                    <a:solidFill>
                      <a:schemeClr val="tx1"/>
                    </a:solidFill>
                  </a:rPr>
                  <a:t> is said to be a </a:t>
                </a:r>
                <a:r>
                  <a:rPr lang="en-US" sz="2800" i="1" dirty="0" smtClean="0">
                    <a:solidFill>
                      <a:schemeClr val="tx1"/>
                    </a:solidFill>
                  </a:rPr>
                  <a:t>scalar multiple </a:t>
                </a:r>
                <a:r>
                  <a:rPr lang="en-US" sz="2800" dirty="0" smtClean="0">
                    <a:solidFill>
                      <a:schemeClr val="tx1"/>
                    </a:solidFill>
                  </a:rPr>
                  <a:t>of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a:t>
                </a:r>
              </a:p>
              <a:p>
                <a:pPr marL="457200" indent="-457200" algn="just" eaLnBrk="1" hangingPunct="1">
                  <a:defRPr/>
                </a:pPr>
                <a:r>
                  <a:rPr lang="en-US" sz="2800" dirty="0" smtClean="0">
                    <a:solidFill>
                      <a:schemeClr val="tx1"/>
                    </a:solidFill>
                  </a:rPr>
                  <a:t>In matrix notation, if </a:t>
                </a:r>
                <a14:m>
                  <m:oMath xmlns:m="http://schemas.openxmlformats.org/officeDocument/2006/math">
                    <m:r>
                      <a:rPr lang="en-PH" sz="2800" b="0" i="1" smtClean="0">
                        <a:solidFill>
                          <a:schemeClr val="tx1"/>
                        </a:solidFill>
                        <a:latin typeface="Cambria Math"/>
                      </a:rPr>
                      <m:t>𝐴</m:t>
                    </m:r>
                    <m:r>
                      <a:rPr lang="en-PH" sz="2800" b="0" i="1" smtClean="0">
                        <a:solidFill>
                          <a:schemeClr val="tx1"/>
                        </a:solidFill>
                        <a:latin typeface="Cambria Math"/>
                      </a:rPr>
                      <m:t>=</m:t>
                    </m:r>
                    <m:d>
                      <m:dPr>
                        <m:begChr m:val="["/>
                        <m:endChr m:val="]"/>
                        <m:ctrlPr>
                          <a:rPr lang="en-PH" sz="2800" b="0" i="1" smtClean="0">
                            <a:solidFill>
                              <a:schemeClr val="tx1"/>
                            </a:solidFill>
                            <a:latin typeface="Cambria Math" panose="02040503050406030204" pitchFamily="18" charset="0"/>
                          </a:rPr>
                        </m:ctrlPr>
                      </m:dPr>
                      <m:e>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𝑎</m:t>
                            </m:r>
                          </m:e>
                          <m:sub>
                            <m:r>
                              <a:rPr lang="en-PH" sz="2800" b="0" i="1" smtClean="0">
                                <a:solidFill>
                                  <a:schemeClr val="tx1"/>
                                </a:solidFill>
                                <a:latin typeface="Cambria Math"/>
                              </a:rPr>
                              <m:t>𝑖𝑗</m:t>
                            </m:r>
                          </m:sub>
                        </m:sSub>
                      </m:e>
                    </m:d>
                  </m:oMath>
                </a14:m>
                <a:r>
                  <a:rPr lang="en-US" sz="2800" dirty="0" smtClean="0">
                    <a:solidFill>
                      <a:schemeClr val="tx1"/>
                    </a:solidFill>
                  </a:rPr>
                  <a:t>, then</a:t>
                </a:r>
              </a:p>
              <a:p>
                <a:pPr marL="457200" indent="-457200" algn="just" eaLnBrk="1" hangingPunct="1">
                  <a:defRPr/>
                </a:pPr>
                <a14:m>
                  <m:oMathPara xmlns:m="http://schemas.openxmlformats.org/officeDocument/2006/math">
                    <m:oMathParaPr>
                      <m:jc m:val="centerGroup"/>
                    </m:oMathParaPr>
                    <m:oMath xmlns:m="http://schemas.openxmlformats.org/officeDocument/2006/math">
                      <m:sSub>
                        <m:sSubPr>
                          <m:ctrlPr>
                            <a:rPr lang="en-PH" sz="2800" b="0" i="1" smtClean="0">
                              <a:solidFill>
                                <a:schemeClr val="tx1"/>
                              </a:solidFill>
                              <a:latin typeface="Cambria Math" panose="02040503050406030204" pitchFamily="18" charset="0"/>
                            </a:rPr>
                          </m:ctrlPr>
                        </m:sSubPr>
                        <m:e>
                          <m:d>
                            <m:dPr>
                              <m:ctrlPr>
                                <a:rPr lang="en-US" sz="2800" i="1" smtClean="0">
                                  <a:solidFill>
                                    <a:schemeClr val="tx1"/>
                                  </a:solidFill>
                                  <a:latin typeface="Cambria Math" panose="02040503050406030204" pitchFamily="18" charset="0"/>
                                </a:rPr>
                              </m:ctrlPr>
                            </m:dPr>
                            <m:e>
                              <m:r>
                                <a:rPr lang="en-PH" sz="2800" b="0" i="1" smtClean="0">
                                  <a:solidFill>
                                    <a:schemeClr val="tx1"/>
                                  </a:solidFill>
                                  <a:latin typeface="Cambria Math"/>
                                </a:rPr>
                                <m:t>𝑐𝐴</m:t>
                              </m:r>
                            </m:e>
                          </m:d>
                        </m:e>
                        <m:sub>
                          <m:r>
                            <a:rPr lang="en-PH" sz="2800" b="0" i="1" smtClean="0">
                              <a:solidFill>
                                <a:schemeClr val="tx1"/>
                              </a:solidFill>
                              <a:latin typeface="Cambria Math"/>
                            </a:rPr>
                            <m:t>𝑖𝑗</m:t>
                          </m:r>
                        </m:sub>
                      </m:sSub>
                      <m:r>
                        <a:rPr lang="en-PH" sz="2800" b="0" i="1" smtClean="0">
                          <a:solidFill>
                            <a:schemeClr val="tx1"/>
                          </a:solidFill>
                          <a:latin typeface="Cambria Math"/>
                        </a:rPr>
                        <m:t>=</m:t>
                      </m:r>
                      <m:r>
                        <a:rPr lang="en-PH" sz="2800" b="0" i="1" smtClean="0">
                          <a:solidFill>
                            <a:schemeClr val="tx1"/>
                          </a:solidFill>
                          <a:latin typeface="Cambria Math"/>
                        </a:rPr>
                        <m:t>𝑐</m:t>
                      </m:r>
                      <m:sSub>
                        <m:sSubPr>
                          <m:ctrlPr>
                            <a:rPr lang="en-PH" sz="2800" b="0" i="1" smtClean="0">
                              <a:solidFill>
                                <a:schemeClr val="tx1"/>
                              </a:solidFill>
                              <a:latin typeface="Cambria Math" panose="02040503050406030204" pitchFamily="18" charset="0"/>
                            </a:rPr>
                          </m:ctrlPr>
                        </m:sSubPr>
                        <m:e>
                          <m:d>
                            <m:dPr>
                              <m:ctrlPr>
                                <a:rPr lang="en-PH" sz="2800" b="0" i="1" smtClean="0">
                                  <a:solidFill>
                                    <a:schemeClr val="tx1"/>
                                  </a:solidFill>
                                  <a:latin typeface="Cambria Math" panose="02040503050406030204" pitchFamily="18" charset="0"/>
                                </a:rPr>
                              </m:ctrlPr>
                            </m:dPr>
                            <m:e>
                              <m:r>
                                <a:rPr lang="en-PH" sz="2800" b="0" i="1" smtClean="0">
                                  <a:solidFill>
                                    <a:schemeClr val="tx1"/>
                                  </a:solidFill>
                                  <a:latin typeface="Cambria Math"/>
                                </a:rPr>
                                <m:t>𝐴</m:t>
                              </m:r>
                            </m:e>
                          </m:d>
                        </m:e>
                        <m:sub>
                          <m:r>
                            <a:rPr lang="en-PH" sz="2800" b="0" i="1" smtClean="0">
                              <a:solidFill>
                                <a:schemeClr val="tx1"/>
                              </a:solidFill>
                              <a:latin typeface="Cambria Math"/>
                            </a:rPr>
                            <m:t>𝑖𝑗</m:t>
                          </m:r>
                        </m:sub>
                      </m:sSub>
                      <m:r>
                        <a:rPr lang="en-PH" sz="2800" b="0" i="1" smtClean="0">
                          <a:solidFill>
                            <a:schemeClr val="tx1"/>
                          </a:solidFill>
                          <a:latin typeface="Cambria Math"/>
                        </a:rPr>
                        <m:t>=</m:t>
                      </m:r>
                      <m:r>
                        <a:rPr lang="en-PH" sz="2800" b="0" i="1" smtClean="0">
                          <a:solidFill>
                            <a:schemeClr val="tx1"/>
                          </a:solidFill>
                          <a:latin typeface="Cambria Math"/>
                        </a:rPr>
                        <m:t>𝑐</m:t>
                      </m:r>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𝑎</m:t>
                          </m:r>
                        </m:e>
                        <m:sub>
                          <m:r>
                            <a:rPr lang="en-PH" sz="2800" b="0" i="1" smtClean="0">
                              <a:solidFill>
                                <a:schemeClr val="tx1"/>
                              </a:solidFill>
                              <a:latin typeface="Cambria Math"/>
                            </a:rPr>
                            <m:t>𝑖𝑗</m:t>
                          </m:r>
                        </m:sub>
                      </m:sSub>
                    </m:oMath>
                  </m:oMathPara>
                </a14:m>
                <a:endParaRPr lang="en-US" sz="2800" dirty="0" smtClean="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81000" y="2209800"/>
                <a:ext cx="8305800" cy="3505200"/>
              </a:xfrm>
              <a:blipFill rotWithShape="1">
                <a:blip r:embed="rId2"/>
                <a:stretch>
                  <a:fillRect l="-1542" t="-1565" r="-1468"/>
                </a:stretch>
              </a:blipFill>
            </p:spPr>
            <p:txBody>
              <a:bodyPr/>
              <a:lstStyle/>
              <a:p>
                <a:r>
                  <a:rPr lang="en-PH">
                    <a:noFill/>
                  </a:rPr>
                  <a:t> </a:t>
                </a:r>
              </a:p>
            </p:txBody>
          </p:sp>
        </mc:Fallback>
      </mc:AlternateContent>
      <p:sp>
        <p:nvSpPr>
          <p:cNvPr id="4" name="Title 1"/>
          <p:cNvSpPr txBox="1">
            <a:spLocks/>
          </p:cNvSpPr>
          <p:nvPr/>
        </p:nvSpPr>
        <p:spPr bwMode="auto">
          <a:xfrm>
            <a:off x="228600" y="1295400"/>
            <a:ext cx="8458200" cy="533399"/>
          </a:xfrm>
          <a:prstGeom prst="rect">
            <a:avLst/>
          </a:prstGeom>
          <a:ln>
            <a:headEnd/>
            <a:tailEnd/>
          </a:ln>
        </p:spPr>
        <p:style>
          <a:lnRef idx="2">
            <a:schemeClr val="dk1"/>
          </a:lnRef>
          <a:fillRef idx="1">
            <a:schemeClr val="lt1"/>
          </a:fillRef>
          <a:effectRef idx="0">
            <a:schemeClr val="dk1"/>
          </a:effectRef>
          <a:fontRef idx="minor">
            <a:schemeClr val="dk1"/>
          </a:fontRef>
        </p:style>
        <p:txBody>
          <a:bodyPr anchor="ctr"/>
          <a:lstStyle/>
          <a:p>
            <a:pPr algn="ctr">
              <a:defRPr/>
            </a:pPr>
            <a:r>
              <a:rPr lang="en-US" sz="3600" b="1" dirty="0" smtClean="0"/>
              <a:t>DEFINITION</a:t>
            </a:r>
            <a:endParaRPr lang="en-US" sz="3600" b="1" dirty="0"/>
          </a:p>
        </p:txBody>
      </p:sp>
    </p:spTree>
    <p:extLst>
      <p:ext uri="{BB962C8B-B14F-4D97-AF65-F5344CB8AC3E}">
        <p14:creationId xmlns:p14="http://schemas.microsoft.com/office/powerpoint/2010/main" val="2640771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04800" y="1905000"/>
                <a:ext cx="8305800" cy="4114800"/>
              </a:xfrm>
            </p:spPr>
            <p:txBody>
              <a:bodyPr/>
              <a:lstStyle/>
              <a:p>
                <a:pPr marL="457200" indent="-457200" algn="just" eaLnBrk="1" hangingPunct="1">
                  <a:defRPr/>
                </a:pPr>
                <a:r>
                  <a:rPr lang="en-PH" sz="2800" dirty="0" smtClean="0">
                    <a:solidFill>
                      <a:schemeClr val="tx1"/>
                    </a:solidFill>
                  </a:rPr>
                  <a:t>For the matrices</a:t>
                </a:r>
              </a:p>
              <a:p>
                <a:pPr marL="457200" indent="-457200" algn="just" eaLnBrk="1" hangingPunct="1">
                  <a:defRPr/>
                </a:pPr>
                <a:endParaRPr lang="en-US" sz="2800" dirty="0" smtClean="0">
                  <a:solidFill>
                    <a:schemeClr val="tx1"/>
                  </a:solidFill>
                </a:endParaRPr>
              </a:p>
              <a:p>
                <a:pPr marL="457200" indent="-457200" algn="just" eaLnBrk="1" hangingPunct="1">
                  <a:defRPr/>
                </a:pPr>
                <a:endParaRPr lang="en-US" sz="2800" dirty="0">
                  <a:solidFill>
                    <a:schemeClr val="tx1"/>
                  </a:solidFill>
                </a:endParaRPr>
              </a:p>
              <a:p>
                <a:pPr marL="457200" indent="-457200" algn="just" eaLnBrk="1" hangingPunct="1">
                  <a:defRPr/>
                </a:pPr>
                <a:r>
                  <a:rPr lang="en-US" sz="2800" dirty="0" smtClean="0">
                    <a:solidFill>
                      <a:schemeClr val="tx1"/>
                    </a:solidFill>
                  </a:rPr>
                  <a:t>we have</a:t>
                </a:r>
              </a:p>
              <a:p>
                <a:pPr marL="457200" indent="-457200" algn="just" eaLnBrk="1" hangingPunct="1">
                  <a:defRPr/>
                </a:pPr>
                <a:endParaRPr lang="en-US" sz="2800" dirty="0" smtClean="0">
                  <a:solidFill>
                    <a:schemeClr val="tx1"/>
                  </a:solidFill>
                </a:endParaRPr>
              </a:p>
              <a:p>
                <a:pPr marL="457200" indent="-457200" algn="just" eaLnBrk="1" hangingPunct="1">
                  <a:defRPr/>
                </a:pPr>
                <a:endParaRPr lang="en-US" sz="2800" dirty="0">
                  <a:solidFill>
                    <a:schemeClr val="tx1"/>
                  </a:solidFill>
                </a:endParaRPr>
              </a:p>
              <a:p>
                <a:pPr marL="457200" indent="-457200" algn="just" eaLnBrk="1" hangingPunct="1">
                  <a:defRPr/>
                </a:pPr>
                <a:r>
                  <a:rPr lang="en-US" sz="2800" dirty="0" smtClean="0">
                    <a:solidFill>
                      <a:schemeClr val="tx1"/>
                    </a:solidFill>
                  </a:rPr>
                  <a:t>It is a common practice to denote </a:t>
                </a:r>
                <a14:m>
                  <m:oMath xmlns:m="http://schemas.openxmlformats.org/officeDocument/2006/math">
                    <m:d>
                      <m:dPr>
                        <m:ctrlPr>
                          <a:rPr lang="en-US" sz="2800" i="1" smtClean="0">
                            <a:solidFill>
                              <a:schemeClr val="tx1"/>
                            </a:solidFill>
                            <a:latin typeface="Cambria Math" panose="02040503050406030204" pitchFamily="18" charset="0"/>
                          </a:rPr>
                        </m:ctrlPr>
                      </m:dPr>
                      <m:e>
                        <m:r>
                          <a:rPr lang="en-PH" sz="2800" b="0" i="1" smtClean="0">
                            <a:solidFill>
                              <a:schemeClr val="tx1"/>
                            </a:solidFill>
                            <a:latin typeface="Cambria Math"/>
                          </a:rPr>
                          <m:t>−1</m:t>
                        </m:r>
                      </m:e>
                    </m:d>
                    <m:r>
                      <a:rPr lang="en-PH" sz="2800" b="0" i="1" smtClean="0">
                        <a:solidFill>
                          <a:schemeClr val="tx1"/>
                        </a:solidFill>
                        <a:latin typeface="Cambria Math"/>
                      </a:rPr>
                      <m:t>𝐵</m:t>
                    </m:r>
                  </m:oMath>
                </a14:m>
                <a:r>
                  <a:rPr lang="en-US" sz="2800" dirty="0" smtClean="0">
                    <a:solidFill>
                      <a:schemeClr val="tx1"/>
                    </a:solidFill>
                  </a:rPr>
                  <a:t> by </a:t>
                </a:r>
                <a14:m>
                  <m:oMath xmlns:m="http://schemas.openxmlformats.org/officeDocument/2006/math">
                    <m:r>
                      <a:rPr lang="en-PH" sz="2800" b="0" i="1" smtClean="0">
                        <a:solidFill>
                          <a:schemeClr val="tx1"/>
                        </a:solidFill>
                        <a:latin typeface="Cambria Math"/>
                      </a:rPr>
                      <m:t>−</m:t>
                    </m:r>
                    <m:r>
                      <a:rPr lang="en-PH" sz="2800" b="0" i="1" smtClean="0">
                        <a:solidFill>
                          <a:schemeClr val="tx1"/>
                        </a:solidFill>
                        <a:latin typeface="Cambria Math"/>
                      </a:rPr>
                      <m:t>𝐵</m:t>
                    </m:r>
                  </m:oMath>
                </a14:m>
                <a:r>
                  <a:rPr lang="en-US" sz="2800" dirty="0" smtClean="0">
                    <a:solidFill>
                      <a:schemeClr val="tx1"/>
                    </a:solidFill>
                  </a:rPr>
                  <a:t>.</a:t>
                </a: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04800" y="1905000"/>
                <a:ext cx="8305800" cy="4114800"/>
              </a:xfrm>
              <a:blipFill rotWithShape="1">
                <a:blip r:embed="rId2"/>
                <a:stretch>
                  <a:fillRect l="-1467" t="-1333"/>
                </a:stretch>
              </a:blipFill>
            </p:spPr>
            <p:txBody>
              <a:bodyPr/>
              <a:lstStyle/>
              <a:p>
                <a:r>
                  <a:rPr lang="en-PH">
                    <a:noFill/>
                  </a:rPr>
                  <a:t> </a:t>
                </a:r>
              </a:p>
            </p:txBody>
          </p:sp>
        </mc:Fallback>
      </mc:AlternateContent>
      <p:sp>
        <p:nvSpPr>
          <p:cNvPr id="4" name="Title 1"/>
          <p:cNvSpPr txBox="1">
            <a:spLocks/>
          </p:cNvSpPr>
          <p:nvPr/>
        </p:nvSpPr>
        <p:spPr bwMode="auto">
          <a:xfrm>
            <a:off x="228600" y="1219200"/>
            <a:ext cx="8458200" cy="533399"/>
          </a:xfrm>
          <a:prstGeom prst="rect">
            <a:avLst/>
          </a:prstGeom>
          <a:ln>
            <a:headEnd/>
            <a:tailEnd/>
          </a:ln>
        </p:spPr>
        <p:style>
          <a:lnRef idx="2">
            <a:schemeClr val="dk1"/>
          </a:lnRef>
          <a:fillRef idx="1">
            <a:schemeClr val="lt1"/>
          </a:fillRef>
          <a:effectRef idx="0">
            <a:schemeClr val="dk1"/>
          </a:effectRef>
          <a:fontRef idx="minor">
            <a:schemeClr val="dk1"/>
          </a:fontRef>
        </p:style>
        <p:txBody>
          <a:bodyPr anchor="ctr"/>
          <a:lstStyle/>
          <a:p>
            <a:pPr algn="ctr">
              <a:defRPr/>
            </a:pPr>
            <a:r>
              <a:rPr lang="en-US" sz="3600" b="1" dirty="0" smtClean="0"/>
              <a:t>SCALAR MULTIPLES</a:t>
            </a:r>
            <a:endParaRPr lang="en-US" sz="36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577" y="2514600"/>
            <a:ext cx="842922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91000"/>
            <a:ext cx="7772400" cy="669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539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04800" y="838200"/>
                <a:ext cx="8305800" cy="5334000"/>
              </a:xfrm>
            </p:spPr>
            <p:txBody>
              <a:bodyPr/>
              <a:lstStyle/>
              <a:p>
                <a:pPr marL="457200" indent="-457200" algn="just" eaLnBrk="1" hangingPunct="1">
                  <a:defRPr/>
                </a:pPr>
                <a:endParaRPr lang="en-US" sz="2800" dirty="0" smtClean="0">
                  <a:solidFill>
                    <a:schemeClr val="tx1"/>
                  </a:solidFill>
                </a:endParaRPr>
              </a:p>
              <a:p>
                <a:pPr marL="457200" indent="-457200" algn="just" eaLnBrk="1" hangingPunct="1">
                  <a:defRPr/>
                </a:pPr>
                <a:r>
                  <a:rPr lang="en-US" sz="2800" dirty="0" smtClean="0">
                    <a:solidFill>
                      <a:schemeClr val="tx1"/>
                    </a:solidFill>
                  </a:rPr>
                  <a:t>If </a:t>
                </a:r>
                <a14:m>
                  <m:oMath xmlns:m="http://schemas.openxmlformats.org/officeDocument/2006/math">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𝐴</m:t>
                        </m:r>
                      </m:e>
                      <m:sub>
                        <m:r>
                          <a:rPr lang="en-PH" sz="2800" b="0" i="1" smtClean="0">
                            <a:solidFill>
                              <a:schemeClr val="tx1"/>
                            </a:solidFill>
                            <a:latin typeface="Cambria Math"/>
                          </a:rPr>
                          <m:t>1</m:t>
                        </m:r>
                      </m:sub>
                    </m:sSub>
                  </m:oMath>
                </a14:m>
                <a:r>
                  <a:rPr lang="en-US" sz="2800" dirty="0" smtClean="0">
                    <a:solidFill>
                      <a:schemeClr val="tx1"/>
                    </a:solidFill>
                  </a:rPr>
                  <a:t>, </a:t>
                </a:r>
                <a14:m>
                  <m:oMath xmlns:m="http://schemas.openxmlformats.org/officeDocument/2006/math">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𝐴</m:t>
                        </m:r>
                      </m:e>
                      <m:sub>
                        <m:r>
                          <a:rPr lang="en-PH" sz="2800" b="0" i="1" smtClean="0">
                            <a:solidFill>
                              <a:schemeClr val="tx1"/>
                            </a:solidFill>
                            <a:latin typeface="Cambria Math"/>
                          </a:rPr>
                          <m:t>2</m:t>
                        </m:r>
                      </m:sub>
                    </m:sSub>
                  </m:oMath>
                </a14:m>
                <a:r>
                  <a:rPr lang="en-US" sz="2800" dirty="0" smtClean="0">
                    <a:solidFill>
                      <a:schemeClr val="tx1"/>
                    </a:solidFill>
                  </a:rPr>
                  <a:t>, …, </a:t>
                </a:r>
                <a14:m>
                  <m:oMath xmlns:m="http://schemas.openxmlformats.org/officeDocument/2006/math">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𝐴</m:t>
                        </m:r>
                      </m:e>
                      <m:sub>
                        <m:r>
                          <a:rPr lang="en-PH" sz="2800" b="0" i="1" smtClean="0">
                            <a:solidFill>
                              <a:schemeClr val="tx1"/>
                            </a:solidFill>
                            <a:latin typeface="Cambria Math"/>
                          </a:rPr>
                          <m:t>𝑛</m:t>
                        </m:r>
                      </m:sub>
                    </m:sSub>
                  </m:oMath>
                </a14:m>
                <a:r>
                  <a:rPr lang="en-US" sz="2800" dirty="0" smtClean="0">
                    <a:solidFill>
                      <a:schemeClr val="tx1"/>
                    </a:solidFill>
                  </a:rPr>
                  <a:t> are matrices of the same size and </a:t>
                </a:r>
                <a14:m>
                  <m:oMath xmlns:m="http://schemas.openxmlformats.org/officeDocument/2006/math">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𝑐</m:t>
                        </m:r>
                      </m:e>
                      <m:sub>
                        <m:r>
                          <a:rPr lang="en-PH" sz="2800" b="0" i="1" smtClean="0">
                            <a:solidFill>
                              <a:schemeClr val="tx1"/>
                            </a:solidFill>
                            <a:latin typeface="Cambria Math"/>
                          </a:rPr>
                          <m:t>1</m:t>
                        </m:r>
                      </m:sub>
                    </m:sSub>
                  </m:oMath>
                </a14:m>
                <a:r>
                  <a:rPr lang="en-US" sz="2800" dirty="0" smtClean="0">
                    <a:solidFill>
                      <a:schemeClr val="tx1"/>
                    </a:solidFill>
                  </a:rPr>
                  <a:t>, </a:t>
                </a:r>
                <a14:m>
                  <m:oMath xmlns:m="http://schemas.openxmlformats.org/officeDocument/2006/math">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𝑐</m:t>
                        </m:r>
                      </m:e>
                      <m:sub>
                        <m:r>
                          <a:rPr lang="en-PH" sz="2800" b="0" i="1" smtClean="0">
                            <a:solidFill>
                              <a:schemeClr val="tx1"/>
                            </a:solidFill>
                            <a:latin typeface="Cambria Math"/>
                          </a:rPr>
                          <m:t>2</m:t>
                        </m:r>
                      </m:sub>
                    </m:sSub>
                  </m:oMath>
                </a14:m>
                <a:r>
                  <a:rPr lang="en-US" sz="2800" dirty="0" smtClean="0">
                    <a:solidFill>
                      <a:schemeClr val="tx1"/>
                    </a:solidFill>
                  </a:rPr>
                  <a:t>, …, </a:t>
                </a:r>
                <a14:m>
                  <m:oMath xmlns:m="http://schemas.openxmlformats.org/officeDocument/2006/math">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𝑐</m:t>
                        </m:r>
                      </m:e>
                      <m:sub>
                        <m:r>
                          <a:rPr lang="en-PH" sz="2800" b="0" i="1" smtClean="0">
                            <a:solidFill>
                              <a:schemeClr val="tx1"/>
                            </a:solidFill>
                            <a:latin typeface="Cambria Math"/>
                          </a:rPr>
                          <m:t>𝑛</m:t>
                        </m:r>
                      </m:sub>
                    </m:sSub>
                  </m:oMath>
                </a14:m>
                <a:r>
                  <a:rPr lang="en-US" sz="2800" dirty="0" smtClean="0">
                    <a:solidFill>
                      <a:schemeClr val="tx1"/>
                    </a:solidFill>
                  </a:rPr>
                  <a:t> are scalars, then an expression of the form</a:t>
                </a:r>
              </a:p>
              <a:p>
                <a:pPr marL="457200" indent="-457200" algn="just" eaLnBrk="1" hangingPunct="1">
                  <a:defRPr/>
                </a:pPr>
                <a14:m>
                  <m:oMathPara xmlns:m="http://schemas.openxmlformats.org/officeDocument/2006/math">
                    <m:oMathParaPr>
                      <m:jc m:val="centerGroup"/>
                    </m:oMathParaPr>
                    <m:oMath xmlns:m="http://schemas.openxmlformats.org/officeDocument/2006/math">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𝑐</m:t>
                          </m:r>
                        </m:e>
                        <m:sub>
                          <m:r>
                            <a:rPr lang="en-PH" sz="2800" b="0" i="1" smtClean="0">
                              <a:solidFill>
                                <a:schemeClr val="tx1"/>
                              </a:solidFill>
                              <a:latin typeface="Cambria Math"/>
                            </a:rPr>
                            <m:t>1</m:t>
                          </m:r>
                        </m:sub>
                      </m:sSub>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𝐴</m:t>
                          </m:r>
                        </m:e>
                        <m:sub>
                          <m:r>
                            <a:rPr lang="en-PH" sz="2800" b="0" i="1" smtClean="0">
                              <a:solidFill>
                                <a:schemeClr val="tx1"/>
                              </a:solidFill>
                              <a:latin typeface="Cambria Math"/>
                            </a:rPr>
                            <m:t>1</m:t>
                          </m:r>
                        </m:sub>
                      </m:sSub>
                      <m:r>
                        <a:rPr lang="en-PH" sz="2800" b="0" i="1" smtClean="0">
                          <a:solidFill>
                            <a:schemeClr val="tx1"/>
                          </a:solidFill>
                          <a:latin typeface="Cambria Math"/>
                        </a:rPr>
                        <m:t>+</m:t>
                      </m:r>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𝑐</m:t>
                          </m:r>
                        </m:e>
                        <m:sub>
                          <m:r>
                            <a:rPr lang="en-PH" sz="2800" b="0" i="1" smtClean="0">
                              <a:solidFill>
                                <a:schemeClr val="tx1"/>
                              </a:solidFill>
                              <a:latin typeface="Cambria Math"/>
                            </a:rPr>
                            <m:t>2</m:t>
                          </m:r>
                        </m:sub>
                      </m:sSub>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𝐴</m:t>
                          </m:r>
                        </m:e>
                        <m:sub>
                          <m:r>
                            <a:rPr lang="en-PH" sz="2800" b="0" i="1" smtClean="0">
                              <a:solidFill>
                                <a:schemeClr val="tx1"/>
                              </a:solidFill>
                              <a:latin typeface="Cambria Math"/>
                            </a:rPr>
                            <m:t>2</m:t>
                          </m:r>
                        </m:sub>
                      </m:sSub>
                      <m:r>
                        <a:rPr lang="en-PH" sz="2800" b="0" i="1" smtClean="0">
                          <a:solidFill>
                            <a:schemeClr val="tx1"/>
                          </a:solidFill>
                          <a:latin typeface="Cambria Math"/>
                        </a:rPr>
                        <m:t>+</m:t>
                      </m:r>
                      <m:r>
                        <a:rPr lang="en-PH" sz="2800" b="0" i="1" smtClean="0">
                          <a:solidFill>
                            <a:schemeClr val="tx1"/>
                          </a:solidFill>
                          <a:latin typeface="Cambria Math"/>
                          <a:ea typeface="Cambria Math"/>
                        </a:rPr>
                        <m:t>⋯+</m:t>
                      </m:r>
                      <m:sSub>
                        <m:sSubPr>
                          <m:ctrlPr>
                            <a:rPr lang="en-PH" sz="2800" b="0" i="1" smtClean="0">
                              <a:solidFill>
                                <a:schemeClr val="tx1"/>
                              </a:solidFill>
                              <a:latin typeface="Cambria Math" panose="02040503050406030204" pitchFamily="18" charset="0"/>
                              <a:ea typeface="Cambria Math"/>
                            </a:rPr>
                          </m:ctrlPr>
                        </m:sSubPr>
                        <m:e>
                          <m:r>
                            <a:rPr lang="en-PH" sz="2800" b="0" i="1" smtClean="0">
                              <a:solidFill>
                                <a:schemeClr val="tx1"/>
                              </a:solidFill>
                              <a:latin typeface="Cambria Math"/>
                              <a:ea typeface="Cambria Math"/>
                            </a:rPr>
                            <m:t>𝑐</m:t>
                          </m:r>
                        </m:e>
                        <m:sub>
                          <m:r>
                            <a:rPr lang="en-PH" sz="2800" b="0" i="1" smtClean="0">
                              <a:solidFill>
                                <a:schemeClr val="tx1"/>
                              </a:solidFill>
                              <a:latin typeface="Cambria Math"/>
                              <a:ea typeface="Cambria Math"/>
                            </a:rPr>
                            <m:t>𝑛</m:t>
                          </m:r>
                        </m:sub>
                      </m:sSub>
                      <m:sSub>
                        <m:sSubPr>
                          <m:ctrlPr>
                            <a:rPr lang="en-PH" sz="2800" b="0" i="1" smtClean="0">
                              <a:solidFill>
                                <a:schemeClr val="tx1"/>
                              </a:solidFill>
                              <a:latin typeface="Cambria Math" panose="02040503050406030204" pitchFamily="18" charset="0"/>
                              <a:ea typeface="Cambria Math"/>
                            </a:rPr>
                          </m:ctrlPr>
                        </m:sSubPr>
                        <m:e>
                          <m:r>
                            <a:rPr lang="en-PH" sz="2800" b="0" i="1" smtClean="0">
                              <a:solidFill>
                                <a:schemeClr val="tx1"/>
                              </a:solidFill>
                              <a:latin typeface="Cambria Math"/>
                              <a:ea typeface="Cambria Math"/>
                            </a:rPr>
                            <m:t>𝐴</m:t>
                          </m:r>
                        </m:e>
                        <m:sub>
                          <m:r>
                            <a:rPr lang="en-PH" sz="2800" b="0" i="1" smtClean="0">
                              <a:solidFill>
                                <a:schemeClr val="tx1"/>
                              </a:solidFill>
                              <a:latin typeface="Cambria Math"/>
                              <a:ea typeface="Cambria Math"/>
                            </a:rPr>
                            <m:t>𝑛</m:t>
                          </m:r>
                        </m:sub>
                      </m:sSub>
                    </m:oMath>
                  </m:oMathPara>
                </a14:m>
                <a:endParaRPr lang="en-US" sz="2800" dirty="0" smtClean="0">
                  <a:solidFill>
                    <a:schemeClr val="tx1"/>
                  </a:solidFill>
                </a:endParaRPr>
              </a:p>
              <a:p>
                <a:pPr marL="457200" indent="-457200" algn="just" eaLnBrk="1" hangingPunct="1">
                  <a:defRPr/>
                </a:pPr>
                <a:r>
                  <a:rPr lang="en-US" sz="2800" dirty="0" smtClean="0">
                    <a:solidFill>
                      <a:schemeClr val="tx1"/>
                    </a:solidFill>
                  </a:rPr>
                  <a:t>is called a </a:t>
                </a:r>
                <a:r>
                  <a:rPr lang="en-US" sz="2800" i="1" dirty="0" smtClean="0">
                    <a:solidFill>
                      <a:schemeClr val="tx1"/>
                    </a:solidFill>
                  </a:rPr>
                  <a:t>linear combination </a:t>
                </a:r>
                <a:r>
                  <a:rPr lang="en-US" sz="2800" dirty="0" smtClean="0">
                    <a:solidFill>
                      <a:schemeClr val="tx1"/>
                    </a:solidFill>
                  </a:rPr>
                  <a:t>of </a:t>
                </a:r>
                <a14:m>
                  <m:oMath xmlns:m="http://schemas.openxmlformats.org/officeDocument/2006/math">
                    <m:sSub>
                      <m:sSubPr>
                        <m:ctrlPr>
                          <a:rPr lang="en-PH" sz="2800" i="1">
                            <a:solidFill>
                              <a:schemeClr val="tx1"/>
                            </a:solidFill>
                            <a:latin typeface="Cambria Math" panose="02040503050406030204" pitchFamily="18" charset="0"/>
                          </a:rPr>
                        </m:ctrlPr>
                      </m:sSubPr>
                      <m:e>
                        <m:r>
                          <a:rPr lang="en-PH" sz="2800" i="1">
                            <a:solidFill>
                              <a:schemeClr val="tx1"/>
                            </a:solidFill>
                            <a:latin typeface="Cambria Math"/>
                          </a:rPr>
                          <m:t>𝐴</m:t>
                        </m:r>
                      </m:e>
                      <m:sub>
                        <m:r>
                          <a:rPr lang="en-PH" sz="2800" i="1">
                            <a:solidFill>
                              <a:schemeClr val="tx1"/>
                            </a:solidFill>
                            <a:latin typeface="Cambria Math"/>
                          </a:rPr>
                          <m:t>1</m:t>
                        </m:r>
                      </m:sub>
                    </m:sSub>
                  </m:oMath>
                </a14:m>
                <a:r>
                  <a:rPr lang="en-US" sz="2800" dirty="0">
                    <a:solidFill>
                      <a:schemeClr val="tx1"/>
                    </a:solidFill>
                  </a:rPr>
                  <a:t>, </a:t>
                </a:r>
                <a14:m>
                  <m:oMath xmlns:m="http://schemas.openxmlformats.org/officeDocument/2006/math">
                    <m:sSub>
                      <m:sSubPr>
                        <m:ctrlPr>
                          <a:rPr lang="en-PH" sz="2800" i="1">
                            <a:solidFill>
                              <a:schemeClr val="tx1"/>
                            </a:solidFill>
                            <a:latin typeface="Cambria Math" panose="02040503050406030204" pitchFamily="18" charset="0"/>
                          </a:rPr>
                        </m:ctrlPr>
                      </m:sSubPr>
                      <m:e>
                        <m:r>
                          <a:rPr lang="en-PH" sz="2800" i="1">
                            <a:solidFill>
                              <a:schemeClr val="tx1"/>
                            </a:solidFill>
                            <a:latin typeface="Cambria Math"/>
                          </a:rPr>
                          <m:t>𝐴</m:t>
                        </m:r>
                      </m:e>
                      <m:sub>
                        <m:r>
                          <a:rPr lang="en-PH" sz="2800" i="1">
                            <a:solidFill>
                              <a:schemeClr val="tx1"/>
                            </a:solidFill>
                            <a:latin typeface="Cambria Math"/>
                          </a:rPr>
                          <m:t>2</m:t>
                        </m:r>
                      </m:sub>
                    </m:sSub>
                  </m:oMath>
                </a14:m>
                <a:r>
                  <a:rPr lang="en-US" sz="2800" dirty="0">
                    <a:solidFill>
                      <a:schemeClr val="tx1"/>
                    </a:solidFill>
                  </a:rPr>
                  <a:t>, …, </a:t>
                </a:r>
                <a14:m>
                  <m:oMath xmlns:m="http://schemas.openxmlformats.org/officeDocument/2006/math">
                    <m:sSub>
                      <m:sSubPr>
                        <m:ctrlPr>
                          <a:rPr lang="en-PH" sz="2800" i="1">
                            <a:solidFill>
                              <a:schemeClr val="tx1"/>
                            </a:solidFill>
                            <a:latin typeface="Cambria Math" panose="02040503050406030204" pitchFamily="18" charset="0"/>
                          </a:rPr>
                        </m:ctrlPr>
                      </m:sSubPr>
                      <m:e>
                        <m:r>
                          <a:rPr lang="en-PH" sz="2800" i="1">
                            <a:solidFill>
                              <a:schemeClr val="tx1"/>
                            </a:solidFill>
                            <a:latin typeface="Cambria Math"/>
                          </a:rPr>
                          <m:t>𝐴</m:t>
                        </m:r>
                      </m:e>
                      <m:sub>
                        <m:r>
                          <a:rPr lang="en-PH" sz="2800" i="1">
                            <a:solidFill>
                              <a:schemeClr val="tx1"/>
                            </a:solidFill>
                            <a:latin typeface="Cambria Math"/>
                          </a:rPr>
                          <m:t>𝑛</m:t>
                        </m:r>
                      </m:sub>
                    </m:sSub>
                  </m:oMath>
                </a14:m>
                <a:r>
                  <a:rPr lang="en-US" sz="2800" dirty="0" smtClean="0">
                    <a:solidFill>
                      <a:schemeClr val="tx1"/>
                    </a:solidFill>
                  </a:rPr>
                  <a:t> with </a:t>
                </a:r>
                <a:r>
                  <a:rPr lang="en-US" sz="2800" i="1" dirty="0" smtClean="0">
                    <a:solidFill>
                      <a:schemeClr val="tx1"/>
                    </a:solidFill>
                  </a:rPr>
                  <a:t>coefficients</a:t>
                </a:r>
                <a:r>
                  <a:rPr lang="en-US" sz="2800" dirty="0" smtClean="0">
                    <a:solidFill>
                      <a:schemeClr val="tx1"/>
                    </a:solidFill>
                  </a:rPr>
                  <a:t> </a:t>
                </a:r>
                <a14:m>
                  <m:oMath xmlns:m="http://schemas.openxmlformats.org/officeDocument/2006/math">
                    <m:sSub>
                      <m:sSubPr>
                        <m:ctrlPr>
                          <a:rPr lang="en-PH" sz="2800" i="1">
                            <a:solidFill>
                              <a:schemeClr val="tx1"/>
                            </a:solidFill>
                            <a:latin typeface="Cambria Math" panose="02040503050406030204" pitchFamily="18" charset="0"/>
                          </a:rPr>
                        </m:ctrlPr>
                      </m:sSubPr>
                      <m:e>
                        <m:r>
                          <a:rPr lang="en-PH" sz="2800" i="1">
                            <a:solidFill>
                              <a:schemeClr val="tx1"/>
                            </a:solidFill>
                            <a:latin typeface="Cambria Math"/>
                          </a:rPr>
                          <m:t>𝑐</m:t>
                        </m:r>
                      </m:e>
                      <m:sub>
                        <m:r>
                          <a:rPr lang="en-PH" sz="2800" i="1">
                            <a:solidFill>
                              <a:schemeClr val="tx1"/>
                            </a:solidFill>
                            <a:latin typeface="Cambria Math"/>
                          </a:rPr>
                          <m:t>1</m:t>
                        </m:r>
                      </m:sub>
                    </m:sSub>
                  </m:oMath>
                </a14:m>
                <a:r>
                  <a:rPr lang="en-US" sz="2800" dirty="0">
                    <a:solidFill>
                      <a:schemeClr val="tx1"/>
                    </a:solidFill>
                  </a:rPr>
                  <a:t>, </a:t>
                </a:r>
                <a14:m>
                  <m:oMath xmlns:m="http://schemas.openxmlformats.org/officeDocument/2006/math">
                    <m:sSub>
                      <m:sSubPr>
                        <m:ctrlPr>
                          <a:rPr lang="en-PH" sz="2800" i="1">
                            <a:solidFill>
                              <a:schemeClr val="tx1"/>
                            </a:solidFill>
                            <a:latin typeface="Cambria Math" panose="02040503050406030204" pitchFamily="18" charset="0"/>
                          </a:rPr>
                        </m:ctrlPr>
                      </m:sSubPr>
                      <m:e>
                        <m:r>
                          <a:rPr lang="en-PH" sz="2800" i="1">
                            <a:solidFill>
                              <a:schemeClr val="tx1"/>
                            </a:solidFill>
                            <a:latin typeface="Cambria Math"/>
                          </a:rPr>
                          <m:t>𝑐</m:t>
                        </m:r>
                      </m:e>
                      <m:sub>
                        <m:r>
                          <a:rPr lang="en-PH" sz="2800" i="1">
                            <a:solidFill>
                              <a:schemeClr val="tx1"/>
                            </a:solidFill>
                            <a:latin typeface="Cambria Math"/>
                          </a:rPr>
                          <m:t>2</m:t>
                        </m:r>
                      </m:sub>
                    </m:sSub>
                  </m:oMath>
                </a14:m>
                <a:r>
                  <a:rPr lang="en-US" sz="2800" dirty="0">
                    <a:solidFill>
                      <a:schemeClr val="tx1"/>
                    </a:solidFill>
                  </a:rPr>
                  <a:t>, …, </a:t>
                </a:r>
                <a14:m>
                  <m:oMath xmlns:m="http://schemas.openxmlformats.org/officeDocument/2006/math">
                    <m:sSub>
                      <m:sSubPr>
                        <m:ctrlPr>
                          <a:rPr lang="en-PH" sz="2800" i="1">
                            <a:solidFill>
                              <a:schemeClr val="tx1"/>
                            </a:solidFill>
                            <a:latin typeface="Cambria Math" panose="02040503050406030204" pitchFamily="18" charset="0"/>
                          </a:rPr>
                        </m:ctrlPr>
                      </m:sSubPr>
                      <m:e>
                        <m:r>
                          <a:rPr lang="en-PH" sz="2800" i="1">
                            <a:solidFill>
                              <a:schemeClr val="tx1"/>
                            </a:solidFill>
                            <a:latin typeface="Cambria Math"/>
                          </a:rPr>
                          <m:t>𝑐</m:t>
                        </m:r>
                      </m:e>
                      <m:sub>
                        <m:r>
                          <a:rPr lang="en-PH" sz="2800" i="1">
                            <a:solidFill>
                              <a:schemeClr val="tx1"/>
                            </a:solidFill>
                            <a:latin typeface="Cambria Math"/>
                          </a:rPr>
                          <m:t>𝑛</m:t>
                        </m:r>
                      </m:sub>
                    </m:sSub>
                  </m:oMath>
                </a14:m>
                <a:r>
                  <a:rPr lang="en-US" sz="2800" dirty="0" smtClean="0">
                    <a:solidFill>
                      <a:schemeClr val="tx1"/>
                    </a:solidFill>
                  </a:rPr>
                  <a:t>.</a:t>
                </a:r>
              </a:p>
              <a:p>
                <a:pPr marL="457200" indent="-457200" algn="just" eaLnBrk="1" hangingPunct="1">
                  <a:defRPr/>
                </a:pPr>
                <a:r>
                  <a:rPr lang="en-US" sz="2800" dirty="0" smtClean="0">
                    <a:solidFill>
                      <a:schemeClr val="tx1"/>
                    </a:solidFill>
                  </a:rPr>
                  <a:t>Example:</a:t>
                </a:r>
              </a:p>
              <a:p>
                <a:pPr marL="457200" indent="-457200" algn="just" eaLnBrk="1" hangingPunct="1">
                  <a:defRPr/>
                </a:pPr>
                <a:endParaRPr lang="en-US" sz="2800" dirty="0" smtClean="0">
                  <a:solidFill>
                    <a:schemeClr val="tx1"/>
                  </a:solidFill>
                </a:endParaRPr>
              </a:p>
              <a:p>
                <a:pPr marL="457200" indent="-457200" algn="just" eaLnBrk="1" hangingPunct="1">
                  <a:defRPr/>
                </a:pPr>
                <a:endParaRPr lang="en-US" sz="2800" dirty="0">
                  <a:solidFill>
                    <a:schemeClr val="tx1"/>
                  </a:solidFill>
                </a:endParaRPr>
              </a:p>
              <a:p>
                <a:pPr marL="457200" indent="-457200" algn="just" eaLnBrk="1" hangingPunct="1">
                  <a:defRPr/>
                </a:pPr>
                <a:endParaRPr lang="en-US" sz="2800" dirty="0">
                  <a:solidFill>
                    <a:schemeClr val="tx1"/>
                  </a:solidFill>
                </a:endParaRPr>
              </a:p>
              <a:p>
                <a:pPr marL="457200" indent="-457200" algn="just" eaLnBrk="1" hangingPunct="1">
                  <a:defRPr/>
                </a:pPr>
                <a:r>
                  <a:rPr lang="en-US" sz="2800" dirty="0" smtClean="0">
                    <a:solidFill>
                      <a:schemeClr val="tx1"/>
                    </a:solidFill>
                  </a:rPr>
                  <a:t>is the linear combination of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a:t>
                </a:r>
                <a14:m>
                  <m:oMath xmlns:m="http://schemas.openxmlformats.org/officeDocument/2006/math">
                    <m:r>
                      <a:rPr lang="en-PH" sz="2800" b="0" i="1" smtClean="0">
                        <a:solidFill>
                          <a:schemeClr val="tx1"/>
                        </a:solidFill>
                        <a:latin typeface="Cambria Math"/>
                      </a:rPr>
                      <m:t>𝐵</m:t>
                    </m:r>
                  </m:oMath>
                </a14:m>
                <a:r>
                  <a:rPr lang="en-US" sz="2800" dirty="0" smtClean="0">
                    <a:solidFill>
                      <a:schemeClr val="tx1"/>
                    </a:solidFill>
                  </a:rPr>
                  <a:t>, and </a:t>
                </a:r>
                <a14:m>
                  <m:oMath xmlns:m="http://schemas.openxmlformats.org/officeDocument/2006/math">
                    <m:r>
                      <a:rPr lang="en-PH" sz="2800" b="0" i="1" smtClean="0">
                        <a:solidFill>
                          <a:schemeClr val="tx1"/>
                        </a:solidFill>
                        <a:latin typeface="Cambria Math"/>
                      </a:rPr>
                      <m:t>𝐶</m:t>
                    </m:r>
                  </m:oMath>
                </a14:m>
                <a:r>
                  <a:rPr lang="en-US" sz="2800" dirty="0" smtClean="0">
                    <a:solidFill>
                      <a:schemeClr val="tx1"/>
                    </a:solidFill>
                  </a:rPr>
                  <a:t> with scalar coefficients 2, −1, and </a:t>
                </a:r>
                <a14:m>
                  <m:oMath xmlns:m="http://schemas.openxmlformats.org/officeDocument/2006/math">
                    <m:box>
                      <m:boxPr>
                        <m:ctrlPr>
                          <a:rPr lang="en-US" sz="2800" i="1" smtClean="0">
                            <a:solidFill>
                              <a:schemeClr val="tx1"/>
                            </a:solidFill>
                            <a:latin typeface="Cambria Math" panose="02040503050406030204" pitchFamily="18" charset="0"/>
                          </a:rPr>
                        </m:ctrlPr>
                      </m:boxPr>
                      <m:e>
                        <m:argPr>
                          <m:argSz m:val="-1"/>
                        </m:argPr>
                        <m:f>
                          <m:fPr>
                            <m:ctrlPr>
                              <a:rPr lang="en-US" sz="2800" i="1" smtClean="0">
                                <a:solidFill>
                                  <a:schemeClr val="tx1"/>
                                </a:solidFill>
                                <a:latin typeface="Cambria Math" panose="02040503050406030204" pitchFamily="18" charset="0"/>
                              </a:rPr>
                            </m:ctrlPr>
                          </m:fPr>
                          <m:num>
                            <m:r>
                              <a:rPr lang="en-PH" sz="2800" b="0" i="1" smtClean="0">
                                <a:solidFill>
                                  <a:schemeClr val="tx1"/>
                                </a:solidFill>
                                <a:latin typeface="Cambria Math"/>
                              </a:rPr>
                              <m:t>1</m:t>
                            </m:r>
                          </m:num>
                          <m:den>
                            <m:r>
                              <a:rPr lang="en-PH" sz="2800" b="0" i="1" smtClean="0">
                                <a:solidFill>
                                  <a:schemeClr val="tx1"/>
                                </a:solidFill>
                                <a:latin typeface="Cambria Math"/>
                              </a:rPr>
                              <m:t>3</m:t>
                            </m:r>
                          </m:den>
                        </m:f>
                      </m:e>
                    </m:box>
                  </m:oMath>
                </a14:m>
                <a:r>
                  <a:rPr lang="en-US" sz="2800" dirty="0" smtClean="0">
                    <a:solidFill>
                      <a:schemeClr val="tx1"/>
                    </a:solidFill>
                  </a:rPr>
                  <a:t>.</a:t>
                </a: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334000"/>
              </a:xfrm>
              <a:blipFill rotWithShape="1">
                <a:blip r:embed="rId2"/>
                <a:stretch>
                  <a:fillRect l="-1467" r="-1394" b="-12114"/>
                </a:stretch>
              </a:blipFill>
            </p:spPr>
            <p:txBody>
              <a:bodyPr/>
              <a:lstStyle/>
              <a:p>
                <a:r>
                  <a:rPr lang="en-PH">
                    <a:noFill/>
                  </a:rPr>
                  <a:t> </a:t>
                </a:r>
              </a:p>
            </p:txBody>
          </p:sp>
        </mc:Fallback>
      </mc:AlternateContent>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4314825"/>
            <a:ext cx="792480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5003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04800" y="2057400"/>
                <a:ext cx="8305800" cy="3352800"/>
              </a:xfrm>
            </p:spPr>
            <p:txBody>
              <a:bodyPr/>
              <a:lstStyle/>
              <a:p>
                <a:pPr marL="457200" indent="-457200" algn="just" eaLnBrk="1" hangingPunct="1">
                  <a:defRPr/>
                </a:pPr>
                <a:r>
                  <a:rPr lang="en-PH" sz="2800" dirty="0" smtClean="0">
                    <a:solidFill>
                      <a:schemeClr val="tx1"/>
                    </a:solidFill>
                  </a:rPr>
                  <a:t>If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is an </a:t>
                </a:r>
                <a14:m>
                  <m:oMath xmlns:m="http://schemas.openxmlformats.org/officeDocument/2006/math">
                    <m:r>
                      <a:rPr lang="en-PH" sz="2800" b="0" i="1" smtClean="0">
                        <a:solidFill>
                          <a:schemeClr val="tx1"/>
                        </a:solidFill>
                        <a:latin typeface="Cambria Math"/>
                      </a:rPr>
                      <m:t>𝑚</m:t>
                    </m:r>
                    <m:r>
                      <a:rPr lang="en-PH" sz="2800" b="0" i="1" smtClean="0">
                        <a:solidFill>
                          <a:schemeClr val="tx1"/>
                        </a:solidFill>
                        <a:latin typeface="Cambria Math"/>
                        <a:ea typeface="Cambria Math"/>
                      </a:rPr>
                      <m:t>×</m:t>
                    </m:r>
                    <m:r>
                      <a:rPr lang="en-PH" sz="2800" b="0" i="1" smtClean="0">
                        <a:solidFill>
                          <a:schemeClr val="tx1"/>
                        </a:solidFill>
                        <a:latin typeface="Cambria Math"/>
                        <a:ea typeface="Cambria Math"/>
                      </a:rPr>
                      <m:t>𝑟</m:t>
                    </m:r>
                  </m:oMath>
                </a14:m>
                <a:r>
                  <a:rPr lang="en-US" sz="2800" dirty="0" smtClean="0">
                    <a:solidFill>
                      <a:schemeClr val="tx1"/>
                    </a:solidFill>
                  </a:rPr>
                  <a:t> matrix and </a:t>
                </a:r>
                <a14:m>
                  <m:oMath xmlns:m="http://schemas.openxmlformats.org/officeDocument/2006/math">
                    <m:r>
                      <a:rPr lang="en-PH" sz="2800" b="0" i="1" smtClean="0">
                        <a:solidFill>
                          <a:schemeClr val="tx1"/>
                        </a:solidFill>
                        <a:latin typeface="Cambria Math"/>
                      </a:rPr>
                      <m:t>𝐵</m:t>
                    </m:r>
                  </m:oMath>
                </a14:m>
                <a:r>
                  <a:rPr lang="en-US" sz="2800" dirty="0" smtClean="0">
                    <a:solidFill>
                      <a:schemeClr val="tx1"/>
                    </a:solidFill>
                  </a:rPr>
                  <a:t> is an </a:t>
                </a:r>
                <a14:m>
                  <m:oMath xmlns:m="http://schemas.openxmlformats.org/officeDocument/2006/math">
                    <m:r>
                      <a:rPr lang="en-PH" sz="2800" b="0" i="1" smtClean="0">
                        <a:solidFill>
                          <a:schemeClr val="tx1"/>
                        </a:solidFill>
                        <a:latin typeface="Cambria Math"/>
                      </a:rPr>
                      <m:t>𝑟</m:t>
                    </m:r>
                    <m:r>
                      <a:rPr lang="en-PH" sz="2800" b="0" i="1" smtClean="0">
                        <a:solidFill>
                          <a:schemeClr val="tx1"/>
                        </a:solidFill>
                        <a:latin typeface="Cambria Math"/>
                        <a:ea typeface="Cambria Math"/>
                      </a:rPr>
                      <m:t>×</m:t>
                    </m:r>
                    <m:r>
                      <a:rPr lang="en-PH" sz="2800" b="0" i="1" smtClean="0">
                        <a:solidFill>
                          <a:schemeClr val="tx1"/>
                        </a:solidFill>
                        <a:latin typeface="Cambria Math"/>
                        <a:ea typeface="Cambria Math"/>
                      </a:rPr>
                      <m:t>𝑛</m:t>
                    </m:r>
                  </m:oMath>
                </a14:m>
                <a:r>
                  <a:rPr lang="en-US" sz="2800" dirty="0" smtClean="0">
                    <a:solidFill>
                      <a:schemeClr val="tx1"/>
                    </a:solidFill>
                  </a:rPr>
                  <a:t> matrix, then the </a:t>
                </a:r>
                <a:r>
                  <a:rPr lang="en-US" sz="2800" i="1" dirty="0" smtClean="0">
                    <a:solidFill>
                      <a:schemeClr val="tx1"/>
                    </a:solidFill>
                  </a:rPr>
                  <a:t>product</a:t>
                </a:r>
                <a:r>
                  <a:rPr lang="en-US" sz="2800" dirty="0" smtClean="0">
                    <a:solidFill>
                      <a:schemeClr val="tx1"/>
                    </a:solidFill>
                  </a:rPr>
                  <a:t> </a:t>
                </a:r>
                <a14:m>
                  <m:oMath xmlns:m="http://schemas.openxmlformats.org/officeDocument/2006/math">
                    <m:r>
                      <a:rPr lang="en-PH" sz="2800" b="0" i="1" smtClean="0">
                        <a:solidFill>
                          <a:schemeClr val="tx1"/>
                        </a:solidFill>
                        <a:latin typeface="Cambria Math"/>
                      </a:rPr>
                      <m:t>𝐴𝐵</m:t>
                    </m:r>
                  </m:oMath>
                </a14:m>
                <a:r>
                  <a:rPr lang="en-US" sz="2800" dirty="0" smtClean="0">
                    <a:solidFill>
                      <a:schemeClr val="tx1"/>
                    </a:solidFill>
                  </a:rPr>
                  <a:t> is the </a:t>
                </a:r>
                <a14:m>
                  <m:oMath xmlns:m="http://schemas.openxmlformats.org/officeDocument/2006/math">
                    <m:r>
                      <a:rPr lang="en-PH" sz="2800" b="0" i="1" smtClean="0">
                        <a:solidFill>
                          <a:schemeClr val="tx1"/>
                        </a:solidFill>
                        <a:latin typeface="Cambria Math"/>
                      </a:rPr>
                      <m:t>𝑚</m:t>
                    </m:r>
                    <m:r>
                      <a:rPr lang="en-PH" sz="2800" b="0" i="1" smtClean="0">
                        <a:solidFill>
                          <a:schemeClr val="tx1"/>
                        </a:solidFill>
                        <a:latin typeface="Cambria Math"/>
                        <a:ea typeface="Cambria Math"/>
                      </a:rPr>
                      <m:t>×</m:t>
                    </m:r>
                    <m:r>
                      <a:rPr lang="en-PH" sz="2800" b="0" i="1" smtClean="0">
                        <a:solidFill>
                          <a:schemeClr val="tx1"/>
                        </a:solidFill>
                        <a:latin typeface="Cambria Math"/>
                        <a:ea typeface="Cambria Math"/>
                      </a:rPr>
                      <m:t>𝑛</m:t>
                    </m:r>
                  </m:oMath>
                </a14:m>
                <a:r>
                  <a:rPr lang="en-US" sz="2800" dirty="0" smtClean="0">
                    <a:solidFill>
                      <a:schemeClr val="tx1"/>
                    </a:solidFill>
                  </a:rPr>
                  <a:t> matrix whose entries are determined as follows. To find the entry in row </a:t>
                </a:r>
                <a14:m>
                  <m:oMath xmlns:m="http://schemas.openxmlformats.org/officeDocument/2006/math">
                    <m:r>
                      <a:rPr lang="en-PH" sz="2800" b="0" i="1" smtClean="0">
                        <a:solidFill>
                          <a:schemeClr val="tx1"/>
                        </a:solidFill>
                        <a:latin typeface="Cambria Math"/>
                      </a:rPr>
                      <m:t>𝑖</m:t>
                    </m:r>
                  </m:oMath>
                </a14:m>
                <a:r>
                  <a:rPr lang="en-US" sz="2800" dirty="0" smtClean="0">
                    <a:solidFill>
                      <a:schemeClr val="tx1"/>
                    </a:solidFill>
                  </a:rPr>
                  <a:t> and column </a:t>
                </a:r>
                <a14:m>
                  <m:oMath xmlns:m="http://schemas.openxmlformats.org/officeDocument/2006/math">
                    <m:r>
                      <a:rPr lang="en-PH" sz="2800" b="0" i="1" smtClean="0">
                        <a:solidFill>
                          <a:schemeClr val="tx1"/>
                        </a:solidFill>
                        <a:latin typeface="Cambria Math"/>
                      </a:rPr>
                      <m:t>𝑗</m:t>
                    </m:r>
                  </m:oMath>
                </a14:m>
                <a:r>
                  <a:rPr lang="en-US" sz="2800" dirty="0" smtClean="0">
                    <a:solidFill>
                      <a:schemeClr val="tx1"/>
                    </a:solidFill>
                  </a:rPr>
                  <a:t> of </a:t>
                </a:r>
                <a14:m>
                  <m:oMath xmlns:m="http://schemas.openxmlformats.org/officeDocument/2006/math">
                    <m:r>
                      <a:rPr lang="en-PH" sz="2800" b="0" i="1" smtClean="0">
                        <a:solidFill>
                          <a:schemeClr val="tx1"/>
                        </a:solidFill>
                        <a:latin typeface="Cambria Math"/>
                      </a:rPr>
                      <m:t>𝐴𝐵</m:t>
                    </m:r>
                  </m:oMath>
                </a14:m>
                <a:r>
                  <a:rPr lang="en-US" sz="2800" dirty="0" smtClean="0">
                    <a:solidFill>
                      <a:schemeClr val="tx1"/>
                    </a:solidFill>
                  </a:rPr>
                  <a:t>, single out row </a:t>
                </a:r>
                <a14:m>
                  <m:oMath xmlns:m="http://schemas.openxmlformats.org/officeDocument/2006/math">
                    <m:r>
                      <a:rPr lang="en-PH" sz="2800" b="0" i="1" smtClean="0">
                        <a:solidFill>
                          <a:schemeClr val="tx1"/>
                        </a:solidFill>
                        <a:latin typeface="Cambria Math"/>
                      </a:rPr>
                      <m:t>𝑖</m:t>
                    </m:r>
                  </m:oMath>
                </a14:m>
                <a:r>
                  <a:rPr lang="en-US" sz="2800" dirty="0" smtClean="0">
                    <a:solidFill>
                      <a:schemeClr val="tx1"/>
                    </a:solidFill>
                  </a:rPr>
                  <a:t> from the matrix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and column </a:t>
                </a:r>
                <a14:m>
                  <m:oMath xmlns:m="http://schemas.openxmlformats.org/officeDocument/2006/math">
                    <m:r>
                      <a:rPr lang="en-PH" sz="2800" b="0" i="1" smtClean="0">
                        <a:solidFill>
                          <a:schemeClr val="tx1"/>
                        </a:solidFill>
                        <a:latin typeface="Cambria Math"/>
                      </a:rPr>
                      <m:t>𝑗</m:t>
                    </m:r>
                  </m:oMath>
                </a14:m>
                <a:r>
                  <a:rPr lang="en-US" sz="2800" dirty="0" smtClean="0">
                    <a:solidFill>
                      <a:schemeClr val="tx1"/>
                    </a:solidFill>
                  </a:rPr>
                  <a:t> from the matrix </a:t>
                </a:r>
                <a14:m>
                  <m:oMath xmlns:m="http://schemas.openxmlformats.org/officeDocument/2006/math">
                    <m:r>
                      <a:rPr lang="en-PH" sz="2800" b="0" i="1" smtClean="0">
                        <a:solidFill>
                          <a:schemeClr val="tx1"/>
                        </a:solidFill>
                        <a:latin typeface="Cambria Math"/>
                      </a:rPr>
                      <m:t>𝐵</m:t>
                    </m:r>
                  </m:oMath>
                </a14:m>
                <a:r>
                  <a:rPr lang="en-US" sz="2800" dirty="0" smtClean="0">
                    <a:solidFill>
                      <a:schemeClr val="tx1"/>
                    </a:solidFill>
                  </a:rPr>
                  <a:t>. Multiplying the corresponding entries from the row and column together, and then add up the resulting products.</a:t>
                </a: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04800" y="2057400"/>
                <a:ext cx="8305800" cy="3352800"/>
              </a:xfrm>
              <a:blipFill rotWithShape="1">
                <a:blip r:embed="rId2"/>
                <a:stretch>
                  <a:fillRect l="-1467" t="-1636" r="-1394"/>
                </a:stretch>
              </a:blipFill>
            </p:spPr>
            <p:txBody>
              <a:bodyPr/>
              <a:lstStyle/>
              <a:p>
                <a:r>
                  <a:rPr lang="en-PH">
                    <a:noFill/>
                  </a:rPr>
                  <a:t> </a:t>
                </a:r>
              </a:p>
            </p:txBody>
          </p:sp>
        </mc:Fallback>
      </mc:AlternateContent>
      <p:sp>
        <p:nvSpPr>
          <p:cNvPr id="4" name="Title 1"/>
          <p:cNvSpPr txBox="1">
            <a:spLocks/>
          </p:cNvSpPr>
          <p:nvPr/>
        </p:nvSpPr>
        <p:spPr bwMode="auto">
          <a:xfrm>
            <a:off x="228600" y="1295401"/>
            <a:ext cx="8458200" cy="533399"/>
          </a:xfrm>
          <a:prstGeom prst="rect">
            <a:avLst/>
          </a:prstGeom>
          <a:ln>
            <a:headEnd/>
            <a:tailEnd/>
          </a:ln>
        </p:spPr>
        <p:style>
          <a:lnRef idx="2">
            <a:schemeClr val="dk1"/>
          </a:lnRef>
          <a:fillRef idx="1">
            <a:schemeClr val="lt1"/>
          </a:fillRef>
          <a:effectRef idx="0">
            <a:schemeClr val="dk1"/>
          </a:effectRef>
          <a:fontRef idx="minor">
            <a:schemeClr val="dk1"/>
          </a:fontRef>
        </p:style>
        <p:txBody>
          <a:bodyPr anchor="ctr"/>
          <a:lstStyle/>
          <a:p>
            <a:pPr algn="ctr">
              <a:defRPr/>
            </a:pPr>
            <a:r>
              <a:rPr lang="en-US" sz="3600" b="1" dirty="0" smtClean="0"/>
              <a:t>DEFINITION</a:t>
            </a:r>
            <a:endParaRPr lang="en-US" sz="3600" b="1" dirty="0"/>
          </a:p>
        </p:txBody>
      </p:sp>
    </p:spTree>
    <p:extLst>
      <p:ext uri="{BB962C8B-B14F-4D97-AF65-F5344CB8AC3E}">
        <p14:creationId xmlns:p14="http://schemas.microsoft.com/office/powerpoint/2010/main" val="3414891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04800" y="838200"/>
                <a:ext cx="8305800" cy="5638800"/>
              </a:xfrm>
            </p:spPr>
            <p:txBody>
              <a:bodyPr/>
              <a:lstStyle/>
              <a:p>
                <a:pPr marL="457200" indent="-457200" algn="just" eaLnBrk="1" hangingPunct="1">
                  <a:defRPr/>
                </a:pPr>
                <a:r>
                  <a:rPr lang="en-PH" sz="2800" dirty="0" smtClean="0">
                    <a:solidFill>
                      <a:schemeClr val="tx1"/>
                    </a:solidFill>
                  </a:rPr>
                  <a:t>Consider the matrices</a:t>
                </a:r>
              </a:p>
              <a:p>
                <a:pPr marL="457200" indent="-457200" algn="just" eaLnBrk="1" hangingPunct="1">
                  <a:defRPr/>
                </a:pPr>
                <a:endParaRPr lang="en-US" sz="2800" dirty="0" smtClean="0">
                  <a:solidFill>
                    <a:schemeClr val="tx1"/>
                  </a:solidFill>
                </a:endParaRPr>
              </a:p>
              <a:p>
                <a:pPr marL="457200" indent="-457200" algn="just" eaLnBrk="1" hangingPunct="1">
                  <a:defRPr/>
                </a:pPr>
                <a:endParaRPr lang="en-US" sz="2800" dirty="0">
                  <a:solidFill>
                    <a:schemeClr val="tx1"/>
                  </a:solidFill>
                </a:endParaRPr>
              </a:p>
              <a:p>
                <a:pPr marL="457200" indent="-457200" algn="just" eaLnBrk="1" hangingPunct="1">
                  <a:defRPr/>
                </a:pPr>
                <a:endParaRPr lang="en-US" sz="2800" dirty="0" smtClean="0">
                  <a:solidFill>
                    <a:schemeClr val="tx1"/>
                  </a:solidFill>
                </a:endParaRPr>
              </a:p>
              <a:p>
                <a:pPr marL="457200" indent="-457200" algn="just" eaLnBrk="1" hangingPunct="1">
                  <a:defRPr/>
                </a:pPr>
                <a:r>
                  <a:rPr lang="en-US" sz="2500" dirty="0" smtClean="0">
                    <a:solidFill>
                      <a:schemeClr val="tx1"/>
                    </a:solidFill>
                  </a:rPr>
                  <a:t>Since </a:t>
                </a:r>
                <a14:m>
                  <m:oMath xmlns:m="http://schemas.openxmlformats.org/officeDocument/2006/math">
                    <m:r>
                      <a:rPr lang="en-PH" sz="2500" b="0" i="1" smtClean="0">
                        <a:solidFill>
                          <a:schemeClr val="tx1"/>
                        </a:solidFill>
                        <a:latin typeface="Cambria Math"/>
                      </a:rPr>
                      <m:t>𝐴</m:t>
                    </m:r>
                  </m:oMath>
                </a14:m>
                <a:r>
                  <a:rPr lang="en-US" sz="2500" dirty="0" smtClean="0">
                    <a:solidFill>
                      <a:schemeClr val="tx1"/>
                    </a:solidFill>
                  </a:rPr>
                  <a:t> is a </a:t>
                </a:r>
                <a14:m>
                  <m:oMath xmlns:m="http://schemas.openxmlformats.org/officeDocument/2006/math">
                    <m:r>
                      <a:rPr lang="en-PH" sz="2500" b="0" i="1" smtClean="0">
                        <a:solidFill>
                          <a:schemeClr val="tx1"/>
                        </a:solidFill>
                        <a:latin typeface="Cambria Math"/>
                      </a:rPr>
                      <m:t>2</m:t>
                    </m:r>
                    <m:r>
                      <a:rPr lang="en-PH" sz="2500" b="0" i="1" smtClean="0">
                        <a:solidFill>
                          <a:schemeClr val="tx1"/>
                        </a:solidFill>
                        <a:latin typeface="Cambria Math"/>
                        <a:ea typeface="Cambria Math"/>
                      </a:rPr>
                      <m:t>×3</m:t>
                    </m:r>
                  </m:oMath>
                </a14:m>
                <a:r>
                  <a:rPr lang="en-US" sz="2500" dirty="0" smtClean="0">
                    <a:solidFill>
                      <a:schemeClr val="tx1"/>
                    </a:solidFill>
                  </a:rPr>
                  <a:t> matrix and </a:t>
                </a:r>
                <a14:m>
                  <m:oMath xmlns:m="http://schemas.openxmlformats.org/officeDocument/2006/math">
                    <m:r>
                      <a:rPr lang="en-PH" sz="2500" b="0" i="1" smtClean="0">
                        <a:solidFill>
                          <a:schemeClr val="tx1"/>
                        </a:solidFill>
                        <a:latin typeface="Cambria Math"/>
                      </a:rPr>
                      <m:t>𝐵</m:t>
                    </m:r>
                  </m:oMath>
                </a14:m>
                <a:r>
                  <a:rPr lang="en-US" sz="2500" dirty="0" smtClean="0">
                    <a:solidFill>
                      <a:schemeClr val="tx1"/>
                    </a:solidFill>
                  </a:rPr>
                  <a:t> is a </a:t>
                </a:r>
                <a14:m>
                  <m:oMath xmlns:m="http://schemas.openxmlformats.org/officeDocument/2006/math">
                    <m:r>
                      <a:rPr lang="en-PH" sz="2500" b="0" i="1" smtClean="0">
                        <a:solidFill>
                          <a:schemeClr val="tx1"/>
                        </a:solidFill>
                        <a:latin typeface="Cambria Math"/>
                      </a:rPr>
                      <m:t>3</m:t>
                    </m:r>
                    <m:r>
                      <a:rPr lang="en-PH" sz="2500" b="0" i="1" smtClean="0">
                        <a:solidFill>
                          <a:schemeClr val="tx1"/>
                        </a:solidFill>
                        <a:latin typeface="Cambria Math"/>
                        <a:ea typeface="Cambria Math"/>
                      </a:rPr>
                      <m:t>×4</m:t>
                    </m:r>
                  </m:oMath>
                </a14:m>
                <a:r>
                  <a:rPr lang="en-US" sz="2500" dirty="0" smtClean="0">
                    <a:solidFill>
                      <a:schemeClr val="tx1"/>
                    </a:solidFill>
                  </a:rPr>
                  <a:t> matrix, the product </a:t>
                </a:r>
                <a14:m>
                  <m:oMath xmlns:m="http://schemas.openxmlformats.org/officeDocument/2006/math">
                    <m:r>
                      <a:rPr lang="en-PH" sz="2500" b="0" i="1" smtClean="0">
                        <a:solidFill>
                          <a:schemeClr val="tx1"/>
                        </a:solidFill>
                        <a:latin typeface="Cambria Math"/>
                      </a:rPr>
                      <m:t>𝐴𝐵</m:t>
                    </m:r>
                  </m:oMath>
                </a14:m>
                <a:r>
                  <a:rPr lang="en-US" sz="2500" dirty="0" smtClean="0">
                    <a:solidFill>
                      <a:schemeClr val="tx1"/>
                    </a:solidFill>
                  </a:rPr>
                  <a:t> is a </a:t>
                </a:r>
                <a14:m>
                  <m:oMath xmlns:m="http://schemas.openxmlformats.org/officeDocument/2006/math">
                    <m:r>
                      <a:rPr lang="en-PH" sz="2500" b="0" i="1" smtClean="0">
                        <a:solidFill>
                          <a:schemeClr val="tx1"/>
                        </a:solidFill>
                        <a:latin typeface="Cambria Math"/>
                      </a:rPr>
                      <m:t>2</m:t>
                    </m:r>
                    <m:r>
                      <a:rPr lang="en-PH" sz="2500" b="0" i="1" smtClean="0">
                        <a:solidFill>
                          <a:schemeClr val="tx1"/>
                        </a:solidFill>
                        <a:latin typeface="Cambria Math"/>
                        <a:ea typeface="Cambria Math"/>
                      </a:rPr>
                      <m:t>×4</m:t>
                    </m:r>
                  </m:oMath>
                </a14:m>
                <a:r>
                  <a:rPr lang="en-US" sz="2500" dirty="0" smtClean="0">
                    <a:solidFill>
                      <a:schemeClr val="tx1"/>
                    </a:solidFill>
                  </a:rPr>
                  <a:t> matrix. To determine, for example, the entry in row 2 and column 3 of </a:t>
                </a:r>
                <a14:m>
                  <m:oMath xmlns:m="http://schemas.openxmlformats.org/officeDocument/2006/math">
                    <m:r>
                      <a:rPr lang="en-PH" sz="2500" b="0" i="1" smtClean="0">
                        <a:solidFill>
                          <a:schemeClr val="tx1"/>
                        </a:solidFill>
                        <a:latin typeface="Cambria Math"/>
                      </a:rPr>
                      <m:t>𝐴𝐵</m:t>
                    </m:r>
                  </m:oMath>
                </a14:m>
                <a:r>
                  <a:rPr lang="en-US" sz="2500" dirty="0" smtClean="0">
                    <a:solidFill>
                      <a:schemeClr val="tx1"/>
                    </a:solidFill>
                  </a:rPr>
                  <a:t>, we single out row 2 from </a:t>
                </a:r>
                <a14:m>
                  <m:oMath xmlns:m="http://schemas.openxmlformats.org/officeDocument/2006/math">
                    <m:r>
                      <a:rPr lang="en-PH" sz="2500" b="0" i="1" smtClean="0">
                        <a:solidFill>
                          <a:schemeClr val="tx1"/>
                        </a:solidFill>
                        <a:latin typeface="Cambria Math"/>
                      </a:rPr>
                      <m:t>𝐴</m:t>
                    </m:r>
                  </m:oMath>
                </a14:m>
                <a:r>
                  <a:rPr lang="en-US" sz="2500" dirty="0" smtClean="0">
                    <a:solidFill>
                      <a:schemeClr val="tx1"/>
                    </a:solidFill>
                  </a:rPr>
                  <a:t> and column 3 from </a:t>
                </a:r>
                <a14:m>
                  <m:oMath xmlns:m="http://schemas.openxmlformats.org/officeDocument/2006/math">
                    <m:r>
                      <a:rPr lang="en-PH" sz="2500" b="0" i="1" smtClean="0">
                        <a:solidFill>
                          <a:schemeClr val="tx1"/>
                        </a:solidFill>
                        <a:latin typeface="Cambria Math"/>
                      </a:rPr>
                      <m:t>𝐵</m:t>
                    </m:r>
                  </m:oMath>
                </a14:m>
                <a:r>
                  <a:rPr lang="en-US" sz="2500" dirty="0" smtClean="0">
                    <a:solidFill>
                      <a:schemeClr val="tx1"/>
                    </a:solidFill>
                  </a:rPr>
                  <a:t>. Then, as illustrated below, we multiply corresponding entries together and add up these products.</a:t>
                </a: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1101"/>
                </a:stretch>
              </a:blipFill>
            </p:spPr>
            <p:txBody>
              <a:bodyPr/>
              <a:lstStyle/>
              <a:p>
                <a:r>
                  <a:rPr lang="en-PH">
                    <a:noFill/>
                  </a:rPr>
                  <a:t> </a:t>
                </a:r>
              </a:p>
            </p:txBody>
          </p:sp>
        </mc:Fallback>
      </mc:AlternateContent>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428750"/>
            <a:ext cx="57150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211297"/>
            <a:ext cx="6019800" cy="1665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54672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04800" y="838200"/>
                <a:ext cx="8305800" cy="5638800"/>
              </a:xfrm>
            </p:spPr>
            <p:txBody>
              <a:bodyPr/>
              <a:lstStyle/>
              <a:p>
                <a:pPr marL="457200" indent="-457200" algn="just" eaLnBrk="1" hangingPunct="1">
                  <a:defRPr/>
                </a:pPr>
                <a:r>
                  <a:rPr lang="en-US" sz="2800" dirty="0" smtClean="0">
                    <a:solidFill>
                      <a:schemeClr val="tx1"/>
                    </a:solidFill>
                  </a:rPr>
                  <a:t>The entry in row 1 and column 4 of </a:t>
                </a:r>
                <a14:m>
                  <m:oMath xmlns:m="http://schemas.openxmlformats.org/officeDocument/2006/math">
                    <m:r>
                      <a:rPr lang="en-PH" sz="2800" b="0" i="1" smtClean="0">
                        <a:solidFill>
                          <a:schemeClr val="tx1"/>
                        </a:solidFill>
                        <a:latin typeface="Cambria Math"/>
                      </a:rPr>
                      <m:t>𝐴𝐵</m:t>
                    </m:r>
                  </m:oMath>
                </a14:m>
                <a:r>
                  <a:rPr lang="en-US" sz="2800" dirty="0" smtClean="0">
                    <a:solidFill>
                      <a:schemeClr val="tx1"/>
                    </a:solidFill>
                  </a:rPr>
                  <a:t> is computed as follows:</a:t>
                </a:r>
              </a:p>
              <a:p>
                <a:pPr marL="457200" indent="-457200" algn="just" eaLnBrk="1" hangingPunct="1">
                  <a:defRPr/>
                </a:pPr>
                <a:endParaRPr lang="en-US" sz="2800" dirty="0">
                  <a:solidFill>
                    <a:schemeClr val="tx1"/>
                  </a:solidFill>
                </a:endParaRPr>
              </a:p>
              <a:p>
                <a:pPr marL="457200" indent="-457200" algn="just" eaLnBrk="1" hangingPunct="1">
                  <a:defRPr/>
                </a:pPr>
                <a:endParaRPr lang="en-US" sz="2800" dirty="0" smtClean="0">
                  <a:solidFill>
                    <a:schemeClr val="tx1"/>
                  </a:solidFill>
                </a:endParaRPr>
              </a:p>
              <a:p>
                <a:pPr marL="457200" indent="-457200" algn="just" eaLnBrk="1" hangingPunct="1">
                  <a:defRPr/>
                </a:pPr>
                <a:endParaRPr lang="en-US" sz="2800" dirty="0">
                  <a:solidFill>
                    <a:schemeClr val="tx1"/>
                  </a:solidFill>
                </a:endParaRPr>
              </a:p>
              <a:p>
                <a:pPr marL="457200" indent="-457200" algn="just" eaLnBrk="1" hangingPunct="1">
                  <a:defRPr/>
                </a:pPr>
                <a:endParaRPr lang="en-US" sz="2800" dirty="0" smtClean="0">
                  <a:solidFill>
                    <a:schemeClr val="tx1"/>
                  </a:solidFill>
                </a:endParaRPr>
              </a:p>
              <a:p>
                <a:pPr marL="457200" indent="-457200" algn="just" eaLnBrk="1" hangingPunct="1">
                  <a:defRPr/>
                </a:pPr>
                <a:r>
                  <a:rPr lang="en-US" sz="2800" dirty="0" smtClean="0">
                    <a:solidFill>
                      <a:schemeClr val="tx1"/>
                    </a:solidFill>
                  </a:rPr>
                  <a:t>The computations for the remaining entries are</a:t>
                </a: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1394"/>
                </a:stretch>
              </a:blipFill>
            </p:spPr>
            <p:txBody>
              <a:bodyPr/>
              <a:lstStyle/>
              <a:p>
                <a:r>
                  <a:rPr lang="en-PH">
                    <a:noFill/>
                  </a:rPr>
                  <a:t> </a:t>
                </a:r>
              </a:p>
            </p:txBody>
          </p:sp>
        </mc:Fallback>
      </mc:AlternateContent>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1752600"/>
            <a:ext cx="691515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2273" y="4386262"/>
            <a:ext cx="6550853" cy="224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02613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04800" y="838200"/>
                <a:ext cx="8305800" cy="5638800"/>
              </a:xfrm>
            </p:spPr>
            <p:txBody>
              <a:bodyPr/>
              <a:lstStyle/>
              <a:p>
                <a:pPr marL="457200" indent="-457200" algn="just" eaLnBrk="1" hangingPunct="1">
                  <a:defRPr/>
                </a:pPr>
                <a:r>
                  <a:rPr lang="en-PH" sz="2500" dirty="0" smtClean="0">
                    <a:solidFill>
                      <a:schemeClr val="tx1"/>
                    </a:solidFill>
                  </a:rPr>
                  <a:t>The definition of matrix multiplication requires that the number of columns of the first factor </a:t>
                </a:r>
                <a14:m>
                  <m:oMath xmlns:m="http://schemas.openxmlformats.org/officeDocument/2006/math">
                    <m:r>
                      <a:rPr lang="en-PH" sz="2500" b="0" i="1" smtClean="0">
                        <a:solidFill>
                          <a:schemeClr val="tx1"/>
                        </a:solidFill>
                        <a:latin typeface="Cambria Math"/>
                      </a:rPr>
                      <m:t>𝐴</m:t>
                    </m:r>
                  </m:oMath>
                </a14:m>
                <a:r>
                  <a:rPr lang="en-US" sz="2500" dirty="0" smtClean="0">
                    <a:solidFill>
                      <a:schemeClr val="tx1"/>
                    </a:solidFill>
                  </a:rPr>
                  <a:t> be the same as the number of rows of the second factor </a:t>
                </a:r>
                <a14:m>
                  <m:oMath xmlns:m="http://schemas.openxmlformats.org/officeDocument/2006/math">
                    <m:r>
                      <a:rPr lang="en-PH" sz="2500" b="0" i="1" smtClean="0">
                        <a:solidFill>
                          <a:schemeClr val="tx1"/>
                        </a:solidFill>
                        <a:latin typeface="Cambria Math"/>
                      </a:rPr>
                      <m:t>𝐵</m:t>
                    </m:r>
                  </m:oMath>
                </a14:m>
                <a:r>
                  <a:rPr lang="en-US" sz="2500" dirty="0" smtClean="0">
                    <a:solidFill>
                      <a:schemeClr val="tx1"/>
                    </a:solidFill>
                  </a:rPr>
                  <a:t> in order to form the product </a:t>
                </a:r>
                <a14:m>
                  <m:oMath xmlns:m="http://schemas.openxmlformats.org/officeDocument/2006/math">
                    <m:r>
                      <a:rPr lang="en-PH" sz="2500" b="0" i="1" smtClean="0">
                        <a:solidFill>
                          <a:schemeClr val="tx1"/>
                        </a:solidFill>
                        <a:latin typeface="Cambria Math"/>
                      </a:rPr>
                      <m:t>𝐴𝐵</m:t>
                    </m:r>
                  </m:oMath>
                </a14:m>
                <a:r>
                  <a:rPr lang="en-US" sz="2500" dirty="0" smtClean="0">
                    <a:solidFill>
                      <a:schemeClr val="tx1"/>
                    </a:solidFill>
                  </a:rPr>
                  <a:t>. If this condition is not satisfied, the product is undefined. A convenient way to determine whether a product of two matrices is defined is to write down the size of the first factor and, to the right of it, write down the size of the second factor. If the inside numbers are the same, then the product is defined. The outside numbers then give the size of the product.</a:t>
                </a: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174" t="-757" r="-1101"/>
                </a:stretch>
              </a:blipFill>
            </p:spPr>
            <p:txBody>
              <a:bodyPr/>
              <a:lstStyle/>
              <a:p>
                <a:r>
                  <a:rPr lang="en-PH">
                    <a:noFill/>
                  </a:rPr>
                  <a:t> </a:t>
                </a:r>
              </a:p>
            </p:txBody>
          </p:sp>
        </mc:Fallback>
      </mc:AlternateContent>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12" y="4724400"/>
            <a:ext cx="4371975"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62026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04800" y="1066800"/>
                <a:ext cx="8305800" cy="5638800"/>
              </a:xfrm>
            </p:spPr>
            <p:txBody>
              <a:bodyPr/>
              <a:lstStyle/>
              <a:p>
                <a:pPr marL="457200" indent="-457200" algn="just" eaLnBrk="1" hangingPunct="1">
                  <a:defRPr/>
                </a:pPr>
                <a:r>
                  <a:rPr lang="en-PH" sz="2800" dirty="0" smtClean="0">
                    <a:solidFill>
                      <a:schemeClr val="tx1"/>
                    </a:solidFill>
                  </a:rPr>
                  <a:t>Suppose that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a:t>
                </a:r>
                <a14:m>
                  <m:oMath xmlns:m="http://schemas.openxmlformats.org/officeDocument/2006/math">
                    <m:r>
                      <a:rPr lang="en-PH" sz="2800" b="0" i="1" smtClean="0">
                        <a:solidFill>
                          <a:schemeClr val="tx1"/>
                        </a:solidFill>
                        <a:latin typeface="Cambria Math"/>
                      </a:rPr>
                      <m:t>𝐵</m:t>
                    </m:r>
                  </m:oMath>
                </a14:m>
                <a:r>
                  <a:rPr lang="en-US" sz="2800" dirty="0" smtClean="0">
                    <a:solidFill>
                      <a:schemeClr val="tx1"/>
                    </a:solidFill>
                  </a:rPr>
                  <a:t>, and </a:t>
                </a:r>
                <a14:m>
                  <m:oMath xmlns:m="http://schemas.openxmlformats.org/officeDocument/2006/math">
                    <m:r>
                      <a:rPr lang="en-PH" sz="2800" b="0" i="1" smtClean="0">
                        <a:solidFill>
                          <a:schemeClr val="tx1"/>
                        </a:solidFill>
                        <a:latin typeface="Cambria Math"/>
                      </a:rPr>
                      <m:t>𝐶</m:t>
                    </m:r>
                  </m:oMath>
                </a14:m>
                <a:r>
                  <a:rPr lang="en-US" sz="2800" dirty="0" smtClean="0">
                    <a:solidFill>
                      <a:schemeClr val="tx1"/>
                    </a:solidFill>
                  </a:rPr>
                  <a:t> are matrices with the following sizes:</a:t>
                </a:r>
              </a:p>
              <a:p>
                <a:pPr marL="457200" indent="-457200" algn="just" eaLnBrk="1" hangingPunct="1">
                  <a:defRPr/>
                </a:pPr>
                <a:endParaRPr lang="en-US" sz="2800" dirty="0" smtClean="0">
                  <a:solidFill>
                    <a:schemeClr val="tx1"/>
                  </a:solidFill>
                </a:endParaRPr>
              </a:p>
              <a:p>
                <a:pPr marL="457200" indent="-457200" algn="just" eaLnBrk="1" hangingPunct="1">
                  <a:defRPr/>
                </a:pPr>
                <a:endParaRPr lang="en-US" sz="2800" dirty="0">
                  <a:solidFill>
                    <a:schemeClr val="tx1"/>
                  </a:solidFill>
                </a:endParaRPr>
              </a:p>
              <a:p>
                <a:pPr marL="457200" indent="-457200" algn="just" eaLnBrk="1" hangingPunct="1">
                  <a:defRPr/>
                </a:pPr>
                <a14:m>
                  <m:oMath xmlns:m="http://schemas.openxmlformats.org/officeDocument/2006/math">
                    <m:r>
                      <a:rPr lang="en-PH" sz="2800" b="0" i="1" smtClean="0">
                        <a:solidFill>
                          <a:schemeClr val="tx1"/>
                        </a:solidFill>
                        <a:latin typeface="Cambria Math"/>
                      </a:rPr>
                      <m:t>𝐴𝐵</m:t>
                    </m:r>
                  </m:oMath>
                </a14:m>
                <a:r>
                  <a:rPr lang="en-US" sz="2800" dirty="0" smtClean="0">
                    <a:solidFill>
                      <a:schemeClr val="tx1"/>
                    </a:solidFill>
                  </a:rPr>
                  <a:t> is defined and is a </a:t>
                </a:r>
                <a14:m>
                  <m:oMath xmlns:m="http://schemas.openxmlformats.org/officeDocument/2006/math">
                    <m:r>
                      <a:rPr lang="en-PH" sz="2800" b="0" i="1" smtClean="0">
                        <a:solidFill>
                          <a:schemeClr val="tx1"/>
                        </a:solidFill>
                        <a:latin typeface="Cambria Math"/>
                      </a:rPr>
                      <m:t>3</m:t>
                    </m:r>
                    <m:r>
                      <a:rPr lang="en-PH" sz="2800" b="0" i="1" smtClean="0">
                        <a:solidFill>
                          <a:schemeClr val="tx1"/>
                        </a:solidFill>
                        <a:latin typeface="Cambria Math"/>
                        <a:ea typeface="Cambria Math"/>
                      </a:rPr>
                      <m:t>×7</m:t>
                    </m:r>
                  </m:oMath>
                </a14:m>
                <a:r>
                  <a:rPr lang="en-US" sz="2800" dirty="0" smtClean="0">
                    <a:solidFill>
                      <a:schemeClr val="tx1"/>
                    </a:solidFill>
                  </a:rPr>
                  <a:t> matrix; </a:t>
                </a:r>
                <a14:m>
                  <m:oMath xmlns:m="http://schemas.openxmlformats.org/officeDocument/2006/math">
                    <m:r>
                      <a:rPr lang="en-PH" sz="2800" b="0" i="1" smtClean="0">
                        <a:solidFill>
                          <a:schemeClr val="tx1"/>
                        </a:solidFill>
                        <a:latin typeface="Cambria Math"/>
                      </a:rPr>
                      <m:t>𝐵𝐶</m:t>
                    </m:r>
                  </m:oMath>
                </a14:m>
                <a:r>
                  <a:rPr lang="en-US" sz="2800" dirty="0" smtClean="0">
                    <a:solidFill>
                      <a:schemeClr val="tx1"/>
                    </a:solidFill>
                  </a:rPr>
                  <a:t> is defined and is a </a:t>
                </a:r>
                <a14:m>
                  <m:oMath xmlns:m="http://schemas.openxmlformats.org/officeDocument/2006/math">
                    <m:r>
                      <a:rPr lang="en-PH" sz="2800" b="0" i="1" smtClean="0">
                        <a:solidFill>
                          <a:schemeClr val="tx1"/>
                        </a:solidFill>
                        <a:latin typeface="Cambria Math"/>
                      </a:rPr>
                      <m:t>4</m:t>
                    </m:r>
                    <m:r>
                      <a:rPr lang="en-PH" sz="2800" b="0" i="1" smtClean="0">
                        <a:solidFill>
                          <a:schemeClr val="tx1"/>
                        </a:solidFill>
                        <a:latin typeface="Cambria Math"/>
                        <a:ea typeface="Cambria Math"/>
                      </a:rPr>
                      <m:t>×3</m:t>
                    </m:r>
                  </m:oMath>
                </a14:m>
                <a:r>
                  <a:rPr lang="en-US" sz="2800" dirty="0" smtClean="0">
                    <a:solidFill>
                      <a:schemeClr val="tx1"/>
                    </a:solidFill>
                  </a:rPr>
                  <a:t> matrix; and </a:t>
                </a:r>
                <a14:m>
                  <m:oMath xmlns:m="http://schemas.openxmlformats.org/officeDocument/2006/math">
                    <m:r>
                      <a:rPr lang="en-PH" sz="2800" b="0" i="1" smtClean="0">
                        <a:solidFill>
                          <a:schemeClr val="tx1"/>
                        </a:solidFill>
                        <a:latin typeface="Cambria Math"/>
                      </a:rPr>
                      <m:t>𝐶𝐴</m:t>
                    </m:r>
                  </m:oMath>
                </a14:m>
                <a:r>
                  <a:rPr lang="en-US" sz="2800" dirty="0" smtClean="0">
                    <a:solidFill>
                      <a:schemeClr val="tx1"/>
                    </a:solidFill>
                  </a:rPr>
                  <a:t> is defined and is a </a:t>
                </a:r>
                <a14:m>
                  <m:oMath xmlns:m="http://schemas.openxmlformats.org/officeDocument/2006/math">
                    <m:r>
                      <a:rPr lang="en-PH" sz="2800" b="0" i="1" smtClean="0">
                        <a:solidFill>
                          <a:schemeClr val="tx1"/>
                        </a:solidFill>
                        <a:latin typeface="Cambria Math"/>
                      </a:rPr>
                      <m:t>7</m:t>
                    </m:r>
                    <m:r>
                      <a:rPr lang="en-PH" sz="2800" b="0" i="1" smtClean="0">
                        <a:solidFill>
                          <a:schemeClr val="tx1"/>
                        </a:solidFill>
                        <a:latin typeface="Cambria Math"/>
                        <a:ea typeface="Cambria Math"/>
                      </a:rPr>
                      <m:t>×4</m:t>
                    </m:r>
                  </m:oMath>
                </a14:m>
                <a:r>
                  <a:rPr lang="en-US" sz="2800" dirty="0" smtClean="0">
                    <a:solidFill>
                      <a:schemeClr val="tx1"/>
                    </a:solidFill>
                  </a:rPr>
                  <a:t> matrix. The products </a:t>
                </a:r>
                <a14:m>
                  <m:oMath xmlns:m="http://schemas.openxmlformats.org/officeDocument/2006/math">
                    <m:r>
                      <a:rPr lang="en-PH" sz="2800" b="0" i="1" smtClean="0">
                        <a:solidFill>
                          <a:schemeClr val="tx1"/>
                        </a:solidFill>
                        <a:latin typeface="Cambria Math"/>
                      </a:rPr>
                      <m:t>𝐴𝐶</m:t>
                    </m:r>
                  </m:oMath>
                </a14:m>
                <a:r>
                  <a:rPr lang="en-US" sz="2800" dirty="0" smtClean="0">
                    <a:solidFill>
                      <a:schemeClr val="tx1"/>
                    </a:solidFill>
                  </a:rPr>
                  <a:t>, </a:t>
                </a:r>
                <a14:m>
                  <m:oMath xmlns:m="http://schemas.openxmlformats.org/officeDocument/2006/math">
                    <m:r>
                      <a:rPr lang="en-PH" sz="2800" b="0" i="1" smtClean="0">
                        <a:solidFill>
                          <a:schemeClr val="tx1"/>
                        </a:solidFill>
                        <a:latin typeface="Cambria Math"/>
                      </a:rPr>
                      <m:t>𝐶𝐵</m:t>
                    </m:r>
                  </m:oMath>
                </a14:m>
                <a:r>
                  <a:rPr lang="en-US" sz="2800" dirty="0" smtClean="0">
                    <a:solidFill>
                      <a:schemeClr val="tx1"/>
                    </a:solidFill>
                  </a:rPr>
                  <a:t>, and </a:t>
                </a:r>
                <a14:m>
                  <m:oMath xmlns:m="http://schemas.openxmlformats.org/officeDocument/2006/math">
                    <m:r>
                      <a:rPr lang="en-PH" sz="2800" b="0" i="1" smtClean="0">
                        <a:solidFill>
                          <a:schemeClr val="tx1"/>
                        </a:solidFill>
                        <a:latin typeface="Cambria Math"/>
                      </a:rPr>
                      <m:t>𝐵𝐴</m:t>
                    </m:r>
                  </m:oMath>
                </a14:m>
                <a:r>
                  <a:rPr lang="en-US" sz="2800" dirty="0" smtClean="0">
                    <a:solidFill>
                      <a:schemeClr val="tx1"/>
                    </a:solidFill>
                  </a:rPr>
                  <a:t> are all undefined.</a:t>
                </a:r>
                <a:endParaRPr lang="en-US" sz="2800" dirty="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04800" y="1066800"/>
                <a:ext cx="8305800" cy="5638800"/>
              </a:xfrm>
              <a:blipFill rotWithShape="1">
                <a:blip r:embed="rId2"/>
                <a:stretch>
                  <a:fillRect l="-1467" t="-973" r="-1394"/>
                </a:stretch>
              </a:blipFill>
            </p:spPr>
            <p:txBody>
              <a:bodyPr/>
              <a:lstStyle/>
              <a:p>
                <a:r>
                  <a:rPr lang="en-PH">
                    <a:noFill/>
                  </a:rPr>
                  <a:t> </a:t>
                </a:r>
              </a:p>
            </p:txBody>
          </p:sp>
        </mc:Fallback>
      </mc:AlternateContent>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086244"/>
            <a:ext cx="3581400" cy="809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32488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04800" y="838200"/>
                <a:ext cx="8305800" cy="5638800"/>
              </a:xfrm>
            </p:spPr>
            <p:txBody>
              <a:bodyPr/>
              <a:lstStyle/>
              <a:p>
                <a:pPr marL="457200" indent="-457200" algn="just" eaLnBrk="1" hangingPunct="1">
                  <a:defRPr/>
                </a:pPr>
                <a:r>
                  <a:rPr lang="en-PH" sz="2800" dirty="0" smtClean="0">
                    <a:solidFill>
                      <a:schemeClr val="tx1"/>
                    </a:solidFill>
                  </a:rPr>
                  <a:t>In general, if </a:t>
                </a:r>
                <a14:m>
                  <m:oMath xmlns:m="http://schemas.openxmlformats.org/officeDocument/2006/math">
                    <m:r>
                      <a:rPr lang="en-PH" sz="2800" b="0" i="1" smtClean="0">
                        <a:solidFill>
                          <a:schemeClr val="tx1"/>
                        </a:solidFill>
                        <a:latin typeface="Cambria Math"/>
                      </a:rPr>
                      <m:t>𝐴</m:t>
                    </m:r>
                    <m:r>
                      <a:rPr lang="en-PH" sz="2800" b="0" i="1" smtClean="0">
                        <a:solidFill>
                          <a:schemeClr val="tx1"/>
                        </a:solidFill>
                        <a:latin typeface="Cambria Math"/>
                      </a:rPr>
                      <m:t>=</m:t>
                    </m:r>
                    <m:d>
                      <m:dPr>
                        <m:begChr m:val="["/>
                        <m:endChr m:val="]"/>
                        <m:ctrlPr>
                          <a:rPr lang="en-PH" sz="2800" b="0" i="1" smtClean="0">
                            <a:solidFill>
                              <a:schemeClr val="tx1"/>
                            </a:solidFill>
                            <a:latin typeface="Cambria Math" panose="02040503050406030204" pitchFamily="18" charset="0"/>
                          </a:rPr>
                        </m:ctrlPr>
                      </m:dPr>
                      <m:e>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𝑎</m:t>
                            </m:r>
                          </m:e>
                          <m:sub>
                            <m:r>
                              <a:rPr lang="en-PH" sz="2800" b="0" i="1" smtClean="0">
                                <a:solidFill>
                                  <a:schemeClr val="tx1"/>
                                </a:solidFill>
                                <a:latin typeface="Cambria Math"/>
                              </a:rPr>
                              <m:t>𝑖𝑗</m:t>
                            </m:r>
                          </m:sub>
                        </m:sSub>
                      </m:e>
                    </m:d>
                  </m:oMath>
                </a14:m>
                <a:r>
                  <a:rPr lang="en-US" sz="2800" dirty="0" smtClean="0">
                    <a:solidFill>
                      <a:schemeClr val="tx1"/>
                    </a:solidFill>
                  </a:rPr>
                  <a:t> is an </a:t>
                </a:r>
                <a14:m>
                  <m:oMath xmlns:m="http://schemas.openxmlformats.org/officeDocument/2006/math">
                    <m:r>
                      <a:rPr lang="en-PH" sz="2800" b="0" i="1" smtClean="0">
                        <a:solidFill>
                          <a:schemeClr val="tx1"/>
                        </a:solidFill>
                        <a:latin typeface="Cambria Math"/>
                      </a:rPr>
                      <m:t>𝑚</m:t>
                    </m:r>
                    <m:r>
                      <a:rPr lang="en-PH" sz="2800" b="0" i="1" smtClean="0">
                        <a:solidFill>
                          <a:schemeClr val="tx1"/>
                        </a:solidFill>
                        <a:latin typeface="Cambria Math"/>
                        <a:ea typeface="Cambria Math"/>
                      </a:rPr>
                      <m:t>×</m:t>
                    </m:r>
                    <m:r>
                      <a:rPr lang="en-PH" sz="2800" b="0" i="1" smtClean="0">
                        <a:solidFill>
                          <a:schemeClr val="tx1"/>
                        </a:solidFill>
                        <a:latin typeface="Cambria Math"/>
                        <a:ea typeface="Cambria Math"/>
                      </a:rPr>
                      <m:t>𝑟</m:t>
                    </m:r>
                  </m:oMath>
                </a14:m>
                <a:r>
                  <a:rPr lang="en-US" sz="2800" dirty="0" smtClean="0">
                    <a:solidFill>
                      <a:schemeClr val="tx1"/>
                    </a:solidFill>
                  </a:rPr>
                  <a:t> matrix and </a:t>
                </a:r>
                <a14:m>
                  <m:oMath xmlns:m="http://schemas.openxmlformats.org/officeDocument/2006/math">
                    <m:r>
                      <a:rPr lang="en-PH" sz="2800" b="0" i="1" smtClean="0">
                        <a:solidFill>
                          <a:schemeClr val="tx1"/>
                        </a:solidFill>
                        <a:latin typeface="Cambria Math"/>
                      </a:rPr>
                      <m:t>𝐵</m:t>
                    </m:r>
                    <m:r>
                      <a:rPr lang="en-PH" sz="2800" b="0" i="1" smtClean="0">
                        <a:solidFill>
                          <a:schemeClr val="tx1"/>
                        </a:solidFill>
                        <a:latin typeface="Cambria Math"/>
                      </a:rPr>
                      <m:t>=</m:t>
                    </m:r>
                    <m:d>
                      <m:dPr>
                        <m:begChr m:val="["/>
                        <m:endChr m:val="]"/>
                        <m:ctrlPr>
                          <a:rPr lang="en-PH" sz="2800" b="0" i="1" smtClean="0">
                            <a:solidFill>
                              <a:schemeClr val="tx1"/>
                            </a:solidFill>
                            <a:latin typeface="Cambria Math" panose="02040503050406030204" pitchFamily="18" charset="0"/>
                          </a:rPr>
                        </m:ctrlPr>
                      </m:dPr>
                      <m:e>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𝑏</m:t>
                            </m:r>
                          </m:e>
                          <m:sub>
                            <m:r>
                              <a:rPr lang="en-PH" sz="2800" b="0" i="1" smtClean="0">
                                <a:solidFill>
                                  <a:schemeClr val="tx1"/>
                                </a:solidFill>
                                <a:latin typeface="Cambria Math"/>
                              </a:rPr>
                              <m:t>𝑖𝑗</m:t>
                            </m:r>
                          </m:sub>
                        </m:sSub>
                      </m:e>
                    </m:d>
                  </m:oMath>
                </a14:m>
                <a:r>
                  <a:rPr lang="en-US" sz="2800" dirty="0" smtClean="0">
                    <a:solidFill>
                      <a:schemeClr val="tx1"/>
                    </a:solidFill>
                  </a:rPr>
                  <a:t> is an </a:t>
                </a:r>
                <a14:m>
                  <m:oMath xmlns:m="http://schemas.openxmlformats.org/officeDocument/2006/math">
                    <m:r>
                      <a:rPr lang="en-PH" sz="2800" b="0" i="1" smtClean="0">
                        <a:solidFill>
                          <a:schemeClr val="tx1"/>
                        </a:solidFill>
                        <a:latin typeface="Cambria Math"/>
                      </a:rPr>
                      <m:t>𝑟</m:t>
                    </m:r>
                    <m:r>
                      <a:rPr lang="en-PH" sz="2800" b="0" i="1" smtClean="0">
                        <a:solidFill>
                          <a:schemeClr val="tx1"/>
                        </a:solidFill>
                        <a:latin typeface="Cambria Math"/>
                        <a:ea typeface="Cambria Math"/>
                      </a:rPr>
                      <m:t>×</m:t>
                    </m:r>
                    <m:r>
                      <a:rPr lang="en-PH" sz="2800" b="0" i="1" smtClean="0">
                        <a:solidFill>
                          <a:schemeClr val="tx1"/>
                        </a:solidFill>
                        <a:latin typeface="Cambria Math"/>
                        <a:ea typeface="Cambria Math"/>
                      </a:rPr>
                      <m:t>𝑛</m:t>
                    </m:r>
                  </m:oMath>
                </a14:m>
                <a:r>
                  <a:rPr lang="en-US" sz="2800" dirty="0" smtClean="0">
                    <a:solidFill>
                      <a:schemeClr val="tx1"/>
                    </a:solidFill>
                  </a:rPr>
                  <a:t> matrix, then, as illustrated by the shading,</a:t>
                </a:r>
              </a:p>
              <a:p>
                <a:pPr marL="457200" indent="-457200" algn="just" eaLnBrk="1" hangingPunct="1">
                  <a:defRPr/>
                </a:pPr>
                <a:endParaRPr lang="en-US" sz="2800" dirty="0">
                  <a:solidFill>
                    <a:schemeClr val="tx1"/>
                  </a:solidFill>
                </a:endParaRPr>
              </a:p>
              <a:p>
                <a:pPr marL="457200" indent="-457200" algn="just" eaLnBrk="1" hangingPunct="1">
                  <a:defRPr/>
                </a:pPr>
                <a:endParaRPr lang="en-US" sz="2800" dirty="0" smtClean="0">
                  <a:solidFill>
                    <a:schemeClr val="tx1"/>
                  </a:solidFill>
                </a:endParaRPr>
              </a:p>
              <a:p>
                <a:pPr marL="457200" indent="-457200" algn="just" eaLnBrk="1" hangingPunct="1">
                  <a:defRPr/>
                </a:pPr>
                <a:endParaRPr lang="en-US" sz="2800" dirty="0">
                  <a:solidFill>
                    <a:schemeClr val="tx1"/>
                  </a:solidFill>
                </a:endParaRPr>
              </a:p>
              <a:p>
                <a:pPr marL="457200" indent="-457200" algn="just" eaLnBrk="1" hangingPunct="1">
                  <a:defRPr/>
                </a:pPr>
                <a:endParaRPr lang="en-US" sz="2800" dirty="0" smtClean="0">
                  <a:solidFill>
                    <a:schemeClr val="tx1"/>
                  </a:solidFill>
                </a:endParaRPr>
              </a:p>
              <a:p>
                <a:pPr marL="457200" indent="-457200" algn="just" eaLnBrk="1" hangingPunct="1">
                  <a:defRPr/>
                </a:pPr>
                <a:endParaRPr lang="en-US" sz="2800" dirty="0">
                  <a:solidFill>
                    <a:schemeClr val="tx1"/>
                  </a:solidFill>
                </a:endParaRPr>
              </a:p>
              <a:p>
                <a:pPr marL="457200" indent="-457200" algn="just" eaLnBrk="1" hangingPunct="1">
                  <a:defRPr/>
                </a:pPr>
                <a:r>
                  <a:rPr lang="en-US" sz="2800" dirty="0" smtClean="0">
                    <a:solidFill>
                      <a:schemeClr val="tx1"/>
                    </a:solidFill>
                  </a:rPr>
                  <a:t>the entry </a:t>
                </a:r>
                <a14:m>
                  <m:oMath xmlns:m="http://schemas.openxmlformats.org/officeDocument/2006/math">
                    <m:sSub>
                      <m:sSubPr>
                        <m:ctrlPr>
                          <a:rPr lang="en-PH" sz="2800" b="0" i="1" smtClean="0">
                            <a:solidFill>
                              <a:schemeClr val="tx1"/>
                            </a:solidFill>
                            <a:latin typeface="Cambria Math" panose="02040503050406030204" pitchFamily="18" charset="0"/>
                          </a:rPr>
                        </m:ctrlPr>
                      </m:sSubPr>
                      <m:e>
                        <m:d>
                          <m:dPr>
                            <m:ctrlPr>
                              <a:rPr lang="en-US" sz="2800" i="1" smtClean="0">
                                <a:solidFill>
                                  <a:schemeClr val="tx1"/>
                                </a:solidFill>
                                <a:latin typeface="Cambria Math" panose="02040503050406030204" pitchFamily="18" charset="0"/>
                              </a:rPr>
                            </m:ctrlPr>
                          </m:dPr>
                          <m:e>
                            <m:r>
                              <a:rPr lang="en-PH" sz="2800" b="0" i="1" smtClean="0">
                                <a:solidFill>
                                  <a:schemeClr val="tx1"/>
                                </a:solidFill>
                                <a:latin typeface="Cambria Math"/>
                              </a:rPr>
                              <m:t>𝐴𝐵</m:t>
                            </m:r>
                          </m:e>
                        </m:d>
                      </m:e>
                      <m:sub>
                        <m:r>
                          <a:rPr lang="en-PH" sz="2800" b="0" i="1" smtClean="0">
                            <a:solidFill>
                              <a:schemeClr val="tx1"/>
                            </a:solidFill>
                            <a:latin typeface="Cambria Math"/>
                          </a:rPr>
                          <m:t>𝑖𝑗</m:t>
                        </m:r>
                      </m:sub>
                    </m:sSub>
                  </m:oMath>
                </a14:m>
                <a:r>
                  <a:rPr lang="en-US" sz="2800" dirty="0" smtClean="0">
                    <a:solidFill>
                      <a:schemeClr val="tx1"/>
                    </a:solidFill>
                  </a:rPr>
                  <a:t> in row </a:t>
                </a:r>
                <a14:m>
                  <m:oMath xmlns:m="http://schemas.openxmlformats.org/officeDocument/2006/math">
                    <m:r>
                      <a:rPr lang="en-PH" sz="2800" b="0" i="1" smtClean="0">
                        <a:solidFill>
                          <a:schemeClr val="tx1"/>
                        </a:solidFill>
                        <a:latin typeface="Cambria Math"/>
                      </a:rPr>
                      <m:t>𝑖</m:t>
                    </m:r>
                  </m:oMath>
                </a14:m>
                <a:r>
                  <a:rPr lang="en-US" sz="2800" dirty="0" smtClean="0">
                    <a:solidFill>
                      <a:schemeClr val="tx1"/>
                    </a:solidFill>
                  </a:rPr>
                  <a:t> and column </a:t>
                </a:r>
                <a14:m>
                  <m:oMath xmlns:m="http://schemas.openxmlformats.org/officeDocument/2006/math">
                    <m:r>
                      <a:rPr lang="en-PH" sz="2800" b="0" i="1" smtClean="0">
                        <a:solidFill>
                          <a:schemeClr val="tx1"/>
                        </a:solidFill>
                        <a:latin typeface="Cambria Math"/>
                      </a:rPr>
                      <m:t>𝑗</m:t>
                    </m:r>
                  </m:oMath>
                </a14:m>
                <a:r>
                  <a:rPr lang="en-US" sz="2800" dirty="0" smtClean="0">
                    <a:solidFill>
                      <a:schemeClr val="tx1"/>
                    </a:solidFill>
                  </a:rPr>
                  <a:t> of </a:t>
                </a:r>
                <a14:m>
                  <m:oMath xmlns:m="http://schemas.openxmlformats.org/officeDocument/2006/math">
                    <m:r>
                      <a:rPr lang="en-PH" sz="2800" b="0" i="1" smtClean="0">
                        <a:solidFill>
                          <a:schemeClr val="tx1"/>
                        </a:solidFill>
                        <a:latin typeface="Cambria Math"/>
                      </a:rPr>
                      <m:t>𝐴𝐵</m:t>
                    </m:r>
                  </m:oMath>
                </a14:m>
                <a:r>
                  <a:rPr lang="en-US" sz="2800" dirty="0" smtClean="0">
                    <a:solidFill>
                      <a:schemeClr val="tx1"/>
                    </a:solidFill>
                  </a:rPr>
                  <a:t> is given by</a:t>
                </a:r>
              </a:p>
              <a:p>
                <a:pPr marL="457200" indent="-457200" algn="just" eaLnBrk="1" hangingPunct="1">
                  <a:defRPr/>
                </a:pPr>
                <a14:m>
                  <m:oMathPara xmlns:m="http://schemas.openxmlformats.org/officeDocument/2006/math">
                    <m:oMathParaPr>
                      <m:jc m:val="centerGroup"/>
                    </m:oMathParaPr>
                    <m:oMath xmlns:m="http://schemas.openxmlformats.org/officeDocument/2006/math">
                      <m:sSub>
                        <m:sSubPr>
                          <m:ctrlPr>
                            <a:rPr lang="en-PH" sz="2800" b="0" i="1" smtClean="0">
                              <a:solidFill>
                                <a:schemeClr val="tx1"/>
                              </a:solidFill>
                              <a:latin typeface="Cambria Math" panose="02040503050406030204" pitchFamily="18" charset="0"/>
                            </a:rPr>
                          </m:ctrlPr>
                        </m:sSubPr>
                        <m:e>
                          <m:d>
                            <m:dPr>
                              <m:ctrlPr>
                                <a:rPr lang="en-US" sz="2800" i="1" smtClean="0">
                                  <a:solidFill>
                                    <a:schemeClr val="tx1"/>
                                  </a:solidFill>
                                  <a:latin typeface="Cambria Math" panose="02040503050406030204" pitchFamily="18" charset="0"/>
                                </a:rPr>
                              </m:ctrlPr>
                            </m:dPr>
                            <m:e>
                              <m:r>
                                <a:rPr lang="en-PH" sz="2800" b="0" i="1" smtClean="0">
                                  <a:solidFill>
                                    <a:schemeClr val="tx1"/>
                                  </a:solidFill>
                                  <a:latin typeface="Cambria Math"/>
                                </a:rPr>
                                <m:t>𝐴𝐵</m:t>
                              </m:r>
                            </m:e>
                          </m:d>
                        </m:e>
                        <m:sub>
                          <m:r>
                            <a:rPr lang="en-PH" sz="2800" b="0" i="1" smtClean="0">
                              <a:solidFill>
                                <a:schemeClr val="tx1"/>
                              </a:solidFill>
                              <a:latin typeface="Cambria Math"/>
                            </a:rPr>
                            <m:t>𝑖𝑗</m:t>
                          </m:r>
                        </m:sub>
                      </m:sSub>
                      <m:r>
                        <a:rPr lang="en-PH" sz="2800" b="0" i="1" smtClean="0">
                          <a:solidFill>
                            <a:schemeClr val="tx1"/>
                          </a:solidFill>
                          <a:latin typeface="Cambria Math"/>
                        </a:rPr>
                        <m:t>=</m:t>
                      </m:r>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𝑎</m:t>
                          </m:r>
                        </m:e>
                        <m:sub>
                          <m:r>
                            <a:rPr lang="en-PH" sz="2800" b="0" i="1" smtClean="0">
                              <a:solidFill>
                                <a:schemeClr val="tx1"/>
                              </a:solidFill>
                              <a:latin typeface="Cambria Math"/>
                            </a:rPr>
                            <m:t>𝑖</m:t>
                          </m:r>
                          <m:r>
                            <a:rPr lang="en-PH" sz="2800" b="0" i="1" smtClean="0">
                              <a:solidFill>
                                <a:schemeClr val="tx1"/>
                              </a:solidFill>
                              <a:latin typeface="Cambria Math"/>
                            </a:rPr>
                            <m:t>1</m:t>
                          </m:r>
                        </m:sub>
                      </m:sSub>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𝑏</m:t>
                          </m:r>
                        </m:e>
                        <m:sub>
                          <m:r>
                            <a:rPr lang="en-PH" sz="2800" b="0" i="1" smtClean="0">
                              <a:solidFill>
                                <a:schemeClr val="tx1"/>
                              </a:solidFill>
                              <a:latin typeface="Cambria Math"/>
                            </a:rPr>
                            <m:t>1</m:t>
                          </m:r>
                          <m:r>
                            <a:rPr lang="en-PH" sz="2800" b="0" i="1" smtClean="0">
                              <a:solidFill>
                                <a:schemeClr val="tx1"/>
                              </a:solidFill>
                              <a:latin typeface="Cambria Math"/>
                            </a:rPr>
                            <m:t>𝑗</m:t>
                          </m:r>
                        </m:sub>
                      </m:sSub>
                      <m:r>
                        <a:rPr lang="en-PH" sz="2800" b="0" i="1" smtClean="0">
                          <a:solidFill>
                            <a:schemeClr val="tx1"/>
                          </a:solidFill>
                          <a:latin typeface="Cambria Math"/>
                        </a:rPr>
                        <m:t>+</m:t>
                      </m:r>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𝑎</m:t>
                          </m:r>
                        </m:e>
                        <m:sub>
                          <m:r>
                            <a:rPr lang="en-PH" sz="2800" b="0" i="1" smtClean="0">
                              <a:solidFill>
                                <a:schemeClr val="tx1"/>
                              </a:solidFill>
                              <a:latin typeface="Cambria Math"/>
                            </a:rPr>
                            <m:t>𝑖</m:t>
                          </m:r>
                          <m:r>
                            <a:rPr lang="en-PH" sz="2800" b="0" i="1" smtClean="0">
                              <a:solidFill>
                                <a:schemeClr val="tx1"/>
                              </a:solidFill>
                              <a:latin typeface="Cambria Math"/>
                            </a:rPr>
                            <m:t>2</m:t>
                          </m:r>
                        </m:sub>
                      </m:sSub>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𝑏</m:t>
                          </m:r>
                        </m:e>
                        <m:sub>
                          <m:r>
                            <a:rPr lang="en-PH" sz="2800" b="0" i="1" smtClean="0">
                              <a:solidFill>
                                <a:schemeClr val="tx1"/>
                              </a:solidFill>
                              <a:latin typeface="Cambria Math"/>
                            </a:rPr>
                            <m:t>2</m:t>
                          </m:r>
                          <m:r>
                            <a:rPr lang="en-PH" sz="2800" b="0" i="1" smtClean="0">
                              <a:solidFill>
                                <a:schemeClr val="tx1"/>
                              </a:solidFill>
                              <a:latin typeface="Cambria Math"/>
                            </a:rPr>
                            <m:t>𝑗</m:t>
                          </m:r>
                        </m:sub>
                      </m:sSub>
                      <m:r>
                        <a:rPr lang="en-PH" sz="2800" b="0" i="1" smtClean="0">
                          <a:solidFill>
                            <a:schemeClr val="tx1"/>
                          </a:solidFill>
                          <a:latin typeface="Cambria Math"/>
                        </a:rPr>
                        <m:t>+</m:t>
                      </m:r>
                      <m:r>
                        <a:rPr lang="en-PH" sz="2800" b="0" i="1" smtClean="0">
                          <a:solidFill>
                            <a:schemeClr val="tx1"/>
                          </a:solidFill>
                          <a:latin typeface="Cambria Math"/>
                          <a:ea typeface="Cambria Math"/>
                        </a:rPr>
                        <m:t>⋯+</m:t>
                      </m:r>
                      <m:sSub>
                        <m:sSubPr>
                          <m:ctrlPr>
                            <a:rPr lang="en-PH" sz="2800" b="0" i="1" smtClean="0">
                              <a:solidFill>
                                <a:schemeClr val="tx1"/>
                              </a:solidFill>
                              <a:latin typeface="Cambria Math" panose="02040503050406030204" pitchFamily="18" charset="0"/>
                              <a:ea typeface="Cambria Math"/>
                            </a:rPr>
                          </m:ctrlPr>
                        </m:sSubPr>
                        <m:e>
                          <m:r>
                            <a:rPr lang="en-PH" sz="2800" b="0" i="1" smtClean="0">
                              <a:solidFill>
                                <a:schemeClr val="tx1"/>
                              </a:solidFill>
                              <a:latin typeface="Cambria Math"/>
                              <a:ea typeface="Cambria Math"/>
                            </a:rPr>
                            <m:t>𝑎</m:t>
                          </m:r>
                        </m:e>
                        <m:sub>
                          <m:r>
                            <a:rPr lang="en-PH" sz="2800" b="0" i="1" smtClean="0">
                              <a:solidFill>
                                <a:schemeClr val="tx1"/>
                              </a:solidFill>
                              <a:latin typeface="Cambria Math"/>
                              <a:ea typeface="Cambria Math"/>
                            </a:rPr>
                            <m:t>𝑖𝑟</m:t>
                          </m:r>
                        </m:sub>
                      </m:sSub>
                      <m:sSub>
                        <m:sSubPr>
                          <m:ctrlPr>
                            <a:rPr lang="en-PH" sz="2800" b="0" i="1" smtClean="0">
                              <a:solidFill>
                                <a:schemeClr val="tx1"/>
                              </a:solidFill>
                              <a:latin typeface="Cambria Math" panose="02040503050406030204" pitchFamily="18" charset="0"/>
                              <a:ea typeface="Cambria Math"/>
                            </a:rPr>
                          </m:ctrlPr>
                        </m:sSubPr>
                        <m:e>
                          <m:r>
                            <a:rPr lang="en-PH" sz="2800" b="0" i="1" smtClean="0">
                              <a:solidFill>
                                <a:schemeClr val="tx1"/>
                              </a:solidFill>
                              <a:latin typeface="Cambria Math"/>
                              <a:ea typeface="Cambria Math"/>
                            </a:rPr>
                            <m:t>𝑏</m:t>
                          </m:r>
                        </m:e>
                        <m:sub>
                          <m:r>
                            <a:rPr lang="en-PH" sz="2800" b="0" i="1" smtClean="0">
                              <a:solidFill>
                                <a:schemeClr val="tx1"/>
                              </a:solidFill>
                              <a:latin typeface="Cambria Math"/>
                              <a:ea typeface="Cambria Math"/>
                            </a:rPr>
                            <m:t>𝑟𝑗</m:t>
                          </m:r>
                        </m:sub>
                      </m:sSub>
                      <m:r>
                        <a:rPr lang="en-PH" sz="2800" b="0" i="0" smtClean="0">
                          <a:solidFill>
                            <a:schemeClr val="tx1"/>
                          </a:solidFill>
                          <a:latin typeface="Cambria Math"/>
                          <a:ea typeface="Cambria Math"/>
                        </a:rPr>
                        <m:t>.</m:t>
                      </m:r>
                    </m:oMath>
                  </m:oMathPara>
                </a14:m>
                <a:endParaRPr lang="en-US" sz="2800" dirty="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432" r="-1394"/>
                </a:stretch>
              </a:blipFill>
            </p:spPr>
            <p:txBody>
              <a:bodyPr/>
              <a:lstStyle/>
              <a:p>
                <a:r>
                  <a:rPr lang="en-PH">
                    <a:noFill/>
                  </a:rPr>
                  <a:t> </a:t>
                </a:r>
              </a:p>
            </p:txBody>
          </p:sp>
        </mc:Fallback>
      </mc:AlternateContent>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2368518"/>
            <a:ext cx="6705600" cy="227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905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7620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6" name="Picture 5" descr="DEPARTMENT OF MATHEMATICS.PNG"/>
          <p:cNvPicPr>
            <a:picLocks noChangeAspect="1"/>
          </p:cNvPicPr>
          <p:nvPr/>
        </p:nvPicPr>
        <p:blipFill>
          <a:blip r:embed="rId3"/>
          <a:srcRect/>
          <a:stretch>
            <a:fillRect/>
          </a:stretch>
        </p:blipFill>
        <p:spPr bwMode="auto">
          <a:xfrm>
            <a:off x="3859213" y="457200"/>
            <a:ext cx="1447800" cy="1447800"/>
          </a:xfrm>
          <a:prstGeom prst="rect">
            <a:avLst/>
          </a:prstGeom>
          <a:noFill/>
          <a:ln w="9525">
            <a:noFill/>
            <a:miter lim="800000"/>
            <a:headEnd/>
            <a:tailEnd/>
          </a:ln>
        </p:spPr>
      </p:pic>
      <p:sp>
        <p:nvSpPr>
          <p:cNvPr id="8" name="Content Placeholder 2"/>
          <p:cNvSpPr txBox="1">
            <a:spLocks/>
          </p:cNvSpPr>
          <p:nvPr/>
        </p:nvSpPr>
        <p:spPr bwMode="auto">
          <a:xfrm>
            <a:off x="457200" y="2743200"/>
            <a:ext cx="8229600" cy="1295400"/>
          </a:xfrm>
          <a:prstGeom prst="rect">
            <a:avLst/>
          </a:prstGeom>
          <a:noFill/>
          <a:ln w="9525">
            <a:noFill/>
            <a:miter lim="800000"/>
            <a:headEnd/>
            <a:tailEnd/>
          </a:ln>
        </p:spPr>
        <p:txBody>
          <a:bodyPr/>
          <a:lstStyle/>
          <a:p>
            <a:pPr algn="ctr">
              <a:spcBef>
                <a:spcPct val="20000"/>
              </a:spcBef>
              <a:buFont typeface="Arial" pitchFamily="34" charset="0"/>
              <a:buNone/>
              <a:defRPr/>
            </a:pPr>
            <a:endParaRPr lang="en-US" sz="4000" b="1" dirty="0">
              <a:solidFill>
                <a:schemeClr val="tx1">
                  <a:tint val="75000"/>
                </a:schemeClr>
              </a:solidFill>
              <a:latin typeface="Verdana" pitchFamily="34" charset="0"/>
              <a:ea typeface="Verdana" pitchFamily="34" charset="0"/>
              <a:cs typeface="Verdana" pitchFamily="34" charset="0"/>
            </a:endParaRPr>
          </a:p>
        </p:txBody>
      </p:sp>
      <p:sp>
        <p:nvSpPr>
          <p:cNvPr id="10" name="Rectangle 7"/>
          <p:cNvSpPr>
            <a:spLocks noChangeArrowheads="1"/>
          </p:cNvSpPr>
          <p:nvPr/>
        </p:nvSpPr>
        <p:spPr bwMode="auto">
          <a:xfrm>
            <a:off x="0" y="6519446"/>
            <a:ext cx="9144000" cy="338554"/>
          </a:xfrm>
          <a:prstGeom prst="rect">
            <a:avLst/>
          </a:prstGeom>
          <a:noFill/>
          <a:ln w="9525">
            <a:noFill/>
            <a:miter lim="800000"/>
            <a:headEnd/>
            <a:tailEnd/>
          </a:ln>
        </p:spPr>
        <p:txBody>
          <a:bodyPr>
            <a:spAutoFit/>
          </a:bodyPr>
          <a:lstStyle/>
          <a:p>
            <a:endParaRPr lang="en-US" sz="1600" dirty="0">
              <a:latin typeface="+mn-lt"/>
            </a:endParaRPr>
          </a:p>
        </p:txBody>
      </p:sp>
      <p:sp>
        <p:nvSpPr>
          <p:cNvPr id="11" name="Title 1"/>
          <p:cNvSpPr>
            <a:spLocks noGrp="1"/>
          </p:cNvSpPr>
          <p:nvPr>
            <p:ph type="ctrTitle"/>
          </p:nvPr>
        </p:nvSpPr>
        <p:spPr>
          <a:xfrm>
            <a:off x="685800" y="1066800"/>
            <a:ext cx="7772400" cy="2533651"/>
          </a:xfrm>
        </p:spPr>
        <p:txBody>
          <a:bodyPr/>
          <a:lstStyle/>
          <a:p>
            <a:r>
              <a:rPr lang="en-PH" sz="2400" b="1" dirty="0" smtClean="0"/>
              <a:t>Matrices and Determinants</a:t>
            </a:r>
            <a:endParaRPr lang="en-US" sz="2400" b="1" dirty="0" smtClean="0"/>
          </a:p>
        </p:txBody>
      </p:sp>
      <p:sp>
        <p:nvSpPr>
          <p:cNvPr id="3" name="Footer Placeholder 2"/>
          <p:cNvSpPr>
            <a:spLocks noGrp="1"/>
          </p:cNvSpPr>
          <p:nvPr>
            <p:ph type="ftr" sz="quarter" idx="11"/>
          </p:nvPr>
        </p:nvSpPr>
        <p:spPr/>
        <p:txBody>
          <a:bodyPr/>
          <a:lstStyle/>
          <a:p>
            <a:pPr>
              <a:defRPr/>
            </a:pPr>
            <a:r>
              <a:rPr lang="en-PH" smtClean="0"/>
              <a:t>(COLLEGE ALGEBRA AND TRIGONOMETRY, Aufmann, Barker and Nation 7th ed.,)</a:t>
            </a:r>
            <a:endParaRPr lang="en-US"/>
          </a:p>
        </p:txBody>
      </p:sp>
      <p:sp>
        <p:nvSpPr>
          <p:cNvPr id="4" name="Slide Number Placeholder 3"/>
          <p:cNvSpPr>
            <a:spLocks noGrp="1"/>
          </p:cNvSpPr>
          <p:nvPr>
            <p:ph type="sldNum" sz="quarter" idx="12"/>
          </p:nvPr>
        </p:nvSpPr>
        <p:spPr/>
        <p:txBody>
          <a:bodyPr/>
          <a:lstStyle/>
          <a:p>
            <a:pPr>
              <a:defRPr/>
            </a:pPr>
            <a:fld id="{A7A88A6D-5939-42D9-A727-543AD8CD1FDC}" type="slidenum">
              <a:rPr lang="en-US" smtClean="0"/>
              <a:pPr>
                <a:defRPr/>
              </a:pPr>
              <a:t>2</a:t>
            </a:fld>
            <a:endParaRPr lang="en-US"/>
          </a:p>
        </p:txBody>
      </p:sp>
    </p:spTree>
    <p:extLst>
      <p:ext uri="{BB962C8B-B14F-4D97-AF65-F5344CB8AC3E}">
        <p14:creationId xmlns:p14="http://schemas.microsoft.com/office/powerpoint/2010/main" val="2842828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81000" y="381000"/>
                <a:ext cx="8458200" cy="6324600"/>
              </a:xfrm>
            </p:spPr>
            <p:txBody>
              <a:bodyPr/>
              <a:lstStyle/>
              <a:p>
                <a:pPr algn="just"/>
                <a:endParaRPr lang="en-PH" b="1" i="1" dirty="0" smtClean="0">
                  <a:solidFill>
                    <a:schemeClr val="tx1"/>
                  </a:solidFill>
                </a:endParaRPr>
              </a:p>
              <a:p>
                <a:pPr algn="just"/>
                <a:r>
                  <a:rPr lang="en-PH" b="1" i="1" dirty="0" smtClean="0">
                    <a:solidFill>
                      <a:schemeClr val="tx1"/>
                    </a:solidFill>
                  </a:rPr>
                  <a:t>Determinant</a:t>
                </a:r>
              </a:p>
              <a:p>
                <a:pPr algn="just"/>
                <a:r>
                  <a:rPr lang="en-PH" sz="2400" b="1" i="1" dirty="0" smtClean="0">
                    <a:solidFill>
                      <a:schemeClr val="tx1"/>
                    </a:solidFill>
                  </a:rPr>
                  <a:t>Definition:</a:t>
                </a:r>
                <a:endParaRPr lang="en-PH" sz="2400" b="1" i="1" dirty="0">
                  <a:solidFill>
                    <a:schemeClr val="tx1"/>
                  </a:solidFill>
                </a:endParaRPr>
              </a:p>
              <a:p>
                <a:pPr algn="just"/>
                <a:r>
                  <a:rPr lang="en-PH" sz="2400" dirty="0">
                    <a:solidFill>
                      <a:schemeClr val="tx1"/>
                    </a:solidFill>
                  </a:rPr>
                  <a:t>	The determinant of a matrix is a number assigned to every square matrix. The determinant of a matrix A is denoted by </a:t>
                </a:r>
                <a:r>
                  <a:rPr lang="en-PH" sz="2400" dirty="0" err="1">
                    <a:solidFill>
                      <a:schemeClr val="tx1"/>
                    </a:solidFill>
                  </a:rPr>
                  <a:t>det</a:t>
                </a:r>
                <a:r>
                  <a:rPr lang="en-PH" sz="2400" dirty="0">
                    <a:solidFill>
                      <a:schemeClr val="tx1"/>
                    </a:solidFill>
                  </a:rPr>
                  <a:t>(A) </a:t>
                </a:r>
                <a:r>
                  <a:rPr lang="en-PH" sz="2400" dirty="0" smtClean="0">
                    <a:solidFill>
                      <a:schemeClr val="tx1"/>
                    </a:solidFill>
                  </a:rPr>
                  <a:t>or </a:t>
                </a:r>
                <a14:m>
                  <m:oMath xmlns:m="http://schemas.openxmlformats.org/officeDocument/2006/math">
                    <m:d>
                      <m:dPr>
                        <m:begChr m:val="|"/>
                        <m:endChr m:val="|"/>
                        <m:ctrlPr>
                          <a:rPr lang="en-PH" sz="2400" i="1" smtClean="0">
                            <a:solidFill>
                              <a:schemeClr val="tx1"/>
                            </a:solidFill>
                            <a:latin typeface="Cambria Math" panose="02040503050406030204" pitchFamily="18" charset="0"/>
                          </a:rPr>
                        </m:ctrlPr>
                      </m:dPr>
                      <m:e>
                        <m:r>
                          <a:rPr lang="en-PH" sz="2400" b="0" i="1" smtClean="0">
                            <a:solidFill>
                              <a:schemeClr val="tx1"/>
                            </a:solidFill>
                            <a:latin typeface="Cambria Math"/>
                          </a:rPr>
                          <m:t>𝐴</m:t>
                        </m:r>
                      </m:e>
                    </m:d>
                  </m:oMath>
                </a14:m>
                <a:r>
                  <a:rPr lang="en-PH" sz="2400" dirty="0">
                    <a:solidFill>
                      <a:schemeClr val="tx1"/>
                    </a:solidFill>
                  </a:rPr>
                  <a:t>.</a:t>
                </a:r>
                <a:r>
                  <a:rPr lang="en-PH" sz="2400" dirty="0" smtClean="0">
                    <a:solidFill>
                      <a:schemeClr val="tx1"/>
                    </a:solidFill>
                  </a:rPr>
                  <a:t> </a:t>
                </a:r>
                <a:endParaRPr lang="en-PH" sz="2400" dirty="0">
                  <a:solidFill>
                    <a:schemeClr val="tx1"/>
                  </a:solidFill>
                </a:endParaRPr>
              </a:p>
              <a:p>
                <a:pPr algn="just"/>
                <a:r>
                  <a:rPr lang="en-PH" sz="2400" dirty="0">
                    <a:solidFill>
                      <a:schemeClr val="tx1"/>
                    </a:solidFill>
                  </a:rPr>
                  <a:t>	For a 2x2 matrix, the determinant is defined as</a:t>
                </a:r>
                <a:r>
                  <a:rPr lang="en-PH" sz="2400" dirty="0" smtClean="0">
                    <a:solidFill>
                      <a:schemeClr val="tx1"/>
                    </a:solidFill>
                  </a:rPr>
                  <a:t>:</a:t>
                </a:r>
              </a:p>
              <a:p>
                <a:pPr algn="just"/>
                <a:endParaRPr lang="en-PH" sz="2400" dirty="0" smtClean="0">
                  <a:solidFill>
                    <a:schemeClr val="tx1"/>
                  </a:solidFill>
                </a:endParaRPr>
              </a:p>
              <a:p>
                <a:pPr algn="just"/>
                <a:endParaRPr lang="en-PH" sz="2400" dirty="0">
                  <a:solidFill>
                    <a:schemeClr val="tx1"/>
                  </a:solidFill>
                </a:endParaRPr>
              </a:p>
              <a:p>
                <a:pPr algn="just"/>
                <a:r>
                  <a:rPr lang="en-PH" sz="2400" dirty="0">
                    <a:solidFill>
                      <a:schemeClr val="tx1"/>
                    </a:solidFill>
                  </a:rPr>
                  <a:t>For a 3x3 matrix, the determinant is</a:t>
                </a:r>
                <a:r>
                  <a:rPr lang="en-PH" sz="2400" dirty="0" smtClean="0">
                    <a:solidFill>
                      <a:schemeClr val="tx1"/>
                    </a:solidFill>
                  </a:rPr>
                  <a:t>:</a:t>
                </a:r>
              </a:p>
              <a:p>
                <a:pPr algn="just"/>
                <a:r>
                  <a:rPr lang="en-PH" sz="2400" dirty="0">
                    <a:solidFill>
                      <a:schemeClr val="tx1"/>
                    </a:solidFill>
                  </a:rPr>
                  <a:t>	                     </a:t>
                </a:r>
              </a:p>
              <a:p>
                <a:pPr algn="just"/>
                <a:endParaRPr lang="en-PH" sz="2400" dirty="0">
                  <a:solidFill>
                    <a:schemeClr val="tx1"/>
                  </a:solidFill>
                </a:endParaRPr>
              </a:p>
              <a:p>
                <a:pPr algn="just"/>
                <a:endParaRPr lang="en-PH" b="1" i="1" dirty="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81000" y="381000"/>
                <a:ext cx="8458200" cy="6324600"/>
              </a:xfrm>
              <a:blipFill rotWithShape="1">
                <a:blip r:embed="rId2"/>
                <a:stretch>
                  <a:fillRect l="-1875" r="-1081"/>
                </a:stretch>
              </a:blipFill>
            </p:spPr>
            <p:txBody>
              <a:bodyPr/>
              <a:lstStyle/>
              <a:p>
                <a:r>
                  <a:rPr lang="en-PH">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15" y="3139440"/>
            <a:ext cx="11570915" cy="128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314" y="4815840"/>
            <a:ext cx="9979914" cy="128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6120" y="5273040"/>
            <a:ext cx="950468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pPr>
              <a:defRPr/>
            </a:pPr>
            <a:r>
              <a:rPr lang="en-PH" smtClean="0"/>
              <a:t>(COLLEGE ALGEBRA AND TRIGONOMETRY, Aufmann, Barker and Nation 7th ed.,)</a:t>
            </a:r>
            <a:endParaRPr lang="en-US"/>
          </a:p>
        </p:txBody>
      </p:sp>
      <p:sp>
        <p:nvSpPr>
          <p:cNvPr id="6" name="Slide Number Placeholder 5"/>
          <p:cNvSpPr>
            <a:spLocks noGrp="1"/>
          </p:cNvSpPr>
          <p:nvPr>
            <p:ph type="sldNum" sz="quarter" idx="12"/>
          </p:nvPr>
        </p:nvSpPr>
        <p:spPr/>
        <p:txBody>
          <a:bodyPr/>
          <a:lstStyle/>
          <a:p>
            <a:pPr>
              <a:defRPr/>
            </a:pPr>
            <a:fld id="{A7A88A6D-5939-42D9-A727-543AD8CD1FDC}" type="slidenum">
              <a:rPr lang="en-US" smtClean="0"/>
              <a:pPr>
                <a:defRPr/>
              </a:pPr>
              <a:t>20</a:t>
            </a:fld>
            <a:endParaRPr lang="en-US"/>
          </a:p>
        </p:txBody>
      </p:sp>
    </p:spTree>
    <p:extLst>
      <p:ext uri="{BB962C8B-B14F-4D97-AF65-F5344CB8AC3E}">
        <p14:creationId xmlns:p14="http://schemas.microsoft.com/office/powerpoint/2010/main" val="1957793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798" y="914400"/>
            <a:ext cx="9692513" cy="393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829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04800"/>
            <a:ext cx="8534400" cy="6324600"/>
          </a:xfrm>
        </p:spPr>
        <p:txBody>
          <a:bodyPr/>
          <a:lstStyle/>
          <a:p>
            <a:endParaRPr lang="en-PH" dirty="0" smtClean="0"/>
          </a:p>
          <a:p>
            <a:endParaRPr lang="en-PH" dirty="0"/>
          </a:p>
          <a:p>
            <a:endParaRPr lang="en-PH" dirty="0" smtClean="0"/>
          </a:p>
          <a:p>
            <a:endParaRPr lang="en-PH" dirty="0"/>
          </a:p>
          <a:p>
            <a:endParaRPr lang="en-PH" dirty="0" smtClean="0"/>
          </a:p>
          <a:p>
            <a:endParaRPr lang="en-PH" dirty="0"/>
          </a:p>
          <a:p>
            <a:pPr algn="just"/>
            <a:r>
              <a:rPr lang="en-PH" sz="2400" b="1" dirty="0">
                <a:solidFill>
                  <a:schemeClr val="tx1"/>
                </a:solidFill>
              </a:rPr>
              <a:t>Remarks</a:t>
            </a:r>
            <a:r>
              <a:rPr lang="en-PH" sz="2400" b="1" dirty="0" smtClean="0">
                <a:solidFill>
                  <a:schemeClr val="tx1"/>
                </a:solidFill>
              </a:rPr>
              <a:t>:</a:t>
            </a:r>
            <a:endParaRPr lang="en-PH" sz="2400" b="1" dirty="0">
              <a:solidFill>
                <a:schemeClr val="tx1"/>
              </a:solidFill>
            </a:endParaRPr>
          </a:p>
          <a:p>
            <a:pPr algn="just"/>
            <a:r>
              <a:rPr lang="en-PH" sz="2400" b="1" dirty="0" smtClean="0">
                <a:solidFill>
                  <a:schemeClr val="tx1"/>
                </a:solidFill>
              </a:rPr>
              <a:t>Properties </a:t>
            </a:r>
            <a:r>
              <a:rPr lang="en-PH" sz="2400" b="1" dirty="0">
                <a:solidFill>
                  <a:schemeClr val="tx1"/>
                </a:solidFill>
              </a:rPr>
              <a:t>of </a:t>
            </a:r>
            <a:r>
              <a:rPr lang="en-PH" sz="2400" b="1" dirty="0" smtClean="0">
                <a:solidFill>
                  <a:schemeClr val="tx1"/>
                </a:solidFill>
              </a:rPr>
              <a:t>Determinants</a:t>
            </a:r>
            <a:endParaRPr lang="en-PH" sz="2400" b="1" dirty="0">
              <a:solidFill>
                <a:schemeClr val="tx1"/>
              </a:solidFill>
            </a:endParaRPr>
          </a:p>
          <a:p>
            <a:pPr algn="just"/>
            <a:r>
              <a:rPr lang="en-PH" sz="2400" dirty="0" smtClean="0">
                <a:solidFill>
                  <a:schemeClr val="tx1"/>
                </a:solidFill>
              </a:rPr>
              <a:t>1. The </a:t>
            </a:r>
            <a:r>
              <a:rPr lang="en-PH" sz="2400" dirty="0">
                <a:solidFill>
                  <a:schemeClr val="tx1"/>
                </a:solidFill>
              </a:rPr>
              <a:t>determinant of a matrix and its transpose are equal.</a:t>
            </a:r>
          </a:p>
          <a:p>
            <a:pPr algn="just"/>
            <a:r>
              <a:rPr lang="en-PH" sz="2400" dirty="0" smtClean="0">
                <a:solidFill>
                  <a:schemeClr val="tx1"/>
                </a:solidFill>
              </a:rPr>
              <a:t>2. If </a:t>
            </a:r>
            <a:r>
              <a:rPr lang="en-PH" sz="2400" dirty="0">
                <a:solidFill>
                  <a:schemeClr val="tx1"/>
                </a:solidFill>
              </a:rPr>
              <a:t>two rows (columns) of a determinant are interchanged, the value of the resulting determinant is the negative of the given determinant.</a:t>
            </a:r>
          </a:p>
          <a:p>
            <a:pPr algn="just"/>
            <a:endParaRPr lang="en-PH" sz="2400" dirty="0"/>
          </a:p>
          <a:p>
            <a:pPr algn="just"/>
            <a:endParaRPr lang="en-PH" sz="2400" dirty="0" smtClean="0"/>
          </a:p>
          <a:p>
            <a:endParaRPr lang="en-PH"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800"/>
            <a:ext cx="8679818" cy="347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1750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4800"/>
            <a:ext cx="8229600" cy="6324600"/>
          </a:xfrm>
        </p:spPr>
        <p:txBody>
          <a:bodyPr/>
          <a:lstStyle/>
          <a:p>
            <a:pPr algn="just"/>
            <a:r>
              <a:rPr lang="en-PH" sz="2400" dirty="0" smtClean="0">
                <a:solidFill>
                  <a:schemeClr val="tx1"/>
                </a:solidFill>
              </a:rPr>
              <a:t>3. If </a:t>
            </a:r>
            <a:r>
              <a:rPr lang="en-PH" sz="2400" dirty="0">
                <a:solidFill>
                  <a:schemeClr val="tx1"/>
                </a:solidFill>
              </a:rPr>
              <a:t>two rows (columns) of a determinant are identical, the determinant is zero.</a:t>
            </a:r>
          </a:p>
          <a:p>
            <a:pPr algn="just"/>
            <a:r>
              <a:rPr lang="en-PH" sz="2400" dirty="0" smtClean="0">
                <a:solidFill>
                  <a:schemeClr val="tx1"/>
                </a:solidFill>
              </a:rPr>
              <a:t>4. If  </a:t>
            </a:r>
            <a:r>
              <a:rPr lang="en-PH" sz="2400" dirty="0">
                <a:solidFill>
                  <a:schemeClr val="tx1"/>
                </a:solidFill>
              </a:rPr>
              <a:t>the elements of a row (column) of a determinant is multiplied by a scalar quantity k  , the resulting determinant is k times the given determinant.</a:t>
            </a:r>
          </a:p>
          <a:p>
            <a:pPr algn="just"/>
            <a:r>
              <a:rPr lang="en-PH" sz="2400" dirty="0" smtClean="0">
                <a:solidFill>
                  <a:schemeClr val="tx1"/>
                </a:solidFill>
              </a:rPr>
              <a:t>5. The </a:t>
            </a:r>
            <a:r>
              <a:rPr lang="en-PH" sz="2400" dirty="0">
                <a:solidFill>
                  <a:schemeClr val="tx1"/>
                </a:solidFill>
              </a:rPr>
              <a:t>value of the determinant is not changed if a row (column) is replaced by that row plus a multiple of another.</a:t>
            </a:r>
          </a:p>
          <a:p>
            <a:pPr algn="just"/>
            <a:r>
              <a:rPr lang="en-PH" sz="2800" b="1" i="1" dirty="0" smtClean="0">
                <a:solidFill>
                  <a:schemeClr val="tx1"/>
                </a:solidFill>
              </a:rPr>
              <a:t>Examples:</a:t>
            </a:r>
            <a:r>
              <a:rPr lang="en-PH" sz="2400" dirty="0" smtClean="0">
                <a:solidFill>
                  <a:schemeClr val="tx1"/>
                </a:solidFill>
              </a:rPr>
              <a:t> Evaluate </a:t>
            </a:r>
            <a:r>
              <a:rPr lang="en-PH" sz="2400" dirty="0">
                <a:solidFill>
                  <a:schemeClr val="tx1"/>
                </a:solidFill>
              </a:rPr>
              <a:t>the following determinants </a:t>
            </a:r>
            <a:r>
              <a:rPr lang="en-PH" sz="2400" dirty="0" smtClean="0">
                <a:solidFill>
                  <a:schemeClr val="tx1"/>
                </a:solidFill>
              </a:rPr>
              <a:t>(use </a:t>
            </a:r>
            <a:r>
              <a:rPr lang="en-PH" sz="2400" dirty="0">
                <a:solidFill>
                  <a:schemeClr val="tx1"/>
                </a:solidFill>
              </a:rPr>
              <a:t>the </a:t>
            </a:r>
            <a:r>
              <a:rPr lang="en-PH" sz="2400" dirty="0" smtClean="0">
                <a:solidFill>
                  <a:schemeClr val="tx1"/>
                </a:solidFill>
              </a:rPr>
              <a:t>properties whenever </a:t>
            </a:r>
            <a:r>
              <a:rPr lang="en-PH" sz="2400" dirty="0">
                <a:solidFill>
                  <a:schemeClr val="tx1"/>
                </a:solidFill>
              </a:rPr>
              <a:t>possible</a:t>
            </a:r>
            <a:r>
              <a:rPr lang="en-PH" sz="2400" dirty="0" smtClean="0">
                <a:solidFill>
                  <a:schemeClr val="tx1"/>
                </a:solidFill>
              </a:rPr>
              <a:t>):</a:t>
            </a:r>
          </a:p>
          <a:p>
            <a:pPr algn="just"/>
            <a:endParaRPr lang="en-PH" sz="2400" dirty="0">
              <a:solidFill>
                <a:schemeClr val="tx1"/>
              </a:solidFill>
            </a:endParaRPr>
          </a:p>
          <a:p>
            <a:pPr algn="just"/>
            <a:endParaRPr lang="en-PH" sz="2400" dirty="0">
              <a:solidFill>
                <a:schemeClr val="tx1"/>
              </a:solidFill>
            </a:endParaRPr>
          </a:p>
          <a:p>
            <a:pPr algn="just"/>
            <a:endParaRPr lang="en-PH" sz="2400" dirty="0">
              <a:solidFill>
                <a:schemeClr val="tx1"/>
              </a:solidFill>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3962400"/>
            <a:ext cx="8750341" cy="265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2404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04800"/>
            <a:ext cx="8534400" cy="6172200"/>
          </a:xfrm>
        </p:spPr>
        <p:txBody>
          <a:bodyPr/>
          <a:lstStyle/>
          <a:p>
            <a:pPr algn="just"/>
            <a:r>
              <a:rPr lang="en-PH" sz="2400" dirty="0">
                <a:solidFill>
                  <a:schemeClr val="tx1"/>
                </a:solidFill>
              </a:rPr>
              <a:t>Solve for X  to make the statement </a:t>
            </a:r>
            <a:r>
              <a:rPr lang="en-PH" sz="2400" dirty="0" smtClean="0">
                <a:solidFill>
                  <a:schemeClr val="tx1"/>
                </a:solidFill>
              </a:rPr>
              <a:t>true:</a:t>
            </a:r>
          </a:p>
          <a:p>
            <a:pPr algn="just"/>
            <a:endParaRPr lang="en-PH" sz="2400" dirty="0">
              <a:solidFill>
                <a:schemeClr val="tx1"/>
              </a:solidFill>
            </a:endParaRPr>
          </a:p>
          <a:p>
            <a:pPr algn="just"/>
            <a:endParaRPr lang="en-PH" sz="2400" dirty="0" smtClean="0">
              <a:solidFill>
                <a:schemeClr val="tx1"/>
              </a:solidFill>
            </a:endParaRPr>
          </a:p>
          <a:p>
            <a:pPr algn="just"/>
            <a:endParaRPr lang="en-PH" sz="2400" dirty="0">
              <a:solidFill>
                <a:schemeClr val="tx1"/>
              </a:solidFill>
            </a:endParaRPr>
          </a:p>
          <a:p>
            <a:pPr algn="just"/>
            <a:endParaRPr lang="en-PH" sz="2400" dirty="0" smtClean="0">
              <a:solidFill>
                <a:schemeClr val="tx1"/>
              </a:solidFill>
            </a:endParaRPr>
          </a:p>
          <a:p>
            <a:pPr algn="just"/>
            <a:endParaRPr lang="en-PH" sz="2400" dirty="0">
              <a:solidFill>
                <a:schemeClr val="tx1"/>
              </a:solidFill>
            </a:endParaRPr>
          </a:p>
          <a:p>
            <a:pPr algn="just"/>
            <a:endParaRPr lang="en-PH" sz="2400" dirty="0" smtClean="0">
              <a:solidFill>
                <a:schemeClr val="tx1"/>
              </a:solidFill>
            </a:endParaRPr>
          </a:p>
          <a:p>
            <a:pPr algn="just"/>
            <a:r>
              <a:rPr lang="en-PH" sz="2800" b="1" i="1" dirty="0" smtClean="0">
                <a:solidFill>
                  <a:schemeClr val="tx1"/>
                </a:solidFill>
              </a:rPr>
              <a:t>Exercises:</a:t>
            </a:r>
            <a:endParaRPr lang="en-PH" sz="2800" b="1" i="1" dirty="0">
              <a:solidFill>
                <a:schemeClr val="tx1"/>
              </a:solidFill>
            </a:endParaRPr>
          </a:p>
          <a:p>
            <a:pPr algn="just"/>
            <a:r>
              <a:rPr lang="en-PH" sz="2400" dirty="0" smtClean="0">
                <a:solidFill>
                  <a:schemeClr val="tx1"/>
                </a:solidFill>
              </a:rPr>
              <a:t>Determine the determinants of the following matrices.</a:t>
            </a:r>
          </a:p>
          <a:p>
            <a:pPr algn="just"/>
            <a:endParaRPr lang="en-PH" sz="2400" dirty="0" smtClean="0">
              <a:solidFill>
                <a:schemeClr val="tx1"/>
              </a:solidFill>
            </a:endParaRPr>
          </a:p>
          <a:p>
            <a:pPr algn="just"/>
            <a:endParaRPr lang="en-PH" sz="2400" dirty="0">
              <a:solidFill>
                <a:schemeClr val="tx1"/>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92480"/>
            <a:ext cx="10692765" cy="128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438400"/>
            <a:ext cx="10692765" cy="82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316480"/>
            <a:ext cx="9928996" cy="1188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0773" y="4394200"/>
            <a:ext cx="9165227" cy="1097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1537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7620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6" name="Picture 5" descr="DEPARTMENT OF MATHEMATICS.PNG"/>
          <p:cNvPicPr>
            <a:picLocks noChangeAspect="1"/>
          </p:cNvPicPr>
          <p:nvPr/>
        </p:nvPicPr>
        <p:blipFill>
          <a:blip r:embed="rId3"/>
          <a:srcRect/>
          <a:stretch>
            <a:fillRect/>
          </a:stretch>
        </p:blipFill>
        <p:spPr bwMode="auto">
          <a:xfrm>
            <a:off x="3859213" y="457200"/>
            <a:ext cx="1447800" cy="1447800"/>
          </a:xfrm>
          <a:prstGeom prst="rect">
            <a:avLst/>
          </a:prstGeom>
          <a:noFill/>
          <a:ln w="9525">
            <a:noFill/>
            <a:miter lim="800000"/>
            <a:headEnd/>
            <a:tailEnd/>
          </a:ln>
        </p:spPr>
      </p:pic>
      <p:sp>
        <p:nvSpPr>
          <p:cNvPr id="8" name="Content Placeholder 2"/>
          <p:cNvSpPr txBox="1">
            <a:spLocks/>
          </p:cNvSpPr>
          <p:nvPr/>
        </p:nvSpPr>
        <p:spPr bwMode="auto">
          <a:xfrm>
            <a:off x="609600" y="2286000"/>
            <a:ext cx="8229600" cy="1295400"/>
          </a:xfrm>
          <a:prstGeom prst="rect">
            <a:avLst/>
          </a:prstGeom>
          <a:noFill/>
          <a:ln w="9525">
            <a:noFill/>
            <a:miter lim="800000"/>
            <a:headEnd/>
            <a:tailEnd/>
          </a:ln>
        </p:spPr>
        <p:txBody>
          <a:bodyPr/>
          <a:lstStyle/>
          <a:p>
            <a:pPr algn="ctr">
              <a:spcBef>
                <a:spcPct val="20000"/>
              </a:spcBef>
              <a:buFont typeface="Arial" pitchFamily="34" charset="0"/>
              <a:buNone/>
              <a:defRPr/>
            </a:pPr>
            <a:endParaRPr lang="en-US" sz="4000" b="1" dirty="0">
              <a:solidFill>
                <a:schemeClr val="tx1">
                  <a:tint val="75000"/>
                </a:schemeClr>
              </a:solidFill>
              <a:latin typeface="Verdana" pitchFamily="34" charset="0"/>
              <a:ea typeface="Verdana" pitchFamily="34" charset="0"/>
              <a:cs typeface="Verdana" pitchFamily="34" charset="0"/>
            </a:endParaRPr>
          </a:p>
        </p:txBody>
      </p:sp>
      <p:sp>
        <p:nvSpPr>
          <p:cNvPr id="10" name="Rectangle 7"/>
          <p:cNvSpPr>
            <a:spLocks noChangeArrowheads="1"/>
          </p:cNvSpPr>
          <p:nvPr/>
        </p:nvSpPr>
        <p:spPr bwMode="auto">
          <a:xfrm>
            <a:off x="0" y="6519446"/>
            <a:ext cx="9144000" cy="338554"/>
          </a:xfrm>
          <a:prstGeom prst="rect">
            <a:avLst/>
          </a:prstGeom>
          <a:noFill/>
          <a:ln w="9525">
            <a:noFill/>
            <a:miter lim="800000"/>
            <a:headEnd/>
            <a:tailEnd/>
          </a:ln>
        </p:spPr>
        <p:txBody>
          <a:bodyPr>
            <a:spAutoFit/>
          </a:bodyPr>
          <a:lstStyle/>
          <a:p>
            <a:endParaRPr lang="en-US" sz="1600" dirty="0">
              <a:latin typeface="+mn-lt"/>
            </a:endParaRPr>
          </a:p>
        </p:txBody>
      </p:sp>
      <p:sp>
        <p:nvSpPr>
          <p:cNvPr id="11" name="Title 1"/>
          <p:cNvSpPr>
            <a:spLocks noGrp="1"/>
          </p:cNvSpPr>
          <p:nvPr>
            <p:ph type="ctrTitle"/>
          </p:nvPr>
        </p:nvSpPr>
        <p:spPr>
          <a:xfrm>
            <a:off x="685800" y="1066800"/>
            <a:ext cx="7772400" cy="2533651"/>
          </a:xfrm>
        </p:spPr>
        <p:txBody>
          <a:bodyPr/>
          <a:lstStyle/>
          <a:p>
            <a:r>
              <a:rPr lang="en-PH" sz="2400" b="1" dirty="0"/>
              <a:t>Systems of Linear and Non-Linear Equations and Inequalities</a:t>
            </a:r>
            <a:endParaRPr lang="en-US" sz="2400" b="1" dirty="0" smtClean="0"/>
          </a:p>
        </p:txBody>
      </p:sp>
      <p:sp>
        <p:nvSpPr>
          <p:cNvPr id="3" name="Footer Placeholder 2"/>
          <p:cNvSpPr>
            <a:spLocks noGrp="1"/>
          </p:cNvSpPr>
          <p:nvPr>
            <p:ph type="ftr" sz="quarter" idx="11"/>
          </p:nvPr>
        </p:nvSpPr>
        <p:spPr/>
        <p:txBody>
          <a:bodyPr/>
          <a:lstStyle/>
          <a:p>
            <a:pPr>
              <a:defRPr/>
            </a:pPr>
            <a:r>
              <a:rPr lang="en-PH" smtClean="0"/>
              <a:t>(COLLEGE ALGEBRA AND TRIGONOMETRY, Aufmann, Barker and Nation 7th ed.,)</a:t>
            </a:r>
            <a:endParaRPr lang="en-US"/>
          </a:p>
        </p:txBody>
      </p:sp>
      <p:sp>
        <p:nvSpPr>
          <p:cNvPr id="4" name="Slide Number Placeholder 3"/>
          <p:cNvSpPr>
            <a:spLocks noGrp="1"/>
          </p:cNvSpPr>
          <p:nvPr>
            <p:ph type="sldNum" sz="quarter" idx="12"/>
          </p:nvPr>
        </p:nvSpPr>
        <p:spPr/>
        <p:txBody>
          <a:bodyPr/>
          <a:lstStyle/>
          <a:p>
            <a:pPr>
              <a:defRPr/>
            </a:pPr>
            <a:fld id="{A7A88A6D-5939-42D9-A727-543AD8CD1FDC}" type="slidenum">
              <a:rPr lang="en-US" smtClean="0"/>
              <a:pPr>
                <a:defRPr/>
              </a:pPr>
              <a:t>25</a:t>
            </a:fld>
            <a:endParaRPr lang="en-US"/>
          </a:p>
        </p:txBody>
      </p:sp>
    </p:spTree>
    <p:extLst>
      <p:ext uri="{BB962C8B-B14F-4D97-AF65-F5344CB8AC3E}">
        <p14:creationId xmlns:p14="http://schemas.microsoft.com/office/powerpoint/2010/main" val="15058647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914400"/>
            <a:ext cx="8153400" cy="5638800"/>
          </a:xfrm>
        </p:spPr>
        <p:txBody>
          <a:bodyPr/>
          <a:lstStyle/>
          <a:p>
            <a:pPr algn="just"/>
            <a:r>
              <a:rPr lang="en-PH" sz="2400" b="1" i="1" dirty="0">
                <a:solidFill>
                  <a:schemeClr val="tx1"/>
                </a:solidFill>
              </a:rPr>
              <a:t>SPECIFIC OBJECTIVES</a:t>
            </a:r>
            <a:r>
              <a:rPr lang="en-PH" sz="2400" b="1" i="1" dirty="0" smtClean="0">
                <a:solidFill>
                  <a:schemeClr val="tx1"/>
                </a:solidFill>
              </a:rPr>
              <a:t>:</a:t>
            </a:r>
            <a:endParaRPr lang="en-PH" sz="2400" dirty="0">
              <a:solidFill>
                <a:schemeClr val="tx1"/>
              </a:solidFill>
            </a:endParaRPr>
          </a:p>
          <a:p>
            <a:pPr algn="just"/>
            <a:r>
              <a:rPr lang="en-PH" sz="2400" dirty="0">
                <a:solidFill>
                  <a:schemeClr val="tx1"/>
                </a:solidFill>
              </a:rPr>
              <a:t>	</a:t>
            </a:r>
            <a:r>
              <a:rPr lang="en-PH" sz="2400" dirty="0" smtClean="0">
                <a:solidFill>
                  <a:schemeClr val="tx1"/>
                </a:solidFill>
              </a:rPr>
              <a:t>At </a:t>
            </a:r>
            <a:r>
              <a:rPr lang="en-PH" sz="2400" dirty="0">
                <a:solidFill>
                  <a:schemeClr val="tx1"/>
                </a:solidFill>
              </a:rPr>
              <a:t>the end of the lesson, the student is expected to be able to</a:t>
            </a:r>
            <a:r>
              <a:rPr lang="en-PH" sz="2400" dirty="0" smtClean="0">
                <a:solidFill>
                  <a:schemeClr val="tx1"/>
                </a:solidFill>
              </a:rPr>
              <a:t>:</a:t>
            </a:r>
          </a:p>
          <a:p>
            <a:pPr marL="342900" indent="-342900" algn="just">
              <a:buFont typeface="Arial" pitchFamily="34" charset="0"/>
              <a:buChar char="•"/>
            </a:pPr>
            <a:r>
              <a:rPr lang="en-PH" sz="2400" dirty="0" smtClean="0">
                <a:solidFill>
                  <a:schemeClr val="tx1"/>
                </a:solidFill>
              </a:rPr>
              <a:t>Identify </a:t>
            </a:r>
            <a:r>
              <a:rPr lang="en-PH" sz="2400" dirty="0">
                <a:solidFill>
                  <a:schemeClr val="tx1"/>
                </a:solidFill>
              </a:rPr>
              <a:t>the type of linear system.</a:t>
            </a:r>
          </a:p>
          <a:p>
            <a:pPr marL="342900" indent="-342900" algn="just">
              <a:buFont typeface="Arial" pitchFamily="34" charset="0"/>
              <a:buChar char="•"/>
            </a:pPr>
            <a:r>
              <a:rPr lang="en-PH" sz="2400" dirty="0" smtClean="0">
                <a:solidFill>
                  <a:schemeClr val="tx1"/>
                </a:solidFill>
              </a:rPr>
              <a:t>Determine </a:t>
            </a:r>
            <a:r>
              <a:rPr lang="en-PH" sz="2400" dirty="0">
                <a:solidFill>
                  <a:schemeClr val="tx1"/>
                </a:solidFill>
              </a:rPr>
              <a:t>the solution of a system of equations using any of the following analytical methods:</a:t>
            </a:r>
          </a:p>
          <a:p>
            <a:pPr marL="800100" lvl="1" indent="-342900" algn="just">
              <a:buFont typeface="Arial" pitchFamily="34" charset="0"/>
              <a:buChar char="•"/>
            </a:pPr>
            <a:r>
              <a:rPr lang="en-PH" sz="2400" dirty="0" smtClean="0">
                <a:solidFill>
                  <a:schemeClr val="tx1"/>
                </a:solidFill>
              </a:rPr>
              <a:t>Elimination </a:t>
            </a:r>
            <a:r>
              <a:rPr lang="en-PH" sz="2400" dirty="0">
                <a:solidFill>
                  <a:schemeClr val="tx1"/>
                </a:solidFill>
              </a:rPr>
              <a:t>of a variable by addition/subtraction of equations</a:t>
            </a:r>
          </a:p>
          <a:p>
            <a:pPr marL="800100" lvl="1" indent="-342900" algn="just">
              <a:buFont typeface="Arial" pitchFamily="34" charset="0"/>
              <a:buChar char="•"/>
            </a:pPr>
            <a:r>
              <a:rPr lang="en-PH" sz="2400" dirty="0" smtClean="0">
                <a:solidFill>
                  <a:schemeClr val="tx1"/>
                </a:solidFill>
              </a:rPr>
              <a:t>Elimination </a:t>
            </a:r>
            <a:r>
              <a:rPr lang="en-PH" sz="2400" dirty="0">
                <a:solidFill>
                  <a:schemeClr val="tx1"/>
                </a:solidFill>
              </a:rPr>
              <a:t>of a variable by substitution</a:t>
            </a:r>
          </a:p>
          <a:p>
            <a:pPr marL="800100" lvl="1" indent="-342900" algn="just">
              <a:buFont typeface="Arial" pitchFamily="34" charset="0"/>
              <a:buChar char="•"/>
            </a:pPr>
            <a:r>
              <a:rPr lang="en-PH" sz="2400" dirty="0" smtClean="0">
                <a:solidFill>
                  <a:schemeClr val="tx1"/>
                </a:solidFill>
              </a:rPr>
              <a:t>Cramer’s Rule</a:t>
            </a:r>
          </a:p>
          <a:p>
            <a:pPr lvl="1" algn="just"/>
            <a:r>
              <a:rPr lang="en-PH" sz="2400" dirty="0" smtClean="0">
                <a:solidFill>
                  <a:schemeClr val="tx1"/>
                </a:solidFill>
              </a:rPr>
              <a:t>Determine the solution of system of inequalities</a:t>
            </a:r>
          </a:p>
          <a:p>
            <a:pPr lvl="1" algn="just"/>
            <a:r>
              <a:rPr lang="en-PH" sz="2400" dirty="0" smtClean="0">
                <a:solidFill>
                  <a:schemeClr val="tx1"/>
                </a:solidFill>
              </a:rPr>
              <a:t>Solve application problems in system of equations/inequalities</a:t>
            </a:r>
            <a:endParaRPr lang="en-PH" sz="2400" dirty="0">
              <a:solidFill>
                <a:schemeClr val="tx1"/>
              </a:solidFill>
            </a:endParaRPr>
          </a:p>
          <a:p>
            <a:pPr algn="just"/>
            <a:endParaRPr lang="en-PH" sz="2400" dirty="0">
              <a:solidFill>
                <a:schemeClr val="tx1"/>
              </a:solidFill>
            </a:endParaRPr>
          </a:p>
        </p:txBody>
      </p:sp>
      <p:sp>
        <p:nvSpPr>
          <p:cNvPr id="4" name="Footer Placeholder 3"/>
          <p:cNvSpPr>
            <a:spLocks noGrp="1"/>
          </p:cNvSpPr>
          <p:nvPr>
            <p:ph type="ftr" sz="quarter" idx="11"/>
          </p:nvPr>
        </p:nvSpPr>
        <p:spPr/>
        <p:txBody>
          <a:bodyPr/>
          <a:lstStyle/>
          <a:p>
            <a:pPr>
              <a:defRPr/>
            </a:pPr>
            <a:r>
              <a:rPr lang="en-PH" smtClean="0"/>
              <a:t>(COLLEGE ALGEBRA AND TRIGONOMETRY, Aufmann, Barker and Nation 7th ed.,)</a:t>
            </a:r>
            <a:endParaRPr lang="en-US"/>
          </a:p>
        </p:txBody>
      </p:sp>
      <p:sp>
        <p:nvSpPr>
          <p:cNvPr id="5" name="Slide Number Placeholder 4"/>
          <p:cNvSpPr>
            <a:spLocks noGrp="1"/>
          </p:cNvSpPr>
          <p:nvPr>
            <p:ph type="sldNum" sz="quarter" idx="12"/>
          </p:nvPr>
        </p:nvSpPr>
        <p:spPr/>
        <p:txBody>
          <a:bodyPr/>
          <a:lstStyle/>
          <a:p>
            <a:pPr>
              <a:defRPr/>
            </a:pPr>
            <a:fld id="{A7A88A6D-5939-42D9-A727-543AD8CD1FDC}" type="slidenum">
              <a:rPr lang="en-US" smtClean="0"/>
              <a:pPr>
                <a:defRPr/>
              </a:pPr>
              <a:t>26</a:t>
            </a:fld>
            <a:endParaRPr lang="en-US"/>
          </a:p>
        </p:txBody>
      </p:sp>
    </p:spTree>
    <p:extLst>
      <p:ext uri="{BB962C8B-B14F-4D97-AF65-F5344CB8AC3E}">
        <p14:creationId xmlns:p14="http://schemas.microsoft.com/office/powerpoint/2010/main" val="3848923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04800" y="381000"/>
                <a:ext cx="8534400" cy="6248400"/>
              </a:xfrm>
            </p:spPr>
            <p:txBody>
              <a:bodyPr/>
              <a:lstStyle/>
              <a:p>
                <a:pPr algn="just"/>
                <a:r>
                  <a:rPr lang="en-PH" b="1" i="1" dirty="0" smtClean="0">
                    <a:solidFill>
                      <a:schemeClr val="tx1"/>
                    </a:solidFill>
                  </a:rPr>
                  <a:t>Definition:    System of Linear Equations</a:t>
                </a:r>
              </a:p>
              <a:p>
                <a:pPr algn="just"/>
                <a:endParaRPr lang="en-PH" sz="2400" dirty="0">
                  <a:solidFill>
                    <a:schemeClr val="tx1"/>
                  </a:solidFill>
                </a:endParaRPr>
              </a:p>
              <a:p>
                <a:pPr algn="just"/>
                <a:r>
                  <a:rPr lang="en-PH" sz="2400" dirty="0" smtClean="0">
                    <a:solidFill>
                      <a:schemeClr val="tx1"/>
                    </a:solidFill>
                  </a:rPr>
                  <a:t>	</a:t>
                </a:r>
                <a:r>
                  <a:rPr lang="en-PH" sz="2800" dirty="0" smtClean="0">
                    <a:solidFill>
                      <a:schemeClr val="tx1"/>
                    </a:solidFill>
                  </a:rPr>
                  <a:t>A </a:t>
                </a:r>
                <a:r>
                  <a:rPr lang="en-PH" sz="2800" dirty="0">
                    <a:solidFill>
                      <a:schemeClr val="tx1"/>
                    </a:solidFill>
                  </a:rPr>
                  <a:t>system of linear equations is a set of linear equations/inequalities having the same solution set</a:t>
                </a:r>
                <a:r>
                  <a:rPr lang="en-PH" sz="2800" dirty="0" smtClean="0">
                    <a:solidFill>
                      <a:schemeClr val="tx1"/>
                    </a:solidFill>
                  </a:rPr>
                  <a:t>.</a:t>
                </a:r>
              </a:p>
              <a:p>
                <a:pPr algn="just"/>
                <a:endParaRPr lang="en-PH" sz="2800" dirty="0">
                  <a:solidFill>
                    <a:schemeClr val="tx1"/>
                  </a:solidFill>
                </a:endParaRPr>
              </a:p>
              <a:p>
                <a:pPr algn="just"/>
                <a:r>
                  <a:rPr lang="en-PH" sz="2800" dirty="0">
                    <a:solidFill>
                      <a:schemeClr val="tx1"/>
                    </a:solidFill>
                  </a:rPr>
                  <a:t>The following are system of linear equations</a:t>
                </a:r>
                <a:r>
                  <a:rPr lang="en-PH" sz="2800" dirty="0" smtClean="0">
                    <a:solidFill>
                      <a:schemeClr val="tx1"/>
                    </a:solidFill>
                  </a:rPr>
                  <a:t>.</a:t>
                </a:r>
              </a:p>
              <a:p>
                <a:pPr marL="514350" indent="-514350" algn="just">
                  <a:buAutoNum type="arabicPeriod"/>
                </a:pPr>
                <a14:m>
                  <m:oMath xmlns:m="http://schemas.openxmlformats.org/officeDocument/2006/math">
                    <m:d>
                      <m:dPr>
                        <m:begChr m:val="{"/>
                        <m:endChr m:val=""/>
                        <m:ctrlPr>
                          <a:rPr lang="en-PH" sz="2400" i="1" smtClean="0">
                            <a:solidFill>
                              <a:schemeClr val="tx1"/>
                            </a:solidFill>
                            <a:latin typeface="Cambria Math" panose="02040503050406030204" pitchFamily="18" charset="0"/>
                          </a:rPr>
                        </m:ctrlPr>
                      </m:dPr>
                      <m:e>
                        <m:eqArr>
                          <m:eqArrPr>
                            <m:ctrlPr>
                              <a:rPr lang="en-PH" sz="2400" i="1" smtClean="0">
                                <a:solidFill>
                                  <a:schemeClr val="tx1"/>
                                </a:solidFill>
                                <a:latin typeface="Cambria Math" panose="02040503050406030204" pitchFamily="18" charset="0"/>
                              </a:rPr>
                            </m:ctrlPr>
                          </m:eqArrPr>
                          <m:e>
                            <m:r>
                              <a:rPr lang="en-PH" sz="2400" b="0" i="1" smtClean="0">
                                <a:solidFill>
                                  <a:schemeClr val="tx1"/>
                                </a:solidFill>
                                <a:latin typeface="Cambria Math"/>
                              </a:rPr>
                              <m:t>3</m:t>
                            </m:r>
                            <m:r>
                              <a:rPr lang="en-PH" sz="2400" b="0" i="1" smtClean="0">
                                <a:solidFill>
                                  <a:schemeClr val="tx1"/>
                                </a:solidFill>
                                <a:latin typeface="Cambria Math"/>
                              </a:rPr>
                              <m:t>𝑥</m:t>
                            </m:r>
                            <m:r>
                              <a:rPr lang="en-PH" sz="2400" b="0" i="1" smtClean="0">
                                <a:solidFill>
                                  <a:schemeClr val="tx1"/>
                                </a:solidFill>
                                <a:latin typeface="Cambria Math"/>
                              </a:rPr>
                              <m:t>+4</m:t>
                            </m:r>
                            <m:r>
                              <a:rPr lang="en-PH" sz="2400" b="0" i="1" smtClean="0">
                                <a:solidFill>
                                  <a:schemeClr val="tx1"/>
                                </a:solidFill>
                                <a:latin typeface="Cambria Math"/>
                              </a:rPr>
                              <m:t>𝑦</m:t>
                            </m:r>
                            <m:r>
                              <a:rPr lang="en-PH" sz="2400" b="0" i="1" smtClean="0">
                                <a:solidFill>
                                  <a:schemeClr val="tx1"/>
                                </a:solidFill>
                                <a:latin typeface="Cambria Math"/>
                              </a:rPr>
                              <m:t>−9=0</m:t>
                            </m:r>
                          </m:e>
                          <m:e>
                            <m:r>
                              <a:rPr lang="en-PH" sz="2400" b="0" i="1" smtClean="0">
                                <a:solidFill>
                                  <a:schemeClr val="tx1"/>
                                </a:solidFill>
                                <a:latin typeface="Cambria Math"/>
                              </a:rPr>
                              <m:t>−2</m:t>
                            </m:r>
                            <m:r>
                              <a:rPr lang="en-PH" sz="2400" b="0" i="1" smtClean="0">
                                <a:solidFill>
                                  <a:schemeClr val="tx1"/>
                                </a:solidFill>
                                <a:latin typeface="Cambria Math"/>
                              </a:rPr>
                              <m:t>𝑥</m:t>
                            </m:r>
                            <m:r>
                              <a:rPr lang="en-PH" sz="2400" b="0" i="1" smtClean="0">
                                <a:solidFill>
                                  <a:schemeClr val="tx1"/>
                                </a:solidFill>
                                <a:latin typeface="Cambria Math"/>
                              </a:rPr>
                              <m:t>+5</m:t>
                            </m:r>
                            <m:r>
                              <a:rPr lang="en-PH" sz="2400" b="0" i="1" smtClean="0">
                                <a:solidFill>
                                  <a:schemeClr val="tx1"/>
                                </a:solidFill>
                                <a:latin typeface="Cambria Math"/>
                              </a:rPr>
                              <m:t>𝑦</m:t>
                            </m:r>
                            <m:r>
                              <a:rPr lang="en-PH" sz="2400" b="0" i="1" smtClean="0">
                                <a:solidFill>
                                  <a:schemeClr val="tx1"/>
                                </a:solidFill>
                                <a:latin typeface="Cambria Math"/>
                              </a:rPr>
                              <m:t>−8=0</m:t>
                            </m:r>
                          </m:e>
                        </m:eqArr>
                      </m:e>
                    </m:d>
                  </m:oMath>
                </a14:m>
                <a:r>
                  <a:rPr lang="en-PH" sz="2400" dirty="0" smtClean="0">
                    <a:solidFill>
                      <a:schemeClr val="tx1"/>
                    </a:solidFill>
                  </a:rPr>
                  <a:t>		2. </a:t>
                </a:r>
                <a14:m>
                  <m:oMath xmlns:m="http://schemas.openxmlformats.org/officeDocument/2006/math">
                    <m:d>
                      <m:dPr>
                        <m:begChr m:val="{"/>
                        <m:endChr m:val=""/>
                        <m:ctrlPr>
                          <a:rPr lang="en-PH" sz="2400" i="1" smtClean="0">
                            <a:solidFill>
                              <a:schemeClr val="tx1"/>
                            </a:solidFill>
                            <a:latin typeface="Cambria Math" panose="02040503050406030204" pitchFamily="18" charset="0"/>
                          </a:rPr>
                        </m:ctrlPr>
                      </m:dPr>
                      <m:e>
                        <m:eqArr>
                          <m:eqArrPr>
                            <m:ctrlPr>
                              <a:rPr lang="en-PH" sz="2400" i="1" smtClean="0">
                                <a:solidFill>
                                  <a:schemeClr val="tx1"/>
                                </a:solidFill>
                                <a:latin typeface="Cambria Math" panose="02040503050406030204" pitchFamily="18" charset="0"/>
                              </a:rPr>
                            </m:ctrlPr>
                          </m:eqArrPr>
                          <m:e>
                            <m:r>
                              <a:rPr lang="en-PH" sz="2400" b="0" i="1" smtClean="0">
                                <a:solidFill>
                                  <a:schemeClr val="tx1"/>
                                </a:solidFill>
                                <a:latin typeface="Cambria Math"/>
                              </a:rPr>
                              <m:t>8</m:t>
                            </m:r>
                            <m:r>
                              <a:rPr lang="en-PH" sz="2400" b="0" i="1" smtClean="0">
                                <a:solidFill>
                                  <a:schemeClr val="tx1"/>
                                </a:solidFill>
                                <a:latin typeface="Cambria Math"/>
                              </a:rPr>
                              <m:t>𝑥</m:t>
                            </m:r>
                            <m:r>
                              <a:rPr lang="en-PH" sz="2400" b="0" i="1" smtClean="0">
                                <a:solidFill>
                                  <a:schemeClr val="tx1"/>
                                </a:solidFill>
                                <a:latin typeface="Cambria Math"/>
                              </a:rPr>
                              <m:t>+4</m:t>
                            </m:r>
                            <m:r>
                              <a:rPr lang="en-PH" sz="2400" b="0" i="1" smtClean="0">
                                <a:solidFill>
                                  <a:schemeClr val="tx1"/>
                                </a:solidFill>
                                <a:latin typeface="Cambria Math"/>
                              </a:rPr>
                              <m:t>𝑦</m:t>
                            </m:r>
                            <m:r>
                              <a:rPr lang="en-PH" sz="2400" b="0" i="1" smtClean="0">
                                <a:solidFill>
                                  <a:schemeClr val="tx1"/>
                                </a:solidFill>
                                <a:latin typeface="Cambria Math"/>
                              </a:rPr>
                              <m:t>−3=0</m:t>
                            </m:r>
                          </m:e>
                          <m:e>
                            <m:r>
                              <a:rPr lang="en-PH" sz="2400" b="0" i="1" smtClean="0">
                                <a:solidFill>
                                  <a:schemeClr val="tx1"/>
                                </a:solidFill>
                                <a:latin typeface="Cambria Math"/>
                              </a:rPr>
                              <m:t>−</m:t>
                            </m:r>
                            <m:r>
                              <a:rPr lang="en-PH" sz="2400" b="0" i="1" smtClean="0">
                                <a:solidFill>
                                  <a:schemeClr val="tx1"/>
                                </a:solidFill>
                                <a:latin typeface="Cambria Math"/>
                              </a:rPr>
                              <m:t>𝑥</m:t>
                            </m:r>
                            <m:r>
                              <a:rPr lang="en-PH" sz="2400" b="0" i="1" smtClean="0">
                                <a:solidFill>
                                  <a:schemeClr val="tx1"/>
                                </a:solidFill>
                                <a:latin typeface="Cambria Math"/>
                              </a:rPr>
                              <m:t>−</m:t>
                            </m:r>
                            <m:r>
                              <a:rPr lang="en-PH" sz="2400" b="0" i="1" smtClean="0">
                                <a:solidFill>
                                  <a:schemeClr val="tx1"/>
                                </a:solidFill>
                                <a:latin typeface="Cambria Math"/>
                              </a:rPr>
                              <m:t>𝑦</m:t>
                            </m:r>
                            <m:r>
                              <a:rPr lang="en-PH" sz="2400" b="0" i="1" smtClean="0">
                                <a:solidFill>
                                  <a:schemeClr val="tx1"/>
                                </a:solidFill>
                                <a:latin typeface="Cambria Math"/>
                              </a:rPr>
                              <m:t>=7</m:t>
                            </m:r>
                          </m:e>
                        </m:eqArr>
                      </m:e>
                    </m:d>
                  </m:oMath>
                </a14:m>
                <a:endParaRPr lang="en-PH" sz="2400" dirty="0" smtClean="0">
                  <a:solidFill>
                    <a:schemeClr val="tx1"/>
                  </a:solidFill>
                </a:endParaRPr>
              </a:p>
              <a:p>
                <a:pPr algn="just"/>
                <a:r>
                  <a:rPr lang="en-PH" sz="2400" dirty="0" smtClean="0">
                    <a:solidFill>
                      <a:schemeClr val="tx1"/>
                    </a:solidFill>
                  </a:rPr>
                  <a:t>3. </a:t>
                </a:r>
                <a14:m>
                  <m:oMath xmlns:m="http://schemas.openxmlformats.org/officeDocument/2006/math">
                    <m:d>
                      <m:dPr>
                        <m:begChr m:val="{"/>
                        <m:endChr m:val=""/>
                        <m:ctrlPr>
                          <a:rPr lang="en-PH" sz="2400" i="1" smtClean="0">
                            <a:solidFill>
                              <a:schemeClr val="tx1"/>
                            </a:solidFill>
                            <a:latin typeface="Cambria Math" panose="02040503050406030204" pitchFamily="18" charset="0"/>
                          </a:rPr>
                        </m:ctrlPr>
                      </m:dPr>
                      <m:e>
                        <m:eqArr>
                          <m:eqArrPr>
                            <m:ctrlPr>
                              <a:rPr lang="en-PH" sz="2400" i="1" smtClean="0">
                                <a:solidFill>
                                  <a:schemeClr val="tx1"/>
                                </a:solidFill>
                                <a:latin typeface="Cambria Math" panose="02040503050406030204" pitchFamily="18" charset="0"/>
                              </a:rPr>
                            </m:ctrlPr>
                          </m:eqArrPr>
                          <m:e>
                            <m:r>
                              <a:rPr lang="en-PH" sz="2400" b="0" i="1" smtClean="0">
                                <a:solidFill>
                                  <a:schemeClr val="tx1"/>
                                </a:solidFill>
                                <a:latin typeface="Cambria Math"/>
                              </a:rPr>
                              <m:t>7</m:t>
                            </m:r>
                            <m:r>
                              <a:rPr lang="en-PH" sz="2400" b="0" i="1" smtClean="0">
                                <a:solidFill>
                                  <a:schemeClr val="tx1"/>
                                </a:solidFill>
                                <a:latin typeface="Cambria Math"/>
                              </a:rPr>
                              <m:t>𝑥</m:t>
                            </m:r>
                            <m:r>
                              <a:rPr lang="en-PH" sz="2400" b="0" i="1" smtClean="0">
                                <a:solidFill>
                                  <a:schemeClr val="tx1"/>
                                </a:solidFill>
                                <a:latin typeface="Cambria Math"/>
                              </a:rPr>
                              <m:t>−</m:t>
                            </m:r>
                            <m:r>
                              <a:rPr lang="en-PH" sz="2400" b="0" i="1" smtClean="0">
                                <a:solidFill>
                                  <a:schemeClr val="tx1"/>
                                </a:solidFill>
                                <a:latin typeface="Cambria Math"/>
                              </a:rPr>
                              <m:t>𝑦</m:t>
                            </m:r>
                            <m:r>
                              <a:rPr lang="en-PH" sz="2400" b="0" i="1" smtClean="0">
                                <a:solidFill>
                                  <a:schemeClr val="tx1"/>
                                </a:solidFill>
                                <a:latin typeface="Cambria Math"/>
                              </a:rPr>
                              <m:t>+8</m:t>
                            </m:r>
                            <m:r>
                              <a:rPr lang="en-PH" sz="2400" b="0" i="1" smtClean="0">
                                <a:solidFill>
                                  <a:schemeClr val="tx1"/>
                                </a:solidFill>
                                <a:latin typeface="Cambria Math"/>
                              </a:rPr>
                              <m:t>𝑧</m:t>
                            </m:r>
                            <m:r>
                              <a:rPr lang="en-PH" sz="2400" b="0" i="1" smtClean="0">
                                <a:solidFill>
                                  <a:schemeClr val="tx1"/>
                                </a:solidFill>
                                <a:latin typeface="Cambria Math"/>
                              </a:rPr>
                              <m:t>=10</m:t>
                            </m:r>
                          </m:e>
                          <m:e>
                            <m:r>
                              <a:rPr lang="en-PH" sz="2400" b="0" i="1" smtClean="0">
                                <a:solidFill>
                                  <a:schemeClr val="tx1"/>
                                </a:solidFill>
                                <a:latin typeface="Cambria Math"/>
                              </a:rPr>
                              <m:t>𝑥</m:t>
                            </m:r>
                            <m:r>
                              <a:rPr lang="en-PH" sz="2400" b="0" i="1" smtClean="0">
                                <a:solidFill>
                                  <a:schemeClr val="tx1"/>
                                </a:solidFill>
                                <a:latin typeface="Cambria Math"/>
                              </a:rPr>
                              <m:t>+4</m:t>
                            </m:r>
                            <m:r>
                              <a:rPr lang="en-PH" sz="2400" b="0" i="1" smtClean="0">
                                <a:solidFill>
                                  <a:schemeClr val="tx1"/>
                                </a:solidFill>
                                <a:latin typeface="Cambria Math"/>
                              </a:rPr>
                              <m:t>𝑦</m:t>
                            </m:r>
                            <m:r>
                              <a:rPr lang="en-PH" sz="2400" b="0" i="1" smtClean="0">
                                <a:solidFill>
                                  <a:schemeClr val="tx1"/>
                                </a:solidFill>
                                <a:latin typeface="Cambria Math"/>
                              </a:rPr>
                              <m:t>+5</m:t>
                            </m:r>
                            <m:r>
                              <a:rPr lang="en-PH" sz="2400" b="0" i="1" smtClean="0">
                                <a:solidFill>
                                  <a:schemeClr val="tx1"/>
                                </a:solidFill>
                                <a:latin typeface="Cambria Math"/>
                              </a:rPr>
                              <m:t>𝑧</m:t>
                            </m:r>
                            <m:r>
                              <a:rPr lang="en-PH" sz="2400" b="0" i="1" smtClean="0">
                                <a:solidFill>
                                  <a:schemeClr val="tx1"/>
                                </a:solidFill>
                                <a:latin typeface="Cambria Math"/>
                              </a:rPr>
                              <m:t>=2</m:t>
                            </m:r>
                          </m:e>
                          <m:e>
                            <m:r>
                              <a:rPr lang="en-PH" sz="2400" b="0" i="1" smtClean="0">
                                <a:solidFill>
                                  <a:schemeClr val="tx1"/>
                                </a:solidFill>
                                <a:latin typeface="Cambria Math"/>
                              </a:rPr>
                              <m:t>−5</m:t>
                            </m:r>
                            <m:r>
                              <a:rPr lang="en-PH" sz="2400" b="0" i="1" smtClean="0">
                                <a:solidFill>
                                  <a:schemeClr val="tx1"/>
                                </a:solidFill>
                                <a:latin typeface="Cambria Math"/>
                              </a:rPr>
                              <m:t>𝑥</m:t>
                            </m:r>
                            <m:r>
                              <a:rPr lang="en-PH" sz="2400" b="0" i="1" smtClean="0">
                                <a:solidFill>
                                  <a:schemeClr val="tx1"/>
                                </a:solidFill>
                                <a:latin typeface="Cambria Math"/>
                              </a:rPr>
                              <m:t>+2</m:t>
                            </m:r>
                            <m:r>
                              <a:rPr lang="en-PH" sz="2400" b="0" i="1" smtClean="0">
                                <a:solidFill>
                                  <a:schemeClr val="tx1"/>
                                </a:solidFill>
                                <a:latin typeface="Cambria Math"/>
                              </a:rPr>
                              <m:t>𝑦</m:t>
                            </m:r>
                            <m:r>
                              <a:rPr lang="en-PH" sz="2400" b="0" i="1" smtClean="0">
                                <a:solidFill>
                                  <a:schemeClr val="tx1"/>
                                </a:solidFill>
                                <a:latin typeface="Cambria Math"/>
                              </a:rPr>
                              <m:t>+8</m:t>
                            </m:r>
                            <m:r>
                              <a:rPr lang="en-PH" sz="2400" b="0" i="1" smtClean="0">
                                <a:solidFill>
                                  <a:schemeClr val="tx1"/>
                                </a:solidFill>
                                <a:latin typeface="Cambria Math"/>
                              </a:rPr>
                              <m:t>𝑧</m:t>
                            </m:r>
                            <m:r>
                              <a:rPr lang="en-PH" sz="2400" b="0" i="1" smtClean="0">
                                <a:solidFill>
                                  <a:schemeClr val="tx1"/>
                                </a:solidFill>
                                <a:latin typeface="Cambria Math"/>
                              </a:rPr>
                              <m:t>=3</m:t>
                            </m:r>
                          </m:e>
                        </m:eqArr>
                      </m:e>
                    </m:d>
                  </m:oMath>
                </a14:m>
                <a:r>
                  <a:rPr lang="en-PH" sz="2400" dirty="0" smtClean="0">
                    <a:solidFill>
                      <a:schemeClr val="tx1"/>
                    </a:solidFill>
                  </a:rPr>
                  <a:t>		4. </a:t>
                </a:r>
                <a14:m>
                  <m:oMath xmlns:m="http://schemas.openxmlformats.org/officeDocument/2006/math">
                    <m:d>
                      <m:dPr>
                        <m:begChr m:val="{"/>
                        <m:endChr m:val=""/>
                        <m:ctrlPr>
                          <a:rPr lang="en-PH" sz="2400" i="1" smtClean="0">
                            <a:solidFill>
                              <a:schemeClr val="tx1"/>
                            </a:solidFill>
                            <a:latin typeface="Cambria Math" panose="02040503050406030204" pitchFamily="18" charset="0"/>
                          </a:rPr>
                        </m:ctrlPr>
                      </m:dPr>
                      <m:e>
                        <m:eqArr>
                          <m:eqArrPr>
                            <m:ctrlPr>
                              <a:rPr lang="en-PH" sz="2400" i="1" smtClean="0">
                                <a:solidFill>
                                  <a:schemeClr val="tx1"/>
                                </a:solidFill>
                                <a:latin typeface="Cambria Math" panose="02040503050406030204" pitchFamily="18" charset="0"/>
                              </a:rPr>
                            </m:ctrlPr>
                          </m:eqArrPr>
                          <m:e>
                            <m:r>
                              <a:rPr lang="en-PH" sz="2400" b="0" i="1" smtClean="0">
                                <a:solidFill>
                                  <a:schemeClr val="tx1"/>
                                </a:solidFill>
                                <a:latin typeface="Cambria Math"/>
                              </a:rPr>
                              <m:t>6</m:t>
                            </m:r>
                            <m:r>
                              <a:rPr lang="en-PH" sz="2400" b="0" i="1" smtClean="0">
                                <a:solidFill>
                                  <a:schemeClr val="tx1"/>
                                </a:solidFill>
                                <a:latin typeface="Cambria Math"/>
                              </a:rPr>
                              <m:t>𝑥</m:t>
                            </m:r>
                            <m:r>
                              <a:rPr lang="en-PH" sz="2400" b="0" i="1" smtClean="0">
                                <a:solidFill>
                                  <a:schemeClr val="tx1"/>
                                </a:solidFill>
                                <a:latin typeface="Cambria Math"/>
                              </a:rPr>
                              <m:t>+2</m:t>
                            </m:r>
                            <m:r>
                              <a:rPr lang="en-PH" sz="2400" b="0" i="1" smtClean="0">
                                <a:solidFill>
                                  <a:schemeClr val="tx1"/>
                                </a:solidFill>
                                <a:latin typeface="Cambria Math"/>
                              </a:rPr>
                              <m:t>𝑦</m:t>
                            </m:r>
                            <m:r>
                              <a:rPr lang="en-PH" sz="2400" b="0" i="1" smtClean="0">
                                <a:solidFill>
                                  <a:schemeClr val="tx1"/>
                                </a:solidFill>
                                <a:latin typeface="Cambria Math"/>
                              </a:rPr>
                              <m:t>−</m:t>
                            </m:r>
                            <m:r>
                              <a:rPr lang="en-PH" sz="2400" b="0" i="1" smtClean="0">
                                <a:solidFill>
                                  <a:schemeClr val="tx1"/>
                                </a:solidFill>
                                <a:latin typeface="Cambria Math"/>
                              </a:rPr>
                              <m:t>𝑧</m:t>
                            </m:r>
                            <m:r>
                              <a:rPr lang="en-PH" sz="2400" b="0" i="1" smtClean="0">
                                <a:solidFill>
                                  <a:schemeClr val="tx1"/>
                                </a:solidFill>
                                <a:latin typeface="Cambria Math"/>
                              </a:rPr>
                              <m:t>=6</m:t>
                            </m:r>
                          </m:e>
                          <m:e>
                            <m:r>
                              <a:rPr lang="en-PH" sz="2400" b="0" i="1" smtClean="0">
                                <a:solidFill>
                                  <a:schemeClr val="tx1"/>
                                </a:solidFill>
                                <a:latin typeface="Cambria Math"/>
                              </a:rPr>
                              <m:t>2</m:t>
                            </m:r>
                            <m:r>
                              <a:rPr lang="en-PH" sz="2400" b="0" i="1" smtClean="0">
                                <a:solidFill>
                                  <a:schemeClr val="tx1"/>
                                </a:solidFill>
                                <a:latin typeface="Cambria Math"/>
                              </a:rPr>
                              <m:t>𝑥</m:t>
                            </m:r>
                            <m:r>
                              <a:rPr lang="en-PH" sz="2400" b="0" i="1" smtClean="0">
                                <a:solidFill>
                                  <a:schemeClr val="tx1"/>
                                </a:solidFill>
                                <a:latin typeface="Cambria Math"/>
                              </a:rPr>
                              <m:t>−4</m:t>
                            </m:r>
                            <m:r>
                              <a:rPr lang="en-PH" sz="2400" b="0" i="1" smtClean="0">
                                <a:solidFill>
                                  <a:schemeClr val="tx1"/>
                                </a:solidFill>
                                <a:latin typeface="Cambria Math"/>
                              </a:rPr>
                              <m:t>𝑦</m:t>
                            </m:r>
                            <m:r>
                              <a:rPr lang="en-PH" sz="2400" b="0" i="1" smtClean="0">
                                <a:solidFill>
                                  <a:schemeClr val="tx1"/>
                                </a:solidFill>
                                <a:latin typeface="Cambria Math"/>
                              </a:rPr>
                              <m:t>+7</m:t>
                            </m:r>
                            <m:r>
                              <a:rPr lang="en-PH" sz="2400" b="0" i="1" smtClean="0">
                                <a:solidFill>
                                  <a:schemeClr val="tx1"/>
                                </a:solidFill>
                                <a:latin typeface="Cambria Math"/>
                              </a:rPr>
                              <m:t>𝑧</m:t>
                            </m:r>
                            <m:r>
                              <a:rPr lang="en-PH" sz="2400" b="0" i="1" smtClean="0">
                                <a:solidFill>
                                  <a:schemeClr val="tx1"/>
                                </a:solidFill>
                                <a:latin typeface="Cambria Math"/>
                              </a:rPr>
                              <m:t>−3=0</m:t>
                            </m:r>
                          </m:e>
                          <m:e>
                            <m:r>
                              <a:rPr lang="en-PH" sz="2400" b="0" i="1" smtClean="0">
                                <a:solidFill>
                                  <a:schemeClr val="tx1"/>
                                </a:solidFill>
                                <a:latin typeface="Cambria Math"/>
                              </a:rPr>
                              <m:t>𝑥</m:t>
                            </m:r>
                            <m:r>
                              <a:rPr lang="en-PH" sz="2400" b="0" i="1" smtClean="0">
                                <a:solidFill>
                                  <a:schemeClr val="tx1"/>
                                </a:solidFill>
                                <a:latin typeface="Cambria Math"/>
                              </a:rPr>
                              <m:t>−</m:t>
                            </m:r>
                            <m:r>
                              <a:rPr lang="en-PH" sz="2400" b="0" i="1" smtClean="0">
                                <a:solidFill>
                                  <a:schemeClr val="tx1"/>
                                </a:solidFill>
                                <a:latin typeface="Cambria Math"/>
                              </a:rPr>
                              <m:t>𝑦</m:t>
                            </m:r>
                            <m:r>
                              <a:rPr lang="en-PH" sz="2400" b="0" i="1" smtClean="0">
                                <a:solidFill>
                                  <a:schemeClr val="tx1"/>
                                </a:solidFill>
                                <a:latin typeface="Cambria Math"/>
                              </a:rPr>
                              <m:t>+</m:t>
                            </m:r>
                            <m:r>
                              <a:rPr lang="en-PH" sz="2400" b="0" i="1" smtClean="0">
                                <a:solidFill>
                                  <a:schemeClr val="tx1"/>
                                </a:solidFill>
                                <a:latin typeface="Cambria Math"/>
                              </a:rPr>
                              <m:t>𝑧</m:t>
                            </m:r>
                            <m:r>
                              <a:rPr lang="en-PH" sz="2400" b="0" i="1" smtClean="0">
                                <a:solidFill>
                                  <a:schemeClr val="tx1"/>
                                </a:solidFill>
                                <a:latin typeface="Cambria Math"/>
                              </a:rPr>
                              <m:t>=10</m:t>
                            </m:r>
                          </m:e>
                        </m:eqArr>
                      </m:e>
                    </m:d>
                  </m:oMath>
                </a14:m>
                <a:endParaRPr lang="en-PH" sz="2400" dirty="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04800" y="381000"/>
                <a:ext cx="8534400" cy="6248400"/>
              </a:xfrm>
              <a:blipFill rotWithShape="1">
                <a:blip r:embed="rId2"/>
                <a:stretch>
                  <a:fillRect l="-1786" t="-1268" r="-1429"/>
                </a:stretch>
              </a:blipFill>
            </p:spPr>
            <p:txBody>
              <a:bodyPr/>
              <a:lstStyle/>
              <a:p>
                <a:r>
                  <a:rPr lang="en-PH">
                    <a:noFill/>
                  </a:rPr>
                  <a:t> </a:t>
                </a:r>
              </a:p>
            </p:txBody>
          </p:sp>
        </mc:Fallback>
      </mc:AlternateContent>
      <p:sp>
        <p:nvSpPr>
          <p:cNvPr id="4" name="Footer Placeholder 3"/>
          <p:cNvSpPr>
            <a:spLocks noGrp="1"/>
          </p:cNvSpPr>
          <p:nvPr>
            <p:ph type="ftr" sz="quarter" idx="11"/>
          </p:nvPr>
        </p:nvSpPr>
        <p:spPr/>
        <p:txBody>
          <a:bodyPr/>
          <a:lstStyle/>
          <a:p>
            <a:pPr>
              <a:defRPr/>
            </a:pPr>
            <a:r>
              <a:rPr lang="en-PH" smtClean="0"/>
              <a:t>(COLLEGE ALGEBRA AND TRIGONOMETRY, Aufmann, Barker and Nation 7th ed.,)</a:t>
            </a:r>
            <a:endParaRPr lang="en-US"/>
          </a:p>
        </p:txBody>
      </p:sp>
      <p:sp>
        <p:nvSpPr>
          <p:cNvPr id="5" name="Slide Number Placeholder 4"/>
          <p:cNvSpPr>
            <a:spLocks noGrp="1"/>
          </p:cNvSpPr>
          <p:nvPr>
            <p:ph type="sldNum" sz="quarter" idx="12"/>
          </p:nvPr>
        </p:nvSpPr>
        <p:spPr/>
        <p:txBody>
          <a:bodyPr/>
          <a:lstStyle/>
          <a:p>
            <a:pPr>
              <a:defRPr/>
            </a:pPr>
            <a:fld id="{A7A88A6D-5939-42D9-A727-543AD8CD1FDC}" type="slidenum">
              <a:rPr lang="en-US" smtClean="0"/>
              <a:pPr>
                <a:defRPr/>
              </a:pPr>
              <a:t>27</a:t>
            </a:fld>
            <a:endParaRPr lang="en-US"/>
          </a:p>
        </p:txBody>
      </p:sp>
    </p:spTree>
    <p:extLst>
      <p:ext uri="{BB962C8B-B14F-4D97-AF65-F5344CB8AC3E}">
        <p14:creationId xmlns:p14="http://schemas.microsoft.com/office/powerpoint/2010/main" val="9566452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8534400" cy="6477000"/>
          </a:xfrm>
        </p:spPr>
        <p:txBody>
          <a:bodyPr/>
          <a:lstStyle/>
          <a:p>
            <a:pPr algn="just"/>
            <a:r>
              <a:rPr lang="en-PH" sz="2800" b="1" i="1" dirty="0">
                <a:solidFill>
                  <a:schemeClr val="tx1"/>
                </a:solidFill>
              </a:rPr>
              <a:t>Types of System of Linear </a:t>
            </a:r>
            <a:r>
              <a:rPr lang="en-PH" sz="2800" b="1" i="1" dirty="0" smtClean="0">
                <a:solidFill>
                  <a:schemeClr val="tx1"/>
                </a:solidFill>
              </a:rPr>
              <a:t>Equations</a:t>
            </a:r>
            <a:endParaRPr lang="en-PH" sz="2400" dirty="0">
              <a:solidFill>
                <a:schemeClr val="tx1"/>
              </a:solidFill>
            </a:endParaRPr>
          </a:p>
          <a:p>
            <a:pPr algn="just"/>
            <a:r>
              <a:rPr lang="en-PH" sz="2600" b="1" dirty="0" smtClean="0">
                <a:solidFill>
                  <a:schemeClr val="tx1"/>
                </a:solidFill>
              </a:rPr>
              <a:t>1. Independent </a:t>
            </a:r>
            <a:r>
              <a:rPr lang="en-PH" sz="2600" b="1" dirty="0">
                <a:solidFill>
                  <a:schemeClr val="tx1"/>
                </a:solidFill>
              </a:rPr>
              <a:t>or consistent system</a:t>
            </a:r>
          </a:p>
          <a:p>
            <a:pPr algn="just"/>
            <a:r>
              <a:rPr lang="en-PH" sz="2400" dirty="0" smtClean="0">
                <a:solidFill>
                  <a:schemeClr val="tx1"/>
                </a:solidFill>
              </a:rPr>
              <a:t>a. System </a:t>
            </a:r>
            <a:r>
              <a:rPr lang="en-PH" sz="2400" dirty="0">
                <a:solidFill>
                  <a:schemeClr val="tx1"/>
                </a:solidFill>
              </a:rPr>
              <a:t>of equations in two or more variables represented by curves intersecting at a common point.</a:t>
            </a:r>
          </a:p>
          <a:p>
            <a:pPr algn="just"/>
            <a:r>
              <a:rPr lang="en-PH" sz="2400" dirty="0" smtClean="0">
                <a:solidFill>
                  <a:schemeClr val="tx1"/>
                </a:solidFill>
              </a:rPr>
              <a:t>b. Have </a:t>
            </a:r>
            <a:r>
              <a:rPr lang="en-PH" sz="2400" dirty="0">
                <a:solidFill>
                  <a:schemeClr val="tx1"/>
                </a:solidFill>
              </a:rPr>
              <a:t>finite number of solutions represented by the points of intersection of the curves.</a:t>
            </a:r>
          </a:p>
          <a:p>
            <a:pPr algn="just"/>
            <a:r>
              <a:rPr lang="en-PH" sz="2600" b="1" dirty="0" smtClean="0">
                <a:solidFill>
                  <a:schemeClr val="tx1"/>
                </a:solidFill>
              </a:rPr>
              <a:t>2. Inconsistent </a:t>
            </a:r>
            <a:r>
              <a:rPr lang="en-PH" sz="2600" b="1" dirty="0">
                <a:solidFill>
                  <a:schemeClr val="tx1"/>
                </a:solidFill>
              </a:rPr>
              <a:t>system</a:t>
            </a:r>
          </a:p>
          <a:p>
            <a:pPr algn="just"/>
            <a:r>
              <a:rPr lang="en-PH" sz="2400" dirty="0" smtClean="0">
                <a:solidFill>
                  <a:schemeClr val="tx1"/>
                </a:solidFill>
              </a:rPr>
              <a:t>a. System </a:t>
            </a:r>
            <a:r>
              <a:rPr lang="en-PH" sz="2400" dirty="0">
                <a:solidFill>
                  <a:schemeClr val="tx1"/>
                </a:solidFill>
              </a:rPr>
              <a:t>of equations in two or more variables represented by non- intersecting curves.</a:t>
            </a:r>
          </a:p>
          <a:p>
            <a:pPr algn="just"/>
            <a:r>
              <a:rPr lang="en-PH" sz="2400" dirty="0" smtClean="0">
                <a:solidFill>
                  <a:schemeClr val="tx1"/>
                </a:solidFill>
              </a:rPr>
              <a:t>b. System </a:t>
            </a:r>
            <a:r>
              <a:rPr lang="en-PH" sz="2400" dirty="0">
                <a:solidFill>
                  <a:schemeClr val="tx1"/>
                </a:solidFill>
              </a:rPr>
              <a:t>with no solution</a:t>
            </a:r>
          </a:p>
          <a:p>
            <a:pPr algn="just"/>
            <a:r>
              <a:rPr lang="en-PH" sz="2600" b="1" dirty="0" smtClean="0">
                <a:solidFill>
                  <a:schemeClr val="tx1"/>
                </a:solidFill>
              </a:rPr>
              <a:t>3. Dependent </a:t>
            </a:r>
            <a:r>
              <a:rPr lang="en-PH" sz="2600" b="1" dirty="0">
                <a:solidFill>
                  <a:schemeClr val="tx1"/>
                </a:solidFill>
              </a:rPr>
              <a:t>system</a:t>
            </a:r>
          </a:p>
          <a:p>
            <a:pPr algn="just"/>
            <a:r>
              <a:rPr lang="en-PH" sz="2400" dirty="0" smtClean="0">
                <a:solidFill>
                  <a:schemeClr val="tx1"/>
                </a:solidFill>
              </a:rPr>
              <a:t>a. System </a:t>
            </a:r>
            <a:r>
              <a:rPr lang="en-PH" sz="2400" dirty="0">
                <a:solidFill>
                  <a:schemeClr val="tx1"/>
                </a:solidFill>
              </a:rPr>
              <a:t>of equations in two or more variables represented by curves coincident with one another.</a:t>
            </a:r>
          </a:p>
          <a:p>
            <a:pPr algn="just"/>
            <a:r>
              <a:rPr lang="en-PH" sz="2400" dirty="0" smtClean="0">
                <a:solidFill>
                  <a:schemeClr val="tx1"/>
                </a:solidFill>
              </a:rPr>
              <a:t>b. System </a:t>
            </a:r>
            <a:r>
              <a:rPr lang="en-PH" sz="2400" dirty="0">
                <a:solidFill>
                  <a:schemeClr val="tx1"/>
                </a:solidFill>
              </a:rPr>
              <a:t>with infinite number of solutions.</a:t>
            </a:r>
          </a:p>
          <a:p>
            <a:pPr algn="just"/>
            <a:endParaRPr lang="en-PH" sz="2400" dirty="0">
              <a:solidFill>
                <a:schemeClr val="tx1"/>
              </a:solidFill>
            </a:endParaRPr>
          </a:p>
          <a:p>
            <a:pPr algn="just"/>
            <a:endParaRPr lang="en-PH" sz="2400" dirty="0">
              <a:solidFill>
                <a:schemeClr val="tx1"/>
              </a:solidFill>
            </a:endParaRPr>
          </a:p>
        </p:txBody>
      </p:sp>
      <p:sp>
        <p:nvSpPr>
          <p:cNvPr id="4" name="Footer Placeholder 3"/>
          <p:cNvSpPr>
            <a:spLocks noGrp="1"/>
          </p:cNvSpPr>
          <p:nvPr>
            <p:ph type="ftr" sz="quarter" idx="11"/>
          </p:nvPr>
        </p:nvSpPr>
        <p:spPr/>
        <p:txBody>
          <a:bodyPr/>
          <a:lstStyle/>
          <a:p>
            <a:pPr>
              <a:defRPr/>
            </a:pPr>
            <a:r>
              <a:rPr lang="en-PH" smtClean="0"/>
              <a:t>(COLLEGE ALGEBRA AND TRIGONOMETRY, Aufmann, Barker and Nation 7th ed.,)</a:t>
            </a:r>
            <a:endParaRPr lang="en-US"/>
          </a:p>
        </p:txBody>
      </p:sp>
      <p:sp>
        <p:nvSpPr>
          <p:cNvPr id="5" name="Slide Number Placeholder 4"/>
          <p:cNvSpPr>
            <a:spLocks noGrp="1"/>
          </p:cNvSpPr>
          <p:nvPr>
            <p:ph type="sldNum" sz="quarter" idx="12"/>
          </p:nvPr>
        </p:nvSpPr>
        <p:spPr/>
        <p:txBody>
          <a:bodyPr/>
          <a:lstStyle/>
          <a:p>
            <a:pPr>
              <a:defRPr/>
            </a:pPr>
            <a:fld id="{A7A88A6D-5939-42D9-A727-543AD8CD1FDC}" type="slidenum">
              <a:rPr lang="en-US" smtClean="0"/>
              <a:pPr>
                <a:defRPr/>
              </a:pPr>
              <a:t>28</a:t>
            </a:fld>
            <a:endParaRPr lang="en-US"/>
          </a:p>
        </p:txBody>
      </p:sp>
    </p:spTree>
    <p:extLst>
      <p:ext uri="{BB962C8B-B14F-4D97-AF65-F5344CB8AC3E}">
        <p14:creationId xmlns:p14="http://schemas.microsoft.com/office/powerpoint/2010/main" val="32236850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81000" y="381000"/>
                <a:ext cx="8458200" cy="6324600"/>
              </a:xfrm>
            </p:spPr>
            <p:txBody>
              <a:bodyPr/>
              <a:lstStyle/>
              <a:p>
                <a:pPr algn="just"/>
                <a:r>
                  <a:rPr lang="en-PH" sz="2800" dirty="0" smtClean="0">
                    <a:solidFill>
                      <a:schemeClr val="tx1"/>
                    </a:solidFill>
                  </a:rPr>
                  <a:t>In the system, </a:t>
                </a:r>
              </a:p>
              <a:p>
                <a:pPr algn="just"/>
                <a14:m>
                  <m:oMathPara xmlns:m="http://schemas.openxmlformats.org/officeDocument/2006/math">
                    <m:oMathParaPr>
                      <m:jc m:val="centerGroup"/>
                    </m:oMathParaPr>
                    <m:oMath xmlns:m="http://schemas.openxmlformats.org/officeDocument/2006/math">
                      <m:sSub>
                        <m:sSubPr>
                          <m:ctrlPr>
                            <a:rPr lang="en-PH" sz="2800" i="1" smtClean="0">
                              <a:solidFill>
                                <a:schemeClr val="tx1"/>
                              </a:solidFill>
                              <a:latin typeface="Cambria Math" panose="02040503050406030204" pitchFamily="18" charset="0"/>
                            </a:rPr>
                          </m:ctrlPr>
                        </m:sSubPr>
                        <m:e>
                          <m:r>
                            <a:rPr lang="en-PH" sz="2800" b="0" i="1" smtClean="0">
                              <a:solidFill>
                                <a:schemeClr val="tx1"/>
                              </a:solidFill>
                              <a:latin typeface="Cambria Math"/>
                            </a:rPr>
                            <m:t>𝐿</m:t>
                          </m:r>
                        </m:e>
                        <m:sub>
                          <m:r>
                            <a:rPr lang="en-PH" sz="2800" b="0" i="1" smtClean="0">
                              <a:solidFill>
                                <a:schemeClr val="tx1"/>
                              </a:solidFill>
                              <a:latin typeface="Cambria Math"/>
                            </a:rPr>
                            <m:t>1</m:t>
                          </m:r>
                        </m:sub>
                      </m:sSub>
                      <m:r>
                        <a:rPr lang="en-PH" sz="2800" b="0" i="1" smtClean="0">
                          <a:solidFill>
                            <a:schemeClr val="tx1"/>
                          </a:solidFill>
                          <a:latin typeface="Cambria Math"/>
                        </a:rPr>
                        <m:t>: </m:t>
                      </m:r>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𝑎</m:t>
                          </m:r>
                        </m:e>
                        <m:sub>
                          <m:r>
                            <a:rPr lang="en-PH" sz="2800" b="0" i="1" smtClean="0">
                              <a:solidFill>
                                <a:schemeClr val="tx1"/>
                              </a:solidFill>
                              <a:latin typeface="Cambria Math"/>
                            </a:rPr>
                            <m:t>1</m:t>
                          </m:r>
                        </m:sub>
                      </m:sSub>
                      <m:r>
                        <a:rPr lang="en-PH" sz="2800" b="0" i="1" smtClean="0">
                          <a:solidFill>
                            <a:schemeClr val="tx1"/>
                          </a:solidFill>
                          <a:latin typeface="Cambria Math"/>
                        </a:rPr>
                        <m:t>𝑥</m:t>
                      </m:r>
                      <m:r>
                        <a:rPr lang="en-PH" sz="2800" b="0" i="1" smtClean="0">
                          <a:solidFill>
                            <a:schemeClr val="tx1"/>
                          </a:solidFill>
                          <a:latin typeface="Cambria Math"/>
                        </a:rPr>
                        <m:t>+</m:t>
                      </m:r>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𝑏</m:t>
                          </m:r>
                        </m:e>
                        <m:sub>
                          <m:r>
                            <a:rPr lang="en-PH" sz="2800" b="0" i="1" smtClean="0">
                              <a:solidFill>
                                <a:schemeClr val="tx1"/>
                              </a:solidFill>
                              <a:latin typeface="Cambria Math"/>
                            </a:rPr>
                            <m:t>1</m:t>
                          </m:r>
                        </m:sub>
                      </m:sSub>
                      <m:r>
                        <a:rPr lang="en-PH" sz="2800" b="0" i="1" smtClean="0">
                          <a:solidFill>
                            <a:schemeClr val="tx1"/>
                          </a:solidFill>
                          <a:latin typeface="Cambria Math"/>
                        </a:rPr>
                        <m:t>𝑦</m:t>
                      </m:r>
                      <m:r>
                        <a:rPr lang="en-PH" sz="2800" b="0" i="1" smtClean="0">
                          <a:solidFill>
                            <a:schemeClr val="tx1"/>
                          </a:solidFill>
                          <a:latin typeface="Cambria Math"/>
                        </a:rPr>
                        <m:t>+</m:t>
                      </m:r>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𝑐</m:t>
                          </m:r>
                        </m:e>
                        <m:sub>
                          <m:r>
                            <a:rPr lang="en-PH" sz="2800" b="0" i="1" smtClean="0">
                              <a:solidFill>
                                <a:schemeClr val="tx1"/>
                              </a:solidFill>
                              <a:latin typeface="Cambria Math"/>
                            </a:rPr>
                            <m:t>1</m:t>
                          </m:r>
                        </m:sub>
                      </m:sSub>
                      <m:r>
                        <a:rPr lang="en-PH" sz="2800" b="0" i="1" smtClean="0">
                          <a:solidFill>
                            <a:schemeClr val="tx1"/>
                          </a:solidFill>
                          <a:latin typeface="Cambria Math"/>
                        </a:rPr>
                        <m:t>=0             (</m:t>
                      </m:r>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𝑎</m:t>
                          </m:r>
                        </m:e>
                        <m:sub>
                          <m:r>
                            <a:rPr lang="en-PH" sz="2800" b="0" i="1" smtClean="0">
                              <a:solidFill>
                                <a:schemeClr val="tx1"/>
                              </a:solidFill>
                              <a:latin typeface="Cambria Math"/>
                            </a:rPr>
                            <m:t>1</m:t>
                          </m:r>
                        </m:sub>
                      </m:sSub>
                      <m:r>
                        <a:rPr lang="en-PH" sz="2800" b="0" i="1" smtClean="0">
                          <a:solidFill>
                            <a:schemeClr val="tx1"/>
                          </a:solidFill>
                          <a:latin typeface="Cambria Math"/>
                          <a:ea typeface="Cambria Math"/>
                        </a:rPr>
                        <m:t>≠0, </m:t>
                      </m:r>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𝑏</m:t>
                          </m:r>
                        </m:e>
                        <m:sub>
                          <m:r>
                            <a:rPr lang="en-PH" sz="2800" b="0" i="1" smtClean="0">
                              <a:solidFill>
                                <a:schemeClr val="tx1"/>
                              </a:solidFill>
                              <a:latin typeface="Cambria Math"/>
                            </a:rPr>
                            <m:t>1</m:t>
                          </m:r>
                        </m:sub>
                      </m:sSub>
                      <m:r>
                        <a:rPr lang="en-PH" sz="2800" b="0" i="1" smtClean="0">
                          <a:solidFill>
                            <a:schemeClr val="tx1"/>
                          </a:solidFill>
                          <a:latin typeface="Cambria Math"/>
                          <a:ea typeface="Cambria Math"/>
                        </a:rPr>
                        <m:t>≠0</m:t>
                      </m:r>
                      <m:r>
                        <a:rPr lang="en-PH" sz="2800" b="0" i="1" smtClean="0">
                          <a:solidFill>
                            <a:schemeClr val="tx1"/>
                          </a:solidFill>
                          <a:latin typeface="Cambria Math"/>
                        </a:rPr>
                        <m:t>)</m:t>
                      </m:r>
                    </m:oMath>
                  </m:oMathPara>
                </a14:m>
                <a:endParaRPr lang="en-PH" sz="2800" dirty="0" smtClean="0">
                  <a:solidFill>
                    <a:schemeClr val="tx1"/>
                  </a:solidFill>
                </a:endParaRPr>
              </a:p>
              <a:p>
                <a:pPr/>
                <a14:m>
                  <m:oMathPara xmlns:m="http://schemas.openxmlformats.org/officeDocument/2006/math">
                    <m:oMathParaPr>
                      <m:jc m:val="centerGroup"/>
                    </m:oMathParaPr>
                    <m:oMath xmlns:m="http://schemas.openxmlformats.org/officeDocument/2006/math">
                      <m:sSub>
                        <m:sSubPr>
                          <m:ctrlPr>
                            <a:rPr lang="en-PH" sz="2800" i="1" smtClean="0">
                              <a:solidFill>
                                <a:schemeClr val="tx1"/>
                              </a:solidFill>
                              <a:latin typeface="Cambria Math" panose="02040503050406030204" pitchFamily="18" charset="0"/>
                            </a:rPr>
                          </m:ctrlPr>
                        </m:sSubPr>
                        <m:e>
                          <m:r>
                            <a:rPr lang="en-PH" sz="2800" b="0" i="1" smtClean="0">
                              <a:solidFill>
                                <a:schemeClr val="tx1"/>
                              </a:solidFill>
                              <a:latin typeface="Cambria Math"/>
                            </a:rPr>
                            <m:t>𝐿</m:t>
                          </m:r>
                        </m:e>
                        <m:sub>
                          <m:r>
                            <a:rPr lang="en-PH" sz="2800" b="0" i="1" smtClean="0">
                              <a:solidFill>
                                <a:schemeClr val="tx1"/>
                              </a:solidFill>
                              <a:latin typeface="Cambria Math"/>
                            </a:rPr>
                            <m:t>2</m:t>
                          </m:r>
                        </m:sub>
                      </m:sSub>
                      <m:r>
                        <a:rPr lang="en-PH" sz="2800" b="0" i="1" smtClean="0">
                          <a:solidFill>
                            <a:schemeClr val="tx1"/>
                          </a:solidFill>
                          <a:latin typeface="Cambria Math"/>
                        </a:rPr>
                        <m:t>: </m:t>
                      </m:r>
                      <m:sSub>
                        <m:sSubPr>
                          <m:ctrlPr>
                            <a:rPr lang="en-PH" sz="2800" i="1" smtClean="0">
                              <a:solidFill>
                                <a:schemeClr val="tx1"/>
                              </a:solidFill>
                              <a:latin typeface="Cambria Math" panose="02040503050406030204" pitchFamily="18" charset="0"/>
                            </a:rPr>
                          </m:ctrlPr>
                        </m:sSubPr>
                        <m:e>
                          <m:r>
                            <a:rPr lang="en-PH" sz="2800" b="0" i="1" smtClean="0">
                              <a:solidFill>
                                <a:schemeClr val="tx1"/>
                              </a:solidFill>
                              <a:latin typeface="Cambria Math"/>
                            </a:rPr>
                            <m:t>𝑎</m:t>
                          </m:r>
                        </m:e>
                        <m:sub>
                          <m:r>
                            <a:rPr lang="en-PH" sz="2800" b="0" i="1" smtClean="0">
                              <a:solidFill>
                                <a:schemeClr val="tx1"/>
                              </a:solidFill>
                              <a:latin typeface="Cambria Math"/>
                            </a:rPr>
                            <m:t>2</m:t>
                          </m:r>
                        </m:sub>
                      </m:sSub>
                      <m:r>
                        <a:rPr lang="en-PH" sz="2800" b="0" i="1" smtClean="0">
                          <a:solidFill>
                            <a:schemeClr val="tx1"/>
                          </a:solidFill>
                          <a:latin typeface="Cambria Math"/>
                        </a:rPr>
                        <m:t>𝑥</m:t>
                      </m:r>
                      <m:r>
                        <a:rPr lang="en-PH" sz="2800" b="0" i="1" smtClean="0">
                          <a:solidFill>
                            <a:schemeClr val="tx1"/>
                          </a:solidFill>
                          <a:latin typeface="Cambria Math"/>
                        </a:rPr>
                        <m:t>+</m:t>
                      </m:r>
                      <m:sSub>
                        <m:sSubPr>
                          <m:ctrlPr>
                            <a:rPr lang="en-PH" sz="2800" i="1" smtClean="0">
                              <a:solidFill>
                                <a:schemeClr val="tx1"/>
                              </a:solidFill>
                              <a:latin typeface="Cambria Math" panose="02040503050406030204" pitchFamily="18" charset="0"/>
                            </a:rPr>
                          </m:ctrlPr>
                        </m:sSubPr>
                        <m:e>
                          <m:r>
                            <a:rPr lang="en-PH" sz="2800" b="0" i="1" smtClean="0">
                              <a:solidFill>
                                <a:schemeClr val="tx1"/>
                              </a:solidFill>
                              <a:latin typeface="Cambria Math"/>
                            </a:rPr>
                            <m:t>𝑏</m:t>
                          </m:r>
                        </m:e>
                        <m:sub>
                          <m:r>
                            <a:rPr lang="en-PH" sz="2800" b="0" i="1" smtClean="0">
                              <a:solidFill>
                                <a:schemeClr val="tx1"/>
                              </a:solidFill>
                              <a:latin typeface="Cambria Math"/>
                            </a:rPr>
                            <m:t>2</m:t>
                          </m:r>
                        </m:sub>
                      </m:sSub>
                      <m:r>
                        <a:rPr lang="en-PH" sz="2800" b="0" i="1" smtClean="0">
                          <a:solidFill>
                            <a:schemeClr val="tx1"/>
                          </a:solidFill>
                          <a:latin typeface="Cambria Math"/>
                        </a:rPr>
                        <m:t>𝑦</m:t>
                      </m:r>
                      <m:r>
                        <a:rPr lang="en-PH" sz="2800" b="0" i="1" smtClean="0">
                          <a:solidFill>
                            <a:schemeClr val="tx1"/>
                          </a:solidFill>
                          <a:latin typeface="Cambria Math"/>
                        </a:rPr>
                        <m:t>+</m:t>
                      </m:r>
                      <m:sSub>
                        <m:sSubPr>
                          <m:ctrlPr>
                            <a:rPr lang="en-PH" sz="2800" i="1" smtClean="0">
                              <a:solidFill>
                                <a:schemeClr val="tx1"/>
                              </a:solidFill>
                              <a:latin typeface="Cambria Math" panose="02040503050406030204" pitchFamily="18" charset="0"/>
                            </a:rPr>
                          </m:ctrlPr>
                        </m:sSubPr>
                        <m:e>
                          <m:r>
                            <a:rPr lang="en-PH" sz="2800" b="0" i="1" smtClean="0">
                              <a:solidFill>
                                <a:schemeClr val="tx1"/>
                              </a:solidFill>
                              <a:latin typeface="Cambria Math"/>
                            </a:rPr>
                            <m:t>𝑐</m:t>
                          </m:r>
                        </m:e>
                        <m:sub>
                          <m:r>
                            <a:rPr lang="en-PH" sz="2800" b="0" i="1" smtClean="0">
                              <a:solidFill>
                                <a:schemeClr val="tx1"/>
                              </a:solidFill>
                              <a:latin typeface="Cambria Math"/>
                            </a:rPr>
                            <m:t>1</m:t>
                          </m:r>
                        </m:sub>
                      </m:sSub>
                      <m:r>
                        <a:rPr lang="en-PH" sz="2800" b="0" i="1" smtClean="0">
                          <a:solidFill>
                            <a:schemeClr val="tx1"/>
                          </a:solidFill>
                          <a:latin typeface="Cambria Math"/>
                        </a:rPr>
                        <m:t>=0             (</m:t>
                      </m:r>
                      <m:sSub>
                        <m:sSubPr>
                          <m:ctrlPr>
                            <a:rPr lang="en-PH" sz="2800" i="1" smtClean="0">
                              <a:solidFill>
                                <a:schemeClr val="tx1"/>
                              </a:solidFill>
                              <a:latin typeface="Cambria Math" panose="02040503050406030204" pitchFamily="18" charset="0"/>
                            </a:rPr>
                          </m:ctrlPr>
                        </m:sSubPr>
                        <m:e>
                          <m:r>
                            <a:rPr lang="en-PH" sz="2800" b="0" i="1" smtClean="0">
                              <a:solidFill>
                                <a:schemeClr val="tx1"/>
                              </a:solidFill>
                              <a:latin typeface="Cambria Math"/>
                            </a:rPr>
                            <m:t>𝑎</m:t>
                          </m:r>
                        </m:e>
                        <m:sub>
                          <m:r>
                            <a:rPr lang="en-PH" sz="2800" b="0" i="1" smtClean="0">
                              <a:solidFill>
                                <a:schemeClr val="tx1"/>
                              </a:solidFill>
                              <a:latin typeface="Cambria Math"/>
                            </a:rPr>
                            <m:t>2</m:t>
                          </m:r>
                        </m:sub>
                      </m:sSub>
                      <m:r>
                        <a:rPr lang="en-PH" sz="2800" i="1" smtClean="0">
                          <a:solidFill>
                            <a:schemeClr val="tx1"/>
                          </a:solidFill>
                          <a:latin typeface="Cambria Math"/>
                          <a:ea typeface="Cambria Math"/>
                        </a:rPr>
                        <m:t>≠</m:t>
                      </m:r>
                      <m:r>
                        <a:rPr lang="en-PH" sz="2800" b="0" i="1" smtClean="0">
                          <a:solidFill>
                            <a:schemeClr val="tx1"/>
                          </a:solidFill>
                          <a:latin typeface="Cambria Math"/>
                          <a:ea typeface="Cambria Math"/>
                        </a:rPr>
                        <m:t>0,</m:t>
                      </m:r>
                      <m:sSub>
                        <m:sSubPr>
                          <m:ctrlPr>
                            <a:rPr lang="en-PH" sz="2800" i="1" smtClean="0">
                              <a:solidFill>
                                <a:schemeClr val="tx1"/>
                              </a:solidFill>
                              <a:latin typeface="Cambria Math" panose="02040503050406030204" pitchFamily="18" charset="0"/>
                            </a:rPr>
                          </m:ctrlPr>
                        </m:sSubPr>
                        <m:e>
                          <m:r>
                            <a:rPr lang="en-PH" sz="2800" b="0" i="1" smtClean="0">
                              <a:solidFill>
                                <a:schemeClr val="tx1"/>
                              </a:solidFill>
                              <a:latin typeface="Cambria Math"/>
                            </a:rPr>
                            <m:t>𝑏</m:t>
                          </m:r>
                        </m:e>
                        <m:sub>
                          <m:r>
                            <a:rPr lang="en-PH" sz="2800" b="0" i="1" smtClean="0">
                              <a:solidFill>
                                <a:schemeClr val="tx1"/>
                              </a:solidFill>
                              <a:latin typeface="Cambria Math"/>
                            </a:rPr>
                            <m:t>2</m:t>
                          </m:r>
                        </m:sub>
                      </m:sSub>
                      <m:r>
                        <a:rPr lang="en-PH" sz="2800" i="1" smtClean="0">
                          <a:solidFill>
                            <a:schemeClr val="tx1"/>
                          </a:solidFill>
                          <a:latin typeface="Cambria Math"/>
                          <a:ea typeface="Cambria Math"/>
                        </a:rPr>
                        <m:t>≠</m:t>
                      </m:r>
                      <m:r>
                        <a:rPr lang="en-PH" sz="2800" b="0" i="1" smtClean="0">
                          <a:solidFill>
                            <a:schemeClr val="tx1"/>
                          </a:solidFill>
                          <a:latin typeface="Cambria Math"/>
                          <a:ea typeface="Cambria Math"/>
                        </a:rPr>
                        <m:t>0)</m:t>
                      </m:r>
                    </m:oMath>
                  </m:oMathPara>
                </a14:m>
                <a:endParaRPr lang="en-PH" sz="2800" dirty="0" smtClean="0">
                  <a:solidFill>
                    <a:schemeClr val="tx1"/>
                  </a:solidFill>
                </a:endParaRPr>
              </a:p>
              <a:p>
                <a:pPr algn="just"/>
                <a:r>
                  <a:rPr lang="en-PH" sz="2800" dirty="0" smtClean="0">
                    <a:solidFill>
                      <a:schemeClr val="tx1"/>
                    </a:solidFill>
                  </a:rPr>
                  <a:t>1. </a:t>
                </a:r>
                <a14:m>
                  <m:oMath xmlns:m="http://schemas.openxmlformats.org/officeDocument/2006/math">
                    <m:r>
                      <a:rPr lang="en-PH" sz="2800" b="0" i="1" smtClean="0">
                        <a:solidFill>
                          <a:schemeClr val="tx1"/>
                        </a:solidFill>
                        <a:latin typeface="Cambria Math"/>
                      </a:rPr>
                      <m:t>𝐼𝑓</m:t>
                    </m:r>
                    <m:r>
                      <a:rPr lang="en-PH" sz="2800" b="0" i="1" smtClean="0">
                        <a:solidFill>
                          <a:schemeClr val="tx1"/>
                        </a:solidFill>
                        <a:latin typeface="Cambria Math"/>
                      </a:rPr>
                      <m:t> </m:t>
                    </m:r>
                    <m:f>
                      <m:fPr>
                        <m:ctrlPr>
                          <a:rPr lang="en-PH" sz="2800" b="0" i="1" smtClean="0">
                            <a:solidFill>
                              <a:schemeClr val="tx1"/>
                            </a:solidFill>
                            <a:latin typeface="Cambria Math" panose="02040503050406030204" pitchFamily="18" charset="0"/>
                          </a:rPr>
                        </m:ctrlPr>
                      </m:fPr>
                      <m:num>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𝑎</m:t>
                            </m:r>
                          </m:e>
                          <m:sub>
                            <m:r>
                              <a:rPr lang="en-PH" sz="2800" b="0" i="1" smtClean="0">
                                <a:solidFill>
                                  <a:schemeClr val="tx1"/>
                                </a:solidFill>
                                <a:latin typeface="Cambria Math"/>
                              </a:rPr>
                              <m:t>1</m:t>
                            </m:r>
                          </m:sub>
                        </m:sSub>
                      </m:num>
                      <m:den>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𝑎</m:t>
                            </m:r>
                          </m:e>
                          <m:sub>
                            <m:r>
                              <a:rPr lang="en-PH" sz="2800" b="0" i="1" smtClean="0">
                                <a:solidFill>
                                  <a:schemeClr val="tx1"/>
                                </a:solidFill>
                                <a:latin typeface="Cambria Math"/>
                              </a:rPr>
                              <m:t>2</m:t>
                            </m:r>
                          </m:sub>
                        </m:sSub>
                      </m:den>
                    </m:f>
                    <m:r>
                      <a:rPr lang="en-PH" sz="2800" b="0" i="1" smtClean="0">
                        <a:solidFill>
                          <a:schemeClr val="tx1"/>
                        </a:solidFill>
                        <a:latin typeface="Cambria Math"/>
                      </a:rPr>
                      <m:t>=</m:t>
                    </m:r>
                    <m:f>
                      <m:fPr>
                        <m:ctrlPr>
                          <a:rPr lang="en-PH" sz="2800" b="0" i="1" smtClean="0">
                            <a:solidFill>
                              <a:schemeClr val="tx1"/>
                            </a:solidFill>
                            <a:latin typeface="Cambria Math" panose="02040503050406030204" pitchFamily="18" charset="0"/>
                          </a:rPr>
                        </m:ctrlPr>
                      </m:fPr>
                      <m:num>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𝑏</m:t>
                            </m:r>
                          </m:e>
                          <m:sub>
                            <m:r>
                              <a:rPr lang="en-PH" sz="2800" b="0" i="1" smtClean="0">
                                <a:solidFill>
                                  <a:schemeClr val="tx1"/>
                                </a:solidFill>
                                <a:latin typeface="Cambria Math"/>
                              </a:rPr>
                              <m:t>1</m:t>
                            </m:r>
                          </m:sub>
                        </m:sSub>
                      </m:num>
                      <m:den>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𝑏</m:t>
                            </m:r>
                          </m:e>
                          <m:sub>
                            <m:r>
                              <a:rPr lang="en-PH" sz="2800" b="0" i="1" smtClean="0">
                                <a:solidFill>
                                  <a:schemeClr val="tx1"/>
                                </a:solidFill>
                                <a:latin typeface="Cambria Math"/>
                              </a:rPr>
                              <m:t>2</m:t>
                            </m:r>
                          </m:sub>
                        </m:sSub>
                      </m:den>
                    </m:f>
                    <m:r>
                      <a:rPr lang="en-PH" sz="2800" b="0" i="1" smtClean="0">
                        <a:solidFill>
                          <a:schemeClr val="tx1"/>
                        </a:solidFill>
                        <a:latin typeface="Cambria Math"/>
                      </a:rPr>
                      <m:t>=</m:t>
                    </m:r>
                    <m:f>
                      <m:fPr>
                        <m:ctrlPr>
                          <a:rPr lang="en-PH" sz="2800" b="0" i="1" smtClean="0">
                            <a:solidFill>
                              <a:schemeClr val="tx1"/>
                            </a:solidFill>
                            <a:latin typeface="Cambria Math" panose="02040503050406030204" pitchFamily="18" charset="0"/>
                          </a:rPr>
                        </m:ctrlPr>
                      </m:fPr>
                      <m:num>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𝑐</m:t>
                            </m:r>
                          </m:e>
                          <m:sub>
                            <m:r>
                              <a:rPr lang="en-PH" sz="2800" b="0" i="1" smtClean="0">
                                <a:solidFill>
                                  <a:schemeClr val="tx1"/>
                                </a:solidFill>
                                <a:latin typeface="Cambria Math"/>
                              </a:rPr>
                              <m:t>1</m:t>
                            </m:r>
                          </m:sub>
                        </m:sSub>
                      </m:num>
                      <m:den>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𝑐</m:t>
                            </m:r>
                          </m:e>
                          <m:sub>
                            <m:r>
                              <a:rPr lang="en-PH" sz="2800" b="0" i="1" smtClean="0">
                                <a:solidFill>
                                  <a:schemeClr val="tx1"/>
                                </a:solidFill>
                                <a:latin typeface="Cambria Math"/>
                              </a:rPr>
                              <m:t>2</m:t>
                            </m:r>
                          </m:sub>
                        </m:sSub>
                      </m:den>
                    </m:f>
                  </m:oMath>
                </a14:m>
                <a:r>
                  <a:rPr lang="en-PH" sz="2800" dirty="0" smtClean="0">
                    <a:solidFill>
                      <a:schemeClr val="tx1"/>
                    </a:solidFill>
                  </a:rPr>
                  <a:t> then, L</a:t>
                </a:r>
                <a:r>
                  <a:rPr lang="en-PH" sz="2800" baseline="-25000" dirty="0" smtClean="0">
                    <a:solidFill>
                      <a:schemeClr val="tx1"/>
                    </a:solidFill>
                  </a:rPr>
                  <a:t>1</a:t>
                </a:r>
                <a:r>
                  <a:rPr lang="en-PH" sz="2800" dirty="0" smtClean="0">
                    <a:solidFill>
                      <a:schemeClr val="tx1"/>
                    </a:solidFill>
                  </a:rPr>
                  <a:t> and L</a:t>
                </a:r>
                <a:r>
                  <a:rPr lang="en-PH" sz="2800" baseline="-25000" dirty="0" smtClean="0">
                    <a:solidFill>
                      <a:schemeClr val="tx1"/>
                    </a:solidFill>
                  </a:rPr>
                  <a:t>2 </a:t>
                </a:r>
                <a:r>
                  <a:rPr lang="en-PH" sz="2800" dirty="0" smtClean="0">
                    <a:solidFill>
                      <a:schemeClr val="tx1"/>
                    </a:solidFill>
                  </a:rPr>
                  <a:t> are coincident lines having an infinite number of solutions.</a:t>
                </a:r>
              </a:p>
              <a:p>
                <a:pPr algn="just"/>
                <a:r>
                  <a:rPr lang="en-PH" sz="2800" dirty="0" smtClean="0">
                    <a:solidFill>
                      <a:schemeClr val="tx1"/>
                    </a:solidFill>
                  </a:rPr>
                  <a:t>2. </a:t>
                </a:r>
                <a14:m>
                  <m:oMath xmlns:m="http://schemas.openxmlformats.org/officeDocument/2006/math">
                    <m:r>
                      <a:rPr lang="en-PH" sz="2800" b="0" i="1" smtClean="0">
                        <a:solidFill>
                          <a:schemeClr val="tx1"/>
                        </a:solidFill>
                        <a:latin typeface="Cambria Math"/>
                      </a:rPr>
                      <m:t>𝐼𝑓</m:t>
                    </m:r>
                    <m:r>
                      <a:rPr lang="en-PH" sz="2800" b="0" i="1" smtClean="0">
                        <a:solidFill>
                          <a:schemeClr val="tx1"/>
                        </a:solidFill>
                        <a:latin typeface="Cambria Math"/>
                      </a:rPr>
                      <m:t> </m:t>
                    </m:r>
                    <m:f>
                      <m:fPr>
                        <m:ctrlPr>
                          <a:rPr lang="en-PH" sz="2800" b="0" i="1" smtClean="0">
                            <a:solidFill>
                              <a:schemeClr val="tx1"/>
                            </a:solidFill>
                            <a:latin typeface="Cambria Math" panose="02040503050406030204" pitchFamily="18" charset="0"/>
                          </a:rPr>
                        </m:ctrlPr>
                      </m:fPr>
                      <m:num>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𝑎</m:t>
                            </m:r>
                          </m:e>
                          <m:sub>
                            <m:r>
                              <a:rPr lang="en-PH" sz="2800" b="0" i="1" smtClean="0">
                                <a:solidFill>
                                  <a:schemeClr val="tx1"/>
                                </a:solidFill>
                                <a:latin typeface="Cambria Math"/>
                              </a:rPr>
                              <m:t>1</m:t>
                            </m:r>
                          </m:sub>
                        </m:sSub>
                      </m:num>
                      <m:den>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𝑎</m:t>
                            </m:r>
                          </m:e>
                          <m:sub>
                            <m:r>
                              <a:rPr lang="en-PH" sz="2800" b="0" i="1" smtClean="0">
                                <a:solidFill>
                                  <a:schemeClr val="tx1"/>
                                </a:solidFill>
                                <a:latin typeface="Cambria Math"/>
                              </a:rPr>
                              <m:t>2</m:t>
                            </m:r>
                          </m:sub>
                        </m:sSub>
                      </m:den>
                    </m:f>
                    <m:r>
                      <a:rPr lang="en-PH" sz="2800" b="0" i="1" smtClean="0">
                        <a:solidFill>
                          <a:schemeClr val="tx1"/>
                        </a:solidFill>
                        <a:latin typeface="Cambria Math"/>
                      </a:rPr>
                      <m:t>=</m:t>
                    </m:r>
                    <m:f>
                      <m:fPr>
                        <m:ctrlPr>
                          <a:rPr lang="en-PH" sz="2800" b="0" i="1" smtClean="0">
                            <a:solidFill>
                              <a:schemeClr val="tx1"/>
                            </a:solidFill>
                            <a:latin typeface="Cambria Math" panose="02040503050406030204" pitchFamily="18" charset="0"/>
                          </a:rPr>
                        </m:ctrlPr>
                      </m:fPr>
                      <m:num>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𝑏</m:t>
                            </m:r>
                          </m:e>
                          <m:sub>
                            <m:r>
                              <a:rPr lang="en-PH" sz="2800" b="0" i="1" smtClean="0">
                                <a:solidFill>
                                  <a:schemeClr val="tx1"/>
                                </a:solidFill>
                                <a:latin typeface="Cambria Math"/>
                              </a:rPr>
                              <m:t>1</m:t>
                            </m:r>
                          </m:sub>
                        </m:sSub>
                      </m:num>
                      <m:den>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𝑏</m:t>
                            </m:r>
                          </m:e>
                          <m:sub>
                            <m:r>
                              <a:rPr lang="en-PH" sz="2800" b="0" i="1" smtClean="0">
                                <a:solidFill>
                                  <a:schemeClr val="tx1"/>
                                </a:solidFill>
                                <a:latin typeface="Cambria Math"/>
                              </a:rPr>
                              <m:t>2</m:t>
                            </m:r>
                          </m:sub>
                        </m:sSub>
                      </m:den>
                    </m:f>
                    <m:r>
                      <a:rPr lang="en-PH" sz="2800" b="0" i="1" smtClean="0">
                        <a:solidFill>
                          <a:schemeClr val="tx1"/>
                        </a:solidFill>
                        <a:latin typeface="Cambria Math"/>
                      </a:rPr>
                      <m:t>,  </m:t>
                    </m:r>
                    <m:r>
                      <a:rPr lang="en-PH" sz="2800" b="0" i="1" smtClean="0">
                        <a:solidFill>
                          <a:schemeClr val="tx1"/>
                        </a:solidFill>
                        <a:latin typeface="Cambria Math"/>
                      </a:rPr>
                      <m:t>𝑏𝑢𝑡</m:t>
                    </m:r>
                    <m:r>
                      <a:rPr lang="en-PH" sz="2800" b="0" i="1" smtClean="0">
                        <a:solidFill>
                          <a:schemeClr val="tx1"/>
                        </a:solidFill>
                        <a:latin typeface="Cambria Math"/>
                      </a:rPr>
                      <m:t>  </m:t>
                    </m:r>
                    <m:f>
                      <m:fPr>
                        <m:ctrlPr>
                          <a:rPr lang="en-PH" sz="2800" b="0" i="1" smtClean="0">
                            <a:solidFill>
                              <a:schemeClr val="tx1"/>
                            </a:solidFill>
                            <a:latin typeface="Cambria Math" panose="02040503050406030204" pitchFamily="18" charset="0"/>
                          </a:rPr>
                        </m:ctrlPr>
                      </m:fPr>
                      <m:num>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𝑎</m:t>
                            </m:r>
                          </m:e>
                          <m:sub>
                            <m:r>
                              <a:rPr lang="en-PH" sz="2800" b="0" i="1" smtClean="0">
                                <a:solidFill>
                                  <a:schemeClr val="tx1"/>
                                </a:solidFill>
                                <a:latin typeface="Cambria Math"/>
                              </a:rPr>
                              <m:t>1</m:t>
                            </m:r>
                          </m:sub>
                        </m:sSub>
                      </m:num>
                      <m:den>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𝑎</m:t>
                            </m:r>
                          </m:e>
                          <m:sub>
                            <m:r>
                              <a:rPr lang="en-PH" sz="2800" b="0" i="1" smtClean="0">
                                <a:solidFill>
                                  <a:schemeClr val="tx1"/>
                                </a:solidFill>
                                <a:latin typeface="Cambria Math"/>
                              </a:rPr>
                              <m:t>2</m:t>
                            </m:r>
                          </m:sub>
                        </m:sSub>
                      </m:den>
                    </m:f>
                    <m:r>
                      <a:rPr lang="en-PH" sz="2800" b="0" i="1" smtClean="0">
                        <a:solidFill>
                          <a:schemeClr val="tx1"/>
                        </a:solidFill>
                        <a:latin typeface="Cambria Math"/>
                        <a:ea typeface="Cambria Math"/>
                      </a:rPr>
                      <m:t>≠</m:t>
                    </m:r>
                    <m:f>
                      <m:fPr>
                        <m:ctrlPr>
                          <a:rPr lang="en-PH" sz="2800" b="0" i="1" smtClean="0">
                            <a:solidFill>
                              <a:schemeClr val="tx1"/>
                            </a:solidFill>
                            <a:latin typeface="Cambria Math" panose="02040503050406030204" pitchFamily="18" charset="0"/>
                          </a:rPr>
                        </m:ctrlPr>
                      </m:fPr>
                      <m:num>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𝑐</m:t>
                            </m:r>
                          </m:e>
                          <m:sub>
                            <m:r>
                              <a:rPr lang="en-PH" sz="2800" b="0" i="1" smtClean="0">
                                <a:solidFill>
                                  <a:schemeClr val="tx1"/>
                                </a:solidFill>
                                <a:latin typeface="Cambria Math"/>
                              </a:rPr>
                              <m:t>1</m:t>
                            </m:r>
                          </m:sub>
                        </m:sSub>
                      </m:num>
                      <m:den>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𝑐</m:t>
                            </m:r>
                          </m:e>
                          <m:sub>
                            <m:r>
                              <a:rPr lang="en-PH" sz="2800" b="0" i="1" smtClean="0">
                                <a:solidFill>
                                  <a:schemeClr val="tx1"/>
                                </a:solidFill>
                                <a:latin typeface="Cambria Math"/>
                              </a:rPr>
                              <m:t>2</m:t>
                            </m:r>
                          </m:sub>
                        </m:sSub>
                      </m:den>
                    </m:f>
                    <m:r>
                      <a:rPr lang="en-PH" sz="2800" b="0" i="1" smtClean="0">
                        <a:solidFill>
                          <a:schemeClr val="tx1"/>
                        </a:solidFill>
                        <a:latin typeface="Cambria Math"/>
                      </a:rPr>
                      <m:t>  </m:t>
                    </m:r>
                    <m:r>
                      <a:rPr lang="en-PH" sz="2800" b="0" i="1" smtClean="0">
                        <a:solidFill>
                          <a:schemeClr val="tx1"/>
                        </a:solidFill>
                        <a:latin typeface="Cambria Math"/>
                      </a:rPr>
                      <m:t>𝑜𝑟</m:t>
                    </m:r>
                    <m:r>
                      <a:rPr lang="en-PH" sz="2800" b="0" i="1" smtClean="0">
                        <a:solidFill>
                          <a:schemeClr val="tx1"/>
                        </a:solidFill>
                        <a:latin typeface="Cambria Math"/>
                      </a:rPr>
                      <m:t>  </m:t>
                    </m:r>
                    <m:f>
                      <m:fPr>
                        <m:ctrlPr>
                          <a:rPr lang="en-PH" sz="2800" b="0" i="1" smtClean="0">
                            <a:solidFill>
                              <a:schemeClr val="tx1"/>
                            </a:solidFill>
                            <a:latin typeface="Cambria Math" panose="02040503050406030204" pitchFamily="18" charset="0"/>
                          </a:rPr>
                        </m:ctrlPr>
                      </m:fPr>
                      <m:num>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𝑏</m:t>
                            </m:r>
                          </m:e>
                          <m:sub>
                            <m:r>
                              <a:rPr lang="en-PH" sz="2800" b="0" i="1" smtClean="0">
                                <a:solidFill>
                                  <a:schemeClr val="tx1"/>
                                </a:solidFill>
                                <a:latin typeface="Cambria Math"/>
                              </a:rPr>
                              <m:t>1</m:t>
                            </m:r>
                          </m:sub>
                        </m:sSub>
                      </m:num>
                      <m:den>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𝑏</m:t>
                            </m:r>
                          </m:e>
                          <m:sub>
                            <m:r>
                              <a:rPr lang="en-PH" sz="2800" b="0" i="1" smtClean="0">
                                <a:solidFill>
                                  <a:schemeClr val="tx1"/>
                                </a:solidFill>
                                <a:latin typeface="Cambria Math"/>
                              </a:rPr>
                              <m:t>2</m:t>
                            </m:r>
                          </m:sub>
                        </m:sSub>
                      </m:den>
                    </m:f>
                    <m:r>
                      <a:rPr lang="en-PH" sz="2800" b="0" i="1" smtClean="0">
                        <a:solidFill>
                          <a:schemeClr val="tx1"/>
                        </a:solidFill>
                        <a:latin typeface="Cambria Math"/>
                        <a:ea typeface="Cambria Math"/>
                      </a:rPr>
                      <m:t>≠</m:t>
                    </m:r>
                    <m:f>
                      <m:fPr>
                        <m:ctrlPr>
                          <a:rPr lang="en-PH" sz="2800" b="0" i="1" smtClean="0">
                            <a:solidFill>
                              <a:schemeClr val="tx1"/>
                            </a:solidFill>
                            <a:latin typeface="Cambria Math" panose="02040503050406030204" pitchFamily="18" charset="0"/>
                          </a:rPr>
                        </m:ctrlPr>
                      </m:fPr>
                      <m:num>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𝑐</m:t>
                            </m:r>
                          </m:e>
                          <m:sub>
                            <m:r>
                              <a:rPr lang="en-PH" sz="2800" b="0" i="1" smtClean="0">
                                <a:solidFill>
                                  <a:schemeClr val="tx1"/>
                                </a:solidFill>
                                <a:latin typeface="Cambria Math"/>
                              </a:rPr>
                              <m:t>1</m:t>
                            </m:r>
                          </m:sub>
                        </m:sSub>
                      </m:num>
                      <m:den>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𝑐</m:t>
                            </m:r>
                          </m:e>
                          <m:sub>
                            <m:r>
                              <a:rPr lang="en-PH" sz="2800" b="0" i="1" smtClean="0">
                                <a:solidFill>
                                  <a:schemeClr val="tx1"/>
                                </a:solidFill>
                                <a:latin typeface="Cambria Math"/>
                              </a:rPr>
                              <m:t>2</m:t>
                            </m:r>
                          </m:sub>
                        </m:sSub>
                      </m:den>
                    </m:f>
                  </m:oMath>
                </a14:m>
                <a:r>
                  <a:rPr lang="en-PH" sz="2800" dirty="0" smtClean="0">
                    <a:solidFill>
                      <a:schemeClr val="tx1"/>
                    </a:solidFill>
                  </a:rPr>
                  <a:t> then, L</a:t>
                </a:r>
                <a:r>
                  <a:rPr lang="en-PH" sz="2800" baseline="-25000" dirty="0" smtClean="0">
                    <a:solidFill>
                      <a:schemeClr val="tx1"/>
                    </a:solidFill>
                  </a:rPr>
                  <a:t>1</a:t>
                </a:r>
                <a:r>
                  <a:rPr lang="en-PH" sz="2800" dirty="0" smtClean="0">
                    <a:solidFill>
                      <a:schemeClr val="tx1"/>
                    </a:solidFill>
                  </a:rPr>
                  <a:t> and L</a:t>
                </a:r>
                <a:r>
                  <a:rPr lang="en-PH" sz="2800" baseline="-25000" dirty="0" smtClean="0">
                    <a:solidFill>
                      <a:schemeClr val="tx1"/>
                    </a:solidFill>
                  </a:rPr>
                  <a:t>2</a:t>
                </a:r>
                <a:r>
                  <a:rPr lang="en-PH" sz="2800" dirty="0" smtClean="0">
                    <a:solidFill>
                      <a:schemeClr val="tx1"/>
                    </a:solidFill>
                  </a:rPr>
                  <a:t> are parallel lines. The system has no solution.</a:t>
                </a:r>
              </a:p>
              <a:p>
                <a:pPr algn="just"/>
                <a:r>
                  <a:rPr lang="en-PH" sz="2800" dirty="0" smtClean="0">
                    <a:solidFill>
                      <a:schemeClr val="tx1"/>
                    </a:solidFill>
                  </a:rPr>
                  <a:t>3. </a:t>
                </a:r>
                <a14:m>
                  <m:oMath xmlns:m="http://schemas.openxmlformats.org/officeDocument/2006/math">
                    <m:r>
                      <a:rPr lang="en-PH" sz="2800" b="0" i="1" smtClean="0">
                        <a:solidFill>
                          <a:schemeClr val="tx1"/>
                        </a:solidFill>
                        <a:latin typeface="Cambria Math"/>
                      </a:rPr>
                      <m:t>𝐼𝑓</m:t>
                    </m:r>
                    <m:r>
                      <a:rPr lang="en-PH" sz="2800" b="0" i="1" smtClean="0">
                        <a:solidFill>
                          <a:schemeClr val="tx1"/>
                        </a:solidFill>
                        <a:latin typeface="Cambria Math"/>
                      </a:rPr>
                      <m:t> </m:t>
                    </m:r>
                    <m:f>
                      <m:fPr>
                        <m:ctrlPr>
                          <a:rPr lang="en-PH" sz="2800" b="0" i="1" smtClean="0">
                            <a:solidFill>
                              <a:schemeClr val="tx1"/>
                            </a:solidFill>
                            <a:latin typeface="Cambria Math" panose="02040503050406030204" pitchFamily="18" charset="0"/>
                          </a:rPr>
                        </m:ctrlPr>
                      </m:fPr>
                      <m:num>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𝑎</m:t>
                            </m:r>
                          </m:e>
                          <m:sub>
                            <m:r>
                              <a:rPr lang="en-PH" sz="2800" b="0" i="1" smtClean="0">
                                <a:solidFill>
                                  <a:schemeClr val="tx1"/>
                                </a:solidFill>
                                <a:latin typeface="Cambria Math"/>
                              </a:rPr>
                              <m:t>1</m:t>
                            </m:r>
                          </m:sub>
                        </m:sSub>
                      </m:num>
                      <m:den>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𝑎</m:t>
                            </m:r>
                          </m:e>
                          <m:sub>
                            <m:r>
                              <a:rPr lang="en-PH" sz="2800" b="0" i="1" smtClean="0">
                                <a:solidFill>
                                  <a:schemeClr val="tx1"/>
                                </a:solidFill>
                                <a:latin typeface="Cambria Math"/>
                              </a:rPr>
                              <m:t>2</m:t>
                            </m:r>
                          </m:sub>
                        </m:sSub>
                      </m:den>
                    </m:f>
                    <m:r>
                      <a:rPr lang="en-PH" sz="2800" b="0" i="1" smtClean="0">
                        <a:solidFill>
                          <a:schemeClr val="tx1"/>
                        </a:solidFill>
                        <a:latin typeface="Cambria Math"/>
                        <a:ea typeface="Cambria Math"/>
                      </a:rPr>
                      <m:t>≠</m:t>
                    </m:r>
                    <m:f>
                      <m:fPr>
                        <m:ctrlPr>
                          <a:rPr lang="en-PH" sz="2800" b="0" i="1" smtClean="0">
                            <a:solidFill>
                              <a:schemeClr val="tx1"/>
                            </a:solidFill>
                            <a:latin typeface="Cambria Math" panose="02040503050406030204" pitchFamily="18" charset="0"/>
                          </a:rPr>
                        </m:ctrlPr>
                      </m:fPr>
                      <m:num>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𝑏</m:t>
                            </m:r>
                          </m:e>
                          <m:sub>
                            <m:r>
                              <a:rPr lang="en-PH" sz="2800" b="0" i="1" smtClean="0">
                                <a:solidFill>
                                  <a:schemeClr val="tx1"/>
                                </a:solidFill>
                                <a:latin typeface="Cambria Math"/>
                              </a:rPr>
                              <m:t>1</m:t>
                            </m:r>
                          </m:sub>
                        </m:sSub>
                      </m:num>
                      <m:den>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𝑏</m:t>
                            </m:r>
                          </m:e>
                          <m:sub>
                            <m:r>
                              <a:rPr lang="en-PH" sz="2800" b="0" i="1" smtClean="0">
                                <a:solidFill>
                                  <a:schemeClr val="tx1"/>
                                </a:solidFill>
                                <a:latin typeface="Cambria Math"/>
                              </a:rPr>
                              <m:t>2</m:t>
                            </m:r>
                          </m:sub>
                        </m:sSub>
                      </m:den>
                    </m:f>
                  </m:oMath>
                </a14:m>
                <a:r>
                  <a:rPr lang="en-PH" sz="2800" dirty="0" smtClean="0">
                    <a:solidFill>
                      <a:schemeClr val="tx1"/>
                    </a:solidFill>
                  </a:rPr>
                  <a:t> then, L</a:t>
                </a:r>
                <a:r>
                  <a:rPr lang="en-PH" sz="2800" baseline="-25000" dirty="0" smtClean="0">
                    <a:solidFill>
                      <a:schemeClr val="tx1"/>
                    </a:solidFill>
                  </a:rPr>
                  <a:t>1</a:t>
                </a:r>
                <a:r>
                  <a:rPr lang="en-PH" sz="2800" dirty="0" smtClean="0">
                    <a:solidFill>
                      <a:schemeClr val="tx1"/>
                    </a:solidFill>
                  </a:rPr>
                  <a:t> and L</a:t>
                </a:r>
                <a:r>
                  <a:rPr lang="en-PH" sz="2800" baseline="-25000" dirty="0" smtClean="0">
                    <a:solidFill>
                      <a:schemeClr val="tx1"/>
                    </a:solidFill>
                  </a:rPr>
                  <a:t>2</a:t>
                </a:r>
                <a:r>
                  <a:rPr lang="en-PH" sz="2800" dirty="0" smtClean="0">
                    <a:solidFill>
                      <a:schemeClr val="tx1"/>
                    </a:solidFill>
                  </a:rPr>
                  <a:t> are interesting lines meeting at one common point. The system has one solution.</a:t>
                </a:r>
                <a:endParaRPr lang="en-PH" sz="2800" dirty="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81000" y="381000"/>
                <a:ext cx="8458200" cy="6324600"/>
              </a:xfrm>
              <a:blipFill rotWithShape="1">
                <a:blip r:embed="rId2"/>
                <a:stretch>
                  <a:fillRect l="-1514" t="-868" r="-1442"/>
                </a:stretch>
              </a:blipFill>
            </p:spPr>
            <p:txBody>
              <a:bodyPr/>
              <a:lstStyle/>
              <a:p>
                <a:r>
                  <a:rPr lang="en-PH">
                    <a:noFill/>
                  </a:rPr>
                  <a:t> </a:t>
                </a:r>
              </a:p>
            </p:txBody>
          </p:sp>
        </mc:Fallback>
      </mc:AlternateContent>
      <p:sp>
        <p:nvSpPr>
          <p:cNvPr id="4" name="Footer Placeholder 3"/>
          <p:cNvSpPr>
            <a:spLocks noGrp="1"/>
          </p:cNvSpPr>
          <p:nvPr>
            <p:ph type="ftr" sz="quarter" idx="11"/>
          </p:nvPr>
        </p:nvSpPr>
        <p:spPr/>
        <p:txBody>
          <a:bodyPr/>
          <a:lstStyle/>
          <a:p>
            <a:pPr>
              <a:defRPr/>
            </a:pPr>
            <a:r>
              <a:rPr lang="en-PH" smtClean="0"/>
              <a:t>(COLLEGE ALGEBRA AND TRIGONOMETRY, Aufmann, Barker and Nation 7th ed.,)</a:t>
            </a:r>
            <a:endParaRPr lang="en-US"/>
          </a:p>
        </p:txBody>
      </p:sp>
      <p:sp>
        <p:nvSpPr>
          <p:cNvPr id="5" name="Slide Number Placeholder 4"/>
          <p:cNvSpPr>
            <a:spLocks noGrp="1"/>
          </p:cNvSpPr>
          <p:nvPr>
            <p:ph type="sldNum" sz="quarter" idx="12"/>
          </p:nvPr>
        </p:nvSpPr>
        <p:spPr/>
        <p:txBody>
          <a:bodyPr/>
          <a:lstStyle/>
          <a:p>
            <a:pPr>
              <a:defRPr/>
            </a:pPr>
            <a:fld id="{A7A88A6D-5939-42D9-A727-543AD8CD1FDC}" type="slidenum">
              <a:rPr lang="en-US" smtClean="0"/>
              <a:pPr>
                <a:defRPr/>
              </a:pPr>
              <a:t>29</a:t>
            </a:fld>
            <a:endParaRPr lang="en-US"/>
          </a:p>
        </p:txBody>
      </p:sp>
    </p:spTree>
    <p:extLst>
      <p:ext uri="{BB962C8B-B14F-4D97-AF65-F5344CB8AC3E}">
        <p14:creationId xmlns:p14="http://schemas.microsoft.com/office/powerpoint/2010/main" val="3948367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457200"/>
            <a:ext cx="8458200" cy="6096000"/>
          </a:xfrm>
        </p:spPr>
        <p:txBody>
          <a:bodyPr/>
          <a:lstStyle/>
          <a:p>
            <a:pPr algn="just"/>
            <a:r>
              <a:rPr lang="en-PH" b="1" i="1" dirty="0">
                <a:solidFill>
                  <a:schemeClr val="tx1"/>
                </a:solidFill>
              </a:rPr>
              <a:t>SPECIFIC OBJECTIVES</a:t>
            </a:r>
            <a:r>
              <a:rPr lang="en-PH" b="1" i="1" dirty="0" smtClean="0">
                <a:solidFill>
                  <a:schemeClr val="tx1"/>
                </a:solidFill>
              </a:rPr>
              <a:t>:</a:t>
            </a:r>
          </a:p>
          <a:p>
            <a:pPr algn="just"/>
            <a:endParaRPr lang="en-PH" sz="1600" dirty="0">
              <a:solidFill>
                <a:schemeClr val="tx1"/>
              </a:solidFill>
            </a:endParaRPr>
          </a:p>
          <a:p>
            <a:pPr algn="just"/>
            <a:r>
              <a:rPr lang="en-PH" sz="2800" dirty="0">
                <a:solidFill>
                  <a:schemeClr val="tx1"/>
                </a:solidFill>
              </a:rPr>
              <a:t>	</a:t>
            </a:r>
            <a:r>
              <a:rPr lang="en-PH" sz="2800" dirty="0" smtClean="0">
                <a:solidFill>
                  <a:schemeClr val="tx1"/>
                </a:solidFill>
              </a:rPr>
              <a:t>At </a:t>
            </a:r>
            <a:r>
              <a:rPr lang="en-PH" sz="2800" dirty="0">
                <a:solidFill>
                  <a:schemeClr val="tx1"/>
                </a:solidFill>
              </a:rPr>
              <a:t>the end of the lesson, the student is expected to be able to</a:t>
            </a:r>
            <a:r>
              <a:rPr lang="en-PH" sz="2800" dirty="0" smtClean="0">
                <a:solidFill>
                  <a:schemeClr val="tx1"/>
                </a:solidFill>
              </a:rPr>
              <a:t>:</a:t>
            </a:r>
          </a:p>
          <a:p>
            <a:pPr marL="342900" indent="-342900" algn="just">
              <a:buFont typeface="Arial" pitchFamily="34" charset="0"/>
              <a:buChar char="•"/>
            </a:pPr>
            <a:r>
              <a:rPr lang="en-PH" sz="2800" dirty="0">
                <a:solidFill>
                  <a:schemeClr val="tx1"/>
                </a:solidFill>
              </a:rPr>
              <a:t>d</a:t>
            </a:r>
            <a:r>
              <a:rPr lang="en-PH" sz="2800" dirty="0" smtClean="0">
                <a:solidFill>
                  <a:schemeClr val="tx1"/>
                </a:solidFill>
              </a:rPr>
              <a:t>efine </a:t>
            </a:r>
            <a:r>
              <a:rPr lang="en-PH" sz="2800" dirty="0">
                <a:solidFill>
                  <a:schemeClr val="tx1"/>
                </a:solidFill>
              </a:rPr>
              <a:t>matrix</a:t>
            </a:r>
          </a:p>
          <a:p>
            <a:pPr marL="342900" indent="-342900" algn="just">
              <a:buFont typeface="Arial" pitchFamily="34" charset="0"/>
              <a:buChar char="•"/>
            </a:pPr>
            <a:r>
              <a:rPr lang="en-PH" sz="2800" dirty="0">
                <a:solidFill>
                  <a:schemeClr val="tx1"/>
                </a:solidFill>
              </a:rPr>
              <a:t>i</a:t>
            </a:r>
            <a:r>
              <a:rPr lang="en-PH" sz="2800" dirty="0" smtClean="0">
                <a:solidFill>
                  <a:schemeClr val="tx1"/>
                </a:solidFill>
              </a:rPr>
              <a:t>dentify </a:t>
            </a:r>
            <a:r>
              <a:rPr lang="en-PH" sz="2800" dirty="0">
                <a:solidFill>
                  <a:schemeClr val="tx1"/>
                </a:solidFill>
              </a:rPr>
              <a:t>different types of matrices</a:t>
            </a:r>
            <a:r>
              <a:rPr lang="en-PH" sz="2800" dirty="0" smtClean="0">
                <a:solidFill>
                  <a:schemeClr val="tx1"/>
                </a:solidFill>
              </a:rPr>
              <a:t>.</a:t>
            </a:r>
            <a:endParaRPr lang="en-PH" sz="2800" dirty="0">
              <a:solidFill>
                <a:schemeClr val="tx1"/>
              </a:solidFill>
            </a:endParaRPr>
          </a:p>
          <a:p>
            <a:pPr marL="342900" indent="-342900" algn="just">
              <a:buFont typeface="Arial" pitchFamily="34" charset="0"/>
              <a:buChar char="•"/>
            </a:pPr>
            <a:r>
              <a:rPr lang="en-PH" sz="2800" dirty="0">
                <a:solidFill>
                  <a:schemeClr val="tx1"/>
                </a:solidFill>
              </a:rPr>
              <a:t>d</a:t>
            </a:r>
            <a:r>
              <a:rPr lang="en-PH" sz="2800" dirty="0" smtClean="0">
                <a:solidFill>
                  <a:schemeClr val="tx1"/>
                </a:solidFill>
              </a:rPr>
              <a:t>efine </a:t>
            </a:r>
            <a:r>
              <a:rPr lang="en-PH" sz="2800" dirty="0">
                <a:solidFill>
                  <a:schemeClr val="tx1"/>
                </a:solidFill>
              </a:rPr>
              <a:t>determinant of a square matrix.</a:t>
            </a:r>
          </a:p>
          <a:p>
            <a:pPr marL="342900" indent="-342900" algn="just">
              <a:buFont typeface="Arial" pitchFamily="34" charset="0"/>
              <a:buChar char="•"/>
            </a:pPr>
            <a:r>
              <a:rPr lang="en-PH" sz="2800" dirty="0">
                <a:solidFill>
                  <a:schemeClr val="tx1"/>
                </a:solidFill>
              </a:rPr>
              <a:t>e</a:t>
            </a:r>
            <a:r>
              <a:rPr lang="en-PH" sz="2800" dirty="0" smtClean="0">
                <a:solidFill>
                  <a:schemeClr val="tx1"/>
                </a:solidFill>
              </a:rPr>
              <a:t>valuate </a:t>
            </a:r>
            <a:r>
              <a:rPr lang="en-PH" sz="2800" dirty="0">
                <a:solidFill>
                  <a:schemeClr val="tx1"/>
                </a:solidFill>
              </a:rPr>
              <a:t>determinant of a square matrix.</a:t>
            </a:r>
          </a:p>
          <a:p>
            <a:pPr algn="just"/>
            <a:endParaRPr lang="en-PH" sz="2400" dirty="0">
              <a:solidFill>
                <a:schemeClr val="tx1"/>
              </a:solidFill>
            </a:endParaRPr>
          </a:p>
        </p:txBody>
      </p:sp>
      <p:sp>
        <p:nvSpPr>
          <p:cNvPr id="4" name="Footer Placeholder 3"/>
          <p:cNvSpPr>
            <a:spLocks noGrp="1"/>
          </p:cNvSpPr>
          <p:nvPr>
            <p:ph type="ftr" sz="quarter" idx="11"/>
          </p:nvPr>
        </p:nvSpPr>
        <p:spPr/>
        <p:txBody>
          <a:bodyPr/>
          <a:lstStyle/>
          <a:p>
            <a:pPr>
              <a:defRPr/>
            </a:pPr>
            <a:r>
              <a:rPr lang="en-PH" smtClean="0"/>
              <a:t>(COLLEGE ALGEBRA AND TRIGONOMETRY, Aufmann, Barker and Nation 7th ed.,)</a:t>
            </a:r>
            <a:endParaRPr lang="en-US"/>
          </a:p>
        </p:txBody>
      </p:sp>
      <p:sp>
        <p:nvSpPr>
          <p:cNvPr id="5" name="Slide Number Placeholder 4"/>
          <p:cNvSpPr>
            <a:spLocks noGrp="1"/>
          </p:cNvSpPr>
          <p:nvPr>
            <p:ph type="sldNum" sz="quarter" idx="12"/>
          </p:nvPr>
        </p:nvSpPr>
        <p:spPr/>
        <p:txBody>
          <a:bodyPr/>
          <a:lstStyle/>
          <a:p>
            <a:pPr>
              <a:defRPr/>
            </a:pPr>
            <a:fld id="{A7A88A6D-5939-42D9-A727-543AD8CD1FDC}" type="slidenum">
              <a:rPr lang="en-US" smtClean="0"/>
              <a:pPr>
                <a:defRPr/>
              </a:pPr>
              <a:t>3</a:t>
            </a:fld>
            <a:endParaRPr lang="en-US"/>
          </a:p>
        </p:txBody>
      </p:sp>
    </p:spTree>
    <p:extLst>
      <p:ext uri="{BB962C8B-B14F-4D97-AF65-F5344CB8AC3E}">
        <p14:creationId xmlns:p14="http://schemas.microsoft.com/office/powerpoint/2010/main" val="24324391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04800"/>
            <a:ext cx="8458200" cy="6324600"/>
          </a:xfrm>
        </p:spPr>
        <p:txBody>
          <a:bodyPr/>
          <a:lstStyle/>
          <a:p>
            <a:pPr algn="just"/>
            <a:r>
              <a:rPr lang="en-PH" sz="2800" b="1" i="1" dirty="0" smtClean="0">
                <a:solidFill>
                  <a:schemeClr val="tx1"/>
                </a:solidFill>
              </a:rPr>
              <a:t>Solving </a:t>
            </a:r>
            <a:r>
              <a:rPr lang="en-PH" sz="2800" b="1" i="1" dirty="0">
                <a:solidFill>
                  <a:schemeClr val="tx1"/>
                </a:solidFill>
              </a:rPr>
              <a:t>System of Linear </a:t>
            </a:r>
            <a:r>
              <a:rPr lang="en-PH" sz="2800" b="1" i="1" dirty="0" smtClean="0">
                <a:solidFill>
                  <a:schemeClr val="tx1"/>
                </a:solidFill>
              </a:rPr>
              <a:t>Equations</a:t>
            </a:r>
          </a:p>
          <a:p>
            <a:pPr algn="just"/>
            <a:r>
              <a:rPr lang="en-PH" sz="2400" dirty="0">
                <a:solidFill>
                  <a:schemeClr val="tx1"/>
                </a:solidFill>
              </a:rPr>
              <a:t>1. Elimination Of a Variable by  Addition/Subtraction</a:t>
            </a:r>
          </a:p>
          <a:p>
            <a:pPr algn="just"/>
            <a:r>
              <a:rPr lang="en-PH" sz="2800" dirty="0" smtClean="0">
                <a:solidFill>
                  <a:schemeClr val="tx1"/>
                </a:solidFill>
              </a:rPr>
              <a:t>	 </a:t>
            </a:r>
            <a:r>
              <a:rPr lang="en-PH" sz="2400" dirty="0">
                <a:solidFill>
                  <a:schemeClr val="tx1"/>
                </a:solidFill>
              </a:rPr>
              <a:t>This is an analytical method of solving a system of equations that eliminates a variable addition/subtraction of multiple equations.</a:t>
            </a:r>
          </a:p>
          <a:p>
            <a:pPr algn="just"/>
            <a:r>
              <a:rPr lang="en-PH" sz="2400" dirty="0">
                <a:solidFill>
                  <a:schemeClr val="tx1"/>
                </a:solidFill>
              </a:rPr>
              <a:t>2. Elimination Of a Variable by </a:t>
            </a:r>
            <a:r>
              <a:rPr lang="en-PH" sz="2400" dirty="0" smtClean="0">
                <a:solidFill>
                  <a:schemeClr val="tx1"/>
                </a:solidFill>
              </a:rPr>
              <a:t>Substitution</a:t>
            </a:r>
            <a:endParaRPr lang="en-PH" sz="2400" dirty="0">
              <a:solidFill>
                <a:schemeClr val="tx1"/>
              </a:solidFill>
            </a:endParaRPr>
          </a:p>
          <a:p>
            <a:pPr algn="just"/>
            <a:r>
              <a:rPr lang="en-PH" sz="2400" dirty="0">
                <a:solidFill>
                  <a:schemeClr val="tx1"/>
                </a:solidFill>
              </a:rPr>
              <a:t>	 This is an analytical method of solving a system of equations that eliminates a variable by replacing one of the variables in one of the equations by an equal expressions obtained from the other equation</a:t>
            </a:r>
            <a:r>
              <a:rPr lang="en-PH" sz="2400" dirty="0" smtClean="0">
                <a:solidFill>
                  <a:schemeClr val="tx1"/>
                </a:solidFill>
              </a:rPr>
              <a:t>.</a:t>
            </a:r>
          </a:p>
          <a:p>
            <a:pPr algn="just"/>
            <a:r>
              <a:rPr lang="en-PH" sz="2400" dirty="0">
                <a:solidFill>
                  <a:schemeClr val="tx1"/>
                </a:solidFill>
              </a:rPr>
              <a:t>3. Cramer’s </a:t>
            </a:r>
            <a:r>
              <a:rPr lang="en-PH" sz="2400" dirty="0" smtClean="0">
                <a:solidFill>
                  <a:schemeClr val="tx1"/>
                </a:solidFill>
              </a:rPr>
              <a:t>Rule</a:t>
            </a:r>
            <a:endParaRPr lang="en-PH" sz="2400" dirty="0">
              <a:solidFill>
                <a:schemeClr val="tx1"/>
              </a:solidFill>
            </a:endParaRPr>
          </a:p>
          <a:p>
            <a:pPr algn="just"/>
            <a:r>
              <a:rPr lang="en-PH" sz="2400" dirty="0">
                <a:solidFill>
                  <a:schemeClr val="tx1"/>
                </a:solidFill>
              </a:rPr>
              <a:t>	Cramer’s Rule is an analytical method of solving a system of equations by using determinants. </a:t>
            </a:r>
          </a:p>
          <a:p>
            <a:pPr algn="just"/>
            <a:endParaRPr lang="en-PH" sz="2400" dirty="0">
              <a:solidFill>
                <a:schemeClr val="tx1"/>
              </a:solidFill>
            </a:endParaRPr>
          </a:p>
          <a:p>
            <a:pPr algn="just"/>
            <a:endParaRPr lang="en-PH" sz="2400" dirty="0">
              <a:solidFill>
                <a:schemeClr val="tx1"/>
              </a:solidFill>
            </a:endParaRPr>
          </a:p>
          <a:p>
            <a:pPr algn="just"/>
            <a:endParaRPr lang="en-PH" sz="2800" dirty="0">
              <a:solidFill>
                <a:schemeClr val="tx1"/>
              </a:solidFill>
            </a:endParaRPr>
          </a:p>
        </p:txBody>
      </p:sp>
      <p:sp>
        <p:nvSpPr>
          <p:cNvPr id="4" name="Footer Placeholder 3"/>
          <p:cNvSpPr>
            <a:spLocks noGrp="1"/>
          </p:cNvSpPr>
          <p:nvPr>
            <p:ph type="ftr" sz="quarter" idx="11"/>
          </p:nvPr>
        </p:nvSpPr>
        <p:spPr/>
        <p:txBody>
          <a:bodyPr/>
          <a:lstStyle/>
          <a:p>
            <a:pPr>
              <a:defRPr/>
            </a:pPr>
            <a:r>
              <a:rPr lang="en-PH" smtClean="0"/>
              <a:t>(COLLEGE ALGEBRA AND TRIGONOMETRY, Aufmann, Barker and Nation 7th ed.,)</a:t>
            </a:r>
            <a:endParaRPr lang="en-US"/>
          </a:p>
        </p:txBody>
      </p:sp>
      <p:sp>
        <p:nvSpPr>
          <p:cNvPr id="5" name="Slide Number Placeholder 4"/>
          <p:cNvSpPr>
            <a:spLocks noGrp="1"/>
          </p:cNvSpPr>
          <p:nvPr>
            <p:ph type="sldNum" sz="quarter" idx="12"/>
          </p:nvPr>
        </p:nvSpPr>
        <p:spPr/>
        <p:txBody>
          <a:bodyPr/>
          <a:lstStyle/>
          <a:p>
            <a:pPr>
              <a:defRPr/>
            </a:pPr>
            <a:fld id="{A7A88A6D-5939-42D9-A727-543AD8CD1FDC}" type="slidenum">
              <a:rPr lang="en-US" smtClean="0"/>
              <a:pPr>
                <a:defRPr/>
              </a:pPr>
              <a:t>30</a:t>
            </a:fld>
            <a:endParaRPr lang="en-US"/>
          </a:p>
        </p:txBody>
      </p:sp>
    </p:spTree>
    <p:extLst>
      <p:ext uri="{BB962C8B-B14F-4D97-AF65-F5344CB8AC3E}">
        <p14:creationId xmlns:p14="http://schemas.microsoft.com/office/powerpoint/2010/main" val="28740326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04800" y="304800"/>
                <a:ext cx="8534400" cy="6324600"/>
              </a:xfrm>
            </p:spPr>
            <p:txBody>
              <a:bodyPr/>
              <a:lstStyle/>
              <a:p>
                <a:pPr algn="just"/>
                <a:r>
                  <a:rPr lang="en-PH" sz="2400" dirty="0" smtClean="0">
                    <a:solidFill>
                      <a:schemeClr val="tx1"/>
                    </a:solidFill>
                  </a:rPr>
                  <a:t>	For a 2-variable system:</a:t>
                </a:r>
              </a:p>
              <a:p>
                <a:pPr/>
                <a14:m>
                  <m:oMathPara xmlns:m="http://schemas.openxmlformats.org/officeDocument/2006/math">
                    <m:oMathParaPr>
                      <m:jc m:val="centerGroup"/>
                    </m:oMathParaPr>
                    <m:oMath xmlns:m="http://schemas.openxmlformats.org/officeDocument/2006/math">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𝑎</m:t>
                          </m:r>
                        </m:e>
                        <m:sub>
                          <m:r>
                            <a:rPr lang="en-PH" sz="2400" b="0" i="1" smtClean="0">
                              <a:solidFill>
                                <a:schemeClr val="tx1"/>
                              </a:solidFill>
                              <a:latin typeface="Cambria Math"/>
                            </a:rPr>
                            <m:t>1</m:t>
                          </m:r>
                        </m:sub>
                      </m:sSub>
                      <m:r>
                        <a:rPr lang="en-PH" sz="2400" b="0" i="1" smtClean="0">
                          <a:solidFill>
                            <a:schemeClr val="tx1"/>
                          </a:solidFill>
                          <a:latin typeface="Cambria Math"/>
                        </a:rPr>
                        <m:t>𝑥</m:t>
                      </m:r>
                      <m:r>
                        <a:rPr lang="en-PH" sz="2400" b="0" i="1" smtClean="0">
                          <a:solidFill>
                            <a:schemeClr val="tx1"/>
                          </a:solidFill>
                          <a:latin typeface="Cambria Math"/>
                        </a:rPr>
                        <m:t>+</m:t>
                      </m:r>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𝑏</m:t>
                          </m:r>
                        </m:e>
                        <m:sub>
                          <m:r>
                            <a:rPr lang="en-PH" sz="2400" b="0" i="1" smtClean="0">
                              <a:solidFill>
                                <a:schemeClr val="tx1"/>
                              </a:solidFill>
                              <a:latin typeface="Cambria Math"/>
                            </a:rPr>
                            <m:t>1</m:t>
                          </m:r>
                        </m:sub>
                      </m:sSub>
                      <m:r>
                        <a:rPr lang="en-PH" sz="2400" b="0" i="1" smtClean="0">
                          <a:solidFill>
                            <a:schemeClr val="tx1"/>
                          </a:solidFill>
                          <a:latin typeface="Cambria Math"/>
                        </a:rPr>
                        <m:t>𝑦</m:t>
                      </m:r>
                      <m:r>
                        <a:rPr lang="en-PH" sz="2400" b="0" i="1" smtClean="0">
                          <a:solidFill>
                            <a:schemeClr val="tx1"/>
                          </a:solidFill>
                          <a:latin typeface="Cambria Math"/>
                        </a:rPr>
                        <m:t>=</m:t>
                      </m:r>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𝑐</m:t>
                          </m:r>
                        </m:e>
                        <m:sub>
                          <m:r>
                            <a:rPr lang="en-PH" sz="2400" b="0" i="1" smtClean="0">
                              <a:solidFill>
                                <a:schemeClr val="tx1"/>
                              </a:solidFill>
                              <a:latin typeface="Cambria Math"/>
                            </a:rPr>
                            <m:t>1</m:t>
                          </m:r>
                        </m:sub>
                      </m:sSub>
                    </m:oMath>
                  </m:oMathPara>
                </a14:m>
                <a:endParaRPr lang="en-PH" sz="2400" dirty="0" smtClean="0">
                  <a:solidFill>
                    <a:schemeClr val="tx1"/>
                  </a:solidFill>
                </a:endParaRPr>
              </a:p>
              <a:p>
                <a:pPr/>
                <a14:m>
                  <m:oMathPara xmlns:m="http://schemas.openxmlformats.org/officeDocument/2006/math">
                    <m:oMathParaPr>
                      <m:jc m:val="centerGroup"/>
                    </m:oMathParaPr>
                    <m:oMath xmlns:m="http://schemas.openxmlformats.org/officeDocument/2006/math">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𝑎</m:t>
                          </m:r>
                        </m:e>
                        <m:sub>
                          <m:r>
                            <a:rPr lang="en-PH" sz="2400" b="0" i="1" smtClean="0">
                              <a:solidFill>
                                <a:schemeClr val="tx1"/>
                              </a:solidFill>
                              <a:latin typeface="Cambria Math"/>
                            </a:rPr>
                            <m:t>2</m:t>
                          </m:r>
                        </m:sub>
                      </m:sSub>
                      <m:r>
                        <a:rPr lang="en-PH" sz="2400" b="0" i="1" smtClean="0">
                          <a:solidFill>
                            <a:schemeClr val="tx1"/>
                          </a:solidFill>
                          <a:latin typeface="Cambria Math"/>
                        </a:rPr>
                        <m:t>𝑥</m:t>
                      </m:r>
                      <m:r>
                        <a:rPr lang="en-PH" sz="2400" b="0" i="1" smtClean="0">
                          <a:solidFill>
                            <a:schemeClr val="tx1"/>
                          </a:solidFill>
                          <a:latin typeface="Cambria Math"/>
                        </a:rPr>
                        <m:t>+</m:t>
                      </m:r>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𝑏</m:t>
                          </m:r>
                        </m:e>
                        <m:sub>
                          <m:r>
                            <a:rPr lang="en-PH" sz="2400" b="0" i="1" smtClean="0">
                              <a:solidFill>
                                <a:schemeClr val="tx1"/>
                              </a:solidFill>
                              <a:latin typeface="Cambria Math"/>
                            </a:rPr>
                            <m:t>2</m:t>
                          </m:r>
                        </m:sub>
                      </m:sSub>
                      <m:r>
                        <a:rPr lang="en-PH" sz="2400" b="0" i="1" smtClean="0">
                          <a:solidFill>
                            <a:schemeClr val="tx1"/>
                          </a:solidFill>
                          <a:latin typeface="Cambria Math"/>
                        </a:rPr>
                        <m:t>𝑦</m:t>
                      </m:r>
                      <m:r>
                        <a:rPr lang="en-PH" sz="2400" b="0" i="1" smtClean="0">
                          <a:solidFill>
                            <a:schemeClr val="tx1"/>
                          </a:solidFill>
                          <a:latin typeface="Cambria Math"/>
                        </a:rPr>
                        <m:t>=</m:t>
                      </m:r>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𝑐</m:t>
                          </m:r>
                        </m:e>
                        <m:sub>
                          <m:r>
                            <a:rPr lang="en-PH" sz="2400" b="0" i="1" smtClean="0">
                              <a:solidFill>
                                <a:schemeClr val="tx1"/>
                              </a:solidFill>
                              <a:latin typeface="Cambria Math"/>
                            </a:rPr>
                            <m:t>2</m:t>
                          </m:r>
                        </m:sub>
                      </m:sSub>
                    </m:oMath>
                  </m:oMathPara>
                </a14:m>
                <a:endParaRPr lang="en-PH" sz="2400" dirty="0" smtClean="0">
                  <a:solidFill>
                    <a:schemeClr val="tx1"/>
                  </a:solidFill>
                </a:endParaRPr>
              </a:p>
              <a:p>
                <a:pPr algn="just"/>
                <a:r>
                  <a:rPr lang="en-PH" sz="2400" dirty="0" smtClean="0">
                    <a:solidFill>
                      <a:schemeClr val="tx1"/>
                    </a:solidFill>
                  </a:rPr>
                  <a:t>Where </a:t>
                </a:r>
                <a14:m>
                  <m:oMath xmlns:m="http://schemas.openxmlformats.org/officeDocument/2006/math">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𝑎</m:t>
                        </m:r>
                      </m:e>
                      <m:sub>
                        <m:r>
                          <a:rPr lang="en-PH" sz="2400" b="0" i="1" smtClean="0">
                            <a:solidFill>
                              <a:schemeClr val="tx1"/>
                            </a:solidFill>
                            <a:latin typeface="Cambria Math"/>
                          </a:rPr>
                          <m:t>1</m:t>
                        </m:r>
                      </m:sub>
                    </m:sSub>
                    <m:r>
                      <a:rPr lang="en-PH" sz="2400" i="1" smtClean="0">
                        <a:solidFill>
                          <a:schemeClr val="tx1"/>
                        </a:solidFill>
                        <a:latin typeface="Cambria Math"/>
                        <a:ea typeface="Cambria Math"/>
                      </a:rPr>
                      <m:t>≠</m:t>
                    </m:r>
                    <m:r>
                      <a:rPr lang="en-PH" sz="2400" b="0" i="1" smtClean="0">
                        <a:solidFill>
                          <a:schemeClr val="tx1"/>
                        </a:solidFill>
                        <a:latin typeface="Cambria Math"/>
                        <a:ea typeface="Cambria Math"/>
                      </a:rPr>
                      <m:t>0 </m:t>
                    </m:r>
                    <m:r>
                      <a:rPr lang="en-PH" sz="2400" b="0" i="1" smtClean="0">
                        <a:solidFill>
                          <a:schemeClr val="tx1"/>
                        </a:solidFill>
                        <a:latin typeface="Cambria Math"/>
                        <a:ea typeface="Cambria Math"/>
                      </a:rPr>
                      <m:t>𝑜𝑟</m:t>
                    </m:r>
                    <m:r>
                      <a:rPr lang="en-PH" sz="2400" b="0" i="1" smtClean="0">
                        <a:solidFill>
                          <a:schemeClr val="tx1"/>
                        </a:solidFill>
                        <a:latin typeface="Cambria Math"/>
                        <a:ea typeface="Cambria Math"/>
                      </a:rPr>
                      <m:t> </m:t>
                    </m:r>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𝑏</m:t>
                        </m:r>
                      </m:e>
                      <m:sub>
                        <m:r>
                          <a:rPr lang="en-PH" sz="2400" b="0" i="1" smtClean="0">
                            <a:solidFill>
                              <a:schemeClr val="tx1"/>
                            </a:solidFill>
                            <a:latin typeface="Cambria Math"/>
                          </a:rPr>
                          <m:t>1</m:t>
                        </m:r>
                      </m:sub>
                    </m:sSub>
                    <m:r>
                      <a:rPr lang="en-PH" sz="2400" i="1" smtClean="0">
                        <a:solidFill>
                          <a:schemeClr val="tx1"/>
                        </a:solidFill>
                        <a:latin typeface="Cambria Math"/>
                        <a:ea typeface="Cambria Math"/>
                      </a:rPr>
                      <m:t>≠</m:t>
                    </m:r>
                    <m:r>
                      <a:rPr lang="en-PH" sz="2400" b="0" i="1" smtClean="0">
                        <a:solidFill>
                          <a:schemeClr val="tx1"/>
                        </a:solidFill>
                        <a:latin typeface="Cambria Math"/>
                        <a:ea typeface="Cambria Math"/>
                      </a:rPr>
                      <m:t>0</m:t>
                    </m:r>
                  </m:oMath>
                </a14:m>
                <a:r>
                  <a:rPr lang="en-PH" sz="2400" dirty="0" smtClean="0">
                    <a:solidFill>
                      <a:schemeClr val="tx1"/>
                    </a:solidFill>
                  </a:rPr>
                  <a:t> and either </a:t>
                </a:r>
                <a14:m>
                  <m:oMath xmlns:m="http://schemas.openxmlformats.org/officeDocument/2006/math">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𝑎</m:t>
                        </m:r>
                      </m:e>
                      <m:sub>
                        <m:r>
                          <a:rPr lang="en-PH" sz="2400" b="0" i="1" smtClean="0">
                            <a:solidFill>
                              <a:schemeClr val="tx1"/>
                            </a:solidFill>
                            <a:latin typeface="Cambria Math"/>
                          </a:rPr>
                          <m:t>2</m:t>
                        </m:r>
                      </m:sub>
                    </m:sSub>
                    <m:r>
                      <a:rPr lang="en-PH" sz="2400" i="1" smtClean="0">
                        <a:solidFill>
                          <a:schemeClr val="tx1"/>
                        </a:solidFill>
                        <a:latin typeface="Cambria Math"/>
                        <a:ea typeface="Cambria Math"/>
                      </a:rPr>
                      <m:t>≠</m:t>
                    </m:r>
                    <m:r>
                      <a:rPr lang="en-PH" sz="2400" b="0" i="1" smtClean="0">
                        <a:solidFill>
                          <a:schemeClr val="tx1"/>
                        </a:solidFill>
                        <a:latin typeface="Cambria Math"/>
                        <a:ea typeface="Cambria Math"/>
                      </a:rPr>
                      <m:t>0 </m:t>
                    </m:r>
                    <m:r>
                      <a:rPr lang="en-PH" sz="2400" b="0" i="1" smtClean="0">
                        <a:solidFill>
                          <a:schemeClr val="tx1"/>
                        </a:solidFill>
                        <a:latin typeface="Cambria Math"/>
                        <a:ea typeface="Cambria Math"/>
                      </a:rPr>
                      <m:t>𝑜𝑟</m:t>
                    </m:r>
                    <m:r>
                      <a:rPr lang="en-PH" sz="2400" b="0" i="1" smtClean="0">
                        <a:solidFill>
                          <a:schemeClr val="tx1"/>
                        </a:solidFill>
                        <a:latin typeface="Cambria Math"/>
                        <a:ea typeface="Cambria Math"/>
                      </a:rPr>
                      <m:t> </m:t>
                    </m:r>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𝑏</m:t>
                        </m:r>
                      </m:e>
                      <m:sub>
                        <m:r>
                          <a:rPr lang="en-PH" sz="2400" b="0" i="1" smtClean="0">
                            <a:solidFill>
                              <a:schemeClr val="tx1"/>
                            </a:solidFill>
                            <a:latin typeface="Cambria Math"/>
                          </a:rPr>
                          <m:t>2</m:t>
                        </m:r>
                      </m:sub>
                    </m:sSub>
                    <m:r>
                      <a:rPr lang="en-PH" sz="2400" i="1" smtClean="0">
                        <a:solidFill>
                          <a:schemeClr val="tx1"/>
                        </a:solidFill>
                        <a:latin typeface="Cambria Math"/>
                        <a:ea typeface="Cambria Math"/>
                      </a:rPr>
                      <m:t>≠</m:t>
                    </m:r>
                    <m:r>
                      <a:rPr lang="en-PH" sz="2400" b="0" i="1" smtClean="0">
                        <a:solidFill>
                          <a:schemeClr val="tx1"/>
                        </a:solidFill>
                        <a:latin typeface="Cambria Math"/>
                        <a:ea typeface="Cambria Math"/>
                      </a:rPr>
                      <m:t>0</m:t>
                    </m:r>
                  </m:oMath>
                </a14:m>
                <a:r>
                  <a:rPr lang="en-PH" sz="2400" dirty="0" smtClean="0">
                    <a:solidFill>
                      <a:schemeClr val="tx1"/>
                    </a:solidFill>
                  </a:rPr>
                  <a:t> </a:t>
                </a:r>
              </a:p>
              <a:p>
                <a:pPr algn="just"/>
                <a:r>
                  <a:rPr lang="en-PH" sz="2400" dirty="0" smtClean="0">
                    <a:solidFill>
                      <a:schemeClr val="tx1"/>
                    </a:solidFill>
                  </a:rPr>
                  <a:t>Let, </a:t>
                </a:r>
              </a:p>
              <a:p>
                <a:pPr algn="just"/>
                <a:endParaRPr lang="en-PH" sz="2400" dirty="0">
                  <a:solidFill>
                    <a:schemeClr val="tx1"/>
                  </a:solidFill>
                </a:endParaRPr>
              </a:p>
              <a:p>
                <a:pPr algn="just"/>
                <a:endParaRPr lang="en-PH" sz="2400" dirty="0" smtClean="0">
                  <a:solidFill>
                    <a:schemeClr val="tx1"/>
                  </a:solidFill>
                </a:endParaRPr>
              </a:p>
              <a:p>
                <a:pPr algn="just"/>
                <a:endParaRPr lang="en-PH" sz="2400" dirty="0" smtClean="0">
                  <a:solidFill>
                    <a:schemeClr val="tx1"/>
                  </a:solidFill>
                </a:endParaRPr>
              </a:p>
              <a:p>
                <a:pPr algn="just"/>
                <a:r>
                  <a:rPr lang="en-PH" sz="2400" dirty="0" smtClean="0">
                    <a:solidFill>
                      <a:schemeClr val="tx1"/>
                    </a:solidFill>
                  </a:rPr>
                  <a:t>Then,</a:t>
                </a:r>
              </a:p>
              <a:p>
                <a:pPr algn="just"/>
                <a:endParaRPr lang="en-PH" sz="2400" dirty="0">
                  <a:solidFill>
                    <a:schemeClr val="tx1"/>
                  </a:solidFill>
                </a:endParaRPr>
              </a:p>
              <a:p>
                <a:pPr algn="just"/>
                <a:r>
                  <a:rPr lang="en-PH" sz="2400" dirty="0" smtClean="0">
                    <a:solidFill>
                      <a:schemeClr val="tx1"/>
                    </a:solidFill>
                  </a:rPr>
                  <a:t>	 </a:t>
                </a:r>
                <a:r>
                  <a:rPr lang="en-PH" sz="2400" dirty="0">
                    <a:solidFill>
                      <a:schemeClr val="tx1"/>
                    </a:solidFill>
                  </a:rPr>
                  <a:t>For a 3-variable system</a:t>
                </a:r>
                <a:r>
                  <a:rPr lang="en-PH" sz="2400" dirty="0" smtClean="0">
                    <a:solidFill>
                      <a:schemeClr val="tx1"/>
                    </a:solidFill>
                  </a:rPr>
                  <a:t>:</a:t>
                </a:r>
              </a:p>
              <a:p>
                <a:pPr/>
                <a14:m>
                  <m:oMathPara xmlns:m="http://schemas.openxmlformats.org/officeDocument/2006/math">
                    <m:oMathParaPr>
                      <m:jc m:val="centerGroup"/>
                    </m:oMathParaPr>
                    <m:oMath xmlns:m="http://schemas.openxmlformats.org/officeDocument/2006/math">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𝑎</m:t>
                          </m:r>
                        </m:e>
                        <m:sub>
                          <m:r>
                            <a:rPr lang="en-PH" sz="2400" b="0" i="1" smtClean="0">
                              <a:solidFill>
                                <a:schemeClr val="tx1"/>
                              </a:solidFill>
                              <a:latin typeface="Cambria Math"/>
                            </a:rPr>
                            <m:t>1</m:t>
                          </m:r>
                        </m:sub>
                      </m:sSub>
                      <m:r>
                        <a:rPr lang="en-PH" sz="2400" b="0" i="1" smtClean="0">
                          <a:solidFill>
                            <a:schemeClr val="tx1"/>
                          </a:solidFill>
                          <a:latin typeface="Cambria Math"/>
                        </a:rPr>
                        <m:t>𝑥</m:t>
                      </m:r>
                      <m:r>
                        <a:rPr lang="en-PH" sz="2400" b="0" i="1" smtClean="0">
                          <a:solidFill>
                            <a:schemeClr val="tx1"/>
                          </a:solidFill>
                          <a:latin typeface="Cambria Math"/>
                        </a:rPr>
                        <m:t>+</m:t>
                      </m:r>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𝑏</m:t>
                          </m:r>
                        </m:e>
                        <m:sub>
                          <m:r>
                            <a:rPr lang="en-PH" sz="2400" b="0" i="1" smtClean="0">
                              <a:solidFill>
                                <a:schemeClr val="tx1"/>
                              </a:solidFill>
                              <a:latin typeface="Cambria Math"/>
                            </a:rPr>
                            <m:t>1</m:t>
                          </m:r>
                        </m:sub>
                      </m:sSub>
                      <m:r>
                        <a:rPr lang="en-PH" sz="2400" b="0" i="1" smtClean="0">
                          <a:solidFill>
                            <a:schemeClr val="tx1"/>
                          </a:solidFill>
                          <a:latin typeface="Cambria Math"/>
                        </a:rPr>
                        <m:t>𝑦</m:t>
                      </m:r>
                      <m:r>
                        <a:rPr lang="en-PH" sz="2400" b="0" i="1" smtClean="0">
                          <a:solidFill>
                            <a:schemeClr val="tx1"/>
                          </a:solidFill>
                          <a:latin typeface="Cambria Math"/>
                        </a:rPr>
                        <m:t>+</m:t>
                      </m:r>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𝑐</m:t>
                          </m:r>
                        </m:e>
                        <m:sub>
                          <m:r>
                            <a:rPr lang="en-PH" sz="2400" b="0" i="1" smtClean="0">
                              <a:solidFill>
                                <a:schemeClr val="tx1"/>
                              </a:solidFill>
                              <a:latin typeface="Cambria Math"/>
                            </a:rPr>
                            <m:t>1</m:t>
                          </m:r>
                        </m:sub>
                      </m:sSub>
                      <m:r>
                        <a:rPr lang="en-PH" sz="2400" b="0" i="1" smtClean="0">
                          <a:solidFill>
                            <a:schemeClr val="tx1"/>
                          </a:solidFill>
                          <a:latin typeface="Cambria Math"/>
                        </a:rPr>
                        <m:t>𝑧</m:t>
                      </m:r>
                      <m:r>
                        <a:rPr lang="en-PH" sz="2400" b="0" i="1" smtClean="0">
                          <a:solidFill>
                            <a:schemeClr val="tx1"/>
                          </a:solidFill>
                          <a:latin typeface="Cambria Math"/>
                        </a:rPr>
                        <m:t>=</m:t>
                      </m:r>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𝑑</m:t>
                          </m:r>
                        </m:e>
                        <m:sub>
                          <m:r>
                            <a:rPr lang="en-PH" sz="2400" b="0" i="1" smtClean="0">
                              <a:solidFill>
                                <a:schemeClr val="tx1"/>
                              </a:solidFill>
                              <a:latin typeface="Cambria Math"/>
                            </a:rPr>
                            <m:t>1</m:t>
                          </m:r>
                        </m:sub>
                      </m:sSub>
                    </m:oMath>
                  </m:oMathPara>
                </a14:m>
                <a:endParaRPr lang="en-PH" sz="2400" dirty="0" smtClean="0">
                  <a:solidFill>
                    <a:schemeClr val="tx1"/>
                  </a:solidFill>
                </a:endParaRPr>
              </a:p>
              <a:p>
                <a:pPr/>
                <a14:m>
                  <m:oMathPara xmlns:m="http://schemas.openxmlformats.org/officeDocument/2006/math">
                    <m:oMathParaPr>
                      <m:jc m:val="centerGroup"/>
                    </m:oMathParaPr>
                    <m:oMath xmlns:m="http://schemas.openxmlformats.org/officeDocument/2006/math">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𝑎</m:t>
                          </m:r>
                        </m:e>
                        <m:sub>
                          <m:r>
                            <a:rPr lang="en-PH" sz="2400" b="0" i="1" smtClean="0">
                              <a:solidFill>
                                <a:schemeClr val="tx1"/>
                              </a:solidFill>
                              <a:latin typeface="Cambria Math"/>
                            </a:rPr>
                            <m:t>2</m:t>
                          </m:r>
                        </m:sub>
                      </m:sSub>
                      <m:r>
                        <a:rPr lang="en-PH" sz="2400" b="0" i="1" smtClean="0">
                          <a:solidFill>
                            <a:schemeClr val="tx1"/>
                          </a:solidFill>
                          <a:latin typeface="Cambria Math"/>
                        </a:rPr>
                        <m:t>𝑥</m:t>
                      </m:r>
                      <m:r>
                        <a:rPr lang="en-PH" sz="2400" b="0" i="1" smtClean="0">
                          <a:solidFill>
                            <a:schemeClr val="tx1"/>
                          </a:solidFill>
                          <a:latin typeface="Cambria Math"/>
                        </a:rPr>
                        <m:t>+</m:t>
                      </m:r>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𝑏</m:t>
                          </m:r>
                        </m:e>
                        <m:sub>
                          <m:r>
                            <a:rPr lang="en-PH" sz="2400" b="0" i="1" smtClean="0">
                              <a:solidFill>
                                <a:schemeClr val="tx1"/>
                              </a:solidFill>
                              <a:latin typeface="Cambria Math"/>
                            </a:rPr>
                            <m:t>2</m:t>
                          </m:r>
                        </m:sub>
                      </m:sSub>
                      <m:r>
                        <a:rPr lang="en-PH" sz="2400" b="0" i="1" smtClean="0">
                          <a:solidFill>
                            <a:schemeClr val="tx1"/>
                          </a:solidFill>
                          <a:latin typeface="Cambria Math"/>
                        </a:rPr>
                        <m:t>𝑦</m:t>
                      </m:r>
                      <m:r>
                        <a:rPr lang="en-PH" sz="2400" b="0" i="1" smtClean="0">
                          <a:solidFill>
                            <a:schemeClr val="tx1"/>
                          </a:solidFill>
                          <a:latin typeface="Cambria Math"/>
                        </a:rPr>
                        <m:t>+</m:t>
                      </m:r>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𝑐</m:t>
                          </m:r>
                        </m:e>
                        <m:sub>
                          <m:r>
                            <a:rPr lang="en-PH" sz="2400" b="0" i="1" smtClean="0">
                              <a:solidFill>
                                <a:schemeClr val="tx1"/>
                              </a:solidFill>
                              <a:latin typeface="Cambria Math"/>
                            </a:rPr>
                            <m:t>2</m:t>
                          </m:r>
                        </m:sub>
                      </m:sSub>
                      <m:r>
                        <a:rPr lang="en-PH" sz="2400" b="0" i="1" smtClean="0">
                          <a:solidFill>
                            <a:schemeClr val="tx1"/>
                          </a:solidFill>
                          <a:latin typeface="Cambria Math"/>
                        </a:rPr>
                        <m:t>𝑧</m:t>
                      </m:r>
                      <m:r>
                        <a:rPr lang="en-PH" sz="2400" b="0" i="1" smtClean="0">
                          <a:solidFill>
                            <a:schemeClr val="tx1"/>
                          </a:solidFill>
                          <a:latin typeface="Cambria Math"/>
                        </a:rPr>
                        <m:t>=</m:t>
                      </m:r>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𝑑</m:t>
                          </m:r>
                        </m:e>
                        <m:sub>
                          <m:r>
                            <a:rPr lang="en-PH" sz="2400" b="0" i="1" smtClean="0">
                              <a:solidFill>
                                <a:schemeClr val="tx1"/>
                              </a:solidFill>
                              <a:latin typeface="Cambria Math"/>
                            </a:rPr>
                            <m:t>2</m:t>
                          </m:r>
                        </m:sub>
                      </m:sSub>
                    </m:oMath>
                  </m:oMathPara>
                </a14:m>
                <a:endParaRPr lang="en-PH" sz="2400" dirty="0" smtClean="0">
                  <a:solidFill>
                    <a:schemeClr val="tx1"/>
                  </a:solidFill>
                </a:endParaRPr>
              </a:p>
              <a:p>
                <a:pPr/>
                <a14:m>
                  <m:oMathPara xmlns:m="http://schemas.openxmlformats.org/officeDocument/2006/math">
                    <m:oMathParaPr>
                      <m:jc m:val="centerGroup"/>
                    </m:oMathParaPr>
                    <m:oMath xmlns:m="http://schemas.openxmlformats.org/officeDocument/2006/math">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𝑎</m:t>
                          </m:r>
                        </m:e>
                        <m:sub>
                          <m:r>
                            <a:rPr lang="en-PH" sz="2400" b="0" i="1" smtClean="0">
                              <a:solidFill>
                                <a:schemeClr val="tx1"/>
                              </a:solidFill>
                              <a:latin typeface="Cambria Math"/>
                            </a:rPr>
                            <m:t>3</m:t>
                          </m:r>
                        </m:sub>
                      </m:sSub>
                      <m:r>
                        <a:rPr lang="en-PH" sz="2400" b="0" i="1" smtClean="0">
                          <a:solidFill>
                            <a:schemeClr val="tx1"/>
                          </a:solidFill>
                          <a:latin typeface="Cambria Math"/>
                        </a:rPr>
                        <m:t>𝑥</m:t>
                      </m:r>
                      <m:r>
                        <a:rPr lang="en-PH" sz="2400" b="0" i="1" smtClean="0">
                          <a:solidFill>
                            <a:schemeClr val="tx1"/>
                          </a:solidFill>
                          <a:latin typeface="Cambria Math"/>
                        </a:rPr>
                        <m:t>+</m:t>
                      </m:r>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𝑏</m:t>
                          </m:r>
                        </m:e>
                        <m:sub>
                          <m:r>
                            <a:rPr lang="en-PH" sz="2400" b="0" i="1" smtClean="0">
                              <a:solidFill>
                                <a:schemeClr val="tx1"/>
                              </a:solidFill>
                              <a:latin typeface="Cambria Math"/>
                            </a:rPr>
                            <m:t>3</m:t>
                          </m:r>
                        </m:sub>
                      </m:sSub>
                      <m:r>
                        <a:rPr lang="en-PH" sz="2400" b="0" i="1" smtClean="0">
                          <a:solidFill>
                            <a:schemeClr val="tx1"/>
                          </a:solidFill>
                          <a:latin typeface="Cambria Math"/>
                        </a:rPr>
                        <m:t>𝑦</m:t>
                      </m:r>
                      <m:r>
                        <a:rPr lang="en-PH" sz="2400" b="0" i="1" smtClean="0">
                          <a:solidFill>
                            <a:schemeClr val="tx1"/>
                          </a:solidFill>
                          <a:latin typeface="Cambria Math"/>
                        </a:rPr>
                        <m:t>+</m:t>
                      </m:r>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𝑐</m:t>
                          </m:r>
                        </m:e>
                        <m:sub>
                          <m:r>
                            <a:rPr lang="en-PH" sz="2400" b="0" i="1" smtClean="0">
                              <a:solidFill>
                                <a:schemeClr val="tx1"/>
                              </a:solidFill>
                              <a:latin typeface="Cambria Math"/>
                            </a:rPr>
                            <m:t>3</m:t>
                          </m:r>
                        </m:sub>
                      </m:sSub>
                      <m:r>
                        <a:rPr lang="en-PH" sz="2400" b="0" i="1" smtClean="0">
                          <a:solidFill>
                            <a:schemeClr val="tx1"/>
                          </a:solidFill>
                          <a:latin typeface="Cambria Math"/>
                        </a:rPr>
                        <m:t>𝑧</m:t>
                      </m:r>
                      <m:r>
                        <a:rPr lang="en-PH" sz="2400" b="0" i="1" smtClean="0">
                          <a:solidFill>
                            <a:schemeClr val="tx1"/>
                          </a:solidFill>
                          <a:latin typeface="Cambria Math"/>
                        </a:rPr>
                        <m:t>=</m:t>
                      </m:r>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𝑑</m:t>
                          </m:r>
                        </m:e>
                        <m:sub>
                          <m:r>
                            <a:rPr lang="en-PH" sz="2400" b="0" i="1" smtClean="0">
                              <a:solidFill>
                                <a:schemeClr val="tx1"/>
                              </a:solidFill>
                              <a:latin typeface="Cambria Math"/>
                            </a:rPr>
                            <m:t>3</m:t>
                          </m:r>
                        </m:sub>
                      </m:sSub>
                    </m:oMath>
                  </m:oMathPara>
                </a14:m>
                <a:endParaRPr lang="en-PH" sz="2400" dirty="0" smtClean="0">
                  <a:solidFill>
                    <a:schemeClr val="tx1"/>
                  </a:solidFill>
                </a:endParaRPr>
              </a:p>
              <a:p>
                <a:pPr algn="just"/>
                <a:endParaRPr lang="en-PH" sz="2400" dirty="0" smtClean="0">
                  <a:solidFill>
                    <a:schemeClr val="tx1"/>
                  </a:solidFill>
                </a:endParaRPr>
              </a:p>
              <a:p>
                <a:endParaRPr lang="en-PH" dirty="0">
                  <a:solidFill>
                    <a:schemeClr val="tx1"/>
                  </a:solidFill>
                </a:endParaRPr>
              </a:p>
              <a:p>
                <a:endParaRPr lang="en-PH" dirty="0" smtClean="0">
                  <a:solidFill>
                    <a:schemeClr val="tx1"/>
                  </a:solidFill>
                </a:endParaRPr>
              </a:p>
              <a:p>
                <a:endParaRPr lang="en-PH" dirty="0">
                  <a:solidFill>
                    <a:schemeClr val="tx1"/>
                  </a:solidFill>
                </a:endParaRPr>
              </a:p>
              <a:p>
                <a:endParaRPr lang="en-PH" dirty="0" smtClean="0">
                  <a:solidFill>
                    <a:schemeClr val="tx1"/>
                  </a:solidFill>
                </a:endParaRPr>
              </a:p>
              <a:p>
                <a:endParaRPr lang="en-PH" dirty="0">
                  <a:solidFill>
                    <a:schemeClr val="tx1"/>
                  </a:solidFill>
                </a:endParaRPr>
              </a:p>
              <a:p>
                <a:pPr algn="just"/>
                <a:endParaRPr lang="en-PH" sz="2400" dirty="0">
                  <a:solidFill>
                    <a:schemeClr val="tx1"/>
                  </a:solidFill>
                </a:endParaRPr>
              </a:p>
              <a:p>
                <a:pPr algn="just"/>
                <a:endParaRPr lang="en-PH" sz="2400" dirty="0" smtClean="0">
                  <a:solidFill>
                    <a:schemeClr val="tx1"/>
                  </a:solidFill>
                </a:endParaRPr>
              </a:p>
              <a:p>
                <a:endParaRPr lang="en-PH" dirty="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04800" y="304800"/>
                <a:ext cx="8534400" cy="6324600"/>
              </a:xfrm>
              <a:blipFill rotWithShape="1">
                <a:blip r:embed="rId2"/>
                <a:stretch>
                  <a:fillRect l="-1071" t="-771"/>
                </a:stretch>
              </a:blipFill>
            </p:spPr>
            <p:txBody>
              <a:bodyPr/>
              <a:lstStyle/>
              <a:p>
                <a:r>
                  <a:rPr lang="en-PH">
                    <a:noFill/>
                  </a:rPr>
                  <a:t> </a:t>
                </a:r>
              </a:p>
            </p:txBody>
          </p:sp>
        </mc:Fallback>
      </mc:AlternateContent>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362200"/>
            <a:ext cx="9935075" cy="82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569350"/>
            <a:ext cx="10169238"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pPr>
              <a:defRPr/>
            </a:pPr>
            <a:r>
              <a:rPr lang="en-PH" smtClean="0"/>
              <a:t>(COLLEGE ALGEBRA AND TRIGONOMETRY, Aufmann, Barker and Nation 7th ed.,)</a:t>
            </a:r>
            <a:endParaRPr lang="en-US"/>
          </a:p>
        </p:txBody>
      </p:sp>
      <p:sp>
        <p:nvSpPr>
          <p:cNvPr id="5" name="Slide Number Placeholder 4"/>
          <p:cNvSpPr>
            <a:spLocks noGrp="1"/>
          </p:cNvSpPr>
          <p:nvPr>
            <p:ph type="sldNum" sz="quarter" idx="12"/>
          </p:nvPr>
        </p:nvSpPr>
        <p:spPr/>
        <p:txBody>
          <a:bodyPr/>
          <a:lstStyle/>
          <a:p>
            <a:pPr>
              <a:defRPr/>
            </a:pPr>
            <a:fld id="{A7A88A6D-5939-42D9-A727-543AD8CD1FDC}" type="slidenum">
              <a:rPr lang="en-US" smtClean="0"/>
              <a:pPr>
                <a:defRPr/>
              </a:pPr>
              <a:t>31</a:t>
            </a:fld>
            <a:endParaRPr lang="en-US"/>
          </a:p>
        </p:txBody>
      </p:sp>
    </p:spTree>
    <p:extLst>
      <p:ext uri="{BB962C8B-B14F-4D97-AF65-F5344CB8AC3E}">
        <p14:creationId xmlns:p14="http://schemas.microsoft.com/office/powerpoint/2010/main" val="2108825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4800"/>
            <a:ext cx="8229600" cy="6324600"/>
          </a:xfrm>
        </p:spPr>
        <p:txBody>
          <a:bodyPr/>
          <a:lstStyle/>
          <a:p>
            <a:pPr algn="just"/>
            <a:r>
              <a:rPr lang="en-PH" sz="2400" dirty="0">
                <a:solidFill>
                  <a:schemeClr val="tx1"/>
                </a:solidFill>
              </a:rPr>
              <a:t>where at least one of the coefficient is nonzero. </a:t>
            </a:r>
            <a:endParaRPr lang="en-PH" sz="2400" dirty="0" smtClean="0">
              <a:solidFill>
                <a:schemeClr val="tx1"/>
              </a:solidFill>
            </a:endParaRPr>
          </a:p>
          <a:p>
            <a:pPr algn="just"/>
            <a:r>
              <a:rPr lang="en-PH" sz="2400" dirty="0" smtClean="0">
                <a:solidFill>
                  <a:schemeClr val="tx1"/>
                </a:solidFill>
              </a:rPr>
              <a:t>Let, </a:t>
            </a:r>
          </a:p>
          <a:p>
            <a:pPr algn="just"/>
            <a:endParaRPr lang="en-PH" sz="2400" dirty="0">
              <a:solidFill>
                <a:schemeClr val="tx1"/>
              </a:solidFill>
            </a:endParaRPr>
          </a:p>
          <a:p>
            <a:pPr algn="just"/>
            <a:endParaRPr lang="en-PH" sz="2400" dirty="0" smtClean="0">
              <a:solidFill>
                <a:schemeClr val="tx1"/>
              </a:solidFill>
            </a:endParaRPr>
          </a:p>
          <a:p>
            <a:pPr algn="just"/>
            <a:endParaRPr lang="en-PH" sz="2400" dirty="0">
              <a:solidFill>
                <a:schemeClr val="tx1"/>
              </a:solidFill>
            </a:endParaRPr>
          </a:p>
          <a:p>
            <a:pPr algn="just"/>
            <a:endParaRPr lang="en-PH" sz="2400" dirty="0" smtClean="0">
              <a:solidFill>
                <a:schemeClr val="tx1"/>
              </a:solidFill>
            </a:endParaRPr>
          </a:p>
          <a:p>
            <a:pPr algn="just"/>
            <a:endParaRPr lang="en-PH" sz="2400" dirty="0" smtClean="0">
              <a:solidFill>
                <a:schemeClr val="tx1"/>
              </a:solidFill>
            </a:endParaRPr>
          </a:p>
          <a:p>
            <a:pPr algn="just"/>
            <a:r>
              <a:rPr lang="en-PH" sz="2400" dirty="0" smtClean="0">
                <a:solidFill>
                  <a:schemeClr val="tx1"/>
                </a:solidFill>
              </a:rPr>
              <a:t>Then, </a:t>
            </a:r>
          </a:p>
          <a:p>
            <a:pPr algn="just"/>
            <a:endParaRPr lang="en-PH" sz="2400"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049" y="1465520"/>
            <a:ext cx="9737951" cy="1188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816" y="3266743"/>
            <a:ext cx="10169238"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pPr>
              <a:defRPr/>
            </a:pPr>
            <a:r>
              <a:rPr lang="en-PH" smtClean="0"/>
              <a:t>(COLLEGE ALGEBRA AND TRIGONOMETRY, Aufmann, Barker and Nation 7th ed.,)</a:t>
            </a:r>
            <a:endParaRPr lang="en-US"/>
          </a:p>
        </p:txBody>
      </p:sp>
      <p:sp>
        <p:nvSpPr>
          <p:cNvPr id="5" name="Slide Number Placeholder 4"/>
          <p:cNvSpPr>
            <a:spLocks noGrp="1"/>
          </p:cNvSpPr>
          <p:nvPr>
            <p:ph type="sldNum" sz="quarter" idx="12"/>
          </p:nvPr>
        </p:nvSpPr>
        <p:spPr/>
        <p:txBody>
          <a:bodyPr/>
          <a:lstStyle/>
          <a:p>
            <a:pPr>
              <a:defRPr/>
            </a:pPr>
            <a:fld id="{A7A88A6D-5939-42D9-A727-543AD8CD1FDC}" type="slidenum">
              <a:rPr lang="en-US" smtClean="0"/>
              <a:pPr>
                <a:defRPr/>
              </a:pPr>
              <a:t>32</a:t>
            </a:fld>
            <a:endParaRPr lang="en-US"/>
          </a:p>
        </p:txBody>
      </p:sp>
    </p:spTree>
    <p:extLst>
      <p:ext uri="{BB962C8B-B14F-4D97-AF65-F5344CB8AC3E}">
        <p14:creationId xmlns:p14="http://schemas.microsoft.com/office/powerpoint/2010/main" val="24882510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04800" y="304800"/>
                <a:ext cx="8534400" cy="6172200"/>
              </a:xfrm>
            </p:spPr>
            <p:txBody>
              <a:bodyPr/>
              <a:lstStyle/>
              <a:p>
                <a:pPr algn="just"/>
                <a:r>
                  <a:rPr lang="en-PH" sz="2800" b="1" i="1" dirty="0" smtClean="0">
                    <a:solidFill>
                      <a:schemeClr val="tx1"/>
                    </a:solidFill>
                  </a:rPr>
                  <a:t>Examples:</a:t>
                </a:r>
                <a:r>
                  <a:rPr lang="en-PH" sz="2400" dirty="0" smtClean="0">
                    <a:solidFill>
                      <a:schemeClr val="tx1"/>
                    </a:solidFill>
                  </a:rPr>
                  <a:t> Solve each of the following applying any analytical method.</a:t>
                </a:r>
              </a:p>
              <a:p>
                <a:pPr algn="just"/>
                <a:r>
                  <a:rPr lang="en-PH" sz="2400" dirty="0" smtClean="0">
                    <a:solidFill>
                      <a:schemeClr val="tx1"/>
                    </a:solidFill>
                  </a:rPr>
                  <a:t>1.  </a:t>
                </a:r>
                <a14:m>
                  <m:oMath xmlns:m="http://schemas.openxmlformats.org/officeDocument/2006/math">
                    <m:m>
                      <m:mPr>
                        <m:mcs>
                          <m:mc>
                            <m:mcPr>
                              <m:count m:val="1"/>
                              <m:mcJc m:val="center"/>
                            </m:mcPr>
                          </m:mc>
                        </m:mcs>
                        <m:ctrlPr>
                          <a:rPr lang="en-PH" sz="2400" i="1" smtClean="0">
                            <a:solidFill>
                              <a:schemeClr val="tx1"/>
                            </a:solidFill>
                            <a:latin typeface="Cambria Math" panose="02040503050406030204" pitchFamily="18" charset="0"/>
                          </a:rPr>
                        </m:ctrlPr>
                      </m:mPr>
                      <m:mr>
                        <m:e>
                          <m:r>
                            <m:rPr>
                              <m:brk m:alnAt="7"/>
                            </m:rPr>
                            <a:rPr lang="en-PH" sz="2400" b="0" i="1" smtClean="0">
                              <a:solidFill>
                                <a:schemeClr val="tx1"/>
                              </a:solidFill>
                              <a:latin typeface="Cambria Math"/>
                            </a:rPr>
                            <m:t>𝑥</m:t>
                          </m:r>
                          <m:r>
                            <a:rPr lang="en-PH" sz="2400" b="0" i="1" smtClean="0">
                              <a:solidFill>
                                <a:schemeClr val="tx1"/>
                              </a:solidFill>
                              <a:latin typeface="Cambria Math"/>
                            </a:rPr>
                            <m:t>+2</m:t>
                          </m:r>
                          <m:r>
                            <a:rPr lang="en-PH" sz="2400" b="0" i="1" smtClean="0">
                              <a:solidFill>
                                <a:schemeClr val="tx1"/>
                              </a:solidFill>
                              <a:latin typeface="Cambria Math"/>
                            </a:rPr>
                            <m:t>𝑦</m:t>
                          </m:r>
                          <m:r>
                            <a:rPr lang="en-PH" sz="2400" b="0" i="1" smtClean="0">
                              <a:solidFill>
                                <a:schemeClr val="tx1"/>
                              </a:solidFill>
                              <a:latin typeface="Cambria Math"/>
                            </a:rPr>
                            <m:t>=5</m:t>
                          </m:r>
                        </m:e>
                      </m:mr>
                      <m:mr>
                        <m:e>
                          <m:r>
                            <a:rPr lang="en-PH" sz="2400" b="0" i="1" smtClean="0">
                              <a:solidFill>
                                <a:schemeClr val="tx1"/>
                              </a:solidFill>
                              <a:latin typeface="Cambria Math"/>
                            </a:rPr>
                            <m:t>3</m:t>
                          </m:r>
                          <m:r>
                            <a:rPr lang="en-PH" sz="2400" b="0" i="1" smtClean="0">
                              <a:solidFill>
                                <a:schemeClr val="tx1"/>
                              </a:solidFill>
                              <a:latin typeface="Cambria Math"/>
                            </a:rPr>
                            <m:t>𝑥</m:t>
                          </m:r>
                          <m:r>
                            <a:rPr lang="en-PH" sz="2400" b="0" i="1" smtClean="0">
                              <a:solidFill>
                                <a:schemeClr val="tx1"/>
                              </a:solidFill>
                              <a:latin typeface="Cambria Math"/>
                            </a:rPr>
                            <m:t>+2</m:t>
                          </m:r>
                          <m:r>
                            <a:rPr lang="en-PH" sz="2400" b="0" i="1" smtClean="0">
                              <a:solidFill>
                                <a:schemeClr val="tx1"/>
                              </a:solidFill>
                              <a:latin typeface="Cambria Math"/>
                            </a:rPr>
                            <m:t>𝑦</m:t>
                          </m:r>
                          <m:r>
                            <a:rPr lang="en-PH" sz="2400" b="0" i="1" smtClean="0">
                              <a:solidFill>
                                <a:schemeClr val="tx1"/>
                              </a:solidFill>
                              <a:latin typeface="Cambria Math"/>
                            </a:rPr>
                            <m:t>=11</m:t>
                          </m:r>
                        </m:e>
                      </m:mr>
                    </m:m>
                  </m:oMath>
                </a14:m>
                <a:r>
                  <a:rPr lang="en-PH" sz="2400" dirty="0" smtClean="0">
                    <a:solidFill>
                      <a:schemeClr val="tx1"/>
                    </a:solidFill>
                  </a:rPr>
                  <a:t>		2</a:t>
                </a:r>
                <a:r>
                  <a:rPr lang="en-PH" sz="2800" dirty="0" smtClean="0">
                    <a:solidFill>
                      <a:schemeClr val="tx1"/>
                    </a:solidFill>
                  </a:rPr>
                  <a:t>.   </a:t>
                </a:r>
                <a14:m>
                  <m:oMath xmlns:m="http://schemas.openxmlformats.org/officeDocument/2006/math">
                    <m:m>
                      <m:mPr>
                        <m:mcs>
                          <m:mc>
                            <m:mcPr>
                              <m:count m:val="1"/>
                              <m:mcJc m:val="center"/>
                            </m:mcPr>
                          </m:mc>
                        </m:mcs>
                        <m:ctrlPr>
                          <a:rPr lang="en-PH" sz="2800" i="1" smtClean="0">
                            <a:solidFill>
                              <a:schemeClr val="tx1"/>
                            </a:solidFill>
                            <a:latin typeface="Cambria Math" panose="02040503050406030204" pitchFamily="18" charset="0"/>
                          </a:rPr>
                        </m:ctrlPr>
                      </m:mPr>
                      <m:mr>
                        <m:e>
                          <m:f>
                            <m:fPr>
                              <m:ctrlPr>
                                <a:rPr lang="en-PH" sz="2800" i="1" smtClean="0">
                                  <a:solidFill>
                                    <a:schemeClr val="tx1"/>
                                  </a:solidFill>
                                  <a:latin typeface="Cambria Math" panose="02040503050406030204" pitchFamily="18" charset="0"/>
                                </a:rPr>
                              </m:ctrlPr>
                            </m:fPr>
                            <m:num>
                              <m:r>
                                <a:rPr lang="en-PH" sz="2800" b="0" i="1" smtClean="0">
                                  <a:solidFill>
                                    <a:schemeClr val="tx1"/>
                                  </a:solidFill>
                                  <a:latin typeface="Cambria Math"/>
                                </a:rPr>
                                <m:t>𝑥</m:t>
                              </m:r>
                            </m:num>
                            <m:den>
                              <m:r>
                                <a:rPr lang="en-PH" sz="2800" b="0" i="1" smtClean="0">
                                  <a:solidFill>
                                    <a:schemeClr val="tx1"/>
                                  </a:solidFill>
                                  <a:latin typeface="Cambria Math"/>
                                </a:rPr>
                                <m:t>3</m:t>
                              </m:r>
                            </m:den>
                          </m:f>
                          <m:r>
                            <m:rPr>
                              <m:brk m:alnAt="7"/>
                            </m:rPr>
                            <a:rPr lang="en-PH" sz="2800" b="0" i="1" smtClean="0">
                              <a:solidFill>
                                <a:schemeClr val="tx1"/>
                              </a:solidFill>
                              <a:latin typeface="Cambria Math"/>
                            </a:rPr>
                            <m:t>+</m:t>
                          </m:r>
                          <m:f>
                            <m:fPr>
                              <m:ctrlPr>
                                <a:rPr lang="en-PH" sz="2800" b="0" i="1" smtClean="0">
                                  <a:solidFill>
                                    <a:schemeClr val="tx1"/>
                                  </a:solidFill>
                                  <a:latin typeface="Cambria Math" panose="02040503050406030204" pitchFamily="18" charset="0"/>
                                </a:rPr>
                              </m:ctrlPr>
                            </m:fPr>
                            <m:num>
                              <m:r>
                                <a:rPr lang="en-PH" sz="2800" b="0" i="1" smtClean="0">
                                  <a:solidFill>
                                    <a:schemeClr val="tx1"/>
                                  </a:solidFill>
                                  <a:latin typeface="Cambria Math"/>
                                </a:rPr>
                                <m:t>𝑦</m:t>
                              </m:r>
                            </m:num>
                            <m:den>
                              <m:r>
                                <a:rPr lang="en-PH" sz="2800" b="0" i="1" smtClean="0">
                                  <a:solidFill>
                                    <a:schemeClr val="tx1"/>
                                  </a:solidFill>
                                  <a:latin typeface="Cambria Math"/>
                                </a:rPr>
                                <m:t>2</m:t>
                              </m:r>
                            </m:den>
                          </m:f>
                          <m:r>
                            <m:rPr>
                              <m:brk m:alnAt="7"/>
                            </m:rPr>
                            <a:rPr lang="en-PH" sz="2800" b="0" i="1" smtClean="0">
                              <a:solidFill>
                                <a:schemeClr val="tx1"/>
                              </a:solidFill>
                              <a:latin typeface="Cambria Math"/>
                            </a:rPr>
                            <m:t>=</m:t>
                          </m:r>
                          <m:f>
                            <m:fPr>
                              <m:ctrlPr>
                                <a:rPr lang="en-PH" sz="2800" b="0" i="1" smtClean="0">
                                  <a:solidFill>
                                    <a:schemeClr val="tx1"/>
                                  </a:solidFill>
                                  <a:latin typeface="Cambria Math" panose="02040503050406030204" pitchFamily="18" charset="0"/>
                                </a:rPr>
                              </m:ctrlPr>
                            </m:fPr>
                            <m:num>
                              <m:r>
                                <a:rPr lang="en-PH" sz="2800" b="0" i="1" smtClean="0">
                                  <a:solidFill>
                                    <a:schemeClr val="tx1"/>
                                  </a:solidFill>
                                  <a:latin typeface="Cambria Math"/>
                                </a:rPr>
                                <m:t>11</m:t>
                              </m:r>
                            </m:num>
                            <m:den>
                              <m:r>
                                <a:rPr lang="en-PH" sz="2800" b="0" i="1" smtClean="0">
                                  <a:solidFill>
                                    <a:schemeClr val="tx1"/>
                                  </a:solidFill>
                                  <a:latin typeface="Cambria Math"/>
                                </a:rPr>
                                <m:t>6</m:t>
                              </m:r>
                            </m:den>
                          </m:f>
                        </m:e>
                      </m:mr>
                      <m:mr>
                        <m:e>
                          <m:f>
                            <m:fPr>
                              <m:ctrlPr>
                                <a:rPr lang="en-PH" sz="2800" i="1" smtClean="0">
                                  <a:solidFill>
                                    <a:schemeClr val="tx1"/>
                                  </a:solidFill>
                                  <a:latin typeface="Cambria Math" panose="02040503050406030204" pitchFamily="18" charset="0"/>
                                </a:rPr>
                              </m:ctrlPr>
                            </m:fPr>
                            <m:num>
                              <m:r>
                                <a:rPr lang="en-PH" sz="2800" b="0" i="1" smtClean="0">
                                  <a:solidFill>
                                    <a:schemeClr val="tx1"/>
                                  </a:solidFill>
                                  <a:latin typeface="Cambria Math"/>
                                </a:rPr>
                                <m:t>𝑥</m:t>
                              </m:r>
                            </m:num>
                            <m:den>
                              <m:r>
                                <a:rPr lang="en-PH" sz="2800" b="0" i="1" smtClean="0">
                                  <a:solidFill>
                                    <a:schemeClr val="tx1"/>
                                  </a:solidFill>
                                  <a:latin typeface="Cambria Math"/>
                                </a:rPr>
                                <m:t>4</m:t>
                              </m:r>
                            </m:den>
                          </m:f>
                          <m:r>
                            <a:rPr lang="en-PH" sz="2800" b="0" i="1" smtClean="0">
                              <a:solidFill>
                                <a:schemeClr val="tx1"/>
                              </a:solidFill>
                              <a:latin typeface="Cambria Math"/>
                            </a:rPr>
                            <m:t>−</m:t>
                          </m:r>
                          <m:f>
                            <m:fPr>
                              <m:ctrlPr>
                                <a:rPr lang="en-PH" sz="2800" i="1" smtClean="0">
                                  <a:solidFill>
                                    <a:schemeClr val="tx1"/>
                                  </a:solidFill>
                                  <a:latin typeface="Cambria Math" panose="02040503050406030204" pitchFamily="18" charset="0"/>
                                </a:rPr>
                              </m:ctrlPr>
                            </m:fPr>
                            <m:num>
                              <m:r>
                                <a:rPr lang="en-PH" sz="2800" b="0" i="1" smtClean="0">
                                  <a:solidFill>
                                    <a:schemeClr val="tx1"/>
                                  </a:solidFill>
                                  <a:latin typeface="Cambria Math"/>
                                </a:rPr>
                                <m:t>𝑦</m:t>
                              </m:r>
                            </m:num>
                            <m:den>
                              <m:r>
                                <a:rPr lang="en-PH" sz="2800" b="0" i="1" smtClean="0">
                                  <a:solidFill>
                                    <a:schemeClr val="tx1"/>
                                  </a:solidFill>
                                  <a:latin typeface="Cambria Math"/>
                                </a:rPr>
                                <m:t>3</m:t>
                              </m:r>
                            </m:den>
                          </m:f>
                          <m:r>
                            <a:rPr lang="en-PH" sz="2800" b="0" i="1" smtClean="0">
                              <a:solidFill>
                                <a:schemeClr val="tx1"/>
                              </a:solidFill>
                              <a:latin typeface="Cambria Math"/>
                            </a:rPr>
                            <m:t>=−</m:t>
                          </m:r>
                          <m:f>
                            <m:fPr>
                              <m:ctrlPr>
                                <a:rPr lang="en-PH" sz="2800" i="1" smtClean="0">
                                  <a:solidFill>
                                    <a:schemeClr val="tx1"/>
                                  </a:solidFill>
                                  <a:latin typeface="Cambria Math" panose="02040503050406030204" pitchFamily="18" charset="0"/>
                                </a:rPr>
                              </m:ctrlPr>
                            </m:fPr>
                            <m:num>
                              <m:r>
                                <a:rPr lang="en-PH" sz="2800" b="0" i="1" smtClean="0">
                                  <a:solidFill>
                                    <a:schemeClr val="tx1"/>
                                  </a:solidFill>
                                  <a:latin typeface="Cambria Math"/>
                                </a:rPr>
                                <m:t>3</m:t>
                              </m:r>
                            </m:num>
                            <m:den>
                              <m:r>
                                <a:rPr lang="en-PH" sz="2800" b="0" i="1" smtClean="0">
                                  <a:solidFill>
                                    <a:schemeClr val="tx1"/>
                                  </a:solidFill>
                                  <a:latin typeface="Cambria Math"/>
                                </a:rPr>
                                <m:t>4</m:t>
                              </m:r>
                            </m:den>
                          </m:f>
                        </m:e>
                      </m:mr>
                    </m:m>
                  </m:oMath>
                </a14:m>
                <a:r>
                  <a:rPr lang="en-PH" sz="2800" dirty="0" smtClean="0">
                    <a:solidFill>
                      <a:schemeClr val="tx1"/>
                    </a:solidFill>
                  </a:rPr>
                  <a:t> </a:t>
                </a:r>
              </a:p>
              <a:p>
                <a:pPr algn="just"/>
                <a:endParaRPr lang="en-PH" sz="2800" dirty="0" smtClean="0">
                  <a:solidFill>
                    <a:schemeClr val="tx1"/>
                  </a:solidFill>
                </a:endParaRPr>
              </a:p>
              <a:p>
                <a:pPr algn="just"/>
                <a:r>
                  <a:rPr lang="en-PH" sz="2400" dirty="0" smtClean="0">
                    <a:solidFill>
                      <a:schemeClr val="tx1"/>
                    </a:solidFill>
                  </a:rPr>
                  <a:t>3</a:t>
                </a:r>
                <a:r>
                  <a:rPr lang="en-PH" sz="2800" dirty="0" smtClean="0">
                    <a:solidFill>
                      <a:schemeClr val="tx1"/>
                    </a:solidFill>
                  </a:rPr>
                  <a:t>. </a:t>
                </a:r>
                <a14:m>
                  <m:oMath xmlns:m="http://schemas.openxmlformats.org/officeDocument/2006/math">
                    <m:m>
                      <m:mPr>
                        <m:mcs>
                          <m:mc>
                            <m:mcPr>
                              <m:count m:val="1"/>
                              <m:mcJc m:val="center"/>
                            </m:mcPr>
                          </m:mc>
                        </m:mcs>
                        <m:ctrlPr>
                          <a:rPr lang="en-PH" sz="2800" i="1" smtClean="0">
                            <a:solidFill>
                              <a:schemeClr val="tx1"/>
                            </a:solidFill>
                            <a:latin typeface="Cambria Math" panose="02040503050406030204" pitchFamily="18" charset="0"/>
                          </a:rPr>
                        </m:ctrlPr>
                      </m:mPr>
                      <m:mr>
                        <m:e>
                          <m:f>
                            <m:fPr>
                              <m:ctrlPr>
                                <a:rPr lang="en-PH" sz="2800" i="1" smtClean="0">
                                  <a:solidFill>
                                    <a:schemeClr val="tx1"/>
                                  </a:solidFill>
                                  <a:latin typeface="Cambria Math" panose="02040503050406030204" pitchFamily="18" charset="0"/>
                                </a:rPr>
                              </m:ctrlPr>
                            </m:fPr>
                            <m:num>
                              <m:r>
                                <a:rPr lang="en-PH" sz="2800" b="0" i="1" smtClean="0">
                                  <a:solidFill>
                                    <a:schemeClr val="tx1"/>
                                  </a:solidFill>
                                  <a:latin typeface="Cambria Math"/>
                                </a:rPr>
                                <m:t>1</m:t>
                              </m:r>
                            </m:num>
                            <m:den>
                              <m:r>
                                <a:rPr lang="en-PH" sz="2800" b="0" i="1" smtClean="0">
                                  <a:solidFill>
                                    <a:schemeClr val="tx1"/>
                                  </a:solidFill>
                                  <a:latin typeface="Cambria Math"/>
                                </a:rPr>
                                <m:t>𝑥</m:t>
                              </m:r>
                            </m:den>
                          </m:f>
                          <m:r>
                            <m:rPr>
                              <m:brk m:alnAt="7"/>
                            </m:rPr>
                            <a:rPr lang="en-PH" sz="2800" b="0" i="1" smtClean="0">
                              <a:solidFill>
                                <a:schemeClr val="tx1"/>
                              </a:solidFill>
                              <a:latin typeface="Cambria Math"/>
                            </a:rPr>
                            <m:t>−</m:t>
                          </m:r>
                          <m:f>
                            <m:fPr>
                              <m:ctrlPr>
                                <a:rPr lang="en-PH" sz="2800" i="1" smtClean="0">
                                  <a:solidFill>
                                    <a:schemeClr val="tx1"/>
                                  </a:solidFill>
                                  <a:latin typeface="Cambria Math" panose="02040503050406030204" pitchFamily="18" charset="0"/>
                                </a:rPr>
                              </m:ctrlPr>
                            </m:fPr>
                            <m:num>
                              <m:r>
                                <a:rPr lang="en-PH" sz="2800" b="0" i="1" smtClean="0">
                                  <a:solidFill>
                                    <a:schemeClr val="tx1"/>
                                  </a:solidFill>
                                  <a:latin typeface="Cambria Math"/>
                                </a:rPr>
                                <m:t>4</m:t>
                              </m:r>
                            </m:num>
                            <m:den>
                              <m:r>
                                <a:rPr lang="en-PH" sz="2800" b="0" i="1" smtClean="0">
                                  <a:solidFill>
                                    <a:schemeClr val="tx1"/>
                                  </a:solidFill>
                                  <a:latin typeface="Cambria Math"/>
                                </a:rPr>
                                <m:t>𝑦</m:t>
                              </m:r>
                            </m:den>
                          </m:f>
                          <m:r>
                            <m:rPr>
                              <m:brk m:alnAt="7"/>
                            </m:rPr>
                            <a:rPr lang="en-PH" sz="2800" b="0" i="1" smtClean="0">
                              <a:solidFill>
                                <a:schemeClr val="tx1"/>
                              </a:solidFill>
                              <a:latin typeface="Cambria Math"/>
                            </a:rPr>
                            <m:t>=</m:t>
                          </m:r>
                          <m:r>
                            <a:rPr lang="en-PH" sz="2800" b="0" i="1" smtClean="0">
                              <a:solidFill>
                                <a:schemeClr val="tx1"/>
                              </a:solidFill>
                              <a:latin typeface="Cambria Math"/>
                            </a:rPr>
                            <m:t>3</m:t>
                          </m:r>
                        </m:e>
                      </m:mr>
                      <m:mr>
                        <m:e>
                          <m:f>
                            <m:fPr>
                              <m:ctrlPr>
                                <a:rPr lang="en-PH" sz="2800" i="1" smtClean="0">
                                  <a:solidFill>
                                    <a:schemeClr val="tx1"/>
                                  </a:solidFill>
                                  <a:latin typeface="Cambria Math" panose="02040503050406030204" pitchFamily="18" charset="0"/>
                                </a:rPr>
                              </m:ctrlPr>
                            </m:fPr>
                            <m:num>
                              <m:r>
                                <a:rPr lang="en-PH" sz="2800" b="0" i="1" smtClean="0">
                                  <a:solidFill>
                                    <a:schemeClr val="tx1"/>
                                  </a:solidFill>
                                  <a:latin typeface="Cambria Math"/>
                                </a:rPr>
                                <m:t>2</m:t>
                              </m:r>
                            </m:num>
                            <m:den>
                              <m:r>
                                <a:rPr lang="en-PH" sz="2800" b="0" i="1" smtClean="0">
                                  <a:solidFill>
                                    <a:schemeClr val="tx1"/>
                                  </a:solidFill>
                                  <a:latin typeface="Cambria Math"/>
                                </a:rPr>
                                <m:t>𝑥</m:t>
                              </m:r>
                            </m:den>
                          </m:f>
                          <m:r>
                            <a:rPr lang="en-PH" sz="2800" b="0" i="1" smtClean="0">
                              <a:solidFill>
                                <a:schemeClr val="tx1"/>
                              </a:solidFill>
                              <a:latin typeface="Cambria Math"/>
                            </a:rPr>
                            <m:t>−</m:t>
                          </m:r>
                          <m:f>
                            <m:fPr>
                              <m:ctrlPr>
                                <a:rPr lang="en-PH" sz="2800" i="1" smtClean="0">
                                  <a:solidFill>
                                    <a:schemeClr val="tx1"/>
                                  </a:solidFill>
                                  <a:latin typeface="Cambria Math" panose="02040503050406030204" pitchFamily="18" charset="0"/>
                                </a:rPr>
                              </m:ctrlPr>
                            </m:fPr>
                            <m:num>
                              <m:r>
                                <a:rPr lang="en-PH" sz="2800" b="0" i="1" smtClean="0">
                                  <a:solidFill>
                                    <a:schemeClr val="tx1"/>
                                  </a:solidFill>
                                  <a:latin typeface="Cambria Math"/>
                                </a:rPr>
                                <m:t>5</m:t>
                              </m:r>
                            </m:num>
                            <m:den>
                              <m:r>
                                <a:rPr lang="en-PH" sz="2800" b="0" i="1" smtClean="0">
                                  <a:solidFill>
                                    <a:schemeClr val="tx1"/>
                                  </a:solidFill>
                                  <a:latin typeface="Cambria Math"/>
                                </a:rPr>
                                <m:t>𝑦</m:t>
                              </m:r>
                            </m:den>
                          </m:f>
                          <m:r>
                            <a:rPr lang="en-PH" sz="2800" b="0" i="1" smtClean="0">
                              <a:solidFill>
                                <a:schemeClr val="tx1"/>
                              </a:solidFill>
                              <a:latin typeface="Cambria Math"/>
                            </a:rPr>
                            <m:t>=3</m:t>
                          </m:r>
                        </m:e>
                      </m:mr>
                    </m:m>
                  </m:oMath>
                </a14:m>
                <a:r>
                  <a:rPr lang="en-PH" sz="2800" dirty="0" smtClean="0">
                    <a:solidFill>
                      <a:schemeClr val="tx1"/>
                    </a:solidFill>
                  </a:rPr>
                  <a:t>			</a:t>
                </a:r>
                <a:r>
                  <a:rPr lang="en-PH" sz="2400" dirty="0" smtClean="0">
                    <a:solidFill>
                      <a:schemeClr val="tx1"/>
                    </a:solidFill>
                  </a:rPr>
                  <a:t>4. </a:t>
                </a:r>
                <a14:m>
                  <m:oMath xmlns:m="http://schemas.openxmlformats.org/officeDocument/2006/math">
                    <m:m>
                      <m:mPr>
                        <m:mcs>
                          <m:mc>
                            <m:mcPr>
                              <m:count m:val="1"/>
                              <m:mcJc m:val="center"/>
                            </m:mcPr>
                          </m:mc>
                        </m:mcs>
                        <m:ctrlPr>
                          <a:rPr lang="en-PH" sz="2400" i="1" smtClean="0">
                            <a:solidFill>
                              <a:schemeClr val="tx1"/>
                            </a:solidFill>
                            <a:latin typeface="Cambria Math" panose="02040503050406030204" pitchFamily="18" charset="0"/>
                          </a:rPr>
                        </m:ctrlPr>
                      </m:mPr>
                      <m:mr>
                        <m:e>
                          <m:r>
                            <m:rPr>
                              <m:brk m:alnAt="7"/>
                            </m:rPr>
                            <a:rPr lang="en-PH" sz="2400" b="0" i="1" smtClean="0">
                              <a:solidFill>
                                <a:schemeClr val="tx1"/>
                              </a:solidFill>
                              <a:latin typeface="Cambria Math"/>
                            </a:rPr>
                            <m:t>𝑥</m:t>
                          </m:r>
                          <m:r>
                            <a:rPr lang="en-PH" sz="2400" b="0" i="1" smtClean="0">
                              <a:solidFill>
                                <a:schemeClr val="tx1"/>
                              </a:solidFill>
                              <a:latin typeface="Cambria Math"/>
                            </a:rPr>
                            <m:t>−2</m:t>
                          </m:r>
                          <m:r>
                            <a:rPr lang="en-PH" sz="2400" b="0" i="1" smtClean="0">
                              <a:solidFill>
                                <a:schemeClr val="tx1"/>
                              </a:solidFill>
                              <a:latin typeface="Cambria Math"/>
                            </a:rPr>
                            <m:t>𝑦</m:t>
                          </m:r>
                          <m:r>
                            <a:rPr lang="en-PH" sz="2400" b="0" i="1" smtClean="0">
                              <a:solidFill>
                                <a:schemeClr val="tx1"/>
                              </a:solidFill>
                              <a:latin typeface="Cambria Math"/>
                            </a:rPr>
                            <m:t>−</m:t>
                          </m:r>
                          <m:r>
                            <a:rPr lang="en-PH" sz="2400" b="0" i="1" smtClean="0">
                              <a:solidFill>
                                <a:schemeClr val="tx1"/>
                              </a:solidFill>
                              <a:latin typeface="Cambria Math"/>
                            </a:rPr>
                            <m:t>𝑧</m:t>
                          </m:r>
                          <m:r>
                            <a:rPr lang="en-PH" sz="2400" b="0" i="1" smtClean="0">
                              <a:solidFill>
                                <a:schemeClr val="tx1"/>
                              </a:solidFill>
                              <a:latin typeface="Cambria Math"/>
                            </a:rPr>
                            <m:t>=3</m:t>
                          </m:r>
                        </m:e>
                      </m:mr>
                      <m:mr>
                        <m:e>
                          <m:r>
                            <a:rPr lang="en-PH" sz="2400" b="0" i="1" smtClean="0">
                              <a:solidFill>
                                <a:schemeClr val="tx1"/>
                              </a:solidFill>
                              <a:latin typeface="Cambria Math"/>
                            </a:rPr>
                            <m:t>𝑥</m:t>
                          </m:r>
                          <m:r>
                            <a:rPr lang="en-PH" sz="2400" b="0" i="1" smtClean="0">
                              <a:solidFill>
                                <a:schemeClr val="tx1"/>
                              </a:solidFill>
                              <a:latin typeface="Cambria Math"/>
                            </a:rPr>
                            <m:t>+</m:t>
                          </m:r>
                          <m:r>
                            <a:rPr lang="en-PH" sz="2400" b="0" i="1" smtClean="0">
                              <a:solidFill>
                                <a:schemeClr val="tx1"/>
                              </a:solidFill>
                              <a:latin typeface="Cambria Math"/>
                            </a:rPr>
                            <m:t>𝑦</m:t>
                          </m:r>
                          <m:r>
                            <a:rPr lang="en-PH" sz="2400" b="0" i="1" smtClean="0">
                              <a:solidFill>
                                <a:schemeClr val="tx1"/>
                              </a:solidFill>
                              <a:latin typeface="Cambria Math"/>
                            </a:rPr>
                            <m:t>+</m:t>
                          </m:r>
                          <m:r>
                            <a:rPr lang="en-PH" sz="2400" b="0" i="1" smtClean="0">
                              <a:solidFill>
                                <a:schemeClr val="tx1"/>
                              </a:solidFill>
                              <a:latin typeface="Cambria Math"/>
                            </a:rPr>
                            <m:t>𝑧</m:t>
                          </m:r>
                          <m:r>
                            <a:rPr lang="en-PH" sz="2400" b="0" i="1" smtClean="0">
                              <a:solidFill>
                                <a:schemeClr val="tx1"/>
                              </a:solidFill>
                              <a:latin typeface="Cambria Math"/>
                            </a:rPr>
                            <m:t>=4</m:t>
                          </m:r>
                        </m:e>
                      </m:mr>
                      <m:mr>
                        <m:e>
                          <m:r>
                            <a:rPr lang="en-PH" sz="2400" b="0" i="1" smtClean="0">
                              <a:solidFill>
                                <a:schemeClr val="tx1"/>
                              </a:solidFill>
                              <a:latin typeface="Cambria Math"/>
                            </a:rPr>
                            <m:t>𝑥</m:t>
                          </m:r>
                          <m:r>
                            <a:rPr lang="en-PH" sz="2400" b="0" i="1" smtClean="0">
                              <a:solidFill>
                                <a:schemeClr val="tx1"/>
                              </a:solidFill>
                              <a:latin typeface="Cambria Math"/>
                            </a:rPr>
                            <m:t>−3</m:t>
                          </m:r>
                          <m:r>
                            <a:rPr lang="en-PH" sz="2400" b="0" i="1" smtClean="0">
                              <a:solidFill>
                                <a:schemeClr val="tx1"/>
                              </a:solidFill>
                              <a:latin typeface="Cambria Math"/>
                            </a:rPr>
                            <m:t>𝑦</m:t>
                          </m:r>
                          <m:r>
                            <a:rPr lang="en-PH" sz="2400" b="0" i="1" smtClean="0">
                              <a:solidFill>
                                <a:schemeClr val="tx1"/>
                              </a:solidFill>
                              <a:latin typeface="Cambria Math"/>
                            </a:rPr>
                            <m:t>−</m:t>
                          </m:r>
                          <m:r>
                            <a:rPr lang="en-PH" sz="2400" b="0" i="1" smtClean="0">
                              <a:solidFill>
                                <a:schemeClr val="tx1"/>
                              </a:solidFill>
                              <a:latin typeface="Cambria Math"/>
                            </a:rPr>
                            <m:t>𝑧</m:t>
                          </m:r>
                          <m:r>
                            <a:rPr lang="en-PH" sz="2400" b="0" i="1" smtClean="0">
                              <a:solidFill>
                                <a:schemeClr val="tx1"/>
                              </a:solidFill>
                              <a:latin typeface="Cambria Math"/>
                            </a:rPr>
                            <m:t>=4</m:t>
                          </m:r>
                        </m:e>
                      </m:mr>
                    </m:m>
                  </m:oMath>
                </a14:m>
                <a:r>
                  <a:rPr lang="en-PH" sz="2400" dirty="0" smtClean="0">
                    <a:solidFill>
                      <a:schemeClr val="tx1"/>
                    </a:solidFill>
                  </a:rPr>
                  <a:t> </a:t>
                </a:r>
              </a:p>
              <a:p>
                <a:pPr algn="just"/>
                <a:endParaRPr lang="en-PH" sz="2400" dirty="0">
                  <a:solidFill>
                    <a:schemeClr val="tx1"/>
                  </a:solidFill>
                </a:endParaRPr>
              </a:p>
              <a:p>
                <a:pPr algn="just"/>
                <a:endParaRPr lang="en-PH" sz="2400" dirty="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04800" y="304800"/>
                <a:ext cx="8534400" cy="6172200"/>
              </a:xfrm>
              <a:blipFill rotWithShape="1">
                <a:blip r:embed="rId2"/>
                <a:stretch>
                  <a:fillRect l="-1429" t="-888" r="-1071"/>
                </a:stretch>
              </a:blipFill>
            </p:spPr>
            <p:txBody>
              <a:bodyPr/>
              <a:lstStyle/>
              <a:p>
                <a:r>
                  <a:rPr lang="en-PH">
                    <a:noFill/>
                  </a:rPr>
                  <a:t> </a:t>
                </a:r>
              </a:p>
            </p:txBody>
          </p:sp>
        </mc:Fallback>
      </mc:AlternateContent>
      <p:sp>
        <p:nvSpPr>
          <p:cNvPr id="4" name="Footer Placeholder 3"/>
          <p:cNvSpPr>
            <a:spLocks noGrp="1"/>
          </p:cNvSpPr>
          <p:nvPr>
            <p:ph type="ftr" sz="quarter" idx="11"/>
          </p:nvPr>
        </p:nvSpPr>
        <p:spPr/>
        <p:txBody>
          <a:bodyPr/>
          <a:lstStyle/>
          <a:p>
            <a:pPr>
              <a:defRPr/>
            </a:pPr>
            <a:r>
              <a:rPr lang="en-PH" smtClean="0"/>
              <a:t>(COLLEGE ALGEBRA AND TRIGONOMETRY, Aufmann, Barker and Nation 7th ed.,)</a:t>
            </a:r>
            <a:endParaRPr lang="en-US"/>
          </a:p>
        </p:txBody>
      </p:sp>
      <p:sp>
        <p:nvSpPr>
          <p:cNvPr id="5" name="Slide Number Placeholder 4"/>
          <p:cNvSpPr>
            <a:spLocks noGrp="1"/>
          </p:cNvSpPr>
          <p:nvPr>
            <p:ph type="sldNum" sz="quarter" idx="12"/>
          </p:nvPr>
        </p:nvSpPr>
        <p:spPr/>
        <p:txBody>
          <a:bodyPr/>
          <a:lstStyle/>
          <a:p>
            <a:pPr>
              <a:defRPr/>
            </a:pPr>
            <a:fld id="{A7A88A6D-5939-42D9-A727-543AD8CD1FDC}" type="slidenum">
              <a:rPr lang="en-US" smtClean="0"/>
              <a:pPr>
                <a:defRPr/>
              </a:pPr>
              <a:t>33</a:t>
            </a:fld>
            <a:endParaRPr lang="en-US"/>
          </a:p>
        </p:txBody>
      </p:sp>
    </p:spTree>
    <p:extLst>
      <p:ext uri="{BB962C8B-B14F-4D97-AF65-F5344CB8AC3E}">
        <p14:creationId xmlns:p14="http://schemas.microsoft.com/office/powerpoint/2010/main" val="22130535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457200" y="304800"/>
                <a:ext cx="8305800" cy="6248400"/>
              </a:xfrm>
            </p:spPr>
            <p:txBody>
              <a:bodyPr/>
              <a:lstStyle/>
              <a:p>
                <a:pPr algn="just"/>
                <a:r>
                  <a:rPr lang="en-PH" b="1" i="1" dirty="0" smtClean="0">
                    <a:solidFill>
                      <a:schemeClr val="tx1"/>
                    </a:solidFill>
                  </a:rPr>
                  <a:t>Systems </a:t>
                </a:r>
                <a:r>
                  <a:rPr lang="en-PH" b="1" i="1" dirty="0">
                    <a:solidFill>
                      <a:schemeClr val="tx1"/>
                    </a:solidFill>
                  </a:rPr>
                  <a:t>of Nonlinear Equations</a:t>
                </a:r>
              </a:p>
              <a:p>
                <a:pPr algn="just"/>
                <a:endParaRPr lang="en-PH" sz="2400" dirty="0">
                  <a:solidFill>
                    <a:schemeClr val="tx1"/>
                  </a:solidFill>
                </a:endParaRPr>
              </a:p>
              <a:p>
                <a:pPr algn="just"/>
                <a:r>
                  <a:rPr lang="en-PH" sz="2800" dirty="0" smtClean="0">
                    <a:solidFill>
                      <a:schemeClr val="tx1"/>
                    </a:solidFill>
                  </a:rPr>
                  <a:t>	A </a:t>
                </a:r>
                <a:r>
                  <a:rPr lang="en-PH" sz="2800" dirty="0">
                    <a:solidFill>
                      <a:schemeClr val="tx1"/>
                    </a:solidFill>
                  </a:rPr>
                  <a:t>system of nonlinear equations is a set of nonlinear equations having the same solution set</a:t>
                </a:r>
                <a:r>
                  <a:rPr lang="en-PH" sz="2800" dirty="0" smtClean="0">
                    <a:solidFill>
                      <a:schemeClr val="tx1"/>
                    </a:solidFill>
                  </a:rPr>
                  <a:t>.</a:t>
                </a:r>
              </a:p>
              <a:p>
                <a:pPr algn="just"/>
                <a:endParaRPr lang="en-PH" sz="1600" b="1" i="1" dirty="0" smtClean="0">
                  <a:solidFill>
                    <a:schemeClr val="tx1"/>
                  </a:solidFill>
                </a:endParaRPr>
              </a:p>
              <a:p>
                <a:pPr algn="just"/>
                <a:r>
                  <a:rPr lang="en-PH" sz="2800" b="1" i="1" dirty="0" smtClean="0">
                    <a:solidFill>
                      <a:schemeClr val="tx1"/>
                    </a:solidFill>
                  </a:rPr>
                  <a:t>Examples:</a:t>
                </a:r>
                <a:r>
                  <a:rPr lang="en-PH" sz="2800" dirty="0" smtClean="0">
                    <a:solidFill>
                      <a:schemeClr val="tx1"/>
                    </a:solidFill>
                  </a:rPr>
                  <a:t> </a:t>
                </a:r>
                <a:r>
                  <a:rPr lang="en-PH" sz="2400" dirty="0" smtClean="0">
                    <a:solidFill>
                      <a:schemeClr val="tx1"/>
                    </a:solidFill>
                  </a:rPr>
                  <a:t>Find </a:t>
                </a:r>
                <a:r>
                  <a:rPr lang="en-PH" sz="2400" dirty="0">
                    <a:solidFill>
                      <a:schemeClr val="tx1"/>
                    </a:solidFill>
                  </a:rPr>
                  <a:t>the solution set of the following systems</a:t>
                </a:r>
                <a:r>
                  <a:rPr lang="en-PH" sz="2400" dirty="0" smtClean="0">
                    <a:solidFill>
                      <a:schemeClr val="tx1"/>
                    </a:solidFill>
                  </a:rPr>
                  <a:t>:</a:t>
                </a:r>
              </a:p>
              <a:p>
                <a:pPr marL="457200" indent="-457200" algn="just">
                  <a:buAutoNum type="arabicPeriod"/>
                </a:pPr>
                <a14:m>
                  <m:oMath xmlns:m="http://schemas.openxmlformats.org/officeDocument/2006/math">
                    <m:d>
                      <m:dPr>
                        <m:begChr m:val="{"/>
                        <m:endChr m:val=""/>
                        <m:ctrlPr>
                          <a:rPr lang="en-PH" sz="2400" i="1" smtClean="0">
                            <a:solidFill>
                              <a:schemeClr val="tx1"/>
                            </a:solidFill>
                            <a:latin typeface="Cambria Math" panose="02040503050406030204" pitchFamily="18" charset="0"/>
                          </a:rPr>
                        </m:ctrlPr>
                      </m:dPr>
                      <m:e>
                        <m:m>
                          <m:mPr>
                            <m:mcs>
                              <m:mc>
                                <m:mcPr>
                                  <m:count m:val="1"/>
                                  <m:mcJc m:val="center"/>
                                </m:mcPr>
                              </m:mc>
                            </m:mcs>
                            <m:ctrlPr>
                              <a:rPr lang="en-PH" sz="2400" i="1" smtClean="0">
                                <a:solidFill>
                                  <a:schemeClr val="tx1"/>
                                </a:solidFill>
                                <a:latin typeface="Cambria Math" panose="02040503050406030204" pitchFamily="18" charset="0"/>
                              </a:rPr>
                            </m:ctrlPr>
                          </m:mPr>
                          <m:mr>
                            <m:e>
                              <m:sSup>
                                <m:sSupPr>
                                  <m:ctrlPr>
                                    <a:rPr lang="en-PH" sz="2400" i="1" smtClean="0">
                                      <a:solidFill>
                                        <a:schemeClr val="tx1"/>
                                      </a:solidFill>
                                      <a:latin typeface="Cambria Math" panose="02040503050406030204" pitchFamily="18" charset="0"/>
                                    </a:rPr>
                                  </m:ctrlPr>
                                </m:sSupPr>
                                <m:e>
                                  <m:r>
                                    <a:rPr lang="en-PH" sz="2400" b="0" i="1" smtClean="0">
                                      <a:solidFill>
                                        <a:schemeClr val="tx1"/>
                                      </a:solidFill>
                                      <a:latin typeface="Cambria Math"/>
                                    </a:rPr>
                                    <m:t>𝑥</m:t>
                                  </m:r>
                                </m:e>
                                <m:sup>
                                  <m:r>
                                    <a:rPr lang="en-PH" sz="2400" b="0" i="1" smtClean="0">
                                      <a:solidFill>
                                        <a:schemeClr val="tx1"/>
                                      </a:solidFill>
                                      <a:latin typeface="Cambria Math"/>
                                    </a:rPr>
                                    <m:t>2</m:t>
                                  </m:r>
                                </m:sup>
                              </m:sSup>
                              <m:r>
                                <m:rPr>
                                  <m:brk m:alnAt="7"/>
                                </m:rPr>
                                <a:rPr lang="en-PH" sz="2400" b="0" i="1" smtClean="0">
                                  <a:solidFill>
                                    <a:schemeClr val="tx1"/>
                                  </a:solidFill>
                                  <a:latin typeface="Cambria Math"/>
                                </a:rPr>
                                <m:t>+</m:t>
                              </m:r>
                              <m:sSup>
                                <m:sSupPr>
                                  <m:ctrlPr>
                                    <a:rPr lang="en-PH" sz="2400" i="1" smtClean="0">
                                      <a:solidFill>
                                        <a:schemeClr val="tx1"/>
                                      </a:solidFill>
                                      <a:latin typeface="Cambria Math" panose="02040503050406030204" pitchFamily="18" charset="0"/>
                                    </a:rPr>
                                  </m:ctrlPr>
                                </m:sSupPr>
                                <m:e>
                                  <m:r>
                                    <a:rPr lang="en-PH" sz="2400" b="0" i="1" smtClean="0">
                                      <a:solidFill>
                                        <a:schemeClr val="tx1"/>
                                      </a:solidFill>
                                      <a:latin typeface="Cambria Math"/>
                                    </a:rPr>
                                    <m:t>𝑦</m:t>
                                  </m:r>
                                </m:e>
                                <m:sup>
                                  <m:r>
                                    <a:rPr lang="en-PH" sz="2400" b="0" i="1" smtClean="0">
                                      <a:solidFill>
                                        <a:schemeClr val="tx1"/>
                                      </a:solidFill>
                                      <a:latin typeface="Cambria Math"/>
                                    </a:rPr>
                                    <m:t>2</m:t>
                                  </m:r>
                                </m:sup>
                              </m:sSup>
                              <m:r>
                                <m:rPr>
                                  <m:brk m:alnAt="7"/>
                                </m:rPr>
                                <a:rPr lang="en-PH" sz="2400" b="0" i="1" smtClean="0">
                                  <a:solidFill>
                                    <a:schemeClr val="tx1"/>
                                  </a:solidFill>
                                  <a:latin typeface="Cambria Math"/>
                                </a:rPr>
                                <m:t>=</m:t>
                              </m:r>
                              <m:r>
                                <a:rPr lang="en-PH" sz="2400" b="0" i="1" smtClean="0">
                                  <a:solidFill>
                                    <a:schemeClr val="tx1"/>
                                  </a:solidFill>
                                  <a:latin typeface="Cambria Math"/>
                                </a:rPr>
                                <m:t>4</m:t>
                              </m:r>
                            </m:e>
                          </m:mr>
                          <m:mr>
                            <m:e>
                              <m:sSup>
                                <m:sSupPr>
                                  <m:ctrlPr>
                                    <a:rPr lang="en-PH" sz="2400" i="1" smtClean="0">
                                      <a:solidFill>
                                        <a:schemeClr val="tx1"/>
                                      </a:solidFill>
                                      <a:latin typeface="Cambria Math" panose="02040503050406030204" pitchFamily="18" charset="0"/>
                                    </a:rPr>
                                  </m:ctrlPr>
                                </m:sSupPr>
                                <m:e>
                                  <m:r>
                                    <a:rPr lang="en-PH" sz="2400" b="0" i="1" smtClean="0">
                                      <a:solidFill>
                                        <a:schemeClr val="tx1"/>
                                      </a:solidFill>
                                      <a:latin typeface="Cambria Math"/>
                                    </a:rPr>
                                    <m:t>𝑥</m:t>
                                  </m:r>
                                </m:e>
                                <m:sup>
                                  <m:r>
                                    <a:rPr lang="en-PH" sz="2400" b="0" i="1" smtClean="0">
                                      <a:solidFill>
                                        <a:schemeClr val="tx1"/>
                                      </a:solidFill>
                                      <a:latin typeface="Cambria Math"/>
                                    </a:rPr>
                                    <m:t>2</m:t>
                                  </m:r>
                                </m:sup>
                              </m:sSup>
                              <m:r>
                                <a:rPr lang="en-PH" sz="2400" b="0" i="1" smtClean="0">
                                  <a:solidFill>
                                    <a:schemeClr val="tx1"/>
                                  </a:solidFill>
                                  <a:latin typeface="Cambria Math"/>
                                </a:rPr>
                                <m:t>+</m:t>
                              </m:r>
                              <m:sSup>
                                <m:sSupPr>
                                  <m:ctrlPr>
                                    <a:rPr lang="en-PH" sz="2400" i="1" smtClean="0">
                                      <a:solidFill>
                                        <a:schemeClr val="tx1"/>
                                      </a:solidFill>
                                      <a:latin typeface="Cambria Math" panose="02040503050406030204" pitchFamily="18" charset="0"/>
                                    </a:rPr>
                                  </m:ctrlPr>
                                </m:sSupPr>
                                <m:e>
                                  <m:r>
                                    <a:rPr lang="en-PH" sz="2400" b="0" i="1" smtClean="0">
                                      <a:solidFill>
                                        <a:schemeClr val="tx1"/>
                                      </a:solidFill>
                                      <a:latin typeface="Cambria Math"/>
                                    </a:rPr>
                                    <m:t>2</m:t>
                                  </m:r>
                                  <m:r>
                                    <a:rPr lang="en-PH" sz="2400" b="0" i="1" smtClean="0">
                                      <a:solidFill>
                                        <a:schemeClr val="tx1"/>
                                      </a:solidFill>
                                      <a:latin typeface="Cambria Math"/>
                                    </a:rPr>
                                    <m:t>𝑦</m:t>
                                  </m:r>
                                </m:e>
                                <m:sup>
                                  <m:r>
                                    <a:rPr lang="en-PH" sz="2400" b="0" i="1" smtClean="0">
                                      <a:solidFill>
                                        <a:schemeClr val="tx1"/>
                                      </a:solidFill>
                                      <a:latin typeface="Cambria Math"/>
                                    </a:rPr>
                                    <m:t>2</m:t>
                                  </m:r>
                                </m:sup>
                              </m:sSup>
                              <m:r>
                                <a:rPr lang="en-PH" sz="2400" b="0" i="1" smtClean="0">
                                  <a:solidFill>
                                    <a:schemeClr val="tx1"/>
                                  </a:solidFill>
                                  <a:latin typeface="Cambria Math"/>
                                </a:rPr>
                                <m:t>=8</m:t>
                              </m:r>
                            </m:e>
                          </m:mr>
                        </m:m>
                      </m:e>
                    </m:d>
                  </m:oMath>
                </a14:m>
                <a:r>
                  <a:rPr lang="en-PH" sz="2400" dirty="0" smtClean="0">
                    <a:solidFill>
                      <a:schemeClr val="tx1"/>
                    </a:solidFill>
                  </a:rPr>
                  <a:t>		2. </a:t>
                </a:r>
                <a14:m>
                  <m:oMath xmlns:m="http://schemas.openxmlformats.org/officeDocument/2006/math">
                    <m:d>
                      <m:dPr>
                        <m:begChr m:val="{"/>
                        <m:endChr m:val=""/>
                        <m:ctrlPr>
                          <a:rPr lang="en-PH" sz="2400" i="1" smtClean="0">
                            <a:solidFill>
                              <a:schemeClr val="tx1"/>
                            </a:solidFill>
                            <a:latin typeface="Cambria Math" panose="02040503050406030204" pitchFamily="18" charset="0"/>
                          </a:rPr>
                        </m:ctrlPr>
                      </m:dPr>
                      <m:e>
                        <m:m>
                          <m:mPr>
                            <m:mcs>
                              <m:mc>
                                <m:mcPr>
                                  <m:count m:val="1"/>
                                  <m:mcJc m:val="center"/>
                                </m:mcPr>
                              </m:mc>
                            </m:mcs>
                            <m:ctrlPr>
                              <a:rPr lang="en-PH" sz="2400" i="1" smtClean="0">
                                <a:solidFill>
                                  <a:schemeClr val="tx1"/>
                                </a:solidFill>
                                <a:latin typeface="Cambria Math" panose="02040503050406030204" pitchFamily="18" charset="0"/>
                              </a:rPr>
                            </m:ctrlPr>
                          </m:mPr>
                          <m:mr>
                            <m:e>
                              <m:sSup>
                                <m:sSupPr>
                                  <m:ctrlPr>
                                    <a:rPr lang="en-PH" sz="2400" i="1" smtClean="0">
                                      <a:solidFill>
                                        <a:schemeClr val="tx1"/>
                                      </a:solidFill>
                                      <a:latin typeface="Cambria Math" panose="02040503050406030204" pitchFamily="18" charset="0"/>
                                    </a:rPr>
                                  </m:ctrlPr>
                                </m:sSupPr>
                                <m:e>
                                  <m:r>
                                    <a:rPr lang="en-PH" sz="2400" b="0" i="1" smtClean="0">
                                      <a:solidFill>
                                        <a:schemeClr val="tx1"/>
                                      </a:solidFill>
                                      <a:latin typeface="Cambria Math"/>
                                    </a:rPr>
                                    <m:t>𝑥</m:t>
                                  </m:r>
                                </m:e>
                                <m:sup>
                                  <m:r>
                                    <a:rPr lang="en-PH" sz="2400" b="0" i="1" smtClean="0">
                                      <a:solidFill>
                                        <a:schemeClr val="tx1"/>
                                      </a:solidFill>
                                      <a:latin typeface="Cambria Math"/>
                                    </a:rPr>
                                    <m:t>2</m:t>
                                  </m:r>
                                </m:sup>
                              </m:sSup>
                              <m:r>
                                <m:rPr>
                                  <m:brk m:alnAt="7"/>
                                </m:rPr>
                                <a:rPr lang="en-PH" sz="2400" b="0" i="1" smtClean="0">
                                  <a:solidFill>
                                    <a:schemeClr val="tx1"/>
                                  </a:solidFill>
                                  <a:latin typeface="Cambria Math"/>
                                </a:rPr>
                                <m:t>−</m:t>
                              </m:r>
                              <m:r>
                                <a:rPr lang="en-PH" sz="2400" b="0" i="1" smtClean="0">
                                  <a:solidFill>
                                    <a:schemeClr val="tx1"/>
                                  </a:solidFill>
                                  <a:latin typeface="Cambria Math"/>
                                </a:rPr>
                                <m:t>𝑥𝑦</m:t>
                              </m:r>
                              <m:r>
                                <a:rPr lang="en-PH" sz="2400" b="0" i="1" smtClean="0">
                                  <a:solidFill>
                                    <a:schemeClr val="tx1"/>
                                  </a:solidFill>
                                  <a:latin typeface="Cambria Math"/>
                                </a:rPr>
                                <m:t>+4=0</m:t>
                              </m:r>
                            </m:e>
                          </m:mr>
                          <m:mr>
                            <m:e>
                              <m:sSup>
                                <m:sSupPr>
                                  <m:ctrlPr>
                                    <a:rPr lang="en-PH" sz="2400" i="1" smtClean="0">
                                      <a:solidFill>
                                        <a:schemeClr val="tx1"/>
                                      </a:solidFill>
                                      <a:latin typeface="Cambria Math" panose="02040503050406030204" pitchFamily="18" charset="0"/>
                                    </a:rPr>
                                  </m:ctrlPr>
                                </m:sSupPr>
                                <m:e>
                                  <m:r>
                                    <a:rPr lang="en-PH" sz="2400" b="0" i="1" smtClean="0">
                                      <a:solidFill>
                                        <a:schemeClr val="tx1"/>
                                      </a:solidFill>
                                      <a:latin typeface="Cambria Math"/>
                                    </a:rPr>
                                    <m:t>2</m:t>
                                  </m:r>
                                  <m:r>
                                    <a:rPr lang="en-PH" sz="2400" b="0" i="1" smtClean="0">
                                      <a:solidFill>
                                        <a:schemeClr val="tx1"/>
                                      </a:solidFill>
                                      <a:latin typeface="Cambria Math"/>
                                    </a:rPr>
                                    <m:t>𝑥</m:t>
                                  </m:r>
                                </m:e>
                                <m:sup>
                                  <m:r>
                                    <a:rPr lang="en-PH" sz="2400" b="0" i="1" smtClean="0">
                                      <a:solidFill>
                                        <a:schemeClr val="tx1"/>
                                      </a:solidFill>
                                      <a:latin typeface="Cambria Math"/>
                                    </a:rPr>
                                    <m:t>2</m:t>
                                  </m:r>
                                </m:sup>
                              </m:sSup>
                              <m:r>
                                <a:rPr lang="en-PH" sz="2400" b="0" i="1" smtClean="0">
                                  <a:solidFill>
                                    <a:schemeClr val="tx1"/>
                                  </a:solidFill>
                                  <a:latin typeface="Cambria Math"/>
                                </a:rPr>
                                <m:t>−2</m:t>
                              </m:r>
                              <m:r>
                                <a:rPr lang="en-PH" sz="2400" b="0" i="1" smtClean="0">
                                  <a:solidFill>
                                    <a:schemeClr val="tx1"/>
                                  </a:solidFill>
                                  <a:latin typeface="Cambria Math"/>
                                </a:rPr>
                                <m:t>𝑥𝑦</m:t>
                              </m:r>
                              <m:r>
                                <a:rPr lang="en-PH" sz="2400" b="0" i="1" smtClean="0">
                                  <a:solidFill>
                                    <a:schemeClr val="tx1"/>
                                  </a:solidFill>
                                  <a:latin typeface="Cambria Math"/>
                                </a:rPr>
                                <m:t>+</m:t>
                              </m:r>
                              <m:sSup>
                                <m:sSupPr>
                                  <m:ctrlPr>
                                    <a:rPr lang="en-PH" sz="2400" b="0" i="1" smtClean="0">
                                      <a:solidFill>
                                        <a:schemeClr val="tx1"/>
                                      </a:solidFill>
                                      <a:latin typeface="Cambria Math" panose="02040503050406030204" pitchFamily="18" charset="0"/>
                                    </a:rPr>
                                  </m:ctrlPr>
                                </m:sSupPr>
                                <m:e>
                                  <m:r>
                                    <a:rPr lang="en-PH" sz="2400" b="0" i="1" smtClean="0">
                                      <a:solidFill>
                                        <a:schemeClr val="tx1"/>
                                      </a:solidFill>
                                      <a:latin typeface="Cambria Math"/>
                                    </a:rPr>
                                    <m:t>𝑦</m:t>
                                  </m:r>
                                </m:e>
                                <m:sup>
                                  <m:r>
                                    <a:rPr lang="en-PH" sz="2400" b="0" i="1" smtClean="0">
                                      <a:solidFill>
                                        <a:schemeClr val="tx1"/>
                                      </a:solidFill>
                                      <a:latin typeface="Cambria Math"/>
                                    </a:rPr>
                                    <m:t>2</m:t>
                                  </m:r>
                                </m:sup>
                              </m:sSup>
                              <m:r>
                                <a:rPr lang="en-PH" sz="2400" b="0" i="1" smtClean="0">
                                  <a:solidFill>
                                    <a:schemeClr val="tx1"/>
                                  </a:solidFill>
                                  <a:latin typeface="Cambria Math"/>
                                </a:rPr>
                                <m:t>=8</m:t>
                              </m:r>
                            </m:e>
                          </m:mr>
                        </m:m>
                      </m:e>
                    </m:d>
                  </m:oMath>
                </a14:m>
                <a:endParaRPr lang="en-PH" sz="2400" dirty="0" smtClean="0">
                  <a:solidFill>
                    <a:schemeClr val="tx1"/>
                  </a:solidFill>
                </a:endParaRPr>
              </a:p>
              <a:p>
                <a:pPr algn="just"/>
                <a:endParaRPr lang="en-PH" sz="2400" dirty="0">
                  <a:solidFill>
                    <a:schemeClr val="tx1"/>
                  </a:solidFill>
                </a:endParaRPr>
              </a:p>
              <a:p>
                <a:pPr algn="just"/>
                <a:r>
                  <a:rPr lang="en-PH" sz="2400" dirty="0" smtClean="0">
                    <a:solidFill>
                      <a:schemeClr val="tx1"/>
                    </a:solidFill>
                  </a:rPr>
                  <a:t>3. </a:t>
                </a:r>
                <a14:m>
                  <m:oMath xmlns:m="http://schemas.openxmlformats.org/officeDocument/2006/math">
                    <m:d>
                      <m:dPr>
                        <m:begChr m:val="{"/>
                        <m:endChr m:val=""/>
                        <m:ctrlPr>
                          <a:rPr lang="en-PH" sz="2800" i="1" smtClean="0">
                            <a:solidFill>
                              <a:schemeClr val="tx1"/>
                            </a:solidFill>
                            <a:latin typeface="Cambria Math" panose="02040503050406030204" pitchFamily="18" charset="0"/>
                          </a:rPr>
                        </m:ctrlPr>
                      </m:dPr>
                      <m:e>
                        <m:m>
                          <m:mPr>
                            <m:mcs>
                              <m:mc>
                                <m:mcPr>
                                  <m:count m:val="1"/>
                                  <m:mcJc m:val="center"/>
                                </m:mcPr>
                              </m:mc>
                            </m:mcs>
                            <m:ctrlPr>
                              <a:rPr lang="en-PH" sz="2800" i="1" smtClean="0">
                                <a:solidFill>
                                  <a:schemeClr val="tx1"/>
                                </a:solidFill>
                                <a:latin typeface="Cambria Math" panose="02040503050406030204" pitchFamily="18" charset="0"/>
                              </a:rPr>
                            </m:ctrlPr>
                          </m:mPr>
                          <m:mr>
                            <m:e>
                              <m:f>
                                <m:fPr>
                                  <m:ctrlPr>
                                    <a:rPr lang="en-PH" sz="2800" i="1" smtClean="0">
                                      <a:solidFill>
                                        <a:schemeClr val="tx1"/>
                                      </a:solidFill>
                                      <a:latin typeface="Cambria Math" panose="02040503050406030204" pitchFamily="18" charset="0"/>
                                    </a:rPr>
                                  </m:ctrlPr>
                                </m:fPr>
                                <m:num>
                                  <m:r>
                                    <a:rPr lang="en-PH" sz="2800" b="0" i="1" smtClean="0">
                                      <a:solidFill>
                                        <a:schemeClr val="tx1"/>
                                      </a:solidFill>
                                      <a:latin typeface="Cambria Math"/>
                                    </a:rPr>
                                    <m:t>7</m:t>
                                  </m:r>
                                </m:num>
                                <m:den>
                                  <m:sSup>
                                    <m:sSupPr>
                                      <m:ctrlPr>
                                        <a:rPr lang="en-PH" sz="2800" i="1" smtClean="0">
                                          <a:solidFill>
                                            <a:schemeClr val="tx1"/>
                                          </a:solidFill>
                                          <a:latin typeface="Cambria Math" panose="02040503050406030204" pitchFamily="18" charset="0"/>
                                        </a:rPr>
                                      </m:ctrlPr>
                                    </m:sSupPr>
                                    <m:e>
                                      <m:r>
                                        <a:rPr lang="en-PH" sz="2800" b="0" i="1" smtClean="0">
                                          <a:solidFill>
                                            <a:schemeClr val="tx1"/>
                                          </a:solidFill>
                                          <a:latin typeface="Cambria Math"/>
                                        </a:rPr>
                                        <m:t>𝑥</m:t>
                                      </m:r>
                                    </m:e>
                                    <m:sup>
                                      <m:r>
                                        <a:rPr lang="en-PH" sz="2800" b="0" i="1" smtClean="0">
                                          <a:solidFill>
                                            <a:schemeClr val="tx1"/>
                                          </a:solidFill>
                                          <a:latin typeface="Cambria Math"/>
                                        </a:rPr>
                                        <m:t>2</m:t>
                                      </m:r>
                                    </m:sup>
                                  </m:sSup>
                                </m:den>
                              </m:f>
                              <m:r>
                                <m:rPr>
                                  <m:brk m:alnAt="7"/>
                                </m:rPr>
                                <a:rPr lang="en-PH" sz="2800" b="0" i="1" smtClean="0">
                                  <a:solidFill>
                                    <a:schemeClr val="tx1"/>
                                  </a:solidFill>
                                  <a:latin typeface="Cambria Math"/>
                                </a:rPr>
                                <m:t>−</m:t>
                              </m:r>
                              <m:f>
                                <m:fPr>
                                  <m:ctrlPr>
                                    <a:rPr lang="en-PH" sz="2800" b="0" i="1" smtClean="0">
                                      <a:solidFill>
                                        <a:schemeClr val="tx1"/>
                                      </a:solidFill>
                                      <a:latin typeface="Cambria Math" panose="02040503050406030204" pitchFamily="18" charset="0"/>
                                    </a:rPr>
                                  </m:ctrlPr>
                                </m:fPr>
                                <m:num>
                                  <m:r>
                                    <a:rPr lang="en-PH" sz="2800" b="0" i="1" smtClean="0">
                                      <a:solidFill>
                                        <a:schemeClr val="tx1"/>
                                      </a:solidFill>
                                      <a:latin typeface="Cambria Math"/>
                                    </a:rPr>
                                    <m:t>8</m:t>
                                  </m:r>
                                </m:num>
                                <m:den>
                                  <m:sSup>
                                    <m:sSupPr>
                                      <m:ctrlPr>
                                        <a:rPr lang="en-PH" sz="2800" b="0" i="1" smtClean="0">
                                          <a:solidFill>
                                            <a:schemeClr val="tx1"/>
                                          </a:solidFill>
                                          <a:latin typeface="Cambria Math" panose="02040503050406030204" pitchFamily="18" charset="0"/>
                                        </a:rPr>
                                      </m:ctrlPr>
                                    </m:sSupPr>
                                    <m:e>
                                      <m:r>
                                        <a:rPr lang="en-PH" sz="2800" b="0" i="1" smtClean="0">
                                          <a:solidFill>
                                            <a:schemeClr val="tx1"/>
                                          </a:solidFill>
                                          <a:latin typeface="Cambria Math"/>
                                        </a:rPr>
                                        <m:t>𝑦</m:t>
                                      </m:r>
                                    </m:e>
                                    <m:sup>
                                      <m:r>
                                        <a:rPr lang="en-PH" sz="2800" b="0" i="1" smtClean="0">
                                          <a:solidFill>
                                            <a:schemeClr val="tx1"/>
                                          </a:solidFill>
                                          <a:latin typeface="Cambria Math"/>
                                        </a:rPr>
                                        <m:t>2</m:t>
                                      </m:r>
                                    </m:sup>
                                  </m:sSup>
                                </m:den>
                              </m:f>
                              <m:r>
                                <m:rPr>
                                  <m:brk m:alnAt="7"/>
                                </m:rPr>
                                <a:rPr lang="en-PH" sz="2800" b="0" i="1" smtClean="0">
                                  <a:solidFill>
                                    <a:schemeClr val="tx1"/>
                                  </a:solidFill>
                                  <a:latin typeface="Cambria Math"/>
                                </a:rPr>
                                <m:t>=</m:t>
                              </m:r>
                              <m:r>
                                <a:rPr lang="en-PH" sz="2800" b="0" i="1" smtClean="0">
                                  <a:solidFill>
                                    <a:schemeClr val="tx1"/>
                                  </a:solidFill>
                                  <a:latin typeface="Cambria Math"/>
                                </a:rPr>
                                <m:t>5</m:t>
                              </m:r>
                            </m:e>
                          </m:mr>
                          <m:mr>
                            <m:e>
                              <m:f>
                                <m:fPr>
                                  <m:ctrlPr>
                                    <a:rPr lang="en-PH" sz="2800" i="1" smtClean="0">
                                      <a:solidFill>
                                        <a:schemeClr val="tx1"/>
                                      </a:solidFill>
                                      <a:latin typeface="Cambria Math" panose="02040503050406030204" pitchFamily="18" charset="0"/>
                                    </a:rPr>
                                  </m:ctrlPr>
                                </m:fPr>
                                <m:num>
                                  <m:r>
                                    <a:rPr lang="en-PH" sz="2800" b="0" i="1" smtClean="0">
                                      <a:solidFill>
                                        <a:schemeClr val="tx1"/>
                                      </a:solidFill>
                                      <a:latin typeface="Cambria Math"/>
                                    </a:rPr>
                                    <m:t>3</m:t>
                                  </m:r>
                                </m:num>
                                <m:den>
                                  <m:sSup>
                                    <m:sSupPr>
                                      <m:ctrlPr>
                                        <a:rPr lang="en-PH" sz="2800" i="1" smtClean="0">
                                          <a:solidFill>
                                            <a:schemeClr val="tx1"/>
                                          </a:solidFill>
                                          <a:latin typeface="Cambria Math" panose="02040503050406030204" pitchFamily="18" charset="0"/>
                                        </a:rPr>
                                      </m:ctrlPr>
                                    </m:sSupPr>
                                    <m:e>
                                      <m:r>
                                        <a:rPr lang="en-PH" sz="2800" b="0" i="1" smtClean="0">
                                          <a:solidFill>
                                            <a:schemeClr val="tx1"/>
                                          </a:solidFill>
                                          <a:latin typeface="Cambria Math"/>
                                        </a:rPr>
                                        <m:t>𝑥</m:t>
                                      </m:r>
                                    </m:e>
                                    <m:sup>
                                      <m:r>
                                        <a:rPr lang="en-PH" sz="2800" b="0" i="1" smtClean="0">
                                          <a:solidFill>
                                            <a:schemeClr val="tx1"/>
                                          </a:solidFill>
                                          <a:latin typeface="Cambria Math"/>
                                        </a:rPr>
                                        <m:t>2</m:t>
                                      </m:r>
                                    </m:sup>
                                  </m:sSup>
                                </m:den>
                              </m:f>
                              <m:r>
                                <a:rPr lang="en-PH" sz="2800" b="0" i="1" smtClean="0">
                                  <a:solidFill>
                                    <a:schemeClr val="tx1"/>
                                  </a:solidFill>
                                  <a:latin typeface="Cambria Math"/>
                                </a:rPr>
                                <m:t>−</m:t>
                              </m:r>
                              <m:f>
                                <m:fPr>
                                  <m:ctrlPr>
                                    <a:rPr lang="en-PH" sz="2800" i="1" smtClean="0">
                                      <a:solidFill>
                                        <a:schemeClr val="tx1"/>
                                      </a:solidFill>
                                      <a:latin typeface="Cambria Math" panose="02040503050406030204" pitchFamily="18" charset="0"/>
                                    </a:rPr>
                                  </m:ctrlPr>
                                </m:fPr>
                                <m:num>
                                  <m:r>
                                    <a:rPr lang="en-PH" sz="2800" b="0" i="1" smtClean="0">
                                      <a:solidFill>
                                        <a:schemeClr val="tx1"/>
                                      </a:solidFill>
                                      <a:latin typeface="Cambria Math"/>
                                    </a:rPr>
                                    <m:t>4</m:t>
                                  </m:r>
                                </m:num>
                                <m:den>
                                  <m:sSup>
                                    <m:sSupPr>
                                      <m:ctrlPr>
                                        <a:rPr lang="en-PH" sz="2800" i="1" smtClean="0">
                                          <a:solidFill>
                                            <a:schemeClr val="tx1"/>
                                          </a:solidFill>
                                          <a:latin typeface="Cambria Math" panose="02040503050406030204" pitchFamily="18" charset="0"/>
                                        </a:rPr>
                                      </m:ctrlPr>
                                    </m:sSupPr>
                                    <m:e>
                                      <m:r>
                                        <a:rPr lang="en-PH" sz="2800" b="0" i="1" smtClean="0">
                                          <a:solidFill>
                                            <a:schemeClr val="tx1"/>
                                          </a:solidFill>
                                          <a:latin typeface="Cambria Math"/>
                                        </a:rPr>
                                        <m:t>𝑦</m:t>
                                      </m:r>
                                    </m:e>
                                    <m:sup>
                                      <m:r>
                                        <a:rPr lang="en-PH" sz="2800" b="0" i="1" smtClean="0">
                                          <a:solidFill>
                                            <a:schemeClr val="tx1"/>
                                          </a:solidFill>
                                          <a:latin typeface="Cambria Math"/>
                                        </a:rPr>
                                        <m:t>2</m:t>
                                      </m:r>
                                    </m:sup>
                                  </m:sSup>
                                </m:den>
                              </m:f>
                              <m:r>
                                <a:rPr lang="en-PH" sz="2800" b="0" i="1" smtClean="0">
                                  <a:solidFill>
                                    <a:schemeClr val="tx1"/>
                                  </a:solidFill>
                                  <a:latin typeface="Cambria Math"/>
                                </a:rPr>
                                <m:t>=2</m:t>
                              </m:r>
                            </m:e>
                          </m:mr>
                        </m:m>
                      </m:e>
                    </m:d>
                  </m:oMath>
                </a14:m>
                <a:r>
                  <a:rPr lang="en-PH" sz="2800" dirty="0" smtClean="0">
                    <a:solidFill>
                      <a:schemeClr val="tx1"/>
                    </a:solidFill>
                  </a:rPr>
                  <a:t>		</a:t>
                </a:r>
                <a:r>
                  <a:rPr lang="en-PH" sz="2400" dirty="0" smtClean="0">
                    <a:solidFill>
                      <a:schemeClr val="tx1"/>
                    </a:solidFill>
                  </a:rPr>
                  <a:t>4. </a:t>
                </a:r>
                <a14:m>
                  <m:oMath xmlns:m="http://schemas.openxmlformats.org/officeDocument/2006/math">
                    <m:d>
                      <m:dPr>
                        <m:begChr m:val="{"/>
                        <m:endChr m:val=""/>
                        <m:ctrlPr>
                          <a:rPr lang="en-PH" sz="2400" i="1" smtClean="0">
                            <a:solidFill>
                              <a:schemeClr val="tx1"/>
                            </a:solidFill>
                            <a:latin typeface="Cambria Math" panose="02040503050406030204" pitchFamily="18" charset="0"/>
                          </a:rPr>
                        </m:ctrlPr>
                      </m:dPr>
                      <m:e>
                        <m:m>
                          <m:mPr>
                            <m:mcs>
                              <m:mc>
                                <m:mcPr>
                                  <m:count m:val="1"/>
                                  <m:mcJc m:val="center"/>
                                </m:mcPr>
                              </m:mc>
                            </m:mcs>
                            <m:ctrlPr>
                              <a:rPr lang="en-PH" sz="2400" i="1" smtClean="0">
                                <a:solidFill>
                                  <a:schemeClr val="tx1"/>
                                </a:solidFill>
                                <a:latin typeface="Cambria Math" panose="02040503050406030204" pitchFamily="18" charset="0"/>
                              </a:rPr>
                            </m:ctrlPr>
                          </m:mPr>
                          <m:mr>
                            <m:e>
                              <m:sSup>
                                <m:sSupPr>
                                  <m:ctrlPr>
                                    <a:rPr lang="en-PH" sz="2400" i="1" smtClean="0">
                                      <a:solidFill>
                                        <a:schemeClr val="tx1"/>
                                      </a:solidFill>
                                      <a:latin typeface="Cambria Math" panose="02040503050406030204" pitchFamily="18" charset="0"/>
                                    </a:rPr>
                                  </m:ctrlPr>
                                </m:sSupPr>
                                <m:e>
                                  <m:r>
                                    <a:rPr lang="en-PH" sz="2400" b="0" i="1" smtClean="0">
                                      <a:solidFill>
                                        <a:schemeClr val="tx1"/>
                                      </a:solidFill>
                                      <a:latin typeface="Cambria Math"/>
                                    </a:rPr>
                                    <m:t>𝑥</m:t>
                                  </m:r>
                                </m:e>
                                <m:sup>
                                  <m:r>
                                    <a:rPr lang="en-PH" sz="2400" b="0" i="1" smtClean="0">
                                      <a:solidFill>
                                        <a:schemeClr val="tx1"/>
                                      </a:solidFill>
                                      <a:latin typeface="Cambria Math"/>
                                    </a:rPr>
                                    <m:t>2</m:t>
                                  </m:r>
                                </m:sup>
                              </m:sSup>
                              <m:r>
                                <m:rPr>
                                  <m:brk m:alnAt="7"/>
                                </m:rPr>
                                <a:rPr lang="en-PH" sz="2400" b="0" i="1" smtClean="0">
                                  <a:solidFill>
                                    <a:schemeClr val="tx1"/>
                                  </a:solidFill>
                                  <a:latin typeface="Cambria Math"/>
                                </a:rPr>
                                <m:t>−</m:t>
                              </m:r>
                              <m:sSup>
                                <m:sSupPr>
                                  <m:ctrlPr>
                                    <a:rPr lang="en-PH" sz="2400" i="1" smtClean="0">
                                      <a:solidFill>
                                        <a:schemeClr val="tx1"/>
                                      </a:solidFill>
                                      <a:latin typeface="Cambria Math" panose="02040503050406030204" pitchFamily="18" charset="0"/>
                                    </a:rPr>
                                  </m:ctrlPr>
                                </m:sSupPr>
                                <m:e>
                                  <m:r>
                                    <a:rPr lang="en-PH" sz="2400" b="0" i="1" smtClean="0">
                                      <a:solidFill>
                                        <a:schemeClr val="tx1"/>
                                      </a:solidFill>
                                      <a:latin typeface="Cambria Math"/>
                                    </a:rPr>
                                    <m:t>𝑦</m:t>
                                  </m:r>
                                </m:e>
                                <m:sup>
                                  <m:r>
                                    <a:rPr lang="en-PH" sz="2400" b="0" i="1" smtClean="0">
                                      <a:solidFill>
                                        <a:schemeClr val="tx1"/>
                                      </a:solidFill>
                                      <a:latin typeface="Cambria Math"/>
                                    </a:rPr>
                                    <m:t>2</m:t>
                                  </m:r>
                                </m:sup>
                              </m:sSup>
                              <m:r>
                                <m:rPr>
                                  <m:brk m:alnAt="7"/>
                                </m:rPr>
                                <a:rPr lang="en-PH" sz="2400" b="0" i="1" smtClean="0">
                                  <a:solidFill>
                                    <a:schemeClr val="tx1"/>
                                  </a:solidFill>
                                  <a:latin typeface="Cambria Math"/>
                                </a:rPr>
                                <m:t>=</m:t>
                              </m:r>
                              <m:r>
                                <a:rPr lang="en-PH" sz="2400" b="0" i="1" smtClean="0">
                                  <a:solidFill>
                                    <a:schemeClr val="tx1"/>
                                  </a:solidFill>
                                  <a:latin typeface="Cambria Math"/>
                                </a:rPr>
                                <m:t>9</m:t>
                              </m:r>
                            </m:e>
                          </m:mr>
                          <m:mr>
                            <m:e>
                              <m:sSup>
                                <m:sSupPr>
                                  <m:ctrlPr>
                                    <a:rPr lang="en-PH" sz="2400" i="1" smtClean="0">
                                      <a:solidFill>
                                        <a:schemeClr val="tx1"/>
                                      </a:solidFill>
                                      <a:latin typeface="Cambria Math" panose="02040503050406030204" pitchFamily="18" charset="0"/>
                                    </a:rPr>
                                  </m:ctrlPr>
                                </m:sSupPr>
                                <m:e>
                                  <m:r>
                                    <a:rPr lang="en-PH" sz="2400" b="0" i="1" smtClean="0">
                                      <a:solidFill>
                                        <a:schemeClr val="tx1"/>
                                      </a:solidFill>
                                      <a:latin typeface="Cambria Math"/>
                                    </a:rPr>
                                    <m:t>𝑦</m:t>
                                  </m:r>
                                </m:e>
                                <m:sup>
                                  <m:r>
                                    <a:rPr lang="en-PH" sz="2400" b="0" i="1" smtClean="0">
                                      <a:solidFill>
                                        <a:schemeClr val="tx1"/>
                                      </a:solidFill>
                                      <a:latin typeface="Cambria Math"/>
                                    </a:rPr>
                                    <m:t>2</m:t>
                                  </m:r>
                                </m:sup>
                              </m:sSup>
                              <m:r>
                                <a:rPr lang="en-PH" sz="2400" b="0" i="1" smtClean="0">
                                  <a:solidFill>
                                    <a:schemeClr val="tx1"/>
                                  </a:solidFill>
                                  <a:latin typeface="Cambria Math"/>
                                </a:rPr>
                                <m:t>−2</m:t>
                              </m:r>
                              <m:r>
                                <a:rPr lang="en-PH" sz="2400" b="0" i="1" smtClean="0">
                                  <a:solidFill>
                                    <a:schemeClr val="tx1"/>
                                  </a:solidFill>
                                  <a:latin typeface="Cambria Math"/>
                                </a:rPr>
                                <m:t>𝑥</m:t>
                              </m:r>
                              <m:r>
                                <a:rPr lang="en-PH" sz="2400" b="0" i="1" smtClean="0">
                                  <a:solidFill>
                                    <a:schemeClr val="tx1"/>
                                  </a:solidFill>
                                  <a:latin typeface="Cambria Math"/>
                                </a:rPr>
                                <m:t>=6</m:t>
                              </m:r>
                            </m:e>
                          </m:mr>
                        </m:m>
                      </m:e>
                    </m:d>
                  </m:oMath>
                </a14:m>
                <a:r>
                  <a:rPr lang="en-PH" sz="2800" dirty="0" smtClean="0">
                    <a:solidFill>
                      <a:schemeClr val="tx1"/>
                    </a:solidFill>
                  </a:rPr>
                  <a:t>	</a:t>
                </a:r>
                <a:endParaRPr lang="en-PH" sz="2800" dirty="0">
                  <a:solidFill>
                    <a:schemeClr val="tx1"/>
                  </a:solidFill>
                </a:endParaRPr>
              </a:p>
              <a:p>
                <a:pPr algn="just"/>
                <a:endParaRPr lang="en-PH" sz="2400" dirty="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457200" y="304800"/>
                <a:ext cx="8305800" cy="6248400"/>
              </a:xfrm>
              <a:blipFill rotWithShape="1">
                <a:blip r:embed="rId2"/>
                <a:stretch>
                  <a:fillRect l="-1834" t="-1268" r="-1394"/>
                </a:stretch>
              </a:blipFill>
            </p:spPr>
            <p:txBody>
              <a:bodyPr/>
              <a:lstStyle/>
              <a:p>
                <a:r>
                  <a:rPr lang="en-PH">
                    <a:noFill/>
                  </a:rPr>
                  <a:t> </a:t>
                </a:r>
              </a:p>
            </p:txBody>
          </p:sp>
        </mc:Fallback>
      </mc:AlternateContent>
      <p:sp>
        <p:nvSpPr>
          <p:cNvPr id="4" name="Footer Placeholder 3"/>
          <p:cNvSpPr>
            <a:spLocks noGrp="1"/>
          </p:cNvSpPr>
          <p:nvPr>
            <p:ph type="ftr" sz="quarter" idx="11"/>
          </p:nvPr>
        </p:nvSpPr>
        <p:spPr/>
        <p:txBody>
          <a:bodyPr/>
          <a:lstStyle/>
          <a:p>
            <a:pPr>
              <a:defRPr/>
            </a:pPr>
            <a:r>
              <a:rPr lang="en-PH" smtClean="0"/>
              <a:t>(COLLEGE ALGEBRA AND TRIGONOMETRY, Aufmann, Barker and Nation 7th ed.,)</a:t>
            </a:r>
            <a:endParaRPr lang="en-US"/>
          </a:p>
        </p:txBody>
      </p:sp>
      <p:sp>
        <p:nvSpPr>
          <p:cNvPr id="5" name="Slide Number Placeholder 4"/>
          <p:cNvSpPr>
            <a:spLocks noGrp="1"/>
          </p:cNvSpPr>
          <p:nvPr>
            <p:ph type="sldNum" sz="quarter" idx="12"/>
          </p:nvPr>
        </p:nvSpPr>
        <p:spPr/>
        <p:txBody>
          <a:bodyPr/>
          <a:lstStyle/>
          <a:p>
            <a:pPr>
              <a:defRPr/>
            </a:pPr>
            <a:fld id="{A7A88A6D-5939-42D9-A727-543AD8CD1FDC}" type="slidenum">
              <a:rPr lang="en-US" smtClean="0"/>
              <a:pPr>
                <a:defRPr/>
              </a:pPr>
              <a:t>34</a:t>
            </a:fld>
            <a:endParaRPr lang="en-US"/>
          </a:p>
        </p:txBody>
      </p:sp>
    </p:spTree>
    <p:extLst>
      <p:ext uri="{BB962C8B-B14F-4D97-AF65-F5344CB8AC3E}">
        <p14:creationId xmlns:p14="http://schemas.microsoft.com/office/powerpoint/2010/main" val="3374743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10"/>
          <p:cNvSpPr>
            <a:spLocks noGrp="1"/>
          </p:cNvSpPr>
          <p:nvPr>
            <p:ph type="subTitle" idx="1"/>
          </p:nvPr>
        </p:nvSpPr>
        <p:spPr>
          <a:xfrm>
            <a:off x="1409700" y="2057400"/>
            <a:ext cx="6400800" cy="1752600"/>
          </a:xfrm>
        </p:spPr>
        <p:txBody>
          <a:bodyPr/>
          <a:lstStyle/>
          <a:p>
            <a:pPr eaLnBrk="1" hangingPunct="1"/>
            <a:r>
              <a:rPr lang="en-US" dirty="0" smtClean="0">
                <a:solidFill>
                  <a:schemeClr val="tx1"/>
                </a:solidFill>
              </a:rPr>
              <a:t>Partial Fractions</a:t>
            </a:r>
          </a:p>
        </p:txBody>
      </p:sp>
      <p:sp>
        <p:nvSpPr>
          <p:cNvPr id="5" name="Rectangle 4"/>
          <p:cNvSpPr/>
          <p:nvPr/>
        </p:nvSpPr>
        <p:spPr>
          <a:xfrm>
            <a:off x="990600" y="7620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6" name="Picture 5" descr="DEPARTMENT OF MATHEMATICS.PNG"/>
          <p:cNvPicPr>
            <a:picLocks noChangeAspect="1"/>
          </p:cNvPicPr>
          <p:nvPr/>
        </p:nvPicPr>
        <p:blipFill>
          <a:blip r:embed="rId3"/>
          <a:srcRect/>
          <a:stretch>
            <a:fillRect/>
          </a:stretch>
        </p:blipFill>
        <p:spPr bwMode="auto">
          <a:xfrm>
            <a:off x="3859213" y="457200"/>
            <a:ext cx="1447800" cy="1447800"/>
          </a:xfrm>
          <a:prstGeom prst="rect">
            <a:avLst/>
          </a:prstGeom>
          <a:noFill/>
          <a:ln w="9525">
            <a:noFill/>
            <a:miter lim="800000"/>
            <a:headEnd/>
            <a:tailEnd/>
          </a:ln>
        </p:spPr>
      </p:pic>
      <p:sp>
        <p:nvSpPr>
          <p:cNvPr id="10" name="Rectangle 7"/>
          <p:cNvSpPr>
            <a:spLocks noChangeArrowheads="1"/>
          </p:cNvSpPr>
          <p:nvPr/>
        </p:nvSpPr>
        <p:spPr bwMode="auto">
          <a:xfrm>
            <a:off x="0" y="6519446"/>
            <a:ext cx="9144000" cy="338554"/>
          </a:xfrm>
          <a:prstGeom prst="rect">
            <a:avLst/>
          </a:prstGeom>
          <a:noFill/>
          <a:ln w="9525">
            <a:noFill/>
            <a:miter lim="800000"/>
            <a:headEnd/>
            <a:tailEnd/>
          </a:ln>
        </p:spPr>
        <p:txBody>
          <a:bodyPr>
            <a:spAutoFit/>
          </a:bodyPr>
          <a:lstStyle/>
          <a:p>
            <a:endParaRPr lang="en-US" sz="1600" dirty="0">
              <a:latin typeface="+mn-lt"/>
            </a:endParaRPr>
          </a:p>
        </p:txBody>
      </p:sp>
    </p:spTree>
    <p:extLst>
      <p:ext uri="{BB962C8B-B14F-4D97-AF65-F5344CB8AC3E}">
        <p14:creationId xmlns:p14="http://schemas.microsoft.com/office/powerpoint/2010/main" val="8271347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457200"/>
            <a:ext cx="8458200" cy="6096000"/>
          </a:xfrm>
        </p:spPr>
        <p:txBody>
          <a:bodyPr/>
          <a:lstStyle/>
          <a:p>
            <a:pPr algn="just"/>
            <a:r>
              <a:rPr lang="en-PH" b="1" i="1" dirty="0">
                <a:solidFill>
                  <a:schemeClr val="tx1"/>
                </a:solidFill>
              </a:rPr>
              <a:t>SPECIFIC OBJECTIVES</a:t>
            </a:r>
            <a:r>
              <a:rPr lang="en-PH" b="1" i="1" dirty="0" smtClean="0">
                <a:solidFill>
                  <a:schemeClr val="tx1"/>
                </a:solidFill>
              </a:rPr>
              <a:t>:</a:t>
            </a:r>
          </a:p>
          <a:p>
            <a:pPr algn="just"/>
            <a:endParaRPr lang="en-PH" sz="1600" dirty="0">
              <a:solidFill>
                <a:schemeClr val="tx1"/>
              </a:solidFill>
            </a:endParaRPr>
          </a:p>
          <a:p>
            <a:pPr algn="just"/>
            <a:r>
              <a:rPr lang="en-PH" sz="2800" dirty="0">
                <a:solidFill>
                  <a:schemeClr val="tx1"/>
                </a:solidFill>
              </a:rPr>
              <a:t>	</a:t>
            </a:r>
            <a:r>
              <a:rPr lang="en-PH" sz="2800" dirty="0" smtClean="0">
                <a:solidFill>
                  <a:schemeClr val="tx1"/>
                </a:solidFill>
              </a:rPr>
              <a:t>At </a:t>
            </a:r>
            <a:r>
              <a:rPr lang="en-PH" sz="2800" dirty="0">
                <a:solidFill>
                  <a:schemeClr val="tx1"/>
                </a:solidFill>
              </a:rPr>
              <a:t>the end of the lesson, the student is expected to be able to</a:t>
            </a:r>
            <a:r>
              <a:rPr lang="en-PH" sz="2800" dirty="0" smtClean="0">
                <a:solidFill>
                  <a:schemeClr val="tx1"/>
                </a:solidFill>
              </a:rPr>
              <a:t>:</a:t>
            </a:r>
          </a:p>
          <a:p>
            <a:pPr algn="just"/>
            <a:endParaRPr lang="en-PH" sz="2800" dirty="0" smtClean="0">
              <a:solidFill>
                <a:schemeClr val="tx1"/>
              </a:solidFill>
            </a:endParaRPr>
          </a:p>
          <a:p>
            <a:pPr algn="just"/>
            <a:r>
              <a:rPr lang="en-PH" sz="2800" dirty="0" smtClean="0">
                <a:solidFill>
                  <a:schemeClr val="tx1"/>
                </a:solidFill>
              </a:rPr>
              <a:t>• define </a:t>
            </a:r>
            <a:r>
              <a:rPr lang="en-PH" sz="2800" dirty="0">
                <a:solidFill>
                  <a:schemeClr val="tx1"/>
                </a:solidFill>
              </a:rPr>
              <a:t>partial fractions.</a:t>
            </a:r>
          </a:p>
          <a:p>
            <a:pPr algn="just"/>
            <a:r>
              <a:rPr lang="en-PH" sz="2800" dirty="0" smtClean="0">
                <a:solidFill>
                  <a:schemeClr val="tx1"/>
                </a:solidFill>
              </a:rPr>
              <a:t>• identify </a:t>
            </a:r>
            <a:r>
              <a:rPr lang="en-PH" sz="2800" dirty="0">
                <a:solidFill>
                  <a:schemeClr val="tx1"/>
                </a:solidFill>
              </a:rPr>
              <a:t>the different cases of partial fractions.</a:t>
            </a:r>
          </a:p>
          <a:p>
            <a:pPr algn="just"/>
            <a:r>
              <a:rPr lang="en-PH" sz="2800" dirty="0" smtClean="0">
                <a:solidFill>
                  <a:schemeClr val="tx1"/>
                </a:solidFill>
              </a:rPr>
              <a:t>• decompose </a:t>
            </a:r>
            <a:r>
              <a:rPr lang="en-PH" sz="2800" dirty="0">
                <a:solidFill>
                  <a:schemeClr val="tx1"/>
                </a:solidFill>
              </a:rPr>
              <a:t>fraction into partial fractions</a:t>
            </a:r>
          </a:p>
          <a:p>
            <a:pPr algn="just"/>
            <a:endParaRPr lang="en-PH" sz="2800" dirty="0" smtClean="0">
              <a:solidFill>
                <a:schemeClr val="tx1"/>
              </a:solidFill>
            </a:endParaRPr>
          </a:p>
        </p:txBody>
      </p:sp>
    </p:spTree>
    <p:extLst>
      <p:ext uri="{BB962C8B-B14F-4D97-AF65-F5344CB8AC3E}">
        <p14:creationId xmlns:p14="http://schemas.microsoft.com/office/powerpoint/2010/main" val="1688768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04800" y="381000"/>
                <a:ext cx="8534400" cy="6248400"/>
              </a:xfrm>
            </p:spPr>
            <p:txBody>
              <a:bodyPr/>
              <a:lstStyle/>
              <a:p>
                <a:pPr algn="just"/>
                <a:endParaRPr lang="en-PH" sz="2400" dirty="0" smtClean="0">
                  <a:solidFill>
                    <a:schemeClr val="tx1"/>
                  </a:solidFill>
                </a:endParaRPr>
              </a:p>
              <a:p>
                <a:pPr algn="just"/>
                <a:endParaRPr lang="en-PH" sz="2400" dirty="0">
                  <a:solidFill>
                    <a:schemeClr val="tx1"/>
                  </a:solidFill>
                </a:endParaRPr>
              </a:p>
              <a:p>
                <a:pPr algn="just"/>
                <a:endParaRPr lang="en-PH" sz="2400" dirty="0" smtClean="0">
                  <a:solidFill>
                    <a:schemeClr val="tx1"/>
                  </a:solidFill>
                </a:endParaRPr>
              </a:p>
              <a:p>
                <a:pPr algn="just"/>
                <a:endParaRPr lang="en-PH" sz="2400" dirty="0">
                  <a:solidFill>
                    <a:schemeClr val="tx1"/>
                  </a:solidFill>
                </a:endParaRPr>
              </a:p>
              <a:p>
                <a:pPr algn="just"/>
                <a:endParaRPr lang="en-PH" sz="2400" dirty="0" smtClean="0">
                  <a:solidFill>
                    <a:schemeClr val="tx1"/>
                  </a:solidFill>
                </a:endParaRPr>
              </a:p>
              <a:p>
                <a:pPr algn="just"/>
                <a:endParaRPr lang="en-PH" sz="2400" dirty="0" smtClean="0">
                  <a:solidFill>
                    <a:schemeClr val="tx1"/>
                  </a:solidFill>
                </a:endParaRPr>
              </a:p>
              <a:p>
                <a:pPr algn="just"/>
                <a:r>
                  <a:rPr lang="en-PH" sz="2400" dirty="0">
                    <a:solidFill>
                      <a:schemeClr val="tx1"/>
                    </a:solidFill>
                  </a:rPr>
                  <a:t>Remarks:</a:t>
                </a:r>
              </a:p>
              <a:p>
                <a:pPr algn="just"/>
                <a:r>
                  <a:rPr lang="en-PH" sz="2400" dirty="0" smtClean="0">
                    <a:solidFill>
                      <a:schemeClr val="tx1"/>
                    </a:solidFill>
                  </a:rPr>
                  <a:t>	If </a:t>
                </a:r>
                <a:r>
                  <a:rPr lang="en-PH" sz="2400" dirty="0">
                    <a:solidFill>
                      <a:schemeClr val="tx1"/>
                    </a:solidFill>
                  </a:rPr>
                  <a:t>the rational </a:t>
                </a:r>
                <a:r>
                  <a:rPr lang="en-PH" sz="2400" dirty="0" smtClean="0">
                    <a:solidFill>
                      <a:schemeClr val="tx1"/>
                    </a:solidFill>
                  </a:rPr>
                  <a:t>function </a:t>
                </a:r>
                <a14:m>
                  <m:oMath xmlns:m="http://schemas.openxmlformats.org/officeDocument/2006/math">
                    <m:f>
                      <m:fPr>
                        <m:ctrlPr>
                          <a:rPr lang="en-PH" sz="2800" i="1" smtClean="0">
                            <a:solidFill>
                              <a:schemeClr val="tx1"/>
                            </a:solidFill>
                            <a:latin typeface="Cambria Math" panose="02040503050406030204" pitchFamily="18" charset="0"/>
                          </a:rPr>
                        </m:ctrlPr>
                      </m:fPr>
                      <m:num>
                        <m:r>
                          <a:rPr lang="en-PH" sz="2800" b="0" i="1" smtClean="0">
                            <a:solidFill>
                              <a:schemeClr val="tx1"/>
                            </a:solidFill>
                            <a:latin typeface="Cambria Math"/>
                          </a:rPr>
                          <m:t>𝑁</m:t>
                        </m:r>
                        <m:r>
                          <a:rPr lang="en-PH" sz="2800" b="0" i="1" smtClean="0">
                            <a:solidFill>
                              <a:schemeClr val="tx1"/>
                            </a:solidFill>
                            <a:latin typeface="Cambria Math"/>
                          </a:rPr>
                          <m:t>(</m:t>
                        </m:r>
                        <m:r>
                          <a:rPr lang="en-PH" sz="2800" b="0" i="1" smtClean="0">
                            <a:solidFill>
                              <a:schemeClr val="tx1"/>
                            </a:solidFill>
                            <a:latin typeface="Cambria Math"/>
                          </a:rPr>
                          <m:t>𝑥</m:t>
                        </m:r>
                        <m:r>
                          <a:rPr lang="en-PH" sz="2800" b="0" i="1" smtClean="0">
                            <a:solidFill>
                              <a:schemeClr val="tx1"/>
                            </a:solidFill>
                            <a:latin typeface="Cambria Math"/>
                          </a:rPr>
                          <m:t>)</m:t>
                        </m:r>
                      </m:num>
                      <m:den>
                        <m:r>
                          <a:rPr lang="en-PH" sz="2800" b="0" i="1" smtClean="0">
                            <a:solidFill>
                              <a:schemeClr val="tx1"/>
                            </a:solidFill>
                            <a:latin typeface="Cambria Math"/>
                          </a:rPr>
                          <m:t>𝐷</m:t>
                        </m:r>
                        <m:r>
                          <a:rPr lang="en-PH" sz="2800" b="0" i="1" smtClean="0">
                            <a:solidFill>
                              <a:schemeClr val="tx1"/>
                            </a:solidFill>
                            <a:latin typeface="Cambria Math"/>
                          </a:rPr>
                          <m:t>(</m:t>
                        </m:r>
                        <m:r>
                          <a:rPr lang="en-PH" sz="2800" b="0" i="1" smtClean="0">
                            <a:solidFill>
                              <a:schemeClr val="tx1"/>
                            </a:solidFill>
                            <a:latin typeface="Cambria Math"/>
                          </a:rPr>
                          <m:t>𝑥</m:t>
                        </m:r>
                        <m:r>
                          <a:rPr lang="en-PH" sz="2800" b="0" i="1" smtClean="0">
                            <a:solidFill>
                              <a:schemeClr val="tx1"/>
                            </a:solidFill>
                            <a:latin typeface="Cambria Math"/>
                          </a:rPr>
                          <m:t>)</m:t>
                        </m:r>
                      </m:den>
                    </m:f>
                  </m:oMath>
                </a14:m>
                <a:r>
                  <a:rPr lang="en-PH" sz="2800" dirty="0" smtClean="0">
                    <a:solidFill>
                      <a:schemeClr val="tx1"/>
                    </a:solidFill>
                  </a:rPr>
                  <a:t>  </a:t>
                </a:r>
                <a:r>
                  <a:rPr lang="en-PH" sz="2400" dirty="0" smtClean="0">
                    <a:solidFill>
                      <a:schemeClr val="tx1"/>
                    </a:solidFill>
                  </a:rPr>
                  <a:t>is </a:t>
                </a:r>
                <a:r>
                  <a:rPr lang="en-PH" sz="2400" dirty="0">
                    <a:solidFill>
                      <a:schemeClr val="tx1"/>
                    </a:solidFill>
                  </a:rPr>
                  <a:t>an improper fraction, that is, the degree of N(x) is greater than or equal to the degree of D(x), divide N(x) by D(x) until a proper fraction is obtained.  </a:t>
                </a: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04800" y="381000"/>
                <a:ext cx="8534400" cy="6248400"/>
              </a:xfrm>
              <a:blipFill rotWithShape="1">
                <a:blip r:embed="rId2"/>
                <a:stretch>
                  <a:fillRect l="-1071" r="-1071"/>
                </a:stretch>
              </a:blipFill>
            </p:spPr>
            <p:txBody>
              <a:bodyPr/>
              <a:lstStyle/>
              <a:p>
                <a:r>
                  <a:rPr lang="en-PH">
                    <a:noFill/>
                  </a:rPr>
                  <a:t> </a:t>
                </a:r>
              </a:p>
            </p:txBody>
          </p:sp>
        </mc:Fallback>
      </mc:AlternateContent>
      <p:pic>
        <p:nvPicPr>
          <p:cNvPr id="2"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04800" y="381000"/>
            <a:ext cx="8612839"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849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8534400" cy="6477000"/>
          </a:xfrm>
        </p:spPr>
        <p:txBody>
          <a:bodyPr/>
          <a:lstStyle/>
          <a:p>
            <a:pPr algn="just"/>
            <a:endParaRPr lang="en-PH" sz="2400" dirty="0" smtClean="0">
              <a:solidFill>
                <a:schemeClr val="tx1"/>
              </a:solidFill>
            </a:endParaRPr>
          </a:p>
          <a:p>
            <a:pPr algn="just"/>
            <a:r>
              <a:rPr lang="en-PH" sz="2400" dirty="0" smtClean="0">
                <a:solidFill>
                  <a:schemeClr val="tx1"/>
                </a:solidFill>
              </a:rPr>
              <a:t>The </a:t>
            </a:r>
            <a:r>
              <a:rPr lang="en-PH" sz="2400" dirty="0">
                <a:solidFill>
                  <a:schemeClr val="tx1"/>
                </a:solidFill>
              </a:rPr>
              <a:t>denominators of the partial fractions are obtained by expressing D(x) into a product of linear and/or quadratic factors. The method of determining the partial fractions depends on the nature of the factors of D(x). This leads to any of the four cases as follows</a:t>
            </a:r>
            <a:r>
              <a:rPr lang="en-PH" sz="2400" dirty="0" smtClean="0">
                <a:solidFill>
                  <a:schemeClr val="tx1"/>
                </a:solidFill>
              </a:rPr>
              <a:t>:</a:t>
            </a:r>
          </a:p>
          <a:p>
            <a:pPr algn="just"/>
            <a:r>
              <a:rPr lang="en-PH" sz="2400" dirty="0" smtClean="0">
                <a:solidFill>
                  <a:schemeClr val="tx1"/>
                </a:solidFill>
              </a:rPr>
              <a:t>1. Distinct </a:t>
            </a:r>
            <a:r>
              <a:rPr lang="en-PH" sz="2400" dirty="0">
                <a:solidFill>
                  <a:schemeClr val="tx1"/>
                </a:solidFill>
              </a:rPr>
              <a:t>linear factors</a:t>
            </a:r>
          </a:p>
          <a:p>
            <a:pPr algn="just"/>
            <a:r>
              <a:rPr lang="en-PH" sz="2400" dirty="0" smtClean="0">
                <a:solidFill>
                  <a:schemeClr val="tx1"/>
                </a:solidFill>
              </a:rPr>
              <a:t>2. Repeated </a:t>
            </a:r>
            <a:r>
              <a:rPr lang="en-PH" sz="2400" dirty="0">
                <a:solidFill>
                  <a:schemeClr val="tx1"/>
                </a:solidFill>
              </a:rPr>
              <a:t>linear factors </a:t>
            </a:r>
          </a:p>
          <a:p>
            <a:pPr algn="just"/>
            <a:r>
              <a:rPr lang="en-PH" sz="2400" dirty="0" smtClean="0">
                <a:solidFill>
                  <a:schemeClr val="tx1"/>
                </a:solidFill>
              </a:rPr>
              <a:t>3. Distinct </a:t>
            </a:r>
            <a:r>
              <a:rPr lang="en-PH" sz="2400" dirty="0">
                <a:solidFill>
                  <a:schemeClr val="tx1"/>
                </a:solidFill>
              </a:rPr>
              <a:t>quadratic factors</a:t>
            </a:r>
          </a:p>
          <a:p>
            <a:pPr algn="just"/>
            <a:r>
              <a:rPr lang="en-PH" sz="2400" dirty="0" smtClean="0">
                <a:solidFill>
                  <a:schemeClr val="tx1"/>
                </a:solidFill>
              </a:rPr>
              <a:t>4. Repeated </a:t>
            </a:r>
            <a:r>
              <a:rPr lang="en-PH" sz="2400" dirty="0">
                <a:solidFill>
                  <a:schemeClr val="tx1"/>
                </a:solidFill>
              </a:rPr>
              <a:t>quadratic factors</a:t>
            </a:r>
          </a:p>
          <a:p>
            <a:pPr algn="just"/>
            <a:endParaRPr lang="en-PH" sz="2400" dirty="0">
              <a:solidFill>
                <a:schemeClr val="tx1"/>
              </a:solidFill>
            </a:endParaRPr>
          </a:p>
          <a:p>
            <a:pPr algn="just"/>
            <a:endParaRPr lang="en-PH" sz="2400" dirty="0">
              <a:solidFill>
                <a:schemeClr val="tx1"/>
              </a:solidFill>
            </a:endParaRPr>
          </a:p>
          <a:p>
            <a:pPr algn="just"/>
            <a:endParaRPr lang="en-PH" sz="2400" dirty="0">
              <a:solidFill>
                <a:schemeClr val="tx1"/>
              </a:solidFill>
            </a:endParaRPr>
          </a:p>
        </p:txBody>
      </p:sp>
    </p:spTree>
    <p:extLst>
      <p:ext uri="{BB962C8B-B14F-4D97-AF65-F5344CB8AC3E}">
        <p14:creationId xmlns:p14="http://schemas.microsoft.com/office/powerpoint/2010/main" val="422814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457200"/>
            <a:ext cx="8458200" cy="6172200"/>
          </a:xfrm>
        </p:spPr>
        <p:txBody>
          <a:bodyPr/>
          <a:lstStyle/>
          <a:p>
            <a:pPr algn="just"/>
            <a:r>
              <a:rPr lang="en-PH" sz="2800" b="1" i="1" dirty="0">
                <a:solidFill>
                  <a:schemeClr val="tx1"/>
                </a:solidFill>
              </a:rPr>
              <a:t>Determination of Constants in the Partial Fractions </a:t>
            </a:r>
            <a:endParaRPr lang="en-PH" sz="2400" dirty="0">
              <a:solidFill>
                <a:schemeClr val="tx1"/>
              </a:solidFill>
            </a:endParaRPr>
          </a:p>
          <a:p>
            <a:pPr algn="just"/>
            <a:r>
              <a:rPr lang="en-PH" sz="2400" dirty="0">
                <a:solidFill>
                  <a:schemeClr val="tx1"/>
                </a:solidFill>
              </a:rPr>
              <a:t>There two ways to find the constants in the partial fractions, namely</a:t>
            </a:r>
            <a:r>
              <a:rPr lang="en-PH" sz="2400" dirty="0" smtClean="0">
                <a:solidFill>
                  <a:schemeClr val="tx1"/>
                </a:solidFill>
              </a:rPr>
              <a:t>:</a:t>
            </a:r>
            <a:endParaRPr lang="en-PH" sz="2400" dirty="0">
              <a:solidFill>
                <a:schemeClr val="tx1"/>
              </a:solidFill>
            </a:endParaRPr>
          </a:p>
          <a:p>
            <a:pPr algn="just"/>
            <a:r>
              <a:rPr lang="en-PH" sz="2400" dirty="0" smtClean="0">
                <a:solidFill>
                  <a:schemeClr val="tx1"/>
                </a:solidFill>
              </a:rPr>
              <a:t>1. By </a:t>
            </a:r>
            <a:r>
              <a:rPr lang="en-PH" sz="2400" dirty="0">
                <a:solidFill>
                  <a:schemeClr val="tx1"/>
                </a:solidFill>
              </a:rPr>
              <a:t>assigning values to the </a:t>
            </a:r>
            <a:r>
              <a:rPr lang="en-PH" sz="2400" dirty="0" smtClean="0">
                <a:solidFill>
                  <a:schemeClr val="tx1"/>
                </a:solidFill>
              </a:rPr>
              <a:t>variable</a:t>
            </a:r>
            <a:endParaRPr lang="en-PH" sz="2400" dirty="0">
              <a:solidFill>
                <a:schemeClr val="tx1"/>
              </a:solidFill>
            </a:endParaRPr>
          </a:p>
          <a:p>
            <a:pPr algn="just"/>
            <a:r>
              <a:rPr lang="en-PH" sz="2400" dirty="0" smtClean="0">
                <a:solidFill>
                  <a:schemeClr val="tx1"/>
                </a:solidFill>
              </a:rPr>
              <a:t>	This </a:t>
            </a:r>
            <a:r>
              <a:rPr lang="en-PH" sz="2400" dirty="0">
                <a:solidFill>
                  <a:schemeClr val="tx1"/>
                </a:solidFill>
              </a:rPr>
              <a:t>method uses the concept that if two polynomials are identical, then they are equal for any value assigned to the variable. The most convenient values are those that will make the denominator of the given rational function zero</a:t>
            </a:r>
            <a:r>
              <a:rPr lang="en-PH" sz="2400" dirty="0" smtClean="0">
                <a:solidFill>
                  <a:schemeClr val="tx1"/>
                </a:solidFill>
              </a:rPr>
              <a:t>.</a:t>
            </a:r>
            <a:endParaRPr lang="en-PH" sz="2400" dirty="0">
              <a:solidFill>
                <a:schemeClr val="tx1"/>
              </a:solidFill>
            </a:endParaRPr>
          </a:p>
          <a:p>
            <a:pPr algn="just"/>
            <a:r>
              <a:rPr lang="en-PH" sz="2400" dirty="0" smtClean="0">
                <a:solidFill>
                  <a:schemeClr val="tx1"/>
                </a:solidFill>
              </a:rPr>
              <a:t>2. By </a:t>
            </a:r>
            <a:r>
              <a:rPr lang="en-PH" sz="2400" dirty="0">
                <a:solidFill>
                  <a:schemeClr val="tx1"/>
                </a:solidFill>
              </a:rPr>
              <a:t>equating like powers of the </a:t>
            </a:r>
            <a:r>
              <a:rPr lang="en-PH" sz="2400" dirty="0" smtClean="0">
                <a:solidFill>
                  <a:schemeClr val="tx1"/>
                </a:solidFill>
              </a:rPr>
              <a:t>variable</a:t>
            </a:r>
            <a:endParaRPr lang="en-PH" sz="2400" dirty="0">
              <a:solidFill>
                <a:schemeClr val="tx1"/>
              </a:solidFill>
            </a:endParaRPr>
          </a:p>
          <a:p>
            <a:pPr algn="just"/>
            <a:r>
              <a:rPr lang="en-PH" sz="2400" dirty="0" smtClean="0">
                <a:solidFill>
                  <a:schemeClr val="tx1"/>
                </a:solidFill>
              </a:rPr>
              <a:t>	This </a:t>
            </a:r>
            <a:r>
              <a:rPr lang="en-PH" sz="2400" dirty="0">
                <a:solidFill>
                  <a:schemeClr val="tx1"/>
                </a:solidFill>
              </a:rPr>
              <a:t>method uses the concept that if two polynomials are identical, then the coefficient of each power of the variable in one polynomial is equal to the corresponding coefficient in the other polynomial.</a:t>
            </a:r>
          </a:p>
          <a:p>
            <a:pPr algn="just"/>
            <a:endParaRPr lang="en-PH" sz="2400" dirty="0">
              <a:solidFill>
                <a:schemeClr val="tx1"/>
              </a:solidFill>
            </a:endParaRPr>
          </a:p>
        </p:txBody>
      </p:sp>
    </p:spTree>
    <p:extLst>
      <p:ext uri="{BB962C8B-B14F-4D97-AF65-F5344CB8AC3E}">
        <p14:creationId xmlns:p14="http://schemas.microsoft.com/office/powerpoint/2010/main" val="213299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81000" y="533400"/>
                <a:ext cx="8534400" cy="5715000"/>
              </a:xfrm>
            </p:spPr>
            <p:txBody>
              <a:bodyPr/>
              <a:lstStyle/>
              <a:p>
                <a:pPr algn="just"/>
                <a:r>
                  <a:rPr lang="en-PH" b="1" i="1" dirty="0" smtClean="0">
                    <a:solidFill>
                      <a:schemeClr val="tx1"/>
                    </a:solidFill>
                  </a:rPr>
                  <a:t>Matrix</a:t>
                </a:r>
                <a:endParaRPr lang="en-PH" sz="1600" b="1" i="1" dirty="0" smtClean="0">
                  <a:solidFill>
                    <a:schemeClr val="tx1"/>
                  </a:solidFill>
                </a:endParaRPr>
              </a:p>
              <a:p>
                <a:pPr algn="just"/>
                <a:r>
                  <a:rPr lang="en-PH" sz="2400" b="1" i="1" dirty="0" smtClean="0">
                    <a:solidFill>
                      <a:schemeClr val="tx1"/>
                    </a:solidFill>
                  </a:rPr>
                  <a:t>Definition:</a:t>
                </a:r>
                <a:endParaRPr lang="en-PH" sz="2400" b="1" i="1" dirty="0">
                  <a:solidFill>
                    <a:schemeClr val="tx1"/>
                  </a:solidFill>
                </a:endParaRPr>
              </a:p>
              <a:p>
                <a:pPr algn="just"/>
                <a:r>
                  <a:rPr lang="en-PH" sz="2400" dirty="0">
                    <a:solidFill>
                      <a:schemeClr val="tx1"/>
                    </a:solidFill>
                  </a:rPr>
                  <a:t>	A matrix of order </a:t>
                </a:r>
                <a:r>
                  <a:rPr lang="en-PH" sz="2400" dirty="0" err="1">
                    <a:solidFill>
                      <a:schemeClr val="tx1"/>
                    </a:solidFill>
                  </a:rPr>
                  <a:t>mxn</a:t>
                </a:r>
                <a:r>
                  <a:rPr lang="en-PH" sz="2400" dirty="0">
                    <a:solidFill>
                      <a:schemeClr val="tx1"/>
                    </a:solidFill>
                  </a:rPr>
                  <a:t> is a rectangular array of numbers consisting of elements arranged in m-rows and n-columns</a:t>
                </a:r>
                <a:r>
                  <a:rPr lang="en-PH" sz="2400" dirty="0" smtClean="0">
                    <a:solidFill>
                      <a:schemeClr val="tx1"/>
                    </a:solidFill>
                  </a:rPr>
                  <a:t>.</a:t>
                </a:r>
                <a:endParaRPr lang="en-PH" sz="2400" dirty="0">
                  <a:solidFill>
                    <a:schemeClr val="tx1"/>
                  </a:solidFill>
                </a:endParaRPr>
              </a:p>
              <a:p>
                <a:pPr algn="just"/>
                <a:r>
                  <a:rPr lang="en-PH" sz="2400" b="1" i="1" dirty="0">
                    <a:solidFill>
                      <a:schemeClr val="tx1"/>
                    </a:solidFill>
                  </a:rPr>
                  <a:t>Remarks</a:t>
                </a:r>
                <a:r>
                  <a:rPr lang="en-PH" sz="2400" b="1" i="1" dirty="0" smtClean="0">
                    <a:solidFill>
                      <a:schemeClr val="tx1"/>
                    </a:solidFill>
                  </a:rPr>
                  <a:t>:</a:t>
                </a:r>
                <a:endParaRPr lang="en-PH" b="1" i="1" dirty="0">
                  <a:solidFill>
                    <a:schemeClr val="tx1"/>
                  </a:solidFill>
                </a:endParaRPr>
              </a:p>
              <a:p>
                <a:pPr algn="just"/>
                <a:r>
                  <a:rPr lang="en-PH" sz="2400" dirty="0">
                    <a:solidFill>
                      <a:schemeClr val="tx1"/>
                    </a:solidFill>
                  </a:rPr>
                  <a:t>1.  A matrix can be represented by:</a:t>
                </a:r>
              </a:p>
              <a:p>
                <a:pPr algn="just"/>
                <a:r>
                  <a:rPr lang="en-PH" sz="2400" dirty="0" smtClean="0">
                    <a:solidFill>
                      <a:schemeClr val="tx1"/>
                    </a:solidFill>
                  </a:rPr>
                  <a:t>a. an </a:t>
                </a:r>
                <a:r>
                  <a:rPr lang="en-PH" sz="2400" dirty="0">
                    <a:solidFill>
                      <a:schemeClr val="tx1"/>
                    </a:solidFill>
                  </a:rPr>
                  <a:t>upper-case letter such as A, B and C or with subscript such  </a:t>
                </a:r>
                <a:r>
                  <a:rPr lang="en-PH" sz="2400" dirty="0" smtClean="0">
                    <a:solidFill>
                      <a:schemeClr val="tx1"/>
                    </a:solidFill>
                  </a:rPr>
                  <a:t>as </a:t>
                </a:r>
                <a14:m>
                  <m:oMath xmlns:m="http://schemas.openxmlformats.org/officeDocument/2006/math">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𝐴</m:t>
                        </m:r>
                      </m:e>
                      <m:sub>
                        <m:r>
                          <a:rPr lang="en-PH" sz="2400" b="0" i="1" smtClean="0">
                            <a:solidFill>
                              <a:schemeClr val="tx1"/>
                            </a:solidFill>
                            <a:latin typeface="Cambria Math"/>
                          </a:rPr>
                          <m:t>𝑚𝑥𝑛</m:t>
                        </m:r>
                        <m:r>
                          <a:rPr lang="en-PH" sz="2400" b="0" i="1" smtClean="0">
                            <a:solidFill>
                              <a:schemeClr val="tx1"/>
                            </a:solidFill>
                            <a:latin typeface="Cambria Math"/>
                          </a:rPr>
                          <m:t>, </m:t>
                        </m:r>
                      </m:sub>
                    </m:sSub>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𝐵</m:t>
                        </m:r>
                      </m:e>
                      <m:sub>
                        <m:r>
                          <a:rPr lang="en-PH" sz="2400" b="0" i="1" smtClean="0">
                            <a:solidFill>
                              <a:schemeClr val="tx1"/>
                            </a:solidFill>
                            <a:latin typeface="Cambria Math"/>
                          </a:rPr>
                          <m:t>𝑚𝑥𝑛</m:t>
                        </m:r>
                        <m:r>
                          <a:rPr lang="en-PH" sz="2400" b="0" i="1" smtClean="0">
                            <a:solidFill>
                              <a:schemeClr val="tx1"/>
                            </a:solidFill>
                            <a:latin typeface="Cambria Math"/>
                          </a:rPr>
                          <m:t>,</m:t>
                        </m:r>
                      </m:sub>
                    </m:sSub>
                    <m:r>
                      <a:rPr lang="en-PH" sz="2400" b="0" i="1" smtClean="0">
                        <a:solidFill>
                          <a:schemeClr val="tx1"/>
                        </a:solidFill>
                        <a:latin typeface="Cambria Math"/>
                      </a:rPr>
                      <m:t>  </m:t>
                    </m:r>
                    <m:r>
                      <a:rPr lang="en-PH" sz="2400" b="0" i="1" smtClean="0">
                        <a:solidFill>
                          <a:schemeClr val="tx1"/>
                        </a:solidFill>
                        <a:latin typeface="Cambria Math"/>
                      </a:rPr>
                      <m:t>𝑎𝑛𝑑</m:t>
                    </m:r>
                    <m:r>
                      <a:rPr lang="en-PH" sz="2400" b="0" i="1" smtClean="0">
                        <a:solidFill>
                          <a:schemeClr val="tx1"/>
                        </a:solidFill>
                        <a:latin typeface="Cambria Math"/>
                      </a:rPr>
                      <m:t> </m:t>
                    </m:r>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𝐶</m:t>
                        </m:r>
                      </m:e>
                      <m:sub>
                        <m:r>
                          <a:rPr lang="en-PH" sz="2400" b="0" i="1" smtClean="0">
                            <a:solidFill>
                              <a:schemeClr val="tx1"/>
                            </a:solidFill>
                            <a:latin typeface="Cambria Math"/>
                          </a:rPr>
                          <m:t>𝑚𝑥𝑛</m:t>
                        </m:r>
                      </m:sub>
                    </m:sSub>
                  </m:oMath>
                </a14:m>
                <a:r>
                  <a:rPr lang="en-PH" sz="2400" dirty="0" smtClean="0">
                    <a:solidFill>
                      <a:schemeClr val="tx1"/>
                    </a:solidFill>
                  </a:rPr>
                  <a:t>.</a:t>
                </a:r>
                <a:endParaRPr lang="en-PH" sz="2400" dirty="0">
                  <a:solidFill>
                    <a:schemeClr val="tx1"/>
                  </a:solidFill>
                </a:endParaRPr>
              </a:p>
              <a:p>
                <a:pPr algn="just"/>
                <a:r>
                  <a:rPr lang="en-PH" sz="2400" dirty="0" smtClean="0">
                    <a:solidFill>
                      <a:schemeClr val="tx1"/>
                    </a:solidFill>
                  </a:rPr>
                  <a:t>b</a:t>
                </a:r>
                <a:r>
                  <a:rPr lang="en-PH" sz="2400" dirty="0">
                    <a:solidFill>
                      <a:schemeClr val="tx1"/>
                    </a:solidFill>
                  </a:rPr>
                  <a:t>. </a:t>
                </a:r>
                <a:r>
                  <a:rPr lang="en-PH" sz="2400" dirty="0" smtClean="0">
                    <a:solidFill>
                      <a:schemeClr val="tx1"/>
                    </a:solidFill>
                  </a:rPr>
                  <a:t>a </a:t>
                </a:r>
                <a:r>
                  <a:rPr lang="en-PH" sz="2400" dirty="0">
                    <a:solidFill>
                      <a:schemeClr val="tx1"/>
                    </a:solidFill>
                  </a:rPr>
                  <a:t>representative element enclosed in brackets such </a:t>
                </a:r>
                <a:r>
                  <a:rPr lang="en-PH" sz="2400" dirty="0" smtClean="0">
                    <a:solidFill>
                      <a:schemeClr val="tx1"/>
                    </a:solidFill>
                  </a:rPr>
                  <a:t>as </a:t>
                </a:r>
                <a14:m>
                  <m:oMath xmlns:m="http://schemas.openxmlformats.org/officeDocument/2006/math">
                    <m:d>
                      <m:dPr>
                        <m:begChr m:val="⌊"/>
                        <m:endChr m:val="⌋"/>
                        <m:ctrlPr>
                          <a:rPr lang="en-PH" sz="2400" i="1" smtClean="0">
                            <a:solidFill>
                              <a:schemeClr val="tx1"/>
                            </a:solidFill>
                            <a:latin typeface="Cambria Math" panose="02040503050406030204" pitchFamily="18" charset="0"/>
                          </a:rPr>
                        </m:ctrlPr>
                      </m:dPr>
                      <m:e>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𝑎</m:t>
                            </m:r>
                          </m:e>
                          <m:sub>
                            <m:r>
                              <a:rPr lang="en-PH" sz="2400" b="0" i="1" smtClean="0">
                                <a:solidFill>
                                  <a:schemeClr val="tx1"/>
                                </a:solidFill>
                                <a:latin typeface="Cambria Math"/>
                              </a:rPr>
                              <m:t>𝑖𝑗</m:t>
                            </m:r>
                          </m:sub>
                        </m:sSub>
                      </m:e>
                    </m:d>
                    <m:r>
                      <a:rPr lang="en-PH" sz="2400" b="0" i="0" smtClean="0">
                        <a:solidFill>
                          <a:schemeClr val="tx1"/>
                        </a:solidFill>
                        <a:latin typeface="Cambria Math"/>
                      </a:rPr>
                      <m:t>,  </m:t>
                    </m:r>
                    <m:d>
                      <m:dPr>
                        <m:begChr m:val="⌊"/>
                        <m:endChr m:val="⌋"/>
                        <m:ctrlPr>
                          <a:rPr lang="en-PH" sz="2400" b="0" i="1" smtClean="0">
                            <a:solidFill>
                              <a:schemeClr val="tx1"/>
                            </a:solidFill>
                            <a:latin typeface="Cambria Math" panose="02040503050406030204" pitchFamily="18" charset="0"/>
                          </a:rPr>
                        </m:ctrlPr>
                      </m:dPr>
                      <m:e>
                        <m:sSub>
                          <m:sSubPr>
                            <m:ctrlPr>
                              <a:rPr lang="en-PH" sz="2400" b="0" i="1" smtClean="0">
                                <a:solidFill>
                                  <a:schemeClr val="tx1"/>
                                </a:solidFill>
                                <a:latin typeface="Cambria Math" panose="02040503050406030204" pitchFamily="18" charset="0"/>
                              </a:rPr>
                            </m:ctrlPr>
                          </m:sSubPr>
                          <m:e>
                            <m:r>
                              <a:rPr lang="en-PH" sz="2400" b="0" i="1" smtClean="0">
                                <a:solidFill>
                                  <a:schemeClr val="tx1"/>
                                </a:solidFill>
                                <a:latin typeface="Cambria Math"/>
                              </a:rPr>
                              <m:t>𝑏</m:t>
                            </m:r>
                          </m:e>
                          <m:sub>
                            <m:r>
                              <a:rPr lang="en-PH" sz="2400" b="0" i="1" smtClean="0">
                                <a:solidFill>
                                  <a:schemeClr val="tx1"/>
                                </a:solidFill>
                                <a:latin typeface="Cambria Math"/>
                              </a:rPr>
                              <m:t>𝑖𝑗</m:t>
                            </m:r>
                          </m:sub>
                        </m:sSub>
                      </m:e>
                    </m:d>
                    <m:r>
                      <a:rPr lang="en-PH" sz="2400" b="0" i="1" smtClean="0">
                        <a:solidFill>
                          <a:schemeClr val="tx1"/>
                        </a:solidFill>
                        <a:latin typeface="Cambria Math"/>
                      </a:rPr>
                      <m:t>,  </m:t>
                    </m:r>
                    <m:r>
                      <a:rPr lang="en-PH" sz="2400" b="0" i="1" smtClean="0">
                        <a:solidFill>
                          <a:schemeClr val="tx1"/>
                        </a:solidFill>
                        <a:latin typeface="Cambria Math"/>
                      </a:rPr>
                      <m:t>𝑎𝑛𝑑</m:t>
                    </m:r>
                    <m:r>
                      <a:rPr lang="en-PH" sz="2400" b="0" i="1" smtClean="0">
                        <a:solidFill>
                          <a:schemeClr val="tx1"/>
                        </a:solidFill>
                        <a:latin typeface="Cambria Math"/>
                      </a:rPr>
                      <m:t> </m:t>
                    </m:r>
                    <m:d>
                      <m:dPr>
                        <m:begChr m:val="⌊"/>
                        <m:endChr m:val="⌋"/>
                        <m:ctrlPr>
                          <a:rPr lang="en-PH" sz="2400" b="0" i="1" smtClean="0">
                            <a:solidFill>
                              <a:schemeClr val="tx1"/>
                            </a:solidFill>
                            <a:latin typeface="Cambria Math" panose="02040503050406030204" pitchFamily="18" charset="0"/>
                          </a:rPr>
                        </m:ctrlPr>
                      </m:dPr>
                      <m:e>
                        <m:sSub>
                          <m:sSubPr>
                            <m:ctrlPr>
                              <a:rPr lang="en-PH" sz="2400" b="0" i="1" smtClean="0">
                                <a:solidFill>
                                  <a:schemeClr val="tx1"/>
                                </a:solidFill>
                                <a:latin typeface="Cambria Math" panose="02040503050406030204" pitchFamily="18" charset="0"/>
                              </a:rPr>
                            </m:ctrlPr>
                          </m:sSubPr>
                          <m:e>
                            <m:r>
                              <a:rPr lang="en-PH" sz="2400" b="0" i="1" smtClean="0">
                                <a:solidFill>
                                  <a:schemeClr val="tx1"/>
                                </a:solidFill>
                                <a:latin typeface="Cambria Math"/>
                              </a:rPr>
                              <m:t>𝑐</m:t>
                            </m:r>
                          </m:e>
                          <m:sub>
                            <m:r>
                              <a:rPr lang="en-PH" sz="2400" b="0" i="1" smtClean="0">
                                <a:solidFill>
                                  <a:schemeClr val="tx1"/>
                                </a:solidFill>
                                <a:latin typeface="Cambria Math"/>
                              </a:rPr>
                              <m:t>𝑖𝑗</m:t>
                            </m:r>
                          </m:sub>
                        </m:sSub>
                      </m:e>
                    </m:d>
                  </m:oMath>
                </a14:m>
                <a:r>
                  <a:rPr lang="en-PH" sz="2400" dirty="0" smtClean="0">
                    <a:solidFill>
                      <a:schemeClr val="tx1"/>
                    </a:solidFill>
                  </a:rPr>
                  <a:t>.</a:t>
                </a:r>
              </a:p>
              <a:p>
                <a:pPr algn="just"/>
                <a:r>
                  <a:rPr lang="en-PH" sz="2400" dirty="0" smtClean="0">
                    <a:solidFill>
                      <a:schemeClr val="tx1"/>
                    </a:solidFill>
                  </a:rPr>
                  <a:t>c</a:t>
                </a:r>
                <a:r>
                  <a:rPr lang="en-PH" sz="2400" dirty="0">
                    <a:solidFill>
                      <a:schemeClr val="tx1"/>
                    </a:solidFill>
                  </a:rPr>
                  <a:t>. a rectangular array of numbers, </a:t>
                </a: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81000" y="533400"/>
                <a:ext cx="8534400" cy="5715000"/>
              </a:xfrm>
              <a:blipFill rotWithShape="1">
                <a:blip r:embed="rId2"/>
                <a:stretch>
                  <a:fillRect l="-1857" t="-1387" r="-1071"/>
                </a:stretch>
              </a:blipFill>
            </p:spPr>
            <p:txBody>
              <a:bodyPr/>
              <a:lstStyle/>
              <a:p>
                <a:r>
                  <a:rPr lang="en-PH">
                    <a:noFill/>
                  </a:rPr>
                  <a:t> </a:t>
                </a:r>
              </a:p>
            </p:txBody>
          </p:sp>
        </mc:Fallback>
      </mc:AlternateContent>
      <p:pic>
        <p:nvPicPr>
          <p:cNvPr id="1026" name="Picture 2"/>
          <p:cNvPicPr>
            <a:picLocks noChangeAspect="1" noChangeArrowheads="1"/>
          </p:cNvPicPr>
          <p:nvPr/>
        </p:nvPicPr>
        <p:blipFill>
          <a:blip r:embed="rId3">
            <a:duotone>
              <a:prstClr val="black"/>
              <a:schemeClr val="tx1">
                <a:tint val="45000"/>
                <a:satMod val="400000"/>
              </a:schemeClr>
            </a:duotone>
            <a:extLst>
              <a:ext uri="{BEBA8EAE-BF5A-486C-A8C5-ECC9F3942E4B}">
                <a14:imgProps xmlns:a14="http://schemas.microsoft.com/office/drawing/2010/main">
                  <a14:imgLayer r:embed="rId4">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5081122" y="4419600"/>
            <a:ext cx="276747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pPr>
              <a:defRPr/>
            </a:pPr>
            <a:r>
              <a:rPr lang="en-PH" smtClean="0"/>
              <a:t>(COLLEGE ALGEBRA AND TRIGONOMETRY, Aufmann, Barker and Nation 7th ed.,)</a:t>
            </a:r>
            <a:endParaRPr lang="en-US"/>
          </a:p>
        </p:txBody>
      </p:sp>
      <p:sp>
        <p:nvSpPr>
          <p:cNvPr id="5" name="Slide Number Placeholder 4"/>
          <p:cNvSpPr>
            <a:spLocks noGrp="1"/>
          </p:cNvSpPr>
          <p:nvPr>
            <p:ph type="sldNum" sz="quarter" idx="12"/>
          </p:nvPr>
        </p:nvSpPr>
        <p:spPr/>
        <p:txBody>
          <a:bodyPr/>
          <a:lstStyle/>
          <a:p>
            <a:pPr>
              <a:defRPr/>
            </a:pPr>
            <a:fld id="{A7A88A6D-5939-42D9-A727-543AD8CD1FDC}" type="slidenum">
              <a:rPr lang="en-US" smtClean="0"/>
              <a:pPr>
                <a:defRPr/>
              </a:pPr>
              <a:t>4</a:t>
            </a:fld>
            <a:endParaRPr lang="en-US"/>
          </a:p>
        </p:txBody>
      </p:sp>
    </p:spTree>
    <p:extLst>
      <p:ext uri="{BB962C8B-B14F-4D97-AF65-F5344CB8AC3E}">
        <p14:creationId xmlns:p14="http://schemas.microsoft.com/office/powerpoint/2010/main" val="2664389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81000" y="381000"/>
                <a:ext cx="8458200" cy="6324600"/>
              </a:xfrm>
            </p:spPr>
            <p:txBody>
              <a:bodyPr/>
              <a:lstStyle/>
              <a:p>
                <a:pPr algn="just"/>
                <a:r>
                  <a:rPr lang="en-PH" b="1" i="1" dirty="0" smtClean="0">
                    <a:solidFill>
                      <a:schemeClr val="tx1"/>
                    </a:solidFill>
                  </a:rPr>
                  <a:t>Fraction Decomposition</a:t>
                </a:r>
                <a:endParaRPr lang="en-PH" sz="2400" dirty="0" smtClean="0">
                  <a:solidFill>
                    <a:schemeClr val="tx1"/>
                  </a:solidFill>
                </a:endParaRPr>
              </a:p>
              <a:p>
                <a:pPr marL="457200" indent="-457200" algn="just">
                  <a:buAutoNum type="arabicPeriod"/>
                </a:pPr>
                <a:r>
                  <a:rPr lang="en-PH" sz="2400" b="1" dirty="0" smtClean="0">
                    <a:solidFill>
                      <a:schemeClr val="tx1"/>
                    </a:solidFill>
                  </a:rPr>
                  <a:t>Distinct Linear Factor</a:t>
                </a:r>
              </a:p>
              <a:p>
                <a:pPr algn="just"/>
                <a:r>
                  <a:rPr lang="en-PH" sz="2400" b="1" dirty="0">
                    <a:solidFill>
                      <a:schemeClr val="tx1"/>
                    </a:solidFill>
                  </a:rPr>
                  <a:t>	</a:t>
                </a:r>
                <a:r>
                  <a:rPr lang="en-PH" sz="2400" dirty="0" smtClean="0">
                    <a:solidFill>
                      <a:schemeClr val="tx1"/>
                    </a:solidFill>
                  </a:rPr>
                  <a:t>For every distinct linear factor of the form </a:t>
                </a:r>
                <a14:m>
                  <m:oMath xmlns:m="http://schemas.openxmlformats.org/officeDocument/2006/math">
                    <m:r>
                      <a:rPr lang="en-PH" sz="2400" b="0" i="1" smtClean="0">
                        <a:solidFill>
                          <a:schemeClr val="tx1"/>
                        </a:solidFill>
                        <a:latin typeface="Cambria Math"/>
                      </a:rPr>
                      <m:t>𝑎𝑥</m:t>
                    </m:r>
                    <m:r>
                      <a:rPr lang="en-PH" sz="2400" b="0" i="1" smtClean="0">
                        <a:solidFill>
                          <a:schemeClr val="tx1"/>
                        </a:solidFill>
                        <a:latin typeface="Cambria Math"/>
                      </a:rPr>
                      <m:t>+</m:t>
                    </m:r>
                    <m:r>
                      <a:rPr lang="en-PH" sz="2400" b="0" i="1" smtClean="0">
                        <a:solidFill>
                          <a:schemeClr val="tx1"/>
                        </a:solidFill>
                        <a:latin typeface="Cambria Math"/>
                      </a:rPr>
                      <m:t>𝑏</m:t>
                    </m:r>
                  </m:oMath>
                </a14:m>
                <a:r>
                  <a:rPr lang="en-PH" sz="2400" b="1" dirty="0" smtClean="0">
                    <a:solidFill>
                      <a:schemeClr val="tx1"/>
                    </a:solidFill>
                  </a:rPr>
                  <a:t> </a:t>
                </a:r>
                <a:r>
                  <a:rPr lang="en-PH" sz="2400" dirty="0" smtClean="0">
                    <a:solidFill>
                      <a:schemeClr val="tx1"/>
                    </a:solidFill>
                  </a:rPr>
                  <a:t>found in </a:t>
                </a:r>
                <a14:m>
                  <m:oMath xmlns:m="http://schemas.openxmlformats.org/officeDocument/2006/math">
                    <m:r>
                      <a:rPr lang="en-PH" sz="2400" b="0" i="1" smtClean="0">
                        <a:solidFill>
                          <a:schemeClr val="tx1"/>
                        </a:solidFill>
                        <a:latin typeface="Cambria Math"/>
                      </a:rPr>
                      <m:t>𝐷</m:t>
                    </m:r>
                    <m:r>
                      <a:rPr lang="en-PH" sz="2400" b="0" i="1" smtClean="0">
                        <a:solidFill>
                          <a:schemeClr val="tx1"/>
                        </a:solidFill>
                        <a:latin typeface="Cambria Math"/>
                      </a:rPr>
                      <m:t>(</m:t>
                    </m:r>
                    <m:r>
                      <a:rPr lang="en-PH" sz="2400" b="0" i="1" smtClean="0">
                        <a:solidFill>
                          <a:schemeClr val="tx1"/>
                        </a:solidFill>
                        <a:latin typeface="Cambria Math"/>
                      </a:rPr>
                      <m:t>𝑥</m:t>
                    </m:r>
                    <m:r>
                      <a:rPr lang="en-PH" sz="2400" b="0" i="1" smtClean="0">
                        <a:solidFill>
                          <a:schemeClr val="tx1"/>
                        </a:solidFill>
                        <a:latin typeface="Cambria Math"/>
                      </a:rPr>
                      <m:t>)</m:t>
                    </m:r>
                  </m:oMath>
                </a14:m>
                <a:r>
                  <a:rPr lang="en-PH" sz="2400" b="1" dirty="0" smtClean="0">
                    <a:solidFill>
                      <a:schemeClr val="tx1"/>
                    </a:solidFill>
                  </a:rPr>
                  <a:t>, </a:t>
                </a:r>
                <a:r>
                  <a:rPr lang="en-PH" sz="2400" dirty="0" smtClean="0">
                    <a:solidFill>
                      <a:schemeClr val="tx1"/>
                    </a:solidFill>
                  </a:rPr>
                  <a:t>there corresponds a partial fraction of the form          </a:t>
                </a:r>
                <a14:m>
                  <m:oMath xmlns:m="http://schemas.openxmlformats.org/officeDocument/2006/math">
                    <m:f>
                      <m:fPr>
                        <m:ctrlPr>
                          <a:rPr lang="en-PH" sz="2400" i="1" smtClean="0">
                            <a:solidFill>
                              <a:schemeClr val="tx1"/>
                            </a:solidFill>
                            <a:latin typeface="Cambria Math" panose="02040503050406030204" pitchFamily="18" charset="0"/>
                          </a:rPr>
                        </m:ctrlPr>
                      </m:fPr>
                      <m:num>
                        <m:r>
                          <a:rPr lang="en-PH" sz="2400" b="0" i="1" smtClean="0">
                            <a:solidFill>
                              <a:schemeClr val="tx1"/>
                            </a:solidFill>
                            <a:latin typeface="Cambria Math"/>
                          </a:rPr>
                          <m:t>𝐴</m:t>
                        </m:r>
                      </m:num>
                      <m:den>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𝑎</m:t>
                            </m:r>
                          </m:e>
                          <m:sub>
                            <m:r>
                              <a:rPr lang="en-PH" sz="2400" b="0" i="1" smtClean="0">
                                <a:solidFill>
                                  <a:schemeClr val="tx1"/>
                                </a:solidFill>
                                <a:latin typeface="Cambria Math"/>
                              </a:rPr>
                              <m:t>1</m:t>
                            </m:r>
                          </m:sub>
                        </m:sSub>
                        <m:r>
                          <a:rPr lang="en-PH" sz="2400" b="0" i="1" smtClean="0">
                            <a:solidFill>
                              <a:schemeClr val="tx1"/>
                            </a:solidFill>
                            <a:latin typeface="Cambria Math"/>
                          </a:rPr>
                          <m:t>𝑥</m:t>
                        </m:r>
                        <m:r>
                          <a:rPr lang="en-PH" sz="2400" b="0" i="1" smtClean="0">
                            <a:solidFill>
                              <a:schemeClr val="tx1"/>
                            </a:solidFill>
                            <a:latin typeface="Cambria Math"/>
                          </a:rPr>
                          <m:t>+</m:t>
                        </m:r>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𝑏</m:t>
                            </m:r>
                          </m:e>
                          <m:sub>
                            <m:r>
                              <a:rPr lang="en-PH" sz="2400" b="0" i="1" smtClean="0">
                                <a:solidFill>
                                  <a:schemeClr val="tx1"/>
                                </a:solidFill>
                                <a:latin typeface="Cambria Math"/>
                              </a:rPr>
                              <m:t>1</m:t>
                            </m:r>
                          </m:sub>
                        </m:sSub>
                      </m:den>
                    </m:f>
                    <m:r>
                      <a:rPr lang="en-PH" sz="2400" b="0" i="1" smtClean="0">
                        <a:solidFill>
                          <a:schemeClr val="tx1"/>
                        </a:solidFill>
                        <a:latin typeface="Cambria Math"/>
                      </a:rPr>
                      <m:t>+</m:t>
                    </m:r>
                    <m:f>
                      <m:fPr>
                        <m:ctrlPr>
                          <a:rPr lang="en-PH" sz="2400" i="1" smtClean="0">
                            <a:solidFill>
                              <a:schemeClr val="tx1"/>
                            </a:solidFill>
                            <a:latin typeface="Cambria Math" panose="02040503050406030204" pitchFamily="18" charset="0"/>
                          </a:rPr>
                        </m:ctrlPr>
                      </m:fPr>
                      <m:num>
                        <m:r>
                          <a:rPr lang="en-PH" sz="2400" b="0" i="1" smtClean="0">
                            <a:solidFill>
                              <a:schemeClr val="tx1"/>
                            </a:solidFill>
                            <a:latin typeface="Cambria Math"/>
                          </a:rPr>
                          <m:t>𝐵</m:t>
                        </m:r>
                      </m:num>
                      <m:den>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𝑎</m:t>
                            </m:r>
                          </m:e>
                          <m:sub>
                            <m:r>
                              <a:rPr lang="en-PH" sz="2400" b="0" i="1" smtClean="0">
                                <a:solidFill>
                                  <a:schemeClr val="tx1"/>
                                </a:solidFill>
                                <a:latin typeface="Cambria Math"/>
                              </a:rPr>
                              <m:t>2</m:t>
                            </m:r>
                          </m:sub>
                        </m:sSub>
                        <m:r>
                          <a:rPr lang="en-PH" sz="2400" b="0" i="1" smtClean="0">
                            <a:solidFill>
                              <a:schemeClr val="tx1"/>
                            </a:solidFill>
                            <a:latin typeface="Cambria Math"/>
                          </a:rPr>
                          <m:t>𝑥</m:t>
                        </m:r>
                        <m:r>
                          <a:rPr lang="en-PH" sz="2400" b="0" i="1" smtClean="0">
                            <a:solidFill>
                              <a:schemeClr val="tx1"/>
                            </a:solidFill>
                            <a:latin typeface="Cambria Math"/>
                          </a:rPr>
                          <m:t>+</m:t>
                        </m:r>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𝑏</m:t>
                            </m:r>
                          </m:e>
                          <m:sub>
                            <m:r>
                              <a:rPr lang="en-PH" sz="2400" b="0" i="1" smtClean="0">
                                <a:solidFill>
                                  <a:schemeClr val="tx1"/>
                                </a:solidFill>
                                <a:latin typeface="Cambria Math"/>
                              </a:rPr>
                              <m:t>2</m:t>
                            </m:r>
                          </m:sub>
                        </m:sSub>
                      </m:den>
                    </m:f>
                    <m:r>
                      <a:rPr lang="en-PH" sz="2400" b="0" i="1" smtClean="0">
                        <a:solidFill>
                          <a:schemeClr val="tx1"/>
                        </a:solidFill>
                        <a:latin typeface="Cambria Math"/>
                      </a:rPr>
                      <m:t>+</m:t>
                    </m:r>
                    <m:f>
                      <m:fPr>
                        <m:ctrlPr>
                          <a:rPr lang="en-PH" sz="2400" i="1" smtClean="0">
                            <a:solidFill>
                              <a:schemeClr val="tx1"/>
                            </a:solidFill>
                            <a:latin typeface="Cambria Math" panose="02040503050406030204" pitchFamily="18" charset="0"/>
                          </a:rPr>
                        </m:ctrlPr>
                      </m:fPr>
                      <m:num>
                        <m:r>
                          <a:rPr lang="en-PH" sz="2400" b="0" i="1" smtClean="0">
                            <a:solidFill>
                              <a:schemeClr val="tx1"/>
                            </a:solidFill>
                            <a:latin typeface="Cambria Math"/>
                          </a:rPr>
                          <m:t>𝐶</m:t>
                        </m:r>
                      </m:num>
                      <m:den>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𝑎</m:t>
                            </m:r>
                          </m:e>
                          <m:sub>
                            <m:r>
                              <a:rPr lang="en-PH" sz="2400" b="0" i="1" smtClean="0">
                                <a:solidFill>
                                  <a:schemeClr val="tx1"/>
                                </a:solidFill>
                                <a:latin typeface="Cambria Math"/>
                              </a:rPr>
                              <m:t>3</m:t>
                            </m:r>
                          </m:sub>
                        </m:sSub>
                        <m:r>
                          <a:rPr lang="en-PH" sz="2400" b="0" i="1" smtClean="0">
                            <a:solidFill>
                              <a:schemeClr val="tx1"/>
                            </a:solidFill>
                            <a:latin typeface="Cambria Math"/>
                          </a:rPr>
                          <m:t>𝑥</m:t>
                        </m:r>
                        <m:r>
                          <a:rPr lang="en-PH" sz="2400" b="0" i="1" smtClean="0">
                            <a:solidFill>
                              <a:schemeClr val="tx1"/>
                            </a:solidFill>
                            <a:latin typeface="Cambria Math"/>
                          </a:rPr>
                          <m:t>+</m:t>
                        </m:r>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𝑏</m:t>
                            </m:r>
                          </m:e>
                          <m:sub>
                            <m:r>
                              <a:rPr lang="en-PH" sz="2400" b="0" i="1" smtClean="0">
                                <a:solidFill>
                                  <a:schemeClr val="tx1"/>
                                </a:solidFill>
                                <a:latin typeface="Cambria Math"/>
                              </a:rPr>
                              <m:t>3</m:t>
                            </m:r>
                          </m:sub>
                        </m:sSub>
                      </m:den>
                    </m:f>
                    <m:r>
                      <a:rPr lang="en-PH" sz="2400" b="0" i="1" smtClean="0">
                        <a:solidFill>
                          <a:schemeClr val="tx1"/>
                        </a:solidFill>
                        <a:latin typeface="Cambria Math"/>
                      </a:rPr>
                      <m:t>+…+</m:t>
                    </m:r>
                    <m:f>
                      <m:fPr>
                        <m:ctrlPr>
                          <a:rPr lang="en-PH" sz="2400" i="1" smtClean="0">
                            <a:solidFill>
                              <a:schemeClr val="tx1"/>
                            </a:solidFill>
                            <a:latin typeface="Cambria Math" panose="02040503050406030204" pitchFamily="18" charset="0"/>
                          </a:rPr>
                        </m:ctrlPr>
                      </m:fPr>
                      <m:num>
                        <m:r>
                          <a:rPr lang="en-PH" sz="2400" b="0" i="1" smtClean="0">
                            <a:solidFill>
                              <a:schemeClr val="tx1"/>
                            </a:solidFill>
                            <a:latin typeface="Cambria Math"/>
                          </a:rPr>
                          <m:t>𝑁</m:t>
                        </m:r>
                      </m:num>
                      <m:den>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𝑎</m:t>
                            </m:r>
                          </m:e>
                          <m:sub>
                            <m:r>
                              <a:rPr lang="en-PH" sz="2400" b="0" i="1" smtClean="0">
                                <a:solidFill>
                                  <a:schemeClr val="tx1"/>
                                </a:solidFill>
                                <a:latin typeface="Cambria Math"/>
                              </a:rPr>
                              <m:t>𝑛</m:t>
                            </m:r>
                          </m:sub>
                        </m:sSub>
                        <m:r>
                          <a:rPr lang="en-PH" sz="2400" b="0" i="1" smtClean="0">
                            <a:solidFill>
                              <a:schemeClr val="tx1"/>
                            </a:solidFill>
                            <a:latin typeface="Cambria Math"/>
                          </a:rPr>
                          <m:t>𝑥</m:t>
                        </m:r>
                        <m:r>
                          <a:rPr lang="en-PH" sz="2400" b="0" i="1" smtClean="0">
                            <a:solidFill>
                              <a:schemeClr val="tx1"/>
                            </a:solidFill>
                            <a:latin typeface="Cambria Math"/>
                          </a:rPr>
                          <m:t>+</m:t>
                        </m:r>
                        <m:sSub>
                          <m:sSubPr>
                            <m:ctrlPr>
                              <a:rPr lang="en-PH" sz="2400" i="1" smtClean="0">
                                <a:solidFill>
                                  <a:schemeClr val="tx1"/>
                                </a:solidFill>
                                <a:latin typeface="Cambria Math" panose="02040503050406030204" pitchFamily="18" charset="0"/>
                              </a:rPr>
                            </m:ctrlPr>
                          </m:sSubPr>
                          <m:e>
                            <m:r>
                              <a:rPr lang="en-PH" sz="2400" b="0" i="1" smtClean="0">
                                <a:solidFill>
                                  <a:schemeClr val="tx1"/>
                                </a:solidFill>
                                <a:latin typeface="Cambria Math"/>
                              </a:rPr>
                              <m:t>𝑏</m:t>
                            </m:r>
                          </m:e>
                          <m:sub>
                            <m:r>
                              <a:rPr lang="en-PH" sz="2400" b="0" i="1" smtClean="0">
                                <a:solidFill>
                                  <a:schemeClr val="tx1"/>
                                </a:solidFill>
                                <a:latin typeface="Cambria Math"/>
                              </a:rPr>
                              <m:t>𝑛</m:t>
                            </m:r>
                          </m:sub>
                        </m:sSub>
                      </m:den>
                    </m:f>
                  </m:oMath>
                </a14:m>
                <a:r>
                  <a:rPr lang="en-PH" sz="2400" dirty="0" smtClean="0">
                    <a:solidFill>
                      <a:schemeClr val="tx1"/>
                    </a:solidFill>
                  </a:rPr>
                  <a:t>, where A, B, C, …, N are constants to be determined.</a:t>
                </a:r>
              </a:p>
              <a:p>
                <a:pPr algn="just"/>
                <a:endParaRPr lang="en-PH" sz="2400" dirty="0" smtClean="0">
                  <a:solidFill>
                    <a:schemeClr val="tx1"/>
                  </a:solidFill>
                </a:endParaRPr>
              </a:p>
              <a:p>
                <a:pPr algn="just"/>
                <a:r>
                  <a:rPr lang="en-PH" sz="2800" b="1" i="1" dirty="0" smtClean="0">
                    <a:solidFill>
                      <a:schemeClr val="tx1"/>
                    </a:solidFill>
                  </a:rPr>
                  <a:t>Examples: </a:t>
                </a:r>
                <a:r>
                  <a:rPr lang="en-PH" sz="2400" dirty="0" smtClean="0">
                    <a:solidFill>
                      <a:schemeClr val="tx1"/>
                    </a:solidFill>
                  </a:rPr>
                  <a:t>Decompose the following fractions into partial fractions.</a:t>
                </a:r>
              </a:p>
              <a:p>
                <a:pPr algn="just"/>
                <a:r>
                  <a:rPr lang="en-PH" sz="2400" dirty="0" smtClean="0">
                    <a:solidFill>
                      <a:schemeClr val="tx1"/>
                    </a:solidFill>
                  </a:rPr>
                  <a:t>	1</a:t>
                </a:r>
                <a:r>
                  <a:rPr lang="en-PH" sz="2800" dirty="0" smtClean="0">
                    <a:solidFill>
                      <a:schemeClr val="tx1"/>
                    </a:solidFill>
                  </a:rPr>
                  <a:t>. </a:t>
                </a:r>
                <a14:m>
                  <m:oMath xmlns:m="http://schemas.openxmlformats.org/officeDocument/2006/math">
                    <m:f>
                      <m:fPr>
                        <m:ctrlPr>
                          <a:rPr lang="en-PH" sz="2800" i="1" smtClean="0">
                            <a:solidFill>
                              <a:schemeClr val="tx1"/>
                            </a:solidFill>
                            <a:latin typeface="Cambria Math" panose="02040503050406030204" pitchFamily="18" charset="0"/>
                          </a:rPr>
                        </m:ctrlPr>
                      </m:fPr>
                      <m:num>
                        <m:r>
                          <a:rPr lang="en-PH" sz="2800" b="0" i="1" smtClean="0">
                            <a:solidFill>
                              <a:schemeClr val="tx1"/>
                            </a:solidFill>
                            <a:latin typeface="Cambria Math"/>
                          </a:rPr>
                          <m:t>2</m:t>
                        </m:r>
                        <m:r>
                          <a:rPr lang="en-PH" sz="2800" b="0" i="1" smtClean="0">
                            <a:solidFill>
                              <a:schemeClr val="tx1"/>
                            </a:solidFill>
                            <a:latin typeface="Cambria Math"/>
                          </a:rPr>
                          <m:t>𝑥</m:t>
                        </m:r>
                        <m:r>
                          <a:rPr lang="en-PH" sz="2800" b="0" i="1" smtClean="0">
                            <a:solidFill>
                              <a:schemeClr val="tx1"/>
                            </a:solidFill>
                            <a:latin typeface="Cambria Math"/>
                          </a:rPr>
                          <m:t>+3</m:t>
                        </m:r>
                      </m:num>
                      <m:den>
                        <m:sSup>
                          <m:sSupPr>
                            <m:ctrlPr>
                              <a:rPr lang="en-PH" sz="2800" i="1" smtClean="0">
                                <a:solidFill>
                                  <a:schemeClr val="tx1"/>
                                </a:solidFill>
                                <a:latin typeface="Cambria Math" panose="02040503050406030204" pitchFamily="18" charset="0"/>
                              </a:rPr>
                            </m:ctrlPr>
                          </m:sSupPr>
                          <m:e>
                            <m:r>
                              <a:rPr lang="en-PH" sz="2800" b="0" i="1" smtClean="0">
                                <a:solidFill>
                                  <a:schemeClr val="tx1"/>
                                </a:solidFill>
                                <a:latin typeface="Cambria Math"/>
                              </a:rPr>
                              <m:t>2</m:t>
                            </m:r>
                            <m:r>
                              <a:rPr lang="en-PH" sz="2800" b="0" i="1" smtClean="0">
                                <a:solidFill>
                                  <a:schemeClr val="tx1"/>
                                </a:solidFill>
                                <a:latin typeface="Cambria Math"/>
                              </a:rPr>
                              <m:t>𝑥</m:t>
                            </m:r>
                          </m:e>
                          <m:sup>
                            <m:r>
                              <a:rPr lang="en-PH" sz="2800" b="0" i="1" smtClean="0">
                                <a:solidFill>
                                  <a:schemeClr val="tx1"/>
                                </a:solidFill>
                                <a:latin typeface="Cambria Math"/>
                              </a:rPr>
                              <m:t>2</m:t>
                            </m:r>
                          </m:sup>
                        </m:sSup>
                        <m:r>
                          <a:rPr lang="en-PH" sz="2800" b="0" i="1" smtClean="0">
                            <a:solidFill>
                              <a:schemeClr val="tx1"/>
                            </a:solidFill>
                            <a:latin typeface="Cambria Math"/>
                          </a:rPr>
                          <m:t>+</m:t>
                        </m:r>
                        <m:r>
                          <a:rPr lang="en-PH" sz="2800" b="0" i="1" smtClean="0">
                            <a:solidFill>
                              <a:schemeClr val="tx1"/>
                            </a:solidFill>
                            <a:latin typeface="Cambria Math"/>
                          </a:rPr>
                          <m:t>𝑥</m:t>
                        </m:r>
                        <m:r>
                          <a:rPr lang="en-PH" sz="2800" b="0" i="1" smtClean="0">
                            <a:solidFill>
                              <a:schemeClr val="tx1"/>
                            </a:solidFill>
                            <a:latin typeface="Cambria Math"/>
                          </a:rPr>
                          <m:t>−6</m:t>
                        </m:r>
                      </m:den>
                    </m:f>
                  </m:oMath>
                </a14:m>
                <a:r>
                  <a:rPr lang="en-PH" sz="2800" dirty="0" smtClean="0">
                    <a:solidFill>
                      <a:schemeClr val="tx1"/>
                    </a:solidFill>
                  </a:rPr>
                  <a:t>		</a:t>
                </a:r>
                <a:r>
                  <a:rPr lang="en-PH" sz="2400" dirty="0" smtClean="0">
                    <a:solidFill>
                      <a:schemeClr val="tx1"/>
                    </a:solidFill>
                  </a:rPr>
                  <a:t>2.</a:t>
                </a:r>
                <a:r>
                  <a:rPr lang="en-PH" sz="2800" dirty="0" smtClean="0">
                    <a:solidFill>
                      <a:schemeClr val="tx1"/>
                    </a:solidFill>
                  </a:rPr>
                  <a:t> </a:t>
                </a:r>
                <a14:m>
                  <m:oMath xmlns:m="http://schemas.openxmlformats.org/officeDocument/2006/math">
                    <m:f>
                      <m:fPr>
                        <m:ctrlPr>
                          <a:rPr lang="en-PH" sz="2800" i="1" smtClean="0">
                            <a:solidFill>
                              <a:schemeClr val="tx1"/>
                            </a:solidFill>
                            <a:latin typeface="Cambria Math" panose="02040503050406030204" pitchFamily="18" charset="0"/>
                          </a:rPr>
                        </m:ctrlPr>
                      </m:fPr>
                      <m:num>
                        <m:sSup>
                          <m:sSupPr>
                            <m:ctrlPr>
                              <a:rPr lang="en-PH" sz="2800" i="1" smtClean="0">
                                <a:solidFill>
                                  <a:schemeClr val="tx1"/>
                                </a:solidFill>
                                <a:latin typeface="Cambria Math" panose="02040503050406030204" pitchFamily="18" charset="0"/>
                              </a:rPr>
                            </m:ctrlPr>
                          </m:sSupPr>
                          <m:e>
                            <m:r>
                              <a:rPr lang="en-PH" sz="2800" b="0" i="1" smtClean="0">
                                <a:solidFill>
                                  <a:schemeClr val="tx1"/>
                                </a:solidFill>
                                <a:latin typeface="Cambria Math"/>
                              </a:rPr>
                              <m:t>𝑥</m:t>
                            </m:r>
                          </m:e>
                          <m:sup>
                            <m:r>
                              <a:rPr lang="en-PH" sz="2800" b="0" i="1" smtClean="0">
                                <a:solidFill>
                                  <a:schemeClr val="tx1"/>
                                </a:solidFill>
                                <a:latin typeface="Cambria Math"/>
                              </a:rPr>
                              <m:t>4</m:t>
                            </m:r>
                          </m:sup>
                        </m:sSup>
                        <m:r>
                          <a:rPr lang="en-PH" sz="2800" b="0" i="1" smtClean="0">
                            <a:solidFill>
                              <a:schemeClr val="tx1"/>
                            </a:solidFill>
                            <a:latin typeface="Cambria Math"/>
                          </a:rPr>
                          <m:t>+</m:t>
                        </m:r>
                        <m:sSup>
                          <m:sSupPr>
                            <m:ctrlPr>
                              <a:rPr lang="en-PH" sz="2800" i="1" smtClean="0">
                                <a:solidFill>
                                  <a:schemeClr val="tx1"/>
                                </a:solidFill>
                                <a:latin typeface="Cambria Math" panose="02040503050406030204" pitchFamily="18" charset="0"/>
                              </a:rPr>
                            </m:ctrlPr>
                          </m:sSupPr>
                          <m:e>
                            <m:r>
                              <a:rPr lang="en-PH" sz="2800" b="0" i="1" smtClean="0">
                                <a:solidFill>
                                  <a:schemeClr val="tx1"/>
                                </a:solidFill>
                                <a:latin typeface="Cambria Math"/>
                              </a:rPr>
                              <m:t>3</m:t>
                            </m:r>
                            <m:r>
                              <a:rPr lang="en-PH" sz="2800" b="0" i="1" smtClean="0">
                                <a:solidFill>
                                  <a:schemeClr val="tx1"/>
                                </a:solidFill>
                                <a:latin typeface="Cambria Math"/>
                              </a:rPr>
                              <m:t>𝑥</m:t>
                            </m:r>
                          </m:e>
                          <m:sup>
                            <m:r>
                              <a:rPr lang="en-PH" sz="2800" b="0" i="1" smtClean="0">
                                <a:solidFill>
                                  <a:schemeClr val="tx1"/>
                                </a:solidFill>
                                <a:latin typeface="Cambria Math"/>
                              </a:rPr>
                              <m:t>2</m:t>
                            </m:r>
                          </m:sup>
                        </m:sSup>
                        <m:r>
                          <a:rPr lang="en-PH" sz="2800" b="0" i="1" smtClean="0">
                            <a:solidFill>
                              <a:schemeClr val="tx1"/>
                            </a:solidFill>
                            <a:latin typeface="Cambria Math"/>
                          </a:rPr>
                          <m:t>+1</m:t>
                        </m:r>
                      </m:num>
                      <m:den>
                        <m:sSup>
                          <m:sSupPr>
                            <m:ctrlPr>
                              <a:rPr lang="en-PH" sz="2800" i="1" smtClean="0">
                                <a:solidFill>
                                  <a:schemeClr val="tx1"/>
                                </a:solidFill>
                                <a:latin typeface="Cambria Math" panose="02040503050406030204" pitchFamily="18" charset="0"/>
                              </a:rPr>
                            </m:ctrlPr>
                          </m:sSupPr>
                          <m:e>
                            <m:r>
                              <a:rPr lang="en-PH" sz="2800" b="0" i="1" smtClean="0">
                                <a:solidFill>
                                  <a:schemeClr val="tx1"/>
                                </a:solidFill>
                                <a:latin typeface="Cambria Math"/>
                              </a:rPr>
                              <m:t>𝑥</m:t>
                            </m:r>
                          </m:e>
                          <m:sup>
                            <m:r>
                              <a:rPr lang="en-PH" sz="2800" b="0" i="1" smtClean="0">
                                <a:solidFill>
                                  <a:schemeClr val="tx1"/>
                                </a:solidFill>
                                <a:latin typeface="Cambria Math"/>
                              </a:rPr>
                              <m:t>3</m:t>
                            </m:r>
                          </m:sup>
                        </m:sSup>
                        <m:r>
                          <a:rPr lang="en-PH" sz="2800" b="0" i="1" smtClean="0">
                            <a:solidFill>
                              <a:schemeClr val="tx1"/>
                            </a:solidFill>
                            <a:latin typeface="Cambria Math"/>
                          </a:rPr>
                          <m:t>−</m:t>
                        </m:r>
                        <m:r>
                          <a:rPr lang="en-PH" sz="2800" b="0" i="1" smtClean="0">
                            <a:solidFill>
                              <a:schemeClr val="tx1"/>
                            </a:solidFill>
                            <a:latin typeface="Cambria Math"/>
                          </a:rPr>
                          <m:t>𝑥</m:t>
                        </m:r>
                      </m:den>
                    </m:f>
                  </m:oMath>
                </a14:m>
                <a:r>
                  <a:rPr lang="en-PH" sz="2800" dirty="0" smtClean="0">
                    <a:solidFill>
                      <a:schemeClr val="tx1"/>
                    </a:solidFill>
                  </a:rPr>
                  <a:t>	</a:t>
                </a:r>
                <a:endParaRPr lang="en-PH" sz="2800" dirty="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81000" y="381000"/>
                <a:ext cx="8458200" cy="6324600"/>
              </a:xfrm>
              <a:blipFill rotWithShape="1">
                <a:blip r:embed="rId2"/>
                <a:stretch>
                  <a:fillRect l="-1875" t="-1254" r="-1081"/>
                </a:stretch>
              </a:blipFill>
            </p:spPr>
            <p:txBody>
              <a:bodyPr/>
              <a:lstStyle/>
              <a:p>
                <a:r>
                  <a:rPr lang="en-PH">
                    <a:noFill/>
                  </a:rPr>
                  <a:t> </a:t>
                </a:r>
              </a:p>
            </p:txBody>
          </p:sp>
        </mc:Fallback>
      </mc:AlternateContent>
    </p:spTree>
    <p:extLst>
      <p:ext uri="{BB962C8B-B14F-4D97-AF65-F5344CB8AC3E}">
        <p14:creationId xmlns:p14="http://schemas.microsoft.com/office/powerpoint/2010/main" val="9563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81000" y="381000"/>
                <a:ext cx="8382000" cy="6248400"/>
              </a:xfrm>
            </p:spPr>
            <p:txBody>
              <a:bodyPr/>
              <a:lstStyle/>
              <a:p>
                <a:pPr algn="just"/>
                <a:r>
                  <a:rPr lang="en-PH" sz="2400" b="1" dirty="0" smtClean="0">
                    <a:solidFill>
                      <a:schemeClr val="tx1"/>
                    </a:solidFill>
                  </a:rPr>
                  <a:t>2. Repeated Linear Factors</a:t>
                </a:r>
              </a:p>
              <a:p>
                <a:pPr algn="just"/>
                <a:r>
                  <a:rPr lang="en-PH" sz="2400" dirty="0">
                    <a:solidFill>
                      <a:schemeClr val="tx1"/>
                    </a:solidFill>
                  </a:rPr>
                  <a:t>	</a:t>
                </a:r>
                <a:r>
                  <a:rPr lang="en-PH" sz="2400" dirty="0" smtClean="0">
                    <a:solidFill>
                      <a:schemeClr val="tx1"/>
                    </a:solidFill>
                  </a:rPr>
                  <a:t>For every linear factor </a:t>
                </a:r>
                <a14:m>
                  <m:oMath xmlns:m="http://schemas.openxmlformats.org/officeDocument/2006/math">
                    <m:r>
                      <a:rPr lang="en-PH" sz="2400" b="0" i="1" smtClean="0">
                        <a:solidFill>
                          <a:schemeClr val="tx1"/>
                        </a:solidFill>
                        <a:latin typeface="Cambria Math"/>
                      </a:rPr>
                      <m:t>𝑎𝑥</m:t>
                    </m:r>
                    <m:r>
                      <a:rPr lang="en-PH" sz="2400" b="0" i="1" smtClean="0">
                        <a:solidFill>
                          <a:schemeClr val="tx1"/>
                        </a:solidFill>
                        <a:latin typeface="Cambria Math"/>
                      </a:rPr>
                      <m:t>+</m:t>
                    </m:r>
                    <m:r>
                      <a:rPr lang="en-PH" sz="2400" b="0" i="1" smtClean="0">
                        <a:solidFill>
                          <a:schemeClr val="tx1"/>
                        </a:solidFill>
                        <a:latin typeface="Cambria Math"/>
                      </a:rPr>
                      <m:t>𝑏</m:t>
                    </m:r>
                  </m:oMath>
                </a14:m>
                <a:r>
                  <a:rPr lang="en-PH" sz="2400" dirty="0" smtClean="0">
                    <a:solidFill>
                      <a:schemeClr val="tx1"/>
                    </a:solidFill>
                  </a:rPr>
                  <a:t> repeated n times found in </a:t>
                </a:r>
                <a14:m>
                  <m:oMath xmlns:m="http://schemas.openxmlformats.org/officeDocument/2006/math">
                    <m:r>
                      <a:rPr lang="en-PH" sz="2400" b="0" i="1" smtClean="0">
                        <a:solidFill>
                          <a:schemeClr val="tx1"/>
                        </a:solidFill>
                        <a:latin typeface="Cambria Math"/>
                      </a:rPr>
                      <m:t>𝐷</m:t>
                    </m:r>
                    <m:r>
                      <a:rPr lang="en-PH" sz="2400" b="0" i="1" smtClean="0">
                        <a:solidFill>
                          <a:schemeClr val="tx1"/>
                        </a:solidFill>
                        <a:latin typeface="Cambria Math"/>
                      </a:rPr>
                      <m:t>(</m:t>
                    </m:r>
                    <m:r>
                      <a:rPr lang="en-PH" sz="2400" b="0" i="1" smtClean="0">
                        <a:solidFill>
                          <a:schemeClr val="tx1"/>
                        </a:solidFill>
                        <a:latin typeface="Cambria Math"/>
                      </a:rPr>
                      <m:t>𝑥</m:t>
                    </m:r>
                    <m:r>
                      <a:rPr lang="en-PH" sz="2400" b="0" i="1" smtClean="0">
                        <a:solidFill>
                          <a:schemeClr val="tx1"/>
                        </a:solidFill>
                        <a:latin typeface="Cambria Math"/>
                      </a:rPr>
                      <m:t>)</m:t>
                    </m:r>
                  </m:oMath>
                </a14:m>
                <a:r>
                  <a:rPr lang="en-PH" sz="2400" dirty="0" smtClean="0">
                    <a:solidFill>
                      <a:schemeClr val="tx1"/>
                    </a:solidFill>
                  </a:rPr>
                  <a:t>, there corresponds n partial fractions of the form:</a:t>
                </a:r>
              </a:p>
              <a:p>
                <a:pPr algn="just"/>
                <a14:m>
                  <m:oMath xmlns:m="http://schemas.openxmlformats.org/officeDocument/2006/math">
                    <m:f>
                      <m:fPr>
                        <m:ctrlPr>
                          <a:rPr lang="en-PH" sz="2800" i="1" smtClean="0">
                            <a:solidFill>
                              <a:schemeClr val="tx1"/>
                            </a:solidFill>
                            <a:latin typeface="Cambria Math" panose="02040503050406030204" pitchFamily="18" charset="0"/>
                          </a:rPr>
                        </m:ctrlPr>
                      </m:fPr>
                      <m:num>
                        <m:r>
                          <a:rPr lang="en-PH" sz="2800" b="0" i="1" smtClean="0">
                            <a:solidFill>
                              <a:schemeClr val="tx1"/>
                            </a:solidFill>
                            <a:latin typeface="Cambria Math"/>
                          </a:rPr>
                          <m:t>𝐴</m:t>
                        </m:r>
                      </m:num>
                      <m:den>
                        <m:r>
                          <a:rPr lang="en-PH" sz="2800" b="0" i="1" smtClean="0">
                            <a:solidFill>
                              <a:schemeClr val="tx1"/>
                            </a:solidFill>
                            <a:latin typeface="Cambria Math"/>
                          </a:rPr>
                          <m:t>𝑎𝑥</m:t>
                        </m:r>
                        <m:r>
                          <a:rPr lang="en-PH" sz="2800" b="0" i="1" smtClean="0">
                            <a:solidFill>
                              <a:schemeClr val="tx1"/>
                            </a:solidFill>
                            <a:latin typeface="Cambria Math"/>
                          </a:rPr>
                          <m:t>+</m:t>
                        </m:r>
                        <m:r>
                          <a:rPr lang="en-PH" sz="2800" b="0" i="1" smtClean="0">
                            <a:solidFill>
                              <a:schemeClr val="tx1"/>
                            </a:solidFill>
                            <a:latin typeface="Cambria Math"/>
                          </a:rPr>
                          <m:t>𝑏</m:t>
                        </m:r>
                      </m:den>
                    </m:f>
                    <m:r>
                      <a:rPr lang="en-PH" sz="2800" b="0" i="1" smtClean="0">
                        <a:solidFill>
                          <a:schemeClr val="tx1"/>
                        </a:solidFill>
                        <a:latin typeface="Cambria Math"/>
                      </a:rPr>
                      <m:t>+</m:t>
                    </m:r>
                    <m:f>
                      <m:fPr>
                        <m:ctrlPr>
                          <a:rPr lang="en-PH" sz="2800" i="1" smtClean="0">
                            <a:solidFill>
                              <a:schemeClr val="tx1"/>
                            </a:solidFill>
                            <a:latin typeface="Cambria Math" panose="02040503050406030204" pitchFamily="18" charset="0"/>
                          </a:rPr>
                        </m:ctrlPr>
                      </m:fPr>
                      <m:num>
                        <m:r>
                          <a:rPr lang="en-PH" sz="2800" b="0" i="1" smtClean="0">
                            <a:solidFill>
                              <a:schemeClr val="tx1"/>
                            </a:solidFill>
                            <a:latin typeface="Cambria Math"/>
                          </a:rPr>
                          <m:t>𝐵</m:t>
                        </m:r>
                      </m:num>
                      <m:den>
                        <m:sSup>
                          <m:sSupPr>
                            <m:ctrlPr>
                              <a:rPr lang="en-PH" sz="2800" i="1" smtClean="0">
                                <a:solidFill>
                                  <a:schemeClr val="tx1"/>
                                </a:solidFill>
                                <a:latin typeface="Cambria Math" panose="02040503050406030204" pitchFamily="18" charset="0"/>
                              </a:rPr>
                            </m:ctrlPr>
                          </m:sSupPr>
                          <m:e>
                            <m:r>
                              <a:rPr lang="en-PH" sz="2800" b="0" i="1" smtClean="0">
                                <a:solidFill>
                                  <a:schemeClr val="tx1"/>
                                </a:solidFill>
                                <a:latin typeface="Cambria Math"/>
                              </a:rPr>
                              <m:t>(</m:t>
                            </m:r>
                            <m:r>
                              <a:rPr lang="en-PH" sz="2800" b="0" i="1" smtClean="0">
                                <a:solidFill>
                                  <a:schemeClr val="tx1"/>
                                </a:solidFill>
                                <a:latin typeface="Cambria Math"/>
                              </a:rPr>
                              <m:t>𝑎𝑥</m:t>
                            </m:r>
                            <m:r>
                              <a:rPr lang="en-PH" sz="2800" b="0" i="1" smtClean="0">
                                <a:solidFill>
                                  <a:schemeClr val="tx1"/>
                                </a:solidFill>
                                <a:latin typeface="Cambria Math"/>
                              </a:rPr>
                              <m:t>+</m:t>
                            </m:r>
                            <m:r>
                              <a:rPr lang="en-PH" sz="2800" b="0" i="1" smtClean="0">
                                <a:solidFill>
                                  <a:schemeClr val="tx1"/>
                                </a:solidFill>
                                <a:latin typeface="Cambria Math"/>
                              </a:rPr>
                              <m:t>𝑏</m:t>
                            </m:r>
                            <m:r>
                              <a:rPr lang="en-PH" sz="2800" b="0" i="1" smtClean="0">
                                <a:solidFill>
                                  <a:schemeClr val="tx1"/>
                                </a:solidFill>
                                <a:latin typeface="Cambria Math"/>
                              </a:rPr>
                              <m:t>)</m:t>
                            </m:r>
                          </m:e>
                          <m:sup>
                            <m:r>
                              <a:rPr lang="en-PH" sz="2800" b="0" i="1" smtClean="0">
                                <a:solidFill>
                                  <a:schemeClr val="tx1"/>
                                </a:solidFill>
                                <a:latin typeface="Cambria Math"/>
                              </a:rPr>
                              <m:t>2</m:t>
                            </m:r>
                          </m:sup>
                        </m:sSup>
                      </m:den>
                    </m:f>
                    <m:r>
                      <a:rPr lang="en-PH" sz="2800" b="0" i="1" smtClean="0">
                        <a:solidFill>
                          <a:schemeClr val="tx1"/>
                        </a:solidFill>
                        <a:latin typeface="Cambria Math"/>
                      </a:rPr>
                      <m:t>+</m:t>
                    </m:r>
                    <m:f>
                      <m:fPr>
                        <m:ctrlPr>
                          <a:rPr lang="en-PH" sz="2800" i="1" smtClean="0">
                            <a:solidFill>
                              <a:schemeClr val="tx1"/>
                            </a:solidFill>
                            <a:latin typeface="Cambria Math" panose="02040503050406030204" pitchFamily="18" charset="0"/>
                          </a:rPr>
                        </m:ctrlPr>
                      </m:fPr>
                      <m:num>
                        <m:r>
                          <a:rPr lang="en-PH" sz="2800" b="0" i="1" smtClean="0">
                            <a:solidFill>
                              <a:schemeClr val="tx1"/>
                            </a:solidFill>
                            <a:latin typeface="Cambria Math"/>
                          </a:rPr>
                          <m:t>𝐶</m:t>
                        </m:r>
                      </m:num>
                      <m:den>
                        <m:sSup>
                          <m:sSupPr>
                            <m:ctrlPr>
                              <a:rPr lang="en-PH" sz="2800" i="1" smtClean="0">
                                <a:solidFill>
                                  <a:schemeClr val="tx1"/>
                                </a:solidFill>
                                <a:latin typeface="Cambria Math" panose="02040503050406030204" pitchFamily="18" charset="0"/>
                              </a:rPr>
                            </m:ctrlPr>
                          </m:sSupPr>
                          <m:e>
                            <m:r>
                              <a:rPr lang="en-PH" sz="2800" b="0" i="1" smtClean="0">
                                <a:solidFill>
                                  <a:schemeClr val="tx1"/>
                                </a:solidFill>
                                <a:latin typeface="Cambria Math"/>
                              </a:rPr>
                              <m:t>(</m:t>
                            </m:r>
                            <m:r>
                              <a:rPr lang="en-PH" sz="2800" b="0" i="1" smtClean="0">
                                <a:solidFill>
                                  <a:schemeClr val="tx1"/>
                                </a:solidFill>
                                <a:latin typeface="Cambria Math"/>
                              </a:rPr>
                              <m:t>𝑎𝑥</m:t>
                            </m:r>
                            <m:r>
                              <a:rPr lang="en-PH" sz="2800" b="0" i="1" smtClean="0">
                                <a:solidFill>
                                  <a:schemeClr val="tx1"/>
                                </a:solidFill>
                                <a:latin typeface="Cambria Math"/>
                              </a:rPr>
                              <m:t>+</m:t>
                            </m:r>
                            <m:r>
                              <a:rPr lang="en-PH" sz="2800" b="0" i="1" smtClean="0">
                                <a:solidFill>
                                  <a:schemeClr val="tx1"/>
                                </a:solidFill>
                                <a:latin typeface="Cambria Math"/>
                              </a:rPr>
                              <m:t>𝑏</m:t>
                            </m:r>
                            <m:r>
                              <a:rPr lang="en-PH" sz="2800" b="0" i="1" smtClean="0">
                                <a:solidFill>
                                  <a:schemeClr val="tx1"/>
                                </a:solidFill>
                                <a:latin typeface="Cambria Math"/>
                              </a:rPr>
                              <m:t>)</m:t>
                            </m:r>
                          </m:e>
                          <m:sup>
                            <m:r>
                              <a:rPr lang="en-PH" sz="2800" b="0" i="1" smtClean="0">
                                <a:solidFill>
                                  <a:schemeClr val="tx1"/>
                                </a:solidFill>
                                <a:latin typeface="Cambria Math"/>
                              </a:rPr>
                              <m:t>3</m:t>
                            </m:r>
                          </m:sup>
                        </m:sSup>
                      </m:den>
                    </m:f>
                    <m:r>
                      <a:rPr lang="en-PH" sz="2800" b="0" i="1" smtClean="0">
                        <a:solidFill>
                          <a:schemeClr val="tx1"/>
                        </a:solidFill>
                        <a:latin typeface="Cambria Math"/>
                      </a:rPr>
                      <m:t>+…+</m:t>
                    </m:r>
                    <m:f>
                      <m:fPr>
                        <m:ctrlPr>
                          <a:rPr lang="en-PH" sz="2800" i="1" smtClean="0">
                            <a:solidFill>
                              <a:schemeClr val="tx1"/>
                            </a:solidFill>
                            <a:latin typeface="Cambria Math" panose="02040503050406030204" pitchFamily="18" charset="0"/>
                          </a:rPr>
                        </m:ctrlPr>
                      </m:fPr>
                      <m:num>
                        <m:r>
                          <a:rPr lang="en-PH" sz="2800" b="0" i="1" smtClean="0">
                            <a:solidFill>
                              <a:schemeClr val="tx1"/>
                            </a:solidFill>
                            <a:latin typeface="Cambria Math"/>
                          </a:rPr>
                          <m:t>𝑁</m:t>
                        </m:r>
                      </m:num>
                      <m:den>
                        <m:sSup>
                          <m:sSupPr>
                            <m:ctrlPr>
                              <a:rPr lang="en-PH" sz="2800" i="1" smtClean="0">
                                <a:solidFill>
                                  <a:schemeClr val="tx1"/>
                                </a:solidFill>
                                <a:latin typeface="Cambria Math" panose="02040503050406030204" pitchFamily="18" charset="0"/>
                              </a:rPr>
                            </m:ctrlPr>
                          </m:sSupPr>
                          <m:e>
                            <m:r>
                              <a:rPr lang="en-PH" sz="2800" b="0" i="1" smtClean="0">
                                <a:solidFill>
                                  <a:schemeClr val="tx1"/>
                                </a:solidFill>
                                <a:latin typeface="Cambria Math"/>
                              </a:rPr>
                              <m:t>(</m:t>
                            </m:r>
                            <m:r>
                              <a:rPr lang="en-PH" sz="2800" b="0" i="1" smtClean="0">
                                <a:solidFill>
                                  <a:schemeClr val="tx1"/>
                                </a:solidFill>
                                <a:latin typeface="Cambria Math"/>
                              </a:rPr>
                              <m:t>𝑎𝑥</m:t>
                            </m:r>
                            <m:r>
                              <a:rPr lang="en-PH" sz="2800" b="0" i="1" smtClean="0">
                                <a:solidFill>
                                  <a:schemeClr val="tx1"/>
                                </a:solidFill>
                                <a:latin typeface="Cambria Math"/>
                              </a:rPr>
                              <m:t>+</m:t>
                            </m:r>
                            <m:r>
                              <a:rPr lang="en-PH" sz="2800" b="0" i="1" smtClean="0">
                                <a:solidFill>
                                  <a:schemeClr val="tx1"/>
                                </a:solidFill>
                                <a:latin typeface="Cambria Math"/>
                              </a:rPr>
                              <m:t>𝑏</m:t>
                            </m:r>
                            <m:r>
                              <a:rPr lang="en-PH" sz="2800" b="0" i="1" smtClean="0">
                                <a:solidFill>
                                  <a:schemeClr val="tx1"/>
                                </a:solidFill>
                                <a:latin typeface="Cambria Math"/>
                              </a:rPr>
                              <m:t>)</m:t>
                            </m:r>
                          </m:e>
                          <m:sup>
                            <m:r>
                              <a:rPr lang="en-PH" sz="2800" b="0" i="1" smtClean="0">
                                <a:solidFill>
                                  <a:schemeClr val="tx1"/>
                                </a:solidFill>
                                <a:latin typeface="Cambria Math"/>
                              </a:rPr>
                              <m:t>𝑛</m:t>
                            </m:r>
                          </m:sup>
                        </m:sSup>
                      </m:den>
                    </m:f>
                  </m:oMath>
                </a14:m>
                <a:r>
                  <a:rPr lang="en-PH" sz="2400" dirty="0" smtClean="0">
                    <a:solidFill>
                      <a:schemeClr val="tx1"/>
                    </a:solidFill>
                  </a:rPr>
                  <a:t>, where A, B, C,…,N are constants to be determined.</a:t>
                </a:r>
              </a:p>
              <a:p>
                <a:pPr algn="just"/>
                <a:endParaRPr lang="en-PH" sz="2400" dirty="0">
                  <a:solidFill>
                    <a:schemeClr val="tx1"/>
                  </a:solidFill>
                </a:endParaRPr>
              </a:p>
              <a:p>
                <a:pPr algn="just"/>
                <a:r>
                  <a:rPr lang="en-PH" sz="2800" b="1" i="1" dirty="0" smtClean="0">
                    <a:solidFill>
                      <a:schemeClr val="tx1"/>
                    </a:solidFill>
                  </a:rPr>
                  <a:t>Examples: </a:t>
                </a:r>
                <a:r>
                  <a:rPr lang="en-PH" sz="2400" dirty="0" smtClean="0">
                    <a:solidFill>
                      <a:schemeClr val="tx1"/>
                    </a:solidFill>
                  </a:rPr>
                  <a:t>Decompose the following to partial fractions.</a:t>
                </a:r>
              </a:p>
              <a:p>
                <a:pPr algn="just"/>
                <a:r>
                  <a:rPr lang="en-PH" sz="2800" dirty="0" smtClean="0">
                    <a:solidFill>
                      <a:schemeClr val="tx1"/>
                    </a:solidFill>
                  </a:rPr>
                  <a:t>	1. </a:t>
                </a:r>
                <a14:m>
                  <m:oMath xmlns:m="http://schemas.openxmlformats.org/officeDocument/2006/math">
                    <m:f>
                      <m:fPr>
                        <m:ctrlPr>
                          <a:rPr lang="en-PH" sz="2800" i="1" smtClean="0">
                            <a:solidFill>
                              <a:schemeClr val="tx1"/>
                            </a:solidFill>
                            <a:latin typeface="Cambria Math" panose="02040503050406030204" pitchFamily="18" charset="0"/>
                          </a:rPr>
                        </m:ctrlPr>
                      </m:fPr>
                      <m:num>
                        <m:r>
                          <a:rPr lang="en-PH" sz="2800" b="0" i="1" smtClean="0">
                            <a:solidFill>
                              <a:schemeClr val="tx1"/>
                            </a:solidFill>
                            <a:latin typeface="Cambria Math"/>
                          </a:rPr>
                          <m:t>2</m:t>
                        </m:r>
                        <m:r>
                          <a:rPr lang="en-PH" sz="2800" b="0" i="1" smtClean="0">
                            <a:solidFill>
                              <a:schemeClr val="tx1"/>
                            </a:solidFill>
                            <a:latin typeface="Cambria Math"/>
                          </a:rPr>
                          <m:t>𝑥</m:t>
                        </m:r>
                      </m:num>
                      <m:den>
                        <m:r>
                          <a:rPr lang="en-PH" sz="2800" b="0" i="1" smtClean="0">
                            <a:solidFill>
                              <a:schemeClr val="tx1"/>
                            </a:solidFill>
                            <a:latin typeface="Cambria Math"/>
                          </a:rPr>
                          <m:t>(</m:t>
                        </m:r>
                        <m:r>
                          <a:rPr lang="en-PH" sz="2800" b="0" i="1" smtClean="0">
                            <a:solidFill>
                              <a:schemeClr val="tx1"/>
                            </a:solidFill>
                            <a:latin typeface="Cambria Math"/>
                          </a:rPr>
                          <m:t>𝑥</m:t>
                        </m:r>
                        <m:r>
                          <a:rPr lang="en-PH" sz="2800" b="0" i="1" smtClean="0">
                            <a:solidFill>
                              <a:schemeClr val="tx1"/>
                            </a:solidFill>
                            <a:latin typeface="Cambria Math"/>
                          </a:rPr>
                          <m:t>+1)</m:t>
                        </m:r>
                        <m:sSup>
                          <m:sSupPr>
                            <m:ctrlPr>
                              <a:rPr lang="en-PH" sz="2800" b="0" i="1" smtClean="0">
                                <a:solidFill>
                                  <a:schemeClr val="tx1"/>
                                </a:solidFill>
                                <a:latin typeface="Cambria Math" panose="02040503050406030204" pitchFamily="18" charset="0"/>
                              </a:rPr>
                            </m:ctrlPr>
                          </m:sSupPr>
                          <m:e>
                            <m:r>
                              <a:rPr lang="en-PH" sz="2800" b="0" i="1" smtClean="0">
                                <a:solidFill>
                                  <a:schemeClr val="tx1"/>
                                </a:solidFill>
                                <a:latin typeface="Cambria Math"/>
                              </a:rPr>
                              <m:t>(</m:t>
                            </m:r>
                            <m:r>
                              <a:rPr lang="en-PH" sz="2800" b="0" i="1" smtClean="0">
                                <a:solidFill>
                                  <a:schemeClr val="tx1"/>
                                </a:solidFill>
                                <a:latin typeface="Cambria Math"/>
                              </a:rPr>
                              <m:t>𝑥</m:t>
                            </m:r>
                            <m:r>
                              <a:rPr lang="en-PH" sz="2800" b="0" i="1" smtClean="0">
                                <a:solidFill>
                                  <a:schemeClr val="tx1"/>
                                </a:solidFill>
                                <a:latin typeface="Cambria Math"/>
                              </a:rPr>
                              <m:t>+2)</m:t>
                            </m:r>
                          </m:e>
                          <m:sup>
                            <m:r>
                              <a:rPr lang="en-PH" sz="2800" b="0" i="1" smtClean="0">
                                <a:solidFill>
                                  <a:schemeClr val="tx1"/>
                                </a:solidFill>
                                <a:latin typeface="Cambria Math"/>
                              </a:rPr>
                              <m:t>2</m:t>
                            </m:r>
                          </m:sup>
                        </m:sSup>
                      </m:den>
                    </m:f>
                  </m:oMath>
                </a14:m>
                <a:r>
                  <a:rPr lang="en-PH" sz="2800" dirty="0" smtClean="0">
                    <a:solidFill>
                      <a:schemeClr val="tx1"/>
                    </a:solidFill>
                  </a:rPr>
                  <a:t>		2. </a:t>
                </a:r>
                <a14:m>
                  <m:oMath xmlns:m="http://schemas.openxmlformats.org/officeDocument/2006/math">
                    <m:f>
                      <m:fPr>
                        <m:ctrlPr>
                          <a:rPr lang="en-PH" sz="2800" i="1" smtClean="0">
                            <a:solidFill>
                              <a:schemeClr val="tx1"/>
                            </a:solidFill>
                            <a:latin typeface="Cambria Math" panose="02040503050406030204" pitchFamily="18" charset="0"/>
                          </a:rPr>
                        </m:ctrlPr>
                      </m:fPr>
                      <m:num>
                        <m:r>
                          <a:rPr lang="en-PH" sz="2800" b="0" i="1" smtClean="0">
                            <a:solidFill>
                              <a:schemeClr val="tx1"/>
                            </a:solidFill>
                            <a:latin typeface="Cambria Math"/>
                          </a:rPr>
                          <m:t>𝑥</m:t>
                        </m:r>
                        <m:r>
                          <a:rPr lang="en-PH" sz="2800" b="0" i="1" smtClean="0">
                            <a:solidFill>
                              <a:schemeClr val="tx1"/>
                            </a:solidFill>
                            <a:latin typeface="Cambria Math"/>
                          </a:rPr>
                          <m:t>+2</m:t>
                        </m:r>
                      </m:num>
                      <m:den>
                        <m:sSup>
                          <m:sSupPr>
                            <m:ctrlPr>
                              <a:rPr lang="en-PH" sz="2800" i="1" smtClean="0">
                                <a:solidFill>
                                  <a:schemeClr val="tx1"/>
                                </a:solidFill>
                                <a:latin typeface="Cambria Math" panose="02040503050406030204" pitchFamily="18" charset="0"/>
                              </a:rPr>
                            </m:ctrlPr>
                          </m:sSupPr>
                          <m:e>
                            <m:r>
                              <a:rPr lang="en-PH" sz="2800" b="0" i="1" smtClean="0">
                                <a:solidFill>
                                  <a:schemeClr val="tx1"/>
                                </a:solidFill>
                                <a:latin typeface="Cambria Math"/>
                              </a:rPr>
                              <m:t>(3</m:t>
                            </m:r>
                            <m:r>
                              <a:rPr lang="en-PH" sz="2800" b="0" i="1" smtClean="0">
                                <a:solidFill>
                                  <a:schemeClr val="tx1"/>
                                </a:solidFill>
                                <a:latin typeface="Cambria Math"/>
                              </a:rPr>
                              <m:t>𝑥</m:t>
                            </m:r>
                            <m:r>
                              <a:rPr lang="en-PH" sz="2800" b="0" i="1" smtClean="0">
                                <a:solidFill>
                                  <a:schemeClr val="tx1"/>
                                </a:solidFill>
                                <a:latin typeface="Cambria Math"/>
                              </a:rPr>
                              <m:t>−1)</m:t>
                            </m:r>
                          </m:e>
                          <m:sup>
                            <m:r>
                              <a:rPr lang="en-PH" sz="2800" b="0" i="1" smtClean="0">
                                <a:solidFill>
                                  <a:schemeClr val="tx1"/>
                                </a:solidFill>
                                <a:latin typeface="Cambria Math"/>
                              </a:rPr>
                              <m:t>3</m:t>
                            </m:r>
                          </m:sup>
                        </m:sSup>
                      </m:den>
                    </m:f>
                  </m:oMath>
                </a14:m>
                <a:endParaRPr lang="en-PH" sz="2800" dirty="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81000" y="381000"/>
                <a:ext cx="8382000" cy="6248400"/>
              </a:xfrm>
              <a:blipFill rotWithShape="1">
                <a:blip r:embed="rId2"/>
                <a:stretch>
                  <a:fillRect l="-1527" t="-780" r="-1091"/>
                </a:stretch>
              </a:blipFill>
            </p:spPr>
            <p:txBody>
              <a:bodyPr/>
              <a:lstStyle/>
              <a:p>
                <a:r>
                  <a:rPr lang="en-PH">
                    <a:noFill/>
                  </a:rPr>
                  <a:t> </a:t>
                </a:r>
              </a:p>
            </p:txBody>
          </p:sp>
        </mc:Fallback>
      </mc:AlternateContent>
    </p:spTree>
    <p:extLst>
      <p:ext uri="{BB962C8B-B14F-4D97-AF65-F5344CB8AC3E}">
        <p14:creationId xmlns:p14="http://schemas.microsoft.com/office/powerpoint/2010/main" val="3855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04800" y="304800"/>
                <a:ext cx="8534400" cy="6324600"/>
              </a:xfrm>
            </p:spPr>
            <p:txBody>
              <a:bodyPr/>
              <a:lstStyle/>
              <a:p>
                <a:pPr algn="just"/>
                <a:r>
                  <a:rPr lang="en-PH" sz="2400" b="1" dirty="0" smtClean="0">
                    <a:solidFill>
                      <a:schemeClr val="tx1"/>
                    </a:solidFill>
                  </a:rPr>
                  <a:t>3. Distinct Quadratic Factors</a:t>
                </a:r>
              </a:p>
              <a:p>
                <a:pPr algn="just"/>
                <a:r>
                  <a:rPr lang="en-PH" sz="2400" dirty="0">
                    <a:solidFill>
                      <a:schemeClr val="tx1"/>
                    </a:solidFill>
                  </a:rPr>
                  <a:t>	</a:t>
                </a:r>
                <a:r>
                  <a:rPr lang="en-PH" sz="2400" dirty="0" smtClean="0">
                    <a:solidFill>
                      <a:schemeClr val="tx1"/>
                    </a:solidFill>
                  </a:rPr>
                  <a:t>For every distinct quadratic factor of the form </a:t>
                </a:r>
                <a14:m>
                  <m:oMath xmlns:m="http://schemas.openxmlformats.org/officeDocument/2006/math">
                    <m:sSup>
                      <m:sSupPr>
                        <m:ctrlPr>
                          <a:rPr lang="en-PH" sz="2400" i="1" smtClean="0">
                            <a:solidFill>
                              <a:schemeClr val="tx1"/>
                            </a:solidFill>
                            <a:latin typeface="Cambria Math" panose="02040503050406030204" pitchFamily="18" charset="0"/>
                          </a:rPr>
                        </m:ctrlPr>
                      </m:sSupPr>
                      <m:e>
                        <m:r>
                          <a:rPr lang="en-PH" sz="2400" b="0" i="1" smtClean="0">
                            <a:solidFill>
                              <a:schemeClr val="tx1"/>
                            </a:solidFill>
                            <a:latin typeface="Cambria Math"/>
                          </a:rPr>
                          <m:t>𝑎𝑥</m:t>
                        </m:r>
                      </m:e>
                      <m:sup>
                        <m:r>
                          <a:rPr lang="en-PH" sz="2400" b="0" i="1" smtClean="0">
                            <a:solidFill>
                              <a:schemeClr val="tx1"/>
                            </a:solidFill>
                            <a:latin typeface="Cambria Math"/>
                          </a:rPr>
                          <m:t>2</m:t>
                        </m:r>
                      </m:sup>
                    </m:sSup>
                    <m:r>
                      <a:rPr lang="en-PH" sz="2400" b="0" i="1" smtClean="0">
                        <a:solidFill>
                          <a:schemeClr val="tx1"/>
                        </a:solidFill>
                        <a:latin typeface="Cambria Math"/>
                      </a:rPr>
                      <m:t>+</m:t>
                    </m:r>
                    <m:r>
                      <a:rPr lang="en-PH" sz="2400" b="0" i="1" smtClean="0">
                        <a:solidFill>
                          <a:schemeClr val="tx1"/>
                        </a:solidFill>
                        <a:latin typeface="Cambria Math"/>
                      </a:rPr>
                      <m:t>𝑏𝑥</m:t>
                    </m:r>
                    <m:r>
                      <a:rPr lang="en-PH" sz="2400" b="0" i="1" smtClean="0">
                        <a:solidFill>
                          <a:schemeClr val="tx1"/>
                        </a:solidFill>
                        <a:latin typeface="Cambria Math"/>
                      </a:rPr>
                      <m:t>+</m:t>
                    </m:r>
                    <m:r>
                      <a:rPr lang="en-PH" sz="2400" b="0" i="1" smtClean="0">
                        <a:solidFill>
                          <a:schemeClr val="tx1"/>
                        </a:solidFill>
                        <a:latin typeface="Cambria Math"/>
                      </a:rPr>
                      <m:t>𝑐</m:t>
                    </m:r>
                  </m:oMath>
                </a14:m>
                <a:r>
                  <a:rPr lang="en-PH" sz="2400" dirty="0" smtClean="0">
                    <a:solidFill>
                      <a:schemeClr val="tx1"/>
                    </a:solidFill>
                  </a:rPr>
                  <a:t> found in </a:t>
                </a:r>
                <a14:m>
                  <m:oMath xmlns:m="http://schemas.openxmlformats.org/officeDocument/2006/math">
                    <m:r>
                      <a:rPr lang="en-PH" sz="2400" b="0" i="1" smtClean="0">
                        <a:solidFill>
                          <a:schemeClr val="tx1"/>
                        </a:solidFill>
                        <a:latin typeface="Cambria Math"/>
                      </a:rPr>
                      <m:t>𝐷</m:t>
                    </m:r>
                    <m:r>
                      <a:rPr lang="en-PH" sz="2400" b="0" i="1" smtClean="0">
                        <a:solidFill>
                          <a:schemeClr val="tx1"/>
                        </a:solidFill>
                        <a:latin typeface="Cambria Math"/>
                      </a:rPr>
                      <m:t>(</m:t>
                    </m:r>
                    <m:r>
                      <a:rPr lang="en-PH" sz="2400" b="0" i="1" smtClean="0">
                        <a:solidFill>
                          <a:schemeClr val="tx1"/>
                        </a:solidFill>
                        <a:latin typeface="Cambria Math"/>
                      </a:rPr>
                      <m:t>𝑥</m:t>
                    </m:r>
                    <m:r>
                      <a:rPr lang="en-PH" sz="2400" b="0" i="1" smtClean="0">
                        <a:solidFill>
                          <a:schemeClr val="tx1"/>
                        </a:solidFill>
                        <a:latin typeface="Cambria Math"/>
                      </a:rPr>
                      <m:t>)</m:t>
                    </m:r>
                  </m:oMath>
                </a14:m>
                <a:r>
                  <a:rPr lang="en-PH" sz="2400" dirty="0" smtClean="0">
                    <a:solidFill>
                      <a:schemeClr val="tx1"/>
                    </a:solidFill>
                  </a:rPr>
                  <a:t>, there corresponds a partial fraction of the form</a:t>
                </a:r>
                <a14:m>
                  <m:oMath xmlns:m="http://schemas.openxmlformats.org/officeDocument/2006/math">
                    <m:f>
                      <m:fPr>
                        <m:ctrlPr>
                          <a:rPr lang="en-PH" sz="2800" b="0" i="1" smtClean="0">
                            <a:solidFill>
                              <a:schemeClr val="tx1"/>
                            </a:solidFill>
                            <a:latin typeface="Cambria Math" panose="02040503050406030204" pitchFamily="18" charset="0"/>
                          </a:rPr>
                        </m:ctrlPr>
                      </m:fPr>
                      <m:num>
                        <m:r>
                          <a:rPr lang="en-PH" sz="2800" b="0" i="1" smtClean="0">
                            <a:solidFill>
                              <a:schemeClr val="tx1"/>
                            </a:solidFill>
                            <a:latin typeface="Cambria Math"/>
                          </a:rPr>
                          <m:t>𝐴𝑥</m:t>
                        </m:r>
                        <m:r>
                          <a:rPr lang="en-PH" sz="2800" b="0" i="1" smtClean="0">
                            <a:solidFill>
                              <a:schemeClr val="tx1"/>
                            </a:solidFill>
                            <a:latin typeface="Cambria Math"/>
                          </a:rPr>
                          <m:t>+</m:t>
                        </m:r>
                        <m:r>
                          <a:rPr lang="en-PH" sz="2800" b="0" i="1" smtClean="0">
                            <a:solidFill>
                              <a:schemeClr val="tx1"/>
                            </a:solidFill>
                            <a:latin typeface="Cambria Math"/>
                          </a:rPr>
                          <m:t>𝐵</m:t>
                        </m:r>
                      </m:num>
                      <m:den>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𝑎</m:t>
                            </m:r>
                          </m:e>
                          <m:sub>
                            <m:r>
                              <a:rPr lang="en-PH" sz="2800" b="0" i="1" smtClean="0">
                                <a:solidFill>
                                  <a:schemeClr val="tx1"/>
                                </a:solidFill>
                                <a:latin typeface="Cambria Math"/>
                              </a:rPr>
                              <m:t>1</m:t>
                            </m:r>
                          </m:sub>
                        </m:sSub>
                        <m:sSup>
                          <m:sSupPr>
                            <m:ctrlPr>
                              <a:rPr lang="en-PH" sz="2800" b="0" i="1" smtClean="0">
                                <a:solidFill>
                                  <a:schemeClr val="tx1"/>
                                </a:solidFill>
                                <a:latin typeface="Cambria Math" panose="02040503050406030204" pitchFamily="18" charset="0"/>
                              </a:rPr>
                            </m:ctrlPr>
                          </m:sSupPr>
                          <m:e>
                            <m:r>
                              <a:rPr lang="en-PH" sz="2800" b="0" i="1" smtClean="0">
                                <a:solidFill>
                                  <a:schemeClr val="tx1"/>
                                </a:solidFill>
                                <a:latin typeface="Cambria Math"/>
                              </a:rPr>
                              <m:t>𝑥</m:t>
                            </m:r>
                          </m:e>
                          <m:sup>
                            <m:r>
                              <a:rPr lang="en-PH" sz="2800" b="0" i="1" smtClean="0">
                                <a:solidFill>
                                  <a:schemeClr val="tx1"/>
                                </a:solidFill>
                                <a:latin typeface="Cambria Math"/>
                              </a:rPr>
                              <m:t>2</m:t>
                            </m:r>
                          </m:sup>
                        </m:sSup>
                        <m:r>
                          <a:rPr lang="en-PH" sz="2800" b="0" i="1" smtClean="0">
                            <a:solidFill>
                              <a:schemeClr val="tx1"/>
                            </a:solidFill>
                            <a:latin typeface="Cambria Math"/>
                          </a:rPr>
                          <m:t>+</m:t>
                        </m:r>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𝑏</m:t>
                            </m:r>
                          </m:e>
                          <m:sub>
                            <m:r>
                              <a:rPr lang="en-PH" sz="2800" b="0" i="1" smtClean="0">
                                <a:solidFill>
                                  <a:schemeClr val="tx1"/>
                                </a:solidFill>
                                <a:latin typeface="Cambria Math"/>
                              </a:rPr>
                              <m:t>1</m:t>
                            </m:r>
                          </m:sub>
                        </m:sSub>
                        <m:r>
                          <a:rPr lang="en-PH" sz="2800" b="0" i="1" smtClean="0">
                            <a:solidFill>
                              <a:schemeClr val="tx1"/>
                            </a:solidFill>
                            <a:latin typeface="Cambria Math"/>
                          </a:rPr>
                          <m:t>𝑥</m:t>
                        </m:r>
                        <m:r>
                          <a:rPr lang="en-PH" sz="2800" b="0" i="1" smtClean="0">
                            <a:solidFill>
                              <a:schemeClr val="tx1"/>
                            </a:solidFill>
                            <a:latin typeface="Cambria Math"/>
                          </a:rPr>
                          <m:t>+</m:t>
                        </m:r>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𝑐</m:t>
                            </m:r>
                          </m:e>
                          <m:sub>
                            <m:r>
                              <a:rPr lang="en-PH" sz="2800" b="0" i="1" smtClean="0">
                                <a:solidFill>
                                  <a:schemeClr val="tx1"/>
                                </a:solidFill>
                                <a:latin typeface="Cambria Math"/>
                              </a:rPr>
                              <m:t>1</m:t>
                            </m:r>
                          </m:sub>
                        </m:sSub>
                      </m:den>
                    </m:f>
                    <m:r>
                      <a:rPr lang="en-PH" sz="2800" b="0" i="1" smtClean="0">
                        <a:solidFill>
                          <a:schemeClr val="tx1"/>
                        </a:solidFill>
                        <a:latin typeface="Cambria Math"/>
                      </a:rPr>
                      <m:t>+</m:t>
                    </m:r>
                    <m:f>
                      <m:fPr>
                        <m:ctrlPr>
                          <a:rPr lang="en-PH" sz="2800" i="1" smtClean="0">
                            <a:solidFill>
                              <a:schemeClr val="tx1"/>
                            </a:solidFill>
                            <a:latin typeface="Cambria Math" panose="02040503050406030204" pitchFamily="18" charset="0"/>
                          </a:rPr>
                        </m:ctrlPr>
                      </m:fPr>
                      <m:num>
                        <m:r>
                          <a:rPr lang="en-PH" sz="2800" b="0" i="1" smtClean="0">
                            <a:solidFill>
                              <a:schemeClr val="tx1"/>
                            </a:solidFill>
                            <a:latin typeface="Cambria Math"/>
                          </a:rPr>
                          <m:t>𝐶𝑥</m:t>
                        </m:r>
                        <m:r>
                          <a:rPr lang="en-PH" sz="2800" b="0" i="1" smtClean="0">
                            <a:solidFill>
                              <a:schemeClr val="tx1"/>
                            </a:solidFill>
                            <a:latin typeface="Cambria Math"/>
                          </a:rPr>
                          <m:t>+</m:t>
                        </m:r>
                        <m:r>
                          <a:rPr lang="en-PH" sz="2800" b="0" i="1" smtClean="0">
                            <a:solidFill>
                              <a:schemeClr val="tx1"/>
                            </a:solidFill>
                            <a:latin typeface="Cambria Math"/>
                          </a:rPr>
                          <m:t>𝐷</m:t>
                        </m:r>
                      </m:num>
                      <m:den>
                        <m:sSub>
                          <m:sSubPr>
                            <m:ctrlPr>
                              <a:rPr lang="en-PH" sz="2800" i="1" smtClean="0">
                                <a:solidFill>
                                  <a:schemeClr val="tx1"/>
                                </a:solidFill>
                                <a:latin typeface="Cambria Math" panose="02040503050406030204" pitchFamily="18" charset="0"/>
                              </a:rPr>
                            </m:ctrlPr>
                          </m:sSubPr>
                          <m:e>
                            <m:r>
                              <a:rPr lang="en-PH" sz="2800" b="0" i="1" smtClean="0">
                                <a:solidFill>
                                  <a:schemeClr val="tx1"/>
                                </a:solidFill>
                                <a:latin typeface="Cambria Math"/>
                              </a:rPr>
                              <m:t>𝑎</m:t>
                            </m:r>
                          </m:e>
                          <m:sub>
                            <m:r>
                              <a:rPr lang="en-PH" sz="2800" b="0" i="1" smtClean="0">
                                <a:solidFill>
                                  <a:schemeClr val="tx1"/>
                                </a:solidFill>
                                <a:latin typeface="Cambria Math"/>
                              </a:rPr>
                              <m:t>2</m:t>
                            </m:r>
                          </m:sub>
                        </m:sSub>
                        <m:sSup>
                          <m:sSupPr>
                            <m:ctrlPr>
                              <a:rPr lang="en-PH" sz="2800" i="1" smtClean="0">
                                <a:solidFill>
                                  <a:schemeClr val="tx1"/>
                                </a:solidFill>
                                <a:latin typeface="Cambria Math" panose="02040503050406030204" pitchFamily="18" charset="0"/>
                              </a:rPr>
                            </m:ctrlPr>
                          </m:sSupPr>
                          <m:e>
                            <m:r>
                              <a:rPr lang="en-PH" sz="2800" b="0" i="1" smtClean="0">
                                <a:solidFill>
                                  <a:schemeClr val="tx1"/>
                                </a:solidFill>
                                <a:latin typeface="Cambria Math"/>
                              </a:rPr>
                              <m:t>𝑥</m:t>
                            </m:r>
                          </m:e>
                          <m:sup>
                            <m:r>
                              <a:rPr lang="en-PH" sz="2800" b="0" i="1" smtClean="0">
                                <a:solidFill>
                                  <a:schemeClr val="tx1"/>
                                </a:solidFill>
                                <a:latin typeface="Cambria Math"/>
                              </a:rPr>
                              <m:t>2</m:t>
                            </m:r>
                          </m:sup>
                        </m:sSup>
                        <m:r>
                          <a:rPr lang="en-PH" sz="2800" b="0" i="1" smtClean="0">
                            <a:solidFill>
                              <a:schemeClr val="tx1"/>
                            </a:solidFill>
                            <a:latin typeface="Cambria Math"/>
                          </a:rPr>
                          <m:t>+</m:t>
                        </m:r>
                        <m:sSub>
                          <m:sSubPr>
                            <m:ctrlPr>
                              <a:rPr lang="en-PH" sz="2800" i="1" smtClean="0">
                                <a:solidFill>
                                  <a:schemeClr val="tx1"/>
                                </a:solidFill>
                                <a:latin typeface="Cambria Math" panose="02040503050406030204" pitchFamily="18" charset="0"/>
                              </a:rPr>
                            </m:ctrlPr>
                          </m:sSubPr>
                          <m:e>
                            <m:r>
                              <a:rPr lang="en-PH" sz="2800" b="0" i="1" smtClean="0">
                                <a:solidFill>
                                  <a:schemeClr val="tx1"/>
                                </a:solidFill>
                                <a:latin typeface="Cambria Math"/>
                              </a:rPr>
                              <m:t>𝑏</m:t>
                            </m:r>
                          </m:e>
                          <m:sub>
                            <m:r>
                              <a:rPr lang="en-PH" sz="2800" b="0" i="1" smtClean="0">
                                <a:solidFill>
                                  <a:schemeClr val="tx1"/>
                                </a:solidFill>
                                <a:latin typeface="Cambria Math"/>
                              </a:rPr>
                              <m:t>2</m:t>
                            </m:r>
                          </m:sub>
                        </m:sSub>
                        <m:r>
                          <a:rPr lang="en-PH" sz="2800" b="0" i="1" smtClean="0">
                            <a:solidFill>
                              <a:schemeClr val="tx1"/>
                            </a:solidFill>
                            <a:latin typeface="Cambria Math"/>
                          </a:rPr>
                          <m:t>𝑥</m:t>
                        </m:r>
                        <m:r>
                          <a:rPr lang="en-PH" sz="2800" b="0" i="1" smtClean="0">
                            <a:solidFill>
                              <a:schemeClr val="tx1"/>
                            </a:solidFill>
                            <a:latin typeface="Cambria Math"/>
                          </a:rPr>
                          <m:t>+</m:t>
                        </m:r>
                        <m:sSub>
                          <m:sSubPr>
                            <m:ctrlPr>
                              <a:rPr lang="en-PH" sz="2800" i="1" smtClean="0">
                                <a:solidFill>
                                  <a:schemeClr val="tx1"/>
                                </a:solidFill>
                                <a:latin typeface="Cambria Math" panose="02040503050406030204" pitchFamily="18" charset="0"/>
                              </a:rPr>
                            </m:ctrlPr>
                          </m:sSubPr>
                          <m:e>
                            <m:r>
                              <a:rPr lang="en-PH" sz="2800" b="0" i="1" smtClean="0">
                                <a:solidFill>
                                  <a:schemeClr val="tx1"/>
                                </a:solidFill>
                                <a:latin typeface="Cambria Math"/>
                              </a:rPr>
                              <m:t>𝑐</m:t>
                            </m:r>
                          </m:e>
                          <m:sub>
                            <m:r>
                              <a:rPr lang="en-PH" sz="2800" b="0" i="1" smtClean="0">
                                <a:solidFill>
                                  <a:schemeClr val="tx1"/>
                                </a:solidFill>
                                <a:latin typeface="Cambria Math"/>
                              </a:rPr>
                              <m:t>2</m:t>
                            </m:r>
                          </m:sub>
                        </m:sSub>
                      </m:den>
                    </m:f>
                    <m:r>
                      <a:rPr lang="en-PH" sz="2800" b="0" i="1" smtClean="0">
                        <a:solidFill>
                          <a:schemeClr val="tx1"/>
                        </a:solidFill>
                        <a:latin typeface="Cambria Math"/>
                      </a:rPr>
                      <m:t>+…+</m:t>
                    </m:r>
                    <m:f>
                      <m:fPr>
                        <m:ctrlPr>
                          <a:rPr lang="en-PH" sz="2800" i="1" smtClean="0">
                            <a:solidFill>
                              <a:schemeClr val="tx1"/>
                            </a:solidFill>
                            <a:latin typeface="Cambria Math" panose="02040503050406030204" pitchFamily="18" charset="0"/>
                          </a:rPr>
                        </m:ctrlPr>
                      </m:fPr>
                      <m:num>
                        <m:r>
                          <a:rPr lang="en-PH" sz="2800" b="0" i="1" smtClean="0">
                            <a:solidFill>
                              <a:schemeClr val="tx1"/>
                            </a:solidFill>
                            <a:latin typeface="Cambria Math"/>
                          </a:rPr>
                          <m:t>𝑀𝑥</m:t>
                        </m:r>
                        <m:r>
                          <a:rPr lang="en-PH" sz="2800" b="0" i="1" smtClean="0">
                            <a:solidFill>
                              <a:schemeClr val="tx1"/>
                            </a:solidFill>
                            <a:latin typeface="Cambria Math"/>
                          </a:rPr>
                          <m:t>+</m:t>
                        </m:r>
                        <m:r>
                          <a:rPr lang="en-PH" sz="2800" b="0" i="1" smtClean="0">
                            <a:solidFill>
                              <a:schemeClr val="tx1"/>
                            </a:solidFill>
                            <a:latin typeface="Cambria Math"/>
                          </a:rPr>
                          <m:t>𝑁</m:t>
                        </m:r>
                      </m:num>
                      <m:den>
                        <m:sSub>
                          <m:sSubPr>
                            <m:ctrlPr>
                              <a:rPr lang="en-PH" sz="2800" i="1" smtClean="0">
                                <a:solidFill>
                                  <a:schemeClr val="tx1"/>
                                </a:solidFill>
                                <a:latin typeface="Cambria Math" panose="02040503050406030204" pitchFamily="18" charset="0"/>
                              </a:rPr>
                            </m:ctrlPr>
                          </m:sSubPr>
                          <m:e>
                            <m:r>
                              <a:rPr lang="en-PH" sz="2800" b="0" i="1" smtClean="0">
                                <a:solidFill>
                                  <a:schemeClr val="tx1"/>
                                </a:solidFill>
                                <a:latin typeface="Cambria Math"/>
                              </a:rPr>
                              <m:t>𝑎</m:t>
                            </m:r>
                          </m:e>
                          <m:sub>
                            <m:r>
                              <a:rPr lang="en-PH" sz="2800" b="0" i="1" smtClean="0">
                                <a:solidFill>
                                  <a:schemeClr val="tx1"/>
                                </a:solidFill>
                                <a:latin typeface="Cambria Math"/>
                              </a:rPr>
                              <m:t>𝑛</m:t>
                            </m:r>
                          </m:sub>
                        </m:sSub>
                        <m:sSup>
                          <m:sSupPr>
                            <m:ctrlPr>
                              <a:rPr lang="en-PH" sz="2800" i="1" smtClean="0">
                                <a:solidFill>
                                  <a:schemeClr val="tx1"/>
                                </a:solidFill>
                                <a:latin typeface="Cambria Math" panose="02040503050406030204" pitchFamily="18" charset="0"/>
                              </a:rPr>
                            </m:ctrlPr>
                          </m:sSupPr>
                          <m:e>
                            <m:r>
                              <a:rPr lang="en-PH" sz="2800" b="0" i="1" smtClean="0">
                                <a:solidFill>
                                  <a:schemeClr val="tx1"/>
                                </a:solidFill>
                                <a:latin typeface="Cambria Math"/>
                              </a:rPr>
                              <m:t>𝑥</m:t>
                            </m:r>
                          </m:e>
                          <m:sup>
                            <m:r>
                              <a:rPr lang="en-PH" sz="2800" b="0" i="1" smtClean="0">
                                <a:solidFill>
                                  <a:schemeClr val="tx1"/>
                                </a:solidFill>
                                <a:latin typeface="Cambria Math"/>
                              </a:rPr>
                              <m:t>2</m:t>
                            </m:r>
                          </m:sup>
                        </m:sSup>
                        <m:r>
                          <a:rPr lang="en-PH" sz="2800" b="0" i="1" smtClean="0">
                            <a:solidFill>
                              <a:schemeClr val="tx1"/>
                            </a:solidFill>
                            <a:latin typeface="Cambria Math"/>
                          </a:rPr>
                          <m:t>+</m:t>
                        </m:r>
                        <m:sSub>
                          <m:sSubPr>
                            <m:ctrlPr>
                              <a:rPr lang="en-PH" sz="2800" i="1" smtClean="0">
                                <a:solidFill>
                                  <a:schemeClr val="tx1"/>
                                </a:solidFill>
                                <a:latin typeface="Cambria Math" panose="02040503050406030204" pitchFamily="18" charset="0"/>
                              </a:rPr>
                            </m:ctrlPr>
                          </m:sSubPr>
                          <m:e>
                            <m:r>
                              <a:rPr lang="en-PH" sz="2800" b="0" i="1" smtClean="0">
                                <a:solidFill>
                                  <a:schemeClr val="tx1"/>
                                </a:solidFill>
                                <a:latin typeface="Cambria Math"/>
                              </a:rPr>
                              <m:t>𝑏</m:t>
                            </m:r>
                          </m:e>
                          <m:sub>
                            <m:r>
                              <a:rPr lang="en-PH" sz="2800" b="0" i="1" smtClean="0">
                                <a:solidFill>
                                  <a:schemeClr val="tx1"/>
                                </a:solidFill>
                                <a:latin typeface="Cambria Math"/>
                              </a:rPr>
                              <m:t>𝑛</m:t>
                            </m:r>
                          </m:sub>
                        </m:sSub>
                        <m:r>
                          <a:rPr lang="en-PH" sz="2800" b="0" i="1" smtClean="0">
                            <a:solidFill>
                              <a:schemeClr val="tx1"/>
                            </a:solidFill>
                            <a:latin typeface="Cambria Math"/>
                          </a:rPr>
                          <m:t>𝑥</m:t>
                        </m:r>
                        <m:r>
                          <a:rPr lang="en-PH" sz="2800" b="0" i="1" smtClean="0">
                            <a:solidFill>
                              <a:schemeClr val="tx1"/>
                            </a:solidFill>
                            <a:latin typeface="Cambria Math"/>
                          </a:rPr>
                          <m:t>+</m:t>
                        </m:r>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𝑐</m:t>
                            </m:r>
                          </m:e>
                          <m:sub>
                            <m:r>
                              <a:rPr lang="en-PH" sz="2800" b="0" i="1" smtClean="0">
                                <a:solidFill>
                                  <a:schemeClr val="tx1"/>
                                </a:solidFill>
                                <a:latin typeface="Cambria Math"/>
                              </a:rPr>
                              <m:t>𝑛</m:t>
                            </m:r>
                          </m:sub>
                        </m:sSub>
                      </m:den>
                    </m:f>
                  </m:oMath>
                </a14:m>
                <a:r>
                  <a:rPr lang="en-PH" sz="2800" dirty="0" smtClean="0">
                    <a:solidFill>
                      <a:schemeClr val="tx1"/>
                    </a:solidFill>
                  </a:rPr>
                  <a:t>, </a:t>
                </a:r>
                <a:r>
                  <a:rPr lang="en-PH" sz="2400" dirty="0" smtClean="0">
                    <a:solidFill>
                      <a:schemeClr val="tx1"/>
                    </a:solidFill>
                  </a:rPr>
                  <a:t>where A, B, C, D, …, M, N are constants to be determined and                      </a:t>
                </a:r>
                <a14:m>
                  <m:oMath xmlns:m="http://schemas.openxmlformats.org/officeDocument/2006/math">
                    <m:sSup>
                      <m:sSupPr>
                        <m:ctrlPr>
                          <a:rPr lang="en-PH" sz="2400" i="1" smtClean="0">
                            <a:solidFill>
                              <a:schemeClr val="tx1"/>
                            </a:solidFill>
                            <a:latin typeface="Cambria Math" panose="02040503050406030204" pitchFamily="18" charset="0"/>
                          </a:rPr>
                        </m:ctrlPr>
                      </m:sSupPr>
                      <m:e>
                        <m:r>
                          <a:rPr lang="en-PH" sz="2400" b="0" i="1" smtClean="0">
                            <a:solidFill>
                              <a:schemeClr val="tx1"/>
                            </a:solidFill>
                            <a:latin typeface="Cambria Math"/>
                          </a:rPr>
                          <m:t>𝑏</m:t>
                        </m:r>
                      </m:e>
                      <m:sup>
                        <m:r>
                          <a:rPr lang="en-PH" sz="2400" b="0" i="1" smtClean="0">
                            <a:solidFill>
                              <a:schemeClr val="tx1"/>
                            </a:solidFill>
                            <a:latin typeface="Cambria Math"/>
                          </a:rPr>
                          <m:t>2</m:t>
                        </m:r>
                      </m:sup>
                    </m:sSup>
                    <m:r>
                      <a:rPr lang="en-PH" sz="2400" b="0" i="1" smtClean="0">
                        <a:solidFill>
                          <a:schemeClr val="tx1"/>
                        </a:solidFill>
                        <a:latin typeface="Cambria Math"/>
                      </a:rPr>
                      <m:t>−4</m:t>
                    </m:r>
                    <m:r>
                      <a:rPr lang="en-PH" sz="2400" b="0" i="1" smtClean="0">
                        <a:solidFill>
                          <a:schemeClr val="tx1"/>
                        </a:solidFill>
                        <a:latin typeface="Cambria Math"/>
                      </a:rPr>
                      <m:t>𝑎𝑐</m:t>
                    </m:r>
                    <m:r>
                      <a:rPr lang="en-PH" sz="2400" b="0" i="1" smtClean="0">
                        <a:solidFill>
                          <a:schemeClr val="tx1"/>
                        </a:solidFill>
                        <a:latin typeface="Cambria Math"/>
                        <a:ea typeface="Cambria Math"/>
                      </a:rPr>
                      <m:t>&lt;0</m:t>
                    </m:r>
                  </m:oMath>
                </a14:m>
                <a:r>
                  <a:rPr lang="en-PH" sz="2400" dirty="0" smtClean="0">
                    <a:solidFill>
                      <a:schemeClr val="tx1"/>
                    </a:solidFill>
                  </a:rPr>
                  <a:t>.</a:t>
                </a:r>
              </a:p>
              <a:p>
                <a:pPr algn="just"/>
                <a:endParaRPr lang="en-PH" sz="2400" dirty="0">
                  <a:solidFill>
                    <a:schemeClr val="tx1"/>
                  </a:solidFill>
                </a:endParaRPr>
              </a:p>
              <a:p>
                <a:pPr algn="just"/>
                <a:r>
                  <a:rPr lang="en-PH" sz="2800" b="1" i="1" dirty="0" smtClean="0">
                    <a:solidFill>
                      <a:schemeClr val="tx1"/>
                    </a:solidFill>
                  </a:rPr>
                  <a:t>Examples: </a:t>
                </a:r>
                <a:r>
                  <a:rPr lang="en-PH" sz="2400" dirty="0" smtClean="0">
                    <a:solidFill>
                      <a:schemeClr val="tx1"/>
                    </a:solidFill>
                  </a:rPr>
                  <a:t>Decompose the following into partial fractions.</a:t>
                </a:r>
              </a:p>
              <a:p>
                <a:pPr algn="just"/>
                <a14:m>
                  <m:oMathPara xmlns:m="http://schemas.openxmlformats.org/officeDocument/2006/math">
                    <m:oMathParaPr>
                      <m:jc m:val="centerGroup"/>
                    </m:oMathParaPr>
                    <m:oMath xmlns:m="http://schemas.openxmlformats.org/officeDocument/2006/math">
                      <m:f>
                        <m:fPr>
                          <m:ctrlPr>
                            <a:rPr lang="en-PH" sz="2400" i="1" smtClean="0">
                              <a:solidFill>
                                <a:schemeClr val="tx1"/>
                              </a:solidFill>
                              <a:latin typeface="Cambria Math" panose="02040503050406030204" pitchFamily="18" charset="0"/>
                            </a:rPr>
                          </m:ctrlPr>
                        </m:fPr>
                        <m:num>
                          <m:sSup>
                            <m:sSupPr>
                              <m:ctrlPr>
                                <a:rPr lang="en-PH" sz="2400" i="1" smtClean="0">
                                  <a:solidFill>
                                    <a:schemeClr val="tx1"/>
                                  </a:solidFill>
                                  <a:latin typeface="Cambria Math" panose="02040503050406030204" pitchFamily="18" charset="0"/>
                                </a:rPr>
                              </m:ctrlPr>
                            </m:sSupPr>
                            <m:e>
                              <m:r>
                                <a:rPr lang="en-PH" sz="2400" b="0" i="1" smtClean="0">
                                  <a:solidFill>
                                    <a:schemeClr val="tx1"/>
                                  </a:solidFill>
                                  <a:latin typeface="Cambria Math"/>
                                </a:rPr>
                                <m:t>𝑥</m:t>
                              </m:r>
                            </m:e>
                            <m:sup>
                              <m:r>
                                <a:rPr lang="en-PH" sz="2400" b="0" i="1" smtClean="0">
                                  <a:solidFill>
                                    <a:schemeClr val="tx1"/>
                                  </a:solidFill>
                                  <a:latin typeface="Cambria Math"/>
                                </a:rPr>
                                <m:t>2</m:t>
                              </m:r>
                            </m:sup>
                          </m:sSup>
                          <m:r>
                            <a:rPr lang="en-PH" sz="2400" b="0" i="1" smtClean="0">
                              <a:solidFill>
                                <a:schemeClr val="tx1"/>
                              </a:solidFill>
                              <a:latin typeface="Cambria Math"/>
                            </a:rPr>
                            <m:t>+3</m:t>
                          </m:r>
                          <m:r>
                            <a:rPr lang="en-PH" sz="2400" b="0" i="1" smtClean="0">
                              <a:solidFill>
                                <a:schemeClr val="tx1"/>
                              </a:solidFill>
                              <a:latin typeface="Cambria Math"/>
                            </a:rPr>
                            <m:t>𝑥</m:t>
                          </m:r>
                          <m:r>
                            <a:rPr lang="en-PH" sz="2400" b="0" i="1" smtClean="0">
                              <a:solidFill>
                                <a:schemeClr val="tx1"/>
                              </a:solidFill>
                              <a:latin typeface="Cambria Math"/>
                            </a:rPr>
                            <m:t>−1</m:t>
                          </m:r>
                        </m:num>
                        <m:den>
                          <m:r>
                            <a:rPr lang="en-PH" sz="2400" b="0" i="1" smtClean="0">
                              <a:solidFill>
                                <a:schemeClr val="tx1"/>
                              </a:solidFill>
                              <a:latin typeface="Cambria Math"/>
                            </a:rPr>
                            <m:t>(</m:t>
                          </m:r>
                          <m:r>
                            <a:rPr lang="en-PH" sz="2400" b="0" i="1" smtClean="0">
                              <a:solidFill>
                                <a:schemeClr val="tx1"/>
                              </a:solidFill>
                              <a:latin typeface="Cambria Math"/>
                            </a:rPr>
                            <m:t>𝑥</m:t>
                          </m:r>
                          <m:r>
                            <a:rPr lang="en-PH" sz="2400" b="0" i="1" smtClean="0">
                              <a:solidFill>
                                <a:schemeClr val="tx1"/>
                              </a:solidFill>
                              <a:latin typeface="Cambria Math"/>
                            </a:rPr>
                            <m:t>+1)(</m:t>
                          </m:r>
                          <m:sSup>
                            <m:sSupPr>
                              <m:ctrlPr>
                                <a:rPr lang="en-PH" sz="2400" b="0" i="1" smtClean="0">
                                  <a:solidFill>
                                    <a:schemeClr val="tx1"/>
                                  </a:solidFill>
                                  <a:latin typeface="Cambria Math" panose="02040503050406030204" pitchFamily="18" charset="0"/>
                                </a:rPr>
                              </m:ctrlPr>
                            </m:sSupPr>
                            <m:e>
                              <m:r>
                                <a:rPr lang="en-PH" sz="2400" b="0" i="1" smtClean="0">
                                  <a:solidFill>
                                    <a:schemeClr val="tx1"/>
                                  </a:solidFill>
                                  <a:latin typeface="Cambria Math"/>
                                </a:rPr>
                                <m:t>𝑥</m:t>
                              </m:r>
                            </m:e>
                            <m:sup>
                              <m:r>
                                <a:rPr lang="en-PH" sz="2400" b="0" i="1" smtClean="0">
                                  <a:solidFill>
                                    <a:schemeClr val="tx1"/>
                                  </a:solidFill>
                                  <a:latin typeface="Cambria Math"/>
                                </a:rPr>
                                <m:t>2</m:t>
                              </m:r>
                            </m:sup>
                          </m:sSup>
                          <m:r>
                            <a:rPr lang="en-PH" sz="2400" b="0" i="1" smtClean="0">
                              <a:solidFill>
                                <a:schemeClr val="tx1"/>
                              </a:solidFill>
                              <a:latin typeface="Cambria Math"/>
                            </a:rPr>
                            <m:t>+2)</m:t>
                          </m:r>
                        </m:den>
                      </m:f>
                    </m:oMath>
                  </m:oMathPara>
                </a14:m>
                <a:endParaRPr lang="en-PH" sz="2400" dirty="0" smtClean="0">
                  <a:solidFill>
                    <a:schemeClr val="tx1"/>
                  </a:solidFill>
                </a:endParaRPr>
              </a:p>
              <a:p>
                <a:endParaRPr lang="en-PH" dirty="0"/>
              </a:p>
              <a:p>
                <a:endParaRPr lang="en-PH" dirty="0" smtClean="0"/>
              </a:p>
              <a:p>
                <a:endParaRPr lang="en-PH" dirty="0"/>
              </a:p>
              <a:p>
                <a:endParaRPr lang="en-PH" dirty="0" smtClean="0"/>
              </a:p>
              <a:p>
                <a:endParaRPr lang="en-PH" dirty="0"/>
              </a:p>
              <a:p>
                <a:pPr algn="just"/>
                <a:endParaRPr lang="en-PH" sz="2400" dirty="0"/>
              </a:p>
              <a:p>
                <a:pPr algn="just"/>
                <a:endParaRPr lang="en-PH" sz="2400" dirty="0" smtClean="0"/>
              </a:p>
              <a:p>
                <a:endParaRPr lang="en-PH"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04800" y="304800"/>
                <a:ext cx="8534400" cy="6324600"/>
              </a:xfrm>
              <a:blipFill rotWithShape="1">
                <a:blip r:embed="rId2"/>
                <a:stretch>
                  <a:fillRect l="-1429" t="-771" r="-1071"/>
                </a:stretch>
              </a:blipFill>
            </p:spPr>
            <p:txBody>
              <a:bodyPr/>
              <a:lstStyle/>
              <a:p>
                <a:r>
                  <a:rPr lang="en-PH">
                    <a:noFill/>
                  </a:rPr>
                  <a:t> </a:t>
                </a:r>
              </a:p>
            </p:txBody>
          </p:sp>
        </mc:Fallback>
      </mc:AlternateContent>
    </p:spTree>
    <p:extLst>
      <p:ext uri="{BB962C8B-B14F-4D97-AF65-F5344CB8AC3E}">
        <p14:creationId xmlns:p14="http://schemas.microsoft.com/office/powerpoint/2010/main" val="49332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457200" y="304800"/>
                <a:ext cx="8229600" cy="6324600"/>
              </a:xfrm>
            </p:spPr>
            <p:txBody>
              <a:bodyPr/>
              <a:lstStyle/>
              <a:p>
                <a:pPr algn="just"/>
                <a:r>
                  <a:rPr lang="en-PH" sz="2400" b="1" dirty="0" smtClean="0">
                    <a:solidFill>
                      <a:schemeClr val="tx1"/>
                    </a:solidFill>
                  </a:rPr>
                  <a:t>4. Repeated Quadratic Factors </a:t>
                </a:r>
              </a:p>
              <a:p>
                <a:pPr algn="just"/>
                <a:r>
                  <a:rPr lang="en-PH" sz="2400" dirty="0">
                    <a:solidFill>
                      <a:schemeClr val="tx1"/>
                    </a:solidFill>
                  </a:rPr>
                  <a:t>	</a:t>
                </a:r>
                <a:r>
                  <a:rPr lang="en-PH" sz="2400" dirty="0" smtClean="0">
                    <a:solidFill>
                      <a:schemeClr val="tx1"/>
                    </a:solidFill>
                  </a:rPr>
                  <a:t>For every quadratic factor (non-factorable) </a:t>
                </a:r>
                <a14:m>
                  <m:oMath xmlns:m="http://schemas.openxmlformats.org/officeDocument/2006/math">
                    <m:sSup>
                      <m:sSupPr>
                        <m:ctrlPr>
                          <a:rPr lang="en-PH" sz="2400" i="1" smtClean="0">
                            <a:solidFill>
                              <a:schemeClr val="tx1"/>
                            </a:solidFill>
                            <a:latin typeface="Cambria Math" panose="02040503050406030204" pitchFamily="18" charset="0"/>
                          </a:rPr>
                        </m:ctrlPr>
                      </m:sSupPr>
                      <m:e>
                        <m:r>
                          <a:rPr lang="en-PH" sz="2400" b="0" i="1" smtClean="0">
                            <a:solidFill>
                              <a:schemeClr val="tx1"/>
                            </a:solidFill>
                            <a:latin typeface="Cambria Math"/>
                          </a:rPr>
                          <m:t>𝑎𝑥</m:t>
                        </m:r>
                      </m:e>
                      <m:sup>
                        <m:r>
                          <a:rPr lang="en-PH" sz="2400" b="0" i="1" smtClean="0">
                            <a:solidFill>
                              <a:schemeClr val="tx1"/>
                            </a:solidFill>
                            <a:latin typeface="Cambria Math"/>
                          </a:rPr>
                          <m:t>2</m:t>
                        </m:r>
                      </m:sup>
                    </m:sSup>
                    <m:r>
                      <a:rPr lang="en-PH" sz="2400" b="0" i="1" smtClean="0">
                        <a:solidFill>
                          <a:schemeClr val="tx1"/>
                        </a:solidFill>
                        <a:latin typeface="Cambria Math"/>
                      </a:rPr>
                      <m:t>+</m:t>
                    </m:r>
                    <m:r>
                      <a:rPr lang="en-PH" sz="2400" b="0" i="1" smtClean="0">
                        <a:solidFill>
                          <a:schemeClr val="tx1"/>
                        </a:solidFill>
                        <a:latin typeface="Cambria Math"/>
                      </a:rPr>
                      <m:t>𝑏𝑥</m:t>
                    </m:r>
                    <m:r>
                      <a:rPr lang="en-PH" sz="2400" b="0" i="1" smtClean="0">
                        <a:solidFill>
                          <a:schemeClr val="tx1"/>
                        </a:solidFill>
                        <a:latin typeface="Cambria Math"/>
                      </a:rPr>
                      <m:t>+</m:t>
                    </m:r>
                    <m:r>
                      <a:rPr lang="en-PH" sz="2400" b="0" i="1" smtClean="0">
                        <a:solidFill>
                          <a:schemeClr val="tx1"/>
                        </a:solidFill>
                        <a:latin typeface="Cambria Math"/>
                      </a:rPr>
                      <m:t>𝑐</m:t>
                    </m:r>
                  </m:oMath>
                </a14:m>
                <a:r>
                  <a:rPr lang="en-PH" sz="2400" dirty="0" smtClean="0">
                    <a:solidFill>
                      <a:schemeClr val="tx1"/>
                    </a:solidFill>
                  </a:rPr>
                  <a:t> repeated n times found in </a:t>
                </a:r>
                <a14:m>
                  <m:oMath xmlns:m="http://schemas.openxmlformats.org/officeDocument/2006/math">
                    <m:r>
                      <a:rPr lang="en-PH" sz="2400" b="0" i="1" smtClean="0">
                        <a:solidFill>
                          <a:schemeClr val="tx1"/>
                        </a:solidFill>
                        <a:latin typeface="Cambria Math"/>
                      </a:rPr>
                      <m:t>𝐷</m:t>
                    </m:r>
                    <m:d>
                      <m:dPr>
                        <m:ctrlPr>
                          <a:rPr lang="en-PH" sz="2400" b="0" i="1" smtClean="0">
                            <a:solidFill>
                              <a:schemeClr val="tx1"/>
                            </a:solidFill>
                            <a:latin typeface="Cambria Math" panose="02040503050406030204" pitchFamily="18" charset="0"/>
                          </a:rPr>
                        </m:ctrlPr>
                      </m:dPr>
                      <m:e>
                        <m:r>
                          <a:rPr lang="en-PH" sz="2400" b="0" i="1" smtClean="0">
                            <a:solidFill>
                              <a:schemeClr val="tx1"/>
                            </a:solidFill>
                            <a:latin typeface="Cambria Math"/>
                          </a:rPr>
                          <m:t>𝑥</m:t>
                        </m:r>
                      </m:e>
                    </m:d>
                    <m:r>
                      <a:rPr lang="en-PH" sz="2400" b="0" i="1" smtClean="0">
                        <a:solidFill>
                          <a:schemeClr val="tx1"/>
                        </a:solidFill>
                        <a:latin typeface="Cambria Math"/>
                      </a:rPr>
                      <m:t>, </m:t>
                    </m:r>
                  </m:oMath>
                </a14:m>
                <a:r>
                  <a:rPr lang="en-PH" sz="2400" dirty="0" smtClean="0">
                    <a:solidFill>
                      <a:schemeClr val="tx1"/>
                    </a:solidFill>
                  </a:rPr>
                  <a:t>there corresponds n partial fraction of the form:</a:t>
                </a:r>
              </a:p>
              <a:p>
                <a:pPr algn="just"/>
                <a14:m>
                  <m:oMathPara xmlns:m="http://schemas.openxmlformats.org/officeDocument/2006/math">
                    <m:oMathParaPr>
                      <m:jc m:val="centerGroup"/>
                    </m:oMathParaPr>
                    <m:oMath xmlns:m="http://schemas.openxmlformats.org/officeDocument/2006/math">
                      <m:f>
                        <m:fPr>
                          <m:ctrlPr>
                            <a:rPr lang="en-PH" sz="1800" i="1" smtClean="0">
                              <a:solidFill>
                                <a:schemeClr val="tx1"/>
                              </a:solidFill>
                              <a:latin typeface="Cambria Math" panose="02040503050406030204" pitchFamily="18" charset="0"/>
                            </a:rPr>
                          </m:ctrlPr>
                        </m:fPr>
                        <m:num>
                          <m:r>
                            <a:rPr lang="en-PH" sz="1800" b="0" i="1" smtClean="0">
                              <a:solidFill>
                                <a:schemeClr val="tx1"/>
                              </a:solidFill>
                              <a:latin typeface="Cambria Math"/>
                            </a:rPr>
                            <m:t>𝐴𝑥</m:t>
                          </m:r>
                          <m:r>
                            <a:rPr lang="en-PH" sz="1800" b="0" i="1" smtClean="0">
                              <a:solidFill>
                                <a:schemeClr val="tx1"/>
                              </a:solidFill>
                              <a:latin typeface="Cambria Math"/>
                            </a:rPr>
                            <m:t>+</m:t>
                          </m:r>
                          <m:r>
                            <a:rPr lang="en-PH" sz="1800" b="0" i="1" smtClean="0">
                              <a:solidFill>
                                <a:schemeClr val="tx1"/>
                              </a:solidFill>
                              <a:latin typeface="Cambria Math"/>
                            </a:rPr>
                            <m:t>𝐵</m:t>
                          </m:r>
                        </m:num>
                        <m:den>
                          <m:sSup>
                            <m:sSupPr>
                              <m:ctrlPr>
                                <a:rPr lang="en-PH" sz="1800" i="1" smtClean="0">
                                  <a:solidFill>
                                    <a:schemeClr val="tx1"/>
                                  </a:solidFill>
                                  <a:latin typeface="Cambria Math" panose="02040503050406030204" pitchFamily="18" charset="0"/>
                                </a:rPr>
                              </m:ctrlPr>
                            </m:sSupPr>
                            <m:e>
                              <m:r>
                                <a:rPr lang="en-PH" sz="1800" b="0" i="1" smtClean="0">
                                  <a:solidFill>
                                    <a:schemeClr val="tx1"/>
                                  </a:solidFill>
                                  <a:latin typeface="Cambria Math"/>
                                </a:rPr>
                                <m:t>𝑎𝑥</m:t>
                              </m:r>
                            </m:e>
                            <m:sup>
                              <m:r>
                                <a:rPr lang="en-PH" sz="1800" b="0" i="1" smtClean="0">
                                  <a:solidFill>
                                    <a:schemeClr val="tx1"/>
                                  </a:solidFill>
                                  <a:latin typeface="Cambria Math"/>
                                </a:rPr>
                                <m:t>2</m:t>
                              </m:r>
                            </m:sup>
                          </m:sSup>
                          <m:r>
                            <a:rPr lang="en-PH" sz="1800" b="0" i="1" smtClean="0">
                              <a:solidFill>
                                <a:schemeClr val="tx1"/>
                              </a:solidFill>
                              <a:latin typeface="Cambria Math"/>
                            </a:rPr>
                            <m:t>+</m:t>
                          </m:r>
                          <m:r>
                            <a:rPr lang="en-PH" sz="1800" b="0" i="1" smtClean="0">
                              <a:solidFill>
                                <a:schemeClr val="tx1"/>
                              </a:solidFill>
                              <a:latin typeface="Cambria Math"/>
                            </a:rPr>
                            <m:t>𝑏𝑥</m:t>
                          </m:r>
                          <m:r>
                            <a:rPr lang="en-PH" sz="1800" b="0" i="1" smtClean="0">
                              <a:solidFill>
                                <a:schemeClr val="tx1"/>
                              </a:solidFill>
                              <a:latin typeface="Cambria Math"/>
                            </a:rPr>
                            <m:t>+</m:t>
                          </m:r>
                          <m:r>
                            <a:rPr lang="en-PH" sz="1800" b="0" i="1" smtClean="0">
                              <a:solidFill>
                                <a:schemeClr val="tx1"/>
                              </a:solidFill>
                              <a:latin typeface="Cambria Math"/>
                            </a:rPr>
                            <m:t>𝑐</m:t>
                          </m:r>
                        </m:den>
                      </m:f>
                      <m:r>
                        <a:rPr lang="en-PH" sz="1800" b="0" i="1" smtClean="0">
                          <a:solidFill>
                            <a:schemeClr val="tx1"/>
                          </a:solidFill>
                          <a:latin typeface="Cambria Math"/>
                        </a:rPr>
                        <m:t>+</m:t>
                      </m:r>
                      <m:f>
                        <m:fPr>
                          <m:ctrlPr>
                            <a:rPr lang="en-PH" sz="1800" i="1" smtClean="0">
                              <a:solidFill>
                                <a:schemeClr val="tx1"/>
                              </a:solidFill>
                              <a:latin typeface="Cambria Math" panose="02040503050406030204" pitchFamily="18" charset="0"/>
                            </a:rPr>
                          </m:ctrlPr>
                        </m:fPr>
                        <m:num>
                          <m:r>
                            <a:rPr lang="en-PH" sz="1800" b="0" i="1" smtClean="0">
                              <a:solidFill>
                                <a:schemeClr val="tx1"/>
                              </a:solidFill>
                              <a:latin typeface="Cambria Math"/>
                            </a:rPr>
                            <m:t>𝐶𝑥</m:t>
                          </m:r>
                          <m:r>
                            <a:rPr lang="en-PH" sz="1800" b="0" i="1" smtClean="0">
                              <a:solidFill>
                                <a:schemeClr val="tx1"/>
                              </a:solidFill>
                              <a:latin typeface="Cambria Math"/>
                            </a:rPr>
                            <m:t>+</m:t>
                          </m:r>
                          <m:r>
                            <a:rPr lang="en-PH" sz="1800" b="0" i="1" smtClean="0">
                              <a:solidFill>
                                <a:schemeClr val="tx1"/>
                              </a:solidFill>
                              <a:latin typeface="Cambria Math"/>
                            </a:rPr>
                            <m:t>𝐷</m:t>
                          </m:r>
                        </m:num>
                        <m:den>
                          <m:sSup>
                            <m:sSupPr>
                              <m:ctrlPr>
                                <a:rPr lang="en-PH" sz="1800" i="1" smtClean="0">
                                  <a:solidFill>
                                    <a:schemeClr val="tx1"/>
                                  </a:solidFill>
                                  <a:latin typeface="Cambria Math" panose="02040503050406030204" pitchFamily="18" charset="0"/>
                                </a:rPr>
                              </m:ctrlPr>
                            </m:sSupPr>
                            <m:e>
                              <m:r>
                                <a:rPr lang="en-PH" sz="1800" b="0" i="1" smtClean="0">
                                  <a:solidFill>
                                    <a:schemeClr val="tx1"/>
                                  </a:solidFill>
                                  <a:latin typeface="Cambria Math"/>
                                </a:rPr>
                                <m:t>(</m:t>
                              </m:r>
                              <m:sSup>
                                <m:sSupPr>
                                  <m:ctrlPr>
                                    <a:rPr lang="en-PH" sz="1800" b="0" i="1" smtClean="0">
                                      <a:solidFill>
                                        <a:schemeClr val="tx1"/>
                                      </a:solidFill>
                                      <a:latin typeface="Cambria Math" panose="02040503050406030204" pitchFamily="18" charset="0"/>
                                    </a:rPr>
                                  </m:ctrlPr>
                                </m:sSupPr>
                                <m:e>
                                  <m:r>
                                    <a:rPr lang="en-PH" sz="1800" b="0" i="1" smtClean="0">
                                      <a:solidFill>
                                        <a:schemeClr val="tx1"/>
                                      </a:solidFill>
                                      <a:latin typeface="Cambria Math"/>
                                    </a:rPr>
                                    <m:t>𝑎𝑥</m:t>
                                  </m:r>
                                </m:e>
                                <m:sup>
                                  <m:r>
                                    <a:rPr lang="en-PH" sz="1800" b="0" i="1" smtClean="0">
                                      <a:solidFill>
                                        <a:schemeClr val="tx1"/>
                                      </a:solidFill>
                                      <a:latin typeface="Cambria Math"/>
                                    </a:rPr>
                                    <m:t>2</m:t>
                                  </m:r>
                                </m:sup>
                              </m:sSup>
                              <m:r>
                                <a:rPr lang="en-PH" sz="1800" b="0" i="1" smtClean="0">
                                  <a:solidFill>
                                    <a:schemeClr val="tx1"/>
                                  </a:solidFill>
                                  <a:latin typeface="Cambria Math"/>
                                </a:rPr>
                                <m:t>+</m:t>
                              </m:r>
                              <m:r>
                                <a:rPr lang="en-PH" sz="1800" b="0" i="1" smtClean="0">
                                  <a:solidFill>
                                    <a:schemeClr val="tx1"/>
                                  </a:solidFill>
                                  <a:latin typeface="Cambria Math"/>
                                </a:rPr>
                                <m:t>𝑏𝑥</m:t>
                              </m:r>
                              <m:r>
                                <a:rPr lang="en-PH" sz="1800" b="0" i="1" smtClean="0">
                                  <a:solidFill>
                                    <a:schemeClr val="tx1"/>
                                  </a:solidFill>
                                  <a:latin typeface="Cambria Math"/>
                                </a:rPr>
                                <m:t>+</m:t>
                              </m:r>
                              <m:r>
                                <a:rPr lang="en-PH" sz="1800" b="0" i="1" smtClean="0">
                                  <a:solidFill>
                                    <a:schemeClr val="tx1"/>
                                  </a:solidFill>
                                  <a:latin typeface="Cambria Math"/>
                                </a:rPr>
                                <m:t>𝑐</m:t>
                              </m:r>
                              <m:r>
                                <a:rPr lang="en-PH" sz="1800" b="0" i="1" smtClean="0">
                                  <a:solidFill>
                                    <a:schemeClr val="tx1"/>
                                  </a:solidFill>
                                  <a:latin typeface="Cambria Math"/>
                                </a:rPr>
                                <m:t>)</m:t>
                              </m:r>
                            </m:e>
                            <m:sup>
                              <m:r>
                                <a:rPr lang="en-PH" sz="1800" b="0" i="1" smtClean="0">
                                  <a:solidFill>
                                    <a:schemeClr val="tx1"/>
                                  </a:solidFill>
                                  <a:latin typeface="Cambria Math"/>
                                </a:rPr>
                                <m:t>2</m:t>
                              </m:r>
                            </m:sup>
                          </m:sSup>
                        </m:den>
                      </m:f>
                      <m:r>
                        <a:rPr lang="en-PH" sz="1800" b="0" i="1" smtClean="0">
                          <a:solidFill>
                            <a:schemeClr val="tx1"/>
                          </a:solidFill>
                          <a:latin typeface="Cambria Math"/>
                        </a:rPr>
                        <m:t>+</m:t>
                      </m:r>
                      <m:f>
                        <m:fPr>
                          <m:ctrlPr>
                            <a:rPr lang="en-PH" sz="1800" b="0" i="1" smtClean="0">
                              <a:solidFill>
                                <a:schemeClr val="tx1"/>
                              </a:solidFill>
                              <a:latin typeface="Cambria Math" panose="02040503050406030204" pitchFamily="18" charset="0"/>
                            </a:rPr>
                          </m:ctrlPr>
                        </m:fPr>
                        <m:num>
                          <m:r>
                            <a:rPr lang="en-PH" sz="1800" b="0" i="1" smtClean="0">
                              <a:solidFill>
                                <a:schemeClr val="tx1"/>
                              </a:solidFill>
                              <a:latin typeface="Cambria Math"/>
                            </a:rPr>
                            <m:t>𝐸𝑥</m:t>
                          </m:r>
                          <m:r>
                            <a:rPr lang="en-PH" sz="1800" b="0" i="1" smtClean="0">
                              <a:solidFill>
                                <a:schemeClr val="tx1"/>
                              </a:solidFill>
                              <a:latin typeface="Cambria Math"/>
                            </a:rPr>
                            <m:t>+</m:t>
                          </m:r>
                          <m:r>
                            <a:rPr lang="en-PH" sz="1800" b="0" i="1" smtClean="0">
                              <a:solidFill>
                                <a:schemeClr val="tx1"/>
                              </a:solidFill>
                              <a:latin typeface="Cambria Math"/>
                            </a:rPr>
                            <m:t>𝐹</m:t>
                          </m:r>
                        </m:num>
                        <m:den>
                          <m:sSup>
                            <m:sSupPr>
                              <m:ctrlPr>
                                <a:rPr lang="en-PH" sz="1800" b="0" i="1" smtClean="0">
                                  <a:solidFill>
                                    <a:schemeClr val="tx1"/>
                                  </a:solidFill>
                                  <a:latin typeface="Cambria Math" panose="02040503050406030204" pitchFamily="18" charset="0"/>
                                </a:rPr>
                              </m:ctrlPr>
                            </m:sSupPr>
                            <m:e>
                              <m:r>
                                <a:rPr lang="en-PH" sz="1800" b="0" i="1" smtClean="0">
                                  <a:solidFill>
                                    <a:schemeClr val="tx1"/>
                                  </a:solidFill>
                                  <a:latin typeface="Cambria Math"/>
                                </a:rPr>
                                <m:t>(</m:t>
                              </m:r>
                              <m:sSup>
                                <m:sSupPr>
                                  <m:ctrlPr>
                                    <a:rPr lang="en-PH" sz="1800" b="0" i="1" smtClean="0">
                                      <a:solidFill>
                                        <a:schemeClr val="tx1"/>
                                      </a:solidFill>
                                      <a:latin typeface="Cambria Math" panose="02040503050406030204" pitchFamily="18" charset="0"/>
                                    </a:rPr>
                                  </m:ctrlPr>
                                </m:sSupPr>
                                <m:e>
                                  <m:r>
                                    <a:rPr lang="en-PH" sz="1800" b="0" i="1" smtClean="0">
                                      <a:solidFill>
                                        <a:schemeClr val="tx1"/>
                                      </a:solidFill>
                                      <a:latin typeface="Cambria Math"/>
                                    </a:rPr>
                                    <m:t>𝑎𝑥</m:t>
                                  </m:r>
                                </m:e>
                                <m:sup>
                                  <m:r>
                                    <a:rPr lang="en-PH" sz="1800" b="0" i="1" smtClean="0">
                                      <a:solidFill>
                                        <a:schemeClr val="tx1"/>
                                      </a:solidFill>
                                      <a:latin typeface="Cambria Math"/>
                                    </a:rPr>
                                    <m:t>2</m:t>
                                  </m:r>
                                </m:sup>
                              </m:sSup>
                              <m:r>
                                <a:rPr lang="en-PH" sz="1800" b="0" i="1" smtClean="0">
                                  <a:solidFill>
                                    <a:schemeClr val="tx1"/>
                                  </a:solidFill>
                                  <a:latin typeface="Cambria Math"/>
                                </a:rPr>
                                <m:t>+</m:t>
                              </m:r>
                              <m:r>
                                <a:rPr lang="en-PH" sz="1800" b="0" i="1" smtClean="0">
                                  <a:solidFill>
                                    <a:schemeClr val="tx1"/>
                                  </a:solidFill>
                                  <a:latin typeface="Cambria Math"/>
                                </a:rPr>
                                <m:t>𝑏𝑥</m:t>
                              </m:r>
                              <m:r>
                                <a:rPr lang="en-PH" sz="1800" b="0" i="1" smtClean="0">
                                  <a:solidFill>
                                    <a:schemeClr val="tx1"/>
                                  </a:solidFill>
                                  <a:latin typeface="Cambria Math"/>
                                </a:rPr>
                                <m:t>+</m:t>
                              </m:r>
                              <m:r>
                                <a:rPr lang="en-PH" sz="1800" b="0" i="1" smtClean="0">
                                  <a:solidFill>
                                    <a:schemeClr val="tx1"/>
                                  </a:solidFill>
                                  <a:latin typeface="Cambria Math"/>
                                </a:rPr>
                                <m:t>𝑐</m:t>
                              </m:r>
                              <m:r>
                                <a:rPr lang="en-PH" sz="1800" b="0" i="1" smtClean="0">
                                  <a:solidFill>
                                    <a:schemeClr val="tx1"/>
                                  </a:solidFill>
                                  <a:latin typeface="Cambria Math"/>
                                </a:rPr>
                                <m:t>)</m:t>
                              </m:r>
                            </m:e>
                            <m:sup>
                              <m:r>
                                <a:rPr lang="en-PH" sz="1800" b="0" i="1" smtClean="0">
                                  <a:solidFill>
                                    <a:schemeClr val="tx1"/>
                                  </a:solidFill>
                                  <a:latin typeface="Cambria Math"/>
                                </a:rPr>
                                <m:t>3</m:t>
                              </m:r>
                            </m:sup>
                          </m:sSup>
                        </m:den>
                      </m:f>
                      <m:r>
                        <a:rPr lang="en-PH" sz="1800" b="0" i="1" smtClean="0">
                          <a:solidFill>
                            <a:schemeClr val="tx1"/>
                          </a:solidFill>
                          <a:latin typeface="Cambria Math"/>
                        </a:rPr>
                        <m:t>+…+</m:t>
                      </m:r>
                      <m:f>
                        <m:fPr>
                          <m:ctrlPr>
                            <a:rPr lang="en-PH" sz="1800" i="1" smtClean="0">
                              <a:solidFill>
                                <a:schemeClr val="tx1"/>
                              </a:solidFill>
                              <a:latin typeface="Cambria Math" panose="02040503050406030204" pitchFamily="18" charset="0"/>
                            </a:rPr>
                          </m:ctrlPr>
                        </m:fPr>
                        <m:num>
                          <m:r>
                            <a:rPr lang="en-PH" sz="1800" b="0" i="1" smtClean="0">
                              <a:solidFill>
                                <a:schemeClr val="tx1"/>
                              </a:solidFill>
                              <a:latin typeface="Cambria Math"/>
                            </a:rPr>
                            <m:t>𝑀𝑥</m:t>
                          </m:r>
                          <m:r>
                            <a:rPr lang="en-PH" sz="1800" b="0" i="1" smtClean="0">
                              <a:solidFill>
                                <a:schemeClr val="tx1"/>
                              </a:solidFill>
                              <a:latin typeface="Cambria Math"/>
                            </a:rPr>
                            <m:t>+</m:t>
                          </m:r>
                          <m:r>
                            <a:rPr lang="en-PH" sz="1800" b="0" i="1" smtClean="0">
                              <a:solidFill>
                                <a:schemeClr val="tx1"/>
                              </a:solidFill>
                              <a:latin typeface="Cambria Math"/>
                            </a:rPr>
                            <m:t>𝑁</m:t>
                          </m:r>
                        </m:num>
                        <m:den>
                          <m:sSup>
                            <m:sSupPr>
                              <m:ctrlPr>
                                <a:rPr lang="en-PH" sz="1800" i="1" smtClean="0">
                                  <a:solidFill>
                                    <a:schemeClr val="tx1"/>
                                  </a:solidFill>
                                  <a:latin typeface="Cambria Math" panose="02040503050406030204" pitchFamily="18" charset="0"/>
                                </a:rPr>
                              </m:ctrlPr>
                            </m:sSupPr>
                            <m:e>
                              <m:r>
                                <a:rPr lang="en-PH" sz="1800" b="0" i="1" smtClean="0">
                                  <a:solidFill>
                                    <a:schemeClr val="tx1"/>
                                  </a:solidFill>
                                  <a:latin typeface="Cambria Math"/>
                                </a:rPr>
                                <m:t>(</m:t>
                              </m:r>
                              <m:sSup>
                                <m:sSupPr>
                                  <m:ctrlPr>
                                    <a:rPr lang="en-PH" sz="1800" b="0" i="1" smtClean="0">
                                      <a:solidFill>
                                        <a:schemeClr val="tx1"/>
                                      </a:solidFill>
                                      <a:latin typeface="Cambria Math" panose="02040503050406030204" pitchFamily="18" charset="0"/>
                                    </a:rPr>
                                  </m:ctrlPr>
                                </m:sSupPr>
                                <m:e>
                                  <m:r>
                                    <a:rPr lang="en-PH" sz="1800" b="0" i="1" smtClean="0">
                                      <a:solidFill>
                                        <a:schemeClr val="tx1"/>
                                      </a:solidFill>
                                      <a:latin typeface="Cambria Math"/>
                                    </a:rPr>
                                    <m:t>𝑎𝑥</m:t>
                                  </m:r>
                                </m:e>
                                <m:sup>
                                  <m:r>
                                    <a:rPr lang="en-PH" sz="1800" b="0" i="1" smtClean="0">
                                      <a:solidFill>
                                        <a:schemeClr val="tx1"/>
                                      </a:solidFill>
                                      <a:latin typeface="Cambria Math"/>
                                    </a:rPr>
                                    <m:t>2</m:t>
                                  </m:r>
                                </m:sup>
                              </m:sSup>
                              <m:r>
                                <a:rPr lang="en-PH" sz="1800" b="0" i="1" smtClean="0">
                                  <a:solidFill>
                                    <a:schemeClr val="tx1"/>
                                  </a:solidFill>
                                  <a:latin typeface="Cambria Math"/>
                                </a:rPr>
                                <m:t>+</m:t>
                              </m:r>
                              <m:r>
                                <a:rPr lang="en-PH" sz="1800" b="0" i="1" smtClean="0">
                                  <a:solidFill>
                                    <a:schemeClr val="tx1"/>
                                  </a:solidFill>
                                  <a:latin typeface="Cambria Math"/>
                                </a:rPr>
                                <m:t>𝑏𝑥</m:t>
                              </m:r>
                              <m:r>
                                <a:rPr lang="en-PH" sz="1800" b="0" i="1" smtClean="0">
                                  <a:solidFill>
                                    <a:schemeClr val="tx1"/>
                                  </a:solidFill>
                                  <a:latin typeface="Cambria Math"/>
                                </a:rPr>
                                <m:t>+</m:t>
                              </m:r>
                              <m:r>
                                <a:rPr lang="en-PH" sz="1800" b="0" i="1" smtClean="0">
                                  <a:solidFill>
                                    <a:schemeClr val="tx1"/>
                                  </a:solidFill>
                                  <a:latin typeface="Cambria Math"/>
                                </a:rPr>
                                <m:t>𝑐</m:t>
                              </m:r>
                              <m:r>
                                <a:rPr lang="en-PH" sz="1800" b="0" i="1" smtClean="0">
                                  <a:solidFill>
                                    <a:schemeClr val="tx1"/>
                                  </a:solidFill>
                                  <a:latin typeface="Cambria Math"/>
                                </a:rPr>
                                <m:t>)</m:t>
                              </m:r>
                            </m:e>
                            <m:sup>
                              <m:r>
                                <a:rPr lang="en-PH" sz="1800" b="0" i="1" smtClean="0">
                                  <a:solidFill>
                                    <a:schemeClr val="tx1"/>
                                  </a:solidFill>
                                  <a:latin typeface="Cambria Math"/>
                                </a:rPr>
                                <m:t>𝑛</m:t>
                              </m:r>
                            </m:sup>
                          </m:sSup>
                        </m:den>
                      </m:f>
                    </m:oMath>
                  </m:oMathPara>
                </a14:m>
                <a:endParaRPr lang="en-PH" sz="1800" dirty="0" smtClean="0">
                  <a:solidFill>
                    <a:schemeClr val="tx1"/>
                  </a:solidFill>
                </a:endParaRPr>
              </a:p>
              <a:p>
                <a:pPr algn="just"/>
                <a:r>
                  <a:rPr lang="en-PH" sz="2400" dirty="0" smtClean="0">
                    <a:solidFill>
                      <a:schemeClr val="tx1"/>
                    </a:solidFill>
                  </a:rPr>
                  <a:t>Where A, B, C, D, E, F, …, M, N are constants to be determined.</a:t>
                </a:r>
              </a:p>
              <a:p>
                <a:pPr algn="just"/>
                <a:endParaRPr lang="en-PH" sz="2400" dirty="0">
                  <a:solidFill>
                    <a:schemeClr val="tx1"/>
                  </a:solidFill>
                </a:endParaRPr>
              </a:p>
              <a:p>
                <a:pPr algn="just"/>
                <a:r>
                  <a:rPr lang="en-PH" sz="2800" b="1" i="1" dirty="0" smtClean="0">
                    <a:solidFill>
                      <a:schemeClr val="tx1"/>
                    </a:solidFill>
                  </a:rPr>
                  <a:t>Examples: </a:t>
                </a:r>
                <a:r>
                  <a:rPr lang="en-PH" sz="2400" dirty="0" smtClean="0">
                    <a:solidFill>
                      <a:schemeClr val="tx1"/>
                    </a:solidFill>
                  </a:rPr>
                  <a:t>Decompose the following into partial fractions.</a:t>
                </a:r>
              </a:p>
              <a:p>
                <a:pPr algn="just"/>
                <a:endParaRPr lang="en-PH" sz="2400" i="1" dirty="0" smtClean="0">
                  <a:solidFill>
                    <a:schemeClr val="tx1"/>
                  </a:solidFill>
                  <a:latin typeface="Cambria Math"/>
                </a:endParaRPr>
              </a:p>
              <a:p>
                <a:pPr algn="just"/>
                <a14:m>
                  <m:oMathPara xmlns:m="http://schemas.openxmlformats.org/officeDocument/2006/math">
                    <m:oMathParaPr>
                      <m:jc m:val="centerGroup"/>
                    </m:oMathParaPr>
                    <m:oMath xmlns:m="http://schemas.openxmlformats.org/officeDocument/2006/math">
                      <m:f>
                        <m:fPr>
                          <m:ctrlPr>
                            <a:rPr lang="en-PH" sz="2400" i="1" smtClean="0">
                              <a:solidFill>
                                <a:schemeClr val="tx1"/>
                              </a:solidFill>
                              <a:latin typeface="Cambria Math" panose="02040503050406030204" pitchFamily="18" charset="0"/>
                            </a:rPr>
                          </m:ctrlPr>
                        </m:fPr>
                        <m:num>
                          <m:r>
                            <a:rPr lang="en-PH" sz="2400" b="0" i="1" smtClean="0">
                              <a:solidFill>
                                <a:schemeClr val="tx1"/>
                              </a:solidFill>
                              <a:latin typeface="Cambria Math"/>
                            </a:rPr>
                            <m:t>2</m:t>
                          </m:r>
                          <m:r>
                            <a:rPr lang="en-PH" sz="2400" b="0" i="1" smtClean="0">
                              <a:solidFill>
                                <a:schemeClr val="tx1"/>
                              </a:solidFill>
                              <a:latin typeface="Cambria Math"/>
                            </a:rPr>
                            <m:t>𝑥</m:t>
                          </m:r>
                        </m:num>
                        <m:den>
                          <m:sSup>
                            <m:sSupPr>
                              <m:ctrlPr>
                                <a:rPr lang="en-PH" sz="2400" i="1" smtClean="0">
                                  <a:solidFill>
                                    <a:schemeClr val="tx1"/>
                                  </a:solidFill>
                                  <a:latin typeface="Cambria Math" panose="02040503050406030204" pitchFamily="18" charset="0"/>
                                </a:rPr>
                              </m:ctrlPr>
                            </m:sSupPr>
                            <m:e>
                              <m:d>
                                <m:dPr>
                                  <m:ctrlPr>
                                    <a:rPr lang="en-PH" sz="2400" i="1" smtClean="0">
                                      <a:solidFill>
                                        <a:schemeClr val="tx1"/>
                                      </a:solidFill>
                                      <a:latin typeface="Cambria Math" panose="02040503050406030204" pitchFamily="18" charset="0"/>
                                    </a:rPr>
                                  </m:ctrlPr>
                                </m:dPr>
                                <m:e>
                                  <m:sSup>
                                    <m:sSupPr>
                                      <m:ctrlPr>
                                        <a:rPr lang="en-PH" sz="2400" i="1" smtClean="0">
                                          <a:solidFill>
                                            <a:schemeClr val="tx1"/>
                                          </a:solidFill>
                                          <a:latin typeface="Cambria Math" panose="02040503050406030204" pitchFamily="18" charset="0"/>
                                        </a:rPr>
                                      </m:ctrlPr>
                                    </m:sSupPr>
                                    <m:e>
                                      <m:r>
                                        <a:rPr lang="en-PH" sz="2400" b="0" i="1" smtClean="0">
                                          <a:solidFill>
                                            <a:schemeClr val="tx1"/>
                                          </a:solidFill>
                                          <a:latin typeface="Cambria Math"/>
                                        </a:rPr>
                                        <m:t>𝑥</m:t>
                                      </m:r>
                                    </m:e>
                                    <m:sup>
                                      <m:r>
                                        <a:rPr lang="en-PH" sz="2400" b="0" i="1" smtClean="0">
                                          <a:solidFill>
                                            <a:schemeClr val="tx1"/>
                                          </a:solidFill>
                                          <a:latin typeface="Cambria Math"/>
                                        </a:rPr>
                                        <m:t>2</m:t>
                                      </m:r>
                                    </m:sup>
                                  </m:sSup>
                                  <m:r>
                                    <a:rPr lang="en-PH" sz="2400" b="0" i="1" smtClean="0">
                                      <a:solidFill>
                                        <a:schemeClr val="tx1"/>
                                      </a:solidFill>
                                      <a:latin typeface="Cambria Math"/>
                                    </a:rPr>
                                    <m:t>+1</m:t>
                                  </m:r>
                                </m:e>
                              </m:d>
                            </m:e>
                            <m:sup>
                              <m:r>
                                <a:rPr lang="en-PH" sz="2400" b="0" i="1" smtClean="0">
                                  <a:solidFill>
                                    <a:schemeClr val="tx1"/>
                                  </a:solidFill>
                                  <a:latin typeface="Cambria Math"/>
                                </a:rPr>
                                <m:t>2</m:t>
                              </m:r>
                            </m:sup>
                          </m:sSup>
                          <m:r>
                            <a:rPr lang="en-PH" sz="2400" b="0" i="1" smtClean="0">
                              <a:solidFill>
                                <a:schemeClr val="tx1"/>
                              </a:solidFill>
                              <a:latin typeface="Cambria Math"/>
                            </a:rPr>
                            <m:t>(</m:t>
                          </m:r>
                          <m:r>
                            <a:rPr lang="en-PH" sz="2400" b="0" i="1" smtClean="0">
                              <a:solidFill>
                                <a:schemeClr val="tx1"/>
                              </a:solidFill>
                              <a:latin typeface="Cambria Math"/>
                            </a:rPr>
                            <m:t>𝑥</m:t>
                          </m:r>
                          <m:r>
                            <a:rPr lang="en-PH" sz="2400" b="0" i="1" smtClean="0">
                              <a:solidFill>
                                <a:schemeClr val="tx1"/>
                              </a:solidFill>
                              <a:latin typeface="Cambria Math"/>
                            </a:rPr>
                            <m:t>−1)</m:t>
                          </m:r>
                        </m:den>
                      </m:f>
                    </m:oMath>
                  </m:oMathPara>
                </a14:m>
                <a:endParaRPr lang="en-PH" sz="2400" i="1" dirty="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457200" y="304800"/>
                <a:ext cx="8229600" cy="6324600"/>
              </a:xfrm>
              <a:blipFill rotWithShape="1">
                <a:blip r:embed="rId2"/>
                <a:stretch>
                  <a:fillRect l="-1481" t="-771" r="-1111"/>
                </a:stretch>
              </a:blipFill>
            </p:spPr>
            <p:txBody>
              <a:bodyPr/>
              <a:lstStyle/>
              <a:p>
                <a:r>
                  <a:rPr lang="en-PH">
                    <a:noFill/>
                  </a:rPr>
                  <a:t> </a:t>
                </a:r>
              </a:p>
            </p:txBody>
          </p:sp>
        </mc:Fallback>
      </mc:AlternateContent>
    </p:spTree>
    <p:extLst>
      <p:ext uri="{BB962C8B-B14F-4D97-AF65-F5344CB8AC3E}">
        <p14:creationId xmlns:p14="http://schemas.microsoft.com/office/powerpoint/2010/main" val="340663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04800" y="381000"/>
                <a:ext cx="8534400" cy="6248400"/>
              </a:xfrm>
            </p:spPr>
            <p:txBody>
              <a:bodyPr/>
              <a:lstStyle/>
              <a:p>
                <a:pPr algn="just"/>
                <a:endParaRPr lang="en-PH" b="1" i="1" dirty="0" smtClean="0">
                  <a:solidFill>
                    <a:schemeClr val="tx1"/>
                  </a:solidFill>
                </a:endParaRPr>
              </a:p>
              <a:p>
                <a:pPr algn="just"/>
                <a:r>
                  <a:rPr lang="en-PH" sz="2400" b="1" i="1" dirty="0" smtClean="0">
                    <a:solidFill>
                      <a:schemeClr val="tx1"/>
                    </a:solidFill>
                  </a:rPr>
                  <a:t>APPLICATIONS</a:t>
                </a:r>
              </a:p>
              <a:p>
                <a:pPr algn="just"/>
                <a:r>
                  <a:rPr lang="en-PH" sz="2400" b="1" i="1" dirty="0" smtClean="0">
                    <a:solidFill>
                      <a:schemeClr val="tx1"/>
                    </a:solidFill>
                  </a:rPr>
                  <a:t>Examples:</a:t>
                </a:r>
                <a:r>
                  <a:rPr lang="en-PH" sz="2800" b="1" i="1" dirty="0" smtClean="0">
                    <a:solidFill>
                      <a:schemeClr val="tx1"/>
                    </a:solidFill>
                  </a:rPr>
                  <a:t> </a:t>
                </a:r>
                <a:r>
                  <a:rPr lang="en-PH" sz="2400" dirty="0" smtClean="0">
                    <a:solidFill>
                      <a:schemeClr val="tx1"/>
                    </a:solidFill>
                  </a:rPr>
                  <a:t>Solve the following.</a:t>
                </a:r>
              </a:p>
              <a:p>
                <a:pPr marL="457200" indent="-457200" algn="just">
                  <a:buAutoNum type="arabicPeriod"/>
                </a:pPr>
                <a:r>
                  <a:rPr lang="en-PH" sz="2400" dirty="0" smtClean="0">
                    <a:solidFill>
                      <a:schemeClr val="tx1"/>
                    </a:solidFill>
                  </a:rPr>
                  <a:t>The </a:t>
                </a:r>
                <a:r>
                  <a:rPr lang="en-PH" sz="2400" dirty="0">
                    <a:solidFill>
                      <a:schemeClr val="tx1"/>
                    </a:solidFill>
                  </a:rPr>
                  <a:t>sum of the reciprocals of two numbers </a:t>
                </a:r>
                <a:r>
                  <a:rPr lang="en-PH" sz="2400" dirty="0" smtClean="0">
                    <a:solidFill>
                      <a:schemeClr val="tx1"/>
                    </a:solidFill>
                  </a:rPr>
                  <a:t>is </a:t>
                </a:r>
                <a14:m>
                  <m:oMath xmlns:m="http://schemas.openxmlformats.org/officeDocument/2006/math">
                    <m:f>
                      <m:fPr>
                        <m:ctrlPr>
                          <a:rPr lang="en-PH" sz="2400" i="1" smtClean="0">
                            <a:solidFill>
                              <a:schemeClr val="tx1"/>
                            </a:solidFill>
                            <a:latin typeface="Cambria Math" panose="02040503050406030204" pitchFamily="18" charset="0"/>
                          </a:rPr>
                        </m:ctrlPr>
                      </m:fPr>
                      <m:num>
                        <m:r>
                          <a:rPr lang="en-PH" sz="2400" b="0" i="1" smtClean="0">
                            <a:solidFill>
                              <a:schemeClr val="tx1"/>
                            </a:solidFill>
                            <a:latin typeface="Cambria Math"/>
                          </a:rPr>
                          <m:t>4</m:t>
                        </m:r>
                      </m:num>
                      <m:den>
                        <m:r>
                          <a:rPr lang="en-PH" sz="2400" b="0" i="1" smtClean="0">
                            <a:solidFill>
                              <a:schemeClr val="tx1"/>
                            </a:solidFill>
                            <a:latin typeface="Cambria Math"/>
                          </a:rPr>
                          <m:t>15</m:t>
                        </m:r>
                      </m:den>
                    </m:f>
                  </m:oMath>
                </a14:m>
                <a:r>
                  <a:rPr lang="en-PH" sz="2400" dirty="0" smtClean="0">
                    <a:solidFill>
                      <a:schemeClr val="tx1"/>
                    </a:solidFill>
                  </a:rPr>
                  <a:t>   </a:t>
                </a:r>
                <a:r>
                  <a:rPr lang="en-PH" sz="2400" dirty="0">
                    <a:solidFill>
                      <a:schemeClr val="tx1"/>
                    </a:solidFill>
                  </a:rPr>
                  <a:t>and their product is 60. What are the numbers?        </a:t>
                </a:r>
                <a:endParaRPr lang="en-PH" sz="2400" dirty="0" smtClean="0">
                  <a:solidFill>
                    <a:schemeClr val="tx1"/>
                  </a:solidFill>
                </a:endParaRPr>
              </a:p>
              <a:p>
                <a:pPr algn="just"/>
                <a:r>
                  <a:rPr lang="en-PH" sz="2400" dirty="0" smtClean="0">
                    <a:solidFill>
                      <a:schemeClr val="tx1"/>
                    </a:solidFill>
                  </a:rPr>
                  <a:t>                         </a:t>
                </a:r>
                <a:r>
                  <a:rPr lang="en-PH" sz="2400" dirty="0">
                    <a:solidFill>
                      <a:schemeClr val="tx1"/>
                    </a:solidFill>
                  </a:rPr>
                  <a:t>		</a:t>
                </a:r>
              </a:p>
              <a:p>
                <a:pPr algn="just"/>
                <a:r>
                  <a:rPr lang="en-PH" sz="2400" dirty="0" smtClean="0">
                    <a:solidFill>
                      <a:schemeClr val="tx1"/>
                    </a:solidFill>
                  </a:rPr>
                  <a:t>2. A </a:t>
                </a:r>
                <a:r>
                  <a:rPr lang="en-PH" sz="2400" dirty="0">
                    <a:solidFill>
                      <a:schemeClr val="tx1"/>
                    </a:solidFill>
                  </a:rPr>
                  <a:t>rectangular lot has a perimeter of 40 meters and an area of 96 sq. meters. What are the dimensions of the lot?	</a:t>
                </a:r>
                <a:endParaRPr lang="en-PH" sz="2400" dirty="0" smtClean="0">
                  <a:solidFill>
                    <a:schemeClr val="tx1"/>
                  </a:solidFill>
                </a:endParaRPr>
              </a:p>
              <a:p>
                <a:pPr algn="just"/>
                <a:endParaRPr lang="en-PH" sz="2400" dirty="0">
                  <a:solidFill>
                    <a:schemeClr val="tx1"/>
                  </a:solidFill>
                </a:endParaRPr>
              </a:p>
              <a:p>
                <a:pPr algn="just"/>
                <a:r>
                  <a:rPr lang="en-PH" sz="2400" dirty="0" smtClean="0">
                    <a:solidFill>
                      <a:schemeClr val="tx1"/>
                    </a:solidFill>
                  </a:rPr>
                  <a:t>3. A </a:t>
                </a:r>
                <a:r>
                  <a:rPr lang="en-PH" sz="2400" dirty="0">
                    <a:solidFill>
                      <a:schemeClr val="tx1"/>
                    </a:solidFill>
                  </a:rPr>
                  <a:t>piece of tin is in the form of a rectangle whose area is 486 sq. cm. A square of side 3 cm is cut from each corner, and an open box is made by turning up the ends and sides. If the volume of the box formed is 756 cu. cm, what are the dimensions of the piece of tin</a:t>
                </a:r>
                <a:r>
                  <a:rPr lang="en-PH" sz="2400" dirty="0" smtClean="0">
                    <a:solidFill>
                      <a:schemeClr val="tx1"/>
                    </a:solidFill>
                  </a:rPr>
                  <a:t>?</a:t>
                </a:r>
              </a:p>
              <a:p>
                <a:pPr algn="just"/>
                <a:endParaRPr lang="en-PH" sz="2800" dirty="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04800" y="381000"/>
                <a:ext cx="8534400" cy="6248400"/>
              </a:xfrm>
              <a:blipFill rotWithShape="1">
                <a:blip r:embed="rId2"/>
                <a:stretch>
                  <a:fillRect l="-1071" r="-1071"/>
                </a:stretch>
              </a:blipFill>
            </p:spPr>
            <p:txBody>
              <a:bodyPr/>
              <a:lstStyle/>
              <a:p>
                <a:r>
                  <a:rPr lang="en-PH">
                    <a:noFill/>
                  </a:rPr>
                  <a:t> </a:t>
                </a:r>
              </a:p>
            </p:txBody>
          </p:sp>
        </mc:Fallback>
      </mc:AlternateContent>
      <p:sp>
        <p:nvSpPr>
          <p:cNvPr id="4" name="Footer Placeholder 3"/>
          <p:cNvSpPr>
            <a:spLocks noGrp="1"/>
          </p:cNvSpPr>
          <p:nvPr>
            <p:ph type="ftr" sz="quarter" idx="11"/>
          </p:nvPr>
        </p:nvSpPr>
        <p:spPr/>
        <p:txBody>
          <a:bodyPr/>
          <a:lstStyle/>
          <a:p>
            <a:pPr>
              <a:defRPr/>
            </a:pPr>
            <a:r>
              <a:rPr lang="en-PH" smtClean="0"/>
              <a:t>(COLLEGE ALGEBRA AND TRIGONOMETRY, Aufmann, Barker and Nation 7th ed.,)</a:t>
            </a:r>
            <a:endParaRPr lang="en-US"/>
          </a:p>
        </p:txBody>
      </p:sp>
      <p:sp>
        <p:nvSpPr>
          <p:cNvPr id="5" name="Slide Number Placeholder 4"/>
          <p:cNvSpPr>
            <a:spLocks noGrp="1"/>
          </p:cNvSpPr>
          <p:nvPr>
            <p:ph type="sldNum" sz="quarter" idx="12"/>
          </p:nvPr>
        </p:nvSpPr>
        <p:spPr/>
        <p:txBody>
          <a:bodyPr/>
          <a:lstStyle/>
          <a:p>
            <a:pPr>
              <a:defRPr/>
            </a:pPr>
            <a:fld id="{A7A88A6D-5939-42D9-A727-543AD8CD1FDC}" type="slidenum">
              <a:rPr lang="en-US" smtClean="0"/>
              <a:pPr>
                <a:defRPr/>
              </a:pPr>
              <a:t>44</a:t>
            </a:fld>
            <a:endParaRPr lang="en-US"/>
          </a:p>
        </p:txBody>
      </p:sp>
    </p:spTree>
    <p:extLst>
      <p:ext uri="{BB962C8B-B14F-4D97-AF65-F5344CB8AC3E}">
        <p14:creationId xmlns:p14="http://schemas.microsoft.com/office/powerpoint/2010/main" val="21793747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534400" cy="6248400"/>
          </a:xfrm>
        </p:spPr>
        <p:txBody>
          <a:bodyPr/>
          <a:lstStyle/>
          <a:p>
            <a:pPr algn="just"/>
            <a:endParaRPr lang="en-PH" sz="2400" dirty="0" smtClean="0">
              <a:solidFill>
                <a:schemeClr val="tx1"/>
              </a:solidFill>
            </a:endParaRPr>
          </a:p>
          <a:p>
            <a:pPr algn="just"/>
            <a:endParaRPr lang="en-PH" sz="2400" dirty="0">
              <a:solidFill>
                <a:schemeClr val="tx1"/>
              </a:solidFill>
            </a:endParaRPr>
          </a:p>
          <a:p>
            <a:pPr algn="just"/>
            <a:r>
              <a:rPr lang="en-PH" sz="2400" dirty="0" smtClean="0">
                <a:solidFill>
                  <a:schemeClr val="tx1"/>
                </a:solidFill>
              </a:rPr>
              <a:t>4. A </a:t>
            </a:r>
            <a:r>
              <a:rPr lang="en-PH" sz="2400" dirty="0">
                <a:solidFill>
                  <a:schemeClr val="tx1"/>
                </a:solidFill>
              </a:rPr>
              <a:t>number has four digits. The first digit is equal to the square of the third. The second digit is the same as the third and the last is 2 less than the first. If the sum of the first and the last digits is 16, what is the four digit number?</a:t>
            </a:r>
          </a:p>
          <a:p>
            <a:pPr algn="just"/>
            <a:endParaRPr lang="en-PH" sz="2400" dirty="0">
              <a:solidFill>
                <a:schemeClr val="tx1"/>
              </a:solidFill>
            </a:endParaRPr>
          </a:p>
          <a:p>
            <a:pPr algn="just"/>
            <a:r>
              <a:rPr lang="en-PH" sz="2400" dirty="0" smtClean="0">
                <a:solidFill>
                  <a:schemeClr val="tx1"/>
                </a:solidFill>
              </a:rPr>
              <a:t>5. A </a:t>
            </a:r>
            <a:r>
              <a:rPr lang="en-PH" sz="2400" dirty="0">
                <a:solidFill>
                  <a:schemeClr val="tx1"/>
                </a:solidFill>
              </a:rPr>
              <a:t>cyclist </a:t>
            </a:r>
            <a:r>
              <a:rPr lang="en-PH" sz="2400" dirty="0" smtClean="0">
                <a:solidFill>
                  <a:schemeClr val="tx1"/>
                </a:solidFill>
              </a:rPr>
              <a:t>travelled </a:t>
            </a:r>
            <a:r>
              <a:rPr lang="en-PH" sz="2400" dirty="0">
                <a:solidFill>
                  <a:schemeClr val="tx1"/>
                </a:solidFill>
              </a:rPr>
              <a:t>a certain distance at her usual speed. If her speed had been 2 </a:t>
            </a:r>
            <a:r>
              <a:rPr lang="en-PH" sz="2400" dirty="0" smtClean="0">
                <a:solidFill>
                  <a:schemeClr val="tx1"/>
                </a:solidFill>
              </a:rPr>
              <a:t>mi/</a:t>
            </a:r>
            <a:r>
              <a:rPr lang="en-PH" sz="2400" dirty="0" err="1" smtClean="0">
                <a:solidFill>
                  <a:schemeClr val="tx1"/>
                </a:solidFill>
              </a:rPr>
              <a:t>hr</a:t>
            </a:r>
            <a:r>
              <a:rPr lang="en-PH" sz="2400" dirty="0">
                <a:solidFill>
                  <a:schemeClr val="tx1"/>
                </a:solidFill>
              </a:rPr>
              <a:t> </a:t>
            </a:r>
            <a:r>
              <a:rPr lang="en-PH" sz="2400" dirty="0" smtClean="0">
                <a:solidFill>
                  <a:schemeClr val="tx1"/>
                </a:solidFill>
              </a:rPr>
              <a:t>faster</a:t>
            </a:r>
            <a:r>
              <a:rPr lang="en-PH" sz="2400" dirty="0">
                <a:solidFill>
                  <a:schemeClr val="tx1"/>
                </a:solidFill>
              </a:rPr>
              <a:t>, she would have </a:t>
            </a:r>
            <a:r>
              <a:rPr lang="en-PH" sz="2400" dirty="0" smtClean="0">
                <a:solidFill>
                  <a:schemeClr val="tx1"/>
                </a:solidFill>
              </a:rPr>
              <a:t>travelled </a:t>
            </a:r>
            <a:r>
              <a:rPr lang="en-PH" sz="2400" dirty="0">
                <a:solidFill>
                  <a:schemeClr val="tx1"/>
                </a:solidFill>
              </a:rPr>
              <a:t>the distance in 1 </a:t>
            </a:r>
            <a:r>
              <a:rPr lang="en-PH" sz="2400" dirty="0" smtClean="0">
                <a:solidFill>
                  <a:schemeClr val="tx1"/>
                </a:solidFill>
              </a:rPr>
              <a:t>hr. </a:t>
            </a:r>
            <a:r>
              <a:rPr lang="en-PH" sz="2400" dirty="0">
                <a:solidFill>
                  <a:schemeClr val="tx1"/>
                </a:solidFill>
              </a:rPr>
              <a:t>less time. If her speed had been 2 </a:t>
            </a:r>
            <a:r>
              <a:rPr lang="en-PH" sz="2400" dirty="0" smtClean="0">
                <a:solidFill>
                  <a:schemeClr val="tx1"/>
                </a:solidFill>
              </a:rPr>
              <a:t>mi/</a:t>
            </a:r>
            <a:r>
              <a:rPr lang="en-PH" sz="2400" dirty="0" err="1" smtClean="0">
                <a:solidFill>
                  <a:schemeClr val="tx1"/>
                </a:solidFill>
              </a:rPr>
              <a:t>hr</a:t>
            </a:r>
            <a:r>
              <a:rPr lang="en-PH" sz="2400" dirty="0" smtClean="0">
                <a:solidFill>
                  <a:schemeClr val="tx1"/>
                </a:solidFill>
              </a:rPr>
              <a:t> </a:t>
            </a:r>
            <a:r>
              <a:rPr lang="en-PH" sz="2400" dirty="0">
                <a:solidFill>
                  <a:schemeClr val="tx1"/>
                </a:solidFill>
              </a:rPr>
              <a:t>slower, she would have taken 2 </a:t>
            </a:r>
            <a:r>
              <a:rPr lang="en-PH" sz="2400" dirty="0" smtClean="0">
                <a:solidFill>
                  <a:schemeClr val="tx1"/>
                </a:solidFill>
              </a:rPr>
              <a:t>hr. </a:t>
            </a:r>
            <a:r>
              <a:rPr lang="en-PH" sz="2400" dirty="0">
                <a:solidFill>
                  <a:schemeClr val="tx1"/>
                </a:solidFill>
              </a:rPr>
              <a:t>longer. Find the distance </a:t>
            </a:r>
            <a:r>
              <a:rPr lang="en-PH" sz="2400" dirty="0" smtClean="0">
                <a:solidFill>
                  <a:schemeClr val="tx1"/>
                </a:solidFill>
              </a:rPr>
              <a:t>travelled </a:t>
            </a:r>
            <a:r>
              <a:rPr lang="en-PH" sz="2400" dirty="0">
                <a:solidFill>
                  <a:schemeClr val="tx1"/>
                </a:solidFill>
              </a:rPr>
              <a:t>and her usual speed</a:t>
            </a:r>
            <a:r>
              <a:rPr lang="en-PH" sz="2400" dirty="0" smtClean="0">
                <a:solidFill>
                  <a:schemeClr val="tx1"/>
                </a:solidFill>
              </a:rPr>
              <a:t>.</a:t>
            </a:r>
          </a:p>
          <a:p>
            <a:pPr algn="just"/>
            <a:endParaRPr lang="en-PH" sz="2400" dirty="0">
              <a:solidFill>
                <a:schemeClr val="tx1"/>
              </a:solidFill>
            </a:endParaRPr>
          </a:p>
          <a:p>
            <a:pPr algn="just"/>
            <a:endParaRPr lang="en-PH" sz="2400" dirty="0">
              <a:solidFill>
                <a:schemeClr val="tx1"/>
              </a:solidFill>
            </a:endParaRPr>
          </a:p>
          <a:p>
            <a:pPr algn="just"/>
            <a:endParaRPr lang="en-PH" sz="2400" dirty="0">
              <a:solidFill>
                <a:schemeClr val="tx1"/>
              </a:solidFill>
            </a:endParaRPr>
          </a:p>
        </p:txBody>
      </p:sp>
      <p:sp>
        <p:nvSpPr>
          <p:cNvPr id="4" name="Footer Placeholder 3"/>
          <p:cNvSpPr>
            <a:spLocks noGrp="1"/>
          </p:cNvSpPr>
          <p:nvPr>
            <p:ph type="ftr" sz="quarter" idx="11"/>
          </p:nvPr>
        </p:nvSpPr>
        <p:spPr/>
        <p:txBody>
          <a:bodyPr/>
          <a:lstStyle/>
          <a:p>
            <a:pPr>
              <a:defRPr/>
            </a:pPr>
            <a:r>
              <a:rPr lang="en-PH" smtClean="0"/>
              <a:t>(COLLEGE ALGEBRA AND TRIGONOMETRY, Aufmann, Barker and Nation 7th ed.,)</a:t>
            </a:r>
            <a:endParaRPr lang="en-US"/>
          </a:p>
        </p:txBody>
      </p:sp>
      <p:sp>
        <p:nvSpPr>
          <p:cNvPr id="5" name="Slide Number Placeholder 4"/>
          <p:cNvSpPr>
            <a:spLocks noGrp="1"/>
          </p:cNvSpPr>
          <p:nvPr>
            <p:ph type="sldNum" sz="quarter" idx="12"/>
          </p:nvPr>
        </p:nvSpPr>
        <p:spPr/>
        <p:txBody>
          <a:bodyPr/>
          <a:lstStyle/>
          <a:p>
            <a:pPr>
              <a:defRPr/>
            </a:pPr>
            <a:fld id="{A7A88A6D-5939-42D9-A727-543AD8CD1FDC}" type="slidenum">
              <a:rPr lang="en-US" smtClean="0"/>
              <a:pPr>
                <a:defRPr/>
              </a:pPr>
              <a:t>45</a:t>
            </a:fld>
            <a:endParaRPr lang="en-US"/>
          </a:p>
        </p:txBody>
      </p:sp>
    </p:spTree>
    <p:extLst>
      <p:ext uri="{BB962C8B-B14F-4D97-AF65-F5344CB8AC3E}">
        <p14:creationId xmlns:p14="http://schemas.microsoft.com/office/powerpoint/2010/main" val="5927690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81000"/>
            <a:ext cx="8382000" cy="6172200"/>
          </a:xfrm>
        </p:spPr>
        <p:txBody>
          <a:bodyPr/>
          <a:lstStyle/>
          <a:p>
            <a:pPr algn="just"/>
            <a:r>
              <a:rPr lang="en-PH" b="1" i="1" dirty="0">
                <a:solidFill>
                  <a:schemeClr val="tx1"/>
                </a:solidFill>
              </a:rPr>
              <a:t>System of Linear Inequalities</a:t>
            </a:r>
          </a:p>
          <a:p>
            <a:pPr algn="just"/>
            <a:endParaRPr lang="en-PH" sz="2400" dirty="0">
              <a:solidFill>
                <a:schemeClr val="tx1"/>
              </a:solidFill>
            </a:endParaRPr>
          </a:p>
          <a:p>
            <a:pPr algn="just"/>
            <a:r>
              <a:rPr lang="en-PH" sz="2400" dirty="0">
                <a:solidFill>
                  <a:schemeClr val="tx1"/>
                </a:solidFill>
              </a:rPr>
              <a:t>	</a:t>
            </a:r>
            <a:r>
              <a:rPr lang="en-PH" sz="2800" dirty="0">
                <a:solidFill>
                  <a:schemeClr val="tx1"/>
                </a:solidFill>
              </a:rPr>
              <a:t>A system of linear inequalities is a set of inequalities. The system maybe be consistent or inconsistent depending on whether it has a solution or not.</a:t>
            </a:r>
          </a:p>
          <a:p>
            <a:pPr algn="just"/>
            <a:r>
              <a:rPr lang="en-PH" sz="2800" dirty="0">
                <a:solidFill>
                  <a:schemeClr val="tx1"/>
                </a:solidFill>
              </a:rPr>
              <a:t>	The solution to a system of inequalities is the set of all points ( x , y ) such that every inequality in the system is satisfied. Graphically, the solution is the common region to all inequalities in the system. </a:t>
            </a:r>
          </a:p>
          <a:p>
            <a:pPr algn="just"/>
            <a:endParaRPr lang="en-PH" sz="2800" dirty="0">
              <a:solidFill>
                <a:schemeClr val="tx1"/>
              </a:solidFill>
            </a:endParaRPr>
          </a:p>
        </p:txBody>
      </p:sp>
      <p:sp>
        <p:nvSpPr>
          <p:cNvPr id="4" name="Footer Placeholder 3"/>
          <p:cNvSpPr>
            <a:spLocks noGrp="1"/>
          </p:cNvSpPr>
          <p:nvPr>
            <p:ph type="ftr" sz="quarter" idx="11"/>
          </p:nvPr>
        </p:nvSpPr>
        <p:spPr/>
        <p:txBody>
          <a:bodyPr/>
          <a:lstStyle/>
          <a:p>
            <a:pPr>
              <a:defRPr/>
            </a:pPr>
            <a:r>
              <a:rPr lang="en-PH" smtClean="0"/>
              <a:t>(COLLEGE ALGEBRA AND TRIGONOMETRY, Aufmann, Barker and Nation 7th ed.,)</a:t>
            </a:r>
            <a:endParaRPr lang="en-US"/>
          </a:p>
        </p:txBody>
      </p:sp>
      <p:sp>
        <p:nvSpPr>
          <p:cNvPr id="5" name="Slide Number Placeholder 4"/>
          <p:cNvSpPr>
            <a:spLocks noGrp="1"/>
          </p:cNvSpPr>
          <p:nvPr>
            <p:ph type="sldNum" sz="quarter" idx="12"/>
          </p:nvPr>
        </p:nvSpPr>
        <p:spPr/>
        <p:txBody>
          <a:bodyPr/>
          <a:lstStyle/>
          <a:p>
            <a:pPr>
              <a:defRPr/>
            </a:pPr>
            <a:fld id="{A7A88A6D-5939-42D9-A727-543AD8CD1FDC}" type="slidenum">
              <a:rPr lang="en-US" smtClean="0"/>
              <a:pPr>
                <a:defRPr/>
              </a:pPr>
              <a:t>46</a:t>
            </a:fld>
            <a:endParaRPr lang="en-US"/>
          </a:p>
        </p:txBody>
      </p:sp>
    </p:spTree>
    <p:extLst>
      <p:ext uri="{BB962C8B-B14F-4D97-AF65-F5344CB8AC3E}">
        <p14:creationId xmlns:p14="http://schemas.microsoft.com/office/powerpoint/2010/main" val="7582866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04800" y="457200"/>
                <a:ext cx="8534400" cy="6172200"/>
              </a:xfrm>
            </p:spPr>
            <p:txBody>
              <a:bodyPr/>
              <a:lstStyle/>
              <a:p>
                <a:pPr algn="just"/>
                <a:r>
                  <a:rPr lang="en-PH" dirty="0" smtClean="0">
                    <a:solidFill>
                      <a:schemeClr val="tx1"/>
                    </a:solidFill>
                  </a:rPr>
                  <a:t>Steps in Graphing System of Linear Inequalities</a:t>
                </a:r>
              </a:p>
              <a:p>
                <a:pPr marL="514350" indent="-514350" algn="just">
                  <a:buAutoNum type="arabicPeriod"/>
                </a:pPr>
                <a:r>
                  <a:rPr lang="en-PH" dirty="0" smtClean="0">
                    <a:solidFill>
                      <a:schemeClr val="tx1"/>
                    </a:solidFill>
                  </a:rPr>
                  <a:t>Sketch the line that corresponds to each inequality. (Use dashed lines for inequalities with &lt; or &gt; and solid lines for inequalities with </a:t>
                </a:r>
                <a14:m>
                  <m:oMath xmlns:m="http://schemas.openxmlformats.org/officeDocument/2006/math">
                    <m:r>
                      <a:rPr lang="en-PH" i="1" smtClean="0">
                        <a:solidFill>
                          <a:schemeClr val="tx1"/>
                        </a:solidFill>
                        <a:latin typeface="Cambria Math"/>
                        <a:ea typeface="Cambria Math"/>
                      </a:rPr>
                      <m:t>≤</m:t>
                    </m:r>
                  </m:oMath>
                </a14:m>
                <a:r>
                  <a:rPr lang="en-PH" dirty="0" smtClean="0">
                    <a:solidFill>
                      <a:schemeClr val="tx1"/>
                    </a:solidFill>
                  </a:rPr>
                  <a:t> or </a:t>
                </a:r>
                <a14:m>
                  <m:oMath xmlns:m="http://schemas.openxmlformats.org/officeDocument/2006/math">
                    <m:r>
                      <a:rPr lang="en-PH" i="1" smtClean="0">
                        <a:solidFill>
                          <a:schemeClr val="tx1"/>
                        </a:solidFill>
                        <a:latin typeface="Cambria Math"/>
                        <a:ea typeface="Cambria Math"/>
                      </a:rPr>
                      <m:t>≥</m:t>
                    </m:r>
                  </m:oMath>
                </a14:m>
                <a:r>
                  <a:rPr lang="en-PH" dirty="0" smtClean="0">
                    <a:solidFill>
                      <a:schemeClr val="tx1"/>
                    </a:solidFill>
                  </a:rPr>
                  <a:t>.</a:t>
                </a:r>
              </a:p>
              <a:p>
                <a:pPr marL="514350" indent="-514350" algn="just">
                  <a:buAutoNum type="arabicPeriod"/>
                </a:pPr>
                <a:r>
                  <a:rPr lang="en-PH" dirty="0" smtClean="0">
                    <a:solidFill>
                      <a:schemeClr val="tx1"/>
                    </a:solidFill>
                  </a:rPr>
                  <a:t>Lightly shade the half-plane that is the graph of each linear inequality.</a:t>
                </a:r>
              </a:p>
              <a:p>
                <a:pPr marL="514350" indent="-514350" algn="just">
                  <a:buAutoNum type="arabicPeriod"/>
                </a:pPr>
                <a:r>
                  <a:rPr lang="en-PH" dirty="0" smtClean="0">
                    <a:solidFill>
                      <a:schemeClr val="tx1"/>
                    </a:solidFill>
                  </a:rPr>
                  <a:t>The graph of the system is the intersection of the half-planes.</a:t>
                </a: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04800" y="457200"/>
                <a:ext cx="8534400" cy="6172200"/>
              </a:xfrm>
              <a:blipFill rotWithShape="1">
                <a:blip r:embed="rId2"/>
                <a:stretch>
                  <a:fillRect l="-1857" t="-1283" r="-1786"/>
                </a:stretch>
              </a:blipFill>
            </p:spPr>
            <p:txBody>
              <a:bodyPr/>
              <a:lstStyle/>
              <a:p>
                <a:r>
                  <a:rPr lang="en-PH">
                    <a:noFill/>
                  </a:rPr>
                  <a:t> </a:t>
                </a:r>
              </a:p>
            </p:txBody>
          </p:sp>
        </mc:Fallback>
      </mc:AlternateContent>
      <p:sp>
        <p:nvSpPr>
          <p:cNvPr id="4" name="Footer Placeholder 3"/>
          <p:cNvSpPr>
            <a:spLocks noGrp="1"/>
          </p:cNvSpPr>
          <p:nvPr>
            <p:ph type="ftr" sz="quarter" idx="11"/>
          </p:nvPr>
        </p:nvSpPr>
        <p:spPr/>
        <p:txBody>
          <a:bodyPr/>
          <a:lstStyle/>
          <a:p>
            <a:pPr>
              <a:defRPr/>
            </a:pPr>
            <a:r>
              <a:rPr lang="en-PH" smtClean="0"/>
              <a:t>(COLLEGE ALGEBRA AND TRIGONOMETRY, Aufmann, Barker and Nation 7th ed.,)</a:t>
            </a:r>
            <a:endParaRPr lang="en-US"/>
          </a:p>
        </p:txBody>
      </p:sp>
      <p:sp>
        <p:nvSpPr>
          <p:cNvPr id="5" name="Slide Number Placeholder 4"/>
          <p:cNvSpPr>
            <a:spLocks noGrp="1"/>
          </p:cNvSpPr>
          <p:nvPr>
            <p:ph type="sldNum" sz="quarter" idx="12"/>
          </p:nvPr>
        </p:nvSpPr>
        <p:spPr/>
        <p:txBody>
          <a:bodyPr/>
          <a:lstStyle/>
          <a:p>
            <a:pPr>
              <a:defRPr/>
            </a:pPr>
            <a:fld id="{A7A88A6D-5939-42D9-A727-543AD8CD1FDC}" type="slidenum">
              <a:rPr lang="en-US" smtClean="0"/>
              <a:pPr>
                <a:defRPr/>
              </a:pPr>
              <a:t>47</a:t>
            </a:fld>
            <a:endParaRPr lang="en-US"/>
          </a:p>
        </p:txBody>
      </p:sp>
    </p:spTree>
    <p:extLst>
      <p:ext uri="{BB962C8B-B14F-4D97-AF65-F5344CB8AC3E}">
        <p14:creationId xmlns:p14="http://schemas.microsoft.com/office/powerpoint/2010/main" val="2077132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81000" y="304800"/>
                <a:ext cx="8305800" cy="6324600"/>
              </a:xfrm>
            </p:spPr>
            <p:txBody>
              <a:bodyPr/>
              <a:lstStyle/>
              <a:p>
                <a:pPr algn="just"/>
                <a:endParaRPr lang="en-PH" sz="2800" b="1" i="1" dirty="0" smtClean="0">
                  <a:solidFill>
                    <a:schemeClr val="tx1"/>
                  </a:solidFill>
                </a:endParaRPr>
              </a:p>
              <a:p>
                <a:pPr algn="just"/>
                <a:r>
                  <a:rPr lang="en-PH" sz="2800" b="1" i="1" dirty="0" smtClean="0">
                    <a:solidFill>
                      <a:schemeClr val="tx1"/>
                    </a:solidFill>
                  </a:rPr>
                  <a:t>Remark:</a:t>
                </a:r>
                <a:endParaRPr lang="en-PH" sz="2800" dirty="0">
                  <a:solidFill>
                    <a:schemeClr val="tx1"/>
                  </a:solidFill>
                </a:endParaRPr>
              </a:p>
              <a:p>
                <a:pPr algn="just"/>
                <a:r>
                  <a:rPr lang="en-PH" sz="2800" dirty="0" smtClean="0">
                    <a:solidFill>
                      <a:schemeClr val="tx1"/>
                    </a:solidFill>
                  </a:rPr>
                  <a:t>	The </a:t>
                </a:r>
                <a:r>
                  <a:rPr lang="en-PH" sz="2800" dirty="0">
                    <a:solidFill>
                      <a:schemeClr val="tx1"/>
                    </a:solidFill>
                  </a:rPr>
                  <a:t>graph of a linear </a:t>
                </a:r>
                <a:r>
                  <a:rPr lang="en-PH" sz="2800" dirty="0" smtClean="0">
                    <a:solidFill>
                      <a:schemeClr val="tx1"/>
                    </a:solidFill>
                  </a:rPr>
                  <a:t>inequality                           </a:t>
                </a:r>
                <a14:m>
                  <m:oMath xmlns:m="http://schemas.openxmlformats.org/officeDocument/2006/math">
                    <m:r>
                      <a:rPr lang="en-PH" sz="2800" b="0" i="1" smtClean="0">
                        <a:solidFill>
                          <a:schemeClr val="tx1"/>
                        </a:solidFill>
                        <a:latin typeface="Cambria Math"/>
                      </a:rPr>
                      <m:t>𝑎𝑥</m:t>
                    </m:r>
                    <m:r>
                      <a:rPr lang="en-PH" sz="2800" b="0" i="1" smtClean="0">
                        <a:solidFill>
                          <a:schemeClr val="tx1"/>
                        </a:solidFill>
                        <a:latin typeface="Cambria Math"/>
                      </a:rPr>
                      <m:t>+</m:t>
                    </m:r>
                    <m:r>
                      <a:rPr lang="en-PH" sz="2800" b="0" i="1" smtClean="0">
                        <a:solidFill>
                          <a:schemeClr val="tx1"/>
                        </a:solidFill>
                        <a:latin typeface="Cambria Math"/>
                      </a:rPr>
                      <m:t>𝑏𝑦</m:t>
                    </m:r>
                    <m:r>
                      <a:rPr lang="en-PH" sz="2800" b="0" i="1" smtClean="0">
                        <a:solidFill>
                          <a:schemeClr val="tx1"/>
                        </a:solidFill>
                        <a:latin typeface="Cambria Math"/>
                        <a:ea typeface="Cambria Math"/>
                      </a:rPr>
                      <m:t>≥</m:t>
                    </m:r>
                    <m:r>
                      <a:rPr lang="en-PH" sz="2800" b="0" i="1" smtClean="0">
                        <a:solidFill>
                          <a:schemeClr val="tx1"/>
                        </a:solidFill>
                        <a:latin typeface="Cambria Math"/>
                        <a:ea typeface="Cambria Math"/>
                      </a:rPr>
                      <m:t>𝑐</m:t>
                    </m:r>
                    <m:r>
                      <a:rPr lang="en-PH" sz="2800" b="0" i="1" smtClean="0">
                        <a:solidFill>
                          <a:schemeClr val="tx1"/>
                        </a:solidFill>
                        <a:latin typeface="Cambria Math"/>
                        <a:ea typeface="Cambria Math"/>
                      </a:rPr>
                      <m:t>    </m:t>
                    </m:r>
                    <m:r>
                      <a:rPr lang="en-PH" sz="2800" b="0" i="1" smtClean="0">
                        <a:solidFill>
                          <a:schemeClr val="tx1"/>
                        </a:solidFill>
                        <a:latin typeface="Cambria Math"/>
                        <a:ea typeface="Cambria Math"/>
                      </a:rPr>
                      <m:t>𝑜𝑟</m:t>
                    </m:r>
                    <m:r>
                      <a:rPr lang="en-PH" sz="2800" b="0" i="1" smtClean="0">
                        <a:solidFill>
                          <a:schemeClr val="tx1"/>
                        </a:solidFill>
                        <a:latin typeface="Cambria Math"/>
                        <a:ea typeface="Cambria Math"/>
                      </a:rPr>
                      <m:t>  </m:t>
                    </m:r>
                    <m:r>
                      <a:rPr lang="en-PH" sz="2800" b="0" i="1" smtClean="0">
                        <a:solidFill>
                          <a:schemeClr val="tx1"/>
                        </a:solidFill>
                        <a:latin typeface="Cambria Math"/>
                        <a:ea typeface="Cambria Math"/>
                      </a:rPr>
                      <m:t>𝑎𝑥</m:t>
                    </m:r>
                    <m:r>
                      <a:rPr lang="en-PH" sz="2800" b="0" i="1" smtClean="0">
                        <a:solidFill>
                          <a:schemeClr val="tx1"/>
                        </a:solidFill>
                        <a:latin typeface="Cambria Math"/>
                        <a:ea typeface="Cambria Math"/>
                      </a:rPr>
                      <m:t>+</m:t>
                    </m:r>
                    <m:r>
                      <a:rPr lang="en-PH" sz="2800" b="0" i="1" smtClean="0">
                        <a:solidFill>
                          <a:schemeClr val="tx1"/>
                        </a:solidFill>
                        <a:latin typeface="Cambria Math"/>
                        <a:ea typeface="Cambria Math"/>
                      </a:rPr>
                      <m:t>𝑏𝑦</m:t>
                    </m:r>
                    <m:r>
                      <a:rPr lang="en-PH" sz="2800" b="0" i="1" smtClean="0">
                        <a:solidFill>
                          <a:schemeClr val="tx1"/>
                        </a:solidFill>
                        <a:latin typeface="Cambria Math"/>
                        <a:ea typeface="Cambria Math"/>
                      </a:rPr>
                      <m:t>≤</m:t>
                    </m:r>
                    <m:r>
                      <a:rPr lang="en-PH" sz="2800" b="0" i="1" smtClean="0">
                        <a:solidFill>
                          <a:schemeClr val="tx1"/>
                        </a:solidFill>
                        <a:latin typeface="Cambria Math"/>
                        <a:ea typeface="Cambria Math"/>
                      </a:rPr>
                      <m:t>𝑐</m:t>
                    </m:r>
                    <m:r>
                      <a:rPr lang="en-PH" sz="2800" b="0" i="0" smtClean="0">
                        <a:solidFill>
                          <a:schemeClr val="tx1"/>
                        </a:solidFill>
                        <a:latin typeface="Cambria Math"/>
                        <a:ea typeface="Cambria Math"/>
                      </a:rPr>
                      <m:t> </m:t>
                    </m:r>
                  </m:oMath>
                </a14:m>
                <a:r>
                  <a:rPr lang="en-PH" sz="2800" dirty="0" smtClean="0">
                    <a:solidFill>
                      <a:schemeClr val="tx1"/>
                    </a:solidFill>
                  </a:rPr>
                  <a:t>is </a:t>
                </a:r>
                <a:r>
                  <a:rPr lang="en-PH" sz="2800" dirty="0">
                    <a:solidFill>
                      <a:schemeClr val="tx1"/>
                    </a:solidFill>
                  </a:rPr>
                  <a:t>a half-plane with reference to the line defined </a:t>
                </a:r>
                <a:r>
                  <a:rPr lang="en-PH" sz="2800" dirty="0" smtClean="0">
                    <a:solidFill>
                      <a:schemeClr val="tx1"/>
                    </a:solidFill>
                  </a:rPr>
                  <a:t>by </a:t>
                </a:r>
                <a14:m>
                  <m:oMath xmlns:m="http://schemas.openxmlformats.org/officeDocument/2006/math">
                    <m:r>
                      <a:rPr lang="en-PH" sz="2800" b="0" i="1" smtClean="0">
                        <a:solidFill>
                          <a:schemeClr val="tx1"/>
                        </a:solidFill>
                        <a:latin typeface="Cambria Math"/>
                      </a:rPr>
                      <m:t>𝑎𝑥</m:t>
                    </m:r>
                    <m:r>
                      <a:rPr lang="en-PH" sz="2800" b="0" i="1" smtClean="0">
                        <a:solidFill>
                          <a:schemeClr val="tx1"/>
                        </a:solidFill>
                        <a:latin typeface="Cambria Math"/>
                      </a:rPr>
                      <m:t>+</m:t>
                    </m:r>
                    <m:r>
                      <a:rPr lang="en-PH" sz="2800" b="0" i="1" smtClean="0">
                        <a:solidFill>
                          <a:schemeClr val="tx1"/>
                        </a:solidFill>
                        <a:latin typeface="Cambria Math"/>
                      </a:rPr>
                      <m:t>𝑏𝑦</m:t>
                    </m:r>
                    <m:r>
                      <a:rPr lang="en-PH" sz="2800" b="0" i="1" smtClean="0">
                        <a:solidFill>
                          <a:schemeClr val="tx1"/>
                        </a:solidFill>
                        <a:latin typeface="Cambria Math"/>
                      </a:rPr>
                      <m:t>=</m:t>
                    </m:r>
                    <m:r>
                      <a:rPr lang="en-PH" sz="2800" b="0" i="1" smtClean="0">
                        <a:solidFill>
                          <a:schemeClr val="tx1"/>
                        </a:solidFill>
                        <a:latin typeface="Cambria Math"/>
                      </a:rPr>
                      <m:t>𝑐</m:t>
                    </m:r>
                  </m:oMath>
                </a14:m>
                <a:r>
                  <a:rPr lang="en-PH" sz="2800" dirty="0" smtClean="0">
                    <a:solidFill>
                      <a:schemeClr val="tx1"/>
                    </a:solidFill>
                  </a:rPr>
                  <a:t>. </a:t>
                </a:r>
                <a:r>
                  <a:rPr lang="en-PH" sz="2800" dirty="0">
                    <a:solidFill>
                      <a:schemeClr val="tx1"/>
                    </a:solidFill>
                  </a:rPr>
                  <a:t>The position of the half-plane is assured with the use of a test point (usually the origin) that satisfies the given inequality.</a:t>
                </a:r>
              </a:p>
              <a:p>
                <a:pPr algn="just"/>
                <a:endParaRPr lang="en-PH" sz="2800" dirty="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81000" y="304800"/>
                <a:ext cx="8305800" cy="6324600"/>
              </a:xfrm>
              <a:blipFill rotWithShape="1">
                <a:blip r:embed="rId2"/>
                <a:stretch>
                  <a:fillRect l="-1542" r="-1468"/>
                </a:stretch>
              </a:blipFill>
            </p:spPr>
            <p:txBody>
              <a:bodyPr/>
              <a:lstStyle/>
              <a:p>
                <a:r>
                  <a:rPr lang="en-PH">
                    <a:noFill/>
                  </a:rPr>
                  <a:t> </a:t>
                </a:r>
              </a:p>
            </p:txBody>
          </p:sp>
        </mc:Fallback>
      </mc:AlternateContent>
      <p:sp>
        <p:nvSpPr>
          <p:cNvPr id="4" name="Footer Placeholder 3"/>
          <p:cNvSpPr>
            <a:spLocks noGrp="1"/>
          </p:cNvSpPr>
          <p:nvPr>
            <p:ph type="ftr" sz="quarter" idx="11"/>
          </p:nvPr>
        </p:nvSpPr>
        <p:spPr/>
        <p:txBody>
          <a:bodyPr/>
          <a:lstStyle/>
          <a:p>
            <a:pPr>
              <a:defRPr/>
            </a:pPr>
            <a:r>
              <a:rPr lang="en-PH" smtClean="0"/>
              <a:t>(COLLEGE ALGEBRA AND TRIGONOMETRY, Aufmann, Barker and Nation 7th ed.,)</a:t>
            </a:r>
            <a:endParaRPr lang="en-US"/>
          </a:p>
        </p:txBody>
      </p:sp>
      <p:sp>
        <p:nvSpPr>
          <p:cNvPr id="5" name="Slide Number Placeholder 4"/>
          <p:cNvSpPr>
            <a:spLocks noGrp="1"/>
          </p:cNvSpPr>
          <p:nvPr>
            <p:ph type="sldNum" sz="quarter" idx="12"/>
          </p:nvPr>
        </p:nvSpPr>
        <p:spPr/>
        <p:txBody>
          <a:bodyPr/>
          <a:lstStyle/>
          <a:p>
            <a:pPr>
              <a:defRPr/>
            </a:pPr>
            <a:fld id="{A7A88A6D-5939-42D9-A727-543AD8CD1FDC}" type="slidenum">
              <a:rPr lang="en-US" smtClean="0"/>
              <a:pPr>
                <a:defRPr/>
              </a:pPr>
              <a:t>48</a:t>
            </a:fld>
            <a:endParaRPr lang="en-US"/>
          </a:p>
        </p:txBody>
      </p:sp>
    </p:spTree>
    <p:extLst>
      <p:ext uri="{BB962C8B-B14F-4D97-AF65-F5344CB8AC3E}">
        <p14:creationId xmlns:p14="http://schemas.microsoft.com/office/powerpoint/2010/main" val="9832186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81000" y="304800"/>
                <a:ext cx="8305800" cy="6324600"/>
              </a:xfrm>
            </p:spPr>
            <p:txBody>
              <a:bodyPr/>
              <a:lstStyle/>
              <a:p>
                <a:pPr algn="just"/>
                <a:endParaRPr lang="en-PH" sz="2800" b="1" i="1" dirty="0" smtClean="0">
                  <a:solidFill>
                    <a:schemeClr val="tx1"/>
                  </a:solidFill>
                </a:endParaRPr>
              </a:p>
              <a:p>
                <a:pPr algn="just"/>
                <a:endParaRPr lang="en-PH" sz="2800" b="1" i="1" dirty="0">
                  <a:solidFill>
                    <a:schemeClr val="tx1"/>
                  </a:solidFill>
                </a:endParaRPr>
              </a:p>
              <a:p>
                <a:pPr algn="just"/>
                <a:r>
                  <a:rPr lang="en-PH" sz="2800" b="1" i="1" dirty="0" smtClean="0">
                    <a:solidFill>
                      <a:schemeClr val="tx1"/>
                    </a:solidFill>
                  </a:rPr>
                  <a:t>Examples</a:t>
                </a:r>
                <a:r>
                  <a:rPr lang="en-PH" sz="2800" b="1" i="1" dirty="0">
                    <a:solidFill>
                      <a:schemeClr val="tx1"/>
                    </a:solidFill>
                  </a:rPr>
                  <a:t>:</a:t>
                </a:r>
                <a:r>
                  <a:rPr lang="en-PH" sz="2800" dirty="0">
                    <a:solidFill>
                      <a:schemeClr val="tx1"/>
                    </a:solidFill>
                  </a:rPr>
                  <a:t> </a:t>
                </a:r>
                <a:r>
                  <a:rPr lang="en-PH" sz="2400" dirty="0">
                    <a:solidFill>
                      <a:schemeClr val="tx1"/>
                    </a:solidFill>
                  </a:rPr>
                  <a:t>Draw the graph and sketch the common region</a:t>
                </a:r>
                <a:r>
                  <a:rPr lang="en-PH" sz="2400" dirty="0" smtClean="0">
                    <a:solidFill>
                      <a:schemeClr val="tx1"/>
                    </a:solidFill>
                  </a:rPr>
                  <a:t>:</a:t>
                </a:r>
              </a:p>
              <a:p>
                <a:pPr algn="just"/>
                <a:r>
                  <a:rPr lang="en-PH" sz="2400" dirty="0" smtClean="0">
                    <a:solidFill>
                      <a:schemeClr val="tx1"/>
                    </a:solidFill>
                  </a:rPr>
                  <a:t>	1. </a:t>
                </a:r>
                <a14:m>
                  <m:oMath xmlns:m="http://schemas.openxmlformats.org/officeDocument/2006/math">
                    <m:d>
                      <m:dPr>
                        <m:begChr m:val="{"/>
                        <m:endChr m:val=""/>
                        <m:ctrlPr>
                          <a:rPr lang="en-PH" sz="2400" i="1" smtClean="0">
                            <a:solidFill>
                              <a:schemeClr val="tx1"/>
                            </a:solidFill>
                            <a:latin typeface="Cambria Math" panose="02040503050406030204" pitchFamily="18" charset="0"/>
                          </a:rPr>
                        </m:ctrlPr>
                      </m:dPr>
                      <m:e>
                        <m:m>
                          <m:mPr>
                            <m:mcs>
                              <m:mc>
                                <m:mcPr>
                                  <m:count m:val="1"/>
                                  <m:mcJc m:val="center"/>
                                </m:mcPr>
                              </m:mc>
                            </m:mcs>
                            <m:ctrlPr>
                              <a:rPr lang="en-PH" sz="2400" i="1" smtClean="0">
                                <a:solidFill>
                                  <a:schemeClr val="tx1"/>
                                </a:solidFill>
                                <a:latin typeface="Cambria Math" panose="02040503050406030204" pitchFamily="18" charset="0"/>
                              </a:rPr>
                            </m:ctrlPr>
                          </m:mPr>
                          <m:mr>
                            <m:e>
                              <m:r>
                                <m:rPr>
                                  <m:brk m:alnAt="7"/>
                                </m:rPr>
                                <a:rPr lang="en-PH" sz="2400" b="0" i="1" smtClean="0">
                                  <a:solidFill>
                                    <a:schemeClr val="tx1"/>
                                  </a:solidFill>
                                  <a:latin typeface="Cambria Math"/>
                                </a:rPr>
                                <m:t>𝑦</m:t>
                              </m:r>
                              <m:r>
                                <a:rPr lang="en-PH" sz="2400" b="0" i="1" smtClean="0">
                                  <a:solidFill>
                                    <a:schemeClr val="tx1"/>
                                  </a:solidFill>
                                  <a:latin typeface="Cambria Math"/>
                                </a:rPr>
                                <m:t>−2</m:t>
                              </m:r>
                              <m:r>
                                <a:rPr lang="en-PH" sz="2400" b="0" i="1" smtClean="0">
                                  <a:solidFill>
                                    <a:schemeClr val="tx1"/>
                                  </a:solidFill>
                                  <a:latin typeface="Cambria Math"/>
                                </a:rPr>
                                <m:t>𝑥</m:t>
                              </m:r>
                              <m:r>
                                <a:rPr lang="en-PH" sz="2400" b="0" i="1" smtClean="0">
                                  <a:solidFill>
                                    <a:schemeClr val="tx1"/>
                                  </a:solidFill>
                                  <a:latin typeface="Cambria Math"/>
                                  <a:ea typeface="Cambria Math"/>
                                </a:rPr>
                                <m:t>≤4</m:t>
                              </m:r>
                            </m:e>
                          </m:mr>
                          <m:mr>
                            <m:e>
                              <m:r>
                                <a:rPr lang="en-PH" sz="2400" b="0" i="1" smtClean="0">
                                  <a:solidFill>
                                    <a:schemeClr val="tx1"/>
                                  </a:solidFill>
                                  <a:latin typeface="Cambria Math"/>
                                </a:rPr>
                                <m:t>2</m:t>
                              </m:r>
                              <m:r>
                                <a:rPr lang="en-PH" sz="2400" b="0" i="1" smtClean="0">
                                  <a:solidFill>
                                    <a:schemeClr val="tx1"/>
                                  </a:solidFill>
                                  <a:latin typeface="Cambria Math"/>
                                </a:rPr>
                                <m:t>𝑥</m:t>
                              </m:r>
                              <m:r>
                                <a:rPr lang="en-PH" sz="2400" b="0" i="1" smtClean="0">
                                  <a:solidFill>
                                    <a:schemeClr val="tx1"/>
                                  </a:solidFill>
                                  <a:latin typeface="Cambria Math"/>
                                </a:rPr>
                                <m:t>+</m:t>
                              </m:r>
                              <m:r>
                                <a:rPr lang="en-PH" sz="2400" b="0" i="1" smtClean="0">
                                  <a:solidFill>
                                    <a:schemeClr val="tx1"/>
                                  </a:solidFill>
                                  <a:latin typeface="Cambria Math"/>
                                </a:rPr>
                                <m:t>𝑦</m:t>
                              </m:r>
                              <m:r>
                                <a:rPr lang="en-PH" sz="2400" b="0" i="1" smtClean="0">
                                  <a:solidFill>
                                    <a:schemeClr val="tx1"/>
                                  </a:solidFill>
                                  <a:latin typeface="Cambria Math"/>
                                  <a:ea typeface="Cambria Math"/>
                                </a:rPr>
                                <m:t>≤4</m:t>
                              </m:r>
                            </m:e>
                          </m:mr>
                        </m:m>
                      </m:e>
                    </m:d>
                  </m:oMath>
                </a14:m>
                <a:r>
                  <a:rPr lang="en-PH" sz="2400" dirty="0" smtClean="0">
                    <a:solidFill>
                      <a:schemeClr val="tx1"/>
                    </a:solidFill>
                  </a:rPr>
                  <a:t>		2. </a:t>
                </a:r>
                <a14:m>
                  <m:oMath xmlns:m="http://schemas.openxmlformats.org/officeDocument/2006/math">
                    <m:d>
                      <m:dPr>
                        <m:begChr m:val="{"/>
                        <m:endChr m:val=""/>
                        <m:ctrlPr>
                          <a:rPr lang="en-PH" sz="2400" i="1" smtClean="0">
                            <a:solidFill>
                              <a:schemeClr val="tx1"/>
                            </a:solidFill>
                            <a:latin typeface="Cambria Math" panose="02040503050406030204" pitchFamily="18" charset="0"/>
                          </a:rPr>
                        </m:ctrlPr>
                      </m:dPr>
                      <m:e>
                        <m:m>
                          <m:mPr>
                            <m:mcs>
                              <m:mc>
                                <m:mcPr>
                                  <m:count m:val="1"/>
                                  <m:mcJc m:val="center"/>
                                </m:mcPr>
                              </m:mc>
                            </m:mcs>
                            <m:ctrlPr>
                              <a:rPr lang="en-PH" sz="2400" i="1" smtClean="0">
                                <a:solidFill>
                                  <a:schemeClr val="tx1"/>
                                </a:solidFill>
                                <a:latin typeface="Cambria Math" panose="02040503050406030204" pitchFamily="18" charset="0"/>
                              </a:rPr>
                            </m:ctrlPr>
                          </m:mPr>
                          <m:mr>
                            <m:e>
                              <m:r>
                                <m:rPr>
                                  <m:brk m:alnAt="7"/>
                                </m:rPr>
                                <a:rPr lang="en-PH" sz="2400" b="0" i="1" smtClean="0">
                                  <a:solidFill>
                                    <a:schemeClr val="tx1"/>
                                  </a:solidFill>
                                  <a:latin typeface="Cambria Math"/>
                                </a:rPr>
                                <m:t>4</m:t>
                              </m:r>
                              <m:r>
                                <a:rPr lang="en-PH" sz="2400" b="0" i="1" smtClean="0">
                                  <a:solidFill>
                                    <a:schemeClr val="tx1"/>
                                  </a:solidFill>
                                  <a:latin typeface="Cambria Math"/>
                                </a:rPr>
                                <m:t>𝑥</m:t>
                              </m:r>
                              <m:r>
                                <a:rPr lang="en-PH" sz="2400" b="0" i="1" smtClean="0">
                                  <a:solidFill>
                                    <a:schemeClr val="tx1"/>
                                  </a:solidFill>
                                  <a:latin typeface="Cambria Math"/>
                                </a:rPr>
                                <m:t>+</m:t>
                              </m:r>
                              <m:r>
                                <a:rPr lang="en-PH" sz="2400" b="0" i="1" smtClean="0">
                                  <a:solidFill>
                                    <a:schemeClr val="tx1"/>
                                  </a:solidFill>
                                  <a:latin typeface="Cambria Math"/>
                                </a:rPr>
                                <m:t>𝑦</m:t>
                              </m:r>
                              <m:r>
                                <a:rPr lang="en-PH" sz="2400" b="0" i="1" smtClean="0">
                                  <a:solidFill>
                                    <a:schemeClr val="tx1"/>
                                  </a:solidFill>
                                  <a:latin typeface="Cambria Math"/>
                                  <a:ea typeface="Cambria Math"/>
                                </a:rPr>
                                <m:t>≥6</m:t>
                              </m:r>
                            </m:e>
                          </m:mr>
                          <m:mr>
                            <m:e>
                              <m:r>
                                <a:rPr lang="en-PH" sz="2400" b="0" i="1" smtClean="0">
                                  <a:solidFill>
                                    <a:schemeClr val="tx1"/>
                                  </a:solidFill>
                                  <a:latin typeface="Cambria Math"/>
                                </a:rPr>
                                <m:t>6</m:t>
                              </m:r>
                              <m:r>
                                <a:rPr lang="en-PH" sz="2400" b="0" i="1" smtClean="0">
                                  <a:solidFill>
                                    <a:schemeClr val="tx1"/>
                                  </a:solidFill>
                                  <a:latin typeface="Cambria Math"/>
                                </a:rPr>
                                <m:t>𝑥</m:t>
                              </m:r>
                              <m:r>
                                <a:rPr lang="en-PH" sz="2400" b="0" i="1" smtClean="0">
                                  <a:solidFill>
                                    <a:schemeClr val="tx1"/>
                                  </a:solidFill>
                                  <a:latin typeface="Cambria Math"/>
                                </a:rPr>
                                <m:t>−2</m:t>
                              </m:r>
                              <m:r>
                                <a:rPr lang="en-PH" sz="2400" b="0" i="1" smtClean="0">
                                  <a:solidFill>
                                    <a:schemeClr val="tx1"/>
                                  </a:solidFill>
                                  <a:latin typeface="Cambria Math"/>
                                </a:rPr>
                                <m:t>𝑦</m:t>
                              </m:r>
                              <m:r>
                                <a:rPr lang="en-PH" sz="2400" b="0" i="1" smtClean="0">
                                  <a:solidFill>
                                    <a:schemeClr val="tx1"/>
                                  </a:solidFill>
                                  <a:latin typeface="Cambria Math"/>
                                  <a:ea typeface="Cambria Math"/>
                                </a:rPr>
                                <m:t>≤7</m:t>
                              </m:r>
                            </m:e>
                          </m:mr>
                        </m:m>
                      </m:e>
                    </m:d>
                  </m:oMath>
                </a14:m>
                <a:r>
                  <a:rPr lang="en-PH" sz="2400" dirty="0" smtClean="0">
                    <a:solidFill>
                      <a:schemeClr val="tx1"/>
                    </a:solidFill>
                  </a:rPr>
                  <a:t>  </a:t>
                </a:r>
              </a:p>
              <a:p>
                <a:pPr algn="just"/>
                <a:r>
                  <a:rPr lang="en-PH" sz="2400" dirty="0">
                    <a:solidFill>
                      <a:schemeClr val="tx1"/>
                    </a:solidFill>
                  </a:rPr>
                  <a:t>	</a:t>
                </a:r>
                <a:endParaRPr lang="en-PH" sz="2400" dirty="0" smtClean="0">
                  <a:solidFill>
                    <a:schemeClr val="tx1"/>
                  </a:solidFill>
                </a:endParaRPr>
              </a:p>
              <a:p>
                <a:r>
                  <a:rPr lang="en-PH" sz="2400" dirty="0" smtClean="0">
                    <a:solidFill>
                      <a:schemeClr val="tx1"/>
                    </a:solidFill>
                  </a:rPr>
                  <a:t>3. </a:t>
                </a:r>
                <a14:m>
                  <m:oMath xmlns:m="http://schemas.openxmlformats.org/officeDocument/2006/math">
                    <m:d>
                      <m:dPr>
                        <m:begChr m:val="{"/>
                        <m:endChr m:val=""/>
                        <m:ctrlPr>
                          <a:rPr lang="en-PH" sz="2400" i="1" smtClean="0">
                            <a:solidFill>
                              <a:schemeClr val="tx1"/>
                            </a:solidFill>
                            <a:latin typeface="Cambria Math" panose="02040503050406030204" pitchFamily="18" charset="0"/>
                          </a:rPr>
                        </m:ctrlPr>
                      </m:dPr>
                      <m:e>
                        <m:m>
                          <m:mPr>
                            <m:mcs>
                              <m:mc>
                                <m:mcPr>
                                  <m:count m:val="1"/>
                                  <m:mcJc m:val="center"/>
                                </m:mcPr>
                              </m:mc>
                            </m:mcs>
                            <m:ctrlPr>
                              <a:rPr lang="en-PH" sz="2400" i="1" smtClean="0">
                                <a:solidFill>
                                  <a:schemeClr val="tx1"/>
                                </a:solidFill>
                                <a:latin typeface="Cambria Math" panose="02040503050406030204" pitchFamily="18" charset="0"/>
                              </a:rPr>
                            </m:ctrlPr>
                          </m:mPr>
                          <m:mr>
                            <m:e>
                              <m:r>
                                <m:rPr>
                                  <m:brk m:alnAt="7"/>
                                </m:rPr>
                                <a:rPr lang="en-PH" sz="2400" b="0" i="1" smtClean="0">
                                  <a:solidFill>
                                    <a:schemeClr val="tx1"/>
                                  </a:solidFill>
                                  <a:latin typeface="Cambria Math"/>
                                </a:rPr>
                                <m:t>3</m:t>
                              </m:r>
                              <m:r>
                                <a:rPr lang="en-PH" sz="2400" b="0" i="1" smtClean="0">
                                  <a:solidFill>
                                    <a:schemeClr val="tx1"/>
                                  </a:solidFill>
                                  <a:latin typeface="Cambria Math"/>
                                </a:rPr>
                                <m:t>𝑥</m:t>
                              </m:r>
                              <m:r>
                                <a:rPr lang="en-PH" sz="2400" b="0" i="1" smtClean="0">
                                  <a:solidFill>
                                    <a:schemeClr val="tx1"/>
                                  </a:solidFill>
                                  <a:latin typeface="Cambria Math"/>
                                </a:rPr>
                                <m:t>−4</m:t>
                              </m:r>
                              <m:r>
                                <a:rPr lang="en-PH" sz="2400" b="0" i="1" smtClean="0">
                                  <a:solidFill>
                                    <a:schemeClr val="tx1"/>
                                  </a:solidFill>
                                  <a:latin typeface="Cambria Math"/>
                                </a:rPr>
                                <m:t>𝑦</m:t>
                              </m:r>
                              <m:r>
                                <a:rPr lang="en-PH" sz="2400" b="0" i="1" smtClean="0">
                                  <a:solidFill>
                                    <a:schemeClr val="tx1"/>
                                  </a:solidFill>
                                  <a:latin typeface="Cambria Math"/>
                                  <a:ea typeface="Cambria Math"/>
                                </a:rPr>
                                <m:t>≤12</m:t>
                              </m:r>
                            </m:e>
                          </m:mr>
                          <m:mr>
                            <m:e>
                              <m:m>
                                <m:mPr>
                                  <m:mcs>
                                    <m:mc>
                                      <m:mcPr>
                                        <m:count m:val="1"/>
                                        <m:mcJc m:val="center"/>
                                      </m:mcPr>
                                    </m:mc>
                                  </m:mcs>
                                  <m:ctrlPr>
                                    <a:rPr lang="en-PH" sz="2400" i="1" smtClean="0">
                                      <a:solidFill>
                                        <a:schemeClr val="tx1"/>
                                      </a:solidFill>
                                      <a:latin typeface="Cambria Math" panose="02040503050406030204" pitchFamily="18" charset="0"/>
                                    </a:rPr>
                                  </m:ctrlPr>
                                </m:mPr>
                                <m:mr>
                                  <m:e>
                                    <m:r>
                                      <m:rPr>
                                        <m:brk m:alnAt="7"/>
                                      </m:rPr>
                                      <a:rPr lang="en-PH" sz="2400" b="0" i="1" smtClean="0">
                                        <a:solidFill>
                                          <a:schemeClr val="tx1"/>
                                        </a:solidFill>
                                        <a:latin typeface="Cambria Math"/>
                                      </a:rPr>
                                      <m:t>𝑥</m:t>
                                    </m:r>
                                    <m:r>
                                      <a:rPr lang="en-PH" sz="2400" b="0" i="1" smtClean="0">
                                        <a:solidFill>
                                          <a:schemeClr val="tx1"/>
                                        </a:solidFill>
                                        <a:latin typeface="Cambria Math"/>
                                      </a:rPr>
                                      <m:t>+2</m:t>
                                    </m:r>
                                    <m:r>
                                      <a:rPr lang="en-PH" sz="2400" b="0" i="1" smtClean="0">
                                        <a:solidFill>
                                          <a:schemeClr val="tx1"/>
                                        </a:solidFill>
                                        <a:latin typeface="Cambria Math"/>
                                      </a:rPr>
                                      <m:t>𝑦</m:t>
                                    </m:r>
                                    <m:r>
                                      <a:rPr lang="en-PH" sz="2400" b="0" i="1" smtClean="0">
                                        <a:solidFill>
                                          <a:schemeClr val="tx1"/>
                                        </a:solidFill>
                                        <a:latin typeface="Cambria Math"/>
                                        <a:ea typeface="Cambria Math"/>
                                      </a:rPr>
                                      <m:t>≥2</m:t>
                                    </m:r>
                                  </m:e>
                                </m:mr>
                                <m:mr>
                                  <m:e>
                                    <m:m>
                                      <m:mPr>
                                        <m:mcs>
                                          <m:mc>
                                            <m:mcPr>
                                              <m:count m:val="1"/>
                                              <m:mcJc m:val="center"/>
                                            </m:mcPr>
                                          </m:mc>
                                        </m:mcs>
                                        <m:ctrlPr>
                                          <a:rPr lang="en-PH" sz="2400" i="1" smtClean="0">
                                            <a:solidFill>
                                              <a:schemeClr val="tx1"/>
                                            </a:solidFill>
                                            <a:latin typeface="Cambria Math" panose="02040503050406030204" pitchFamily="18" charset="0"/>
                                          </a:rPr>
                                        </m:ctrlPr>
                                      </m:mPr>
                                      <m:mr>
                                        <m:e>
                                          <m:r>
                                            <m:rPr>
                                              <m:brk m:alnAt="7"/>
                                            </m:rPr>
                                            <a:rPr lang="en-PH" sz="2400" b="0" i="1" smtClean="0">
                                              <a:solidFill>
                                                <a:schemeClr val="tx1"/>
                                              </a:solidFill>
                                              <a:latin typeface="Cambria Math"/>
                                            </a:rPr>
                                            <m:t>𝑥</m:t>
                                          </m:r>
                                          <m:r>
                                            <a:rPr lang="en-PH" sz="2400" b="0" i="1" smtClean="0">
                                              <a:solidFill>
                                                <a:schemeClr val="tx1"/>
                                              </a:solidFill>
                                              <a:latin typeface="Cambria Math"/>
                                              <a:ea typeface="Cambria Math"/>
                                            </a:rPr>
                                            <m:t>≥0</m:t>
                                          </m:r>
                                        </m:e>
                                      </m:mr>
                                      <m:mr>
                                        <m:e>
                                          <m:r>
                                            <a:rPr lang="en-PH" sz="2400" b="0" i="1" smtClean="0">
                                              <a:solidFill>
                                                <a:schemeClr val="tx1"/>
                                              </a:solidFill>
                                              <a:latin typeface="Cambria Math"/>
                                            </a:rPr>
                                            <m:t>𝑦</m:t>
                                          </m:r>
                                          <m:r>
                                            <a:rPr lang="en-PH" sz="2400" b="0" i="1" smtClean="0">
                                              <a:solidFill>
                                                <a:schemeClr val="tx1"/>
                                              </a:solidFill>
                                              <a:latin typeface="Cambria Math"/>
                                              <a:ea typeface="Cambria Math"/>
                                            </a:rPr>
                                            <m:t>≥0</m:t>
                                          </m:r>
                                        </m:e>
                                      </m:mr>
                                    </m:m>
                                  </m:e>
                                </m:mr>
                              </m:m>
                            </m:e>
                          </m:mr>
                        </m:m>
                      </m:e>
                    </m:d>
                  </m:oMath>
                </a14:m>
                <a:r>
                  <a:rPr lang="en-PH" sz="2400" dirty="0" smtClean="0">
                    <a:solidFill>
                      <a:schemeClr val="tx1"/>
                    </a:solidFill>
                  </a:rPr>
                  <a:t>		</a:t>
                </a:r>
              </a:p>
              <a:p>
                <a:pPr algn="just"/>
                <a:endParaRPr lang="en-PH" sz="2400" dirty="0">
                  <a:solidFill>
                    <a:schemeClr val="tx1"/>
                  </a:solidFill>
                </a:endParaRPr>
              </a:p>
              <a:p>
                <a:pPr algn="just"/>
                <a:r>
                  <a:rPr lang="en-PH" sz="2400" dirty="0" smtClean="0">
                    <a:solidFill>
                      <a:schemeClr val="tx1"/>
                    </a:solidFill>
                  </a:rPr>
                  <a:t>	</a:t>
                </a:r>
                <a:endParaRPr lang="en-PH" sz="2400" dirty="0">
                  <a:solidFill>
                    <a:schemeClr val="tx1"/>
                  </a:solidFill>
                </a:endParaRPr>
              </a:p>
              <a:p>
                <a:pPr algn="just"/>
                <a:endParaRPr lang="en-PH" sz="2800" dirty="0">
                  <a:solidFill>
                    <a:schemeClr val="tx1"/>
                  </a:solidFill>
                </a:endParaRPr>
              </a:p>
              <a:p>
                <a:pPr algn="just"/>
                <a:endParaRPr lang="en-PH" sz="2800" dirty="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81000" y="304800"/>
                <a:ext cx="8305800" cy="6324600"/>
              </a:xfrm>
              <a:blipFill rotWithShape="1">
                <a:blip r:embed="rId2"/>
                <a:stretch>
                  <a:fillRect l="-1542"/>
                </a:stretch>
              </a:blipFill>
            </p:spPr>
            <p:txBody>
              <a:bodyPr/>
              <a:lstStyle/>
              <a:p>
                <a:r>
                  <a:rPr lang="en-PH">
                    <a:noFill/>
                  </a:rPr>
                  <a:t> </a:t>
                </a:r>
              </a:p>
            </p:txBody>
          </p:sp>
        </mc:Fallback>
      </mc:AlternateContent>
      <p:sp>
        <p:nvSpPr>
          <p:cNvPr id="4" name="Footer Placeholder 3"/>
          <p:cNvSpPr>
            <a:spLocks noGrp="1"/>
          </p:cNvSpPr>
          <p:nvPr>
            <p:ph type="ftr" sz="quarter" idx="11"/>
          </p:nvPr>
        </p:nvSpPr>
        <p:spPr/>
        <p:txBody>
          <a:bodyPr/>
          <a:lstStyle/>
          <a:p>
            <a:pPr>
              <a:defRPr/>
            </a:pPr>
            <a:r>
              <a:rPr lang="en-PH" smtClean="0"/>
              <a:t>(COLLEGE ALGEBRA AND TRIGONOMETRY, Aufmann, Barker and Nation 7th ed.,)</a:t>
            </a:r>
            <a:endParaRPr lang="en-US"/>
          </a:p>
        </p:txBody>
      </p:sp>
      <p:sp>
        <p:nvSpPr>
          <p:cNvPr id="5" name="Slide Number Placeholder 4"/>
          <p:cNvSpPr>
            <a:spLocks noGrp="1"/>
          </p:cNvSpPr>
          <p:nvPr>
            <p:ph type="sldNum" sz="quarter" idx="12"/>
          </p:nvPr>
        </p:nvSpPr>
        <p:spPr/>
        <p:txBody>
          <a:bodyPr/>
          <a:lstStyle/>
          <a:p>
            <a:pPr>
              <a:defRPr/>
            </a:pPr>
            <a:fld id="{A7A88A6D-5939-42D9-A727-543AD8CD1FDC}" type="slidenum">
              <a:rPr lang="en-US" smtClean="0"/>
              <a:pPr>
                <a:defRPr/>
              </a:pPr>
              <a:t>49</a:t>
            </a:fld>
            <a:endParaRPr lang="en-US"/>
          </a:p>
        </p:txBody>
      </p:sp>
    </p:spTree>
    <p:extLst>
      <p:ext uri="{BB962C8B-B14F-4D97-AF65-F5344CB8AC3E}">
        <p14:creationId xmlns:p14="http://schemas.microsoft.com/office/powerpoint/2010/main" val="6488425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371600"/>
            <a:ext cx="8534400" cy="4419600"/>
          </a:xfrm>
        </p:spPr>
        <p:txBody>
          <a:bodyPr/>
          <a:lstStyle/>
          <a:p>
            <a:pPr algn="just"/>
            <a:r>
              <a:rPr lang="en-PH" sz="2400" dirty="0" smtClean="0">
                <a:solidFill>
                  <a:schemeClr val="tx1"/>
                </a:solidFill>
              </a:rPr>
              <a:t>2. Two </a:t>
            </a:r>
            <a:r>
              <a:rPr lang="en-PH" sz="2400" dirty="0">
                <a:solidFill>
                  <a:schemeClr val="tx1"/>
                </a:solidFill>
              </a:rPr>
              <a:t>matrices are equal if and only if their orders are equal and corresponding elements are equal.</a:t>
            </a:r>
          </a:p>
          <a:p>
            <a:pPr algn="just"/>
            <a:r>
              <a:rPr lang="en-PH" sz="2400" dirty="0" smtClean="0">
                <a:solidFill>
                  <a:schemeClr val="tx1"/>
                </a:solidFill>
              </a:rPr>
              <a:t>3. A </a:t>
            </a:r>
            <a:r>
              <a:rPr lang="en-PH" sz="2400" dirty="0">
                <a:solidFill>
                  <a:schemeClr val="tx1"/>
                </a:solidFill>
              </a:rPr>
              <a:t>square matrix is one where the number of rows is equal to the number of columns.</a:t>
            </a:r>
          </a:p>
          <a:p>
            <a:pPr algn="just"/>
            <a:r>
              <a:rPr lang="en-PH" sz="2400" dirty="0" smtClean="0">
                <a:solidFill>
                  <a:schemeClr val="tx1"/>
                </a:solidFill>
              </a:rPr>
              <a:t>4. A </a:t>
            </a:r>
            <a:r>
              <a:rPr lang="en-PH" sz="2400" dirty="0">
                <a:solidFill>
                  <a:schemeClr val="tx1"/>
                </a:solidFill>
              </a:rPr>
              <a:t>matrix with only one row is a row matrix while that with only one column is a column matrix. </a:t>
            </a:r>
          </a:p>
          <a:p>
            <a:pPr algn="just"/>
            <a:r>
              <a:rPr lang="en-PH" sz="2400" dirty="0" smtClean="0">
                <a:solidFill>
                  <a:schemeClr val="tx1"/>
                </a:solidFill>
              </a:rPr>
              <a:t>5. An </a:t>
            </a:r>
            <a:r>
              <a:rPr lang="en-PH" sz="2400" dirty="0">
                <a:solidFill>
                  <a:schemeClr val="tx1"/>
                </a:solidFill>
              </a:rPr>
              <a:t>identity matrix is a square matrix where the elements in the main diagonal are all 1’s and the other elements are 0’s.</a:t>
            </a:r>
          </a:p>
          <a:p>
            <a:pPr algn="just"/>
            <a:endParaRPr lang="en-PH" sz="2400" dirty="0">
              <a:solidFill>
                <a:schemeClr val="tx1"/>
              </a:solidFill>
            </a:endParaRPr>
          </a:p>
          <a:p>
            <a:pPr algn="just"/>
            <a:endParaRPr lang="en-PH" sz="2400" dirty="0">
              <a:solidFill>
                <a:schemeClr val="tx1"/>
              </a:solidFill>
            </a:endParaRPr>
          </a:p>
        </p:txBody>
      </p:sp>
      <p:sp>
        <p:nvSpPr>
          <p:cNvPr id="4" name="Footer Placeholder 3"/>
          <p:cNvSpPr>
            <a:spLocks noGrp="1"/>
          </p:cNvSpPr>
          <p:nvPr>
            <p:ph type="ftr" sz="quarter" idx="11"/>
          </p:nvPr>
        </p:nvSpPr>
        <p:spPr/>
        <p:txBody>
          <a:bodyPr/>
          <a:lstStyle/>
          <a:p>
            <a:pPr>
              <a:defRPr/>
            </a:pPr>
            <a:r>
              <a:rPr lang="en-PH" smtClean="0"/>
              <a:t>(COLLEGE ALGEBRA AND TRIGONOMETRY, Aufmann, Barker and Nation 7th ed.,)</a:t>
            </a:r>
            <a:endParaRPr lang="en-US"/>
          </a:p>
        </p:txBody>
      </p:sp>
      <p:sp>
        <p:nvSpPr>
          <p:cNvPr id="5" name="Slide Number Placeholder 4"/>
          <p:cNvSpPr>
            <a:spLocks noGrp="1"/>
          </p:cNvSpPr>
          <p:nvPr>
            <p:ph type="sldNum" sz="quarter" idx="12"/>
          </p:nvPr>
        </p:nvSpPr>
        <p:spPr/>
        <p:txBody>
          <a:bodyPr/>
          <a:lstStyle/>
          <a:p>
            <a:pPr>
              <a:defRPr/>
            </a:pPr>
            <a:fld id="{A7A88A6D-5939-42D9-A727-543AD8CD1FDC}" type="slidenum">
              <a:rPr lang="en-US" smtClean="0"/>
              <a:pPr>
                <a:defRPr/>
              </a:pPr>
              <a:t>5</a:t>
            </a:fld>
            <a:endParaRPr lang="en-US"/>
          </a:p>
        </p:txBody>
      </p:sp>
    </p:spTree>
    <p:extLst>
      <p:ext uri="{BB962C8B-B14F-4D97-AF65-F5344CB8AC3E}">
        <p14:creationId xmlns:p14="http://schemas.microsoft.com/office/powerpoint/2010/main" val="17707512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457200"/>
          </a:xfrm>
        </p:spPr>
        <p:txBody>
          <a:bodyPr/>
          <a:lstStyle/>
          <a:p>
            <a:r>
              <a:rPr lang="en-PH" dirty="0" smtClean="0"/>
              <a:t>LINEAR PROGRAMMING</a:t>
            </a:r>
            <a:endParaRPr lang="en-PH" dirty="0"/>
          </a:p>
        </p:txBody>
      </p:sp>
      <p:sp>
        <p:nvSpPr>
          <p:cNvPr id="3" name="Subtitle 2"/>
          <p:cNvSpPr>
            <a:spLocks noGrp="1"/>
          </p:cNvSpPr>
          <p:nvPr>
            <p:ph type="subTitle" idx="1"/>
          </p:nvPr>
        </p:nvSpPr>
        <p:spPr>
          <a:xfrm>
            <a:off x="457200" y="914400"/>
            <a:ext cx="8229600" cy="5334000"/>
          </a:xfrm>
        </p:spPr>
        <p:txBody>
          <a:bodyPr/>
          <a:lstStyle/>
          <a:p>
            <a:pPr algn="just"/>
            <a:r>
              <a:rPr lang="en-PH" dirty="0" smtClean="0">
                <a:solidFill>
                  <a:schemeClr val="tx1"/>
                </a:solidFill>
              </a:rPr>
              <a:t>	Linear Programming is a mathematical technique used to determine the optimal allocation of resources in  business, the military, and other areas of human </a:t>
            </a:r>
            <a:r>
              <a:rPr lang="en-PH" dirty="0" err="1" smtClean="0">
                <a:solidFill>
                  <a:schemeClr val="tx1"/>
                </a:solidFill>
              </a:rPr>
              <a:t>endeavor</a:t>
            </a:r>
            <a:r>
              <a:rPr lang="en-PH" dirty="0" smtClean="0">
                <a:solidFill>
                  <a:schemeClr val="tx1"/>
                </a:solidFill>
              </a:rPr>
              <a:t>. A two variable linear programming consists of:</a:t>
            </a:r>
          </a:p>
          <a:p>
            <a:pPr marL="514350" indent="-514350" algn="just">
              <a:buAutoNum type="arabicPeriod"/>
            </a:pPr>
            <a:r>
              <a:rPr lang="en-PH" dirty="0" smtClean="0">
                <a:solidFill>
                  <a:schemeClr val="tx1"/>
                </a:solidFill>
              </a:rPr>
              <a:t>An objective function that expresses the quantity to be maximized or  minimized. </a:t>
            </a:r>
          </a:p>
          <a:p>
            <a:pPr marL="514350" indent="-514350" algn="just">
              <a:buAutoNum type="arabicPeriod"/>
            </a:pPr>
            <a:r>
              <a:rPr lang="en-PH" dirty="0" smtClean="0">
                <a:solidFill>
                  <a:schemeClr val="tx1"/>
                </a:solidFill>
              </a:rPr>
              <a:t>A system of constraint linear inequalities whose solution set represents the set of feasible solutions.</a:t>
            </a:r>
            <a:endParaRPr lang="en-PH" dirty="0">
              <a:solidFill>
                <a:schemeClr val="tx1"/>
              </a:solidFill>
            </a:endParaRPr>
          </a:p>
        </p:txBody>
      </p:sp>
      <p:sp>
        <p:nvSpPr>
          <p:cNvPr id="5" name="Footer Placeholder 4"/>
          <p:cNvSpPr>
            <a:spLocks noGrp="1"/>
          </p:cNvSpPr>
          <p:nvPr>
            <p:ph type="ftr" sz="quarter" idx="11"/>
          </p:nvPr>
        </p:nvSpPr>
        <p:spPr/>
        <p:txBody>
          <a:bodyPr/>
          <a:lstStyle/>
          <a:p>
            <a:pPr>
              <a:defRPr/>
            </a:pPr>
            <a:r>
              <a:rPr lang="en-PH" smtClean="0"/>
              <a:t>(COLLEGE ALGEBRA AND TRIGONOMETRY, Aufmann, Barker and Nation 7th ed.,)</a:t>
            </a:r>
            <a:endParaRPr lang="en-US"/>
          </a:p>
        </p:txBody>
      </p:sp>
      <p:sp>
        <p:nvSpPr>
          <p:cNvPr id="6" name="Slide Number Placeholder 5"/>
          <p:cNvSpPr>
            <a:spLocks noGrp="1"/>
          </p:cNvSpPr>
          <p:nvPr>
            <p:ph type="sldNum" sz="quarter" idx="12"/>
          </p:nvPr>
        </p:nvSpPr>
        <p:spPr/>
        <p:txBody>
          <a:bodyPr/>
          <a:lstStyle/>
          <a:p>
            <a:pPr>
              <a:defRPr/>
            </a:pPr>
            <a:fld id="{A7A88A6D-5939-42D9-A727-543AD8CD1FDC}" type="slidenum">
              <a:rPr lang="en-US" smtClean="0"/>
              <a:pPr>
                <a:defRPr/>
              </a:pPr>
              <a:t>50</a:t>
            </a:fld>
            <a:endParaRPr lang="en-US"/>
          </a:p>
        </p:txBody>
      </p:sp>
    </p:spTree>
    <p:extLst>
      <p:ext uri="{BB962C8B-B14F-4D97-AF65-F5344CB8AC3E}">
        <p14:creationId xmlns:p14="http://schemas.microsoft.com/office/powerpoint/2010/main" val="19326499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304800"/>
            <a:ext cx="8839200" cy="6172200"/>
          </a:xfrm>
        </p:spPr>
        <p:txBody>
          <a:bodyPr/>
          <a:lstStyle/>
          <a:p>
            <a:pPr algn="just"/>
            <a:r>
              <a:rPr lang="en-PH" b="1" dirty="0" smtClean="0">
                <a:solidFill>
                  <a:schemeClr val="tx1"/>
                </a:solidFill>
              </a:rPr>
              <a:t>Guidelines for Solving a Linear Programming Problem</a:t>
            </a:r>
          </a:p>
          <a:p>
            <a:pPr marL="514350" indent="-514350" algn="just">
              <a:buAutoNum type="arabicPeriod"/>
            </a:pPr>
            <a:r>
              <a:rPr lang="en-PH" sz="3000" dirty="0" smtClean="0">
                <a:solidFill>
                  <a:schemeClr val="tx1"/>
                </a:solidFill>
              </a:rPr>
              <a:t>Sketch the region corresponding to the system of constraints. The points inside or on the boundary of the region are called the feasible solutions.</a:t>
            </a:r>
          </a:p>
          <a:p>
            <a:pPr marL="514350" indent="-514350" algn="just">
              <a:buAutoNum type="arabicPeriod"/>
            </a:pPr>
            <a:r>
              <a:rPr lang="en-PH" sz="3000" dirty="0" smtClean="0">
                <a:solidFill>
                  <a:schemeClr val="tx1"/>
                </a:solidFill>
              </a:rPr>
              <a:t>Find the vertices of the region.</a:t>
            </a:r>
          </a:p>
          <a:p>
            <a:pPr marL="514350" indent="-514350" algn="just">
              <a:buAutoNum type="arabicPeriod"/>
            </a:pPr>
            <a:r>
              <a:rPr lang="en-PH" sz="3000" dirty="0" smtClean="0">
                <a:solidFill>
                  <a:schemeClr val="tx1"/>
                </a:solidFill>
              </a:rPr>
              <a:t>Test the objective function at each of the vertices and select the values of the variable that optimize the objective function. For a bounded region, both a minimum and a maximum value will exist. For unbounded region, if an optimal solution exist, it will occur at a vertex.</a:t>
            </a:r>
          </a:p>
          <a:p>
            <a:pPr algn="just"/>
            <a:endParaRPr lang="en-PH" sz="3000" dirty="0">
              <a:solidFill>
                <a:schemeClr val="tx1"/>
              </a:solidFill>
            </a:endParaRPr>
          </a:p>
        </p:txBody>
      </p:sp>
      <p:sp>
        <p:nvSpPr>
          <p:cNvPr id="4" name="Footer Placeholder 3"/>
          <p:cNvSpPr>
            <a:spLocks noGrp="1"/>
          </p:cNvSpPr>
          <p:nvPr>
            <p:ph type="ftr" sz="quarter" idx="11"/>
          </p:nvPr>
        </p:nvSpPr>
        <p:spPr/>
        <p:txBody>
          <a:bodyPr/>
          <a:lstStyle/>
          <a:p>
            <a:pPr>
              <a:defRPr/>
            </a:pPr>
            <a:r>
              <a:rPr lang="en-PH" smtClean="0"/>
              <a:t>(COLLEGE ALGEBRA AND TRIGONOMETRY, Aufmann, Barker and Nation 7th ed.,)</a:t>
            </a:r>
            <a:endParaRPr lang="en-US"/>
          </a:p>
        </p:txBody>
      </p:sp>
      <p:sp>
        <p:nvSpPr>
          <p:cNvPr id="5" name="Slide Number Placeholder 4"/>
          <p:cNvSpPr>
            <a:spLocks noGrp="1"/>
          </p:cNvSpPr>
          <p:nvPr>
            <p:ph type="sldNum" sz="quarter" idx="12"/>
          </p:nvPr>
        </p:nvSpPr>
        <p:spPr/>
        <p:txBody>
          <a:bodyPr/>
          <a:lstStyle/>
          <a:p>
            <a:pPr>
              <a:defRPr/>
            </a:pPr>
            <a:fld id="{A7A88A6D-5939-42D9-A727-543AD8CD1FDC}" type="slidenum">
              <a:rPr lang="en-US" smtClean="0"/>
              <a:pPr>
                <a:defRPr/>
              </a:pPr>
              <a:t>51</a:t>
            </a:fld>
            <a:endParaRPr lang="en-US"/>
          </a:p>
        </p:txBody>
      </p:sp>
    </p:spTree>
    <p:extLst>
      <p:ext uri="{BB962C8B-B14F-4D97-AF65-F5344CB8AC3E}">
        <p14:creationId xmlns:p14="http://schemas.microsoft.com/office/powerpoint/2010/main" val="4515526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81000" y="304800"/>
                <a:ext cx="8382000" cy="6324600"/>
              </a:xfrm>
            </p:spPr>
            <p:txBody>
              <a:bodyPr/>
              <a:lstStyle/>
              <a:p>
                <a:pPr algn="just"/>
                <a:r>
                  <a:rPr lang="en-PH" b="1" i="1" dirty="0" smtClean="0">
                    <a:solidFill>
                      <a:schemeClr val="tx1"/>
                    </a:solidFill>
                  </a:rPr>
                  <a:t>APPLICATIONS</a:t>
                </a:r>
              </a:p>
              <a:p>
                <a:pPr algn="just"/>
                <a:r>
                  <a:rPr lang="en-PH" sz="2800" b="1" i="1" dirty="0" smtClean="0">
                    <a:solidFill>
                      <a:schemeClr val="tx1"/>
                    </a:solidFill>
                  </a:rPr>
                  <a:t>Examples: </a:t>
                </a:r>
                <a:r>
                  <a:rPr lang="en-PH" sz="2400" dirty="0" smtClean="0">
                    <a:solidFill>
                      <a:schemeClr val="tx1"/>
                    </a:solidFill>
                  </a:rPr>
                  <a:t>Solve the following.</a:t>
                </a:r>
              </a:p>
              <a:p>
                <a:pPr marL="457200" indent="-457200" algn="just">
                  <a:buAutoNum type="arabicPeriod"/>
                </a:pPr>
                <a:r>
                  <a:rPr lang="en-PH" sz="2400" dirty="0" smtClean="0">
                    <a:solidFill>
                      <a:schemeClr val="tx1"/>
                    </a:solidFill>
                  </a:rPr>
                  <a:t>For the given set of inequalities describing a feasible region, and an objective function:</a:t>
                </a:r>
              </a:p>
              <a:p>
                <a:pPr algn="just"/>
                <a:r>
                  <a:rPr lang="en-PH" sz="2400" dirty="0">
                    <a:solidFill>
                      <a:schemeClr val="tx1"/>
                    </a:solidFill>
                  </a:rPr>
                  <a:t>	</a:t>
                </a:r>
                <a:r>
                  <a:rPr lang="en-PH" sz="2400" dirty="0" smtClean="0">
                    <a:solidFill>
                      <a:schemeClr val="tx1"/>
                    </a:solidFill>
                  </a:rPr>
                  <a:t>objective function: </a:t>
                </a:r>
                <a14:m>
                  <m:oMath xmlns:m="http://schemas.openxmlformats.org/officeDocument/2006/math">
                    <m:r>
                      <a:rPr lang="en-PH" sz="2400" b="0" i="1" smtClean="0">
                        <a:solidFill>
                          <a:schemeClr val="tx1"/>
                        </a:solidFill>
                        <a:latin typeface="Cambria Math"/>
                      </a:rPr>
                      <m:t>𝐴</m:t>
                    </m:r>
                    <m:r>
                      <a:rPr lang="en-PH" sz="2400" b="0" i="1" smtClean="0">
                        <a:solidFill>
                          <a:schemeClr val="tx1"/>
                        </a:solidFill>
                        <a:latin typeface="Cambria Math"/>
                      </a:rPr>
                      <m:t>=140−</m:t>
                    </m:r>
                    <m:r>
                      <a:rPr lang="en-PH" sz="2400" b="0" i="1" smtClean="0">
                        <a:solidFill>
                          <a:schemeClr val="tx1"/>
                        </a:solidFill>
                        <a:latin typeface="Cambria Math"/>
                      </a:rPr>
                      <m:t>𝑥</m:t>
                    </m:r>
                    <m:r>
                      <a:rPr lang="en-PH" sz="2400" b="0" i="1" smtClean="0">
                        <a:solidFill>
                          <a:schemeClr val="tx1"/>
                        </a:solidFill>
                        <a:latin typeface="Cambria Math"/>
                      </a:rPr>
                      <m:t>+3</m:t>
                    </m:r>
                    <m:r>
                      <a:rPr lang="en-PH" sz="2400" b="0" i="1" smtClean="0">
                        <a:solidFill>
                          <a:schemeClr val="tx1"/>
                        </a:solidFill>
                        <a:latin typeface="Cambria Math"/>
                      </a:rPr>
                      <m:t>𝑦</m:t>
                    </m:r>
                  </m:oMath>
                </a14:m>
                <a:endParaRPr lang="en-PH" sz="2400" dirty="0" smtClean="0">
                  <a:solidFill>
                    <a:schemeClr val="tx1"/>
                  </a:solidFill>
                </a:endParaRPr>
              </a:p>
              <a:p>
                <a:pPr algn="just"/>
                <a:r>
                  <a:rPr lang="en-PH" sz="2400" dirty="0" smtClean="0">
                    <a:solidFill>
                      <a:schemeClr val="tx1"/>
                    </a:solidFill>
                  </a:rPr>
                  <a:t>Subject to the following constraints:</a:t>
                </a:r>
              </a:p>
              <a:p>
                <a:pPr algn="just"/>
                <a14:m>
                  <m:oMathPara xmlns:m="http://schemas.openxmlformats.org/officeDocument/2006/math">
                    <m:oMathParaPr>
                      <m:jc m:val="centerGroup"/>
                    </m:oMathParaPr>
                    <m:oMath xmlns:m="http://schemas.openxmlformats.org/officeDocument/2006/math">
                      <m:d>
                        <m:dPr>
                          <m:begChr m:val="{"/>
                          <m:endChr m:val=""/>
                          <m:ctrlPr>
                            <a:rPr lang="en-PH" sz="2400" i="1" smtClean="0">
                              <a:solidFill>
                                <a:schemeClr val="tx1"/>
                              </a:solidFill>
                              <a:latin typeface="Cambria Math" panose="02040503050406030204" pitchFamily="18" charset="0"/>
                            </a:rPr>
                          </m:ctrlPr>
                        </m:dPr>
                        <m:e>
                          <m:m>
                            <m:mPr>
                              <m:mcs>
                                <m:mc>
                                  <m:mcPr>
                                    <m:count m:val="1"/>
                                    <m:mcJc m:val="center"/>
                                  </m:mcPr>
                                </m:mc>
                              </m:mcs>
                              <m:ctrlPr>
                                <a:rPr lang="en-PH" sz="2400" i="1" smtClean="0">
                                  <a:solidFill>
                                    <a:schemeClr val="tx1"/>
                                  </a:solidFill>
                                  <a:latin typeface="Cambria Math" panose="02040503050406030204" pitchFamily="18" charset="0"/>
                                </a:rPr>
                              </m:ctrlPr>
                            </m:mPr>
                            <m:mr>
                              <m:e>
                                <m:r>
                                  <m:rPr>
                                    <m:brk m:alnAt="7"/>
                                  </m:rPr>
                                  <a:rPr lang="en-PH" sz="2400" b="0" i="1" smtClean="0">
                                    <a:solidFill>
                                      <a:schemeClr val="tx1"/>
                                    </a:solidFill>
                                    <a:latin typeface="Cambria Math"/>
                                  </a:rPr>
                                  <m:t>𝑥</m:t>
                                </m:r>
                                <m:r>
                                  <a:rPr lang="en-PH" sz="2400" b="0" i="1" smtClean="0">
                                    <a:solidFill>
                                      <a:schemeClr val="tx1"/>
                                    </a:solidFill>
                                    <a:latin typeface="Cambria Math"/>
                                    <a:ea typeface="Cambria Math"/>
                                  </a:rPr>
                                  <m:t>≥0, </m:t>
                                </m:r>
                                <m:r>
                                  <a:rPr lang="en-PH" sz="2400" b="0" i="1" smtClean="0">
                                    <a:solidFill>
                                      <a:schemeClr val="tx1"/>
                                    </a:solidFill>
                                    <a:latin typeface="Cambria Math"/>
                                    <a:ea typeface="Cambria Math"/>
                                  </a:rPr>
                                  <m:t>𝑦</m:t>
                                </m:r>
                                <m:r>
                                  <a:rPr lang="en-PH" sz="2400" b="0" i="1" smtClean="0">
                                    <a:solidFill>
                                      <a:schemeClr val="tx1"/>
                                    </a:solidFill>
                                    <a:latin typeface="Cambria Math"/>
                                    <a:ea typeface="Cambria Math"/>
                                  </a:rPr>
                                  <m:t>≥0</m:t>
                                </m:r>
                              </m:e>
                            </m:mr>
                            <m:mr>
                              <m:e>
                                <m:r>
                                  <a:rPr lang="en-PH" sz="2400" b="0" i="1" smtClean="0">
                                    <a:solidFill>
                                      <a:schemeClr val="tx1"/>
                                    </a:solidFill>
                                    <a:latin typeface="Cambria Math"/>
                                  </a:rPr>
                                  <m:t>2</m:t>
                                </m:r>
                                <m:r>
                                  <a:rPr lang="en-PH" sz="2400" b="0" i="1" smtClean="0">
                                    <a:solidFill>
                                      <a:schemeClr val="tx1"/>
                                    </a:solidFill>
                                    <a:latin typeface="Cambria Math"/>
                                  </a:rPr>
                                  <m:t>𝑥</m:t>
                                </m:r>
                                <m:r>
                                  <a:rPr lang="en-PH" sz="2400" b="0" i="1" smtClean="0">
                                    <a:solidFill>
                                      <a:schemeClr val="tx1"/>
                                    </a:solidFill>
                                    <a:latin typeface="Cambria Math"/>
                                  </a:rPr>
                                  <m:t>+</m:t>
                                </m:r>
                                <m:r>
                                  <a:rPr lang="en-PH" sz="2400" b="0" i="1" smtClean="0">
                                    <a:solidFill>
                                      <a:schemeClr val="tx1"/>
                                    </a:solidFill>
                                    <a:latin typeface="Cambria Math"/>
                                  </a:rPr>
                                  <m:t>𝑦</m:t>
                                </m:r>
                                <m:r>
                                  <a:rPr lang="en-PH" sz="2400" b="0" i="1" smtClean="0">
                                    <a:solidFill>
                                      <a:schemeClr val="tx1"/>
                                    </a:solidFill>
                                    <a:latin typeface="Cambria Math"/>
                                    <a:ea typeface="Cambria Math"/>
                                  </a:rPr>
                                  <m:t>≤10</m:t>
                                </m:r>
                              </m:e>
                            </m:mr>
                            <m:mr>
                              <m:e>
                                <m:r>
                                  <a:rPr lang="en-PH" sz="2400" b="0" i="1" smtClean="0">
                                    <a:solidFill>
                                      <a:schemeClr val="tx1"/>
                                    </a:solidFill>
                                    <a:latin typeface="Cambria Math"/>
                                  </a:rPr>
                                  <m:t>2</m:t>
                                </m:r>
                                <m:r>
                                  <a:rPr lang="en-PH" sz="2400" b="0" i="1" smtClean="0">
                                    <a:solidFill>
                                      <a:schemeClr val="tx1"/>
                                    </a:solidFill>
                                    <a:latin typeface="Cambria Math"/>
                                  </a:rPr>
                                  <m:t>𝑥</m:t>
                                </m:r>
                                <m:r>
                                  <a:rPr lang="en-PH" sz="2400" b="0" i="1" smtClean="0">
                                    <a:solidFill>
                                      <a:schemeClr val="tx1"/>
                                    </a:solidFill>
                                    <a:latin typeface="Cambria Math"/>
                                  </a:rPr>
                                  <m:t>+4</m:t>
                                </m:r>
                                <m:r>
                                  <a:rPr lang="en-PH" sz="2400" b="0" i="1" smtClean="0">
                                    <a:solidFill>
                                      <a:schemeClr val="tx1"/>
                                    </a:solidFill>
                                    <a:latin typeface="Cambria Math"/>
                                  </a:rPr>
                                  <m:t>𝑦</m:t>
                                </m:r>
                                <m:r>
                                  <a:rPr lang="en-PH" sz="2400" b="0" i="1" smtClean="0">
                                    <a:solidFill>
                                      <a:schemeClr val="tx1"/>
                                    </a:solidFill>
                                    <a:latin typeface="Cambria Math"/>
                                    <a:ea typeface="Cambria Math"/>
                                  </a:rPr>
                                  <m:t>≤16</m:t>
                                </m:r>
                              </m:e>
                            </m:mr>
                          </m:m>
                        </m:e>
                      </m:d>
                    </m:oMath>
                  </m:oMathPara>
                </a14:m>
                <a:endParaRPr lang="en-PH" sz="2400" dirty="0" smtClean="0">
                  <a:solidFill>
                    <a:schemeClr val="tx1"/>
                  </a:solidFill>
                </a:endParaRPr>
              </a:p>
              <a:p>
                <a:pPr marL="457200" indent="-457200" algn="just">
                  <a:buAutoNum type="alphaLcPeriod"/>
                </a:pPr>
                <a:r>
                  <a:rPr lang="en-PH" sz="2400" dirty="0" smtClean="0">
                    <a:solidFill>
                      <a:schemeClr val="tx1"/>
                    </a:solidFill>
                  </a:rPr>
                  <a:t>Graph the feasible region</a:t>
                </a:r>
              </a:p>
              <a:p>
                <a:pPr marL="457200" indent="-457200" algn="just">
                  <a:buAutoNum type="alphaLcPeriod"/>
                </a:pPr>
                <a:r>
                  <a:rPr lang="en-PH" sz="2400" dirty="0" smtClean="0">
                    <a:solidFill>
                      <a:schemeClr val="tx1"/>
                    </a:solidFill>
                  </a:rPr>
                  <a:t>Determine the coordinates of the vertices</a:t>
                </a:r>
              </a:p>
              <a:p>
                <a:pPr marL="457200" indent="-457200" algn="just">
                  <a:buAutoNum type="alphaLcPeriod"/>
                </a:pPr>
                <a:r>
                  <a:rPr lang="en-PH" sz="2400" dirty="0" smtClean="0">
                    <a:solidFill>
                      <a:schemeClr val="tx1"/>
                    </a:solidFill>
                  </a:rPr>
                  <a:t>Find the maximum and minimum values of the objective function</a:t>
                </a:r>
                <a:endParaRPr lang="en-PH" sz="2400" dirty="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81000" y="304800"/>
                <a:ext cx="8382000" cy="6324600"/>
              </a:xfrm>
              <a:blipFill rotWithShape="1">
                <a:blip r:embed="rId2"/>
                <a:stretch>
                  <a:fillRect l="-1891" t="-1252" r="-1091"/>
                </a:stretch>
              </a:blipFill>
            </p:spPr>
            <p:txBody>
              <a:bodyPr/>
              <a:lstStyle/>
              <a:p>
                <a:r>
                  <a:rPr lang="en-PH">
                    <a:noFill/>
                  </a:rPr>
                  <a:t> </a:t>
                </a:r>
              </a:p>
            </p:txBody>
          </p:sp>
        </mc:Fallback>
      </mc:AlternateContent>
      <p:sp>
        <p:nvSpPr>
          <p:cNvPr id="4" name="Footer Placeholder 3"/>
          <p:cNvSpPr>
            <a:spLocks noGrp="1"/>
          </p:cNvSpPr>
          <p:nvPr>
            <p:ph type="ftr" sz="quarter" idx="11"/>
          </p:nvPr>
        </p:nvSpPr>
        <p:spPr/>
        <p:txBody>
          <a:bodyPr/>
          <a:lstStyle/>
          <a:p>
            <a:pPr>
              <a:defRPr/>
            </a:pPr>
            <a:r>
              <a:rPr lang="en-PH" smtClean="0"/>
              <a:t>(COLLEGE ALGEBRA AND TRIGONOMETRY, Aufmann, Barker and Nation 7th ed.,)</a:t>
            </a:r>
            <a:endParaRPr lang="en-US"/>
          </a:p>
        </p:txBody>
      </p:sp>
      <p:sp>
        <p:nvSpPr>
          <p:cNvPr id="5" name="Slide Number Placeholder 4"/>
          <p:cNvSpPr>
            <a:spLocks noGrp="1"/>
          </p:cNvSpPr>
          <p:nvPr>
            <p:ph type="sldNum" sz="quarter" idx="12"/>
          </p:nvPr>
        </p:nvSpPr>
        <p:spPr/>
        <p:txBody>
          <a:bodyPr/>
          <a:lstStyle/>
          <a:p>
            <a:pPr>
              <a:defRPr/>
            </a:pPr>
            <a:fld id="{A7A88A6D-5939-42D9-A727-543AD8CD1FDC}" type="slidenum">
              <a:rPr lang="en-US" smtClean="0"/>
              <a:pPr>
                <a:defRPr/>
              </a:pPr>
              <a:t>52</a:t>
            </a:fld>
            <a:endParaRPr lang="en-US"/>
          </a:p>
        </p:txBody>
      </p:sp>
    </p:spTree>
    <p:extLst>
      <p:ext uri="{BB962C8B-B14F-4D97-AF65-F5344CB8AC3E}">
        <p14:creationId xmlns:p14="http://schemas.microsoft.com/office/powerpoint/2010/main" val="1914282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04800"/>
            <a:ext cx="8382000" cy="6324600"/>
          </a:xfrm>
        </p:spPr>
        <p:txBody>
          <a:bodyPr/>
          <a:lstStyle/>
          <a:p>
            <a:pPr algn="just"/>
            <a:endParaRPr lang="en-PH" sz="2800" dirty="0" smtClean="0">
              <a:solidFill>
                <a:schemeClr val="tx1"/>
              </a:solidFill>
            </a:endParaRPr>
          </a:p>
          <a:p>
            <a:pPr algn="just"/>
            <a:r>
              <a:rPr lang="en-PH" sz="2800" dirty="0" smtClean="0">
                <a:solidFill>
                  <a:schemeClr val="tx1"/>
                </a:solidFill>
              </a:rPr>
              <a:t>2. The FC Biscuit Factory makes two </a:t>
            </a:r>
            <a:r>
              <a:rPr lang="en-PH" sz="2800" dirty="0" err="1" smtClean="0">
                <a:solidFill>
                  <a:schemeClr val="tx1"/>
                </a:solidFill>
              </a:rPr>
              <a:t>flavor</a:t>
            </a:r>
            <a:r>
              <a:rPr lang="en-PH" sz="2800" dirty="0" smtClean="0">
                <a:solidFill>
                  <a:schemeClr val="tx1"/>
                </a:solidFill>
              </a:rPr>
              <a:t> of biscuits, chocolate and butter. The oven can cook at most 30 biscuits per hour. Chocolate-</a:t>
            </a:r>
            <a:r>
              <a:rPr lang="en-PH" sz="2800" dirty="0" err="1" smtClean="0">
                <a:solidFill>
                  <a:schemeClr val="tx1"/>
                </a:solidFill>
              </a:rPr>
              <a:t>flavored</a:t>
            </a:r>
            <a:r>
              <a:rPr lang="en-PH" sz="2800" dirty="0" smtClean="0">
                <a:solidFill>
                  <a:schemeClr val="tx1"/>
                </a:solidFill>
              </a:rPr>
              <a:t> each requires 2 oz. of flour, butter-</a:t>
            </a:r>
            <a:r>
              <a:rPr lang="en-PH" sz="2800" dirty="0" err="1" smtClean="0">
                <a:solidFill>
                  <a:schemeClr val="tx1"/>
                </a:solidFill>
              </a:rPr>
              <a:t>flavored</a:t>
            </a:r>
            <a:r>
              <a:rPr lang="en-PH" sz="2800" dirty="0" smtClean="0">
                <a:solidFill>
                  <a:schemeClr val="tx1"/>
                </a:solidFill>
              </a:rPr>
              <a:t> requires 1 oz. of flour, and there is at most 50 oz. of flour available. The income from chocolate-</a:t>
            </a:r>
            <a:r>
              <a:rPr lang="en-PH" sz="2800" dirty="0" err="1" smtClean="0">
                <a:solidFill>
                  <a:schemeClr val="tx1"/>
                </a:solidFill>
              </a:rPr>
              <a:t>flavored</a:t>
            </a:r>
            <a:r>
              <a:rPr lang="en-PH" sz="2800" dirty="0" smtClean="0">
                <a:solidFill>
                  <a:schemeClr val="tx1"/>
                </a:solidFill>
              </a:rPr>
              <a:t> biscuits is P10 and from butter-</a:t>
            </a:r>
            <a:r>
              <a:rPr lang="en-PH" sz="2800" dirty="0" err="1" smtClean="0">
                <a:solidFill>
                  <a:schemeClr val="tx1"/>
                </a:solidFill>
              </a:rPr>
              <a:t>flavored</a:t>
            </a:r>
            <a:r>
              <a:rPr lang="en-PH" sz="2800" dirty="0" smtClean="0">
                <a:solidFill>
                  <a:schemeClr val="tx1"/>
                </a:solidFill>
              </a:rPr>
              <a:t> is P8. How many of each type of biscuit should be made in order to maximize income? What is the maximum income?</a:t>
            </a:r>
            <a:endParaRPr lang="en-PH" sz="2800" dirty="0">
              <a:solidFill>
                <a:schemeClr val="tx1"/>
              </a:solidFill>
            </a:endParaRPr>
          </a:p>
        </p:txBody>
      </p:sp>
      <p:sp>
        <p:nvSpPr>
          <p:cNvPr id="4" name="Footer Placeholder 3"/>
          <p:cNvSpPr>
            <a:spLocks noGrp="1"/>
          </p:cNvSpPr>
          <p:nvPr>
            <p:ph type="ftr" sz="quarter" idx="11"/>
          </p:nvPr>
        </p:nvSpPr>
        <p:spPr/>
        <p:txBody>
          <a:bodyPr/>
          <a:lstStyle/>
          <a:p>
            <a:pPr>
              <a:defRPr/>
            </a:pPr>
            <a:r>
              <a:rPr lang="en-PH" smtClean="0"/>
              <a:t>(COLLEGE ALGEBRA AND TRIGONOMETRY, Aufmann, Barker and Nation 7th ed.,)</a:t>
            </a:r>
            <a:endParaRPr lang="en-US"/>
          </a:p>
        </p:txBody>
      </p:sp>
      <p:sp>
        <p:nvSpPr>
          <p:cNvPr id="5" name="Slide Number Placeholder 4"/>
          <p:cNvSpPr>
            <a:spLocks noGrp="1"/>
          </p:cNvSpPr>
          <p:nvPr>
            <p:ph type="sldNum" sz="quarter" idx="12"/>
          </p:nvPr>
        </p:nvSpPr>
        <p:spPr/>
        <p:txBody>
          <a:bodyPr/>
          <a:lstStyle/>
          <a:p>
            <a:pPr>
              <a:defRPr/>
            </a:pPr>
            <a:fld id="{A7A88A6D-5939-42D9-A727-543AD8CD1FDC}" type="slidenum">
              <a:rPr lang="en-US" smtClean="0"/>
              <a:pPr>
                <a:defRPr/>
              </a:pPr>
              <a:t>53</a:t>
            </a:fld>
            <a:endParaRPr lang="en-US"/>
          </a:p>
        </p:txBody>
      </p:sp>
    </p:spTree>
    <p:extLst>
      <p:ext uri="{BB962C8B-B14F-4D97-AF65-F5344CB8AC3E}">
        <p14:creationId xmlns:p14="http://schemas.microsoft.com/office/powerpoint/2010/main" val="207914650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04800"/>
            <a:ext cx="8382000" cy="6324600"/>
          </a:xfrm>
        </p:spPr>
        <p:txBody>
          <a:bodyPr/>
          <a:lstStyle/>
          <a:p>
            <a:pPr algn="just"/>
            <a:endParaRPr lang="en-PH" sz="2800" dirty="0" smtClean="0">
              <a:solidFill>
                <a:schemeClr val="tx1"/>
              </a:solidFill>
            </a:endParaRPr>
          </a:p>
          <a:p>
            <a:pPr algn="just"/>
            <a:r>
              <a:rPr lang="en-PH" sz="2800" dirty="0" smtClean="0">
                <a:solidFill>
                  <a:schemeClr val="tx1"/>
                </a:solidFill>
              </a:rPr>
              <a:t>3. ABC </a:t>
            </a:r>
            <a:r>
              <a:rPr lang="en-PH" sz="2800" dirty="0">
                <a:solidFill>
                  <a:schemeClr val="tx1"/>
                </a:solidFill>
              </a:rPr>
              <a:t>sells refrigerators and television sets. To stay in business, it must sell 10 refrigerators each month, but it does not have enough stock to sell more than 60 refrigerators or more than 120 television sets. The total inventory of refrigerators and television sets cannot exceed 160. The profit on a refrigerator is P1340 and on a television set , P200. Find the number of each that should be sold in order to maximize the profit</a:t>
            </a:r>
            <a:r>
              <a:rPr lang="en-PH" sz="2800" dirty="0" smtClean="0">
                <a:solidFill>
                  <a:schemeClr val="tx1"/>
                </a:solidFill>
              </a:rPr>
              <a:t>.</a:t>
            </a:r>
            <a:endParaRPr lang="en-PH" sz="2800" dirty="0">
              <a:solidFill>
                <a:schemeClr val="tx1"/>
              </a:solidFill>
            </a:endParaRPr>
          </a:p>
          <a:p>
            <a:pPr algn="just"/>
            <a:endParaRPr lang="en-PH" sz="2800" dirty="0">
              <a:solidFill>
                <a:schemeClr val="tx1"/>
              </a:solidFill>
            </a:endParaRPr>
          </a:p>
        </p:txBody>
      </p:sp>
      <p:sp>
        <p:nvSpPr>
          <p:cNvPr id="4" name="Footer Placeholder 3"/>
          <p:cNvSpPr>
            <a:spLocks noGrp="1"/>
          </p:cNvSpPr>
          <p:nvPr>
            <p:ph type="ftr" sz="quarter" idx="11"/>
          </p:nvPr>
        </p:nvSpPr>
        <p:spPr/>
        <p:txBody>
          <a:bodyPr/>
          <a:lstStyle/>
          <a:p>
            <a:pPr>
              <a:defRPr/>
            </a:pPr>
            <a:r>
              <a:rPr lang="en-PH" smtClean="0"/>
              <a:t>(COLLEGE ALGEBRA AND TRIGONOMETRY, Aufmann, Barker and Nation 7th ed.,)</a:t>
            </a:r>
            <a:endParaRPr lang="en-US"/>
          </a:p>
        </p:txBody>
      </p:sp>
      <p:sp>
        <p:nvSpPr>
          <p:cNvPr id="5" name="Slide Number Placeholder 4"/>
          <p:cNvSpPr>
            <a:spLocks noGrp="1"/>
          </p:cNvSpPr>
          <p:nvPr>
            <p:ph type="sldNum" sz="quarter" idx="12"/>
          </p:nvPr>
        </p:nvSpPr>
        <p:spPr/>
        <p:txBody>
          <a:bodyPr/>
          <a:lstStyle/>
          <a:p>
            <a:pPr>
              <a:defRPr/>
            </a:pPr>
            <a:fld id="{A7A88A6D-5939-42D9-A727-543AD8CD1FDC}" type="slidenum">
              <a:rPr lang="en-US" smtClean="0"/>
              <a:pPr>
                <a:defRPr/>
              </a:pPr>
              <a:t>54</a:t>
            </a:fld>
            <a:endParaRPr lang="en-US"/>
          </a:p>
        </p:txBody>
      </p:sp>
    </p:spTree>
    <p:extLst>
      <p:ext uri="{BB962C8B-B14F-4D97-AF65-F5344CB8AC3E}">
        <p14:creationId xmlns:p14="http://schemas.microsoft.com/office/powerpoint/2010/main" val="31146693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52400"/>
            <a:ext cx="8458200" cy="6553200"/>
          </a:xfrm>
        </p:spPr>
        <p:txBody>
          <a:bodyPr/>
          <a:lstStyle/>
          <a:p>
            <a:pPr algn="just"/>
            <a:endParaRPr lang="en-PH" sz="2800" dirty="0" smtClean="0">
              <a:solidFill>
                <a:schemeClr val="tx1"/>
              </a:solidFill>
            </a:endParaRPr>
          </a:p>
          <a:p>
            <a:pPr algn="just"/>
            <a:r>
              <a:rPr lang="en-PH" sz="2800" dirty="0" smtClean="0">
                <a:solidFill>
                  <a:schemeClr val="tx1"/>
                </a:solidFill>
              </a:rPr>
              <a:t>4. John </a:t>
            </a:r>
            <a:r>
              <a:rPr lang="en-PH" sz="2800" dirty="0">
                <a:solidFill>
                  <a:schemeClr val="tx1"/>
                </a:solidFill>
              </a:rPr>
              <a:t>is about to take a test that contains short-answered questions worth 4 points each and word problems worth 7 points each. He must do at least 5 short-answered questions, but time restricts doing more than 10. He must do at least 3 word problems, but time restricts doing more than 10. He can do no more than 18 questions in total. How many of each type of questions must he do to maximize his score? What is the maximum score</a:t>
            </a:r>
            <a:r>
              <a:rPr lang="en-PH" sz="2800" dirty="0" smtClean="0">
                <a:solidFill>
                  <a:schemeClr val="tx1"/>
                </a:solidFill>
              </a:rPr>
              <a:t>?</a:t>
            </a:r>
          </a:p>
          <a:p>
            <a:pPr algn="just"/>
            <a:endParaRPr lang="en-PH" sz="2800" dirty="0">
              <a:solidFill>
                <a:schemeClr val="tx1"/>
              </a:solidFill>
            </a:endParaRPr>
          </a:p>
          <a:p>
            <a:pPr algn="just"/>
            <a:endParaRPr lang="en-PH" sz="2800" dirty="0">
              <a:solidFill>
                <a:schemeClr val="tx1"/>
              </a:solidFill>
            </a:endParaRPr>
          </a:p>
        </p:txBody>
      </p:sp>
      <p:sp>
        <p:nvSpPr>
          <p:cNvPr id="4" name="Footer Placeholder 3"/>
          <p:cNvSpPr>
            <a:spLocks noGrp="1"/>
          </p:cNvSpPr>
          <p:nvPr>
            <p:ph type="ftr" sz="quarter" idx="11"/>
          </p:nvPr>
        </p:nvSpPr>
        <p:spPr/>
        <p:txBody>
          <a:bodyPr/>
          <a:lstStyle/>
          <a:p>
            <a:pPr>
              <a:defRPr/>
            </a:pPr>
            <a:r>
              <a:rPr lang="en-PH" smtClean="0"/>
              <a:t>(COLLEGE ALGEBRA AND TRIGONOMETRY, Aufmann, Barker and Nation 7th ed.,)</a:t>
            </a:r>
            <a:endParaRPr lang="en-US"/>
          </a:p>
        </p:txBody>
      </p:sp>
      <p:sp>
        <p:nvSpPr>
          <p:cNvPr id="5" name="Slide Number Placeholder 4"/>
          <p:cNvSpPr>
            <a:spLocks noGrp="1"/>
          </p:cNvSpPr>
          <p:nvPr>
            <p:ph type="sldNum" sz="quarter" idx="12"/>
          </p:nvPr>
        </p:nvSpPr>
        <p:spPr/>
        <p:txBody>
          <a:bodyPr/>
          <a:lstStyle/>
          <a:p>
            <a:pPr>
              <a:defRPr/>
            </a:pPr>
            <a:fld id="{A7A88A6D-5939-42D9-A727-543AD8CD1FDC}" type="slidenum">
              <a:rPr lang="en-US" smtClean="0"/>
              <a:pPr>
                <a:defRPr/>
              </a:pPr>
              <a:t>55</a:t>
            </a:fld>
            <a:endParaRPr lang="en-US"/>
          </a:p>
        </p:txBody>
      </p:sp>
    </p:spTree>
    <p:extLst>
      <p:ext uri="{BB962C8B-B14F-4D97-AF65-F5344CB8AC3E}">
        <p14:creationId xmlns:p14="http://schemas.microsoft.com/office/powerpoint/2010/main" val="13513416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228600" y="304800"/>
                <a:ext cx="8686800" cy="6248400"/>
              </a:xfrm>
            </p:spPr>
            <p:txBody>
              <a:bodyPr/>
              <a:lstStyle/>
              <a:p>
                <a:r>
                  <a:rPr lang="en-PH" sz="2800" b="1" i="1" dirty="0" smtClean="0">
                    <a:solidFill>
                      <a:schemeClr val="tx1"/>
                    </a:solidFill>
                  </a:rPr>
                  <a:t>CLASSWORK</a:t>
                </a:r>
              </a:p>
              <a:p>
                <a:r>
                  <a:rPr lang="en-PH" sz="2800" b="1" i="1" dirty="0" smtClean="0">
                    <a:solidFill>
                      <a:schemeClr val="tx1"/>
                    </a:solidFill>
                  </a:rPr>
                  <a:t>SYSTEMS OF INEQUALITIES</a:t>
                </a:r>
              </a:p>
              <a:p>
                <a:pPr algn="just"/>
                <a:r>
                  <a:rPr lang="en-PH" sz="2400" dirty="0" smtClean="0">
                    <a:solidFill>
                      <a:schemeClr val="tx1"/>
                    </a:solidFill>
                  </a:rPr>
                  <a:t>Draw a sketch of the region (if any) defined by the following systems of inequalities. </a:t>
                </a:r>
                <a:endParaRPr lang="en-PH" sz="2400" dirty="0">
                  <a:solidFill>
                    <a:schemeClr val="tx1"/>
                  </a:solidFill>
                </a:endParaRPr>
              </a:p>
              <a:p>
                <a:pPr marL="457200" indent="-457200" algn="just">
                  <a:buAutoNum type="arabicPeriod"/>
                </a:pPr>
                <a14:m>
                  <m:oMath xmlns:m="http://schemas.openxmlformats.org/officeDocument/2006/math">
                    <m:d>
                      <m:dPr>
                        <m:begChr m:val="{"/>
                        <m:endChr m:val=""/>
                        <m:ctrlPr>
                          <a:rPr lang="en-PH" sz="2400" i="1" smtClean="0">
                            <a:solidFill>
                              <a:schemeClr val="tx1"/>
                            </a:solidFill>
                            <a:latin typeface="Cambria Math" panose="02040503050406030204" pitchFamily="18" charset="0"/>
                          </a:rPr>
                        </m:ctrlPr>
                      </m:dPr>
                      <m:e>
                        <m:m>
                          <m:mPr>
                            <m:mcs>
                              <m:mc>
                                <m:mcPr>
                                  <m:count m:val="1"/>
                                  <m:mcJc m:val="center"/>
                                </m:mcPr>
                              </m:mc>
                            </m:mcs>
                            <m:ctrlPr>
                              <a:rPr lang="en-PH" sz="2400" i="1" smtClean="0">
                                <a:solidFill>
                                  <a:schemeClr val="tx1"/>
                                </a:solidFill>
                                <a:latin typeface="Cambria Math" panose="02040503050406030204" pitchFamily="18" charset="0"/>
                              </a:rPr>
                            </m:ctrlPr>
                          </m:mPr>
                          <m:mr>
                            <m:e>
                              <m:r>
                                <m:rPr>
                                  <m:brk m:alnAt="7"/>
                                </m:rPr>
                                <a:rPr lang="en-PH" sz="2400" b="0" i="1" smtClean="0">
                                  <a:solidFill>
                                    <a:schemeClr val="tx1"/>
                                  </a:solidFill>
                                  <a:latin typeface="Cambria Math"/>
                                </a:rPr>
                                <m:t>3</m:t>
                              </m:r>
                              <m:r>
                                <a:rPr lang="en-PH" sz="2400" b="0" i="1" smtClean="0">
                                  <a:solidFill>
                                    <a:schemeClr val="tx1"/>
                                  </a:solidFill>
                                  <a:latin typeface="Cambria Math"/>
                                </a:rPr>
                                <m:t>+</m:t>
                              </m:r>
                              <m:r>
                                <a:rPr lang="en-PH" sz="2400" b="0" i="1" smtClean="0">
                                  <a:solidFill>
                                    <a:schemeClr val="tx1"/>
                                  </a:solidFill>
                                  <a:latin typeface="Cambria Math"/>
                                </a:rPr>
                                <m:t>𝑦</m:t>
                              </m:r>
                              <m:r>
                                <a:rPr lang="en-PH" sz="2400" b="0" i="1" smtClean="0">
                                  <a:solidFill>
                                    <a:schemeClr val="tx1"/>
                                  </a:solidFill>
                                  <a:latin typeface="Cambria Math"/>
                                  <a:ea typeface="Cambria Math"/>
                                </a:rPr>
                                <m:t>≤</m:t>
                              </m:r>
                              <m:r>
                                <a:rPr lang="en-PH" sz="2400" b="0" i="1" smtClean="0">
                                  <a:solidFill>
                                    <a:schemeClr val="tx1"/>
                                  </a:solidFill>
                                  <a:latin typeface="Cambria Math"/>
                                  <a:ea typeface="Cambria Math"/>
                                </a:rPr>
                                <m:t>𝑥</m:t>
                              </m:r>
                            </m:e>
                          </m:mr>
                          <m:mr>
                            <m:e>
                              <m:r>
                                <a:rPr lang="en-PH" sz="2400" b="0" i="1" smtClean="0">
                                  <a:solidFill>
                                    <a:schemeClr val="tx1"/>
                                  </a:solidFill>
                                  <a:latin typeface="Cambria Math"/>
                                </a:rPr>
                                <m:t>𝑥</m:t>
                              </m:r>
                              <m:r>
                                <a:rPr lang="en-PH" sz="2400" b="0" i="1" smtClean="0">
                                  <a:solidFill>
                                    <a:schemeClr val="tx1"/>
                                  </a:solidFill>
                                  <a:latin typeface="Cambria Math"/>
                                  <a:ea typeface="Cambria Math"/>
                                </a:rPr>
                                <m:t>&lt;</m:t>
                              </m:r>
                              <m:r>
                                <a:rPr lang="en-PH" sz="2400" b="0" i="1" smtClean="0">
                                  <a:solidFill>
                                    <a:schemeClr val="tx1"/>
                                  </a:solidFill>
                                  <a:latin typeface="Cambria Math"/>
                                  <a:ea typeface="Cambria Math"/>
                                </a:rPr>
                                <m:t>𝑦</m:t>
                              </m:r>
                              <m:r>
                                <a:rPr lang="en-PH" sz="2400" b="0" i="1" smtClean="0">
                                  <a:solidFill>
                                    <a:schemeClr val="tx1"/>
                                  </a:solidFill>
                                  <a:latin typeface="Cambria Math"/>
                                  <a:ea typeface="Cambria Math"/>
                                </a:rPr>
                                <m:t>−4</m:t>
                              </m:r>
                            </m:e>
                          </m:mr>
                        </m:m>
                      </m:e>
                    </m:d>
                  </m:oMath>
                </a14:m>
                <a:r>
                  <a:rPr lang="en-PH" sz="2400" dirty="0" smtClean="0">
                    <a:solidFill>
                      <a:schemeClr val="tx1"/>
                    </a:solidFill>
                  </a:rPr>
                  <a:t>			2. </a:t>
                </a:r>
                <a14:m>
                  <m:oMath xmlns:m="http://schemas.openxmlformats.org/officeDocument/2006/math">
                    <m:d>
                      <m:dPr>
                        <m:begChr m:val="{"/>
                        <m:endChr m:val=""/>
                        <m:ctrlPr>
                          <a:rPr lang="en-PH" sz="2400" i="1" smtClean="0">
                            <a:solidFill>
                              <a:schemeClr val="tx1"/>
                            </a:solidFill>
                            <a:latin typeface="Cambria Math" panose="02040503050406030204" pitchFamily="18" charset="0"/>
                          </a:rPr>
                        </m:ctrlPr>
                      </m:dPr>
                      <m:e>
                        <m:m>
                          <m:mPr>
                            <m:mcs>
                              <m:mc>
                                <m:mcPr>
                                  <m:count m:val="1"/>
                                  <m:mcJc m:val="center"/>
                                </m:mcPr>
                              </m:mc>
                            </m:mcs>
                            <m:ctrlPr>
                              <a:rPr lang="en-PH" sz="2400" i="1" smtClean="0">
                                <a:solidFill>
                                  <a:schemeClr val="tx1"/>
                                </a:solidFill>
                                <a:latin typeface="Cambria Math" panose="02040503050406030204" pitchFamily="18" charset="0"/>
                              </a:rPr>
                            </m:ctrlPr>
                          </m:mPr>
                          <m:mr>
                            <m:e>
                              <m:r>
                                <m:rPr>
                                  <m:brk m:alnAt="7"/>
                                </m:rPr>
                                <a:rPr lang="en-PH" sz="2400" b="0" i="1" smtClean="0">
                                  <a:solidFill>
                                    <a:schemeClr val="tx1"/>
                                  </a:solidFill>
                                  <a:latin typeface="Cambria Math"/>
                                </a:rPr>
                                <m:t>𝑥</m:t>
                              </m:r>
                              <m:r>
                                <a:rPr lang="en-PH" sz="2400" b="0" i="1" smtClean="0">
                                  <a:solidFill>
                                    <a:schemeClr val="tx1"/>
                                  </a:solidFill>
                                  <a:latin typeface="Cambria Math"/>
                                  <a:ea typeface="Cambria Math"/>
                                </a:rPr>
                                <m:t>≥0</m:t>
                              </m:r>
                            </m:e>
                          </m:mr>
                          <m:mr>
                            <m:e>
                              <m:r>
                                <a:rPr lang="en-PH" sz="2400" b="0" i="1" smtClean="0">
                                  <a:solidFill>
                                    <a:schemeClr val="tx1"/>
                                  </a:solidFill>
                                  <a:latin typeface="Cambria Math"/>
                                </a:rPr>
                                <m:t>𝑦</m:t>
                              </m:r>
                              <m:r>
                                <a:rPr lang="en-PH" sz="2400" b="0" i="1" smtClean="0">
                                  <a:solidFill>
                                    <a:schemeClr val="tx1"/>
                                  </a:solidFill>
                                  <a:latin typeface="Cambria Math"/>
                                  <a:ea typeface="Cambria Math"/>
                                </a:rPr>
                                <m:t>≥0</m:t>
                              </m:r>
                            </m:e>
                          </m:mr>
                          <m:mr>
                            <m:e>
                              <m:m>
                                <m:mPr>
                                  <m:mcs>
                                    <m:mc>
                                      <m:mcPr>
                                        <m:count m:val="1"/>
                                        <m:mcJc m:val="center"/>
                                      </m:mcPr>
                                    </m:mc>
                                  </m:mcs>
                                  <m:ctrlPr>
                                    <a:rPr lang="en-PH" sz="2400" i="1" smtClean="0">
                                      <a:solidFill>
                                        <a:schemeClr val="tx1"/>
                                      </a:solidFill>
                                      <a:latin typeface="Cambria Math" panose="02040503050406030204" pitchFamily="18" charset="0"/>
                                    </a:rPr>
                                  </m:ctrlPr>
                                </m:mPr>
                                <m:mr>
                                  <m:e>
                                    <m:r>
                                      <m:rPr>
                                        <m:brk m:alnAt="7"/>
                                      </m:rPr>
                                      <a:rPr lang="en-PH" sz="2400" b="0" i="1" smtClean="0">
                                        <a:solidFill>
                                          <a:schemeClr val="tx1"/>
                                        </a:solidFill>
                                        <a:latin typeface="Cambria Math"/>
                                      </a:rPr>
                                      <m:t>𝑦</m:t>
                                    </m:r>
                                    <m:r>
                                      <a:rPr lang="en-PH" sz="2400" b="0" i="1" smtClean="0">
                                        <a:solidFill>
                                          <a:schemeClr val="tx1"/>
                                        </a:solidFill>
                                        <a:latin typeface="Cambria Math"/>
                                        <a:ea typeface="Cambria Math"/>
                                      </a:rPr>
                                      <m:t>≤3</m:t>
                                    </m:r>
                                  </m:e>
                                </m:mr>
                                <m:mr>
                                  <m:e>
                                    <m:r>
                                      <a:rPr lang="en-PH" sz="2400" b="0" i="1" smtClean="0">
                                        <a:solidFill>
                                          <a:schemeClr val="tx1"/>
                                        </a:solidFill>
                                        <a:latin typeface="Cambria Math"/>
                                      </a:rPr>
                                      <m:t>2</m:t>
                                    </m:r>
                                    <m:r>
                                      <a:rPr lang="en-PH" sz="2400" b="0" i="1" smtClean="0">
                                        <a:solidFill>
                                          <a:schemeClr val="tx1"/>
                                        </a:solidFill>
                                        <a:latin typeface="Cambria Math"/>
                                      </a:rPr>
                                      <m:t>𝑥</m:t>
                                    </m:r>
                                    <m:r>
                                      <a:rPr lang="en-PH" sz="2400" b="0" i="1" smtClean="0">
                                        <a:solidFill>
                                          <a:schemeClr val="tx1"/>
                                        </a:solidFill>
                                        <a:latin typeface="Cambria Math"/>
                                      </a:rPr>
                                      <m:t>+</m:t>
                                    </m:r>
                                    <m:r>
                                      <a:rPr lang="en-PH" sz="2400" b="0" i="1" smtClean="0">
                                        <a:solidFill>
                                          <a:schemeClr val="tx1"/>
                                        </a:solidFill>
                                        <a:latin typeface="Cambria Math"/>
                                      </a:rPr>
                                      <m:t>𝑦</m:t>
                                    </m:r>
                                    <m:r>
                                      <a:rPr lang="en-PH" sz="2400" b="0" i="1" smtClean="0">
                                        <a:solidFill>
                                          <a:schemeClr val="tx1"/>
                                        </a:solidFill>
                                        <a:latin typeface="Cambria Math"/>
                                      </a:rPr>
                                      <m:t>−5≤0</m:t>
                                    </m:r>
                                  </m:e>
                                </m:mr>
                                <m:mr>
                                  <m:e>
                                    <m:r>
                                      <a:rPr lang="en-PH" sz="2400" b="0" i="1" smtClean="0">
                                        <a:solidFill>
                                          <a:schemeClr val="tx1"/>
                                        </a:solidFill>
                                        <a:latin typeface="Cambria Math"/>
                                      </a:rPr>
                                      <m:t>2</m:t>
                                    </m:r>
                                    <m:r>
                                      <a:rPr lang="en-PH" sz="2400" b="0" i="1" smtClean="0">
                                        <a:solidFill>
                                          <a:schemeClr val="tx1"/>
                                        </a:solidFill>
                                        <a:latin typeface="Cambria Math"/>
                                      </a:rPr>
                                      <m:t>𝑥</m:t>
                                    </m:r>
                                    <m:r>
                                      <a:rPr lang="en-PH" sz="2400" b="0" i="1" smtClean="0">
                                        <a:solidFill>
                                          <a:schemeClr val="tx1"/>
                                        </a:solidFill>
                                        <a:latin typeface="Cambria Math"/>
                                      </a:rPr>
                                      <m:t>+</m:t>
                                    </m:r>
                                    <m:r>
                                      <a:rPr lang="en-PH" sz="2400" b="0" i="1" smtClean="0">
                                        <a:solidFill>
                                          <a:schemeClr val="tx1"/>
                                        </a:solidFill>
                                        <a:latin typeface="Cambria Math"/>
                                      </a:rPr>
                                      <m:t>𝑦</m:t>
                                    </m:r>
                                    <m:r>
                                      <a:rPr lang="en-PH" sz="2400" b="0" i="1" smtClean="0">
                                        <a:solidFill>
                                          <a:schemeClr val="tx1"/>
                                        </a:solidFill>
                                        <a:latin typeface="Cambria Math"/>
                                      </a:rPr>
                                      <m:t>−8≤0</m:t>
                                    </m:r>
                                  </m:e>
                                </m:mr>
                              </m:m>
                            </m:e>
                          </m:mr>
                        </m:m>
                      </m:e>
                    </m:d>
                  </m:oMath>
                </a14:m>
                <a:endParaRPr lang="en-PH" sz="2400" dirty="0" smtClean="0">
                  <a:solidFill>
                    <a:schemeClr val="tx1"/>
                  </a:solidFill>
                </a:endParaRPr>
              </a:p>
              <a:p>
                <a:pPr algn="just"/>
                <a:endParaRPr lang="en-PH" sz="2400" dirty="0" smtClean="0">
                  <a:solidFill>
                    <a:schemeClr val="tx1"/>
                  </a:solidFill>
                </a:endParaRPr>
              </a:p>
              <a:p>
                <a:endParaRPr lang="en-PH" sz="2800" b="1" i="1" dirty="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228600" y="304800"/>
                <a:ext cx="8686800" cy="6248400"/>
              </a:xfrm>
              <a:blipFill rotWithShape="1">
                <a:blip r:embed="rId2"/>
                <a:stretch>
                  <a:fillRect l="-1123" t="-878" r="-1053"/>
                </a:stretch>
              </a:blipFill>
            </p:spPr>
            <p:txBody>
              <a:bodyPr/>
              <a:lstStyle/>
              <a:p>
                <a:r>
                  <a:rPr lang="en-PH">
                    <a:noFill/>
                  </a:rPr>
                  <a:t> </a:t>
                </a:r>
              </a:p>
            </p:txBody>
          </p:sp>
        </mc:Fallback>
      </mc:AlternateContent>
      <p:sp>
        <p:nvSpPr>
          <p:cNvPr id="4" name="Footer Placeholder 3"/>
          <p:cNvSpPr>
            <a:spLocks noGrp="1"/>
          </p:cNvSpPr>
          <p:nvPr>
            <p:ph type="ftr" sz="quarter" idx="11"/>
          </p:nvPr>
        </p:nvSpPr>
        <p:spPr/>
        <p:txBody>
          <a:bodyPr/>
          <a:lstStyle/>
          <a:p>
            <a:pPr>
              <a:defRPr/>
            </a:pPr>
            <a:r>
              <a:rPr lang="en-PH" smtClean="0"/>
              <a:t>(COLLEGE ALGEBRA AND TRIGONOMETRY, Aufmann, Barker and Nation 7th ed.,)</a:t>
            </a:r>
            <a:endParaRPr lang="en-US"/>
          </a:p>
        </p:txBody>
      </p:sp>
      <p:sp>
        <p:nvSpPr>
          <p:cNvPr id="5" name="Slide Number Placeholder 4"/>
          <p:cNvSpPr>
            <a:spLocks noGrp="1"/>
          </p:cNvSpPr>
          <p:nvPr>
            <p:ph type="sldNum" sz="quarter" idx="12"/>
          </p:nvPr>
        </p:nvSpPr>
        <p:spPr/>
        <p:txBody>
          <a:bodyPr/>
          <a:lstStyle/>
          <a:p>
            <a:pPr>
              <a:defRPr/>
            </a:pPr>
            <a:fld id="{A7A88A6D-5939-42D9-A727-543AD8CD1FDC}" type="slidenum">
              <a:rPr lang="en-US" smtClean="0"/>
              <a:pPr>
                <a:defRPr/>
              </a:pPr>
              <a:t>56</a:t>
            </a:fld>
            <a:endParaRPr lang="en-US"/>
          </a:p>
        </p:txBody>
      </p:sp>
    </p:spTree>
    <p:extLst>
      <p:ext uri="{BB962C8B-B14F-4D97-AF65-F5344CB8AC3E}">
        <p14:creationId xmlns:p14="http://schemas.microsoft.com/office/powerpoint/2010/main" val="2920932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447800"/>
            <a:ext cx="8534400" cy="4267200"/>
          </a:xfrm>
        </p:spPr>
        <p:txBody>
          <a:bodyPr/>
          <a:lstStyle/>
          <a:p>
            <a:pPr algn="just"/>
            <a:r>
              <a:rPr lang="en-PH" sz="2400" dirty="0" smtClean="0">
                <a:solidFill>
                  <a:schemeClr val="tx1"/>
                </a:solidFill>
              </a:rPr>
              <a:t>6. A </a:t>
            </a:r>
            <a:r>
              <a:rPr lang="en-PH" sz="2400" dirty="0">
                <a:solidFill>
                  <a:schemeClr val="tx1"/>
                </a:solidFill>
              </a:rPr>
              <a:t>zero matrix is one where all elements are zero.</a:t>
            </a:r>
          </a:p>
          <a:p>
            <a:pPr algn="just"/>
            <a:r>
              <a:rPr lang="en-PH" sz="2400" dirty="0" smtClean="0">
                <a:solidFill>
                  <a:schemeClr val="tx1"/>
                </a:solidFill>
              </a:rPr>
              <a:t>7. A </a:t>
            </a:r>
            <a:r>
              <a:rPr lang="en-PH" sz="2400" dirty="0">
                <a:solidFill>
                  <a:schemeClr val="tx1"/>
                </a:solidFill>
              </a:rPr>
              <a:t>diagonal matrix is a square matrix with off-main diagonal entries all zeros.</a:t>
            </a:r>
          </a:p>
          <a:p>
            <a:pPr algn="just"/>
            <a:r>
              <a:rPr lang="en-PH" sz="2400" dirty="0">
                <a:solidFill>
                  <a:schemeClr val="tx1"/>
                </a:solidFill>
              </a:rPr>
              <a:t>8.  A zero-one matrix is a matrix consisting of zeros and ones only as entries.</a:t>
            </a:r>
          </a:p>
          <a:p>
            <a:pPr algn="just"/>
            <a:r>
              <a:rPr lang="en-PH" sz="2400" dirty="0" smtClean="0">
                <a:solidFill>
                  <a:schemeClr val="tx1"/>
                </a:solidFill>
              </a:rPr>
              <a:t>9. The </a:t>
            </a:r>
            <a:r>
              <a:rPr lang="en-PH" sz="2400" dirty="0">
                <a:solidFill>
                  <a:schemeClr val="tx1"/>
                </a:solidFill>
              </a:rPr>
              <a:t>transpose of a matrix , denoted by </a:t>
            </a:r>
            <a:r>
              <a:rPr lang="en-PH" sz="2400" dirty="0" smtClean="0">
                <a:solidFill>
                  <a:schemeClr val="tx1"/>
                </a:solidFill>
              </a:rPr>
              <a:t>A</a:t>
            </a:r>
            <a:r>
              <a:rPr lang="en-PH" sz="2400" baseline="30000" dirty="0" smtClean="0">
                <a:solidFill>
                  <a:schemeClr val="tx1"/>
                </a:solidFill>
              </a:rPr>
              <a:t>T</a:t>
            </a:r>
            <a:r>
              <a:rPr lang="en-PH" sz="2400" dirty="0" smtClean="0">
                <a:solidFill>
                  <a:schemeClr val="tx1"/>
                </a:solidFill>
              </a:rPr>
              <a:t> </a:t>
            </a:r>
            <a:r>
              <a:rPr lang="en-PH" sz="2400" dirty="0">
                <a:solidFill>
                  <a:schemeClr val="tx1"/>
                </a:solidFill>
              </a:rPr>
              <a:t>, is obtained by interchanging the rows and columns of the matrix.</a:t>
            </a:r>
          </a:p>
          <a:p>
            <a:pPr algn="just"/>
            <a:endParaRPr lang="en-PH" sz="2400" dirty="0">
              <a:solidFill>
                <a:schemeClr val="tx1"/>
              </a:solidFill>
            </a:endParaRPr>
          </a:p>
          <a:p>
            <a:pPr algn="just"/>
            <a:endParaRPr lang="en-PH" sz="2400" dirty="0">
              <a:solidFill>
                <a:schemeClr val="tx1"/>
              </a:solidFill>
            </a:endParaRPr>
          </a:p>
        </p:txBody>
      </p:sp>
      <p:sp>
        <p:nvSpPr>
          <p:cNvPr id="4" name="Footer Placeholder 3"/>
          <p:cNvSpPr>
            <a:spLocks noGrp="1"/>
          </p:cNvSpPr>
          <p:nvPr>
            <p:ph type="ftr" sz="quarter" idx="11"/>
          </p:nvPr>
        </p:nvSpPr>
        <p:spPr/>
        <p:txBody>
          <a:bodyPr/>
          <a:lstStyle/>
          <a:p>
            <a:pPr>
              <a:defRPr/>
            </a:pPr>
            <a:r>
              <a:rPr lang="en-PH" smtClean="0"/>
              <a:t>(COLLEGE ALGEBRA AND TRIGONOMETRY, Aufmann, Barker and Nation 7th ed.,)</a:t>
            </a:r>
            <a:endParaRPr lang="en-US"/>
          </a:p>
        </p:txBody>
      </p:sp>
      <p:sp>
        <p:nvSpPr>
          <p:cNvPr id="5" name="Slide Number Placeholder 4"/>
          <p:cNvSpPr>
            <a:spLocks noGrp="1"/>
          </p:cNvSpPr>
          <p:nvPr>
            <p:ph type="sldNum" sz="quarter" idx="12"/>
          </p:nvPr>
        </p:nvSpPr>
        <p:spPr/>
        <p:txBody>
          <a:bodyPr/>
          <a:lstStyle/>
          <a:p>
            <a:pPr>
              <a:defRPr/>
            </a:pPr>
            <a:fld id="{A7A88A6D-5939-42D9-A727-543AD8CD1FDC}" type="slidenum">
              <a:rPr lang="en-US" smtClean="0"/>
              <a:pPr>
                <a:defRPr/>
              </a:pPr>
              <a:t>6</a:t>
            </a:fld>
            <a:endParaRPr lang="en-US"/>
          </a:p>
        </p:txBody>
      </p:sp>
    </p:spTree>
    <p:extLst>
      <p:ext uri="{BB962C8B-B14F-4D97-AF65-F5344CB8AC3E}">
        <p14:creationId xmlns:p14="http://schemas.microsoft.com/office/powerpoint/2010/main" val="1890598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04800" y="838200"/>
                <a:ext cx="8305800" cy="5638800"/>
              </a:xfrm>
            </p:spPr>
            <p:txBody>
              <a:bodyPr/>
              <a:lstStyle/>
              <a:p>
                <a:pPr marL="457200" indent="-457200" eaLnBrk="1" hangingPunct="1">
                  <a:defRPr/>
                </a:pPr>
                <a:r>
                  <a:rPr lang="en-US" b="1" dirty="0" smtClean="0">
                    <a:solidFill>
                      <a:schemeClr val="tx1"/>
                    </a:solidFill>
                  </a:rPr>
                  <a:t>DEFINITION</a:t>
                </a:r>
              </a:p>
              <a:p>
                <a:pPr marL="457200" indent="-457200" algn="just" eaLnBrk="1" hangingPunct="1">
                  <a:defRPr/>
                </a:pPr>
                <a:endParaRPr lang="en-US" sz="2800" dirty="0" smtClean="0">
                  <a:solidFill>
                    <a:schemeClr val="tx1"/>
                  </a:solidFill>
                </a:endParaRPr>
              </a:p>
              <a:p>
                <a:pPr marL="457200" indent="-457200" algn="just" eaLnBrk="1" hangingPunct="1">
                  <a:defRPr/>
                </a:pPr>
                <a:r>
                  <a:rPr lang="en-US" sz="2800" dirty="0" smtClean="0">
                    <a:solidFill>
                      <a:schemeClr val="tx1"/>
                    </a:solidFill>
                  </a:rPr>
                  <a:t>Two matrices are defined to be </a:t>
                </a:r>
                <a:r>
                  <a:rPr lang="en-US" sz="2800" i="1" dirty="0" smtClean="0">
                    <a:solidFill>
                      <a:schemeClr val="tx1"/>
                    </a:solidFill>
                  </a:rPr>
                  <a:t>equal</a:t>
                </a:r>
                <a:r>
                  <a:rPr lang="en-US" sz="2800" dirty="0" smtClean="0">
                    <a:solidFill>
                      <a:schemeClr val="tx1"/>
                    </a:solidFill>
                  </a:rPr>
                  <a:t> if they have the same size and their corresponding entries are equal.</a:t>
                </a:r>
              </a:p>
              <a:p>
                <a:pPr marL="457200" indent="-457200" algn="just" eaLnBrk="1" hangingPunct="1">
                  <a:defRPr/>
                </a:pPr>
                <a:endParaRPr lang="en-US" sz="2800" dirty="0">
                  <a:solidFill>
                    <a:schemeClr val="tx1"/>
                  </a:solidFill>
                </a:endParaRPr>
              </a:p>
              <a:p>
                <a:pPr marL="457200" indent="-457200" algn="just" eaLnBrk="1" hangingPunct="1">
                  <a:defRPr/>
                </a:pPr>
                <a:r>
                  <a:rPr lang="en-US" sz="2800" dirty="0" smtClean="0">
                    <a:solidFill>
                      <a:schemeClr val="tx1"/>
                    </a:solidFill>
                  </a:rPr>
                  <a:t>In matrix notation, if </a:t>
                </a:r>
                <a14:m>
                  <m:oMath xmlns:m="http://schemas.openxmlformats.org/officeDocument/2006/math">
                    <m:r>
                      <a:rPr lang="en-PH" sz="2800" b="0" i="1" smtClean="0">
                        <a:solidFill>
                          <a:schemeClr val="tx1"/>
                        </a:solidFill>
                        <a:latin typeface="Cambria Math"/>
                      </a:rPr>
                      <m:t>𝐴</m:t>
                    </m:r>
                    <m:r>
                      <a:rPr lang="en-PH" sz="2800" b="0" i="1" smtClean="0">
                        <a:solidFill>
                          <a:schemeClr val="tx1"/>
                        </a:solidFill>
                        <a:latin typeface="Cambria Math"/>
                      </a:rPr>
                      <m:t>=</m:t>
                    </m:r>
                    <m:d>
                      <m:dPr>
                        <m:begChr m:val="["/>
                        <m:endChr m:val="]"/>
                        <m:ctrlPr>
                          <a:rPr lang="en-PH" sz="2800" b="0" i="1" smtClean="0">
                            <a:solidFill>
                              <a:schemeClr val="tx1"/>
                            </a:solidFill>
                            <a:latin typeface="Cambria Math" panose="02040503050406030204" pitchFamily="18" charset="0"/>
                          </a:rPr>
                        </m:ctrlPr>
                      </m:dPr>
                      <m:e>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𝑎</m:t>
                            </m:r>
                          </m:e>
                          <m:sub>
                            <m:r>
                              <a:rPr lang="en-PH" sz="2800" b="0" i="1" smtClean="0">
                                <a:solidFill>
                                  <a:schemeClr val="tx1"/>
                                </a:solidFill>
                                <a:latin typeface="Cambria Math"/>
                              </a:rPr>
                              <m:t>𝑖𝑗</m:t>
                            </m:r>
                          </m:sub>
                        </m:sSub>
                      </m:e>
                    </m:d>
                  </m:oMath>
                </a14:m>
                <a:r>
                  <a:rPr lang="en-US" sz="2800" dirty="0" smtClean="0">
                    <a:solidFill>
                      <a:schemeClr val="tx1"/>
                    </a:solidFill>
                  </a:rPr>
                  <a:t> and </a:t>
                </a:r>
                <a14:m>
                  <m:oMath xmlns:m="http://schemas.openxmlformats.org/officeDocument/2006/math">
                    <m:r>
                      <a:rPr lang="en-PH" sz="2800" b="0" i="1" smtClean="0">
                        <a:solidFill>
                          <a:schemeClr val="tx1"/>
                        </a:solidFill>
                        <a:latin typeface="Cambria Math"/>
                      </a:rPr>
                      <m:t>𝐵</m:t>
                    </m:r>
                    <m:r>
                      <a:rPr lang="en-PH" sz="2800" b="0" i="1" smtClean="0">
                        <a:solidFill>
                          <a:schemeClr val="tx1"/>
                        </a:solidFill>
                        <a:latin typeface="Cambria Math"/>
                      </a:rPr>
                      <m:t>=</m:t>
                    </m:r>
                    <m:d>
                      <m:dPr>
                        <m:begChr m:val="["/>
                        <m:endChr m:val="]"/>
                        <m:ctrlPr>
                          <a:rPr lang="en-PH" sz="2800" b="0" i="1" smtClean="0">
                            <a:solidFill>
                              <a:schemeClr val="tx1"/>
                            </a:solidFill>
                            <a:latin typeface="Cambria Math" panose="02040503050406030204" pitchFamily="18" charset="0"/>
                          </a:rPr>
                        </m:ctrlPr>
                      </m:dPr>
                      <m:e>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𝑏</m:t>
                            </m:r>
                          </m:e>
                          <m:sub>
                            <m:r>
                              <a:rPr lang="en-PH" sz="2800" b="0" i="1" smtClean="0">
                                <a:solidFill>
                                  <a:schemeClr val="tx1"/>
                                </a:solidFill>
                                <a:latin typeface="Cambria Math"/>
                              </a:rPr>
                              <m:t>𝑖𝑗</m:t>
                            </m:r>
                          </m:sub>
                        </m:sSub>
                      </m:e>
                    </m:d>
                  </m:oMath>
                </a14:m>
                <a:r>
                  <a:rPr lang="en-US" sz="2800" dirty="0" smtClean="0">
                    <a:solidFill>
                      <a:schemeClr val="tx1"/>
                    </a:solidFill>
                  </a:rPr>
                  <a:t> have the same size, then </a:t>
                </a:r>
                <a14:m>
                  <m:oMath xmlns:m="http://schemas.openxmlformats.org/officeDocument/2006/math">
                    <m:r>
                      <a:rPr lang="en-PH" sz="2800" b="0" i="1" smtClean="0">
                        <a:solidFill>
                          <a:schemeClr val="tx1"/>
                        </a:solidFill>
                        <a:latin typeface="Cambria Math"/>
                      </a:rPr>
                      <m:t>𝐴</m:t>
                    </m:r>
                    <m:r>
                      <a:rPr lang="en-PH" sz="2800" b="0" i="1" smtClean="0">
                        <a:solidFill>
                          <a:schemeClr val="tx1"/>
                        </a:solidFill>
                        <a:latin typeface="Cambria Math"/>
                      </a:rPr>
                      <m:t>=</m:t>
                    </m:r>
                    <m:r>
                      <a:rPr lang="en-PH" sz="2800" b="0" i="1" smtClean="0">
                        <a:solidFill>
                          <a:schemeClr val="tx1"/>
                        </a:solidFill>
                        <a:latin typeface="Cambria Math"/>
                      </a:rPr>
                      <m:t>𝐵</m:t>
                    </m:r>
                  </m:oMath>
                </a14:m>
                <a:r>
                  <a:rPr lang="en-US" sz="2800" dirty="0" smtClean="0">
                    <a:solidFill>
                      <a:schemeClr val="tx1"/>
                    </a:solidFill>
                  </a:rPr>
                  <a:t> if and only if </a:t>
                </a:r>
                <a14:m>
                  <m:oMath xmlns:m="http://schemas.openxmlformats.org/officeDocument/2006/math">
                    <m:sSub>
                      <m:sSubPr>
                        <m:ctrlPr>
                          <a:rPr lang="en-PH" sz="2800" b="0" i="1" smtClean="0">
                            <a:solidFill>
                              <a:schemeClr val="tx1"/>
                            </a:solidFill>
                            <a:latin typeface="Cambria Math" panose="02040503050406030204" pitchFamily="18" charset="0"/>
                          </a:rPr>
                        </m:ctrlPr>
                      </m:sSubPr>
                      <m:e>
                        <m:d>
                          <m:dPr>
                            <m:ctrlPr>
                              <a:rPr lang="en-US" sz="2800" i="1" smtClean="0">
                                <a:solidFill>
                                  <a:schemeClr val="tx1"/>
                                </a:solidFill>
                                <a:latin typeface="Cambria Math" panose="02040503050406030204" pitchFamily="18" charset="0"/>
                              </a:rPr>
                            </m:ctrlPr>
                          </m:dPr>
                          <m:e>
                            <m:r>
                              <a:rPr lang="en-PH" sz="2800" b="0" i="1" smtClean="0">
                                <a:solidFill>
                                  <a:schemeClr val="tx1"/>
                                </a:solidFill>
                                <a:latin typeface="Cambria Math"/>
                              </a:rPr>
                              <m:t>𝐴</m:t>
                            </m:r>
                          </m:e>
                        </m:d>
                      </m:e>
                      <m:sub>
                        <m:r>
                          <a:rPr lang="en-PH" sz="2800" b="0" i="1" smtClean="0">
                            <a:solidFill>
                              <a:schemeClr val="tx1"/>
                            </a:solidFill>
                            <a:latin typeface="Cambria Math"/>
                          </a:rPr>
                          <m:t>𝑖𝑗</m:t>
                        </m:r>
                      </m:sub>
                    </m:sSub>
                    <m:r>
                      <a:rPr lang="en-PH" sz="2800" b="0" i="1" smtClean="0">
                        <a:solidFill>
                          <a:schemeClr val="tx1"/>
                        </a:solidFill>
                        <a:latin typeface="Cambria Math"/>
                      </a:rPr>
                      <m:t>=</m:t>
                    </m:r>
                    <m:sSub>
                      <m:sSubPr>
                        <m:ctrlPr>
                          <a:rPr lang="en-PH" sz="2800" b="0" i="1" smtClean="0">
                            <a:solidFill>
                              <a:schemeClr val="tx1"/>
                            </a:solidFill>
                            <a:latin typeface="Cambria Math" panose="02040503050406030204" pitchFamily="18" charset="0"/>
                          </a:rPr>
                        </m:ctrlPr>
                      </m:sSubPr>
                      <m:e>
                        <m:d>
                          <m:dPr>
                            <m:ctrlPr>
                              <a:rPr lang="en-PH" sz="2800" b="0" i="1" smtClean="0">
                                <a:solidFill>
                                  <a:schemeClr val="tx1"/>
                                </a:solidFill>
                                <a:latin typeface="Cambria Math" panose="02040503050406030204" pitchFamily="18" charset="0"/>
                              </a:rPr>
                            </m:ctrlPr>
                          </m:dPr>
                          <m:e>
                            <m:r>
                              <a:rPr lang="en-PH" sz="2800" b="0" i="1" smtClean="0">
                                <a:solidFill>
                                  <a:schemeClr val="tx1"/>
                                </a:solidFill>
                                <a:latin typeface="Cambria Math"/>
                              </a:rPr>
                              <m:t>𝐵</m:t>
                            </m:r>
                          </m:e>
                        </m:d>
                      </m:e>
                      <m:sub>
                        <m:r>
                          <a:rPr lang="en-PH" sz="2800" b="0" i="1" smtClean="0">
                            <a:solidFill>
                              <a:schemeClr val="tx1"/>
                            </a:solidFill>
                            <a:latin typeface="Cambria Math"/>
                          </a:rPr>
                          <m:t>𝑖𝑗</m:t>
                        </m:r>
                      </m:sub>
                    </m:sSub>
                  </m:oMath>
                </a14:m>
                <a:r>
                  <a:rPr lang="en-US" sz="2800" dirty="0" smtClean="0">
                    <a:solidFill>
                      <a:schemeClr val="tx1"/>
                    </a:solidFill>
                  </a:rPr>
                  <a:t>, or, equivalently, </a:t>
                </a:r>
                <a14:m>
                  <m:oMath xmlns:m="http://schemas.openxmlformats.org/officeDocument/2006/math">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𝑎</m:t>
                        </m:r>
                      </m:e>
                      <m:sub>
                        <m:r>
                          <a:rPr lang="en-PH" sz="2800" b="0" i="1" smtClean="0">
                            <a:solidFill>
                              <a:schemeClr val="tx1"/>
                            </a:solidFill>
                            <a:latin typeface="Cambria Math"/>
                          </a:rPr>
                          <m:t>𝑖𝑗</m:t>
                        </m:r>
                      </m:sub>
                    </m:sSub>
                    <m:r>
                      <a:rPr lang="en-PH" sz="2800" b="0" i="1" smtClean="0">
                        <a:solidFill>
                          <a:schemeClr val="tx1"/>
                        </a:solidFill>
                        <a:latin typeface="Cambria Math"/>
                      </a:rPr>
                      <m:t>=</m:t>
                    </m:r>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𝑏</m:t>
                        </m:r>
                      </m:e>
                      <m:sub>
                        <m:r>
                          <a:rPr lang="en-PH" sz="2800" b="0" i="1" smtClean="0">
                            <a:solidFill>
                              <a:schemeClr val="tx1"/>
                            </a:solidFill>
                            <a:latin typeface="Cambria Math"/>
                          </a:rPr>
                          <m:t>𝑖𝑗</m:t>
                        </m:r>
                      </m:sub>
                    </m:sSub>
                  </m:oMath>
                </a14:m>
                <a:r>
                  <a:rPr lang="en-US" sz="2800" dirty="0" smtClean="0">
                    <a:solidFill>
                      <a:schemeClr val="tx1"/>
                    </a:solidFill>
                  </a:rPr>
                  <a:t> for all </a:t>
                </a:r>
                <a14:m>
                  <m:oMath xmlns:m="http://schemas.openxmlformats.org/officeDocument/2006/math">
                    <m:r>
                      <a:rPr lang="en-PH" sz="2800" b="0" i="1" smtClean="0">
                        <a:solidFill>
                          <a:schemeClr val="tx1"/>
                        </a:solidFill>
                        <a:latin typeface="Cambria Math"/>
                      </a:rPr>
                      <m:t>𝑖</m:t>
                    </m:r>
                  </m:oMath>
                </a14:m>
                <a:r>
                  <a:rPr lang="en-US" sz="2800" dirty="0" smtClean="0">
                    <a:solidFill>
                      <a:schemeClr val="tx1"/>
                    </a:solidFill>
                  </a:rPr>
                  <a:t> and </a:t>
                </a:r>
                <a14:m>
                  <m:oMath xmlns:m="http://schemas.openxmlformats.org/officeDocument/2006/math">
                    <m:r>
                      <a:rPr lang="en-PH" sz="2800" b="0" i="1" smtClean="0">
                        <a:solidFill>
                          <a:schemeClr val="tx1"/>
                        </a:solidFill>
                        <a:latin typeface="Cambria Math"/>
                      </a:rPr>
                      <m:t>𝑗</m:t>
                    </m:r>
                  </m:oMath>
                </a14:m>
                <a:r>
                  <a:rPr lang="en-US" sz="2800" dirty="0" smtClean="0">
                    <a:solidFill>
                      <a:schemeClr val="tx1"/>
                    </a:solidFill>
                  </a:rPr>
                  <a:t>.</a:t>
                </a: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1405" r="-1394"/>
                </a:stretch>
              </a:blipFill>
            </p:spPr>
            <p:txBody>
              <a:bodyPr/>
              <a:lstStyle/>
              <a:p>
                <a:r>
                  <a:rPr lang="en-PH">
                    <a:noFill/>
                  </a:rPr>
                  <a:t> </a:t>
                </a:r>
              </a:p>
            </p:txBody>
          </p:sp>
        </mc:Fallback>
      </mc:AlternateContent>
    </p:spTree>
    <p:extLst>
      <p:ext uri="{BB962C8B-B14F-4D97-AF65-F5344CB8AC3E}">
        <p14:creationId xmlns:p14="http://schemas.microsoft.com/office/powerpoint/2010/main" val="329312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04800" y="838200"/>
                <a:ext cx="8305800" cy="5638800"/>
              </a:xfrm>
            </p:spPr>
            <p:txBody>
              <a:bodyPr/>
              <a:lstStyle/>
              <a:p>
                <a:pPr marL="457200" indent="-457200" eaLnBrk="1" hangingPunct="1">
                  <a:defRPr/>
                </a:pPr>
                <a:r>
                  <a:rPr lang="en-PH" b="1" dirty="0" smtClean="0">
                    <a:solidFill>
                      <a:schemeClr val="tx1"/>
                    </a:solidFill>
                  </a:rPr>
                  <a:t>EQUALITY OF MATRICES</a:t>
                </a:r>
              </a:p>
              <a:p>
                <a:pPr marL="457200" indent="-457200" algn="just" eaLnBrk="1" hangingPunct="1">
                  <a:defRPr/>
                </a:pPr>
                <a:endParaRPr lang="en-PH" sz="2800" dirty="0">
                  <a:solidFill>
                    <a:schemeClr val="tx1"/>
                  </a:solidFill>
                </a:endParaRPr>
              </a:p>
              <a:p>
                <a:pPr marL="457200" indent="-457200" algn="just" eaLnBrk="1" hangingPunct="1">
                  <a:defRPr/>
                </a:pPr>
                <a:r>
                  <a:rPr lang="en-PH" sz="2800" dirty="0" smtClean="0">
                    <a:solidFill>
                      <a:schemeClr val="tx1"/>
                    </a:solidFill>
                  </a:rPr>
                  <a:t>Consider the matrices</a:t>
                </a:r>
              </a:p>
              <a:p>
                <a:pPr marL="457200" indent="-457200" algn="just" eaLnBrk="1" hangingPunct="1">
                  <a:defRPr/>
                </a:pPr>
                <a14:m>
                  <m:oMathPara xmlns:m="http://schemas.openxmlformats.org/officeDocument/2006/math">
                    <m:oMathParaPr>
                      <m:jc m:val="centerGroup"/>
                    </m:oMathParaPr>
                    <m:oMath xmlns:m="http://schemas.openxmlformats.org/officeDocument/2006/math">
                      <m:r>
                        <a:rPr lang="en-PH" sz="2800" b="0" i="1" smtClean="0">
                          <a:solidFill>
                            <a:schemeClr val="tx1"/>
                          </a:solidFill>
                          <a:latin typeface="Cambria Math"/>
                        </a:rPr>
                        <m:t>𝐴</m:t>
                      </m:r>
                      <m:r>
                        <a:rPr lang="en-PH" sz="2800" b="0" i="1" smtClean="0">
                          <a:solidFill>
                            <a:schemeClr val="tx1"/>
                          </a:solidFill>
                          <a:latin typeface="Cambria Math"/>
                        </a:rPr>
                        <m:t>=</m:t>
                      </m:r>
                      <m:d>
                        <m:dPr>
                          <m:begChr m:val="["/>
                          <m:endChr m:val="]"/>
                          <m:ctrlPr>
                            <a:rPr lang="en-PH" sz="2800" b="0" i="1" smtClean="0">
                              <a:solidFill>
                                <a:schemeClr val="tx1"/>
                              </a:solidFill>
                              <a:latin typeface="Cambria Math" panose="02040503050406030204" pitchFamily="18" charset="0"/>
                            </a:rPr>
                          </m:ctrlPr>
                        </m:dPr>
                        <m:e>
                          <m:m>
                            <m:mPr>
                              <m:mcs>
                                <m:mc>
                                  <m:mcPr>
                                    <m:count m:val="2"/>
                                    <m:mcJc m:val="center"/>
                                  </m:mcPr>
                                </m:mc>
                              </m:mcs>
                              <m:ctrlPr>
                                <a:rPr lang="en-PH" sz="2800" b="0" i="1" smtClean="0">
                                  <a:solidFill>
                                    <a:schemeClr val="tx1"/>
                                  </a:solidFill>
                                  <a:latin typeface="Cambria Math" panose="02040503050406030204" pitchFamily="18" charset="0"/>
                                </a:rPr>
                              </m:ctrlPr>
                            </m:mPr>
                            <m:mr>
                              <m:e>
                                <m:r>
                                  <m:rPr>
                                    <m:brk m:alnAt="7"/>
                                  </m:rPr>
                                  <a:rPr lang="en-PH" sz="2800" b="0" i="1" smtClean="0">
                                    <a:solidFill>
                                      <a:schemeClr val="tx1"/>
                                    </a:solidFill>
                                    <a:latin typeface="Cambria Math"/>
                                  </a:rPr>
                                  <m:t>2</m:t>
                                </m:r>
                              </m:e>
                              <m:e>
                                <m:r>
                                  <a:rPr lang="en-PH" sz="2800" b="0" i="1" smtClean="0">
                                    <a:solidFill>
                                      <a:schemeClr val="tx1"/>
                                    </a:solidFill>
                                    <a:latin typeface="Cambria Math"/>
                                  </a:rPr>
                                  <m:t>1</m:t>
                                </m:r>
                              </m:e>
                            </m:mr>
                            <m:mr>
                              <m:e>
                                <m:r>
                                  <a:rPr lang="en-PH" sz="2800" b="0" i="1" smtClean="0">
                                    <a:solidFill>
                                      <a:schemeClr val="tx1"/>
                                    </a:solidFill>
                                    <a:latin typeface="Cambria Math"/>
                                  </a:rPr>
                                  <m:t>3</m:t>
                                </m:r>
                              </m:e>
                              <m:e>
                                <m:r>
                                  <a:rPr lang="en-PH" sz="2800" b="0" i="1" smtClean="0">
                                    <a:solidFill>
                                      <a:schemeClr val="tx1"/>
                                    </a:solidFill>
                                    <a:latin typeface="Cambria Math"/>
                                  </a:rPr>
                                  <m:t>𝑥</m:t>
                                </m:r>
                              </m:e>
                            </m:mr>
                          </m:m>
                        </m:e>
                      </m:d>
                      <m:r>
                        <a:rPr lang="en-PH" sz="2800" b="0" i="1" smtClean="0">
                          <a:solidFill>
                            <a:schemeClr val="tx1"/>
                          </a:solidFill>
                          <a:latin typeface="Cambria Math"/>
                        </a:rPr>
                        <m:t>, </m:t>
                      </m:r>
                      <m:r>
                        <a:rPr lang="en-PH" sz="2800" b="0" i="1" smtClean="0">
                          <a:solidFill>
                            <a:schemeClr val="tx1"/>
                          </a:solidFill>
                          <a:latin typeface="Cambria Math"/>
                        </a:rPr>
                        <m:t>𝐵</m:t>
                      </m:r>
                      <m:r>
                        <a:rPr lang="en-PH" sz="2800" b="0" i="1" smtClean="0">
                          <a:solidFill>
                            <a:schemeClr val="tx1"/>
                          </a:solidFill>
                          <a:latin typeface="Cambria Math"/>
                        </a:rPr>
                        <m:t>=</m:t>
                      </m:r>
                      <m:d>
                        <m:dPr>
                          <m:begChr m:val="["/>
                          <m:endChr m:val="]"/>
                          <m:ctrlPr>
                            <a:rPr lang="en-PH" sz="2800" b="0" i="1" smtClean="0">
                              <a:solidFill>
                                <a:schemeClr val="tx1"/>
                              </a:solidFill>
                              <a:latin typeface="Cambria Math" panose="02040503050406030204" pitchFamily="18" charset="0"/>
                            </a:rPr>
                          </m:ctrlPr>
                        </m:dPr>
                        <m:e>
                          <m:m>
                            <m:mPr>
                              <m:mcs>
                                <m:mc>
                                  <m:mcPr>
                                    <m:count m:val="2"/>
                                    <m:mcJc m:val="center"/>
                                  </m:mcPr>
                                </m:mc>
                              </m:mcs>
                              <m:ctrlPr>
                                <a:rPr lang="en-PH" sz="2800" b="0" i="1" smtClean="0">
                                  <a:solidFill>
                                    <a:schemeClr val="tx1"/>
                                  </a:solidFill>
                                  <a:latin typeface="Cambria Math" panose="02040503050406030204" pitchFamily="18" charset="0"/>
                                </a:rPr>
                              </m:ctrlPr>
                            </m:mPr>
                            <m:mr>
                              <m:e>
                                <m:r>
                                  <m:rPr>
                                    <m:brk m:alnAt="7"/>
                                  </m:rPr>
                                  <a:rPr lang="en-PH" sz="2800" b="0" i="1" smtClean="0">
                                    <a:solidFill>
                                      <a:schemeClr val="tx1"/>
                                    </a:solidFill>
                                    <a:latin typeface="Cambria Math"/>
                                  </a:rPr>
                                  <m:t>2</m:t>
                                </m:r>
                              </m:e>
                              <m:e>
                                <m:r>
                                  <a:rPr lang="en-PH" sz="2800" b="0" i="1" smtClean="0">
                                    <a:solidFill>
                                      <a:schemeClr val="tx1"/>
                                    </a:solidFill>
                                    <a:latin typeface="Cambria Math"/>
                                  </a:rPr>
                                  <m:t>1</m:t>
                                </m:r>
                              </m:e>
                            </m:mr>
                            <m:mr>
                              <m:e>
                                <m:r>
                                  <a:rPr lang="en-PH" sz="2800" b="0" i="1" smtClean="0">
                                    <a:solidFill>
                                      <a:schemeClr val="tx1"/>
                                    </a:solidFill>
                                    <a:latin typeface="Cambria Math"/>
                                  </a:rPr>
                                  <m:t>3</m:t>
                                </m:r>
                              </m:e>
                              <m:e>
                                <m:r>
                                  <a:rPr lang="en-PH" sz="2800" b="0" i="1" smtClean="0">
                                    <a:solidFill>
                                      <a:schemeClr val="tx1"/>
                                    </a:solidFill>
                                    <a:latin typeface="Cambria Math"/>
                                  </a:rPr>
                                  <m:t>5</m:t>
                                </m:r>
                              </m:e>
                            </m:mr>
                          </m:m>
                        </m:e>
                      </m:d>
                      <m:r>
                        <a:rPr lang="en-PH" sz="2800" b="0" i="1" smtClean="0">
                          <a:solidFill>
                            <a:schemeClr val="tx1"/>
                          </a:solidFill>
                          <a:latin typeface="Cambria Math"/>
                        </a:rPr>
                        <m:t>, </m:t>
                      </m:r>
                      <m:r>
                        <a:rPr lang="en-PH" sz="2800" b="0" i="1" smtClean="0">
                          <a:solidFill>
                            <a:schemeClr val="tx1"/>
                          </a:solidFill>
                          <a:latin typeface="Cambria Math"/>
                        </a:rPr>
                        <m:t>𝐶</m:t>
                      </m:r>
                      <m:r>
                        <a:rPr lang="en-PH" sz="2800" b="0" i="1" smtClean="0">
                          <a:solidFill>
                            <a:schemeClr val="tx1"/>
                          </a:solidFill>
                          <a:latin typeface="Cambria Math"/>
                        </a:rPr>
                        <m:t>=</m:t>
                      </m:r>
                      <m:d>
                        <m:dPr>
                          <m:begChr m:val="["/>
                          <m:endChr m:val="]"/>
                          <m:ctrlPr>
                            <a:rPr lang="en-PH" sz="2800" b="0" i="1" smtClean="0">
                              <a:solidFill>
                                <a:schemeClr val="tx1"/>
                              </a:solidFill>
                              <a:latin typeface="Cambria Math" panose="02040503050406030204" pitchFamily="18" charset="0"/>
                            </a:rPr>
                          </m:ctrlPr>
                        </m:dPr>
                        <m:e>
                          <m:m>
                            <m:mPr>
                              <m:mcs>
                                <m:mc>
                                  <m:mcPr>
                                    <m:count m:val="3"/>
                                    <m:mcJc m:val="center"/>
                                  </m:mcPr>
                                </m:mc>
                              </m:mcs>
                              <m:ctrlPr>
                                <a:rPr lang="en-PH" sz="2800" b="0" i="1" smtClean="0">
                                  <a:solidFill>
                                    <a:schemeClr val="tx1"/>
                                  </a:solidFill>
                                  <a:latin typeface="Cambria Math" panose="02040503050406030204" pitchFamily="18" charset="0"/>
                                </a:rPr>
                              </m:ctrlPr>
                            </m:mPr>
                            <m:mr>
                              <m:e>
                                <m:r>
                                  <m:rPr>
                                    <m:brk m:alnAt="7"/>
                                  </m:rPr>
                                  <a:rPr lang="en-PH" sz="2800" b="0" i="1" smtClean="0">
                                    <a:solidFill>
                                      <a:schemeClr val="tx1"/>
                                    </a:solidFill>
                                    <a:latin typeface="Cambria Math"/>
                                  </a:rPr>
                                  <m:t>2</m:t>
                                </m:r>
                              </m:e>
                              <m:e>
                                <m:r>
                                  <a:rPr lang="en-PH" sz="2800" b="0" i="1" smtClean="0">
                                    <a:solidFill>
                                      <a:schemeClr val="tx1"/>
                                    </a:solidFill>
                                    <a:latin typeface="Cambria Math"/>
                                  </a:rPr>
                                  <m:t>1</m:t>
                                </m:r>
                              </m:e>
                              <m:e>
                                <m:r>
                                  <a:rPr lang="en-PH" sz="2800" b="0" i="1" smtClean="0">
                                    <a:solidFill>
                                      <a:schemeClr val="tx1"/>
                                    </a:solidFill>
                                    <a:latin typeface="Cambria Math"/>
                                  </a:rPr>
                                  <m:t>0</m:t>
                                </m:r>
                              </m:e>
                            </m:mr>
                            <m:mr>
                              <m:e>
                                <m:r>
                                  <a:rPr lang="en-PH" sz="2800" b="0" i="1" smtClean="0">
                                    <a:solidFill>
                                      <a:schemeClr val="tx1"/>
                                    </a:solidFill>
                                    <a:latin typeface="Cambria Math"/>
                                  </a:rPr>
                                  <m:t>3</m:t>
                                </m:r>
                              </m:e>
                              <m:e>
                                <m:r>
                                  <a:rPr lang="en-PH" sz="2800" b="0" i="1" smtClean="0">
                                    <a:solidFill>
                                      <a:schemeClr val="tx1"/>
                                    </a:solidFill>
                                    <a:latin typeface="Cambria Math"/>
                                  </a:rPr>
                                  <m:t>4</m:t>
                                </m:r>
                              </m:e>
                              <m:e>
                                <m:r>
                                  <a:rPr lang="en-PH" sz="2800" b="0" i="1" smtClean="0">
                                    <a:solidFill>
                                      <a:schemeClr val="tx1"/>
                                    </a:solidFill>
                                    <a:latin typeface="Cambria Math"/>
                                  </a:rPr>
                                  <m:t>0</m:t>
                                </m:r>
                              </m:e>
                            </m:mr>
                          </m:m>
                        </m:e>
                      </m:d>
                    </m:oMath>
                  </m:oMathPara>
                </a14:m>
                <a:endParaRPr lang="en-US" sz="2800" dirty="0" smtClean="0">
                  <a:solidFill>
                    <a:schemeClr val="tx1"/>
                  </a:solidFill>
                </a:endParaRPr>
              </a:p>
              <a:p>
                <a:pPr marL="457200" indent="-457200" algn="just" eaLnBrk="1" hangingPunct="1">
                  <a:defRPr/>
                </a:pPr>
                <a:endParaRPr lang="en-US" sz="2800" dirty="0">
                  <a:solidFill>
                    <a:schemeClr val="tx1"/>
                  </a:solidFill>
                </a:endParaRPr>
              </a:p>
              <a:p>
                <a:pPr marL="457200" indent="-457200" algn="just" eaLnBrk="1" hangingPunct="1">
                  <a:defRPr/>
                </a:pPr>
                <a:r>
                  <a:rPr lang="en-US" sz="2800" dirty="0" smtClean="0">
                    <a:solidFill>
                      <a:schemeClr val="tx1"/>
                    </a:solidFill>
                  </a:rPr>
                  <a:t>If </a:t>
                </a:r>
                <a14:m>
                  <m:oMath xmlns:m="http://schemas.openxmlformats.org/officeDocument/2006/math">
                    <m:r>
                      <a:rPr lang="en-PH" sz="2800" b="0" i="1" smtClean="0">
                        <a:solidFill>
                          <a:schemeClr val="tx1"/>
                        </a:solidFill>
                        <a:latin typeface="Cambria Math"/>
                      </a:rPr>
                      <m:t>𝑥</m:t>
                    </m:r>
                    <m:r>
                      <a:rPr lang="en-PH" sz="2800" b="0" i="1" smtClean="0">
                        <a:solidFill>
                          <a:schemeClr val="tx1"/>
                        </a:solidFill>
                        <a:latin typeface="Cambria Math"/>
                      </a:rPr>
                      <m:t>=5</m:t>
                    </m:r>
                  </m:oMath>
                </a14:m>
                <a:r>
                  <a:rPr lang="en-US" sz="2800" dirty="0" smtClean="0">
                    <a:solidFill>
                      <a:schemeClr val="tx1"/>
                    </a:solidFill>
                  </a:rPr>
                  <a:t>, then </a:t>
                </a:r>
                <a14:m>
                  <m:oMath xmlns:m="http://schemas.openxmlformats.org/officeDocument/2006/math">
                    <m:r>
                      <a:rPr lang="en-PH" sz="2800" b="0" i="1" smtClean="0">
                        <a:solidFill>
                          <a:schemeClr val="tx1"/>
                        </a:solidFill>
                        <a:latin typeface="Cambria Math"/>
                      </a:rPr>
                      <m:t>𝐴</m:t>
                    </m:r>
                    <m:r>
                      <a:rPr lang="en-PH" sz="2800" b="0" i="1" smtClean="0">
                        <a:solidFill>
                          <a:schemeClr val="tx1"/>
                        </a:solidFill>
                        <a:latin typeface="Cambria Math"/>
                      </a:rPr>
                      <m:t>=</m:t>
                    </m:r>
                    <m:r>
                      <a:rPr lang="en-PH" sz="2800" b="0" i="1" smtClean="0">
                        <a:solidFill>
                          <a:schemeClr val="tx1"/>
                        </a:solidFill>
                        <a:latin typeface="Cambria Math"/>
                      </a:rPr>
                      <m:t>𝐵</m:t>
                    </m:r>
                  </m:oMath>
                </a14:m>
                <a:r>
                  <a:rPr lang="en-US" sz="2800" dirty="0" smtClean="0">
                    <a:solidFill>
                      <a:schemeClr val="tx1"/>
                    </a:solidFill>
                  </a:rPr>
                  <a:t>, but for all other values of </a:t>
                </a:r>
                <a14:m>
                  <m:oMath xmlns:m="http://schemas.openxmlformats.org/officeDocument/2006/math">
                    <m:r>
                      <a:rPr lang="en-PH" sz="2800" b="0" i="1" smtClean="0">
                        <a:solidFill>
                          <a:schemeClr val="tx1"/>
                        </a:solidFill>
                        <a:latin typeface="Cambria Math"/>
                      </a:rPr>
                      <m:t>𝑥</m:t>
                    </m:r>
                  </m:oMath>
                </a14:m>
                <a:r>
                  <a:rPr lang="en-US" sz="2800" dirty="0" smtClean="0">
                    <a:solidFill>
                      <a:schemeClr val="tx1"/>
                    </a:solidFill>
                  </a:rPr>
                  <a:t> the matrices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and </a:t>
                </a:r>
                <a14:m>
                  <m:oMath xmlns:m="http://schemas.openxmlformats.org/officeDocument/2006/math">
                    <m:r>
                      <a:rPr lang="en-PH" sz="2800" b="0" i="1" smtClean="0">
                        <a:solidFill>
                          <a:schemeClr val="tx1"/>
                        </a:solidFill>
                        <a:latin typeface="Cambria Math"/>
                      </a:rPr>
                      <m:t>𝐵</m:t>
                    </m:r>
                  </m:oMath>
                </a14:m>
                <a:r>
                  <a:rPr lang="en-US" sz="2800" dirty="0" smtClean="0">
                    <a:solidFill>
                      <a:schemeClr val="tx1"/>
                    </a:solidFill>
                  </a:rPr>
                  <a:t> are not equal, since not all of their corresponding entries are equal. There is no value of </a:t>
                </a:r>
                <a14:m>
                  <m:oMath xmlns:m="http://schemas.openxmlformats.org/officeDocument/2006/math">
                    <m:r>
                      <a:rPr lang="en-PH" sz="2800" b="0" i="1" smtClean="0">
                        <a:solidFill>
                          <a:schemeClr val="tx1"/>
                        </a:solidFill>
                        <a:latin typeface="Cambria Math"/>
                      </a:rPr>
                      <m:t>𝑥</m:t>
                    </m:r>
                  </m:oMath>
                </a14:m>
                <a:r>
                  <a:rPr lang="en-US" sz="2800" dirty="0" smtClean="0">
                    <a:solidFill>
                      <a:schemeClr val="tx1"/>
                    </a:solidFill>
                  </a:rPr>
                  <a:t> for which </a:t>
                </a:r>
                <a14:m>
                  <m:oMath xmlns:m="http://schemas.openxmlformats.org/officeDocument/2006/math">
                    <m:r>
                      <a:rPr lang="en-PH" sz="2800" b="0" i="1" smtClean="0">
                        <a:solidFill>
                          <a:schemeClr val="tx1"/>
                        </a:solidFill>
                        <a:latin typeface="Cambria Math"/>
                      </a:rPr>
                      <m:t>𝐴</m:t>
                    </m:r>
                    <m:r>
                      <a:rPr lang="en-PH" sz="2800" b="0" i="1" smtClean="0">
                        <a:solidFill>
                          <a:schemeClr val="tx1"/>
                        </a:solidFill>
                        <a:latin typeface="Cambria Math"/>
                      </a:rPr>
                      <m:t>=</m:t>
                    </m:r>
                    <m:r>
                      <a:rPr lang="en-PH" sz="2800" b="0" i="1" smtClean="0">
                        <a:solidFill>
                          <a:schemeClr val="tx1"/>
                        </a:solidFill>
                        <a:latin typeface="Cambria Math"/>
                      </a:rPr>
                      <m:t>𝐶</m:t>
                    </m:r>
                  </m:oMath>
                </a14:m>
                <a:r>
                  <a:rPr lang="en-US" sz="2800" dirty="0" smtClean="0">
                    <a:solidFill>
                      <a:schemeClr val="tx1"/>
                    </a:solidFill>
                  </a:rPr>
                  <a:t> since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and </a:t>
                </a:r>
                <a14:m>
                  <m:oMath xmlns:m="http://schemas.openxmlformats.org/officeDocument/2006/math">
                    <m:r>
                      <a:rPr lang="en-PH" sz="2800" b="0" i="1" smtClean="0">
                        <a:solidFill>
                          <a:schemeClr val="tx1"/>
                        </a:solidFill>
                        <a:latin typeface="Cambria Math"/>
                      </a:rPr>
                      <m:t>𝐶</m:t>
                    </m:r>
                  </m:oMath>
                </a14:m>
                <a:r>
                  <a:rPr lang="en-US" sz="2800" dirty="0" smtClean="0">
                    <a:solidFill>
                      <a:schemeClr val="tx1"/>
                    </a:solidFill>
                  </a:rPr>
                  <a:t> have different sizes.</a:t>
                </a: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1405" r="-1394"/>
                </a:stretch>
              </a:blipFill>
            </p:spPr>
            <p:txBody>
              <a:bodyPr/>
              <a:lstStyle/>
              <a:p>
                <a:r>
                  <a:rPr lang="en-PH">
                    <a:noFill/>
                  </a:rPr>
                  <a:t> </a:t>
                </a:r>
              </a:p>
            </p:txBody>
          </p:sp>
        </mc:Fallback>
      </mc:AlternateContent>
    </p:spTree>
    <p:extLst>
      <p:ext uri="{BB962C8B-B14F-4D97-AF65-F5344CB8AC3E}">
        <p14:creationId xmlns:p14="http://schemas.microsoft.com/office/powerpoint/2010/main" val="33851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04800" y="838200"/>
                <a:ext cx="8305800" cy="5638800"/>
              </a:xfrm>
            </p:spPr>
            <p:txBody>
              <a:bodyPr/>
              <a:lstStyle/>
              <a:p>
                <a:pPr marL="457200" indent="-457200" eaLnBrk="1" hangingPunct="1">
                  <a:defRPr/>
                </a:pPr>
                <a:r>
                  <a:rPr lang="en-PH" b="1" dirty="0" smtClean="0">
                    <a:solidFill>
                      <a:schemeClr val="tx1"/>
                    </a:solidFill>
                  </a:rPr>
                  <a:t>DEFINITION</a:t>
                </a:r>
              </a:p>
              <a:p>
                <a:pPr marL="457200" indent="-457200" algn="just" eaLnBrk="1" hangingPunct="1">
                  <a:defRPr/>
                </a:pPr>
                <a:r>
                  <a:rPr lang="en-PH" sz="2800" dirty="0" smtClean="0">
                    <a:solidFill>
                      <a:schemeClr val="tx1"/>
                    </a:solidFill>
                  </a:rPr>
                  <a:t>If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and </a:t>
                </a:r>
                <a14:m>
                  <m:oMath xmlns:m="http://schemas.openxmlformats.org/officeDocument/2006/math">
                    <m:r>
                      <a:rPr lang="en-PH" sz="2800" b="0" i="1" smtClean="0">
                        <a:solidFill>
                          <a:schemeClr val="tx1"/>
                        </a:solidFill>
                        <a:latin typeface="Cambria Math"/>
                      </a:rPr>
                      <m:t>𝐵</m:t>
                    </m:r>
                  </m:oMath>
                </a14:m>
                <a:r>
                  <a:rPr lang="en-US" sz="2800" dirty="0" smtClean="0">
                    <a:solidFill>
                      <a:schemeClr val="tx1"/>
                    </a:solidFill>
                  </a:rPr>
                  <a:t> are matrices of the same size, then the </a:t>
                </a:r>
                <a:r>
                  <a:rPr lang="en-US" sz="2800" i="1" dirty="0" smtClean="0">
                    <a:solidFill>
                      <a:schemeClr val="tx1"/>
                    </a:solidFill>
                  </a:rPr>
                  <a:t>sum</a:t>
                </a:r>
                <a:r>
                  <a:rPr lang="en-US" sz="2800" dirty="0" smtClean="0">
                    <a:solidFill>
                      <a:schemeClr val="tx1"/>
                    </a:solidFill>
                  </a:rPr>
                  <a:t> </a:t>
                </a:r>
                <a14:m>
                  <m:oMath xmlns:m="http://schemas.openxmlformats.org/officeDocument/2006/math">
                    <m:r>
                      <a:rPr lang="en-PH" sz="2800" b="0" i="1" smtClean="0">
                        <a:solidFill>
                          <a:schemeClr val="tx1"/>
                        </a:solidFill>
                        <a:latin typeface="Cambria Math"/>
                      </a:rPr>
                      <m:t>𝐴</m:t>
                    </m:r>
                    <m:r>
                      <a:rPr lang="en-PH" sz="2800" b="0" i="1" smtClean="0">
                        <a:solidFill>
                          <a:schemeClr val="tx1"/>
                        </a:solidFill>
                        <a:latin typeface="Cambria Math"/>
                      </a:rPr>
                      <m:t>+</m:t>
                    </m:r>
                    <m:r>
                      <a:rPr lang="en-PH" sz="2800" b="0" i="1" smtClean="0">
                        <a:solidFill>
                          <a:schemeClr val="tx1"/>
                        </a:solidFill>
                        <a:latin typeface="Cambria Math"/>
                      </a:rPr>
                      <m:t>𝐵</m:t>
                    </m:r>
                  </m:oMath>
                </a14:m>
                <a:r>
                  <a:rPr lang="en-US" sz="2800" dirty="0" smtClean="0">
                    <a:solidFill>
                      <a:schemeClr val="tx1"/>
                    </a:solidFill>
                  </a:rPr>
                  <a:t> is the matrix obtained by adding the entries of </a:t>
                </a:r>
                <a14:m>
                  <m:oMath xmlns:m="http://schemas.openxmlformats.org/officeDocument/2006/math">
                    <m:r>
                      <a:rPr lang="en-PH" sz="2800" b="0" i="1" smtClean="0">
                        <a:solidFill>
                          <a:schemeClr val="tx1"/>
                        </a:solidFill>
                        <a:latin typeface="Cambria Math"/>
                      </a:rPr>
                      <m:t>𝐵</m:t>
                    </m:r>
                  </m:oMath>
                </a14:m>
                <a:r>
                  <a:rPr lang="en-US" sz="2800" dirty="0" smtClean="0">
                    <a:solidFill>
                      <a:schemeClr val="tx1"/>
                    </a:solidFill>
                  </a:rPr>
                  <a:t> to the corresponding entries of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and the </a:t>
                </a:r>
                <a:r>
                  <a:rPr lang="en-US" sz="2800" i="1" dirty="0" smtClean="0">
                    <a:solidFill>
                      <a:schemeClr val="tx1"/>
                    </a:solidFill>
                  </a:rPr>
                  <a:t>difference</a:t>
                </a:r>
                <a:r>
                  <a:rPr lang="en-US" sz="2800" dirty="0" smtClean="0">
                    <a:solidFill>
                      <a:schemeClr val="tx1"/>
                    </a:solidFill>
                  </a:rPr>
                  <a:t> </a:t>
                </a:r>
                <a14:m>
                  <m:oMath xmlns:m="http://schemas.openxmlformats.org/officeDocument/2006/math">
                    <m:r>
                      <a:rPr lang="en-PH" sz="2800" b="0" i="1" smtClean="0">
                        <a:solidFill>
                          <a:schemeClr val="tx1"/>
                        </a:solidFill>
                        <a:latin typeface="Cambria Math"/>
                      </a:rPr>
                      <m:t>𝐴</m:t>
                    </m:r>
                    <m:r>
                      <a:rPr lang="en-PH" sz="2800" b="0" i="1" smtClean="0">
                        <a:solidFill>
                          <a:schemeClr val="tx1"/>
                        </a:solidFill>
                        <a:latin typeface="Cambria Math"/>
                      </a:rPr>
                      <m:t>−</m:t>
                    </m:r>
                    <m:r>
                      <a:rPr lang="en-PH" sz="2800" b="0" i="1" smtClean="0">
                        <a:solidFill>
                          <a:schemeClr val="tx1"/>
                        </a:solidFill>
                        <a:latin typeface="Cambria Math"/>
                      </a:rPr>
                      <m:t>𝐵</m:t>
                    </m:r>
                  </m:oMath>
                </a14:m>
                <a:r>
                  <a:rPr lang="en-US" sz="2800" dirty="0" smtClean="0">
                    <a:solidFill>
                      <a:schemeClr val="tx1"/>
                    </a:solidFill>
                  </a:rPr>
                  <a:t> is the matrix obtained by subtracting the entries of </a:t>
                </a:r>
                <a14:m>
                  <m:oMath xmlns:m="http://schemas.openxmlformats.org/officeDocument/2006/math">
                    <m:r>
                      <a:rPr lang="en-PH" sz="2800" b="0" i="1" smtClean="0">
                        <a:solidFill>
                          <a:schemeClr val="tx1"/>
                        </a:solidFill>
                        <a:latin typeface="Cambria Math"/>
                      </a:rPr>
                      <m:t>𝐵</m:t>
                    </m:r>
                  </m:oMath>
                </a14:m>
                <a:r>
                  <a:rPr lang="en-US" sz="2800" dirty="0" smtClean="0">
                    <a:solidFill>
                      <a:schemeClr val="tx1"/>
                    </a:solidFill>
                  </a:rPr>
                  <a:t> from the corresponding entries of </a:t>
                </a:r>
                <a14:m>
                  <m:oMath xmlns:m="http://schemas.openxmlformats.org/officeDocument/2006/math">
                    <m:r>
                      <a:rPr lang="en-PH" sz="2800" b="0" i="1" smtClean="0">
                        <a:solidFill>
                          <a:schemeClr val="tx1"/>
                        </a:solidFill>
                        <a:latin typeface="Cambria Math"/>
                      </a:rPr>
                      <m:t>𝐴</m:t>
                    </m:r>
                  </m:oMath>
                </a14:m>
                <a:r>
                  <a:rPr lang="en-US" sz="2800" dirty="0" smtClean="0">
                    <a:solidFill>
                      <a:schemeClr val="tx1"/>
                    </a:solidFill>
                  </a:rPr>
                  <a:t>. Matrices of different sizes cannot be added or subtracted.</a:t>
                </a:r>
              </a:p>
              <a:p>
                <a:pPr marL="457200" indent="-457200" algn="just" eaLnBrk="1" hangingPunct="1">
                  <a:defRPr/>
                </a:pPr>
                <a:r>
                  <a:rPr lang="en-US" sz="2800" dirty="0" smtClean="0">
                    <a:solidFill>
                      <a:schemeClr val="tx1"/>
                    </a:solidFill>
                  </a:rPr>
                  <a:t>In matrix notation, if </a:t>
                </a:r>
                <a14:m>
                  <m:oMath xmlns:m="http://schemas.openxmlformats.org/officeDocument/2006/math">
                    <m:r>
                      <a:rPr lang="en-PH" sz="2800" b="0" i="1" smtClean="0">
                        <a:solidFill>
                          <a:schemeClr val="tx1"/>
                        </a:solidFill>
                        <a:latin typeface="Cambria Math"/>
                      </a:rPr>
                      <m:t>𝐴</m:t>
                    </m:r>
                    <m:r>
                      <a:rPr lang="en-PH" sz="2800" b="0" i="1" smtClean="0">
                        <a:solidFill>
                          <a:schemeClr val="tx1"/>
                        </a:solidFill>
                        <a:latin typeface="Cambria Math"/>
                      </a:rPr>
                      <m:t>=</m:t>
                    </m:r>
                    <m:d>
                      <m:dPr>
                        <m:begChr m:val="["/>
                        <m:endChr m:val="]"/>
                        <m:ctrlPr>
                          <a:rPr lang="en-PH" sz="2800" b="0" i="1" smtClean="0">
                            <a:solidFill>
                              <a:schemeClr val="tx1"/>
                            </a:solidFill>
                            <a:latin typeface="Cambria Math" panose="02040503050406030204" pitchFamily="18" charset="0"/>
                          </a:rPr>
                        </m:ctrlPr>
                      </m:dPr>
                      <m:e>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𝑎</m:t>
                            </m:r>
                          </m:e>
                          <m:sub>
                            <m:r>
                              <a:rPr lang="en-PH" sz="2800" b="0" i="1" smtClean="0">
                                <a:solidFill>
                                  <a:schemeClr val="tx1"/>
                                </a:solidFill>
                                <a:latin typeface="Cambria Math"/>
                              </a:rPr>
                              <m:t>𝑖𝑗</m:t>
                            </m:r>
                          </m:sub>
                        </m:sSub>
                      </m:e>
                    </m:d>
                  </m:oMath>
                </a14:m>
                <a:r>
                  <a:rPr lang="en-US" sz="2800" dirty="0" smtClean="0">
                    <a:solidFill>
                      <a:schemeClr val="tx1"/>
                    </a:solidFill>
                  </a:rPr>
                  <a:t> and </a:t>
                </a:r>
                <a14:m>
                  <m:oMath xmlns:m="http://schemas.openxmlformats.org/officeDocument/2006/math">
                    <m:r>
                      <a:rPr lang="en-PH" sz="2800" b="0" i="1" smtClean="0">
                        <a:solidFill>
                          <a:schemeClr val="tx1"/>
                        </a:solidFill>
                        <a:latin typeface="Cambria Math"/>
                      </a:rPr>
                      <m:t>𝐵</m:t>
                    </m:r>
                    <m:r>
                      <a:rPr lang="en-PH" sz="2800" b="0" i="1" smtClean="0">
                        <a:solidFill>
                          <a:schemeClr val="tx1"/>
                        </a:solidFill>
                        <a:latin typeface="Cambria Math"/>
                      </a:rPr>
                      <m:t>=</m:t>
                    </m:r>
                    <m:d>
                      <m:dPr>
                        <m:begChr m:val="["/>
                        <m:endChr m:val="]"/>
                        <m:ctrlPr>
                          <a:rPr lang="en-PH" sz="2800" b="0" i="1" smtClean="0">
                            <a:solidFill>
                              <a:schemeClr val="tx1"/>
                            </a:solidFill>
                            <a:latin typeface="Cambria Math" panose="02040503050406030204" pitchFamily="18" charset="0"/>
                          </a:rPr>
                        </m:ctrlPr>
                      </m:dPr>
                      <m:e>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𝑏</m:t>
                            </m:r>
                          </m:e>
                          <m:sub>
                            <m:r>
                              <a:rPr lang="en-PH" sz="2800" b="0" i="1" smtClean="0">
                                <a:solidFill>
                                  <a:schemeClr val="tx1"/>
                                </a:solidFill>
                                <a:latin typeface="Cambria Math"/>
                              </a:rPr>
                              <m:t>𝑖𝑗</m:t>
                            </m:r>
                          </m:sub>
                        </m:sSub>
                      </m:e>
                    </m:d>
                  </m:oMath>
                </a14:m>
                <a:r>
                  <a:rPr lang="en-US" sz="2800" dirty="0" smtClean="0">
                    <a:solidFill>
                      <a:schemeClr val="tx1"/>
                    </a:solidFill>
                  </a:rPr>
                  <a:t> have the same size, then</a:t>
                </a:r>
              </a:p>
              <a:p>
                <a:pPr marL="457200" indent="-457200" algn="just" eaLnBrk="1" hangingPunct="1">
                  <a:defRPr/>
                </a:pPr>
                <a14:m>
                  <m:oMath xmlns:m="http://schemas.openxmlformats.org/officeDocument/2006/math">
                    <m:sSub>
                      <m:sSubPr>
                        <m:ctrlPr>
                          <a:rPr lang="en-PH" sz="2800" b="0" i="1" smtClean="0">
                            <a:solidFill>
                              <a:schemeClr val="tx1"/>
                            </a:solidFill>
                            <a:latin typeface="Cambria Math" panose="02040503050406030204" pitchFamily="18" charset="0"/>
                          </a:rPr>
                        </m:ctrlPr>
                      </m:sSubPr>
                      <m:e>
                        <m:d>
                          <m:dPr>
                            <m:ctrlPr>
                              <a:rPr lang="en-US" sz="2800" i="1" smtClean="0">
                                <a:solidFill>
                                  <a:schemeClr val="tx1"/>
                                </a:solidFill>
                                <a:latin typeface="Cambria Math" panose="02040503050406030204" pitchFamily="18" charset="0"/>
                              </a:rPr>
                            </m:ctrlPr>
                          </m:dPr>
                          <m:e>
                            <m:r>
                              <a:rPr lang="en-PH" sz="2800" b="0" i="1" smtClean="0">
                                <a:solidFill>
                                  <a:schemeClr val="tx1"/>
                                </a:solidFill>
                                <a:latin typeface="Cambria Math"/>
                              </a:rPr>
                              <m:t>𝐴</m:t>
                            </m:r>
                            <m:r>
                              <a:rPr lang="en-PH" sz="2800" b="0" i="1" smtClean="0">
                                <a:solidFill>
                                  <a:schemeClr val="tx1"/>
                                </a:solidFill>
                                <a:latin typeface="Cambria Math"/>
                              </a:rPr>
                              <m:t>+</m:t>
                            </m:r>
                            <m:r>
                              <a:rPr lang="en-PH" sz="2800" b="0" i="1" smtClean="0">
                                <a:solidFill>
                                  <a:schemeClr val="tx1"/>
                                </a:solidFill>
                                <a:latin typeface="Cambria Math"/>
                              </a:rPr>
                              <m:t>𝐵</m:t>
                            </m:r>
                          </m:e>
                        </m:d>
                      </m:e>
                      <m:sub>
                        <m:r>
                          <a:rPr lang="en-PH" sz="2800" b="0" i="1" smtClean="0">
                            <a:solidFill>
                              <a:schemeClr val="tx1"/>
                            </a:solidFill>
                            <a:latin typeface="Cambria Math"/>
                          </a:rPr>
                          <m:t>𝑖𝑗</m:t>
                        </m:r>
                      </m:sub>
                    </m:sSub>
                    <m:r>
                      <a:rPr lang="en-PH" sz="2800" b="0" i="1" smtClean="0">
                        <a:solidFill>
                          <a:schemeClr val="tx1"/>
                        </a:solidFill>
                        <a:latin typeface="Cambria Math"/>
                      </a:rPr>
                      <m:t>=</m:t>
                    </m:r>
                    <m:sSub>
                      <m:sSubPr>
                        <m:ctrlPr>
                          <a:rPr lang="en-PH" sz="2800" b="0" i="1" smtClean="0">
                            <a:solidFill>
                              <a:schemeClr val="tx1"/>
                            </a:solidFill>
                            <a:latin typeface="Cambria Math" panose="02040503050406030204" pitchFamily="18" charset="0"/>
                          </a:rPr>
                        </m:ctrlPr>
                      </m:sSubPr>
                      <m:e>
                        <m:d>
                          <m:dPr>
                            <m:ctrlPr>
                              <a:rPr lang="en-PH" sz="2800" b="0" i="1" smtClean="0">
                                <a:solidFill>
                                  <a:schemeClr val="tx1"/>
                                </a:solidFill>
                                <a:latin typeface="Cambria Math" panose="02040503050406030204" pitchFamily="18" charset="0"/>
                              </a:rPr>
                            </m:ctrlPr>
                          </m:dPr>
                          <m:e>
                            <m:r>
                              <a:rPr lang="en-PH" sz="2800" b="0" i="1" smtClean="0">
                                <a:solidFill>
                                  <a:schemeClr val="tx1"/>
                                </a:solidFill>
                                <a:latin typeface="Cambria Math"/>
                              </a:rPr>
                              <m:t>𝐴</m:t>
                            </m:r>
                          </m:e>
                        </m:d>
                      </m:e>
                      <m:sub>
                        <m:r>
                          <a:rPr lang="en-PH" sz="2800" b="0" i="1" smtClean="0">
                            <a:solidFill>
                              <a:schemeClr val="tx1"/>
                            </a:solidFill>
                            <a:latin typeface="Cambria Math"/>
                          </a:rPr>
                          <m:t>𝑖𝑗</m:t>
                        </m:r>
                      </m:sub>
                    </m:sSub>
                    <m:r>
                      <a:rPr lang="en-PH" sz="2800" b="0" i="1" smtClean="0">
                        <a:solidFill>
                          <a:schemeClr val="tx1"/>
                        </a:solidFill>
                        <a:latin typeface="Cambria Math"/>
                      </a:rPr>
                      <m:t>+</m:t>
                    </m:r>
                    <m:sSub>
                      <m:sSubPr>
                        <m:ctrlPr>
                          <a:rPr lang="en-PH" sz="2800" b="0" i="1" smtClean="0">
                            <a:solidFill>
                              <a:schemeClr val="tx1"/>
                            </a:solidFill>
                            <a:latin typeface="Cambria Math" panose="02040503050406030204" pitchFamily="18" charset="0"/>
                          </a:rPr>
                        </m:ctrlPr>
                      </m:sSubPr>
                      <m:e>
                        <m:d>
                          <m:dPr>
                            <m:ctrlPr>
                              <a:rPr lang="en-PH" sz="2800" b="0" i="1" smtClean="0">
                                <a:solidFill>
                                  <a:schemeClr val="tx1"/>
                                </a:solidFill>
                                <a:latin typeface="Cambria Math" panose="02040503050406030204" pitchFamily="18" charset="0"/>
                              </a:rPr>
                            </m:ctrlPr>
                          </m:dPr>
                          <m:e>
                            <m:r>
                              <a:rPr lang="en-PH" sz="2800" b="0" i="1" smtClean="0">
                                <a:solidFill>
                                  <a:schemeClr val="tx1"/>
                                </a:solidFill>
                                <a:latin typeface="Cambria Math"/>
                              </a:rPr>
                              <m:t>𝐵</m:t>
                            </m:r>
                          </m:e>
                        </m:d>
                      </m:e>
                      <m:sub>
                        <m:r>
                          <a:rPr lang="en-PH" sz="2800" b="0" i="1" smtClean="0">
                            <a:solidFill>
                              <a:schemeClr val="tx1"/>
                            </a:solidFill>
                            <a:latin typeface="Cambria Math"/>
                          </a:rPr>
                          <m:t>𝑖𝑗</m:t>
                        </m:r>
                      </m:sub>
                    </m:sSub>
                    <m:r>
                      <a:rPr lang="en-PH" sz="2800" b="0" i="1" smtClean="0">
                        <a:solidFill>
                          <a:schemeClr val="tx1"/>
                        </a:solidFill>
                        <a:latin typeface="Cambria Math"/>
                      </a:rPr>
                      <m:t>=</m:t>
                    </m:r>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𝑎</m:t>
                        </m:r>
                      </m:e>
                      <m:sub>
                        <m:r>
                          <a:rPr lang="en-PH" sz="2800" b="0" i="1" smtClean="0">
                            <a:solidFill>
                              <a:schemeClr val="tx1"/>
                            </a:solidFill>
                            <a:latin typeface="Cambria Math"/>
                          </a:rPr>
                          <m:t>𝑖𝑗</m:t>
                        </m:r>
                      </m:sub>
                    </m:sSub>
                    <m:r>
                      <a:rPr lang="en-PH" sz="2800" b="0" i="1" smtClean="0">
                        <a:solidFill>
                          <a:schemeClr val="tx1"/>
                        </a:solidFill>
                        <a:latin typeface="Cambria Math"/>
                      </a:rPr>
                      <m:t>+</m:t>
                    </m:r>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𝑏</m:t>
                        </m:r>
                      </m:e>
                      <m:sub>
                        <m:r>
                          <a:rPr lang="en-PH" sz="2800" b="0" i="1" smtClean="0">
                            <a:solidFill>
                              <a:schemeClr val="tx1"/>
                            </a:solidFill>
                            <a:latin typeface="Cambria Math"/>
                          </a:rPr>
                          <m:t>𝑖𝑗</m:t>
                        </m:r>
                      </m:sub>
                    </m:sSub>
                  </m:oMath>
                </a14:m>
                <a:r>
                  <a:rPr lang="en-US" sz="2800" dirty="0" smtClean="0">
                    <a:solidFill>
                      <a:schemeClr val="tx1"/>
                    </a:solidFill>
                  </a:rPr>
                  <a:t>and </a:t>
                </a:r>
                <a14:m>
                  <m:oMath xmlns:m="http://schemas.openxmlformats.org/officeDocument/2006/math">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   </m:t>
                        </m:r>
                        <m:d>
                          <m:dPr>
                            <m:ctrlPr>
                              <a:rPr lang="en-US" sz="2800" i="1" smtClean="0">
                                <a:solidFill>
                                  <a:schemeClr val="tx1"/>
                                </a:solidFill>
                                <a:latin typeface="Cambria Math" panose="02040503050406030204" pitchFamily="18" charset="0"/>
                              </a:rPr>
                            </m:ctrlPr>
                          </m:dPr>
                          <m:e>
                            <m:r>
                              <a:rPr lang="en-PH" sz="2800" b="0" i="1" smtClean="0">
                                <a:solidFill>
                                  <a:schemeClr val="tx1"/>
                                </a:solidFill>
                                <a:latin typeface="Cambria Math"/>
                              </a:rPr>
                              <m:t>𝐴</m:t>
                            </m:r>
                            <m:r>
                              <a:rPr lang="en-PH" sz="2800" b="0" i="1" smtClean="0">
                                <a:solidFill>
                                  <a:schemeClr val="tx1"/>
                                </a:solidFill>
                                <a:latin typeface="Cambria Math"/>
                              </a:rPr>
                              <m:t>−</m:t>
                            </m:r>
                            <m:r>
                              <a:rPr lang="en-PH" sz="2800" b="0" i="1" smtClean="0">
                                <a:solidFill>
                                  <a:schemeClr val="tx1"/>
                                </a:solidFill>
                                <a:latin typeface="Cambria Math"/>
                              </a:rPr>
                              <m:t>𝐵</m:t>
                            </m:r>
                          </m:e>
                        </m:d>
                      </m:e>
                      <m:sub>
                        <m:r>
                          <a:rPr lang="en-PH" sz="2800" b="0" i="1" smtClean="0">
                            <a:solidFill>
                              <a:schemeClr val="tx1"/>
                            </a:solidFill>
                            <a:latin typeface="Cambria Math"/>
                          </a:rPr>
                          <m:t>𝑖𝑗</m:t>
                        </m:r>
                      </m:sub>
                    </m:sSub>
                    <m:r>
                      <a:rPr lang="en-PH" sz="2800" b="0" i="1" smtClean="0">
                        <a:solidFill>
                          <a:schemeClr val="tx1"/>
                        </a:solidFill>
                        <a:latin typeface="Cambria Math"/>
                      </a:rPr>
                      <m:t>=</m:t>
                    </m:r>
                    <m:sSub>
                      <m:sSubPr>
                        <m:ctrlPr>
                          <a:rPr lang="en-PH" sz="2800" b="0" i="1" smtClean="0">
                            <a:solidFill>
                              <a:schemeClr val="tx1"/>
                            </a:solidFill>
                            <a:latin typeface="Cambria Math" panose="02040503050406030204" pitchFamily="18" charset="0"/>
                          </a:rPr>
                        </m:ctrlPr>
                      </m:sSubPr>
                      <m:e>
                        <m:d>
                          <m:dPr>
                            <m:ctrlPr>
                              <a:rPr lang="en-PH" sz="2800" b="0" i="1" smtClean="0">
                                <a:solidFill>
                                  <a:schemeClr val="tx1"/>
                                </a:solidFill>
                                <a:latin typeface="Cambria Math" panose="02040503050406030204" pitchFamily="18" charset="0"/>
                              </a:rPr>
                            </m:ctrlPr>
                          </m:dPr>
                          <m:e>
                            <m:r>
                              <a:rPr lang="en-PH" sz="2800" b="0" i="1" smtClean="0">
                                <a:solidFill>
                                  <a:schemeClr val="tx1"/>
                                </a:solidFill>
                                <a:latin typeface="Cambria Math"/>
                              </a:rPr>
                              <m:t>𝐴</m:t>
                            </m:r>
                          </m:e>
                        </m:d>
                      </m:e>
                      <m:sub>
                        <m:r>
                          <a:rPr lang="en-PH" sz="2800" b="0" i="1" smtClean="0">
                            <a:solidFill>
                              <a:schemeClr val="tx1"/>
                            </a:solidFill>
                            <a:latin typeface="Cambria Math"/>
                          </a:rPr>
                          <m:t>𝑖𝑗</m:t>
                        </m:r>
                      </m:sub>
                    </m:sSub>
                    <m:r>
                      <a:rPr lang="en-PH" sz="2800" b="0" i="0" smtClean="0">
                        <a:solidFill>
                          <a:schemeClr val="tx1"/>
                        </a:solidFill>
                        <a:latin typeface="Cambria Math"/>
                      </a:rPr>
                      <m:t>−</m:t>
                    </m:r>
                    <m:sSub>
                      <m:sSubPr>
                        <m:ctrlPr>
                          <a:rPr lang="en-PH" sz="2800" b="0" i="1" smtClean="0">
                            <a:solidFill>
                              <a:schemeClr val="tx1"/>
                            </a:solidFill>
                            <a:latin typeface="Cambria Math" panose="02040503050406030204" pitchFamily="18" charset="0"/>
                          </a:rPr>
                        </m:ctrlPr>
                      </m:sSubPr>
                      <m:e>
                        <m:d>
                          <m:dPr>
                            <m:ctrlPr>
                              <a:rPr lang="en-PH" sz="2800" b="0" i="1" smtClean="0">
                                <a:solidFill>
                                  <a:schemeClr val="tx1"/>
                                </a:solidFill>
                                <a:latin typeface="Cambria Math" panose="02040503050406030204" pitchFamily="18" charset="0"/>
                              </a:rPr>
                            </m:ctrlPr>
                          </m:dPr>
                          <m:e>
                            <m:r>
                              <a:rPr lang="en-PH" sz="2800" b="0" i="1" smtClean="0">
                                <a:solidFill>
                                  <a:schemeClr val="tx1"/>
                                </a:solidFill>
                                <a:latin typeface="Cambria Math"/>
                              </a:rPr>
                              <m:t>𝐵</m:t>
                            </m:r>
                          </m:e>
                        </m:d>
                      </m:e>
                      <m:sub>
                        <m:r>
                          <a:rPr lang="en-PH" sz="2800" b="0" i="1" smtClean="0">
                            <a:solidFill>
                              <a:schemeClr val="tx1"/>
                            </a:solidFill>
                            <a:latin typeface="Cambria Math"/>
                          </a:rPr>
                          <m:t>𝑖𝑗</m:t>
                        </m:r>
                      </m:sub>
                    </m:sSub>
                    <m:r>
                      <a:rPr lang="en-PH" sz="2800" b="0" i="1" smtClean="0">
                        <a:solidFill>
                          <a:schemeClr val="tx1"/>
                        </a:solidFill>
                        <a:latin typeface="Cambria Math"/>
                      </a:rPr>
                      <m:t>=</m:t>
                    </m:r>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𝑎</m:t>
                        </m:r>
                      </m:e>
                      <m:sub>
                        <m:r>
                          <a:rPr lang="en-PH" sz="2800" b="0" i="1" smtClean="0">
                            <a:solidFill>
                              <a:schemeClr val="tx1"/>
                            </a:solidFill>
                            <a:latin typeface="Cambria Math"/>
                          </a:rPr>
                          <m:t>𝑖𝑗</m:t>
                        </m:r>
                      </m:sub>
                    </m:sSub>
                    <m:r>
                      <a:rPr lang="en-PH" sz="2800" b="0" i="1" smtClean="0">
                        <a:solidFill>
                          <a:schemeClr val="tx1"/>
                        </a:solidFill>
                        <a:latin typeface="Cambria Math"/>
                      </a:rPr>
                      <m:t>−</m:t>
                    </m:r>
                    <m:sSub>
                      <m:sSubPr>
                        <m:ctrlPr>
                          <a:rPr lang="en-PH" sz="2800" b="0" i="1" smtClean="0">
                            <a:solidFill>
                              <a:schemeClr val="tx1"/>
                            </a:solidFill>
                            <a:latin typeface="Cambria Math" panose="02040503050406030204" pitchFamily="18" charset="0"/>
                          </a:rPr>
                        </m:ctrlPr>
                      </m:sSubPr>
                      <m:e>
                        <m:r>
                          <a:rPr lang="en-PH" sz="2800" b="0" i="1" smtClean="0">
                            <a:solidFill>
                              <a:schemeClr val="tx1"/>
                            </a:solidFill>
                            <a:latin typeface="Cambria Math"/>
                          </a:rPr>
                          <m:t>𝑏</m:t>
                        </m:r>
                      </m:e>
                      <m:sub>
                        <m:r>
                          <a:rPr lang="en-PH" sz="2800" b="0" i="1" smtClean="0">
                            <a:solidFill>
                              <a:schemeClr val="tx1"/>
                            </a:solidFill>
                            <a:latin typeface="Cambria Math"/>
                          </a:rPr>
                          <m:t>𝑖𝑗</m:t>
                        </m:r>
                      </m:sub>
                    </m:sSub>
                  </m:oMath>
                </a14:m>
                <a:endParaRPr lang="en-US" sz="2800" dirty="0" smtClean="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1405" r="-1394"/>
                </a:stretch>
              </a:blipFill>
            </p:spPr>
            <p:txBody>
              <a:bodyPr/>
              <a:lstStyle/>
              <a:p>
                <a:r>
                  <a:rPr lang="en-PH">
                    <a:noFill/>
                  </a:rPr>
                  <a:t> </a:t>
                </a:r>
              </a:p>
            </p:txBody>
          </p:sp>
        </mc:Fallback>
      </mc:AlternateContent>
    </p:spTree>
    <p:extLst>
      <p:ext uri="{BB962C8B-B14F-4D97-AF65-F5344CB8AC3E}">
        <p14:creationId xmlns:p14="http://schemas.microsoft.com/office/powerpoint/2010/main" val="142743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OP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pua Institute of Technology Presentation Template 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55443CF895D6C44A2AFF18F96EA0BC5" ma:contentTypeVersion="0" ma:contentTypeDescription="Create a new document." ma:contentTypeScope="" ma:versionID="a4781172700a6c52b5a18d7ad792c222">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7F2A0D-B1FE-4BCA-A6F4-7D3D6A8C9140}">
  <ds:schemaRefs>
    <ds:schemaRef ds:uri="http://purl.org/dc/terms/"/>
    <ds:schemaRef ds:uri="http://purl.org/dc/dcmitype/"/>
    <ds:schemaRef ds:uri="http://schemas.microsoft.com/office/2006/documentManagement/types"/>
    <ds:schemaRef ds:uri="http://www.w3.org/XML/1998/namespace"/>
    <ds:schemaRef ds:uri="http://schemas.openxmlformats.org/package/2006/metadata/core-properties"/>
    <ds:schemaRef ds:uri="http://purl.org/dc/elements/1.1/"/>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D1FC0601-A31C-45CE-9369-159110DB4084}">
  <ds:schemaRefs>
    <ds:schemaRef ds:uri="http://schemas.microsoft.com/sharepoint/v3/contenttype/forms"/>
  </ds:schemaRefs>
</ds:datastoreItem>
</file>

<file path=customXml/itemProps3.xml><?xml version="1.0" encoding="utf-8"?>
<ds:datastoreItem xmlns:ds="http://schemas.openxmlformats.org/officeDocument/2006/customXml" ds:itemID="{B591ACAA-DE8B-4D29-87C1-BBB94DAA23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Official Powerpoint presentation template</Template>
  <TotalTime>9231</TotalTime>
  <Words>2264</Words>
  <Application>Microsoft Office PowerPoint</Application>
  <PresentationFormat>On-screen Show (4:3)</PresentationFormat>
  <Paragraphs>396</Paragraphs>
  <Slides>56</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56</vt:i4>
      </vt:variant>
    </vt:vector>
  </HeadingPairs>
  <TitlesOfParts>
    <vt:vector size="62" baseType="lpstr">
      <vt:lpstr>Arial</vt:lpstr>
      <vt:lpstr>Calibri</vt:lpstr>
      <vt:lpstr>Cambria Math</vt:lpstr>
      <vt:lpstr>Verdana</vt:lpstr>
      <vt:lpstr>TOPIC</vt:lpstr>
      <vt:lpstr>Mapua Institute of Technology Presentation Template 6</vt:lpstr>
      <vt:lpstr>WEEK 4 - Matrices and Determinants Systems of Linear Equations in Two Variables Systems of Linear Equations in Three Variables  WEEK 5 – Nonlinear Systems of equations Applications of Systems of Equations Partial Fractions  WEEK 6 – Inequalities in Two Variables and System and Systems of Inequalities Linear Programming </vt:lpstr>
      <vt:lpstr>Matrices and Determinants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Systems of Linear and Non-Linear Equations and Inequalities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 PROGRAMMING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Ma. Christina A. Valerio</cp:lastModifiedBy>
  <cp:revision>62</cp:revision>
  <dcterms:created xsi:type="dcterms:W3CDTF">2010-10-03T14:24:43Z</dcterms:created>
  <dcterms:modified xsi:type="dcterms:W3CDTF">2015-01-12T01:54:55Z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0x010100A55443CF895D6C44A2AFF18F96EA0BC5</vt:lpwstr>
  </property>
</Properties>
</file>