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44"/>
  </p:notesMasterIdLst>
  <p:handoutMasterIdLst>
    <p:handoutMasterId r:id="rId45"/>
  </p:handoutMasterIdLst>
  <p:sldIdLst>
    <p:sldId id="256" r:id="rId5"/>
    <p:sldId id="409" r:id="rId6"/>
    <p:sldId id="411" r:id="rId7"/>
    <p:sldId id="413" r:id="rId8"/>
    <p:sldId id="414" r:id="rId9"/>
    <p:sldId id="415" r:id="rId10"/>
    <p:sldId id="416" r:id="rId11"/>
    <p:sldId id="543" r:id="rId12"/>
    <p:sldId id="419" r:id="rId13"/>
    <p:sldId id="545" r:id="rId14"/>
    <p:sldId id="420" r:id="rId15"/>
    <p:sldId id="421" r:id="rId16"/>
    <p:sldId id="422" r:id="rId17"/>
    <p:sldId id="425" r:id="rId18"/>
    <p:sldId id="426" r:id="rId19"/>
    <p:sldId id="427" r:id="rId20"/>
    <p:sldId id="428" r:id="rId21"/>
    <p:sldId id="548" r:id="rId22"/>
    <p:sldId id="429" r:id="rId23"/>
    <p:sldId id="430" r:id="rId24"/>
    <p:sldId id="546" r:id="rId25"/>
    <p:sldId id="547" r:id="rId26"/>
    <p:sldId id="549" r:id="rId27"/>
    <p:sldId id="558" r:id="rId28"/>
    <p:sldId id="559" r:id="rId29"/>
    <p:sldId id="570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54" r:id="rId41"/>
    <p:sldId id="555" r:id="rId42"/>
    <p:sldId id="55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FF0000"/>
    <a:srgbClr val="FD706D"/>
    <a:srgbClr val="FF0066"/>
    <a:srgbClr val="00FF00"/>
    <a:srgbClr val="0000FF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 autoAdjust="0"/>
    <p:restoredTop sz="94615" autoAdjust="0"/>
  </p:normalViewPr>
  <p:slideViewPr>
    <p:cSldViewPr>
      <p:cViewPr varScale="1">
        <p:scale>
          <a:sx n="43" d="100"/>
          <a:sy n="43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28"/>
    </p:cViewPr>
  </p:sorterViewPr>
  <p:notesViewPr>
    <p:cSldViewPr>
      <p:cViewPr varScale="1">
        <p:scale>
          <a:sx n="38" d="100"/>
          <a:sy n="38" d="100"/>
        </p:scale>
        <p:origin x="-153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emf"/><Relationship Id="rId1" Type="http://schemas.openxmlformats.org/officeDocument/2006/relationships/image" Target="../media/image7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PH" smtClean="0"/>
              <a:t>MATH10-4 ADVANCED ALGEBRA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2CCD7-4A45-44A3-9F67-F69435B809D9}" type="datetimeFigureOut">
              <a:rPr lang="en-PH" smtClean="0"/>
              <a:pPr/>
              <a:t>10/21/2014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PH" smtClean="0"/>
              <a:t>COLLEGE ALGEBRA AND TRIGONOMETRY 7th by Richard Aufmann et. al.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BB-DBFE-4FFC-8819-9252C2FE42B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3806891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MATH10-4 ADVANCED ALGEBRA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PH" smtClean="0"/>
              <a:t>COLLEGE ALGEBRA AND TRIGONOMETRY 7th by Richard Aufmann et. al.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72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5826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184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114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941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445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11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12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158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xmlns="" val="61243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198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60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150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1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007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WEEK 3 - Polynomial Functions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(COLLEGE ALGEBRA AND TRIGONOMETRY, Aufman, Barker and Nation 7th ed., 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19200" y="2057400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RELATIONS, FUNCTIONS AND GRAPHS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28600"/>
            <a:ext cx="8077200" cy="6553200"/>
          </a:xfrm>
        </p:spPr>
        <p:txBody>
          <a:bodyPr/>
          <a:lstStyle/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State whether the relation defines y as a function of x.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1. 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dirty="0" smtClean="0"/>
              <a:t>2.    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43000" y="1447800"/>
          <a:ext cx="6382870" cy="609600"/>
        </p:xfrm>
        <a:graphic>
          <a:graphicData uri="http://schemas.openxmlformats.org/presentationml/2006/ole">
            <p:oleObj spid="_x0000_s22542" name="Equation" r:id="rId3" imgW="2260600" imgH="21590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143000" y="2362200"/>
          <a:ext cx="5953125" cy="609600"/>
        </p:xfrm>
        <a:graphic>
          <a:graphicData uri="http://schemas.openxmlformats.org/presentationml/2006/ole">
            <p:oleObj spid="_x0000_s22543" name="Equation" r:id="rId4" imgW="2108200" imgH="215900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144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/>
              <a:t>FUNCTION NOTATION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sz="2400" dirty="0" smtClean="0"/>
                  <a:t>Functions can be named by using a letter or combination of letters, such as,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endParaRPr lang="en-PH" sz="2400" dirty="0"/>
              </a:p>
              <a:p>
                <a:r>
                  <a:rPr lang="en-PH" sz="2400" dirty="0" smtClean="0"/>
                  <a:t>If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400" dirty="0" smtClean="0"/>
                  <a:t> is an element of the domain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400" dirty="0" smtClean="0"/>
                  <a:t>, then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400" dirty="0" smtClean="0"/>
                  <a:t>, which is read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400" dirty="0" smtClean="0"/>
                  <a:t>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PH" sz="2400" dirty="0" smtClean="0"/>
                  <a:t> or “the value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400" dirty="0" smtClean="0"/>
                  <a:t> at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400" dirty="0" smtClean="0"/>
                  <a:t>”, is the element in the range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400" dirty="0" smtClean="0"/>
                  <a:t> that corresponds to the domain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endParaRPr lang="en-PH" sz="2400" dirty="0"/>
              </a:p>
              <a:p>
                <a:r>
                  <a:rPr lang="en-PH" sz="2400" dirty="0" smtClean="0"/>
                  <a:t>The notation “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400" dirty="0" smtClean="0"/>
                  <a:t>” means the name of the function while the notation “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)“</m:t>
                    </m:r>
                  </m:oMath>
                </a14:m>
                <a:r>
                  <a:rPr lang="en-PH" sz="2400" dirty="0" smtClean="0"/>
                  <a:t> means the value of the function at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400" dirty="0" smtClean="0"/>
                  <a:t>. </a:t>
                </a: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963" t="-107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489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/>
              <a:t>EVALUATION OF FUNCTIONS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sz="2400" dirty="0" smtClean="0"/>
                  <a:t>	To evaluate a function, replace the independent variable with a number in the domain of the function and then simplify the resulting numerical expression.</a:t>
                </a:r>
              </a:p>
              <a:p>
                <a:pPr marL="0" indent="0">
                  <a:buNone/>
                </a:pPr>
                <a:endParaRPr lang="en-PH" sz="2400" dirty="0"/>
              </a:p>
              <a:p>
                <a:pPr marL="0" indent="0">
                  <a:buNone/>
                </a:pPr>
                <a:r>
                  <a:rPr lang="en-PH" sz="2400" dirty="0" smtClean="0"/>
                  <a:t>Example 1: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Let 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PH" sz="2400" dirty="0" smtClean="0"/>
                  <a:t> and evaluate:</a:t>
                </a: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(−3)</m:t>
                    </m:r>
                  </m:oMath>
                </a14:m>
                <a:endParaRPr lang="en-PH" sz="2400" dirty="0" smtClean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(4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 smtClean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 smtClean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PH" sz="2400" dirty="0" smtClean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00600"/>
              </a:xfrm>
              <a:blipFill rotWithShape="0">
                <a:blip r:embed="rId2" cstate="print"/>
                <a:stretch>
                  <a:fillRect l="-1185" t="-1017" b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10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sz="2400" dirty="0" smtClean="0"/>
                  <a:t>Example 2: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rad>
                  </m:oMath>
                </a14:m>
                <a:r>
                  <a:rPr lang="en-PH" sz="2400" dirty="0" smtClean="0"/>
                  <a:t>, find</a:t>
                </a: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(−2)</m:t>
                    </m:r>
                  </m:oMath>
                </a14:m>
                <a:endParaRPr lang="en-PH" sz="2400" dirty="0" smtClean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en-PH" sz="2400" dirty="0" smtClean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PH" sz="2400" dirty="0"/>
              </a:p>
              <a:p>
                <a:pPr marL="0" indent="0">
                  <a:buNone/>
                </a:pPr>
                <a:r>
                  <a:rPr lang="en-PH" sz="2400" dirty="0" smtClean="0"/>
                  <a:t>Example 3: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PH" sz="2400" dirty="0" smtClean="0"/>
                  <a:t>, find</a:t>
                </a: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endParaRPr lang="en-PH" sz="2400" dirty="0" smtClean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PH" sz="2400" dirty="0" smtClean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PH" sz="2400" dirty="0" smtClean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334000"/>
              </a:xfrm>
              <a:blipFill rotWithShape="0">
                <a:blip r:embed="rId2" cstate="print"/>
                <a:stretch>
                  <a:fillRect l="-1185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761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/>
              <a:t>ALGEBRA OF FUNCTIONS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sz="2400" dirty="0" smtClean="0"/>
                  <a:t>Definitions of Operations on Functions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If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2400" dirty="0" smtClean="0"/>
                  <a:t> are functions with domains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PH" sz="2400" dirty="0" smtClean="0"/>
                  <a:t>, then we define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a. The Sum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Domain: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PH" sz="2400" i="1" smtClean="0">
                        <a:latin typeface="Cambria Math" panose="02040503050406030204" pitchFamily="18" charset="0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b. The Difference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	Domain: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PH" sz="2400" i="1">
                        <a:latin typeface="Cambria Math" panose="02040503050406030204" pitchFamily="18" charset="0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c. The Product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PH" sz="2400" i="1" smtClean="0">
                            <a:latin typeface="Cambria Math" panose="02040503050406030204" pitchFamily="18" charset="0"/>
                            <a:ea typeface="Cambria Math"/>
                          </a:rPr>
                          <m:t>∙</m:t>
                        </m:r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i="1">
                        <a:latin typeface="Cambria Math" panose="02040503050406030204" pitchFamily="18" charset="0"/>
                        <a:ea typeface="Cambria Math"/>
                      </a:rPr>
                      <m:t>∙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/>
                  <a:t> Domain: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PH" sz="2400" i="1">
                        <a:latin typeface="Cambria Math" panose="02040503050406030204" pitchFamily="18" charset="0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d. The Quotient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Domain: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PH" sz="2400" i="1" smtClean="0">
                        <a:latin typeface="Cambria Math" panose="02040503050406030204" pitchFamily="18" charset="0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257800"/>
              </a:xfrm>
              <a:blipFill rotWithShape="0">
                <a:blip r:embed="rId2" cstate="print"/>
                <a:stretch>
                  <a:fillRect l="-1111" t="-92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226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sz="2400" dirty="0" smtClean="0"/>
                  <a:t>Example 1: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400" dirty="0" smtClean="0"/>
                  <a:t>. Find the following and the domain of the resulting functions: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	a.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2400" dirty="0" smtClean="0"/>
                  <a:t>		b.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	c.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/>
                      </a:rPr>
                      <m:t>∙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/>
                      </a:rPr>
                      <m:t>𝑔</m:t>
                    </m:r>
                  </m:oMath>
                </a14:m>
                <a:r>
                  <a:rPr lang="en-PH" sz="2400" dirty="0" smtClean="0"/>
                  <a:t>			d.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	e.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endParaRPr lang="en-PH" sz="2400" dirty="0"/>
              </a:p>
              <a:p>
                <a:pPr marL="0" indent="0">
                  <a:buNone/>
                </a:pPr>
                <a:r>
                  <a:rPr lang="en-PH" sz="2400" dirty="0" smtClean="0"/>
                  <a:t>Example 2: 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PH" sz="2400" dirty="0" smtClean="0"/>
                  <a:t>. Evaluate the following: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PH" sz="2400" dirty="0" smtClean="0"/>
                  <a:t>		b.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PH" sz="2400" dirty="0" smtClean="0"/>
                  <a:t>		c.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∙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983163"/>
              </a:xfrm>
              <a:blipFill rotWithShape="0">
                <a:blip r:embed="rId2" cstate="print"/>
                <a:stretch>
                  <a:fillRect l="-1111"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002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/>
              <a:t>DIFFERENCE QUOTIENT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/>
              </a:p>
              <a:p>
                <a:pPr marL="0" indent="0">
                  <a:buNone/>
                </a:pPr>
                <a:r>
                  <a:rPr lang="en-PH" sz="2400" dirty="0" smtClean="0"/>
                  <a:t>The expression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en-PH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PH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PH" sz="2400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en-PH" sz="2400" b="0" i="1" smtClean="0">
                          <a:latin typeface="Cambria Math"/>
                        </a:rPr>
                        <m:t>, </m:t>
                      </m:r>
                      <m:r>
                        <a:rPr lang="en-PH" sz="2400" b="0" i="1" smtClean="0">
                          <a:latin typeface="Cambria Math"/>
                        </a:rPr>
                        <m:t>h</m:t>
                      </m:r>
                      <m:r>
                        <a:rPr lang="en-PH" sz="2400" b="0" i="1" smtClean="0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en-PH" sz="2400" dirty="0" smtClean="0"/>
              </a:p>
              <a:p>
                <a:pPr marL="0" indent="0" algn="just">
                  <a:buNone/>
                </a:pPr>
                <a:r>
                  <a:rPr lang="en-PH" sz="2400" dirty="0"/>
                  <a:t>i</a:t>
                </a:r>
                <a:r>
                  <a:rPr lang="en-PH" sz="2400" dirty="0" smtClean="0"/>
                  <a:t>s called the </a:t>
                </a:r>
                <a:r>
                  <a:rPr lang="en-PH" sz="2400" i="1" dirty="0" smtClean="0"/>
                  <a:t>difference quotient </a:t>
                </a:r>
                <a:r>
                  <a:rPr lang="en-PH" sz="2400" dirty="0" smtClean="0"/>
                  <a:t>of </a:t>
                </a:r>
                <a:r>
                  <a:rPr lang="en-PH" sz="2400" i="1" dirty="0" smtClean="0"/>
                  <a:t>f. </a:t>
                </a:r>
                <a:r>
                  <a:rPr lang="en-PH" sz="2400" dirty="0" smtClean="0"/>
                  <a:t>The expression shows the manner in which a function changes in value as the independent variable changes.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588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sz="2400" dirty="0" smtClean="0"/>
                  <a:t>Example 1: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Determine the difference quotient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400" b="0" i="1" smtClean="0">
                        <a:latin typeface="Cambria Math"/>
                      </a:rPr>
                      <m:t>+3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pPr marL="0" indent="0">
                  <a:buNone/>
                </a:pPr>
                <a:endParaRPr lang="en-PH" sz="2400" dirty="0"/>
              </a:p>
              <a:p>
                <a:pPr marL="0" indent="0">
                  <a:buNone/>
                </a:pPr>
                <a:r>
                  <a:rPr lang="en-PH" sz="2400" dirty="0" smtClean="0"/>
                  <a:t>Example 2: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The distance </a:t>
                </a:r>
                <a:r>
                  <a:rPr lang="en-PH" sz="2400" dirty="0" err="1" smtClean="0"/>
                  <a:t>traveled</a:t>
                </a:r>
                <a:r>
                  <a:rPr lang="en-PH" sz="2400" dirty="0" smtClean="0"/>
                  <a:t> by a ball rolling down a ramp is given by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9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PH" sz="2400" dirty="0" smtClean="0"/>
                  <a:t> is the time in seconds after the ball is released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𝑠</m:t>
                    </m:r>
                    <m:r>
                      <a:rPr lang="en-PH" sz="2400" b="0" i="1" smtClean="0">
                        <a:latin typeface="Cambria Math"/>
                      </a:rPr>
                      <m:t>(</m:t>
                    </m:r>
                    <m:r>
                      <a:rPr lang="en-PH" sz="2400" b="0" i="1" smtClean="0">
                        <a:latin typeface="Cambria Math"/>
                      </a:rPr>
                      <m:t>𝑡</m:t>
                    </m:r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PH" sz="2400" dirty="0" smtClean="0"/>
                  <a:t> is measured in feet. Evaluate the average velocity of the ball for each time interval.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	a.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2, 4</m:t>
                        </m:r>
                      </m:e>
                    </m:d>
                  </m:oMath>
                </a14:m>
                <a:r>
                  <a:rPr lang="en-PH" sz="2400" dirty="0" smtClean="0"/>
                  <a:t>	b.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2, 6</m:t>
                        </m:r>
                      </m:e>
                    </m:d>
                  </m:oMath>
                </a14:m>
                <a:r>
                  <a:rPr lang="en-PH" sz="2400" dirty="0" smtClean="0"/>
                  <a:t>	c.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2, 8</m:t>
                        </m:r>
                      </m:e>
                    </m:d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  <a:blipFill rotWithShape="1">
                <a:blip r:embed="rId2" cstate="print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248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sz="2400" dirty="0" smtClean="0"/>
                  <a:t>Example 3: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A water tank has the shape of a right circular cone with height 10 feet and radius 5 feet. Water is running into the tank so that the radius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PH" sz="2400" dirty="0" smtClean="0"/>
                  <a:t> (in feet) of the surface of the water is given by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𝑟</m:t>
                    </m:r>
                    <m:r>
                      <a:rPr lang="en-PH" sz="2400" b="0" i="1" smtClean="0">
                        <a:latin typeface="Cambria Math"/>
                      </a:rPr>
                      <m:t>=1.5</m:t>
                    </m:r>
                    <m:r>
                      <a:rPr lang="en-PH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PH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PH" sz="2400" dirty="0" smtClean="0"/>
                  <a:t> is the time (in minutes) that the water has been running.</a:t>
                </a:r>
              </a:p>
              <a:p>
                <a:pPr marL="457200" indent="-457200">
                  <a:buAutoNum type="alphaLcPeriod"/>
                </a:pPr>
                <a:r>
                  <a:rPr lang="en-PH" sz="2400" dirty="0" smtClean="0"/>
                  <a:t>The area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PH" sz="2400" dirty="0" smtClean="0"/>
                  <a:t> of the surface of the water is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</m:t>
                    </m:r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𝜋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400" dirty="0" smtClean="0"/>
                  <a:t>. Find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𝐴</m:t>
                    </m:r>
                    <m:r>
                      <a:rPr lang="en-PH" sz="2400" b="0" i="1" smtClean="0">
                        <a:latin typeface="Cambria Math"/>
                      </a:rPr>
                      <m:t>(</m:t>
                    </m:r>
                    <m:r>
                      <a:rPr lang="en-PH" sz="2400" b="0" i="1" smtClean="0">
                        <a:latin typeface="Cambria Math"/>
                      </a:rPr>
                      <m:t>𝑡</m:t>
                    </m:r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PH" sz="2400" dirty="0" smtClean="0"/>
                  <a:t> and use it to determine the area of the surface of the water when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𝑡</m:t>
                    </m:r>
                    <m:r>
                      <a:rPr lang="en-PH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PH" sz="2400" dirty="0" smtClean="0"/>
                  <a:t> minutes.</a:t>
                </a:r>
              </a:p>
              <a:p>
                <a:pPr marL="457200" indent="-457200">
                  <a:buAutoNum type="alphaLcPeriod"/>
                </a:pPr>
                <a:r>
                  <a:rPr lang="en-PH" sz="2400" dirty="0" smtClean="0"/>
                  <a:t>The volume of the water is given by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𝑉</m:t>
                    </m:r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PH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𝜋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PH" sz="2400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PH" sz="2400" dirty="0" smtClean="0"/>
                  <a:t> Find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𝑉</m:t>
                    </m:r>
                    <m:r>
                      <a:rPr lang="en-PH" sz="2400" b="0" i="1" smtClean="0">
                        <a:latin typeface="Cambria Math"/>
                      </a:rPr>
                      <m:t>(</m:t>
                    </m:r>
                    <m:r>
                      <a:rPr lang="en-PH" sz="2400" b="0" i="1" smtClean="0">
                        <a:latin typeface="Cambria Math"/>
                      </a:rPr>
                      <m:t>𝑡</m:t>
                    </m:r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PH" sz="2400" dirty="0" smtClean="0"/>
                  <a:t> and use it to determine the volume of water when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𝑡</m:t>
                    </m:r>
                    <m:r>
                      <a:rPr lang="en-PH" sz="2400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PH" sz="2400" dirty="0" smtClean="0"/>
                  <a:t> minutes.  </a:t>
                </a: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 cstate="print"/>
                <a:stretch>
                  <a:fillRect l="-1111" t="-964" r="-170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1979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>
                <a:latin typeface="+mn-lt"/>
              </a:rPr>
              <a:t>COMPOSITION OF FUNCTIONS</a:t>
            </a:r>
            <a:endParaRPr lang="en-PH" sz="24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algn="just"/>
                <a:r>
                  <a:rPr lang="en-PH" sz="2400" dirty="0" smtClean="0"/>
                  <a:t>Composition of functions is another way  in which functions can be combined.</a:t>
                </a:r>
              </a:p>
              <a:p>
                <a:pPr marL="0" indent="0" algn="just">
                  <a:buNone/>
                </a:pPr>
                <a:endParaRPr lang="en-PH" sz="2400" dirty="0" smtClean="0"/>
              </a:p>
              <a:p>
                <a:pPr algn="just"/>
                <a:r>
                  <a:rPr lang="en-PH" sz="2400" dirty="0" smtClean="0"/>
                  <a:t>This method of combining functions uses the output of one function as the input for a second function.</a:t>
                </a:r>
              </a:p>
              <a:p>
                <a:pPr marL="0" indent="0" algn="just">
                  <a:buNone/>
                </a:pPr>
                <a:endParaRPr lang="en-PH" sz="2400" dirty="0" smtClean="0"/>
              </a:p>
              <a:p>
                <a:pPr marL="0" indent="0" algn="just">
                  <a:buNone/>
                </a:pPr>
                <a:r>
                  <a:rPr lang="en-PH" sz="2400" dirty="0" smtClean="0"/>
                  <a:t>Definition of the Composition of Two Functions</a:t>
                </a:r>
              </a:p>
              <a:p>
                <a:pPr marL="0" indent="0" algn="just">
                  <a:buNone/>
                </a:pPr>
                <a:r>
                  <a:rPr lang="en-PH" sz="2400" dirty="0" smtClean="0"/>
                  <a:t>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2400" dirty="0" smtClean="0"/>
                  <a:t> be two functions such that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400" dirty="0" smtClean="0"/>
                  <a:t> is in the domain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400" dirty="0" smtClean="0"/>
                  <a:t> in the domain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2400" dirty="0" smtClean="0"/>
                  <a:t>. Then the composition of the two functions, denoted by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/>
                      </a:rPr>
                      <m:t>∘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/>
                      </a:rPr>
                      <m:t>𝑔</m:t>
                    </m:r>
                  </m:oMath>
                </a14:m>
                <a:r>
                  <a:rPr lang="en-PH" sz="2400" dirty="0" smtClean="0"/>
                  <a:t>, is the function whose value at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2400" dirty="0" smtClean="0"/>
                  <a:t> is given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∘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PH" sz="2400" dirty="0" smtClean="0"/>
                  <a:t>.</a:t>
                </a: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0">
                <a:blip r:embed="rId2" cstate="print"/>
                <a:stretch>
                  <a:fillRect l="-1111" t="-96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844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/>
              <a:t>RELATIONS AND FUNCTIONS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2400" dirty="0" smtClean="0"/>
              <a:t>Relation</a:t>
            </a:r>
          </a:p>
          <a:p>
            <a:pPr marL="0" indent="0">
              <a:buNone/>
            </a:pPr>
            <a:endParaRPr lang="en-PH" sz="2400" dirty="0" smtClean="0"/>
          </a:p>
          <a:p>
            <a:r>
              <a:rPr lang="en-US" sz="2400" dirty="0" smtClean="0">
                <a:cs typeface="Times New Roman" pitchFamily="18" charset="0"/>
              </a:rPr>
              <a:t>is </a:t>
            </a:r>
            <a:r>
              <a:rPr lang="en-US" sz="2400" dirty="0">
                <a:cs typeface="Times New Roman" pitchFamily="18" charset="0"/>
              </a:rPr>
              <a:t>referred to as any set of ordered </a:t>
            </a:r>
            <a:r>
              <a:rPr lang="en-US" sz="2400" dirty="0" smtClean="0">
                <a:cs typeface="Times New Roman" pitchFamily="18" charset="0"/>
              </a:rPr>
              <a:t>pair.</a:t>
            </a:r>
          </a:p>
          <a:p>
            <a:pPr marL="0" indent="0">
              <a:buNone/>
            </a:pPr>
            <a:endParaRPr lang="en-US" sz="2400" dirty="0" smtClean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conventionally</a:t>
            </a:r>
            <a:r>
              <a:rPr lang="en-US" sz="2400" dirty="0">
                <a:cs typeface="Times New Roman" pitchFamily="18" charset="0"/>
              </a:rPr>
              <a:t>, It is represented by the ordered pair </a:t>
            </a:r>
            <a:r>
              <a:rPr lang="en-US" sz="2400" dirty="0" smtClean="0">
                <a:cs typeface="Times New Roman" pitchFamily="18" charset="0"/>
              </a:rPr>
              <a:t>( </a:t>
            </a:r>
            <a:r>
              <a:rPr lang="en-US" sz="2400" dirty="0">
                <a:cs typeface="Times New Roman" pitchFamily="18" charset="0"/>
              </a:rPr>
              <a:t>x , y ).  </a:t>
            </a:r>
            <a:endParaRPr lang="en-US" sz="24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x </a:t>
            </a:r>
            <a:r>
              <a:rPr lang="en-US" sz="2400" dirty="0">
                <a:cs typeface="Times New Roman" pitchFamily="18" charset="0"/>
              </a:rPr>
              <a:t>is called the first element or x-coordinate  </a:t>
            </a:r>
            <a:r>
              <a:rPr lang="en-US" sz="2400" dirty="0" smtClean="0">
                <a:cs typeface="Times New Roman" pitchFamily="18" charset="0"/>
              </a:rPr>
              <a:t>while </a:t>
            </a:r>
            <a:r>
              <a:rPr lang="en-US" sz="2400" dirty="0">
                <a:cs typeface="Times New Roman" pitchFamily="18" charset="0"/>
              </a:rPr>
              <a:t>y is the second element or y-coordinate of the </a:t>
            </a:r>
            <a:r>
              <a:rPr lang="en-US" sz="2400" dirty="0" smtClean="0">
                <a:cs typeface="Times New Roman" pitchFamily="18" charset="0"/>
              </a:rPr>
              <a:t>ordered </a:t>
            </a:r>
            <a:r>
              <a:rPr lang="en-US" sz="2400" dirty="0">
                <a:cs typeface="Times New Roman" pitchFamily="18" charset="0"/>
              </a:rPr>
              <a:t>pair. </a:t>
            </a:r>
            <a:endParaRPr lang="en-US" sz="2400" dirty="0"/>
          </a:p>
          <a:p>
            <a:pPr marL="0" indent="0">
              <a:buNone/>
            </a:pPr>
            <a:endParaRPr lang="en-P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152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sz="2400" dirty="0" smtClean="0"/>
                  <a:t>Example 1: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Consider the functions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=3</m:t>
                    </m:r>
                    <m:r>
                      <a:rPr lang="en-PH" sz="2400" b="0" i="1" smtClean="0">
                        <a:latin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PH" sz="2400" dirty="0" smtClean="0"/>
                  <a:t>. Find a.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∘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(−1)</m:t>
                    </m:r>
                  </m:oMath>
                </a14:m>
                <a:r>
                  <a:rPr lang="en-PH" sz="2400" dirty="0" smtClean="0"/>
                  <a:t>		b.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𝑔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∘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(−1)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endParaRPr lang="en-PH" sz="2400" dirty="0"/>
              </a:p>
              <a:p>
                <a:pPr marL="0" indent="0">
                  <a:buNone/>
                </a:pPr>
                <a:r>
                  <a:rPr lang="en-PH" sz="2400" dirty="0" smtClean="0"/>
                  <a:t>Example 2: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Evaluate each composite function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r>
                      <a:rPr lang="en-PH" sz="2400" b="0" i="1" smtClean="0">
                        <a:latin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PH" sz="2400" dirty="0" smtClean="0"/>
                  <a:t>,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400" b="0" i="1" smtClean="0">
                        <a:latin typeface="Cambria Math"/>
                      </a:rPr>
                      <m:t>−3</m:t>
                    </m:r>
                    <m:r>
                      <a:rPr lang="en-PH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PH" sz="2400" dirty="0" smtClean="0"/>
                  <a:t>,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=5−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400" dirty="0" smtClean="0"/>
                  <a:t>.</a:t>
                </a: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𝑔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∘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r>
                  <a:rPr lang="en-PH" sz="2400" dirty="0" smtClean="0"/>
                  <a:t>		b.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∘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−3</m:t>
                        </m:r>
                      </m:e>
                    </m:d>
                  </m:oMath>
                </a14:m>
                <a:endParaRPr lang="en-PH" sz="2400" i="1" dirty="0" smtClean="0">
                  <a:latin typeface="Cambria Math"/>
                </a:endParaRPr>
              </a:p>
              <a:p>
                <a:pPr marL="457200" indent="-457200">
                  <a:buAutoNum type="alphaLcPeriod" startAt="3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𝑔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∘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PH" sz="2400" dirty="0" smtClean="0"/>
                  <a:t>		d.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∘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8</m:t>
                        </m:r>
                      </m:e>
                    </m:d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h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∘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PH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f. Show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∘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)(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g. Show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𝑔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∘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)(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 cstate="print"/>
                <a:stretch>
                  <a:fillRect l="-1111" t="-950" r="-1852" b="-27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27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/>
              <a:t>PIECEWISE – DEFINED FUNCTIONS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PH" sz="2400" dirty="0" smtClean="0"/>
                  <a:t>These are functions represented by more than one expression.</a:t>
                </a:r>
              </a:p>
              <a:p>
                <a:pPr marL="0" indent="0" algn="just">
                  <a:buNone/>
                </a:pPr>
                <a:endParaRPr lang="en-PH" sz="2400" dirty="0" smtClean="0"/>
              </a:p>
              <a:p>
                <a:pPr marL="0" indent="0" algn="just">
                  <a:buNone/>
                </a:pPr>
                <a:r>
                  <a:rPr lang="en-PH" sz="2400" dirty="0" smtClean="0"/>
                  <a:t>Example: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−1,  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&lt;−3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PH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PH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−1, −3</m:t>
                                </m:r>
                                <m:r>
                                  <a:rPr lang="en-PH" sz="2400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PH" sz="24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PH" sz="2400" b="0" i="1" smtClean="0">
                                    <a:latin typeface="Cambria Math"/>
                                    <a:ea typeface="Cambria Math"/>
                                  </a:rPr>
                                  <m:t>≤4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5−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,     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sz="2400" b="0" i="1" smtClean="0">
                                    <a:latin typeface="Cambria Math"/>
                                  </a:rPr>
                                  <m:t>&gt;4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PH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085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sz="2400" dirty="0" smtClean="0"/>
                  <a:t>Evaluate the following piecewise-defined functions.</a:t>
                </a:r>
              </a:p>
              <a:p>
                <a:pPr marL="457200" indent="-457200">
                  <a:buAutoNum type="arabicPeriod"/>
                </a:pPr>
                <a:r>
                  <a:rPr lang="en-PH" sz="2400" dirty="0" smtClean="0"/>
                  <a:t>Given: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+2,      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≤−2</m:t>
                              </m:r>
                            </m:e>
                          </m:mr>
                          <m:m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4−</m:t>
                              </m:r>
                              <m:sSup>
                                <m:sSupPr>
                                  <m:ctrlPr>
                                    <a:rPr lang="en-PH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PH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PH" sz="2400" b="0" i="1" smtClean="0">
                                  <a:latin typeface="Cambria Math"/>
                                </a:rPr>
                                <m:t>, −2&lt;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≤2</m:t>
                              </m:r>
                            </m:e>
                          </m:mr>
                          <m:m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2−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,       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&gt;2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PH" sz="24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PH" sz="2400" dirty="0"/>
                  <a:t>	F</a:t>
                </a:r>
                <a:r>
                  <a:rPr lang="en-PH" sz="2400" dirty="0" smtClean="0"/>
                  <a:t>ind each of the following 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	a.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  <m:r>
                      <a:rPr lang="en-PH" sz="2400" b="0" i="1" smtClean="0">
                        <a:latin typeface="Cambria Math"/>
                      </a:rPr>
                      <m:t>(−3)</m:t>
                    </m:r>
                  </m:oMath>
                </a14:m>
                <a:r>
                  <a:rPr lang="en-PH" sz="2400" dirty="0" smtClean="0"/>
                  <a:t>	b.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  <m:r>
                      <a:rPr lang="en-PH" sz="2400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PH" sz="2400" dirty="0" smtClean="0"/>
                  <a:t>	c.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  <m:r>
                      <a:rPr lang="en-PH" sz="24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PH" sz="2400" dirty="0" smtClean="0"/>
                  <a:t>		d.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  <m:r>
                      <a:rPr lang="en-PH" sz="2400" b="0" i="1" smtClean="0">
                        <a:latin typeface="Cambria Math"/>
                      </a:rPr>
                      <m:t>(3)</m:t>
                    </m:r>
                  </m:oMath>
                </a14:m>
                <a:endParaRPr lang="en-PH" sz="2400" dirty="0" smtClean="0"/>
              </a:p>
              <a:p>
                <a:pPr marL="0" indent="0">
                  <a:buNone/>
                </a:pPr>
                <a:endParaRPr lang="en-PH" sz="2400" dirty="0" smtClean="0"/>
              </a:p>
              <a:p>
                <a:pPr marL="0" indent="0">
                  <a:buNone/>
                </a:pPr>
                <a:r>
                  <a:rPr lang="en-PH" sz="2400" dirty="0" smtClean="0"/>
                  <a:t>2. Given: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−1, 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&lt;−1</m:t>
                              </m:r>
                            </m:e>
                          </m:mr>
                          <m:m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1−2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PH" sz="24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Find each of the following</a:t>
                </a:r>
              </a:p>
              <a:p>
                <a:pPr marL="0" indent="0">
                  <a:buNone/>
                </a:pPr>
                <a:r>
                  <a:rPr lang="en-PH" sz="2400" dirty="0" smtClean="0"/>
                  <a:t>	a.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h</m:t>
                    </m:r>
                    <m:r>
                      <a:rPr lang="en-PH" sz="2400" b="0" i="1" smtClean="0">
                        <a:latin typeface="Cambria Math"/>
                      </a:rPr>
                      <m:t>(−2)</m:t>
                    </m:r>
                  </m:oMath>
                </a14:m>
                <a:r>
                  <a:rPr lang="en-PH" sz="2400" dirty="0" smtClean="0"/>
                  <a:t>	b.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h</m:t>
                    </m:r>
                    <m:r>
                      <a:rPr lang="en-PH" sz="2400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PH" sz="2400" dirty="0" smtClean="0"/>
                  <a:t>		c.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h</m:t>
                    </m:r>
                    <m:r>
                      <a:rPr lang="en-PH" sz="2400" b="0" i="1" smtClean="0">
                        <a:latin typeface="Cambria Math"/>
                      </a:rPr>
                      <m:t>(3)</m:t>
                    </m:r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 cstate="print"/>
                <a:stretch>
                  <a:fillRect l="-1111" t="-9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856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" y="1214735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The graph of a piecewise function consists of separate functions.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7200" y="1905000"/>
            <a:ext cx="5391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+mn-lt"/>
              </a:rPr>
              <a:t>Example: Graph each  piecewise function.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609600" y="2743200"/>
                <a:ext cx="6019800" cy="2388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PH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PH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+1  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PH" sz="2400" dirty="0" smtClean="0">
                  <a:latin typeface="+mn-lt"/>
                </a:endParaRPr>
              </a:p>
              <a:p>
                <a:pPr marL="457200" indent="-457200">
                  <a:buAutoNum type="arabicPeriod"/>
                </a:pPr>
                <a:endParaRPr lang="en-PH" sz="2400" dirty="0">
                  <a:latin typeface="+mn-lt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≤0</m:t>
                              </m:r>
                            </m:e>
                          </m:mr>
                          <m:m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9−</m:t>
                              </m:r>
                              <m:sSup>
                                <m:sSupPr>
                                  <m:ctrlPr>
                                    <a:rPr lang="en-PH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PH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PH" sz="24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 0&lt;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  <a:ea typeface="Cambria Math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−3      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sz="2400" b="0" i="1" smtClean="0">
                                  <a:latin typeface="Cambria Math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PH" sz="2400" dirty="0">
                  <a:latin typeface="+mn-lt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43200"/>
                <a:ext cx="6019800" cy="238885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729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graphs of some functions do not have any breaks or gaps. These functions, whose graphs can be drawn without lifting a pencil off the paper, are called </a:t>
            </a:r>
            <a:r>
              <a:rPr lang="en-US" sz="2400" i="1" dirty="0"/>
              <a:t>continuous functions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graphs of other functions do have breaks or </a:t>
            </a:r>
            <a:r>
              <a:rPr lang="en-US" sz="2400" i="1" dirty="0"/>
              <a:t>discontinuities</a:t>
            </a:r>
            <a:r>
              <a:rPr lang="en-US" sz="2400" dirty="0"/>
              <a:t>. One such function is the </a:t>
            </a:r>
            <a:r>
              <a:rPr lang="en-US" sz="2400" b="1" dirty="0"/>
              <a:t>greatest integer function </a:t>
            </a:r>
            <a:r>
              <a:rPr lang="en-US" sz="2400" dirty="0"/>
              <a:t>or </a:t>
            </a:r>
            <a:r>
              <a:rPr lang="en-US" sz="2400" b="1" dirty="0"/>
              <a:t>floor function. </a:t>
            </a:r>
            <a:r>
              <a:rPr lang="en-US" sz="2400" dirty="0"/>
              <a:t>This function is denoted by symbols such as              </a:t>
            </a:r>
            <a:r>
              <a:rPr lang="en-US" sz="2400" dirty="0" smtClean="0"/>
              <a:t>      </a:t>
            </a:r>
            <a:r>
              <a:rPr lang="en-US" sz="2400" dirty="0"/>
              <a:t>and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value of the greatest integer function at </a:t>
            </a:r>
            <a:r>
              <a:rPr lang="en-US" sz="2400" i="1" dirty="0"/>
              <a:t>x</a:t>
            </a:r>
            <a:r>
              <a:rPr lang="en-US" sz="2400" dirty="0"/>
              <a:t> is the greatest integer that is less than or equal to </a:t>
            </a:r>
            <a:r>
              <a:rPr lang="en-US" sz="2400" i="1" dirty="0"/>
              <a:t>x</a:t>
            </a:r>
            <a:r>
              <a:rPr lang="en-US" sz="2400" dirty="0"/>
              <a:t>.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dirty="0" smtClean="0">
                <a:latin typeface="+mn-lt"/>
              </a:rPr>
              <a:t>GREATEST INTEGER FUNCTION (FLOOR FUNCTION)</a:t>
            </a:r>
            <a:endParaRPr lang="en-US" sz="2400" dirty="0">
              <a:latin typeface="+mn-lt"/>
            </a:endParaRPr>
          </a:p>
        </p:txBody>
      </p:sp>
      <p:pic>
        <p:nvPicPr>
          <p:cNvPr id="2334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91000"/>
            <a:ext cx="1087438" cy="328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instance,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graph the floor function, first observe that the value of the floor function is constant between any two consecutive integers.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instance, between the integers 1 and 2, we </a:t>
            </a:r>
            <a:r>
              <a:rPr lang="en-US" sz="2400" dirty="0" smtClean="0"/>
              <a:t>have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(1.1</a:t>
            </a:r>
            <a:r>
              <a:rPr lang="en-US" sz="2400" dirty="0"/>
              <a:t>) = 1   </a:t>
            </a:r>
            <a:r>
              <a:rPr lang="en-US" sz="2400" dirty="0" err="1"/>
              <a:t>int</a:t>
            </a:r>
            <a:r>
              <a:rPr lang="en-US" sz="2400" dirty="0"/>
              <a:t>(1.35) = 1   </a:t>
            </a:r>
            <a:r>
              <a:rPr lang="en-US" sz="2400" dirty="0" err="1"/>
              <a:t>int</a:t>
            </a:r>
            <a:r>
              <a:rPr lang="en-US" sz="2400" dirty="0"/>
              <a:t>(1.872) = 1   </a:t>
            </a:r>
            <a:r>
              <a:rPr lang="en-US" sz="2400" dirty="0" err="1"/>
              <a:t>int</a:t>
            </a:r>
            <a:r>
              <a:rPr lang="en-US" sz="2400" dirty="0"/>
              <a:t>(1.999) =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Between </a:t>
            </a:r>
            <a:r>
              <a:rPr lang="en-US" sz="2400" dirty="0"/>
              <a:t>–3 and –2 we have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(–2.98) = –3       		</a:t>
            </a:r>
            <a:r>
              <a:rPr lang="en-US" sz="2400" dirty="0" err="1"/>
              <a:t>int</a:t>
            </a:r>
            <a:r>
              <a:rPr lang="en-US" sz="2400" dirty="0"/>
              <a:t>(–2.4) = –3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(–2.35) = – 3      		</a:t>
            </a:r>
            <a:r>
              <a:rPr lang="en-US" sz="2400" dirty="0" err="1"/>
              <a:t>int</a:t>
            </a:r>
            <a:r>
              <a:rPr lang="en-US" sz="2400" dirty="0"/>
              <a:t>(–2.01) = –3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95400"/>
            <a:ext cx="8839200" cy="6223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006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PH" sz="2400" dirty="0" smtClean="0"/>
                  <a:t>This function is denoted by symbols such as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, </m:t>
                    </m:r>
                    <m:d>
                      <m:dPr>
                        <m:begChr m:val="⌈"/>
                        <m:endChr m:val="⌉"/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𝑖𝑛𝑡</m:t>
                    </m:r>
                    <m:r>
                      <a:rPr lang="en-PH" sz="2400" b="0" i="1" smtClean="0">
                        <a:latin typeface="Cambria Math"/>
                      </a:rPr>
                      <m:t>(</m:t>
                    </m:r>
                    <m:r>
                      <a:rPr lang="en-PH" sz="2400" b="0" i="1" smtClean="0">
                        <a:latin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PH" sz="2400" dirty="0" smtClean="0"/>
                  <a:t>.</a:t>
                </a:r>
                <a:endParaRPr lang="en-PH" sz="2400" dirty="0"/>
              </a:p>
              <a:p>
                <a:pPr marL="0" indent="0" algn="just">
                  <a:buNone/>
                </a:pPr>
                <a:r>
                  <a:rPr lang="en-PH" sz="2400" dirty="0" smtClean="0"/>
                  <a:t>The value of the greatest integer function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PH" sz="2400" dirty="0" smtClean="0"/>
                  <a:t> is the greatest integer that is less than or equal to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PH" sz="2400" dirty="0" smtClean="0"/>
                  <a:t>.</a:t>
                </a:r>
                <a:endParaRPr lang="en-PH" sz="2400" dirty="0"/>
              </a:p>
              <a:p>
                <a:pPr marL="0" indent="0" algn="just">
                  <a:buNone/>
                </a:pPr>
                <a:r>
                  <a:rPr lang="en-PH" sz="2400" dirty="0" smtClean="0"/>
                  <a:t>Examples</a:t>
                </a:r>
                <a:endParaRPr lang="en-PH" sz="24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r>
                      <a:rPr lang="en-PH" sz="2400" b="0" i="1" dirty="0" smtClean="0">
                        <a:latin typeface="Cambria Math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d>
                      <m:dPr>
                        <m:begChr m:val="⌈"/>
                        <m:endChr m:val="⌉"/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1.7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PH" sz="2400" dirty="0" smtClean="0"/>
                  <a:t> 1		</a:t>
                </a:r>
                <a:endParaRPr lang="en-PH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3.4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3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0.1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1.9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−3.4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−4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0.9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−1.3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−2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2.1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PH" sz="2400" dirty="0" smtClean="0"/>
                  <a:t> 2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−0.9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r>
                      <a:rPr lang="en-PH" sz="2400" b="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PH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1.1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PH" sz="2400" b="0" i="1" smtClean="0">
                          <a:latin typeface="Cambria Math"/>
                        </a:rPr>
                        <m:t>=</m:t>
                      </m:r>
                      <m:r>
                        <a:rPr lang="en-PH" sz="2400" b="0" i="1" dirty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PH" sz="2400" dirty="0" smtClean="0"/>
              </a:p>
              <a:p>
                <a:pPr marL="0" indent="0" algn="just">
                  <a:buNone/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00600"/>
              </a:xfrm>
              <a:blipFill rotWithShape="0">
                <a:blip r:embed="rId3" cstate="print"/>
                <a:stretch>
                  <a:fillRect l="-1111" t="-101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66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Using the property of the floor function, we can create a table of values and then graph the floor function.</a:t>
            </a:r>
            <a:endParaRPr lang="en-US" sz="24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dirty="0" smtClean="0">
                <a:latin typeface="+mn-lt"/>
              </a:rPr>
              <a:t>GREATEST INTEGER FUNCTION (FLOOR FUNCTION)</a:t>
            </a:r>
            <a:endParaRPr lang="en-US" sz="2400" dirty="0">
              <a:latin typeface="+mn-lt"/>
            </a:endParaRPr>
          </a:p>
        </p:txBody>
      </p:sp>
      <p:pic>
        <p:nvPicPr>
          <p:cNvPr id="243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778125"/>
            <a:ext cx="3190875" cy="3576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437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514600"/>
            <a:ext cx="3317875" cy="3678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graph of the floor function has discontinuities (breaks) whenever </a:t>
            </a:r>
            <a:r>
              <a:rPr lang="en-US" sz="2400" i="1" dirty="0"/>
              <a:t>x</a:t>
            </a:r>
            <a:r>
              <a:rPr lang="en-US" sz="2400" dirty="0"/>
              <a:t> is an integer.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domain of the floor function is the set of real numbers; the range is the set of integers.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Because the graph appears to be a series of steps, sometimes the floor function is referred to as a </a:t>
            </a:r>
            <a:r>
              <a:rPr lang="en-US" sz="2400" b="1" dirty="0"/>
              <a:t>step function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One application of the floor function is rounding numbers. For instance, suppose a credit card company charges 1.5% interest on an unpaid monthly balance of $237.84.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the interest charge </a:t>
            </a:r>
            <a:r>
              <a:rPr lang="en-US" sz="2400" i="1" dirty="0"/>
              <a:t>I</a:t>
            </a:r>
            <a:r>
              <a:rPr lang="en-US" sz="2400" dirty="0"/>
              <a:t> is</a:t>
            </a:r>
          </a:p>
          <a:p>
            <a:pPr marL="0" indent="0">
              <a:buNone/>
            </a:pPr>
            <a:r>
              <a:rPr lang="en-US" sz="2400" i="1" dirty="0"/>
              <a:t>	I </a:t>
            </a:r>
            <a:r>
              <a:rPr lang="en-US" sz="2400" dirty="0"/>
              <a:t>= 237.84 </a:t>
            </a:r>
            <a:r>
              <a:rPr lang="en-US" sz="2400" b="1" dirty="0">
                <a:sym typeface="Wingdings 2" pitchFamily="18" charset="2"/>
              </a:rPr>
              <a:t></a:t>
            </a:r>
            <a:r>
              <a:rPr lang="en-US" sz="2400" b="1" dirty="0"/>
              <a:t> </a:t>
            </a:r>
            <a:r>
              <a:rPr lang="en-US" sz="2400" dirty="0"/>
              <a:t>0.015 = 3.5676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Thus the interest charge is $3.57.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the result was rounded to the nearest cent, or hundredth.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endParaRPr lang="en-PH" sz="2400" dirty="0" smtClean="0"/>
          </a:p>
          <a:p>
            <a:r>
              <a:rPr lang="en-PH" sz="2400" dirty="0" smtClean="0"/>
              <a:t>a set of ordered pairs in which no two ordered pairs have the same first coordinate and different second coordinates</a:t>
            </a:r>
          </a:p>
          <a:p>
            <a:pPr marL="0" indent="0">
              <a:buNone/>
            </a:pPr>
            <a:endParaRPr lang="en-PH" sz="2400" dirty="0" smtClean="0"/>
          </a:p>
          <a:p>
            <a:r>
              <a:rPr lang="en-PH" sz="2400" dirty="0"/>
              <a:t>e</a:t>
            </a:r>
            <a:r>
              <a:rPr lang="en-PH" sz="2400" dirty="0" smtClean="0"/>
              <a:t>very function is a relation, not every relation is a function</a:t>
            </a:r>
          </a:p>
          <a:p>
            <a:endParaRPr lang="en-PH" sz="2400" dirty="0"/>
          </a:p>
          <a:p>
            <a:r>
              <a:rPr lang="en-PH" sz="2400" dirty="0"/>
              <a:t>i</a:t>
            </a:r>
            <a:r>
              <a:rPr lang="en-PH" sz="2400" dirty="0" smtClean="0"/>
              <a:t>t may have ordered pairs with the same second coordinate</a:t>
            </a:r>
          </a:p>
          <a:p>
            <a:endParaRPr lang="en-PH" sz="2400" dirty="0"/>
          </a:p>
          <a:p>
            <a:pPr marL="0" indent="0">
              <a:buNone/>
            </a:pPr>
            <a:endParaRPr lang="en-PH" sz="2400" dirty="0"/>
          </a:p>
        </p:txBody>
      </p:sp>
      <p:sp>
        <p:nvSpPr>
          <p:cNvPr id="7" name="Rectangle 6"/>
          <p:cNvSpPr/>
          <p:nvPr/>
        </p:nvSpPr>
        <p:spPr>
          <a:xfrm>
            <a:off x="3886200" y="381000"/>
            <a:ext cx="1516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PH" sz="2400" dirty="0" smtClean="0">
                <a:latin typeface="+mn-lt"/>
              </a:rPr>
              <a:t>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9199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computer program that determines the interest charge uses the floor function to calculate the rounding.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round a number </a:t>
            </a:r>
            <a:r>
              <a:rPr lang="en-US" sz="2400" i="1" dirty="0"/>
              <a:t>N</a:t>
            </a:r>
            <a:r>
              <a:rPr lang="en-US" sz="2400" dirty="0"/>
              <a:t> to the nearest</a:t>
            </a:r>
            <a:r>
              <a:rPr lang="en-US" sz="2400" i="1" dirty="0"/>
              <a:t> </a:t>
            </a:r>
            <a:r>
              <a:rPr lang="en-US" sz="2400" i="1" dirty="0" err="1"/>
              <a:t>k</a:t>
            </a:r>
            <a:r>
              <a:rPr lang="en-US" sz="2400" dirty="0" err="1"/>
              <a:t>th</a:t>
            </a:r>
            <a:r>
              <a:rPr lang="en-US" sz="2400" dirty="0"/>
              <a:t> decimal place, we use the following formula.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Here is the calculation for the interest owed.</a:t>
            </a:r>
          </a:p>
        </p:txBody>
      </p:sp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505200"/>
            <a:ext cx="5776913" cy="949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 this case, </a:t>
            </a:r>
            <a:r>
              <a:rPr lang="en-US" sz="2400" i="1" dirty="0"/>
              <a:t>N </a:t>
            </a:r>
            <a:r>
              <a:rPr lang="en-US" sz="2400" dirty="0"/>
              <a:t>= 237.84 </a:t>
            </a:r>
            <a:r>
              <a:rPr lang="en-US" sz="2400" b="1" dirty="0">
                <a:sym typeface="Wingdings 2" pitchFamily="18" charset="2"/>
              </a:rPr>
              <a:t></a:t>
            </a:r>
            <a:r>
              <a:rPr lang="en-US" sz="2400" dirty="0"/>
              <a:t> 0.015 and </a:t>
            </a:r>
            <a:r>
              <a:rPr lang="en-US" sz="2400" i="1" dirty="0"/>
              <a:t>k </a:t>
            </a:r>
            <a:r>
              <a:rPr lang="en-US" sz="2400" dirty="0"/>
              <a:t>= 2 (round to the second decimal place).</a:t>
            </a:r>
          </a:p>
        </p:txBody>
      </p:sp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8153400" cy="3629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cost of parking in a garage is $3 for the first hour or any part of the first hour and $2 for each additional hour or any part of an hour thereafter. If </a:t>
            </a:r>
            <a:r>
              <a:rPr lang="en-US" sz="2400" i="1" dirty="0"/>
              <a:t>x </a:t>
            </a:r>
            <a:r>
              <a:rPr lang="en-US" sz="2400" dirty="0"/>
              <a:t>is the time in hours that you park your car, then the cost is given by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i="1" dirty="0" smtClean="0"/>
              <a:t>C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/>
              <a:t>) = 3 – 2 </a:t>
            </a:r>
            <a:r>
              <a:rPr lang="en-US" sz="2400" dirty="0" err="1"/>
              <a:t>int</a:t>
            </a:r>
            <a:r>
              <a:rPr lang="en-US" sz="2400" dirty="0"/>
              <a:t>(1 – </a:t>
            </a:r>
            <a:r>
              <a:rPr lang="en-US" sz="2400" i="1" dirty="0"/>
              <a:t>x</a:t>
            </a:r>
            <a:r>
              <a:rPr lang="en-US" sz="2400" dirty="0"/>
              <a:t>),          </a:t>
            </a:r>
            <a:r>
              <a:rPr lang="en-US" sz="2400" i="1" dirty="0"/>
              <a:t>x</a:t>
            </a:r>
            <a:r>
              <a:rPr lang="en-US" sz="2400" dirty="0"/>
              <a:t> &gt;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a. </a:t>
            </a:r>
            <a:r>
              <a:rPr lang="en-US" sz="2400" dirty="0"/>
              <a:t>Evaluate </a:t>
            </a:r>
            <a:r>
              <a:rPr lang="en-US" sz="2400" i="1" dirty="0"/>
              <a:t>C</a:t>
            </a:r>
            <a:r>
              <a:rPr lang="en-US" sz="2400" dirty="0"/>
              <a:t>(2) and </a:t>
            </a:r>
            <a:r>
              <a:rPr lang="en-US" sz="2400" i="1" dirty="0"/>
              <a:t>C</a:t>
            </a:r>
            <a:r>
              <a:rPr lang="en-US" sz="2400" dirty="0"/>
              <a:t>(2.5).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b. </a:t>
            </a:r>
            <a:r>
              <a:rPr lang="en-US" sz="2400" dirty="0"/>
              <a:t>Graph </a:t>
            </a:r>
            <a:r>
              <a:rPr lang="en-US" sz="2400" i="1" dirty="0"/>
              <a:t>y </a:t>
            </a:r>
            <a:r>
              <a:rPr lang="en-US" sz="2400" dirty="0"/>
              <a:t>=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for 0 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5.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dirty="0" smtClean="0">
                <a:latin typeface="+mn-lt"/>
              </a:rPr>
              <a:t>EXAMPLE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Use the Greatest Integer Function to Model Expenses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1A1A"/>
                </a:solidFill>
              </a:rPr>
              <a:t>2</a:t>
            </a:r>
            <a:r>
              <a:rPr lang="en-US" sz="2400" dirty="0"/>
              <a:t>) = 3 – 2 </a:t>
            </a:r>
            <a:r>
              <a:rPr lang="en-US" sz="2400" dirty="0" err="1"/>
              <a:t>int</a:t>
            </a:r>
            <a:r>
              <a:rPr lang="en-US" sz="2400" dirty="0"/>
              <a:t>(1 – </a:t>
            </a:r>
            <a:r>
              <a:rPr lang="en-US" sz="2400" dirty="0">
                <a:solidFill>
                  <a:srgbClr val="FF1A1A"/>
                </a:solidFill>
              </a:rPr>
              <a:t>2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= 3 – 2 </a:t>
            </a:r>
            <a:r>
              <a:rPr lang="en-US" sz="2400" dirty="0" err="1"/>
              <a:t>int</a:t>
            </a:r>
            <a:r>
              <a:rPr lang="en-US" sz="2400" dirty="0"/>
              <a:t>(–1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= 3 – 2(–1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9AFF"/>
                </a:solidFill>
              </a:rPr>
              <a:t>= $5</a:t>
            </a:r>
          </a:p>
          <a:p>
            <a:endParaRPr lang="en-US" sz="2400" dirty="0">
              <a:solidFill>
                <a:srgbClr val="009AFF"/>
              </a:solidFill>
            </a:endParaRPr>
          </a:p>
          <a:p>
            <a:pPr>
              <a:buNone/>
            </a:pP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1A1A"/>
                </a:solidFill>
              </a:rPr>
              <a:t>2.5</a:t>
            </a:r>
            <a:r>
              <a:rPr lang="en-US" sz="2400" dirty="0"/>
              <a:t>) = 3 – 2 </a:t>
            </a:r>
            <a:r>
              <a:rPr lang="en-US" sz="2400" dirty="0" err="1"/>
              <a:t>int</a:t>
            </a:r>
            <a:r>
              <a:rPr lang="en-US" sz="2400" dirty="0"/>
              <a:t>(1 – </a:t>
            </a:r>
            <a:r>
              <a:rPr lang="en-US" sz="2400" dirty="0">
                <a:solidFill>
                  <a:srgbClr val="FF1A1A"/>
                </a:solidFill>
              </a:rPr>
              <a:t>2.5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 = </a:t>
            </a:r>
            <a:r>
              <a:rPr lang="en-US" sz="2400" dirty="0"/>
              <a:t>3 – 2 </a:t>
            </a:r>
            <a:r>
              <a:rPr lang="en-US" sz="2400" dirty="0" err="1"/>
              <a:t>int</a:t>
            </a:r>
            <a:r>
              <a:rPr lang="en-US" sz="2400" dirty="0"/>
              <a:t>(–1.5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 = </a:t>
            </a:r>
            <a:r>
              <a:rPr lang="en-US" sz="2400" dirty="0"/>
              <a:t>3 – 2(–2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= </a:t>
            </a:r>
            <a:r>
              <a:rPr lang="en-US" sz="2400" dirty="0">
                <a:solidFill>
                  <a:srgbClr val="009AFF"/>
                </a:solidFill>
              </a:rPr>
              <a:t>$7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i="1" dirty="0" smtClean="0">
                <a:latin typeface="+mn-lt"/>
              </a:rPr>
              <a:t>SOLUTION</a:t>
            </a:r>
            <a:r>
              <a:rPr lang="en-US" sz="2400" dirty="0" smtClean="0">
                <a:latin typeface="+mn-lt"/>
              </a:rPr>
              <a:t> </a:t>
            </a:r>
            <a:endParaRPr lang="en-US" sz="2400" i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6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56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56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6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6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56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6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6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56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To graph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for 0 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5, consider the value of         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(1 – </a:t>
            </a:r>
            <a:r>
              <a:rPr lang="en-US" sz="2400" i="1" dirty="0"/>
              <a:t>x</a:t>
            </a:r>
            <a:r>
              <a:rPr lang="en-US" sz="2400" dirty="0"/>
              <a:t>) for each of the intervals 0 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1, 1&lt;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2, </a:t>
            </a:r>
            <a:br>
              <a:rPr lang="en-US" sz="2400" dirty="0"/>
            </a:br>
            <a:r>
              <a:rPr lang="en-US" sz="2400" dirty="0"/>
              <a:t>2 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3, 3 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4, and 4 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5. 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For instance, when 0 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1, 0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1 – </a:t>
            </a:r>
            <a:r>
              <a:rPr lang="en-US" sz="2400" i="1" dirty="0"/>
              <a:t>x </a:t>
            </a:r>
            <a:r>
              <a:rPr lang="en-US" sz="2400" dirty="0"/>
              <a:t>&lt; 1. 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dirty="0"/>
              <a:t>Thus </a:t>
            </a:r>
            <a:r>
              <a:rPr lang="en-US" sz="2400" dirty="0" err="1"/>
              <a:t>int</a:t>
            </a:r>
            <a:r>
              <a:rPr lang="en-US" sz="2400" dirty="0"/>
              <a:t>(1 – </a:t>
            </a:r>
            <a:r>
              <a:rPr lang="en-US" sz="2400" i="1" dirty="0"/>
              <a:t>x</a:t>
            </a:r>
            <a:r>
              <a:rPr lang="en-US" sz="2400" dirty="0"/>
              <a:t>) = 0  when 0 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1.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dirty="0"/>
              <a:t>Now consider 1&lt;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2. When 1&lt;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2 , –1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1 – </a:t>
            </a:r>
            <a:r>
              <a:rPr lang="en-US" sz="2400" i="1" dirty="0"/>
              <a:t>x </a:t>
            </a:r>
            <a:r>
              <a:rPr lang="en-US" sz="2400" dirty="0"/>
              <a:t>&lt;</a:t>
            </a:r>
            <a:r>
              <a:rPr lang="en-US" sz="2400" i="1" dirty="0"/>
              <a:t> </a:t>
            </a:r>
            <a:r>
              <a:rPr lang="en-US" sz="2400" dirty="0"/>
              <a:t>0.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dirty="0"/>
              <a:t>Thus </a:t>
            </a:r>
            <a:r>
              <a:rPr lang="en-US" sz="2400" dirty="0" err="1"/>
              <a:t>int</a:t>
            </a:r>
            <a:r>
              <a:rPr lang="en-US" sz="2400" dirty="0"/>
              <a:t>(1 – </a:t>
            </a:r>
            <a:r>
              <a:rPr lang="en-US" sz="2400" i="1" dirty="0"/>
              <a:t>x</a:t>
            </a:r>
            <a:r>
              <a:rPr lang="en-US" sz="2400" dirty="0"/>
              <a:t>) = –1 when 1&lt; </a:t>
            </a:r>
            <a:r>
              <a:rPr lang="en-US" sz="2400" i="1" dirty="0"/>
              <a:t>x </a:t>
            </a:r>
            <a:r>
              <a:rPr lang="en-US" sz="2400" b="1" dirty="0">
                <a:sym typeface="Symbol" pitchFamily="18" charset="2"/>
              </a:rPr>
              <a:t></a:t>
            </a:r>
            <a:r>
              <a:rPr lang="en-US" sz="2400" dirty="0"/>
              <a:t> 2.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i="1" dirty="0" smtClean="0">
                <a:latin typeface="+mn-lt"/>
              </a:rPr>
              <a:t>SOLUTION</a:t>
            </a:r>
            <a:endParaRPr lang="en-US" sz="2400" i="1" dirty="0">
              <a:latin typeface="+mn-lt"/>
            </a:endParaRP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7620000" y="304800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Applying the same reasoning to each of the other intervals gives the following table of values and the graph of </a:t>
            </a:r>
            <a:r>
              <a:rPr lang="en-US" sz="2400" i="1" dirty="0"/>
              <a:t>C</a:t>
            </a:r>
            <a:r>
              <a:rPr lang="en-US" sz="2400" dirty="0"/>
              <a:t> shown in </a:t>
            </a:r>
            <a:r>
              <a:rPr lang="en-US" sz="2400" dirty="0" smtClean="0"/>
              <a:t>the figure </a:t>
            </a:r>
            <a:endParaRPr lang="en-US" sz="2400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i="1" dirty="0" smtClean="0">
                <a:latin typeface="+mn-lt"/>
              </a:rPr>
              <a:t>SOLUTION</a:t>
            </a:r>
            <a:endParaRPr lang="en-US" sz="2400" i="1" dirty="0">
              <a:latin typeface="+mn-lt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pic>
        <p:nvPicPr>
          <p:cNvPr id="260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19400"/>
            <a:ext cx="4762500" cy="2330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60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286000"/>
            <a:ext cx="2751138" cy="3489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0013"/>
            <a:ext cx="8229600" cy="5256212"/>
          </a:xfrm>
          <a:noFill/>
        </p:spPr>
        <p:txBody>
          <a:bodyPr/>
          <a:lstStyle/>
          <a:p>
            <a:pPr>
              <a:buNone/>
            </a:pPr>
            <a:r>
              <a:rPr lang="en-US" sz="2400" dirty="0"/>
              <a:t>Because </a:t>
            </a:r>
            <a:r>
              <a:rPr lang="en-US" sz="2400" i="1" dirty="0"/>
              <a:t>C</a:t>
            </a:r>
            <a:r>
              <a:rPr lang="en-US" sz="2400" dirty="0"/>
              <a:t>(1) = 3, </a:t>
            </a:r>
            <a:r>
              <a:rPr lang="en-US" sz="2400" i="1" dirty="0"/>
              <a:t>C</a:t>
            </a:r>
            <a:r>
              <a:rPr lang="en-US" sz="2400" dirty="0"/>
              <a:t>(2) = 5, </a:t>
            </a:r>
            <a:r>
              <a:rPr lang="en-US" sz="2400" i="1" dirty="0"/>
              <a:t>C</a:t>
            </a:r>
            <a:r>
              <a:rPr lang="en-US" sz="2400" dirty="0"/>
              <a:t>(3) = 7, </a:t>
            </a:r>
            <a:r>
              <a:rPr lang="en-US" sz="2400" i="1" dirty="0"/>
              <a:t>C</a:t>
            </a:r>
            <a:r>
              <a:rPr lang="en-US" sz="2400" dirty="0"/>
              <a:t>(4) = 9, and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i="1" dirty="0"/>
              <a:t>C</a:t>
            </a:r>
            <a:r>
              <a:rPr lang="en-US" sz="2400" dirty="0"/>
              <a:t>(5) = 11, we can use a solid circle at the right endpoint of </a:t>
            </a:r>
          </a:p>
          <a:p>
            <a:pPr>
              <a:buNone/>
            </a:pPr>
            <a:r>
              <a:rPr lang="en-US" sz="2400" dirty="0"/>
              <a:t>each “step” and an open circle at each left endpoint.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226425" cy="1143000"/>
          </a:xfrm>
          <a:noFill/>
        </p:spPr>
        <p:txBody>
          <a:bodyPr/>
          <a:lstStyle/>
          <a:p>
            <a:r>
              <a:rPr lang="en-US" sz="2400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SOLUTION</a:t>
            </a:r>
            <a:endParaRPr lang="en-US" sz="2400" i="1" dirty="0">
              <a:latin typeface="+mn-lt"/>
            </a:endParaRP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8242300" y="652463"/>
            <a:ext cx="9631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718C"/>
                </a:solidFill>
                <a:latin typeface="+mn-lt"/>
              </a:rPr>
              <a:t>cont’d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PH" sz="2400" dirty="0" smtClean="0"/>
              <a:t>INVERSE FUNCTIONS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sz="2400" dirty="0" smtClean="0"/>
                  <a:t>Definition of an Inverse</a:t>
                </a:r>
              </a:p>
              <a:p>
                <a:pPr marL="0" indent="0">
                  <a:buNone/>
                </a:pPr>
                <a:r>
                  <a:rPr lang="en-PH" sz="2400" dirty="0"/>
                  <a:t>	</a:t>
                </a:r>
                <a:r>
                  <a:rPr lang="en-PH" sz="2400" dirty="0" smtClean="0"/>
                  <a:t>If the ordered pairs of a function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PH" sz="2400" dirty="0" smtClean="0"/>
                  <a:t> are the ordered pairs of a function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 with the order of the coordinates reversed, then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PH" sz="2400" dirty="0" smtClean="0"/>
                  <a:t> is the </a:t>
                </a:r>
                <a:r>
                  <a:rPr lang="en-PH" sz="2400" i="1" dirty="0" smtClean="0"/>
                  <a:t>inverse function </a:t>
                </a:r>
                <a:r>
                  <a:rPr lang="en-PH" sz="2400" dirty="0" smtClean="0"/>
                  <a:t>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pPr marL="0" indent="0">
                  <a:buNone/>
                </a:pPr>
                <a:endParaRPr lang="en-PH" sz="2400" dirty="0"/>
              </a:p>
              <a:p>
                <a:pPr marL="0" indent="0">
                  <a:buNone/>
                </a:pPr>
                <a:r>
                  <a:rPr lang="en-PH" sz="2400" dirty="0" smtClean="0"/>
                  <a:t>Condition for an Inverse Function</a:t>
                </a:r>
              </a:p>
              <a:p>
                <a:pPr marL="0" indent="0">
                  <a:buNone/>
                </a:pPr>
                <a:r>
                  <a:rPr lang="en-PH" sz="2400" dirty="0"/>
                  <a:t>	</a:t>
                </a:r>
                <a:r>
                  <a:rPr lang="en-PH" sz="2400" dirty="0" smtClean="0"/>
                  <a:t>A function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 has an inverse function if and only if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 is a one-to-one function.</a:t>
                </a:r>
              </a:p>
              <a:p>
                <a:pPr marL="0" indent="0">
                  <a:buNone/>
                </a:pPr>
                <a:endParaRPr lang="en-PH" sz="2400" dirty="0"/>
              </a:p>
              <a:p>
                <a:pPr marL="0" indent="0">
                  <a:buNone/>
                </a:pPr>
                <a:r>
                  <a:rPr lang="en-PH" sz="2400" dirty="0" smtClean="0"/>
                  <a:t>Alternative Condition for an Inverse Function</a:t>
                </a:r>
              </a:p>
              <a:p>
                <a:pPr marL="0" indent="0">
                  <a:buNone/>
                </a:pPr>
                <a:r>
                  <a:rPr lang="en-PH" sz="2400" dirty="0"/>
                  <a:t>	I</a:t>
                </a:r>
                <a:r>
                  <a:rPr lang="en-PH" sz="2400" dirty="0" smtClean="0"/>
                  <a:t>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 is an increasing function or a decreasing function, then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 has an inverse function.</a:t>
                </a: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29200"/>
              </a:xfrm>
              <a:blipFill rotWithShape="1">
                <a:blip r:embed="rId2" cstate="print"/>
                <a:stretch>
                  <a:fillRect l="-1111" t="-970" b="-20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90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PH" sz="2400" dirty="0" smtClean="0"/>
                  <a:t>	Consider a function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 and its inverse function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PH" sz="2400" dirty="0" smtClean="0"/>
                  <a:t>. Because the ordered pairs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PH" sz="2400" dirty="0" smtClean="0"/>
                  <a:t> are the ordered pairs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 with the order of the coordinates reversed, the domain of the inverse function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PH" sz="2400" dirty="0" smtClean="0"/>
                  <a:t> is the range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, and the range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PH" sz="2400" dirty="0" smtClean="0"/>
                  <a:t> is the domain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marL="0" indent="0" algn="just">
                  <a:buNone/>
                </a:pPr>
                <a:r>
                  <a:rPr lang="en-PH" sz="2400" dirty="0" smtClean="0"/>
                  <a:t>Steps for finding the Inverse of a Function</a:t>
                </a:r>
              </a:p>
              <a:p>
                <a:pPr marL="0" indent="0" algn="just">
                  <a:buNone/>
                </a:pPr>
                <a:r>
                  <a:rPr lang="en-PH" sz="2400" dirty="0"/>
                  <a:t>	</a:t>
                </a:r>
                <a:r>
                  <a:rPr lang="en-PH" sz="2400" dirty="0" smtClean="0"/>
                  <a:t>To find the equation of the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PH" sz="2400" dirty="0" smtClean="0"/>
                  <a:t> of the one-to-one function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PH" sz="2400" dirty="0" smtClean="0"/>
                  <a:t>, follow these steps.</a:t>
                </a:r>
              </a:p>
              <a:p>
                <a:pPr marL="457200" indent="-457200" algn="just">
                  <a:buAutoNum type="arabicPeriod"/>
                </a:pPr>
                <a:r>
                  <a:rPr lang="en-PH" sz="2400" dirty="0" smtClean="0"/>
                  <a:t>Substitute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PH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r>
                      <a:rPr lang="en-PH" sz="2400" b="0" i="1" smtClean="0">
                        <a:latin typeface="Cambria Math"/>
                      </a:rPr>
                      <m:t>(</m:t>
                    </m:r>
                    <m:r>
                      <a:rPr lang="en-PH" sz="2400" b="0" i="1" smtClean="0">
                        <a:latin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pPr marL="457200" indent="-457200" algn="just">
                  <a:buAutoNum type="arabicPeriod"/>
                </a:pPr>
                <a:r>
                  <a:rPr lang="en-PH" sz="2400" dirty="0" smtClean="0"/>
                  <a:t>Interchange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PH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pPr marL="457200" indent="-457200" algn="just">
                  <a:buAutoNum type="arabicPeriod"/>
                </a:pPr>
                <a:r>
                  <a:rPr lang="en-PH" sz="2400" dirty="0" smtClean="0"/>
                  <a:t>Solve, if possible, for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PH" sz="2400" dirty="0" smtClean="0"/>
                  <a:t> in terms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PH" sz="2400" dirty="0" smtClean="0"/>
                  <a:t>.</a:t>
                </a:r>
              </a:p>
              <a:p>
                <a:pPr marL="457200" indent="-457200" algn="just">
                  <a:buAutoNum type="arabicPeriod"/>
                </a:pPr>
                <a:r>
                  <a:rPr lang="en-PH" sz="2400" dirty="0" smtClean="0"/>
                  <a:t>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PH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PH" sz="2400" dirty="0" smtClean="0"/>
                  <a:t>.</a:t>
                </a: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 cstate="print"/>
                <a:stretch>
                  <a:fillRect l="-1111" t="-964" r="-1111" b="-14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927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PH" sz="2400" dirty="0" smtClean="0"/>
                  <a:t>Examples: Find the inverse of the following one-to-one functions. Find the domain and range and sketch the graph of the inverse function.</a:t>
                </a:r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=2</m:t>
                    </m:r>
                    <m:r>
                      <a:rPr lang="en-PH" sz="2400" b="0" i="1" smtClean="0">
                        <a:latin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</a:rPr>
                      <m:t>−3</m:t>
                    </m:r>
                  </m:oMath>
                </a14:m>
                <a:endParaRPr lang="en-PH" sz="2400" dirty="0" smtClean="0"/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400" b="0" i="1" smtClean="0">
                            <a:latin typeface="Cambria Math"/>
                          </a:rPr>
                          <m:t>3</m:t>
                        </m:r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PH" sz="2400" b="0" i="1" smtClean="0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PH" sz="2400" dirty="0" smtClean="0"/>
                  <a:t>, </a:t>
                </a:r>
                <a14:m>
                  <m:oMath xmlns:m="http://schemas.openxmlformats.org/officeDocument/2006/math">
                    <m:r>
                      <a:rPr lang="en-PH" sz="2400" b="0" i="1" dirty="0" smtClean="0">
                        <a:latin typeface="Cambria Math"/>
                      </a:rPr>
                      <m:t>𝑥</m:t>
                    </m:r>
                    <m:r>
                      <a:rPr lang="en-PH" sz="2400" b="0" i="1" dirty="0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PH" sz="2400" dirty="0" smtClean="0"/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marL="0" indent="0" algn="just">
                  <a:buNone/>
                </a:pPr>
                <a:r>
                  <a:rPr lang="en-PH" sz="2400" dirty="0" smtClean="0"/>
                  <a:t>Inverse of a function with a Restricted Domain</a:t>
                </a:r>
              </a:p>
              <a:p>
                <a:pPr marL="0" indent="0" algn="just">
                  <a:buNone/>
                </a:pPr>
                <a:r>
                  <a:rPr lang="en-PH" sz="2400" dirty="0" smtClean="0"/>
                  <a:t>Example: Find the inverse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PH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PH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400" b="0" i="1" smtClean="0">
                        <a:latin typeface="Cambria Math"/>
                      </a:rPr>
                      <m:t>+4</m:t>
                    </m:r>
                    <m:r>
                      <a:rPr lang="en-PH" sz="2400" b="0" i="1" smtClean="0">
                        <a:latin typeface="Cambria Math"/>
                      </a:rPr>
                      <m:t>𝑥</m:t>
                    </m:r>
                    <m:r>
                      <a:rPr lang="en-PH" sz="2400" b="0" i="1" smtClean="0">
                        <a:latin typeface="Cambria Math"/>
                      </a:rPr>
                      <m:t>+3</m:t>
                    </m:r>
                  </m:oMath>
                </a14:m>
                <a:r>
                  <a:rPr lang="en-PH" sz="2400" dirty="0" smtClean="0"/>
                  <a:t>, where the domain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PH" sz="2400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PH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PH" sz="2400" b="0" i="1" smtClean="0">
                            <a:latin typeface="Cambria Math"/>
                            <a:ea typeface="Cambria Math"/>
                          </a:rPr>
                          <m:t>≥−2</m:t>
                        </m:r>
                      </m:e>
                    </m:d>
                  </m:oMath>
                </a14:m>
                <a:r>
                  <a:rPr lang="en-PH" sz="2400" dirty="0" smtClean="0"/>
                  <a:t>.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 cstate="print"/>
                <a:stretch>
                  <a:fillRect l="-1111" t="-979" r="-111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744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394200" y="1743075"/>
            <a:ext cx="4572000" cy="2609850"/>
            <a:chOff x="2672" y="1098"/>
            <a:chExt cx="2880" cy="1644"/>
          </a:xfrm>
        </p:grpSpPr>
        <p:pic>
          <p:nvPicPr>
            <p:cNvPr id="1333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4" y="1102"/>
              <a:ext cx="2867" cy="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9" name="Rectangle 4"/>
            <p:cNvSpPr>
              <a:spLocks noChangeArrowheads="1"/>
            </p:cNvSpPr>
            <p:nvPr/>
          </p:nvSpPr>
          <p:spPr bwMode="auto">
            <a:xfrm>
              <a:off x="2672" y="1098"/>
              <a:ext cx="2880" cy="16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40" name="Object 5"/>
            <p:cNvGraphicFramePr>
              <a:graphicFrameLocks noChangeAspect="1"/>
            </p:cNvGraphicFramePr>
            <p:nvPr/>
          </p:nvGraphicFramePr>
          <p:xfrm>
            <a:off x="4715" y="1118"/>
            <a:ext cx="812" cy="310"/>
          </p:xfrm>
          <a:graphic>
            <a:graphicData uri="http://schemas.openxmlformats.org/presentationml/2006/ole">
              <p:oleObj spid="_x0000_s2092" name="Equation" r:id="rId4" imgW="596900" imgH="228600" progId="Equation.3">
                <p:embed/>
              </p:oleObj>
            </a:graphicData>
          </a:graphic>
        </p:graphicFrame>
      </p:grpSp>
      <p:pic>
        <p:nvPicPr>
          <p:cNvPr id="1333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263" y="1717676"/>
            <a:ext cx="33274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6" name="Rectangle 8"/>
          <p:cNvSpPr>
            <a:spLocks noChangeArrowheads="1"/>
          </p:cNvSpPr>
          <p:nvPr/>
        </p:nvSpPr>
        <p:spPr bwMode="auto">
          <a:xfrm>
            <a:off x="357188" y="1716088"/>
            <a:ext cx="3286125" cy="26685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37" name="Object 9"/>
          <p:cNvGraphicFramePr>
            <a:graphicFrameLocks noChangeAspect="1"/>
          </p:cNvGraphicFramePr>
          <p:nvPr/>
        </p:nvGraphicFramePr>
        <p:xfrm>
          <a:off x="509588" y="1858963"/>
          <a:ext cx="1389063" cy="500063"/>
        </p:xfrm>
        <a:graphic>
          <a:graphicData uri="http://schemas.openxmlformats.org/presentationml/2006/ole">
            <p:oleObj spid="_x0000_s2093" name="Equation" r:id="rId6" imgW="634725" imgH="228501" progId="Equation.3">
              <p:embed/>
            </p:oleObj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2400" y="353682"/>
            <a:ext cx="6197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750888" algn="l"/>
              </a:tabLst>
            </a:pPr>
            <a:r>
              <a:rPr lang="en-GB" sz="2400" dirty="0" smtClean="0">
                <a:latin typeface="+mn-lt"/>
                <a:sym typeface="Symbol" pitchFamily="18" charset="2"/>
              </a:rPr>
              <a:t>ONE-TO-ONE AND MANY-TO-ONE FUNCTIONS  </a:t>
            </a:r>
            <a:endParaRPr lang="en-GB" sz="2400" dirty="0">
              <a:latin typeface="+mn-lt"/>
              <a:sym typeface="Symbol" pitchFamily="18" charset="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04800" y="4359275"/>
            <a:ext cx="3911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750888" algn="l"/>
              </a:tabLst>
            </a:pPr>
            <a:r>
              <a:rPr lang="en-GB" b="1">
                <a:latin typeface="Comic Sans MS" pitchFamily="66" charset="0"/>
                <a:sym typeface="Symbol" pitchFamily="18" charset="2"/>
              </a:rPr>
              <a:t>Each value of </a:t>
            </a:r>
            <a:r>
              <a:rPr lang="en-GB" sz="2600" b="1" i="1">
                <a:sym typeface="Symbol" pitchFamily="18" charset="2"/>
              </a:rPr>
              <a:t>x</a:t>
            </a:r>
            <a:r>
              <a:rPr lang="en-GB" b="1">
                <a:latin typeface="Comic Sans MS" pitchFamily="66" charset="0"/>
                <a:sym typeface="Symbol" pitchFamily="18" charset="2"/>
              </a:rPr>
              <a:t> maps to only one value of </a:t>
            </a:r>
            <a:r>
              <a:rPr lang="en-GB" sz="2600" b="1" i="1">
                <a:sym typeface="Symbol" pitchFamily="18" charset="2"/>
              </a:rPr>
              <a:t>y . . .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676525" y="2809875"/>
            <a:ext cx="1588" cy="6413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2003425" y="2795588"/>
            <a:ext cx="693738" cy="63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1016000" y="3440113"/>
            <a:ext cx="1588" cy="3984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014413" y="3825875"/>
            <a:ext cx="1004887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79400" y="1219200"/>
            <a:ext cx="474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750888" algn="l"/>
              </a:tabLst>
            </a:pPr>
            <a:r>
              <a:rPr lang="en-GB" b="1">
                <a:latin typeface="Comic Sans MS" pitchFamily="66" charset="0"/>
                <a:sym typeface="Symbol" pitchFamily="18" charset="2"/>
              </a:rPr>
              <a:t>Consider the following graphs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5481638" y="2301875"/>
            <a:ext cx="2259012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5715000" y="2301875"/>
            <a:ext cx="1588" cy="7604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054725" y="2276475"/>
            <a:ext cx="1676400" cy="782638"/>
            <a:chOff x="3718" y="1434"/>
            <a:chExt cx="1056" cy="493"/>
          </a:xfrm>
        </p:grpSpPr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V="1">
              <a:off x="3718" y="1447"/>
              <a:ext cx="1" cy="47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 flipV="1">
              <a:off x="4549" y="1434"/>
              <a:ext cx="2" cy="4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 flipH="1" flipV="1">
              <a:off x="4762" y="1447"/>
              <a:ext cx="12" cy="4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521200" y="4359275"/>
            <a:ext cx="4318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750888" algn="l"/>
              </a:tabLst>
            </a:pPr>
            <a:r>
              <a:rPr lang="en-GB" b="1">
                <a:latin typeface="Comic Sans MS" pitchFamily="66" charset="0"/>
                <a:sym typeface="Symbol" pitchFamily="18" charset="2"/>
              </a:rPr>
              <a:t>Each value of </a:t>
            </a:r>
            <a:r>
              <a:rPr lang="en-GB" sz="2600" b="1" i="1">
                <a:sym typeface="Symbol" pitchFamily="18" charset="2"/>
              </a:rPr>
              <a:t>x</a:t>
            </a:r>
            <a:r>
              <a:rPr lang="en-GB" b="1">
                <a:latin typeface="Comic Sans MS" pitchFamily="66" charset="0"/>
                <a:sym typeface="Symbol" pitchFamily="18" charset="2"/>
              </a:rPr>
              <a:t> maps to only one value of </a:t>
            </a:r>
            <a:r>
              <a:rPr lang="en-GB" sz="2600" b="1" i="1">
                <a:sym typeface="Symbol" pitchFamily="18" charset="2"/>
              </a:rPr>
              <a:t>y . . .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456238" y="2301875"/>
            <a:ext cx="252412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521200" y="5229225"/>
            <a:ext cx="4318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750888" algn="l"/>
              </a:tabLst>
            </a:pPr>
            <a:r>
              <a:rPr lang="en-GB" b="1">
                <a:latin typeface="Comic Sans MS" pitchFamily="66" charset="0"/>
                <a:sym typeface="Symbol" pitchFamily="18" charset="2"/>
              </a:rPr>
              <a:t>BUT many</a:t>
            </a:r>
            <a:r>
              <a:rPr lang="en-GB" sz="2600" b="1" i="1">
                <a:sym typeface="Symbol" pitchFamily="18" charset="2"/>
              </a:rPr>
              <a:t> </a:t>
            </a:r>
            <a:r>
              <a:rPr lang="en-GB" b="1">
                <a:latin typeface="Comic Sans MS" pitchFamily="66" charset="0"/>
                <a:sym typeface="Symbol" pitchFamily="18" charset="2"/>
              </a:rPr>
              <a:t>other</a:t>
            </a:r>
            <a:r>
              <a:rPr lang="en-GB" sz="2600" b="1" i="1">
                <a:sym typeface="Symbol" pitchFamily="18" charset="2"/>
              </a:rPr>
              <a:t> x</a:t>
            </a:r>
            <a:r>
              <a:rPr lang="en-GB" b="1">
                <a:latin typeface="Comic Sans MS" pitchFamily="66" charset="0"/>
                <a:sym typeface="Symbol" pitchFamily="18" charset="2"/>
              </a:rPr>
              <a:t> values map to that </a:t>
            </a:r>
            <a:r>
              <a:rPr lang="en-GB" sz="2600" b="1" i="1">
                <a:sym typeface="Symbol" pitchFamily="18" charset="2"/>
              </a:rPr>
              <a:t>y.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55600" y="5197475"/>
            <a:ext cx="37592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750888" algn="l"/>
              </a:tabLst>
            </a:pPr>
            <a:r>
              <a:rPr lang="en-GB" b="1">
                <a:latin typeface="Comic Sans MS" pitchFamily="66" charset="0"/>
                <a:sym typeface="Symbol" pitchFamily="18" charset="2"/>
              </a:rPr>
              <a:t>and each </a:t>
            </a:r>
            <a:r>
              <a:rPr lang="en-GB" sz="2600" b="1" i="1">
                <a:sym typeface="Symbol" pitchFamily="18" charset="2"/>
              </a:rPr>
              <a:t>y</a:t>
            </a:r>
            <a:r>
              <a:rPr lang="en-GB" b="1">
                <a:latin typeface="Comic Sans MS" pitchFamily="66" charset="0"/>
                <a:sym typeface="Symbol" pitchFamily="18" charset="2"/>
              </a:rPr>
              <a:t> is mapped from only one </a:t>
            </a:r>
            <a:r>
              <a:rPr lang="en-GB" sz="2600" b="1" i="1">
                <a:sym typeface="Symbol" pitchFamily="18" charset="2"/>
              </a:rPr>
              <a:t>x.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708400" y="25146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750888" algn="l"/>
              </a:tabLst>
            </a:pPr>
            <a:r>
              <a:rPr lang="en-GB" b="1">
                <a:latin typeface="Comic Sans MS" pitchFamily="66" charset="0"/>
                <a:sym typeface="Symbol" pitchFamily="18" charset="2"/>
              </a:rPr>
              <a:t>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8879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6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7800" y="4597400"/>
            <a:ext cx="4235450" cy="1016000"/>
            <a:chOff x="208" y="2928"/>
            <a:chExt cx="2528" cy="640"/>
          </a:xfrm>
        </p:grpSpPr>
        <p:sp>
          <p:nvSpPr>
            <p:cNvPr id="14366" name="Rectangle 4"/>
            <p:cNvSpPr>
              <a:spLocks noChangeArrowheads="1"/>
            </p:cNvSpPr>
            <p:nvPr/>
          </p:nvSpPr>
          <p:spPr bwMode="auto">
            <a:xfrm>
              <a:off x="224" y="2928"/>
              <a:ext cx="2496" cy="6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Rectangle 5"/>
            <p:cNvSpPr>
              <a:spLocks noChangeArrowheads="1"/>
            </p:cNvSpPr>
            <p:nvPr/>
          </p:nvSpPr>
          <p:spPr bwMode="auto">
            <a:xfrm>
              <a:off x="208" y="3002"/>
              <a:ext cx="25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750888" algn="l"/>
                </a:tabLst>
              </a:pPr>
              <a:r>
                <a:rPr lang="en-GB" b="1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                 </a:t>
              </a:r>
              <a:r>
                <a:rPr lang="en-GB" b="1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         </a:t>
              </a:r>
              <a:r>
                <a:rPr lang="en-GB" b="1" dirty="0" smtClean="0">
                  <a:latin typeface="+mn-lt"/>
                  <a:sym typeface="Symbol" pitchFamily="18" charset="2"/>
                </a:rPr>
                <a:t>is </a:t>
              </a:r>
              <a:r>
                <a:rPr lang="en-GB" b="1" dirty="0">
                  <a:latin typeface="+mn-lt"/>
                  <a:sym typeface="Symbol" pitchFamily="18" charset="2"/>
                </a:rPr>
                <a:t>an example of </a:t>
              </a:r>
              <a:r>
                <a:rPr lang="en-GB" b="1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a one-to-one function  </a:t>
              </a:r>
            </a:p>
          </p:txBody>
        </p:sp>
        <p:graphicFrame>
          <p:nvGraphicFramePr>
            <p:cNvPr id="1436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7856174"/>
                </p:ext>
              </p:extLst>
            </p:nvPr>
          </p:nvGraphicFramePr>
          <p:xfrm>
            <a:off x="344" y="2996"/>
            <a:ext cx="758" cy="220"/>
          </p:xfrm>
          <a:graphic>
            <a:graphicData uri="http://schemas.openxmlformats.org/presentationml/2006/ole">
              <p:oleObj spid="_x0000_s3150" name="Equation" r:id="rId3" imgW="622030" imgH="266584" progId="Equation.3">
                <p:embed/>
              </p:oleObj>
            </a:graphicData>
          </a:graphic>
        </p:graphicFrame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4597401" y="4530726"/>
            <a:ext cx="4089400" cy="677863"/>
            <a:chOff x="2896" y="2806"/>
            <a:chExt cx="2576" cy="427"/>
          </a:xfrm>
        </p:grpSpPr>
        <p:sp>
          <p:nvSpPr>
            <p:cNvPr id="14364" name="Rectangle 8"/>
            <p:cNvSpPr>
              <a:spLocks noChangeArrowheads="1"/>
            </p:cNvSpPr>
            <p:nvPr/>
          </p:nvSpPr>
          <p:spPr bwMode="auto">
            <a:xfrm>
              <a:off x="2896" y="2826"/>
              <a:ext cx="2576" cy="4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750888" algn="l"/>
                </a:tabLst>
              </a:pPr>
              <a:r>
                <a:rPr lang="en-GB" b="1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            </a:t>
              </a:r>
              <a:r>
                <a:rPr lang="en-GB" b="1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          </a:t>
              </a:r>
              <a:r>
                <a:rPr lang="en-GB" b="1" dirty="0" smtClean="0">
                  <a:latin typeface="+mn-lt"/>
                  <a:sym typeface="Symbol" pitchFamily="18" charset="2"/>
                </a:rPr>
                <a:t>is </a:t>
              </a:r>
              <a:r>
                <a:rPr lang="en-GB" b="1" dirty="0">
                  <a:latin typeface="+mn-lt"/>
                  <a:sym typeface="Symbol" pitchFamily="18" charset="2"/>
                </a:rPr>
                <a:t>an example of</a:t>
              </a:r>
              <a:r>
                <a:rPr lang="en-GB" b="1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 a many-to-one function</a:t>
              </a:r>
            </a:p>
          </p:txBody>
        </p:sp>
        <p:graphicFrame>
          <p:nvGraphicFramePr>
            <p:cNvPr id="1436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34085161"/>
                </p:ext>
              </p:extLst>
            </p:nvPr>
          </p:nvGraphicFramePr>
          <p:xfrm>
            <a:off x="2896" y="2806"/>
            <a:ext cx="705" cy="350"/>
          </p:xfrm>
          <a:graphic>
            <a:graphicData uri="http://schemas.openxmlformats.org/presentationml/2006/ole">
              <p:oleObj spid="_x0000_s3151" name="Equation" r:id="rId4" imgW="20699640" imgH="7314120" progId="Equation.3">
                <p:embed/>
              </p:oleObj>
            </a:graphicData>
          </a:graphic>
        </p:graphicFrame>
      </p:grp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4394200" y="1743075"/>
            <a:ext cx="4572000" cy="2609850"/>
            <a:chOff x="2672" y="1098"/>
            <a:chExt cx="2880" cy="1644"/>
          </a:xfrm>
        </p:grpSpPr>
        <p:pic>
          <p:nvPicPr>
            <p:cNvPr id="14361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4" y="1102"/>
              <a:ext cx="2867" cy="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2" name="Rectangle 12"/>
            <p:cNvSpPr>
              <a:spLocks noChangeArrowheads="1"/>
            </p:cNvSpPr>
            <p:nvPr/>
          </p:nvSpPr>
          <p:spPr bwMode="auto">
            <a:xfrm>
              <a:off x="2672" y="1098"/>
              <a:ext cx="2880" cy="16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63" name="Object 13"/>
            <p:cNvGraphicFramePr>
              <a:graphicFrameLocks noChangeAspect="1"/>
            </p:cNvGraphicFramePr>
            <p:nvPr/>
          </p:nvGraphicFramePr>
          <p:xfrm>
            <a:off x="4715" y="1118"/>
            <a:ext cx="812" cy="310"/>
          </p:xfrm>
          <a:graphic>
            <a:graphicData uri="http://schemas.openxmlformats.org/presentationml/2006/ole">
              <p:oleObj spid="_x0000_s3152" name="Equation" r:id="rId6" imgW="596900" imgH="228600" progId="Equation.3">
                <p:embed/>
              </p:oleObj>
            </a:graphicData>
          </a:graphic>
        </p:graphicFrame>
      </p:grpSp>
      <p:grpSp>
        <p:nvGrpSpPr>
          <p:cNvPr id="14342" name="Group 14"/>
          <p:cNvGrpSpPr>
            <a:grpSpLocks/>
          </p:cNvGrpSpPr>
          <p:nvPr/>
        </p:nvGrpSpPr>
        <p:grpSpPr bwMode="auto">
          <a:xfrm>
            <a:off x="322263" y="1730375"/>
            <a:ext cx="3327400" cy="2668588"/>
            <a:chOff x="299" y="1090"/>
            <a:chExt cx="2096" cy="1681"/>
          </a:xfrm>
        </p:grpSpPr>
        <p:pic>
          <p:nvPicPr>
            <p:cNvPr id="14358" name="Picture 1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" y="1091"/>
              <a:ext cx="2096" cy="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9" name="Rectangle 16"/>
            <p:cNvSpPr>
              <a:spLocks noChangeArrowheads="1"/>
            </p:cNvSpPr>
            <p:nvPr/>
          </p:nvSpPr>
          <p:spPr bwMode="auto">
            <a:xfrm>
              <a:off x="321" y="1090"/>
              <a:ext cx="2070" cy="16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60" name="Object 17"/>
            <p:cNvGraphicFramePr>
              <a:graphicFrameLocks noChangeAspect="1"/>
            </p:cNvGraphicFramePr>
            <p:nvPr/>
          </p:nvGraphicFramePr>
          <p:xfrm>
            <a:off x="417" y="1180"/>
            <a:ext cx="875" cy="315"/>
          </p:xfrm>
          <a:graphic>
            <a:graphicData uri="http://schemas.openxmlformats.org/presentationml/2006/ole">
              <p:oleObj spid="_x0000_s3153" name="Equation" r:id="rId8" imgW="634725" imgH="228501" progId="Equation.3">
                <p:embed/>
              </p:oleObj>
            </a:graphicData>
          </a:graphic>
        </p:graphicFrame>
      </p:grpSp>
      <p:sp>
        <p:nvSpPr>
          <p:cNvPr id="14343" name="Line 18"/>
          <p:cNvSpPr>
            <a:spLocks noChangeShapeType="1"/>
          </p:cNvSpPr>
          <p:nvPr/>
        </p:nvSpPr>
        <p:spPr bwMode="auto">
          <a:xfrm flipV="1">
            <a:off x="2676525" y="2809875"/>
            <a:ext cx="1588" cy="6413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4344" name="Line 19"/>
          <p:cNvSpPr>
            <a:spLocks noChangeShapeType="1"/>
          </p:cNvSpPr>
          <p:nvPr/>
        </p:nvSpPr>
        <p:spPr bwMode="auto">
          <a:xfrm flipH="1" flipV="1">
            <a:off x="2003425" y="2795588"/>
            <a:ext cx="693738" cy="63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4345" name="Line 20"/>
          <p:cNvSpPr>
            <a:spLocks noChangeShapeType="1"/>
          </p:cNvSpPr>
          <p:nvPr/>
        </p:nvSpPr>
        <p:spPr bwMode="auto">
          <a:xfrm flipH="1">
            <a:off x="1016000" y="3440113"/>
            <a:ext cx="1588" cy="3984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4346" name="Line 21"/>
          <p:cNvSpPr>
            <a:spLocks noChangeShapeType="1"/>
          </p:cNvSpPr>
          <p:nvPr/>
        </p:nvSpPr>
        <p:spPr bwMode="auto">
          <a:xfrm>
            <a:off x="1014413" y="3825875"/>
            <a:ext cx="1004887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4347" name="Rectangle 22"/>
          <p:cNvSpPr>
            <a:spLocks noChangeArrowheads="1"/>
          </p:cNvSpPr>
          <p:nvPr/>
        </p:nvSpPr>
        <p:spPr bwMode="auto">
          <a:xfrm>
            <a:off x="279400" y="1219200"/>
            <a:ext cx="474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750888" algn="l"/>
              </a:tabLst>
            </a:pPr>
            <a:r>
              <a:rPr lang="en-GB" b="1">
                <a:latin typeface="Comic Sans MS" pitchFamily="66" charset="0"/>
                <a:sym typeface="Symbol" pitchFamily="18" charset="2"/>
              </a:rPr>
              <a:t>Consider the following graphs</a:t>
            </a:r>
          </a:p>
        </p:txBody>
      </p:sp>
      <p:sp>
        <p:nvSpPr>
          <p:cNvPr id="14348" name="Line 23"/>
          <p:cNvSpPr>
            <a:spLocks noChangeShapeType="1"/>
          </p:cNvSpPr>
          <p:nvPr/>
        </p:nvSpPr>
        <p:spPr bwMode="auto">
          <a:xfrm flipH="1">
            <a:off x="5481638" y="2301875"/>
            <a:ext cx="2259012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4349" name="Line 24"/>
          <p:cNvSpPr>
            <a:spLocks noChangeShapeType="1"/>
          </p:cNvSpPr>
          <p:nvPr/>
        </p:nvSpPr>
        <p:spPr bwMode="auto">
          <a:xfrm flipV="1">
            <a:off x="5715000" y="2301875"/>
            <a:ext cx="1588" cy="7604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grpSp>
        <p:nvGrpSpPr>
          <p:cNvPr id="14350" name="Group 25"/>
          <p:cNvGrpSpPr>
            <a:grpSpLocks/>
          </p:cNvGrpSpPr>
          <p:nvPr/>
        </p:nvGrpSpPr>
        <p:grpSpPr bwMode="auto">
          <a:xfrm>
            <a:off x="6054725" y="2276475"/>
            <a:ext cx="1676400" cy="782638"/>
            <a:chOff x="3718" y="1434"/>
            <a:chExt cx="1056" cy="493"/>
          </a:xfrm>
        </p:grpSpPr>
        <p:sp>
          <p:nvSpPr>
            <p:cNvPr id="14355" name="Line 26"/>
            <p:cNvSpPr>
              <a:spLocks noChangeShapeType="1"/>
            </p:cNvSpPr>
            <p:nvPr/>
          </p:nvSpPr>
          <p:spPr bwMode="auto">
            <a:xfrm flipV="1">
              <a:off x="3718" y="1447"/>
              <a:ext cx="1" cy="47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14356" name="Line 27"/>
            <p:cNvSpPr>
              <a:spLocks noChangeShapeType="1"/>
            </p:cNvSpPr>
            <p:nvPr/>
          </p:nvSpPr>
          <p:spPr bwMode="auto">
            <a:xfrm flipV="1">
              <a:off x="4549" y="1434"/>
              <a:ext cx="2" cy="49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 flipH="1" flipV="1">
              <a:off x="4762" y="1447"/>
              <a:ext cx="12" cy="4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4351" name="Line 29"/>
          <p:cNvSpPr>
            <a:spLocks noChangeShapeType="1"/>
          </p:cNvSpPr>
          <p:nvPr/>
        </p:nvSpPr>
        <p:spPr bwMode="auto">
          <a:xfrm flipH="1">
            <a:off x="5456238" y="2301875"/>
            <a:ext cx="252412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PH"/>
          </a:p>
        </p:txBody>
      </p:sp>
      <p:sp>
        <p:nvSpPr>
          <p:cNvPr id="14352" name="Rectangle 30"/>
          <p:cNvSpPr>
            <a:spLocks noChangeArrowheads="1"/>
          </p:cNvSpPr>
          <p:nvPr/>
        </p:nvSpPr>
        <p:spPr bwMode="auto">
          <a:xfrm>
            <a:off x="3708400" y="2514600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750888" algn="l"/>
              </a:tabLst>
            </a:pPr>
            <a:r>
              <a:rPr lang="en-GB" b="1">
                <a:latin typeface="Comic Sans MS" pitchFamily="66" charset="0"/>
                <a:sym typeface="Symbol" pitchFamily="18" charset="2"/>
              </a:rPr>
              <a:t>and</a:t>
            </a: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762000" y="5791200"/>
            <a:ext cx="79248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750888" algn="l"/>
              </a:tabLst>
            </a:pPr>
            <a:r>
              <a:rPr lang="en-GB" sz="2400" dirty="0">
                <a:latin typeface="+mn-lt"/>
                <a:sym typeface="Symbol" pitchFamily="18" charset="2"/>
              </a:rPr>
              <a:t>One-to-many is NOT a function. It is just a relation. Thus a function is a relation but a relation </a:t>
            </a:r>
            <a:r>
              <a:rPr lang="en-GB" sz="2400" dirty="0" smtClean="0">
                <a:latin typeface="+mn-lt"/>
                <a:sym typeface="Symbol" pitchFamily="18" charset="2"/>
              </a:rPr>
              <a:t>sometimes cannot  </a:t>
            </a:r>
            <a:r>
              <a:rPr lang="en-GB" sz="2400" dirty="0">
                <a:latin typeface="+mn-lt"/>
                <a:sym typeface="Symbol" pitchFamily="18" charset="2"/>
              </a:rPr>
              <a:t>be a function.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988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400" dirty="0" smtClean="0"/>
              <a:t>DOMAIN AND RANGE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2400" dirty="0" smtClean="0"/>
              <a:t>Domain</a:t>
            </a:r>
          </a:p>
          <a:p>
            <a:pPr marL="0" indent="0">
              <a:buNone/>
            </a:pPr>
            <a:endParaRPr lang="en-PH" sz="2400" dirty="0"/>
          </a:p>
          <a:p>
            <a:r>
              <a:rPr lang="en-PH" sz="2400" dirty="0"/>
              <a:t>i</a:t>
            </a:r>
            <a:r>
              <a:rPr lang="en-PH" sz="2400" dirty="0" smtClean="0"/>
              <a:t>s the set of all the first coordinates of the ordered pair</a:t>
            </a:r>
          </a:p>
          <a:p>
            <a:pPr marL="0" indent="0">
              <a:buNone/>
            </a:pPr>
            <a:endParaRPr lang="en-PH" sz="2400" dirty="0" smtClean="0"/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 smtClean="0"/>
              <a:t>Independent Variable</a:t>
            </a:r>
          </a:p>
          <a:p>
            <a:pPr marL="0" indent="0">
              <a:buNone/>
            </a:pPr>
            <a:endParaRPr lang="en-PH" sz="2400" dirty="0"/>
          </a:p>
          <a:p>
            <a:r>
              <a:rPr lang="en-PH" sz="2400" dirty="0"/>
              <a:t>i</a:t>
            </a:r>
            <a:r>
              <a:rPr lang="en-PH" sz="2400" dirty="0" smtClean="0"/>
              <a:t>s the variable that represents elements of the domain</a:t>
            </a:r>
          </a:p>
          <a:p>
            <a:pPr marL="0" indent="0">
              <a:buNone/>
            </a:pPr>
            <a:endParaRPr lang="en-PH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8235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PH" sz="2400" dirty="0" smtClean="0"/>
              <a:t> </a:t>
            </a:r>
          </a:p>
          <a:p>
            <a:pPr marL="0" indent="0">
              <a:buNone/>
            </a:pPr>
            <a:endParaRPr lang="en-PH" sz="2400" dirty="0"/>
          </a:p>
          <a:p>
            <a:r>
              <a:rPr lang="en-PH" sz="2400" dirty="0" smtClean="0"/>
              <a:t>Is the set of all the second coordinates</a:t>
            </a:r>
          </a:p>
          <a:p>
            <a:endParaRPr lang="en-PH" sz="2400" dirty="0" smtClean="0"/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 smtClean="0"/>
              <a:t>Dependent Variable</a:t>
            </a:r>
          </a:p>
          <a:p>
            <a:pPr marL="0" indent="0">
              <a:buNone/>
            </a:pPr>
            <a:endParaRPr lang="en-PH" sz="2400" dirty="0"/>
          </a:p>
          <a:p>
            <a:r>
              <a:rPr lang="en-PH" sz="2400" dirty="0" smtClean="0"/>
              <a:t>Is the variable that represents elements of the range </a:t>
            </a:r>
          </a:p>
          <a:p>
            <a:pPr marL="0" indent="0">
              <a:buNone/>
            </a:pPr>
            <a:endParaRPr lang="en-PH" sz="2400" dirty="0"/>
          </a:p>
          <a:p>
            <a:endParaRPr lang="en-PH" sz="2400" dirty="0"/>
          </a:p>
        </p:txBody>
      </p:sp>
      <p:sp>
        <p:nvSpPr>
          <p:cNvPr id="7" name="Rectangle 6"/>
          <p:cNvSpPr/>
          <p:nvPr/>
        </p:nvSpPr>
        <p:spPr>
          <a:xfrm>
            <a:off x="4038600" y="45720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PH" sz="2400" dirty="0" smtClean="0">
                <a:latin typeface="+mn-lt"/>
              </a:rPr>
              <a:t>RANGE</a:t>
            </a:r>
            <a:endParaRPr lang="en-US" sz="2400" dirty="0" smtClean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94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3401" y="1523999"/>
          <a:ext cx="7696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676400"/>
                <a:gridCol w="1295400"/>
                <a:gridCol w="2971800"/>
                <a:gridCol w="1143000"/>
              </a:tblGrid>
              <a:tr h="330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30000" dirty="0" smtClean="0"/>
                        <a:t>st</a:t>
                      </a:r>
                      <a:r>
                        <a:rPr lang="en-US" sz="2400" dirty="0" smtClean="0"/>
                        <a:t>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abscissa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Independent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domain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nd</a:t>
                      </a:r>
                      <a:r>
                        <a:rPr lang="en-US" sz="2400" dirty="0" smtClean="0"/>
                        <a:t> element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ordinate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Dependent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28600"/>
            <a:ext cx="8077200" cy="6553200"/>
          </a:xfrm>
        </p:spPr>
        <p:txBody>
          <a:bodyPr/>
          <a:lstStyle/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lphaLcPeriod"/>
            </a:pPr>
            <a:r>
              <a:rPr lang="en-US" sz="2400" dirty="0" smtClean="0"/>
              <a:t>Determine the domain and range of the following equations, 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State whether it is a function or a relation, and 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Sketch the graph of each.</a:t>
            </a:r>
          </a:p>
          <a:p>
            <a:pPr marL="457200" indent="-457200">
              <a:buNone/>
            </a:pPr>
            <a:r>
              <a:rPr lang="en-US" sz="2400" dirty="0" smtClean="0"/>
              <a:t>Given:</a:t>
            </a:r>
          </a:p>
          <a:p>
            <a:pPr>
              <a:buNone/>
            </a:pPr>
            <a:r>
              <a:rPr lang="en-US" sz="2400" dirty="0" smtClean="0"/>
              <a:t>       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6950" y="2725302"/>
          <a:ext cx="2355850" cy="3904098"/>
        </p:xfrm>
        <a:graphic>
          <a:graphicData uri="http://schemas.openxmlformats.org/presentationml/2006/ole">
            <p:oleObj spid="_x0000_s21516" name="Equation" r:id="rId3" imgW="889000" imgH="14732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64100" y="2668587"/>
          <a:ext cx="2298700" cy="4001439"/>
        </p:xfrm>
        <a:graphic>
          <a:graphicData uri="http://schemas.openxmlformats.org/presentationml/2006/ole">
            <p:oleObj spid="_x0000_s21517" name="Equation" r:id="rId4" imgW="876300" imgH="152400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4038600" y="0"/>
            <a:ext cx="1375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PH" sz="2400" dirty="0" smtClean="0">
                <a:latin typeface="+mn-lt"/>
              </a:rPr>
              <a:t>EXAMPLE</a:t>
            </a:r>
            <a:endParaRPr lang="en-US" sz="2400" dirty="0" smtClean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144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a4781172700a6c52b5a18d7ad792c2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C3C8CB-B0D3-417C-8BD1-91752D5A8D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406F48-E15A-45BD-A3FE-311A304BF7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11542</TotalTime>
  <Words>891</Words>
  <Application>Microsoft Office PowerPoint</Application>
  <PresentationFormat>On-screen Show (4:3)</PresentationFormat>
  <Paragraphs>206</Paragraphs>
  <Slides>39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TOPIC</vt:lpstr>
      <vt:lpstr>Equation</vt:lpstr>
      <vt:lpstr>Slide 1</vt:lpstr>
      <vt:lpstr>RELATIONS AND FUNCTIONS</vt:lpstr>
      <vt:lpstr>Slide 3</vt:lpstr>
      <vt:lpstr>Slide 4</vt:lpstr>
      <vt:lpstr>Slide 5</vt:lpstr>
      <vt:lpstr>DOMAIN AND RANGE</vt:lpstr>
      <vt:lpstr>Slide 7</vt:lpstr>
      <vt:lpstr>Slide 8</vt:lpstr>
      <vt:lpstr>Slide 9</vt:lpstr>
      <vt:lpstr>Slide 10</vt:lpstr>
      <vt:lpstr>FUNCTION NOTATION</vt:lpstr>
      <vt:lpstr>EVALUATION OF FUNCTIONS</vt:lpstr>
      <vt:lpstr>Slide 13</vt:lpstr>
      <vt:lpstr>ALGEBRA OF FUNCTIONS</vt:lpstr>
      <vt:lpstr>Slide 15</vt:lpstr>
      <vt:lpstr>DIFFERENCE QUOTIENT</vt:lpstr>
      <vt:lpstr>Slide 17</vt:lpstr>
      <vt:lpstr>Slide 18</vt:lpstr>
      <vt:lpstr>COMPOSITION OF FUNCTIONS</vt:lpstr>
      <vt:lpstr>Slide 20</vt:lpstr>
      <vt:lpstr>PIECEWISE – DEFINED FUNCTIONS</vt:lpstr>
      <vt:lpstr>Slide 22</vt:lpstr>
      <vt:lpstr>Slide 23</vt:lpstr>
      <vt:lpstr>GREATEST INTEGER FUNCTION (FLOOR FUNCTION)</vt:lpstr>
      <vt:lpstr>Slide 25</vt:lpstr>
      <vt:lpstr>Slide 26</vt:lpstr>
      <vt:lpstr>GREATEST INTEGER FUNCTION (FLOOR FUNCTION)</vt:lpstr>
      <vt:lpstr>Slide 28</vt:lpstr>
      <vt:lpstr>Slide 29</vt:lpstr>
      <vt:lpstr>Slide 30</vt:lpstr>
      <vt:lpstr>Slide 31</vt:lpstr>
      <vt:lpstr>EXAMPLE   Use the Greatest Integer Function to Model Expenses</vt:lpstr>
      <vt:lpstr>SOLUTION </vt:lpstr>
      <vt:lpstr>SOLUTION</vt:lpstr>
      <vt:lpstr>SOLUTION</vt:lpstr>
      <vt:lpstr> SOLUTION</vt:lpstr>
      <vt:lpstr>INVERSE FUNCTIONS</vt:lpstr>
      <vt:lpstr>Slide 38</vt:lpstr>
      <vt:lpstr>Slide 39</vt:lpstr>
    </vt:vector>
  </TitlesOfParts>
  <Company>AVF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Functions and Graphs</dc:title>
  <dc:creator>Dionnie Lanuza</dc:creator>
  <cp:lastModifiedBy>Dionnie</cp:lastModifiedBy>
  <cp:revision>543</cp:revision>
  <dcterms:created xsi:type="dcterms:W3CDTF">2006-02-13T02:12:12Z</dcterms:created>
  <dcterms:modified xsi:type="dcterms:W3CDTF">2014-10-21T09:57:17Z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