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59"/>
  </p:notesMasterIdLst>
  <p:handoutMasterIdLst>
    <p:handoutMasterId r:id="rId60"/>
  </p:handoutMasterIdLst>
  <p:sldIdLst>
    <p:sldId id="449" r:id="rId5"/>
    <p:sldId id="450" r:id="rId6"/>
    <p:sldId id="538" r:id="rId7"/>
    <p:sldId id="539" r:id="rId8"/>
    <p:sldId id="452" r:id="rId9"/>
    <p:sldId id="541" r:id="rId10"/>
    <p:sldId id="455" r:id="rId11"/>
    <p:sldId id="542" r:id="rId12"/>
    <p:sldId id="458" r:id="rId13"/>
    <p:sldId id="459" r:id="rId14"/>
    <p:sldId id="460" r:id="rId15"/>
    <p:sldId id="461" r:id="rId16"/>
    <p:sldId id="462" r:id="rId17"/>
    <p:sldId id="463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1" r:id="rId28"/>
    <p:sldId id="582" r:id="rId29"/>
    <p:sldId id="583" r:id="rId30"/>
    <p:sldId id="584" r:id="rId31"/>
    <p:sldId id="585" r:id="rId32"/>
    <p:sldId id="586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465" r:id="rId42"/>
    <p:sldId id="466" r:id="rId43"/>
    <p:sldId id="467" r:id="rId44"/>
    <p:sldId id="468" r:id="rId45"/>
    <p:sldId id="597" r:id="rId46"/>
    <p:sldId id="598" r:id="rId47"/>
    <p:sldId id="599" r:id="rId48"/>
    <p:sldId id="600" r:id="rId49"/>
    <p:sldId id="601" r:id="rId50"/>
    <p:sldId id="602" r:id="rId51"/>
    <p:sldId id="603" r:id="rId52"/>
    <p:sldId id="604" r:id="rId53"/>
    <p:sldId id="605" r:id="rId54"/>
    <p:sldId id="606" r:id="rId55"/>
    <p:sldId id="607" r:id="rId56"/>
    <p:sldId id="608" r:id="rId57"/>
    <p:sldId id="609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615" autoAdjust="0"/>
  </p:normalViewPr>
  <p:slideViewPr>
    <p:cSldViewPr>
      <p:cViewPr varScale="1">
        <p:scale>
          <a:sx n="43" d="100"/>
          <a:sy n="43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8"/>
    </p:cViewPr>
  </p:sorterViewPr>
  <p:notesViewPr>
    <p:cSldViewPr>
      <p:cViewPr varScale="1">
        <p:scale>
          <a:sx n="38" d="100"/>
          <a:sy n="38" d="100"/>
        </p:scale>
        <p:origin x="-153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PH" smtClean="0"/>
              <a:t>MATH10-4 ADVANCED ALGEBRA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CCD7-4A45-44A3-9F67-F69435B809D9}" type="datetimeFigureOut">
              <a:rPr lang="en-PH" smtClean="0"/>
              <a:pPr/>
              <a:t>10/21/2014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PH" smtClean="0"/>
              <a:t>COLLEGE ALGEBRA AND TRIGONOMETRY 7th by Richard Aufmann et. al.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BB-DBFE-4FFC-8819-9252C2FE42B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806891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MATH10-4 ADVANCED ALGEBRA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PH" smtClean="0"/>
              <a:t>COLLEGE ALGEBRA AND TRIGONOMETRY 7th by Richard Aufmann et.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7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03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AE33-FB27-4830-8673-6BE8B04EF39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6024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86D90-7D6A-42D8-8D00-6866C19E8F9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7893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5A5C0-8184-4428-8524-F1E9E43C8E2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379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72852-20C4-4120-A393-83E68D5C53B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84542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C062E-9210-4EE0-9D25-099F01AFC6F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8575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1A49F-5EBE-4D23-A08F-73C28CEBF6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1218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07A94-3A1F-416D-A304-1B414ED7F18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1703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72DAB-7C6F-45E8-8262-B9969565A8C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837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C4F5E-A4D8-4C77-BFEB-4830C07898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82769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1AFE-A502-42B0-8F7C-2C5E9A7E3FB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168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43346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FF377-D2B3-4C4C-A721-312315F27C3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6159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9F833-03F7-42DB-8E9C-448995B1DEA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9390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6D3C5-5A22-47EA-A6CB-914E2B639F2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01600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B62E4-9687-4F8C-9C84-5967365C0A3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09363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82CA1-2DDC-43A8-ACC9-81C7B13E506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7448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9E4AF-8FEA-4581-B892-B00475B93F5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3619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B60B7-0819-4F6C-831A-C51F92105DD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70222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F4A85-7C7B-428E-BD05-CAB532B0A52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50685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3FA3B-DB30-4AE1-AD61-6F5673CB1C7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59063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5277-7104-4294-A11F-7C8AE32D8D6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1886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4F023-A67E-4065-BD4B-C83920FEFFF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62119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5DF5C-0981-4AD3-8A10-929EF7A5341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74014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FD711-0EE0-423D-A02C-CD5C98FCF66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75375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0A7A1-2476-4AE7-912D-E3CDCEB6CF7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4565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F2D04-AA38-4477-9C13-E4ED82F8E81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7312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52002-C0E5-4474-ADDC-99889D10102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98490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0B3A-FBF2-4AF6-9A34-D5B4C75F0ED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5120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64623-1F51-4995-8B55-BAC32DD8912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08354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1859C-D15D-4D8E-ABD2-71C8BA12954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59808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CFA90-DEBD-4D9F-97A0-51E178EDDB6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4544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3929-6C14-428B-A101-F0B7874FB5C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379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39C82-6618-4201-AB1E-BCFF456228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885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CBE7E-C26E-4E01-A498-CA35E9685AD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148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14768-C0A1-49AD-AC7B-894E18CE0DE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6940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24E19-0F71-4FF7-8B2D-D5021AE6D2C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5341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66C7D-47EC-4887-868A-FB33892F907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300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png"/><Relationship Id="rId9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LINEAR AND QUADRATIC FUNCTIONS AND ITS GRAPHS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23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STANDARD EQUATION OF A LINE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SLOPE-INTERCEPT FORM</a:t>
                </a:r>
              </a:p>
              <a:p>
                <a:pPr marL="0" indent="0" algn="just">
                  <a:buNone/>
                </a:pPr>
                <a:endParaRPr lang="en-PH" sz="2400" dirty="0" smtClean="0"/>
              </a:p>
              <a:p>
                <a:pPr algn="just"/>
                <a:r>
                  <a:rPr lang="en-PH" sz="2400" dirty="0" smtClean="0"/>
                  <a:t>the graph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</a:rPr>
                      <m:t>𝑚𝑥</m:t>
                    </m:r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PH" sz="2400" dirty="0" smtClean="0"/>
                  <a:t> is a line with slope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PH" sz="2400" dirty="0" smtClean="0"/>
                  <a:t> and           y-intercept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(0, 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0">
                <a:blip r:embed="rId2" cstate="print"/>
                <a:stretch>
                  <a:fillRect l="-1111" t="-10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857500" y="3048000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PH" dirty="0" smtClean="0"/>
              <a:t>y</a:t>
            </a:r>
            <a:endParaRPr lang="en-PH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19300" y="3200400"/>
            <a:ext cx="5686245" cy="2895600"/>
            <a:chOff x="2019300" y="3200400"/>
            <a:chExt cx="5686245" cy="28956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525780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800600" y="3287713"/>
              <a:ext cx="1143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P (x, y)</a:t>
              </a: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1143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 dirty="0" smtClean="0"/>
                <a:t>B (0, b)</a:t>
              </a:r>
              <a:endParaRPr lang="en-PH" dirty="0"/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2019300" y="4964113"/>
              <a:ext cx="419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 dirty="0" smtClean="0"/>
                <a:t>b</a:t>
              </a:r>
              <a:endParaRPr lang="en-PH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94038" y="4618038"/>
              <a:ext cx="182562" cy="182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7286445" y="5311131"/>
              <a:ext cx="419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 dirty="0" smtClean="0"/>
                <a:t>x</a:t>
              </a:r>
              <a:endParaRPr lang="en-PH" dirty="0"/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6096000" y="3464029"/>
              <a:ext cx="4191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 dirty="0"/>
                <a:t>m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345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POINT-SLOPE FORM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just"/>
                <a:r>
                  <a:rPr lang="en-PH" sz="2400" dirty="0" smtClean="0"/>
                  <a:t>The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</a:rPr>
                      <m:t>𝑚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is a line that has slope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PH" sz="2400" dirty="0" smtClean="0"/>
                  <a:t>, and passes through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algn="just"/>
                <a:endParaRPr lang="en-PH" sz="2400" dirty="0"/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0">
                <a:blip r:embed="rId2" cstate="print"/>
                <a:stretch>
                  <a:fillRect l="-1111" t="-95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0940" y="3145354"/>
            <a:ext cx="4114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734340" y="3145354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PH"/>
              <a:t>y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4340" y="4452422"/>
            <a:ext cx="1028700" cy="369332"/>
          </a:xfrm>
          <a:prstGeom prst="rect">
            <a:avLst/>
          </a:prstGeom>
          <a:blipFill rotWithShape="1">
            <a:blip r:embed="rId4" cstate="print"/>
            <a:stretch>
              <a:fillRect r="-11243" b="-13115"/>
            </a:stretch>
          </a:blipFill>
        </p:spPr>
        <p:txBody>
          <a:bodyPr/>
          <a:lstStyle/>
          <a:p>
            <a:pPr>
              <a:defRPr/>
            </a:pPr>
            <a:r>
              <a:rPr lang="en-PH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15440" y="3754954"/>
            <a:ext cx="1028700" cy="369332"/>
          </a:xfrm>
          <a:prstGeom prst="rect">
            <a:avLst/>
          </a:prstGeom>
          <a:blipFill rotWithShape="1">
            <a:blip r:embed="rId5" cstate="print"/>
            <a:stretch>
              <a:fillRect l="-5325" t="-8197" b="-24590"/>
            </a:stretch>
          </a:blipFill>
        </p:spPr>
        <p:txBody>
          <a:bodyPr/>
          <a:lstStyle/>
          <a:p>
            <a:pPr>
              <a:defRPr/>
            </a:pPr>
            <a:r>
              <a:rPr lang="en-PH">
                <a:noFill/>
              </a:rPr>
              <a:t> </a:t>
            </a: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315740" y="5278954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PH"/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INTERCEPT FORM </a:t>
                </a:r>
              </a:p>
              <a:p>
                <a:pPr algn="just"/>
                <a:r>
                  <a:rPr lang="en-PH" sz="2400" dirty="0" smtClean="0"/>
                  <a:t>The graph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PH" sz="24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PH" sz="2400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PH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PH" sz="2400" dirty="0" smtClean="0"/>
                  <a:t> is a line that passes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PH" sz="2400" b="0" i="1" smtClean="0">
                            <a:latin typeface="Cambria Math"/>
                          </a:rPr>
                          <m:t>, 0</m:t>
                        </m:r>
                      </m:e>
                    </m:d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(0, 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PH" sz="2400" dirty="0" smtClean="0"/>
                  <a:t> is the x – intercept while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PH" sz="2400" dirty="0" smtClean="0"/>
                  <a:t> is the y - intercept 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0">
                <a:blip r:embed="rId2" cstate="print"/>
                <a:stretch>
                  <a:fillRect l="-1111" t="-96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901825" y="2682875"/>
            <a:ext cx="5641975" cy="3641725"/>
            <a:chOff x="1749425" y="1600200"/>
            <a:chExt cx="5641975" cy="3641725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2911475" y="1828800"/>
              <a:ext cx="0" cy="33829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1874838" y="4267200"/>
              <a:ext cx="502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2454275" y="2514600"/>
              <a:ext cx="3962400" cy="1905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2835275" y="2614613"/>
              <a:ext cx="182563" cy="1825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80125" y="4194175"/>
              <a:ext cx="184150" cy="1825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017532" y="2514441"/>
              <a:ext cx="1036317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B (0, b)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6031854" y="3888609"/>
              <a:ext cx="1036317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A (a, 0)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017532" y="1600200"/>
              <a:ext cx="518159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y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6873241" y="4126028"/>
              <a:ext cx="518159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x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227513" y="3300758"/>
              <a:ext cx="182880" cy="18284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312928" y="2983227"/>
              <a:ext cx="1036317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 dirty="0"/>
                <a:t>P (x, y)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1789113" y="2720975"/>
              <a:ext cx="11223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2073275" y="2720975"/>
              <a:ext cx="0" cy="15462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2474913" y="3392488"/>
              <a:ext cx="1828800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2454275" y="2667000"/>
              <a:ext cx="0" cy="173672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2419350" y="2667000"/>
              <a:ext cx="92075" cy="90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398713" y="3360738"/>
              <a:ext cx="9048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2050" y="4217988"/>
              <a:ext cx="92075" cy="90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038350" y="2678113"/>
              <a:ext cx="92075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014538" y="4227513"/>
              <a:ext cx="92075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8" name="TextBox 15359"/>
            <p:cNvSpPr txBox="1">
              <a:spLocks noChangeArrowheads="1"/>
            </p:cNvSpPr>
            <p:nvPr/>
          </p:nvSpPr>
          <p:spPr bwMode="auto">
            <a:xfrm>
              <a:off x="1749425" y="3167861"/>
              <a:ext cx="475629" cy="36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b</a:t>
              </a:r>
            </a:p>
          </p:txBody>
        </p:sp>
        <p:sp>
          <p:nvSpPr>
            <p:cNvPr id="29" name="TextBox 15360"/>
            <p:cNvSpPr txBox="1">
              <a:spLocks noChangeArrowheads="1"/>
            </p:cNvSpPr>
            <p:nvPr/>
          </p:nvSpPr>
          <p:spPr bwMode="auto">
            <a:xfrm>
              <a:off x="2194574" y="3657241"/>
              <a:ext cx="563879" cy="380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y</a:t>
              </a:r>
            </a:p>
          </p:txBody>
        </p:sp>
        <p:sp>
          <p:nvSpPr>
            <p:cNvPr id="30" name="TextBox 34"/>
            <p:cNvSpPr txBox="1">
              <a:spLocks noChangeArrowheads="1"/>
            </p:cNvSpPr>
            <p:nvPr/>
          </p:nvSpPr>
          <p:spPr bwMode="auto">
            <a:xfrm>
              <a:off x="2023744" y="2971561"/>
              <a:ext cx="887108" cy="3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b - y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4340225" y="3535363"/>
              <a:ext cx="0" cy="1265237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auto">
            <a:xfrm>
              <a:off x="6192838" y="4419600"/>
              <a:ext cx="0" cy="8223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>
              <a:off x="2835275" y="4648200"/>
              <a:ext cx="3475038" cy="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2759075" y="5029200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"/>
            <p:cNvSpPr txBox="1">
              <a:spLocks noChangeArrowheads="1"/>
            </p:cNvSpPr>
            <p:nvPr/>
          </p:nvSpPr>
          <p:spPr bwMode="auto">
            <a:xfrm>
              <a:off x="3483946" y="4376738"/>
              <a:ext cx="5333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x</a:t>
              </a:r>
            </a:p>
          </p:txBody>
        </p:sp>
        <p:sp>
          <p:nvSpPr>
            <p:cNvPr id="36" name="TextBox 31"/>
            <p:cNvSpPr txBox="1">
              <a:spLocks noChangeArrowheads="1"/>
            </p:cNvSpPr>
            <p:nvPr/>
          </p:nvSpPr>
          <p:spPr bwMode="auto">
            <a:xfrm>
              <a:off x="5029211" y="4343400"/>
              <a:ext cx="7619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a - x</a:t>
              </a: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4267200" y="4736068"/>
              <a:ext cx="5333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a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310063" y="4578350"/>
              <a:ext cx="90487" cy="90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39" name="Oval 38"/>
            <p:cNvSpPr/>
            <p:nvPr/>
          </p:nvSpPr>
          <p:spPr>
            <a:xfrm>
              <a:off x="6154738" y="4614863"/>
              <a:ext cx="90487" cy="90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40" name="Oval 39"/>
            <p:cNvSpPr/>
            <p:nvPr/>
          </p:nvSpPr>
          <p:spPr>
            <a:xfrm>
              <a:off x="2874963" y="4578350"/>
              <a:ext cx="90487" cy="90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41" name="Oval 40"/>
            <p:cNvSpPr/>
            <p:nvPr/>
          </p:nvSpPr>
          <p:spPr>
            <a:xfrm>
              <a:off x="6151563" y="4976813"/>
              <a:ext cx="90487" cy="92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42" name="Oval 41"/>
            <p:cNvSpPr/>
            <p:nvPr/>
          </p:nvSpPr>
          <p:spPr>
            <a:xfrm>
              <a:off x="2862263" y="4984750"/>
              <a:ext cx="90487" cy="90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41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TWO-POINT FORM</a:t>
                </a:r>
              </a:p>
              <a:p>
                <a:pPr algn="just"/>
                <a:r>
                  <a:rPr lang="en-PH" sz="2400" dirty="0" smtClean="0"/>
                  <a:t>The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(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is a line 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0">
                <a:blip r:embed="rId2" cstate="print"/>
                <a:stretch>
                  <a:fillRect l="-1111" t="-93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362200" y="2743200"/>
            <a:ext cx="4953000" cy="3005137"/>
            <a:chOff x="2514600" y="1839913"/>
            <a:chExt cx="4953000" cy="300513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022475"/>
              <a:ext cx="4114800" cy="282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124200" y="2022475"/>
              <a:ext cx="457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y</a:t>
              </a:r>
            </a:p>
          </p:txBody>
        </p:sp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6553200" y="4125913"/>
              <a:ext cx="457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x</a:t>
              </a:r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6116638" y="1839913"/>
              <a:ext cx="1350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P</a:t>
              </a:r>
              <a:r>
                <a:rPr lang="en-PH" baseline="-25000"/>
                <a:t>2</a:t>
              </a:r>
              <a:r>
                <a:rPr lang="en-PH"/>
                <a:t>(x</a:t>
              </a:r>
              <a:r>
                <a:rPr lang="en-PH" baseline="-25000"/>
                <a:t>2</a:t>
              </a:r>
              <a:r>
                <a:rPr lang="en-PH"/>
                <a:t>, y</a:t>
              </a:r>
              <a:r>
                <a:rPr lang="en-PH" baseline="-25000"/>
                <a:t>2</a:t>
              </a:r>
              <a:r>
                <a:rPr lang="en-PH"/>
                <a:t>)</a:t>
              </a:r>
              <a:r>
                <a:rPr lang="en-PH" baseline="-25000"/>
                <a:t>  </a:t>
              </a:r>
              <a:endParaRPr lang="en-PH"/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4170363" y="2678113"/>
              <a:ext cx="12192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P (x, y)</a:t>
              </a: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3657600" y="3897313"/>
              <a:ext cx="14478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PH"/>
                <a:t>P</a:t>
              </a:r>
              <a:r>
                <a:rPr lang="en-PH" baseline="-25000"/>
                <a:t>1</a:t>
              </a:r>
              <a:r>
                <a:rPr lang="en-PH"/>
                <a:t>(x</a:t>
              </a:r>
              <a:r>
                <a:rPr lang="en-PH" baseline="-25000"/>
                <a:t>1</a:t>
              </a:r>
              <a:r>
                <a:rPr lang="en-PH"/>
                <a:t> , y</a:t>
              </a:r>
              <a:r>
                <a:rPr lang="en-PH" baseline="-25000"/>
                <a:t>1</a:t>
              </a:r>
              <a:r>
                <a:rPr lang="en-PH"/>
                <a:t> 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66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610600" cy="5334000"/>
          </a:xfrm>
        </p:spPr>
        <p:txBody>
          <a:bodyPr/>
          <a:lstStyle/>
          <a:p>
            <a:pPr marL="457200" indent="-457200" algn="just" eaLnBrk="1" hangingPunct="1"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general equation of the line: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through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(2, -7) with slope </a:t>
            </a: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2/5</a:t>
            </a:r>
          </a:p>
          <a:p>
            <a:pPr marL="457200" indent="-457200" algn="just" eaLnBrk="1" hangingPunct="1">
              <a:buAutoNum type="alphaLcPeriod"/>
              <a:defRPr/>
            </a:pPr>
            <a:endParaRPr lang="en-PH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slope 3 and y-intercept 2/3	                      </a:t>
            </a: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 algn="just" eaLnBrk="1" hangingPunct="1">
              <a:buAutoNum type="alphaLcPeriod"/>
              <a:defRPr/>
            </a:pPr>
            <a:endParaRPr lang="en-PH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passing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through (4, -5) and (-6, 3)		          </a:t>
            </a: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 algn="just" eaLnBrk="1" hangingPunct="1">
              <a:buAutoNum type="alphaLcPeriod"/>
              <a:defRPr/>
            </a:pPr>
            <a:endParaRPr lang="en-PH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x-intercept of 4 and y-intercept of -6	         </a:t>
            </a: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57200" indent="-457200" algn="just" eaLnBrk="1" hangingPunct="1">
              <a:buAutoNum type="alphaLcPeriod"/>
              <a:defRPr/>
            </a:pPr>
            <a:endParaRPr lang="en-PH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slope 1/3 and passing through (5, -</a:t>
            </a: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3)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PH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passing through (-2, -7) and has its intercepts numerically equal      but of opposite signs </a:t>
            </a:r>
          </a:p>
          <a:p>
            <a:pPr algn="just" eaLnBrk="1" hangingPunct="1">
              <a:defRPr/>
            </a:pPr>
            <a:endParaRPr lang="en-PH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>
              <a:defRPr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28600"/>
            <a:ext cx="159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EXAMPLES: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593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6212"/>
          </a:xfrm>
          <a:noFill/>
        </p:spPr>
        <p:txBody>
          <a:bodyPr/>
          <a:lstStyle/>
          <a:p>
            <a:endParaRPr lang="en-US" altLang="en-US" sz="2400" dirty="0">
              <a:solidFill>
                <a:srgbClr val="21419C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21419C"/>
                </a:solidFill>
              </a:rPr>
              <a:t>Definition of a Quadratic Function</a:t>
            </a:r>
          </a:p>
          <a:p>
            <a:pPr marL="0" indent="0">
              <a:buNone/>
            </a:pPr>
            <a:r>
              <a:rPr lang="en-US" altLang="en-US" sz="2400" dirty="0"/>
              <a:t>A </a:t>
            </a:r>
            <a:r>
              <a:rPr lang="en-US" altLang="en-US" sz="2400" b="1" dirty="0"/>
              <a:t>quadratic function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a function that can be represented by an equation of the form</a:t>
            </a:r>
          </a:p>
          <a:p>
            <a:pPr marL="0" indent="0">
              <a:buNone/>
            </a:pPr>
            <a:r>
              <a:rPr lang="en-US" altLang="en-US" sz="2400" i="1" dirty="0"/>
              <a:t>		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Where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are real numbers and </a:t>
            </a:r>
            <a:r>
              <a:rPr lang="en-US" altLang="en-US" sz="2400" i="1" dirty="0"/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</a:t>
            </a:r>
            <a:r>
              <a:rPr lang="en-US" altLang="en-US" sz="2400" dirty="0"/>
              <a:t> 0.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21419C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21419C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altLang="en-US" sz="2400" i="1" dirty="0" smtClean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3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1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dirty="0"/>
              <a:t>) = –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5</a:t>
            </a:r>
          </a:p>
          <a:p>
            <a:pPr marL="0" indent="0">
              <a:buNone/>
            </a:pP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+ 5</a:t>
            </a:r>
            <a:r>
              <a:rPr lang="en-US" altLang="en-US" sz="2400" i="1" dirty="0"/>
              <a:t>x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 smtClean="0">
                <a:latin typeface="+mn-lt"/>
              </a:rPr>
              <a:t>QUADRATIC FUNCTIONS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810000" y="4648200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2,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b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–3,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c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1</a:t>
            </a:r>
            <a:endParaRPr lang="en-US" altLang="en-US" sz="2400" dirty="0">
              <a:solidFill>
                <a:srgbClr val="009AFF"/>
              </a:solidFill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810000" y="5105400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–1,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b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0,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c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–5</a:t>
            </a:r>
            <a:endParaRPr lang="en-US" altLang="en-US" sz="2400" dirty="0">
              <a:solidFill>
                <a:srgbClr val="009AFF"/>
              </a:solidFill>
              <a:latin typeface="+mn-lt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3810000" y="55626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1,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b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5, </a:t>
            </a: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c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0</a:t>
            </a:r>
            <a:endParaRPr lang="en-US" altLang="en-US" sz="2400" dirty="0">
              <a:solidFill>
                <a:srgbClr val="009A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399"/>
            <a:ext cx="8229600" cy="548193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a </a:t>
            </a:r>
            <a:r>
              <a:rPr lang="en-US" altLang="en-US" sz="2400" i="1" dirty="0"/>
              <a:t>parabola</a:t>
            </a:r>
            <a:r>
              <a:rPr lang="en-US" altLang="en-US" sz="2400" dirty="0"/>
              <a:t>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graph opens up if </a:t>
            </a:r>
            <a:r>
              <a:rPr lang="en-US" altLang="en-US" sz="2400" i="1" dirty="0"/>
              <a:t>a &gt; </a:t>
            </a:r>
            <a:r>
              <a:rPr lang="en-US" altLang="en-US" sz="2400" dirty="0"/>
              <a:t>0, and it opens down if a &lt; 0.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vertex of a parabola </a:t>
            </a:r>
            <a:r>
              <a:rPr lang="en-US" altLang="en-US" sz="2400" dirty="0"/>
              <a:t>is the lowest point on a parabola that opens up or the highest point on a parabola that opens down.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Point </a:t>
            </a:r>
            <a:r>
              <a:rPr lang="en-US" altLang="en-US" sz="2400" i="1" dirty="0"/>
              <a:t>V </a:t>
            </a:r>
            <a:r>
              <a:rPr lang="en-US" altLang="en-US" sz="2400" dirty="0"/>
              <a:t>is the vertex of the parabola </a:t>
            </a:r>
            <a:br>
              <a:rPr lang="en-US" altLang="en-US" sz="2400" dirty="0"/>
            </a:br>
            <a:r>
              <a:rPr lang="en-US" altLang="en-US" sz="2400" dirty="0"/>
              <a:t>in Figure 2.52.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</a:t>
            </a:r>
            <a:br>
              <a:rPr lang="en-US" altLang="en-US" sz="2400" dirty="0"/>
            </a:br>
            <a:r>
              <a:rPr lang="en-US" altLang="en-US" sz="2400" i="1" dirty="0"/>
              <a:t>symmetric </a:t>
            </a:r>
            <a:r>
              <a:rPr lang="en-US" altLang="en-US" sz="2400" dirty="0"/>
              <a:t>with respect to a vertical </a:t>
            </a:r>
            <a:br>
              <a:rPr lang="en-US" altLang="en-US" sz="2400" dirty="0"/>
            </a:br>
            <a:r>
              <a:rPr lang="en-US" altLang="en-US" sz="2400" dirty="0"/>
              <a:t>line through its vertex.</a:t>
            </a:r>
          </a:p>
        </p:txBody>
      </p:sp>
      <p:pic>
        <p:nvPicPr>
          <p:cNvPr id="1454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4937"/>
            <a:ext cx="2312988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5638800" y="6396335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+mn-lt"/>
              </a:rPr>
              <a:t>Figure 2.52</a:t>
            </a:r>
          </a:p>
        </p:txBody>
      </p:sp>
    </p:spTree>
    <p:extLst>
      <p:ext uri="{BB962C8B-B14F-4D97-AF65-F5344CB8AC3E}">
        <p14:creationId xmlns:p14="http://schemas.microsoft.com/office/powerpoint/2010/main" xmlns="" val="13501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21419C"/>
                </a:solidFill>
              </a:rPr>
              <a:t>Definition of Symmetry with Respect to a Line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 graph is </a:t>
            </a:r>
            <a:r>
              <a:rPr lang="en-US" altLang="en-US" sz="2400" b="1" dirty="0"/>
              <a:t>symmetric with respect to a line </a:t>
            </a:r>
            <a:r>
              <a:rPr lang="en-US" altLang="en-US" sz="2400" b="1" i="1" dirty="0"/>
              <a:t>L</a:t>
            </a:r>
            <a:r>
              <a:rPr lang="en-US" altLang="en-US" sz="2400" b="1" dirty="0"/>
              <a:t> </a:t>
            </a:r>
            <a:r>
              <a:rPr lang="en-US" altLang="en-US" sz="2400" dirty="0"/>
              <a:t>if for each point </a:t>
            </a:r>
            <a:r>
              <a:rPr lang="en-US" altLang="en-US" sz="2400" i="1" dirty="0"/>
              <a:t>P</a:t>
            </a:r>
            <a:r>
              <a:rPr lang="en-US" altLang="en-US" sz="2400" dirty="0"/>
              <a:t> on the graph there is a point </a:t>
            </a:r>
            <a:r>
              <a:rPr lang="en-US" altLang="en-US" sz="2400" i="1" dirty="0"/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/>
              <a:t> on the graph such that the line </a:t>
            </a:r>
            <a:r>
              <a:rPr lang="en-US" altLang="en-US" sz="2400" i="1" dirty="0"/>
              <a:t>L</a:t>
            </a:r>
            <a:r>
              <a:rPr lang="en-US" altLang="en-US" sz="2400" dirty="0"/>
              <a:t> is the perpendicular bisector of the line segment </a:t>
            </a:r>
            <a:r>
              <a:rPr lang="en-US" altLang="en-US" sz="2400" i="1" dirty="0"/>
              <a:t>PP 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/>
              <a:t>.</a:t>
            </a: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In Figure 2.52, the parabola is symmetric with respect to the line </a:t>
            </a:r>
            <a:r>
              <a:rPr lang="en-US" altLang="en-US" sz="2400" i="1" dirty="0"/>
              <a:t>L</a:t>
            </a:r>
            <a:r>
              <a:rPr lang="en-US" altLang="en-US" sz="2400" dirty="0"/>
              <a:t>. The line </a:t>
            </a:r>
            <a:r>
              <a:rPr lang="en-US" altLang="en-US" sz="2400" i="1" dirty="0"/>
              <a:t>L</a:t>
            </a:r>
            <a:r>
              <a:rPr lang="en-US" altLang="en-US" sz="2400" dirty="0"/>
              <a:t> is called the </a:t>
            </a:r>
            <a:r>
              <a:rPr lang="en-US" altLang="en-US" sz="2400" b="1" dirty="0"/>
              <a:t>axis of symmetry. </a:t>
            </a:r>
          </a:p>
          <a:p>
            <a:pPr>
              <a:lnSpc>
                <a:spcPct val="110000"/>
              </a:lnSpc>
            </a:pPr>
            <a:endParaRPr lang="en-US" altLang="en-US" sz="2400" b="1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The points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/>
              <a:t> are reflections, or images of each other, with respect to the axis of symmetry.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>
                <a:latin typeface="+mn-lt"/>
              </a:rPr>
              <a:t>Quadratic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618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If </a:t>
            </a:r>
            <a:r>
              <a:rPr lang="en-US" altLang="en-US" sz="2400" i="1" dirty="0"/>
              <a:t>b </a:t>
            </a:r>
            <a:r>
              <a:rPr lang="en-US" altLang="en-US" sz="2400" dirty="0"/>
              <a:t>= 0 and </a:t>
            </a:r>
            <a:r>
              <a:rPr lang="en-US" altLang="en-US" sz="2400" i="1" dirty="0"/>
              <a:t>c </a:t>
            </a:r>
            <a:r>
              <a:rPr lang="en-US" altLang="en-US" sz="2400" dirty="0"/>
              <a:t>= 0, then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simplifies to </a:t>
            </a:r>
          </a:p>
          <a:p>
            <a:pPr marL="0" indent="0">
              <a:buNone/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</a:t>
            </a:r>
            <a:r>
              <a:rPr lang="en-US" altLang="en-US" sz="2400" i="1" dirty="0"/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</a:t>
            </a:r>
            <a:r>
              <a:rPr lang="en-US" altLang="en-US" sz="2400" dirty="0"/>
              <a:t> 0) is a parabola with vertex at </a:t>
            </a:r>
          </a:p>
          <a:p>
            <a:pPr marL="0" indent="0">
              <a:buNone/>
            </a:pPr>
            <a:r>
              <a:rPr lang="en-US" altLang="en-US" sz="2400" dirty="0"/>
              <a:t>the origin, and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-axis is its axis of symmetry.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can be constructed by plotting a few </a:t>
            </a:r>
          </a:p>
          <a:p>
            <a:pPr marL="0" indent="0">
              <a:buNone/>
            </a:pPr>
            <a:r>
              <a:rPr lang="en-US" altLang="en-US" sz="2400" dirty="0"/>
              <a:t>points and drawing a smooth curve that passes through </a:t>
            </a:r>
          </a:p>
          <a:p>
            <a:pPr marL="0" indent="0">
              <a:buNone/>
            </a:pPr>
            <a:r>
              <a:rPr lang="en-US" altLang="en-US" sz="2400" dirty="0"/>
              <a:t>these points, with the origin as the vertex and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-axis as </a:t>
            </a:r>
          </a:p>
          <a:p>
            <a:pPr marL="0" indent="0">
              <a:buNone/>
            </a:pPr>
            <a:r>
              <a:rPr lang="en-US" altLang="en-US" sz="2400" dirty="0"/>
              <a:t>the axis of symmetry. 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>
                <a:latin typeface="+mn-lt"/>
              </a:rPr>
              <a:t>Quadratic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040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The graphs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,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 g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and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</a:p>
          <a:p>
            <a:pPr marL="0" indent="0">
              <a:buNone/>
            </a:pPr>
            <a:r>
              <a:rPr lang="en-US" altLang="en-US" sz="2400" dirty="0"/>
              <a:t>are shown in Figure 2.53.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68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2843213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667000" y="6361113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+mn-lt"/>
              </a:rPr>
              <a:t>Figure 2.53</a:t>
            </a:r>
          </a:p>
        </p:txBody>
      </p:sp>
    </p:spTree>
    <p:extLst>
      <p:ext uri="{BB962C8B-B14F-4D97-AF65-F5344CB8AC3E}">
        <p14:creationId xmlns:p14="http://schemas.microsoft.com/office/powerpoint/2010/main" xmlns="" val="20673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PH" sz="2400" dirty="0" smtClean="0"/>
              <a:t>LINEAR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447800"/>
                <a:ext cx="8001000" cy="4495800"/>
              </a:xfrm>
            </p:spPr>
            <p:txBody>
              <a:bodyPr>
                <a:normAutofit/>
              </a:bodyPr>
              <a:lstStyle/>
              <a:p>
                <a:pPr algn="just">
                  <a:defRPr/>
                </a:pPr>
                <a:r>
                  <a:rPr lang="en-PH" sz="2400" dirty="0" smtClean="0">
                    <a:solidFill>
                      <a:schemeClr val="tx1"/>
                    </a:solidFill>
                  </a:rPr>
                  <a:t>Slope of a Line</a:t>
                </a: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n-PH" sz="2400" dirty="0" smtClean="0">
                    <a:solidFill>
                      <a:schemeClr val="tx1"/>
                    </a:solidFill>
                  </a:rPr>
                  <a:t>A function can be written in the form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𝑚𝑥</m:t>
                    </m:r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PH" sz="24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PH" sz="2400" i="1" dirty="0" smtClean="0">
                    <a:solidFill>
                      <a:schemeClr val="tx1"/>
                    </a:solidFill>
                  </a:rPr>
                  <a:t>linear function </a:t>
                </a:r>
                <a:r>
                  <a:rPr lang="en-PH" sz="2400" dirty="0" smtClean="0">
                    <a:solidFill>
                      <a:schemeClr val="tx1"/>
                    </a:solidFill>
                  </a:rPr>
                  <a:t>because its graph is a straight line.</a:t>
                </a:r>
              </a:p>
              <a:p>
                <a:pPr algn="just">
                  <a:defRPr/>
                </a:pPr>
                <a:endParaRPr lang="en-PH" sz="24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Arial" pitchFamily="34" charset="0"/>
                  <a:buChar char="•"/>
                  <a:defRPr/>
                </a:pPr>
                <a:r>
                  <a:rPr lang="en-PH" sz="2400" dirty="0" smtClean="0">
                    <a:solidFill>
                      <a:schemeClr val="tx1"/>
                    </a:solidFill>
                  </a:rPr>
                  <a:t>Graphs of linear functions are characterized by having a constant rise or fall. This rise or fall is called </a:t>
                </a:r>
                <a:r>
                  <a:rPr lang="en-PH" sz="2400" i="1" dirty="0" smtClean="0">
                    <a:solidFill>
                      <a:schemeClr val="tx1"/>
                    </a:solidFill>
                  </a:rPr>
                  <a:t>slope.</a:t>
                </a:r>
              </a:p>
              <a:p>
                <a:pPr algn="just">
                  <a:defRPr/>
                </a:pPr>
                <a:r>
                  <a:rPr lang="en-PH" sz="2400" i="1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PH" sz="2400" dirty="0" smtClean="0">
                    <a:solidFill>
                      <a:schemeClr val="tx1"/>
                    </a:solidFill>
                  </a:rPr>
                  <a:t>positive (+) slope, the y-value is increasing as x increases (line inclined to the right).</a:t>
                </a:r>
              </a:p>
              <a:p>
                <a:pPr algn="just">
                  <a:defRPr/>
                </a:pPr>
                <a:r>
                  <a:rPr lang="en-PH" sz="2400" dirty="0" smtClean="0">
                    <a:solidFill>
                      <a:schemeClr val="tx1"/>
                    </a:solidFill>
                  </a:rPr>
                  <a:t>- negative (-) slope, the y-value is decreasing as x increases (line inclined to the left).</a:t>
                </a:r>
                <a:endParaRPr lang="en-PH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447800"/>
                <a:ext cx="8001000" cy="4495800"/>
              </a:xfrm>
              <a:blipFill rotWithShape="1">
                <a:blip r:embed="rId2" cstate="print"/>
                <a:stretch>
                  <a:fillRect l="-1142" t="-1085" r="-1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9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B30000"/>
                </a:solidFill>
              </a:rPr>
              <a:t>Standard Form of a Quadratic </a:t>
            </a:r>
            <a:r>
              <a:rPr lang="en-US" altLang="en-US" sz="2400" dirty="0" smtClean="0">
                <a:solidFill>
                  <a:srgbClr val="B30000"/>
                </a:solidFill>
              </a:rPr>
              <a:t>Function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Every quadratic function </a:t>
            </a:r>
            <a:r>
              <a:rPr lang="en-US" altLang="en-US" sz="2400" i="1" dirty="0"/>
              <a:t>f </a:t>
            </a:r>
            <a:r>
              <a:rPr lang="en-US" altLang="en-US" sz="2400" dirty="0"/>
              <a:t>given by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can be written in the </a:t>
            </a:r>
            <a:r>
              <a:rPr lang="en-US" altLang="en-US" sz="2400" b="1" dirty="0"/>
              <a:t>standard form of a quadratic function,</a:t>
            </a:r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i="1" dirty="0"/>
              <a:t>		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      </a:t>
            </a:r>
            <a:r>
              <a:rPr lang="en-US" altLang="en-US" sz="2400" i="1" dirty="0"/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</a:t>
            </a:r>
            <a:r>
              <a:rPr lang="en-US" altLang="en-US" sz="2400" dirty="0"/>
              <a:t> 0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a parabola with vertex (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).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parabola opens up if </a:t>
            </a:r>
            <a:r>
              <a:rPr lang="en-US" altLang="en-US" sz="2400" i="1" dirty="0"/>
              <a:t>a &gt; </a:t>
            </a:r>
            <a:r>
              <a:rPr lang="en-US" altLang="en-US" sz="2400" dirty="0"/>
              <a:t>0, and it opens down if </a:t>
            </a:r>
            <a:r>
              <a:rPr lang="en-US" altLang="en-US" sz="2400" i="1" dirty="0"/>
              <a:t>a</a:t>
            </a:r>
            <a:r>
              <a:rPr lang="en-US" altLang="en-US" sz="2400" dirty="0"/>
              <a:t> &lt; 0.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vertical line </a:t>
            </a:r>
            <a:r>
              <a:rPr lang="en-US" altLang="en-US" sz="2400" i="1" dirty="0"/>
              <a:t>x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 </a:t>
            </a:r>
            <a:r>
              <a:rPr lang="en-US" altLang="en-US" sz="2400" dirty="0"/>
              <a:t>is the axis of symmetry of the parabola.</a:t>
            </a:r>
          </a:p>
        </p:txBody>
      </p:sp>
    </p:spTree>
    <p:extLst>
      <p:ext uri="{BB962C8B-B14F-4D97-AF65-F5344CB8AC3E}">
        <p14:creationId xmlns:p14="http://schemas.microsoft.com/office/powerpoint/2010/main" xmlns="" val="32677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B30000"/>
                </a:solidFill>
              </a:rPr>
              <a:t>Example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buNone/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3)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4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i="1" dirty="0" smtClean="0"/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i="1" dirty="0" smtClean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–2(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+ 1</a:t>
            </a:r>
          </a:p>
          <a:p>
            <a:endParaRPr lang="en-US" altLang="en-US" sz="2400" dirty="0"/>
          </a:p>
          <a:p>
            <a:endParaRPr lang="en-US" altLang="en-US" sz="2400" dirty="0">
              <a:solidFill>
                <a:srgbClr val="B30000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>
                <a:latin typeface="+mn-lt"/>
              </a:rPr>
              <a:t>Quadratic Functions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191000" y="2078605"/>
            <a:ext cx="42672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1 &gt; 0; 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parabola opens up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Vertex (3, – 4); axis of symmetry </a:t>
            </a: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x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 = 3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4114800" y="3907405"/>
            <a:ext cx="44958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pt-BR" altLang="en-US" sz="2400" dirty="0">
                <a:solidFill>
                  <a:srgbClr val="009AFF"/>
                </a:solidFill>
                <a:latin typeface="+mn-lt"/>
              </a:rPr>
              <a:t> = –2 &lt; 0; 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parabola opens down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Vertex (–1, 1); axis of symmetry </a:t>
            </a: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x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 = –1</a:t>
            </a:r>
          </a:p>
        </p:txBody>
      </p:sp>
    </p:spTree>
    <p:extLst>
      <p:ext uri="{BB962C8B-B14F-4D97-AF65-F5344CB8AC3E}">
        <p14:creationId xmlns:p14="http://schemas.microsoft.com/office/powerpoint/2010/main" xmlns="" val="41216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Use the technique of completing the square to find the standard form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12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+ 19. Sketch the graph.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i="1" dirty="0"/>
              <a:t>	g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12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+ 19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       	    = </a:t>
            </a:r>
            <a:r>
              <a:rPr lang="en-US" altLang="en-US" sz="2400" dirty="0">
                <a:solidFill>
                  <a:srgbClr val="FF0000"/>
                </a:solidFill>
              </a:rPr>
              <a:t>2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6</a:t>
            </a:r>
            <a:r>
              <a:rPr lang="en-US" altLang="en-US" sz="2400" i="1" dirty="0"/>
              <a:t>x</a:t>
            </a:r>
            <a:r>
              <a:rPr lang="en-US" altLang="en-US" sz="2400" dirty="0"/>
              <a:t>) + 19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	       = 2(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6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+ 9 – 9) + 19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	       = 2(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6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+ 9) – 2(9) + 19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300" dirty="0"/>
              <a:t>Example 1 – </a:t>
            </a:r>
            <a:r>
              <a:rPr lang="en-US" altLang="en-US" sz="2300" i="1" dirty="0"/>
              <a:t>Find the Standard Form of a Quadratic Function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562600" y="3657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9AFF"/>
                </a:solidFill>
              </a:rPr>
              <a:t>Factor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009AFF"/>
                </a:solidFill>
              </a:rPr>
              <a:t> from the variable terms.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562600" y="4405313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9AFF"/>
                </a:solidFill>
              </a:rPr>
              <a:t>Complete the square.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578475" y="5105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9AFF"/>
                </a:solidFill>
              </a:rPr>
              <a:t>Regroup.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3332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/>
      <p:bldP spid="1577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6124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			= 2(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3)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18 + 19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        		= </a:t>
            </a:r>
            <a:r>
              <a:rPr lang="en-US" altLang="en-US" sz="2400" dirty="0">
                <a:solidFill>
                  <a:srgbClr val="009AFF"/>
                </a:solidFill>
              </a:rPr>
              <a:t>2(x – 3)</a:t>
            </a:r>
            <a:r>
              <a:rPr lang="en-US" altLang="en-US" sz="2400" baseline="30000" dirty="0">
                <a:solidFill>
                  <a:srgbClr val="009AFF"/>
                </a:solidFill>
              </a:rPr>
              <a:t>2</a:t>
            </a:r>
            <a:r>
              <a:rPr lang="en-US" altLang="en-US" sz="2400" dirty="0">
                <a:solidFill>
                  <a:srgbClr val="009AFF"/>
                </a:solidFill>
              </a:rPr>
              <a:t> + 1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>
              <a:solidFill>
                <a:srgbClr val="009AFF"/>
              </a:solidFill>
            </a:endParaRP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The vertex is (</a:t>
            </a:r>
            <a:r>
              <a:rPr lang="en-US" altLang="en-US" sz="2400" dirty="0">
                <a:solidFill>
                  <a:srgbClr val="FF0000"/>
                </a:solidFill>
              </a:rPr>
              <a:t>3</a:t>
            </a:r>
            <a:r>
              <a:rPr lang="en-US" altLang="en-US" sz="2400" dirty="0"/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1</a:t>
            </a:r>
            <a:r>
              <a:rPr lang="en-US" altLang="en-US" sz="2400" dirty="0"/>
              <a:t>). The axis of symmetry is </a:t>
            </a:r>
            <a:r>
              <a:rPr lang="en-US" altLang="en-US" sz="2400" i="1" dirty="0"/>
              <a:t>x </a:t>
            </a:r>
            <a:r>
              <a:rPr lang="en-US" altLang="en-US" sz="2400" dirty="0"/>
              <a:t>= </a:t>
            </a:r>
            <a:r>
              <a:rPr lang="en-US" altLang="en-US" sz="2400" dirty="0">
                <a:solidFill>
                  <a:srgbClr val="FF0000"/>
                </a:solidFill>
              </a:rPr>
              <a:t>3</a:t>
            </a:r>
            <a:r>
              <a:rPr lang="en-US" altLang="en-US" sz="2400" dirty="0"/>
              <a:t>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Because </a:t>
            </a:r>
            <a:r>
              <a:rPr lang="en-US" altLang="en-US" sz="2400" i="1" dirty="0"/>
              <a:t>a &gt; </a:t>
            </a:r>
            <a:r>
              <a:rPr lang="en-US" altLang="en-US" sz="2400" dirty="0"/>
              <a:t>0, the parabola opens up. </a:t>
            </a:r>
            <a:br>
              <a:rPr lang="en-US" altLang="en-US" sz="2400" dirty="0"/>
            </a:br>
            <a:r>
              <a:rPr lang="en-US" altLang="en-US" sz="2400" dirty="0"/>
              <a:t>See Figure 2.54.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>
              <a:solidFill>
                <a:srgbClr val="009AFF"/>
              </a:solidFill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876800" y="625381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Factor and simplify.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914900" y="1607607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Use standard form.</a:t>
            </a:r>
          </a:p>
        </p:txBody>
      </p:sp>
      <p:pic>
        <p:nvPicPr>
          <p:cNvPr id="1597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0567"/>
            <a:ext cx="27051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5943600" y="613207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+mn-lt"/>
              </a:rPr>
              <a:t>Figure 2.54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8052825" y="231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xmlns="" val="10508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/>
      <p:bldP spid="1597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3818" y="1066800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We can write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in standard form by completing the square of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</a:t>
            </a:r>
            <a:r>
              <a:rPr lang="en-US" altLang="en-US" sz="2400" dirty="0"/>
              <a:t>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This will allow us to derive a general expression for the </a:t>
            </a:r>
            <a:br>
              <a:rPr lang="en-US" altLang="en-US" sz="2400" dirty="0"/>
            </a:br>
            <a:r>
              <a:rPr lang="en-US" altLang="en-US" sz="2400" i="1" dirty="0"/>
              <a:t>x</a:t>
            </a:r>
            <a:r>
              <a:rPr lang="en-US" altLang="en-US" sz="2400" dirty="0"/>
              <a:t>- and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-coordinates of 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c.</a:t>
            </a:r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i="1" dirty="0"/>
              <a:t>  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 smtClean="0">
                <a:latin typeface="+mn-lt"/>
              </a:rPr>
              <a:t>VERTEX OF A PARABOLA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261461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86338"/>
            <a:ext cx="4360863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5676900" y="3733800"/>
            <a:ext cx="3206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Factor </a:t>
            </a: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a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 from </a:t>
            </a: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ax</a:t>
            </a:r>
            <a:r>
              <a:rPr lang="en-US" altLang="en-US" sz="2400" baseline="30000" dirty="0">
                <a:solidFill>
                  <a:srgbClr val="009AFF"/>
                </a:solidFill>
                <a:latin typeface="+mn-lt"/>
              </a:rPr>
              <a:t>2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 + </a:t>
            </a: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bx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.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5676900" y="5036403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Complete the square by </a:t>
            </a:r>
            <a:r>
              <a:rPr lang="en-US" altLang="en-US" sz="2400" dirty="0" smtClean="0">
                <a:solidFill>
                  <a:srgbClr val="009AFF"/>
                </a:solidFill>
                <a:latin typeface="+mn-lt"/>
              </a:rPr>
              <a:t>adding and 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subtracting</a:t>
            </a:r>
          </a:p>
        </p:txBody>
      </p:sp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38850"/>
            <a:ext cx="13065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dirty="0"/>
              <a:t>Thus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</a:t>
            </a:r>
            <a:r>
              <a:rPr lang="en-US" altLang="en-US" sz="2400" dirty="0"/>
              <a:t> written in standard form is</a:t>
            </a:r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				       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Comparing this last expression with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we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see that the coordinates of the vertex are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2550"/>
            <a:ext cx="3648075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94062"/>
            <a:ext cx="3648075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675312"/>
            <a:ext cx="207486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5410200" y="165735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>
                <a:solidFill>
                  <a:srgbClr val="009AFF"/>
                </a:solidFill>
                <a:latin typeface="+mn-lt"/>
              </a:rPr>
              <a:t>Factor and simplify.</a:t>
            </a:r>
          </a:p>
        </p:txBody>
      </p:sp>
    </p:spTree>
    <p:extLst>
      <p:ext uri="{BB962C8B-B14F-4D97-AF65-F5344CB8AC3E}">
        <p14:creationId xmlns:p14="http://schemas.microsoft.com/office/powerpoint/2010/main" xmlns="" val="14962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12788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Note that by evaluating </a:t>
            </a:r>
          </a:p>
          <a:p>
            <a:pPr marL="0" indent="0">
              <a:buNone/>
            </a:pPr>
            <a:endParaRPr lang="en-US" altLang="en-US" sz="2400" i="1" dirty="0" smtClean="0"/>
          </a:p>
          <a:p>
            <a:pPr marL="0" indent="0">
              <a:buNone/>
            </a:pPr>
            <a:r>
              <a:rPr lang="en-US" altLang="en-US" sz="2400" i="1" dirty="0" smtClean="0"/>
              <a:t>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			              </a:t>
            </a:r>
            <a:r>
              <a:rPr lang="en-US" altLang="en-US" sz="2400" dirty="0" smtClean="0"/>
              <a:t>              at                       </a:t>
            </a:r>
            <a:r>
              <a:rPr lang="en-US" altLang="en-US" sz="2400" dirty="0"/>
              <a:t>we have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sz="1200" dirty="0"/>
          </a:p>
          <a:p>
            <a:endParaRPr lang="en-US" altLang="en-US" sz="1200" dirty="0"/>
          </a:p>
          <a:p>
            <a:endParaRPr lang="en-US" altLang="en-US" sz="1200" dirty="0"/>
          </a:p>
          <a:p>
            <a:pPr marL="0" indent="0">
              <a:buNone/>
            </a:pPr>
            <a:r>
              <a:rPr lang="en-US" altLang="en-US" sz="2400" dirty="0"/>
              <a:t>That is,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 of the vertex is</a:t>
            </a:r>
          </a:p>
          <a:p>
            <a:endParaRPr lang="en-US" altLang="en-US" sz="1200" dirty="0"/>
          </a:p>
        </p:txBody>
      </p:sp>
      <p:pic>
        <p:nvPicPr>
          <p:cNvPr id="16794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2699"/>
            <a:ext cx="3648075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429" y="1469834"/>
            <a:ext cx="12525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9767"/>
            <a:ext cx="53562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4103688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127952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94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This result is summarized by the following formula.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B30000"/>
                </a:solidFill>
              </a:rPr>
              <a:t>Vertex Formula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The coordinates of the vertex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 err="1"/>
              <a:t>bx</a:t>
            </a:r>
            <a:r>
              <a:rPr lang="en-US" altLang="en-US" sz="2400" i="1" dirty="0"/>
              <a:t>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are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buNone/>
            </a:pPr>
            <a:r>
              <a:rPr lang="en-US" altLang="en-US" sz="2400" dirty="0"/>
              <a:t>The vertex formula can be used to write the standard form of the equation of a parabola.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We have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B30000"/>
              </a:solidFill>
            </a:endParaRPr>
          </a:p>
        </p:txBody>
      </p:sp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233045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99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7050" y="5105400"/>
            <a:ext cx="4460875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6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Use the vertex formula to find the vertex and standard form 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8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+ 3.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>
              <a:solidFill>
                <a:srgbClr val="21419C"/>
              </a:solidFill>
            </a:endParaRP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>
              <a:solidFill>
                <a:srgbClr val="21419C"/>
              </a:solidFill>
            </a:endParaRP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8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+ 3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       	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	       	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537575" cy="1143000"/>
          </a:xfrm>
          <a:noFill/>
        </p:spPr>
        <p:txBody>
          <a:bodyPr/>
          <a:lstStyle/>
          <a:p>
            <a:r>
              <a:rPr lang="en-US" altLang="en-US" sz="2000"/>
              <a:t>Example 2 – </a:t>
            </a:r>
            <a:r>
              <a:rPr lang="en-US" altLang="en-US" sz="2000" i="1"/>
              <a:t>Find the Vertex and Standard Form of a Quadratic Function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019800" y="33909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i="1">
                <a:solidFill>
                  <a:srgbClr val="009AFF"/>
                </a:solidFill>
              </a:rPr>
              <a:t>a</a:t>
            </a:r>
            <a:r>
              <a:rPr lang="pt-BR" altLang="en-US">
                <a:solidFill>
                  <a:srgbClr val="009AFF"/>
                </a:solidFill>
              </a:rPr>
              <a:t> = </a:t>
            </a:r>
            <a:r>
              <a:rPr lang="pt-BR" altLang="en-US">
                <a:solidFill>
                  <a:srgbClr val="FF0000"/>
                </a:solidFill>
              </a:rPr>
              <a:t>2</a:t>
            </a:r>
            <a:r>
              <a:rPr lang="pt-BR" altLang="en-US">
                <a:solidFill>
                  <a:srgbClr val="009AFF"/>
                </a:solidFill>
              </a:rPr>
              <a:t>, </a:t>
            </a:r>
            <a:r>
              <a:rPr lang="pt-BR" altLang="en-US" i="1">
                <a:solidFill>
                  <a:srgbClr val="009AFF"/>
                </a:solidFill>
              </a:rPr>
              <a:t>b</a:t>
            </a:r>
            <a:r>
              <a:rPr lang="pt-BR" altLang="en-US">
                <a:solidFill>
                  <a:srgbClr val="009AFF"/>
                </a:solidFill>
              </a:rPr>
              <a:t> = </a:t>
            </a:r>
            <a:r>
              <a:rPr lang="pt-BR" altLang="en-US">
                <a:solidFill>
                  <a:srgbClr val="FF0000"/>
                </a:solidFill>
              </a:rPr>
              <a:t>–8</a:t>
            </a:r>
            <a:r>
              <a:rPr lang="pt-BR" altLang="en-US">
                <a:solidFill>
                  <a:srgbClr val="009AFF"/>
                </a:solidFill>
              </a:rPr>
              <a:t>, </a:t>
            </a:r>
            <a:r>
              <a:rPr lang="pt-BR" altLang="en-US" i="1">
                <a:solidFill>
                  <a:srgbClr val="009AFF"/>
                </a:solidFill>
              </a:rPr>
              <a:t>c</a:t>
            </a:r>
            <a:r>
              <a:rPr lang="pt-BR" altLang="en-US">
                <a:solidFill>
                  <a:srgbClr val="009AFF"/>
                </a:solidFill>
              </a:rPr>
              <a:t> = 3</a:t>
            </a:r>
            <a:endParaRPr lang="en-US" altLang="en-US">
              <a:solidFill>
                <a:srgbClr val="009AFF"/>
              </a:solidFill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019800" y="418465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i="1">
                <a:solidFill>
                  <a:srgbClr val="009AFF"/>
                </a:solidFill>
              </a:rPr>
              <a:t>x</a:t>
            </a:r>
            <a:r>
              <a:rPr lang="en-US" altLang="en-US">
                <a:solidFill>
                  <a:srgbClr val="009AFF"/>
                </a:solidFill>
              </a:rPr>
              <a:t>-coordinate of the vertex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035675" y="5260975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i="1">
                <a:solidFill>
                  <a:srgbClr val="009AFF"/>
                </a:solidFill>
              </a:rPr>
              <a:t>y</a:t>
            </a:r>
            <a:r>
              <a:rPr lang="en-US" altLang="en-US">
                <a:solidFill>
                  <a:srgbClr val="009AFF"/>
                </a:solidFill>
              </a:rPr>
              <a:t>-coordinate of the vertex</a:t>
            </a:r>
          </a:p>
        </p:txBody>
      </p:sp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8575"/>
            <a:ext cx="18732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1275" y="5222875"/>
            <a:ext cx="26241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319713"/>
            <a:ext cx="7397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2660650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4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10063"/>
            <a:ext cx="5857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50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/>
      <p:bldP spid="172037" grpId="0"/>
      <p:bldP spid="1720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>
                <a:solidFill>
                  <a:srgbClr val="009AFF"/>
                </a:solidFill>
              </a:rPr>
              <a:t>The vertex is (2, –5). 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Substituting into the standard form equation 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/>
              <a:t>k </a:t>
            </a:r>
            <a:r>
              <a:rPr lang="en-US" altLang="en-US" sz="2400" dirty="0"/>
              <a:t>yields </a:t>
            </a:r>
            <a:r>
              <a:rPr lang="en-US" altLang="en-US" sz="2400" dirty="0">
                <a:solidFill>
                  <a:srgbClr val="009AFF"/>
                </a:solidFill>
              </a:rPr>
              <a:t>the standard form 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i="1" dirty="0">
                <a:solidFill>
                  <a:srgbClr val="009AFF"/>
                </a:solidFill>
              </a:rPr>
              <a:t>f</a:t>
            </a:r>
            <a:r>
              <a:rPr lang="en-US" altLang="en-US" sz="2400" dirty="0">
                <a:solidFill>
                  <a:srgbClr val="009AFF"/>
                </a:solidFill>
              </a:rPr>
              <a:t> (</a:t>
            </a:r>
            <a:r>
              <a:rPr lang="en-US" altLang="en-US" sz="2400" i="1" dirty="0">
                <a:solidFill>
                  <a:srgbClr val="009AFF"/>
                </a:solidFill>
              </a:rPr>
              <a:t>x</a:t>
            </a:r>
            <a:r>
              <a:rPr lang="en-US" altLang="en-US" sz="2400" dirty="0">
                <a:solidFill>
                  <a:srgbClr val="009AFF"/>
                </a:solidFill>
              </a:rPr>
              <a:t>) = 2(</a:t>
            </a:r>
            <a:r>
              <a:rPr lang="en-US" altLang="en-US" sz="2400" i="1" dirty="0">
                <a:solidFill>
                  <a:srgbClr val="009AFF"/>
                </a:solidFill>
              </a:rPr>
              <a:t>x</a:t>
            </a:r>
            <a:r>
              <a:rPr lang="en-US" altLang="en-US" sz="2400" dirty="0">
                <a:solidFill>
                  <a:srgbClr val="009AFF"/>
                </a:solidFill>
              </a:rPr>
              <a:t> – 2)</a:t>
            </a:r>
            <a:r>
              <a:rPr lang="en-US" altLang="en-US" sz="2400" baseline="30000" dirty="0">
                <a:solidFill>
                  <a:srgbClr val="009AFF"/>
                </a:solidFill>
              </a:rPr>
              <a:t>2</a:t>
            </a:r>
            <a:r>
              <a:rPr lang="en-US" altLang="en-US" sz="2400" dirty="0">
                <a:solidFill>
                  <a:srgbClr val="009AFF"/>
                </a:solidFill>
              </a:rPr>
              <a:t> – 5. </a:t>
            </a:r>
            <a:br>
              <a:rPr lang="en-US" altLang="en-US" sz="2400" dirty="0">
                <a:solidFill>
                  <a:srgbClr val="009AFF"/>
                </a:solidFill>
              </a:rPr>
            </a:br>
            <a:endParaRPr lang="en-US" altLang="en-US" sz="2400" dirty="0">
              <a:solidFill>
                <a:srgbClr val="009AFF"/>
              </a:solidFill>
            </a:endParaRP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shown in Figure 2.55.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>
              <a:solidFill>
                <a:srgbClr val="009AFF"/>
              </a:solidFill>
            </a:endParaRP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17409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62200"/>
            <a:ext cx="2093913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6457950" y="5859463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>
                <a:latin typeface="+mn-lt"/>
              </a:rPr>
              <a:t>Figure 2.55</a:t>
            </a:r>
          </a:p>
        </p:txBody>
      </p:sp>
    </p:spTree>
    <p:extLst>
      <p:ext uri="{BB962C8B-B14F-4D97-AF65-F5344CB8AC3E}">
        <p14:creationId xmlns:p14="http://schemas.microsoft.com/office/powerpoint/2010/main" xmlns="" val="41378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5850" y="609600"/>
            <a:ext cx="7010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INCLINATION AND SLOPE OF A LINE</a:t>
            </a:r>
          </a:p>
        </p:txBody>
      </p:sp>
      <p:sp>
        <p:nvSpPr>
          <p:cNvPr id="3" name="Subtitle 4"/>
          <p:cNvSpPr txBox="1">
            <a:spLocks/>
          </p:cNvSpPr>
          <p:nvPr/>
        </p:nvSpPr>
        <p:spPr bwMode="auto">
          <a:xfrm>
            <a:off x="1123950" y="1752600"/>
            <a:ext cx="6934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inclination of the line, L, (not parallel to the x-axis) is defined as the smallest positive angle measured from the positive direction of the x-axis or the counterclockwise direction to L.</a:t>
            </a:r>
          </a:p>
          <a:p>
            <a:pPr algn="just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The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slope of the line is defined as the tangent of the angle of inclination.</a:t>
            </a:r>
          </a:p>
          <a:p>
            <a:pPr algn="just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Note from Example 2 that the graph of the parabola opens </a:t>
            </a:r>
          </a:p>
          <a:p>
            <a:pPr marL="0" indent="0">
              <a:buNone/>
            </a:pPr>
            <a:r>
              <a:rPr lang="en-US" altLang="en-US" sz="2400" dirty="0"/>
              <a:t>up and the vertex is the </a:t>
            </a:r>
            <a:r>
              <a:rPr lang="en-US" altLang="en-US" sz="2400" i="1" dirty="0"/>
              <a:t>lowest </a:t>
            </a:r>
            <a:r>
              <a:rPr lang="en-US" altLang="en-US" sz="2400" dirty="0"/>
              <a:t>point on the graph of the </a:t>
            </a:r>
          </a:p>
          <a:p>
            <a:pPr marL="0" indent="0">
              <a:buNone/>
            </a:pPr>
            <a:r>
              <a:rPr lang="en-US" altLang="en-US" sz="2400" dirty="0"/>
              <a:t>parabola. Therefore,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 of the vertex is the </a:t>
            </a:r>
          </a:p>
          <a:p>
            <a:pPr marL="0" indent="0">
              <a:buNone/>
            </a:pPr>
            <a:r>
              <a:rPr lang="en-US" altLang="en-US" sz="2400" i="1" dirty="0"/>
              <a:t>minimum </a:t>
            </a:r>
            <a:r>
              <a:rPr lang="en-US" altLang="en-US" sz="2400" dirty="0"/>
              <a:t>value of that function.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This information can be used to determine the range of </a:t>
            </a:r>
          </a:p>
          <a:p>
            <a:pPr marL="0" indent="0">
              <a:buNone/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8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+ 3. The range is {</a:t>
            </a:r>
            <a:r>
              <a:rPr lang="en-US" altLang="en-US" sz="2400" i="1" dirty="0"/>
              <a:t>y </a:t>
            </a:r>
            <a:r>
              <a:rPr lang="en-US" altLang="en-US" sz="2400" dirty="0"/>
              <a:t>| </a:t>
            </a:r>
            <a:r>
              <a:rPr lang="en-US" altLang="en-US" sz="2400" i="1" dirty="0"/>
              <a:t>y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– 5}.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Similarly, if the graph of a parabola opened down, the </a:t>
            </a:r>
          </a:p>
          <a:p>
            <a:pPr marL="0" indent="0">
              <a:buNone/>
            </a:pPr>
            <a:r>
              <a:rPr lang="en-US" altLang="en-US" sz="2400" dirty="0"/>
              <a:t>vertex would be the </a:t>
            </a:r>
            <a:r>
              <a:rPr lang="en-US" altLang="en-US" sz="2400" i="1" dirty="0"/>
              <a:t>highest </a:t>
            </a:r>
            <a:r>
              <a:rPr lang="en-US" altLang="en-US" sz="2400" dirty="0"/>
              <a:t>point on the graph and the </a:t>
            </a:r>
          </a:p>
          <a:p>
            <a:pPr marL="0" indent="0">
              <a:buNone/>
            </a:pPr>
            <a:r>
              <a:rPr lang="en-US" altLang="en-US" sz="2400" i="1" dirty="0"/>
              <a:t>y</a:t>
            </a:r>
            <a:r>
              <a:rPr lang="en-US" altLang="en-US" sz="2400" dirty="0"/>
              <a:t>-coordinate of the vertex would be the </a:t>
            </a:r>
            <a:r>
              <a:rPr lang="en-US" altLang="en-US" sz="2400" i="1" dirty="0"/>
              <a:t>maximum </a:t>
            </a:r>
            <a:r>
              <a:rPr lang="en-US" altLang="en-US" sz="2400" dirty="0"/>
              <a:t>value of</a:t>
            </a:r>
          </a:p>
          <a:p>
            <a:pPr marL="0" indent="0">
              <a:buNone/>
            </a:pPr>
            <a:r>
              <a:rPr lang="en-US" altLang="en-US" sz="2400" dirty="0"/>
              <a:t>the function.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 smtClean="0"/>
              <a:t>MAXIMUM AND MINIMUM OF A QUADRATIC FUNCTION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49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4582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For instance, the maximum value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–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+ 4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1, </a:t>
            </a:r>
          </a:p>
          <a:p>
            <a:pPr marL="0" indent="0">
              <a:buNone/>
            </a:pPr>
            <a:r>
              <a:rPr lang="en-US" altLang="en-US" sz="2400" dirty="0"/>
              <a:t>graphed as below, is 3,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 of the vertex.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range of the function is {</a:t>
            </a:r>
            <a:r>
              <a:rPr lang="en-US" altLang="en-US" sz="2400" i="1" dirty="0"/>
              <a:t>y</a:t>
            </a:r>
            <a:r>
              <a:rPr lang="en-US" altLang="en-US" sz="2400" dirty="0"/>
              <a:t> | </a:t>
            </a:r>
            <a:r>
              <a:rPr lang="en-US" altLang="en-US" sz="2400" i="1" dirty="0"/>
              <a:t>y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3}.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For the function in Example 2 </a:t>
            </a:r>
          </a:p>
          <a:p>
            <a:pPr marL="0" indent="0">
              <a:buNone/>
            </a:pPr>
            <a:r>
              <a:rPr lang="en-US" altLang="en-US" sz="2400" dirty="0"/>
              <a:t>and the function whose graph </a:t>
            </a:r>
          </a:p>
          <a:p>
            <a:pPr marL="0" indent="0">
              <a:buNone/>
            </a:pPr>
            <a:r>
              <a:rPr lang="en-US" altLang="en-US" sz="2400" dirty="0"/>
              <a:t>is shown at the right, the 					          </a:t>
            </a:r>
          </a:p>
          <a:p>
            <a:pPr marL="0" indent="0">
              <a:buNone/>
            </a:pPr>
            <a:r>
              <a:rPr lang="en-US" altLang="en-US" sz="2400" dirty="0"/>
              <a:t>domain is the set of real numbers.</a:t>
            </a:r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105150"/>
            <a:ext cx="3071813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5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305800" cy="5256212"/>
          </a:xfrm>
          <a:noFill/>
        </p:spPr>
        <p:txBody>
          <a:bodyPr/>
          <a:lstStyle/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The following theorem can be used to determine the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maximum value or the minimum value of a quadratic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function</a:t>
            </a:r>
            <a:r>
              <a:rPr lang="en-US" altLang="en-US" sz="2400" dirty="0" smtClean="0"/>
              <a:t>.</a:t>
            </a:r>
            <a:endParaRPr lang="en-US" altLang="en-US" sz="2400" dirty="0">
              <a:solidFill>
                <a:srgbClr val="B30000"/>
              </a:solidFill>
            </a:endParaRP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>
                <a:solidFill>
                  <a:srgbClr val="B30000"/>
                </a:solidFill>
              </a:rPr>
              <a:t>Maximum or Minimum Value of a Quadratic Function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If </a:t>
            </a:r>
            <a:r>
              <a:rPr lang="en-US" altLang="en-US" sz="2400" i="1" dirty="0"/>
              <a:t>a &gt; </a:t>
            </a:r>
            <a:r>
              <a:rPr lang="en-US" altLang="en-US" sz="2400" dirty="0"/>
              <a:t>0, then the vertex (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) is the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lowest point on the graph of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/>
              <a:t>k </a:t>
            </a:r>
            <a:r>
              <a:rPr lang="en-US" altLang="en-US" sz="2400" dirty="0"/>
              <a:t>and the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i="1" dirty="0"/>
              <a:t>y</a:t>
            </a:r>
            <a:r>
              <a:rPr lang="en-US" altLang="en-US" sz="2400" dirty="0"/>
              <a:t>-coordinate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of the vertex is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the </a:t>
            </a:r>
            <a:r>
              <a:rPr lang="en-US" altLang="en-US" sz="2400" b="1" dirty="0"/>
              <a:t>minimum value </a:t>
            </a:r>
            <a:r>
              <a:rPr lang="en-US" altLang="en-US" sz="2400" dirty="0"/>
              <a:t>of the function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See Figure 2.56a.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5753100" y="6315075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>
                <a:latin typeface="+mn-lt"/>
              </a:rPr>
              <a:t>Figure 2.56a</a:t>
            </a:r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313113"/>
            <a:ext cx="2843213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5371994" y="5853410"/>
            <a:ext cx="3567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latin typeface="+mn-lt"/>
              </a:rPr>
              <a:t>k </a:t>
            </a:r>
            <a:r>
              <a:rPr lang="en-US" altLang="en-US" sz="2400" dirty="0">
                <a:latin typeface="+mn-lt"/>
              </a:rPr>
              <a:t>is the minimum value of </a:t>
            </a:r>
            <a:r>
              <a:rPr lang="en-US" altLang="en-US" sz="2400" i="1" dirty="0">
                <a:latin typeface="+mn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27745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305800" cy="5256212"/>
          </a:xfrm>
          <a:noFill/>
        </p:spPr>
        <p:txBody>
          <a:bodyPr/>
          <a:lstStyle/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If a &lt; 0, then the vertex (</a:t>
            </a:r>
            <a:r>
              <a:rPr lang="en-US" altLang="en-US" sz="2400" i="1" dirty="0"/>
              <a:t>h</a:t>
            </a:r>
            <a:r>
              <a:rPr lang="en-US" altLang="en-US" sz="2400" dirty="0"/>
              <a:t>, </a:t>
            </a:r>
            <a:r>
              <a:rPr lang="en-US" altLang="en-US" sz="2400" i="1" dirty="0"/>
              <a:t>k</a:t>
            </a:r>
            <a:r>
              <a:rPr lang="en-US" altLang="en-US" sz="2400" dirty="0"/>
              <a:t>) is the highest point on the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a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h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</a:t>
            </a:r>
            <a:r>
              <a:rPr lang="en-US" altLang="en-US" sz="2400" i="1" dirty="0"/>
              <a:t>k </a:t>
            </a:r>
            <a:r>
              <a:rPr lang="en-US" altLang="en-US" sz="2400" dirty="0"/>
              <a:t>and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the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b="1" dirty="0"/>
              <a:t>maximum value </a:t>
            </a:r>
            <a:r>
              <a:rPr lang="en-US" altLang="en-US" sz="2400" dirty="0"/>
              <a:t>of the function </a:t>
            </a:r>
            <a:r>
              <a:rPr lang="en-US" altLang="en-US" sz="2400" i="1" dirty="0"/>
              <a:t>f</a:t>
            </a:r>
            <a:r>
              <a:rPr lang="en-US" altLang="en-US" sz="2400" i="1" dirty="0" smtClean="0"/>
              <a:t>.</a:t>
            </a:r>
            <a:endParaRPr lang="en-US" altLang="en-US" sz="2400" dirty="0"/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endParaRPr lang="en-US" altLang="en-US" sz="2400" dirty="0" smtClean="0"/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 smtClean="0"/>
              <a:t>See </a:t>
            </a:r>
            <a:r>
              <a:rPr lang="en-US" altLang="en-US" sz="2400" dirty="0"/>
              <a:t>Figure 2.56b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In either case, the maximum or 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dirty="0"/>
              <a:t>minimum value is achieved when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r>
              <a:rPr lang="en-US" altLang="en-US" sz="2400" i="1" dirty="0"/>
              <a:t>x</a:t>
            </a:r>
            <a:r>
              <a:rPr lang="en-US" altLang="en-US" sz="2400" dirty="0"/>
              <a:t> = </a:t>
            </a:r>
            <a:r>
              <a:rPr lang="en-US" altLang="en-US" sz="2400" i="1" dirty="0"/>
              <a:t>h</a:t>
            </a:r>
            <a:r>
              <a:rPr lang="en-US" altLang="en-US" sz="2400" dirty="0"/>
              <a:t>.</a:t>
            </a:r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7094538" algn="l"/>
                <a:tab pos="7204075" algn="l"/>
                <a:tab pos="8008938" algn="l"/>
              </a:tabLst>
            </a:pPr>
            <a:endParaRPr lang="en-US" altLang="en-US" sz="2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562600" y="6091535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 dirty="0">
                <a:latin typeface="+mn-lt"/>
              </a:rPr>
              <a:t>Figure 2.56b</a:t>
            </a:r>
          </a:p>
        </p:txBody>
      </p:sp>
      <p:pic>
        <p:nvPicPr>
          <p:cNvPr id="1843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2943225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5410200" y="5486400"/>
            <a:ext cx="3612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latin typeface="+mn-lt"/>
              </a:rPr>
              <a:t>k </a:t>
            </a:r>
            <a:r>
              <a:rPr lang="en-US" altLang="en-US" sz="2400" dirty="0">
                <a:latin typeface="+mn-lt"/>
              </a:rPr>
              <a:t>is the maximum value of </a:t>
            </a:r>
            <a:r>
              <a:rPr lang="en-US" altLang="en-US" sz="2400" i="1" dirty="0">
                <a:latin typeface="+mn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18239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Find the maximum or minimum value of each quadratic function. State whether the value is a maximum or a minimum.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b="1" dirty="0"/>
              <a:t>a</a:t>
            </a:r>
            <a:r>
              <a:rPr lang="en-US" altLang="en-US" sz="2400" dirty="0"/>
              <a:t>.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–2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+ 8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1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b="1" dirty="0"/>
              <a:t>b</a:t>
            </a:r>
            <a:r>
              <a:rPr lang="en-US" altLang="en-US" sz="2400" dirty="0"/>
              <a:t>. </a:t>
            </a:r>
            <a:r>
              <a:rPr lang="en-US" altLang="en-US" sz="2400" i="1" dirty="0"/>
              <a:t>G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3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The maximum or minimum value of a quadratic function is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-coordinate of the vertex of the graph of the function.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b="1" dirty="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b="1" dirty="0"/>
              <a:t>a.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000"/>
              <a:t>Example 4 – </a:t>
            </a:r>
            <a:r>
              <a:rPr lang="en-US" altLang="en-US" sz="2000" i="1"/>
              <a:t>Find the Maximum or Minimum of a Quadratic Function</a:t>
            </a:r>
          </a:p>
        </p:txBody>
      </p:sp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19700"/>
            <a:ext cx="14255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0" y="5238750"/>
            <a:ext cx="1435100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37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9850" y="5432425"/>
            <a:ext cx="603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5257800" y="5410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i="1">
                <a:solidFill>
                  <a:srgbClr val="009AFF"/>
                </a:solidFill>
              </a:rPr>
              <a:t>x</a:t>
            </a:r>
            <a:r>
              <a:rPr lang="en-US" altLang="en-US">
                <a:solidFill>
                  <a:srgbClr val="009AFF"/>
                </a:solidFill>
              </a:rPr>
              <a:t>-coordinate of the vertex</a:t>
            </a:r>
          </a:p>
        </p:txBody>
      </p:sp>
    </p:spTree>
    <p:extLst>
      <p:ext uri="{BB962C8B-B14F-4D97-AF65-F5344CB8AC3E}">
        <p14:creationId xmlns:p14="http://schemas.microsoft.com/office/powerpoint/2010/main" xmlns="" val="33704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Because a &lt; 0, the function has a </a:t>
            </a:r>
            <a:br>
              <a:rPr lang="en-US" altLang="en-US" sz="2400" dirty="0"/>
            </a:br>
            <a:r>
              <a:rPr lang="en-US" altLang="en-US" sz="2400" dirty="0"/>
              <a:t>maximum value but no minimum value. 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9AFF"/>
                </a:solidFill>
              </a:rPr>
              <a:t>The maximum value is 7. </a:t>
            </a:r>
            <a:br>
              <a:rPr lang="en-US" altLang="en-US" sz="2400" dirty="0">
                <a:solidFill>
                  <a:srgbClr val="009AFF"/>
                </a:solidFill>
              </a:rPr>
            </a:br>
            <a:endParaRPr lang="en-US" altLang="en-US" sz="2400" dirty="0">
              <a:solidFill>
                <a:srgbClr val="009AFF"/>
              </a:solidFill>
            </a:endParaRPr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dirty="0"/>
              <a:t>See Figure 2.57.</a:t>
            </a:r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  <a:p>
            <a:pPr>
              <a:tabLst>
                <a:tab pos="393700" algn="l"/>
                <a:tab pos="693738" algn="l"/>
                <a:tab pos="977900" algn="l"/>
              </a:tabLst>
            </a:pPr>
            <a:endParaRPr lang="en-US" altLang="en-US" sz="2400" dirty="0"/>
          </a:p>
        </p:txBody>
      </p:sp>
      <p:pic>
        <p:nvPicPr>
          <p:cNvPr id="1884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611313"/>
            <a:ext cx="557212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1738"/>
            <a:ext cx="2860675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6126163" y="1371600"/>
            <a:ext cx="28654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y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-coordinate of the vertex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6096000" y="5826125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>
                <a:latin typeface="+mn-lt"/>
              </a:rPr>
              <a:t>Figure 2.57</a:t>
            </a:r>
          </a:p>
        </p:txBody>
      </p:sp>
      <p:pic>
        <p:nvPicPr>
          <p:cNvPr id="18843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288" y="1371600"/>
            <a:ext cx="1865312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32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566863"/>
            <a:ext cx="290671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59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/>
      <p:bldP spid="188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 b="1"/>
              <a:t>b.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/>
              <a:t>Because </a:t>
            </a:r>
            <a:r>
              <a:rPr lang="en-US" altLang="en-US" sz="2400" i="1"/>
              <a:t>a &gt; </a:t>
            </a:r>
            <a:r>
              <a:rPr lang="en-US" altLang="en-US" sz="2400"/>
              <a:t>0, the function has </a:t>
            </a:r>
            <a:br>
              <a:rPr lang="en-US" altLang="en-US" sz="2400"/>
            </a:br>
            <a:r>
              <a:rPr lang="en-US" altLang="en-US" sz="2400"/>
              <a:t>a minimum value but no maximum value.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endParaRPr lang="en-US" altLang="en-US" sz="2400"/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>
                <a:solidFill>
                  <a:srgbClr val="009AFF"/>
                </a:solidFill>
              </a:rPr>
              <a:t>The minimum value is</a:t>
            </a:r>
          </a:p>
          <a:p>
            <a:pPr marL="0" indent="0">
              <a:buNone/>
              <a:tabLst>
                <a:tab pos="393700" algn="l"/>
                <a:tab pos="693738" algn="l"/>
                <a:tab pos="977900" algn="l"/>
              </a:tabLst>
            </a:pP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See Figure 2.58.</a:t>
            </a: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5486400" y="1226403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x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-coordinate of the vertex</a:t>
            </a:r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5791200" y="3048000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i="1" dirty="0">
                <a:solidFill>
                  <a:srgbClr val="009AFF"/>
                </a:solidFill>
                <a:latin typeface="+mn-lt"/>
              </a:rPr>
              <a:t>y</a:t>
            </a:r>
            <a:r>
              <a:rPr lang="en-US" altLang="en-US" sz="2400" dirty="0">
                <a:solidFill>
                  <a:srgbClr val="009AFF"/>
                </a:solidFill>
                <a:latin typeface="+mn-lt"/>
              </a:rPr>
              <a:t>-coordinate of the vertex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6096000" y="6248400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400" b="1">
                <a:latin typeface="+mn-lt"/>
              </a:rPr>
              <a:t>Figure 2.58</a:t>
            </a:r>
          </a:p>
        </p:txBody>
      </p:sp>
      <p:pic>
        <p:nvPicPr>
          <p:cNvPr id="19047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85988"/>
            <a:ext cx="46339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0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078163"/>
            <a:ext cx="8223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1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71938"/>
            <a:ext cx="2366963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2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210175"/>
            <a:ext cx="484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3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563" y="1241425"/>
            <a:ext cx="13525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4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263650"/>
            <a:ext cx="127952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85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4113" y="1274763"/>
            <a:ext cx="649287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90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0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0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0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0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0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90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/>
      <p:bldP spid="190474" grpId="0"/>
      <p:bldP spid="1904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 smtClean="0">
                <a:solidFill>
                  <a:srgbClr val="21419C"/>
                </a:solidFill>
                <a:latin typeface="+mn-lt"/>
              </a:rPr>
              <a:t>SUMMARY</a:t>
            </a:r>
            <a:endParaRPr lang="en-US" altLang="en-US" sz="2400" dirty="0">
              <a:solidFill>
                <a:srgbClr val="21419C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2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QUADRATIC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endParaRPr lang="en-PH" sz="2400" dirty="0" smtClean="0"/>
              </a:p>
              <a:p>
                <a:r>
                  <a:rPr lang="en-PH" sz="2400" dirty="0" smtClean="0"/>
                  <a:t>A quadratic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can be represented by the equation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𝑎𝑥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𝑏𝑥</m:t>
                    </m:r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PH" sz="2400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en-PH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</a:rPr>
                      <m:t>, </m:t>
                    </m:r>
                    <m:r>
                      <a:rPr lang="en-PH" sz="2400" b="0" i="1" smtClean="0">
                        <a:latin typeface="Cambria Math"/>
                      </a:rPr>
                      <m:t>𝑏</m:t>
                    </m:r>
                    <m:r>
                      <a:rPr lang="en-PH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PH" sz="2400" dirty="0" smtClean="0"/>
                  <a:t> are real numbers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just"/>
                <a:r>
                  <a:rPr lang="en-PH" sz="2400" dirty="0" smtClean="0"/>
                  <a:t>The standard form of a quadratic function can be written as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algn="just"/>
                <a:endParaRPr lang="en-PH" sz="2400" dirty="0"/>
              </a:p>
              <a:p>
                <a:pPr algn="just"/>
                <a:r>
                  <a:rPr lang="en-PH" sz="2400" dirty="0" smtClean="0"/>
                  <a:t>The graph is a parabola with vertex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h</m:t>
                        </m:r>
                        <m:r>
                          <a:rPr lang="en-PH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 cstate="print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1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PH" sz="2400" dirty="0" smtClean="0"/>
                  <a:t>PARABOLA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just"/>
                <a:r>
                  <a:rPr lang="en-PH" sz="2400" dirty="0" smtClean="0"/>
                  <a:t>The coordinates of the vertex of the parabola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</a:rPr>
                          <m:t>(−</m:t>
                        </m:r>
                        <m:f>
                          <m:f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PH" sz="2400" dirty="0" smtClean="0"/>
                  <a:t>.</a:t>
                </a:r>
              </a:p>
              <a:p>
                <a:pPr algn="just"/>
                <a:endParaRPr lang="en-PH" sz="2400" dirty="0"/>
              </a:p>
              <a:p>
                <a:pPr algn="just"/>
                <a:r>
                  <a:rPr lang="en-PH" sz="2400" dirty="0" smtClean="0"/>
                  <a:t>The equation of the axis of symmetry is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PH" sz="2400" dirty="0" smtClean="0"/>
                  <a:t>.</a:t>
                </a:r>
              </a:p>
              <a:p>
                <a:pPr algn="just"/>
                <a:endParaRPr lang="en-PH" sz="2400" dirty="0"/>
              </a:p>
              <a:p>
                <a:pPr algn="just"/>
                <a:r>
                  <a:rPr lang="en-PH" sz="2400" dirty="0" smtClean="0"/>
                  <a:t>The parabola opens up when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PH" sz="2400" dirty="0" smtClean="0"/>
                  <a:t> and opens down when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0">
                <a:blip r:embed="rId2" cstate="print"/>
                <a:stretch>
                  <a:fillRect l="-963" t="-95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00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1371600" y="1066800"/>
            <a:ext cx="6400800" cy="4572000"/>
          </a:xfrm>
          <a:blipFill rotWithShape="1">
            <a:blip r:embed="rId2" cstate="print"/>
            <a:stretch>
              <a:fillRect r="-1429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PH" sz="2400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PH" sz="2400" dirty="0" smtClean="0"/>
                  <a:t>MINIMUM AND MAXIMUM OF A QUADRATIC FUNCTION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just"/>
                <a:r>
                  <a:rPr lang="en-PH" sz="2400" dirty="0" smtClean="0"/>
                  <a:t>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PH" sz="2400" dirty="0" smtClean="0"/>
                  <a:t>, then the graph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PH" sz="2400" b="0" i="1" smtClean="0">
                            <a:latin typeface="Cambria Math"/>
                          </a:rPr>
                          <m:t>=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𝑎𝑥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𝑏𝑥</m:t>
                    </m:r>
                    <m:r>
                      <a:rPr lang="en-PH" sz="2400" b="0" i="1" smtClean="0">
                        <a:latin typeface="Cambria Math"/>
                      </a:rPr>
                      <m:t>+</m:t>
                    </m:r>
                    <m:r>
                      <a:rPr lang="en-PH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PH" sz="2400" dirty="0" smtClean="0"/>
                  <a:t> opens up and the vertex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</a:rPr>
                          <m:t>(−</m:t>
                        </m:r>
                        <m:f>
                          <m:f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PH" sz="2400" dirty="0" smtClean="0"/>
                  <a:t> is the lowest point on the graph;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PH" sz="2400" dirty="0" smtClean="0"/>
                  <a:t> is the minimum value of the function.</a:t>
                </a:r>
              </a:p>
              <a:p>
                <a:pPr algn="just"/>
                <a:endParaRPr lang="en-PH" sz="2400" dirty="0"/>
              </a:p>
              <a:p>
                <a:pPr algn="just"/>
                <a:r>
                  <a:rPr lang="en-PH" sz="2400" dirty="0"/>
                  <a:t>If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𝑎</m:t>
                    </m:r>
                    <m:r>
                      <a:rPr lang="en-PH" sz="2400" b="0" i="1" smtClean="0">
                        <a:latin typeface="Cambria Math"/>
                      </a:rPr>
                      <m:t>&lt;</m:t>
                    </m:r>
                    <m:r>
                      <a:rPr lang="en-PH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PH" sz="2400" dirty="0"/>
                  <a:t>, then the graph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PH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PH" sz="2400" i="1">
                            <a:latin typeface="Cambria Math"/>
                          </a:rPr>
                          <m:t>=</m:t>
                        </m:r>
                        <m:r>
                          <a:rPr lang="en-PH" sz="2400" i="1">
                            <a:latin typeface="Cambria Math"/>
                          </a:rPr>
                          <m:t>𝑎𝑥</m:t>
                        </m:r>
                      </m:e>
                      <m:sup>
                        <m:r>
                          <a:rPr lang="en-PH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i="1">
                        <a:latin typeface="Cambria Math"/>
                      </a:rPr>
                      <m:t>+</m:t>
                    </m:r>
                    <m:r>
                      <a:rPr lang="en-PH" sz="2400" i="1">
                        <a:latin typeface="Cambria Math"/>
                      </a:rPr>
                      <m:t>𝑏𝑥</m:t>
                    </m:r>
                    <m:r>
                      <a:rPr lang="en-PH" sz="2400" i="1">
                        <a:latin typeface="Cambria Math"/>
                      </a:rPr>
                      <m:t>+</m:t>
                    </m:r>
                    <m:r>
                      <a:rPr lang="en-PH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PH" sz="2400" dirty="0"/>
                  <a:t> opens </a:t>
                </a:r>
                <a:r>
                  <a:rPr lang="en-PH" sz="2400" dirty="0" smtClean="0"/>
                  <a:t>down  </a:t>
                </a:r>
                <a:r>
                  <a:rPr lang="en-PH" sz="2400" dirty="0"/>
                  <a:t>and the vertex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PH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i="1">
                            <a:latin typeface="Cambria Math"/>
                          </a:rPr>
                          <m:t>, </m:t>
                        </m:r>
                        <m:r>
                          <a:rPr lang="en-PH" sz="2400" i="1">
                            <a:latin typeface="Cambria Math"/>
                          </a:rPr>
                          <m:t>𝑓</m:t>
                        </m:r>
                        <m:r>
                          <a:rPr lang="en-PH" sz="2400" i="1">
                            <a:latin typeface="Cambria Math"/>
                          </a:rPr>
                          <m:t>(−</m:t>
                        </m:r>
                        <m:f>
                          <m:fPr>
                            <m:ctrlPr>
                              <a:rPr lang="en-PH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PH" sz="2400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PH" sz="2400" dirty="0"/>
                  <a:t> is </a:t>
                </a:r>
                <a:r>
                  <a:rPr lang="en-PH" sz="2400" dirty="0" smtClean="0"/>
                  <a:t>the highest </a:t>
                </a:r>
                <a:r>
                  <a:rPr lang="en-PH" sz="2400" dirty="0"/>
                  <a:t>point on the graph; </a:t>
                </a:r>
                <a14:m>
                  <m:oMath xmlns:m="http://schemas.openxmlformats.org/officeDocument/2006/math">
                    <m:r>
                      <a:rPr lang="en-PH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PH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PH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PH" sz="24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PH" sz="2400" dirty="0"/>
                  <a:t> is the </a:t>
                </a:r>
                <a:r>
                  <a:rPr lang="en-PH" sz="2400" dirty="0" smtClean="0"/>
                  <a:t>maximum </a:t>
                </a:r>
                <a:r>
                  <a:rPr lang="en-PH" sz="2400" dirty="0"/>
                  <a:t>value of the function.</a:t>
                </a:r>
              </a:p>
              <a:p>
                <a:pPr algn="just"/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0">
                <a:blip r:embed="rId2" cstate="print"/>
                <a:stretch>
                  <a:fillRect l="-963" t="-95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21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304800"/>
            <a:ext cx="8229600" cy="5821363"/>
          </a:xfrm>
          <a:blipFill rotWithShape="1">
            <a:blip r:embed="rId2" cstate="print"/>
            <a:stretch>
              <a:fillRect l="-1630" t="-1361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PH" sz="2400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85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2000"/>
              </a:lnSpc>
              <a:buNone/>
            </a:pPr>
            <a:r>
              <a:rPr lang="en-US" altLang="en-US" sz="2400" dirty="0"/>
              <a:t>The shape of a graph may be exactly the same as the shape of another graph; only their positions in the </a:t>
            </a:r>
            <a:r>
              <a:rPr lang="en-US" altLang="en-US" sz="2400" i="1" dirty="0" err="1"/>
              <a:t>xy</a:t>
            </a:r>
            <a:r>
              <a:rPr lang="en-US" altLang="en-US" sz="2400" dirty="0"/>
              <a:t>-plane may differ. </a:t>
            </a:r>
          </a:p>
          <a:p>
            <a:pPr marL="0" indent="0">
              <a:lnSpc>
                <a:spcPct val="112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12000"/>
              </a:lnSpc>
              <a:buNone/>
            </a:pPr>
            <a:r>
              <a:rPr lang="en-US" altLang="en-US" sz="2400" dirty="0"/>
              <a:t>For example, the graph of </a:t>
            </a:r>
            <a:br>
              <a:rPr lang="en-US" altLang="en-US" sz="2400" dirty="0"/>
            </a:b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+ 2 is the graph of </a:t>
            </a:r>
            <a:br>
              <a:rPr lang="en-US" altLang="en-US" sz="2400" dirty="0"/>
            </a:b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with each point </a:t>
            </a:r>
            <a:br>
              <a:rPr lang="en-US" altLang="en-US" sz="2400" dirty="0"/>
            </a:br>
            <a:r>
              <a:rPr lang="en-US" altLang="en-US" sz="2400" dirty="0"/>
              <a:t>moved up vertically 2 units. </a:t>
            </a:r>
          </a:p>
          <a:p>
            <a:pPr marL="0" indent="0">
              <a:lnSpc>
                <a:spcPct val="112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12000"/>
              </a:lnSpc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– 3 is the </a:t>
            </a:r>
            <a:br>
              <a:rPr lang="en-US" altLang="en-US" sz="2400" dirty="0"/>
            </a:br>
            <a:r>
              <a:rPr lang="en-US" altLang="en-US" sz="2400" dirty="0"/>
              <a:t>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with each point </a:t>
            </a:r>
            <a:br>
              <a:rPr lang="en-US" altLang="en-US" sz="2400" dirty="0"/>
            </a:br>
            <a:r>
              <a:rPr lang="en-US" altLang="en-US" sz="2400" dirty="0"/>
              <a:t>moved down vertically 3 units. </a:t>
            </a:r>
            <a:br>
              <a:rPr lang="en-US" altLang="en-US" sz="2400" dirty="0"/>
            </a:br>
            <a:r>
              <a:rPr lang="en-US" altLang="en-US" sz="2400" dirty="0"/>
              <a:t>See Figure 2.77.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 smtClean="0">
                <a:latin typeface="+mn-lt"/>
              </a:rPr>
              <a:t>TRANSLATIONS OF GRAPHS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6254172" y="5954713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i="0">
                <a:latin typeface="+mn-lt"/>
              </a:rPr>
              <a:t>Figure 2.77</a:t>
            </a:r>
          </a:p>
        </p:txBody>
      </p:sp>
      <p:pic>
        <p:nvPicPr>
          <p:cNvPr id="139271" name="Picture 7" descr="Pictur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85273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8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The graphs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+ 2 and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– 3 in Figure 2.77 are called </a:t>
            </a:r>
            <a:r>
              <a:rPr lang="en-US" altLang="en-US" sz="2400" i="1" dirty="0"/>
              <a:t>vertical translations </a:t>
            </a:r>
            <a:r>
              <a:rPr lang="en-US" altLang="en-US" sz="2400" dirty="0"/>
              <a:t>of 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 smtClean="0"/>
              <a:t>).</a:t>
            </a:r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 smtClean="0">
              <a:solidFill>
                <a:srgbClr val="B3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 smtClean="0">
                <a:solidFill>
                  <a:srgbClr val="B30000"/>
                </a:solidFill>
              </a:rPr>
              <a:t>Vertical </a:t>
            </a:r>
            <a:r>
              <a:rPr lang="en-US" altLang="en-US" sz="2400" dirty="0">
                <a:solidFill>
                  <a:srgbClr val="B30000"/>
                </a:solidFill>
              </a:rPr>
              <a:t>Translation of a </a:t>
            </a:r>
            <a:r>
              <a:rPr lang="en-US" altLang="en-US" sz="2400" dirty="0" smtClean="0">
                <a:solidFill>
                  <a:srgbClr val="B30000"/>
                </a:solidFill>
              </a:rPr>
              <a:t>Graph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 smtClean="0"/>
              <a:t>If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is a function and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a positive constant, then the graph of</a:t>
            </a:r>
          </a:p>
          <a:p>
            <a:pPr marL="0" indent="0">
              <a:lnSpc>
                <a:spcPct val="120000"/>
              </a:lnSpc>
              <a:buClr>
                <a:srgbClr val="B30000"/>
              </a:buClr>
              <a:buNone/>
            </a:pPr>
            <a:r>
              <a:rPr lang="en-US" altLang="en-US" sz="2400" i="1" dirty="0"/>
              <a:t>  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+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a vertical shift </a:t>
            </a:r>
            <a:r>
              <a:rPr lang="en-US" altLang="en-US" sz="2400" i="1" dirty="0"/>
              <a:t>c </a:t>
            </a:r>
            <a:r>
              <a:rPr lang="en-US" altLang="en-US" sz="2400" dirty="0"/>
              <a:t>units upward of the graph  </a:t>
            </a:r>
            <a:br>
              <a:rPr lang="en-US" altLang="en-US" sz="2400" dirty="0"/>
            </a:br>
            <a:r>
              <a:rPr lang="en-US" altLang="en-US" sz="2400" dirty="0"/>
              <a:t>   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).</a:t>
            </a:r>
          </a:p>
          <a:p>
            <a:pPr marL="0" indent="0">
              <a:lnSpc>
                <a:spcPct val="120000"/>
              </a:lnSpc>
              <a:buClr>
                <a:srgbClr val="B30000"/>
              </a:buClr>
              <a:buNone/>
            </a:pPr>
            <a:r>
              <a:rPr lang="en-US" altLang="en-US" sz="2400" i="1" dirty="0" smtClean="0"/>
              <a:t>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–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a vertical shift </a:t>
            </a:r>
            <a:r>
              <a:rPr lang="en-US" altLang="en-US" sz="2400" i="1" dirty="0"/>
              <a:t>c </a:t>
            </a:r>
            <a:r>
              <a:rPr lang="en-US" altLang="en-US" sz="2400" dirty="0"/>
              <a:t>units downward of the </a:t>
            </a:r>
            <a:br>
              <a:rPr lang="en-US" altLang="en-US" sz="2400" dirty="0"/>
            </a:br>
            <a:r>
              <a:rPr lang="en-US" altLang="en-US" sz="2400" dirty="0"/>
              <a:t>   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).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>
                <a:latin typeface="+mn-lt"/>
              </a:rPr>
              <a:t>Translations of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25303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>In Figure 2.78, 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+ 3) is the graph of </a:t>
            </a:r>
            <a:br>
              <a:rPr lang="en-US" altLang="en-US" sz="2400" dirty="0"/>
            </a:b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with each point shifted to the left horizontally                   3 units. 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pPr marL="0" indent="0">
              <a:lnSpc>
                <a:spcPct val="125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>Similarly, 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3) is 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with each point shifted to the right horizontally 3 units.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3657600" y="4638560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i="0" dirty="0">
                <a:latin typeface="+mn-lt"/>
              </a:rPr>
              <a:t>Figure 2.78</a:t>
            </a:r>
          </a:p>
        </p:txBody>
      </p:sp>
      <p:pic>
        <p:nvPicPr>
          <p:cNvPr id="184326" name="Picture 6" descr="Picture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3200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0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The graphs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+ 3) and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3) in Figure 2.78 are called </a:t>
            </a:r>
            <a:r>
              <a:rPr lang="en-US" altLang="en-US" sz="2400" i="1" dirty="0"/>
              <a:t>horizontal translations </a:t>
            </a:r>
            <a:r>
              <a:rPr lang="en-US" altLang="en-US" sz="2400" dirty="0"/>
              <a:t>of the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>
                <a:solidFill>
                  <a:srgbClr val="B30000"/>
                </a:solidFill>
              </a:rPr>
              <a:t>Horizontal Translation of a Graph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If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is a function and </a:t>
            </a:r>
            <a:r>
              <a:rPr lang="en-US" altLang="en-US" sz="2400" i="1" dirty="0"/>
              <a:t>c </a:t>
            </a:r>
            <a:r>
              <a:rPr lang="en-US" altLang="en-US" sz="2400" dirty="0"/>
              <a:t>is a positive constant, then the graph of</a:t>
            </a:r>
          </a:p>
          <a:p>
            <a:pPr marL="0" indent="0">
              <a:lnSpc>
                <a:spcPct val="120000"/>
              </a:lnSpc>
              <a:buClr>
                <a:srgbClr val="B30000"/>
              </a:buClr>
              <a:buNone/>
            </a:pPr>
            <a:r>
              <a:rPr lang="en-US" altLang="en-US" sz="2400" i="1" dirty="0"/>
              <a:t> </a:t>
            </a:r>
            <a:r>
              <a:rPr lang="en-US" altLang="en-US" sz="2400" i="1" dirty="0" smtClean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</a:t>
            </a:r>
            <a:r>
              <a:rPr lang="en-US" altLang="en-US" sz="2400" i="1" dirty="0"/>
              <a:t>c</a:t>
            </a:r>
            <a:r>
              <a:rPr lang="en-US" altLang="en-US" sz="2400" dirty="0"/>
              <a:t>) is a horizontal shift </a:t>
            </a:r>
            <a:r>
              <a:rPr lang="en-US" altLang="en-US" sz="2400" i="1" dirty="0"/>
              <a:t>c </a:t>
            </a:r>
            <a:r>
              <a:rPr lang="en-US" altLang="en-US" sz="2400" dirty="0"/>
              <a:t>units to the left of the </a:t>
            </a:r>
            <a:br>
              <a:rPr lang="en-US" altLang="en-US" sz="2400" dirty="0"/>
            </a:br>
            <a:r>
              <a:rPr lang="en-US" altLang="en-US" sz="2400" dirty="0"/>
              <a:t>   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).</a:t>
            </a:r>
          </a:p>
          <a:p>
            <a:pPr marL="0" indent="0">
              <a:lnSpc>
                <a:spcPct val="120000"/>
              </a:lnSpc>
              <a:buClr>
                <a:srgbClr val="B30000"/>
              </a:buClr>
              <a:buNone/>
            </a:pPr>
            <a:r>
              <a:rPr lang="en-US" altLang="en-US" sz="2400" i="1" dirty="0" smtClean="0"/>
              <a:t>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c</a:t>
            </a:r>
            <a:r>
              <a:rPr lang="en-US" altLang="en-US" sz="2400" dirty="0"/>
              <a:t>) is a horizontal shift </a:t>
            </a:r>
            <a:r>
              <a:rPr lang="en-US" altLang="en-US" sz="2400" i="1" dirty="0"/>
              <a:t>c </a:t>
            </a:r>
            <a:r>
              <a:rPr lang="en-US" altLang="en-US" sz="2400" dirty="0"/>
              <a:t>units to the right of the </a:t>
            </a:r>
            <a:br>
              <a:rPr lang="en-US" altLang="en-US" sz="2400" dirty="0"/>
            </a:br>
            <a:r>
              <a:rPr lang="en-US" altLang="en-US" sz="2400" dirty="0"/>
              <a:t>    graph of </a:t>
            </a:r>
            <a:r>
              <a:rPr lang="en-US" altLang="en-US" sz="2400" i="1" dirty="0"/>
              <a:t>y </a:t>
            </a:r>
            <a:r>
              <a:rPr lang="en-US" altLang="en-US" sz="2400" dirty="0"/>
              <a:t>= 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975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Given the graph of </a:t>
            </a:r>
            <a:r>
              <a:rPr lang="en-US" altLang="en-US" sz="2400" i="1" dirty="0"/>
              <a:t>f </a:t>
            </a:r>
            <a:r>
              <a:rPr lang="en-US" altLang="en-US" sz="2400" dirty="0"/>
              <a:t>in Figure 2.85, sketch a graph of</a:t>
            </a:r>
          </a:p>
          <a:p>
            <a:pPr marL="0" indent="0">
              <a:buNone/>
            </a:pPr>
            <a:r>
              <a:rPr lang="en-US" altLang="en-US" sz="2400" i="1" dirty="0"/>
              <a:t>g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+ 1) – 3.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461375" cy="1143000"/>
          </a:xfrm>
          <a:noFill/>
        </p:spPr>
        <p:txBody>
          <a:bodyPr/>
          <a:lstStyle/>
          <a:p>
            <a:r>
              <a:rPr lang="en-US" altLang="en-US" sz="2400">
                <a:latin typeface="+mn-lt"/>
              </a:rPr>
              <a:t>Example 6 – </a:t>
            </a:r>
            <a:r>
              <a:rPr lang="en-US" altLang="en-US" sz="2400" i="1">
                <a:latin typeface="+mn-lt"/>
              </a:rPr>
              <a:t>Graph a Function Using a Horizontal and a Vertical Translation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766560" y="5897563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i="0">
                <a:latin typeface="+mn-lt"/>
              </a:rPr>
              <a:t>Figure 2.85</a:t>
            </a:r>
          </a:p>
        </p:txBody>
      </p:sp>
      <p:pic>
        <p:nvPicPr>
          <p:cNvPr id="186374" name="Picture 6" descr="Picture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5738" y="2514600"/>
            <a:ext cx="3663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98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/>
              <a:t>The graph of </a:t>
            </a:r>
            <a:r>
              <a:rPr lang="en-US" altLang="en-US" sz="2400" i="1"/>
              <a:t>g </a:t>
            </a:r>
            <a:r>
              <a:rPr lang="en-US" altLang="en-US" sz="2400"/>
              <a:t>is a horizontal shift 1 unit to the left and a vertical shift 3 units down of the graph of </a:t>
            </a:r>
            <a:r>
              <a:rPr lang="en-US" altLang="en-US" sz="2400" i="1"/>
              <a:t>f </a:t>
            </a:r>
            <a:r>
              <a:rPr lang="en-US" altLang="en-US" sz="2400"/>
              <a:t>as shown in Figure 2.86.</a:t>
            </a:r>
            <a:endParaRPr lang="en-US" altLang="en-US" sz="2400">
              <a:solidFill>
                <a:srgbClr val="21419C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>
                <a:latin typeface="+mn-lt"/>
              </a:rPr>
              <a:t>Example 6 – </a:t>
            </a:r>
            <a:r>
              <a:rPr lang="en-US" altLang="en-US" sz="2400" i="1" dirty="0">
                <a:latin typeface="+mn-lt"/>
              </a:rPr>
              <a:t>Solution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768147" y="5867400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i="0">
                <a:latin typeface="+mn-lt"/>
              </a:rPr>
              <a:t>Figure 2.86</a:t>
            </a:r>
          </a:p>
        </p:txBody>
      </p:sp>
      <p:pic>
        <p:nvPicPr>
          <p:cNvPr id="188425" name="Picture 9" descr="Picture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4788" y="2895600"/>
            <a:ext cx="3627437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xmlns="" val="19378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455613" y="3198813"/>
            <a:ext cx="8191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i="0">
                <a:solidFill>
                  <a:srgbClr val="21419C"/>
                </a:solidFill>
              </a:rPr>
              <a:t>Even and Odd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37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>Some functions are classified as either </a:t>
            </a:r>
            <a:r>
              <a:rPr lang="en-US" altLang="en-US" sz="2400" i="1" dirty="0"/>
              <a:t>even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odd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0" indent="0">
              <a:lnSpc>
                <a:spcPct val="125000"/>
              </a:lnSpc>
              <a:buNone/>
            </a:pPr>
            <a:endParaRPr lang="en-US" altLang="en-US" sz="2400" dirty="0" smtClean="0">
              <a:solidFill>
                <a:srgbClr val="21419C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 smtClean="0">
                <a:solidFill>
                  <a:srgbClr val="21419C"/>
                </a:solidFill>
              </a:rPr>
              <a:t>Definition </a:t>
            </a:r>
            <a:r>
              <a:rPr lang="en-US" altLang="en-US" sz="2400" dirty="0">
                <a:solidFill>
                  <a:srgbClr val="21419C"/>
                </a:solidFill>
              </a:rPr>
              <a:t>of Even and Odd Functions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function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an </a:t>
            </a:r>
            <a:r>
              <a:rPr lang="en-US" altLang="en-US" sz="2400" b="1" dirty="0"/>
              <a:t>even function </a:t>
            </a:r>
            <a:r>
              <a:rPr lang="en-US" altLang="en-US" sz="2400" dirty="0"/>
              <a:t>if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i="1" dirty="0"/>
              <a:t>	f</a:t>
            </a:r>
            <a:r>
              <a:rPr lang="en-US" altLang="en-US" sz="2400" dirty="0"/>
              <a:t> 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	</a:t>
            </a:r>
            <a:r>
              <a:rPr lang="en-US" altLang="en-US" sz="2400" dirty="0" smtClean="0"/>
              <a:t>for </a:t>
            </a:r>
            <a:r>
              <a:rPr lang="en-US" altLang="en-US" sz="2400" dirty="0"/>
              <a:t>all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in the domain of </a:t>
            </a:r>
            <a:r>
              <a:rPr lang="en-US" altLang="en-US" sz="2400" i="1" dirty="0"/>
              <a:t>f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>The function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an </a:t>
            </a:r>
            <a:r>
              <a:rPr lang="en-US" altLang="en-US" sz="2400" b="1" dirty="0"/>
              <a:t>odd function </a:t>
            </a:r>
            <a:r>
              <a:rPr lang="en-US" altLang="en-US" sz="2400" dirty="0"/>
              <a:t>if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en-US" sz="2400" i="1" dirty="0"/>
              <a:t>	f </a:t>
            </a:r>
            <a:r>
              <a:rPr lang="en-US" altLang="en-US" sz="2400" dirty="0"/>
              <a:t>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–</a:t>
            </a:r>
            <a:r>
              <a:rPr lang="en-US" altLang="en-US" sz="2400" i="1" dirty="0"/>
              <a:t>f 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	</a:t>
            </a:r>
            <a:r>
              <a:rPr lang="en-US" altLang="en-US" sz="2400" dirty="0" smtClean="0"/>
              <a:t>for </a:t>
            </a:r>
            <a:r>
              <a:rPr lang="en-US" altLang="en-US" sz="2400" dirty="0"/>
              <a:t>all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in the domain of </a:t>
            </a:r>
            <a:r>
              <a:rPr lang="en-US" altLang="en-US" sz="2400" i="1" dirty="0"/>
              <a:t>f</a:t>
            </a:r>
            <a:endParaRPr lang="en-US" altLang="en-US" sz="24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 smtClean="0">
                <a:latin typeface="+mn-lt"/>
              </a:rPr>
              <a:t>EVEN AND ODD FUNCTIONS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9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096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72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en-US" sz="2400" dirty="0"/>
              <a:t>Determine whether each function is even, odd, or neither.</a:t>
            </a:r>
          </a:p>
          <a:p>
            <a:pPr marL="0" indent="0">
              <a:buNone/>
            </a:pPr>
            <a:r>
              <a:rPr lang="en-US" altLang="en-US" sz="2400" b="1" dirty="0"/>
              <a:t>a.</a:t>
            </a:r>
            <a:r>
              <a:rPr lang="en-US" altLang="en-US" sz="2400" dirty="0"/>
              <a:t>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       </a:t>
            </a:r>
            <a:r>
              <a:rPr lang="en-US" altLang="en-US" sz="2400" b="1" dirty="0"/>
              <a:t>b.</a:t>
            </a:r>
            <a:r>
              <a:rPr lang="en-US" altLang="en-US" sz="2400" dirty="0"/>
              <a:t>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| </a:t>
            </a:r>
            <a:r>
              <a:rPr lang="en-US" altLang="en-US" sz="2400" i="1" dirty="0"/>
              <a:t>x</a:t>
            </a:r>
            <a:r>
              <a:rPr lang="en-US" altLang="en-US" sz="2400" dirty="0"/>
              <a:t> |        </a:t>
            </a:r>
            <a:r>
              <a:rPr lang="en-US" altLang="en-US" sz="2400" b="1" dirty="0"/>
              <a:t>c.</a:t>
            </a:r>
            <a:r>
              <a:rPr lang="en-US" altLang="en-US" sz="2400" dirty="0"/>
              <a:t> </a:t>
            </a: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</a:t>
            </a:r>
            <a:r>
              <a:rPr lang="en-US" altLang="en-US" sz="2400" dirty="0" smtClean="0"/>
              <a:t>2</a:t>
            </a:r>
            <a:r>
              <a:rPr lang="en-US" altLang="en-US" sz="2400" i="1" dirty="0" smtClean="0"/>
              <a:t>x</a:t>
            </a:r>
            <a:endParaRPr lang="en-US" altLang="en-US" sz="2400" dirty="0"/>
          </a:p>
          <a:p>
            <a:pPr marL="0" indent="0">
              <a:buClr>
                <a:srgbClr val="B30000"/>
              </a:buClr>
              <a:buNone/>
            </a:pPr>
            <a:r>
              <a:rPr lang="en-US" altLang="en-US" sz="2400" dirty="0">
                <a:solidFill>
                  <a:srgbClr val="21419C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altLang="en-US" sz="2400" dirty="0"/>
              <a:t>Replace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with 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simplify.</a:t>
            </a:r>
          </a:p>
          <a:p>
            <a:pPr marL="0" indent="0">
              <a:buNone/>
            </a:pPr>
            <a:endParaRPr lang="en-US" altLang="en-US" sz="2400" b="1" dirty="0"/>
          </a:p>
          <a:p>
            <a:pPr marL="0" indent="0">
              <a:buNone/>
            </a:pPr>
            <a:r>
              <a:rPr lang="en-US" altLang="en-US" sz="2400" b="1" dirty="0"/>
              <a:t>a. 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                      </a:t>
            </a:r>
          </a:p>
          <a:p>
            <a:pPr marL="0" indent="0">
              <a:buNone/>
            </a:pPr>
            <a:r>
              <a:rPr lang="en-US" altLang="en-US" sz="2400" dirty="0" smtClean="0"/>
              <a:t>Because </a:t>
            </a:r>
            <a:r>
              <a:rPr lang="en-US" altLang="en-US" sz="2400" i="1" dirty="0"/>
              <a:t>f</a:t>
            </a:r>
            <a:r>
              <a:rPr lang="en-US" altLang="en-US" sz="2400" dirty="0"/>
              <a:t> 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–</a:t>
            </a:r>
            <a:r>
              <a:rPr lang="en-US" altLang="en-US" sz="2400" i="1" dirty="0"/>
              <a:t>f</a:t>
            </a:r>
            <a:r>
              <a:rPr lang="en-US" altLang="en-US" sz="2400" dirty="0"/>
              <a:t>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), </a:t>
            </a:r>
            <a:r>
              <a:rPr lang="en-US" altLang="en-US" sz="2400" dirty="0">
                <a:solidFill>
                  <a:srgbClr val="009AFF"/>
                </a:solidFill>
              </a:rPr>
              <a:t>this function is an odd function.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9AFF"/>
              </a:solidFill>
            </a:endParaRPr>
          </a:p>
          <a:p>
            <a:pPr marL="0" indent="0">
              <a:buNone/>
            </a:pPr>
            <a:r>
              <a:rPr lang="en-US" altLang="en-US" sz="2400" b="1" dirty="0"/>
              <a:t>b.  </a:t>
            </a:r>
            <a:r>
              <a:rPr lang="en-US" altLang="en-US" sz="2400" i="1" dirty="0"/>
              <a:t>F</a:t>
            </a:r>
            <a:r>
              <a:rPr lang="en-US" altLang="en-US" sz="2400" dirty="0"/>
              <a:t>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| 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 |            </a:t>
            </a:r>
            <a:endParaRPr lang="en-US" altLang="en-US" sz="2400" b="1" dirty="0"/>
          </a:p>
          <a:p>
            <a:pPr marL="0" indent="0">
              <a:buNone/>
            </a:pPr>
            <a:r>
              <a:rPr lang="en-US" altLang="en-US" sz="2400" dirty="0" smtClean="0"/>
              <a:t>Because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F</a:t>
            </a:r>
            <a:r>
              <a:rPr lang="en-US" altLang="en-US" sz="2400" dirty="0"/>
              <a:t>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), </a:t>
            </a:r>
            <a:r>
              <a:rPr lang="en-US" altLang="en-US" sz="2400" dirty="0">
                <a:solidFill>
                  <a:srgbClr val="009AFF"/>
                </a:solidFill>
              </a:rPr>
              <a:t>this function is an even function.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443163" y="3657600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= –</a:t>
            </a:r>
            <a:r>
              <a:rPr lang="en-US" altLang="en-US" sz="2400" dirty="0"/>
              <a:t>x</a:t>
            </a:r>
            <a:r>
              <a:rPr lang="en-US" altLang="en-US" sz="2400" i="0" baseline="30000" dirty="0"/>
              <a:t>3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305175" y="3657600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= –(</a:t>
            </a:r>
            <a:r>
              <a:rPr lang="en-US" altLang="en-US" sz="2400" dirty="0"/>
              <a:t>x</a:t>
            </a:r>
            <a:r>
              <a:rPr lang="en-US" altLang="en-US" sz="2400" i="0" baseline="30000" dirty="0"/>
              <a:t>3</a:t>
            </a:r>
            <a:r>
              <a:rPr lang="en-US" altLang="en-US" sz="2400" i="0" dirty="0"/>
              <a:t>)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4356100" y="3733800"/>
            <a:ext cx="106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 i="0" dirty="0"/>
              <a:t>= –</a:t>
            </a:r>
            <a:r>
              <a:rPr lang="en-US" altLang="en-US" sz="2400" dirty="0"/>
              <a:t>f</a:t>
            </a:r>
            <a:r>
              <a:rPr lang="en-US" altLang="en-US" sz="400" i="0" dirty="0"/>
              <a:t> </a:t>
            </a:r>
            <a:r>
              <a:rPr lang="en-US" altLang="en-US" sz="2400" i="0" dirty="0"/>
              <a:t>(</a:t>
            </a:r>
            <a:r>
              <a:rPr lang="en-US" altLang="en-US" sz="2400" dirty="0"/>
              <a:t>x</a:t>
            </a:r>
            <a:r>
              <a:rPr lang="en-US" altLang="en-US" sz="2400" i="0" dirty="0"/>
              <a:t>)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2528888" y="50292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= |</a:t>
            </a:r>
            <a:r>
              <a:rPr lang="en-US" altLang="en-US" sz="800" i="0" dirty="0"/>
              <a:t> </a:t>
            </a:r>
            <a:r>
              <a:rPr lang="en-US" altLang="en-US" sz="2400" dirty="0"/>
              <a:t>x</a:t>
            </a:r>
            <a:r>
              <a:rPr lang="en-US" altLang="en-US" sz="800" i="0" dirty="0"/>
              <a:t> </a:t>
            </a:r>
            <a:r>
              <a:rPr lang="en-US" altLang="en-US" sz="2400" i="0" dirty="0"/>
              <a:t>|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3276600" y="502920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= </a:t>
            </a:r>
            <a:r>
              <a:rPr lang="en-US" altLang="en-US" sz="2400" dirty="0"/>
              <a:t>F</a:t>
            </a:r>
            <a:r>
              <a:rPr lang="en-US" altLang="en-US" sz="2400" i="0" dirty="0"/>
              <a:t>(</a:t>
            </a:r>
            <a:r>
              <a:rPr lang="en-US" altLang="en-US" sz="2400" dirty="0"/>
              <a:t>x</a:t>
            </a:r>
            <a:r>
              <a:rPr lang="en-US" altLang="en-US" sz="2400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439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6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c.  </a:t>
            </a:r>
            <a:r>
              <a:rPr lang="en-US" altLang="en-US" sz="2400" i="1" dirty="0"/>
              <a:t>h</a:t>
            </a:r>
            <a:r>
              <a:rPr lang="en-US" altLang="en-US" sz="2400" dirty="0"/>
              <a:t>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+ 2(–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</a:t>
            </a:r>
            <a:endParaRPr lang="en-US" altLang="en-US" sz="2400" i="1" dirty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9AFF"/>
                </a:solidFill>
              </a:rPr>
              <a:t>This </a:t>
            </a:r>
            <a:r>
              <a:rPr lang="en-US" altLang="en-US" sz="2400" dirty="0">
                <a:solidFill>
                  <a:srgbClr val="009AFF"/>
                </a:solidFill>
              </a:rPr>
              <a:t>function is neither an even nor an odd function</a:t>
            </a:r>
            <a:r>
              <a:rPr lang="en-US" altLang="en-US" sz="2400" dirty="0"/>
              <a:t>    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  <a:r>
              <a:rPr lang="en-US" altLang="en-US" sz="2400" dirty="0" smtClean="0"/>
              <a:t>because   </a:t>
            </a:r>
            <a:r>
              <a:rPr lang="en-US" altLang="en-US" sz="2400" i="1" dirty="0" smtClean="0"/>
              <a:t>h</a:t>
            </a:r>
            <a:r>
              <a:rPr lang="en-US" altLang="en-US" sz="2400" dirty="0"/>
              <a:t>(–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– 2</a:t>
            </a:r>
            <a:r>
              <a:rPr lang="en-US" altLang="en-US" sz="2400" i="1" dirty="0"/>
              <a:t>x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/>
              <a:t>which is not equal to either </a:t>
            </a: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) or –</a:t>
            </a: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).</a:t>
            </a:r>
            <a:endParaRPr lang="en-US" altLang="en-US" sz="2400" dirty="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3200400" y="1371600"/>
            <a:ext cx="1225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= </a:t>
            </a:r>
            <a:r>
              <a:rPr lang="en-US" altLang="en-US" sz="2400" dirty="0">
                <a:latin typeface="+mn-lt"/>
              </a:rPr>
              <a:t>x</a:t>
            </a:r>
            <a:r>
              <a:rPr lang="en-US" altLang="en-US" sz="2400" i="0" baseline="30000" dirty="0">
                <a:latin typeface="+mn-lt"/>
              </a:rPr>
              <a:t>4</a:t>
            </a:r>
            <a:r>
              <a:rPr lang="en-US" altLang="en-US" sz="2400" i="0" dirty="0">
                <a:latin typeface="+mn-lt"/>
              </a:rPr>
              <a:t> – 2</a:t>
            </a:r>
            <a:r>
              <a:rPr lang="en-US" altLang="en-US" sz="2400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244981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The following properties are results of the tests for symmetry: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Clr>
                <a:srgbClr val="21419C"/>
              </a:buClr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graph of an even function is symmetric with respect  </a:t>
            </a:r>
            <a:br>
              <a:rPr lang="en-US" altLang="en-US" sz="2400" dirty="0"/>
            </a:br>
            <a:r>
              <a:rPr lang="en-US" altLang="en-US" sz="2400" dirty="0"/>
              <a:t>    to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-axis.</a:t>
            </a:r>
          </a:p>
          <a:p>
            <a:pPr marL="0" indent="0">
              <a:lnSpc>
                <a:spcPct val="120000"/>
              </a:lnSpc>
              <a:buClr>
                <a:srgbClr val="21419C"/>
              </a:buClr>
              <a:buNone/>
            </a:pPr>
            <a:endParaRPr lang="en-US" altLang="en-US" sz="2400" dirty="0"/>
          </a:p>
          <a:p>
            <a:pPr marL="0" indent="0">
              <a:lnSpc>
                <a:spcPct val="120000"/>
              </a:lnSpc>
              <a:buClr>
                <a:srgbClr val="21419C"/>
              </a:buClr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graph of an odd function is symmetric with respect to </a:t>
            </a:r>
            <a:br>
              <a:rPr lang="en-US" altLang="en-US" sz="2400" dirty="0"/>
            </a:br>
            <a:r>
              <a:rPr lang="en-US" altLang="en-US" sz="2400" dirty="0"/>
              <a:t>    the origin.</a:t>
            </a:r>
          </a:p>
        </p:txBody>
      </p:sp>
    </p:spTree>
    <p:extLst>
      <p:ext uri="{BB962C8B-B14F-4D97-AF65-F5344CB8AC3E}">
        <p14:creationId xmlns:p14="http://schemas.microsoft.com/office/powerpoint/2010/main" xmlns="" val="14572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78347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in Figure 2.74 is </a:t>
            </a:r>
            <a:br>
              <a:rPr lang="en-US" altLang="en-US" sz="2400" dirty="0"/>
            </a:br>
            <a:r>
              <a:rPr lang="en-US" altLang="en-US" sz="2400" dirty="0"/>
              <a:t>symmetric with respect to the </a:t>
            </a:r>
            <a:br>
              <a:rPr lang="en-US" altLang="en-US" sz="2400" dirty="0"/>
            </a:br>
            <a:r>
              <a:rPr lang="en-US" altLang="en-US" sz="2400" i="1" dirty="0"/>
              <a:t>y</a:t>
            </a:r>
            <a:r>
              <a:rPr lang="en-US" altLang="en-US" sz="2400" dirty="0"/>
              <a:t>-axis. It is the graph of an </a:t>
            </a:r>
            <a:br>
              <a:rPr lang="en-US" altLang="en-US" sz="2400" dirty="0"/>
            </a:br>
            <a:r>
              <a:rPr lang="en-US" altLang="en-US" sz="2400" dirty="0"/>
              <a:t>even function.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15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115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graph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in Figure 2.75 is </a:t>
            </a:r>
            <a:br>
              <a:rPr lang="en-US" altLang="en-US" sz="2400" dirty="0"/>
            </a:br>
            <a:r>
              <a:rPr lang="en-US" altLang="en-US" sz="2400" dirty="0"/>
              <a:t>symmetric with respect to the </a:t>
            </a:r>
            <a:br>
              <a:rPr lang="en-US" altLang="en-US" sz="2400" dirty="0"/>
            </a:br>
            <a:r>
              <a:rPr lang="en-US" altLang="en-US" sz="2400" dirty="0"/>
              <a:t>origin. It is the graph of an </a:t>
            </a:r>
            <a:br>
              <a:rPr lang="en-US" altLang="en-US" sz="2400" dirty="0"/>
            </a:br>
            <a:r>
              <a:rPr lang="en-US" altLang="en-US" sz="2400" dirty="0"/>
              <a:t>odd function.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8352" y="757041"/>
            <a:ext cx="2687637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0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4222" y="4000647"/>
            <a:ext cx="2203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875074" y="2570641"/>
            <a:ext cx="3964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0" dirty="0">
                <a:latin typeface="+mn-lt"/>
              </a:rPr>
              <a:t>The graph of an even function </a:t>
            </a:r>
            <a:r>
              <a:rPr lang="en-US" altLang="en-US" sz="2400" i="0" dirty="0" smtClean="0">
                <a:latin typeface="+mn-lt"/>
              </a:rPr>
              <a:t>is symmetric </a:t>
            </a:r>
            <a:r>
              <a:rPr lang="en-US" altLang="en-US" sz="2400" i="0" dirty="0">
                <a:latin typeface="+mn-lt"/>
              </a:rPr>
              <a:t>with respect to the </a:t>
            </a:r>
            <a:r>
              <a:rPr lang="en-US" altLang="en-US" sz="2400" dirty="0">
                <a:latin typeface="+mn-lt"/>
              </a:rPr>
              <a:t>y</a:t>
            </a:r>
            <a:r>
              <a:rPr lang="en-US" altLang="en-US" sz="2400" i="0" dirty="0">
                <a:latin typeface="+mn-lt"/>
              </a:rPr>
              <a:t>-axis.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648200" y="5349729"/>
            <a:ext cx="381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0" dirty="0">
                <a:latin typeface="+mn-lt"/>
              </a:rPr>
              <a:t>The graph of an odd function </a:t>
            </a:r>
            <a:r>
              <a:rPr lang="en-US" altLang="en-US" sz="2400" i="0" dirty="0" smtClean="0">
                <a:latin typeface="+mn-lt"/>
              </a:rPr>
              <a:t>is symmetric </a:t>
            </a:r>
            <a:r>
              <a:rPr lang="en-US" altLang="en-US" sz="2400" i="0" dirty="0">
                <a:latin typeface="+mn-lt"/>
              </a:rPr>
              <a:t>with respect to the origin.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301434" y="3299206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dirty="0">
                <a:latin typeface="+mn-lt"/>
              </a:rPr>
              <a:t>Figure 2.74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6705600" y="6172200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dirty="0">
                <a:latin typeface="+mn-lt"/>
              </a:rPr>
              <a:t>Figure 2.75</a:t>
            </a:r>
          </a:p>
        </p:txBody>
      </p:sp>
    </p:spTree>
    <p:extLst>
      <p:ext uri="{BB962C8B-B14F-4D97-AF65-F5344CB8AC3E}">
        <p14:creationId xmlns:p14="http://schemas.microsoft.com/office/powerpoint/2010/main" xmlns="" val="8501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400" dirty="0"/>
              <a:t>The graph of </a:t>
            </a:r>
            <a:r>
              <a:rPr lang="en-US" altLang="en-US" sz="2400" i="1" dirty="0"/>
              <a:t>h</a:t>
            </a:r>
            <a:r>
              <a:rPr lang="en-US" altLang="en-US" sz="2400" dirty="0"/>
              <a:t> in Figure 2.76 is not symmetric with respect to the </a:t>
            </a:r>
            <a:r>
              <a:rPr lang="en-US" altLang="en-US" sz="2400" i="1" dirty="0"/>
              <a:t>y</a:t>
            </a:r>
            <a:r>
              <a:rPr lang="en-US" altLang="en-US" sz="2400" dirty="0"/>
              <a:t>-axis and is not symmetric with respect to the origin. It is neither an even nor an odd function.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altLang="en-US" sz="2400" dirty="0">
                <a:latin typeface="+mn-lt"/>
              </a:rPr>
              <a:t>Even and Odd Functions</a:t>
            </a:r>
          </a:p>
        </p:txBody>
      </p:sp>
      <p:pic>
        <p:nvPicPr>
          <p:cNvPr id="17613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52750"/>
            <a:ext cx="2413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371600" y="5002034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i="0" dirty="0">
                <a:latin typeface="+mn-lt"/>
              </a:rPr>
              <a:t>The graph of a function that is </a:t>
            </a:r>
            <a:r>
              <a:rPr lang="en-US" altLang="en-US" sz="2400" i="0" dirty="0" smtClean="0">
                <a:latin typeface="+mn-lt"/>
              </a:rPr>
              <a:t>neither even </a:t>
            </a:r>
            <a:r>
              <a:rPr lang="en-US" altLang="en-US" sz="2400" i="0" dirty="0">
                <a:latin typeface="+mn-lt"/>
              </a:rPr>
              <a:t>nor odd is not symmetric </a:t>
            </a:r>
            <a:r>
              <a:rPr lang="en-US" altLang="en-US" sz="2400" i="0" dirty="0" smtClean="0">
                <a:latin typeface="+mn-lt"/>
              </a:rPr>
              <a:t>with respect </a:t>
            </a:r>
            <a:r>
              <a:rPr lang="en-US" altLang="en-US" sz="2400" i="0" dirty="0">
                <a:latin typeface="+mn-lt"/>
              </a:rPr>
              <a:t>to the </a:t>
            </a:r>
            <a:r>
              <a:rPr lang="en-US" altLang="en-US" sz="2400" dirty="0">
                <a:latin typeface="+mn-lt"/>
              </a:rPr>
              <a:t>y</a:t>
            </a:r>
            <a:r>
              <a:rPr lang="en-US" altLang="en-US" sz="2400" i="0" dirty="0">
                <a:latin typeface="+mn-lt"/>
              </a:rPr>
              <a:t>-axis or the origin.</a:t>
            </a: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3758622" y="6202363"/>
            <a:ext cx="1590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 i="0">
                <a:latin typeface="+mn-lt"/>
              </a:rPr>
              <a:t>Figure 2.76</a:t>
            </a:r>
          </a:p>
        </p:txBody>
      </p:sp>
    </p:spTree>
    <p:extLst>
      <p:ext uri="{BB962C8B-B14F-4D97-AF65-F5344CB8AC3E}">
        <p14:creationId xmlns:p14="http://schemas.microsoft.com/office/powerpoint/2010/main" xmlns="" val="27870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7086600" cy="4572000"/>
          </a:xfrm>
        </p:spPr>
        <p:txBody>
          <a:bodyPr/>
          <a:lstStyle/>
          <a:p>
            <a:pPr algn="just" eaLnBrk="1" hangingPunct="1">
              <a:defRPr/>
            </a:pP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 CONVENTIONS: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algn="just" eaLnBrk="1" hangingPunct="1">
              <a:defRPr/>
            </a:pPr>
            <a:endParaRPr lang="en-US" sz="24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Slope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(+)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if the line is leaning to the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right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eaLnBrk="1" hangingPunct="1"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Slope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negative (-)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if the line is leaning to the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left</a:t>
            </a: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Slope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zero (0)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if the line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horizontal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eaLnBrk="1" hangingPunct="1"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Slope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undefined ( )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if the line is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vertical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 eaLnBrk="1" hangingPunct="1"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8001000" cy="54864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Examples:</a:t>
            </a:r>
          </a:p>
          <a:p>
            <a:pPr algn="just" eaLnBrk="1" hangingPunct="1"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Find the slope, m, of the lines through each of the following pair of points.</a:t>
            </a:r>
          </a:p>
          <a:p>
            <a:pPr marL="457200" indent="-457200" algn="just" eaLnBrk="1" hangingPunct="1">
              <a:buFont typeface="Arial" charset="0"/>
              <a:buAutoNum type="alphaLcPeriod"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(-8, -4) and (5, 9)</a:t>
            </a:r>
          </a:p>
          <a:p>
            <a:pPr marL="457200" indent="-457200" algn="just" eaLnBrk="1" hangingPunct="1">
              <a:buFont typeface="Arial" charset="0"/>
              <a:buAutoNum type="alphaLcPeriod" startAt="2"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(10, -3) and (14, -7)</a:t>
            </a:r>
          </a:p>
          <a:p>
            <a:pPr marL="457200" indent="-457200" algn="just" eaLnBrk="1" hangingPunct="1">
              <a:buFont typeface="Arial" charset="0"/>
              <a:buAutoNum type="alphaLcPeriod" startAt="2"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(-9, 3) and (2, -4).</a:t>
            </a:r>
          </a:p>
          <a:p>
            <a:pPr marL="457200" indent="-457200" algn="just" eaLnBrk="1" hangingPunct="1"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just" eaLnBrk="1" hangingPunct="1"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>
              <a:defRPr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733800"/>
            <a:ext cx="7924800" cy="83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2. Find y if the slope of the line segment joining (3, -2) to             (4, y) is -3.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91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229600" cy="4343400"/>
          </a:xfrm>
        </p:spPr>
        <p:txBody>
          <a:bodyPr/>
          <a:lstStyle/>
          <a:p>
            <a:r>
              <a:rPr lang="en-PH" sz="2400" dirty="0" smtClean="0">
                <a:solidFill>
                  <a:schemeClr val="tx1"/>
                </a:solidFill>
              </a:rPr>
              <a:t>STRAIGHT LINES</a:t>
            </a:r>
          </a:p>
          <a:p>
            <a:pPr algn="just"/>
            <a:r>
              <a:rPr lang="en-PH" sz="2400" dirty="0" smtClean="0">
                <a:solidFill>
                  <a:schemeClr val="tx1"/>
                </a:solidFill>
              </a:rPr>
              <a:t>	A straight line is a locus of a point that moves in a plane with constant slope. It may also be referred to simply as a line which contains at least two distinct points.</a:t>
            </a:r>
          </a:p>
          <a:p>
            <a:pPr algn="just"/>
            <a:endParaRPr lang="en-PH" sz="2400" dirty="0" smtClean="0">
              <a:solidFill>
                <a:schemeClr val="tx1"/>
              </a:solidFill>
            </a:endParaRPr>
          </a:p>
          <a:p>
            <a:r>
              <a:rPr lang="en-PH" sz="2400" dirty="0" smtClean="0">
                <a:solidFill>
                  <a:schemeClr val="tx1"/>
                </a:solidFill>
              </a:rPr>
              <a:t>LINES PARALLEL TO A COORDINATE AXIS</a:t>
            </a:r>
          </a:p>
          <a:p>
            <a:pPr algn="just"/>
            <a:r>
              <a:rPr lang="en-PH" sz="2400" dirty="0" smtClean="0">
                <a:solidFill>
                  <a:schemeClr val="tx1"/>
                </a:solidFill>
              </a:rPr>
              <a:t> 	If a straight line is parallel to the y-axis, its equation is </a:t>
            </a:r>
          </a:p>
          <a:p>
            <a:pPr algn="just"/>
            <a:r>
              <a:rPr lang="en-PH" sz="2400" dirty="0" smtClean="0">
                <a:solidFill>
                  <a:schemeClr val="tx1"/>
                </a:solidFill>
              </a:rPr>
              <a:t>x = k, where k  is the directed distance of the line from the y-axis. Similarly, if a line is parallel to the x-axis, its equation is y = k, where k is the directed distance of the line from the x-axis.	</a:t>
            </a:r>
          </a:p>
          <a:p>
            <a:pPr algn="just"/>
            <a:r>
              <a:rPr lang="en-PH" sz="2400" b="1" i="1" dirty="0" smtClean="0">
                <a:solidFill>
                  <a:schemeClr val="tx1"/>
                </a:solidFill>
              </a:rPr>
              <a:t>	</a:t>
            </a:r>
          </a:p>
          <a:p>
            <a:pPr algn="just"/>
            <a:endParaRPr lang="en-PH" sz="2400" b="1" i="1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143000"/>
            <a:ext cx="8229600" cy="4983163"/>
          </a:xfrm>
          <a:blipFill rotWithShape="1">
            <a:blip r:embed="rId2" cstate="print"/>
            <a:stretch>
              <a:fillRect l="-1111" t="-979"/>
            </a:stretch>
          </a:blipFill>
        </p:spPr>
        <p:txBody>
          <a:bodyPr/>
          <a:lstStyle/>
          <a:p>
            <a:r>
              <a:rPr lang="en-PH" sz="2400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870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df4d370-544b-41b3-8913-ae2a2d1e2d94"/>
</p:tagLst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a4781172700a6c52b5a18d7ad792c2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406F48-E15A-45BD-A3FE-311A304BF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C3C8CB-B0D3-417C-8BD1-91752D5A8D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11527</TotalTime>
  <Words>2148</Words>
  <Application>Microsoft Office PowerPoint</Application>
  <PresentationFormat>On-screen Show (4:3)</PresentationFormat>
  <Paragraphs>455</Paragraphs>
  <Slides>54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TOPIC</vt:lpstr>
      <vt:lpstr>Slide 1</vt:lpstr>
      <vt:lpstr>LINEAR FUNCTIONS</vt:lpstr>
      <vt:lpstr>Slide 3</vt:lpstr>
      <vt:lpstr>Slide 4</vt:lpstr>
      <vt:lpstr>Slide 5</vt:lpstr>
      <vt:lpstr>Slide 6</vt:lpstr>
      <vt:lpstr>Slide 7</vt:lpstr>
      <vt:lpstr>Slide 8</vt:lpstr>
      <vt:lpstr>Slide 9</vt:lpstr>
      <vt:lpstr>STANDARD EQUATION OF A LINE</vt:lpstr>
      <vt:lpstr>Slide 11</vt:lpstr>
      <vt:lpstr>Slide 12</vt:lpstr>
      <vt:lpstr>Slide 13</vt:lpstr>
      <vt:lpstr>Slide 14</vt:lpstr>
      <vt:lpstr>QUADRATIC FUNCTIONS</vt:lpstr>
      <vt:lpstr>Slide 16</vt:lpstr>
      <vt:lpstr>Quadratic Functions</vt:lpstr>
      <vt:lpstr>Quadratic Functions</vt:lpstr>
      <vt:lpstr>Slide 19</vt:lpstr>
      <vt:lpstr>Slide 20</vt:lpstr>
      <vt:lpstr>Quadratic Functions</vt:lpstr>
      <vt:lpstr>Example 1 – Find the Standard Form of a Quadratic Function</vt:lpstr>
      <vt:lpstr>Slide 23</vt:lpstr>
      <vt:lpstr>VERTEX OF A PARABOLA</vt:lpstr>
      <vt:lpstr>Slide 25</vt:lpstr>
      <vt:lpstr>Slide 26</vt:lpstr>
      <vt:lpstr>Slide 27</vt:lpstr>
      <vt:lpstr>Example 2 – Find the Vertex and Standard Form of a Quadratic Function</vt:lpstr>
      <vt:lpstr>Slide 29</vt:lpstr>
      <vt:lpstr>MAXIMUM AND MINIMUM OF A QUADRATIC FUNCTION</vt:lpstr>
      <vt:lpstr>Slide 31</vt:lpstr>
      <vt:lpstr>Slide 32</vt:lpstr>
      <vt:lpstr>Slide 33</vt:lpstr>
      <vt:lpstr>Example 4 – Find the Maximum or Minimum of a Quadratic Function</vt:lpstr>
      <vt:lpstr>Slide 35</vt:lpstr>
      <vt:lpstr>Slide 36</vt:lpstr>
      <vt:lpstr>Slide 37</vt:lpstr>
      <vt:lpstr>QUADRATIC FUNCTIONS</vt:lpstr>
      <vt:lpstr>Slide 39</vt:lpstr>
      <vt:lpstr>Slide 40</vt:lpstr>
      <vt:lpstr>Slide 41</vt:lpstr>
      <vt:lpstr>TRANSLATIONS OF GRAPHS</vt:lpstr>
      <vt:lpstr>Translations of Graphs</vt:lpstr>
      <vt:lpstr>Slide 44</vt:lpstr>
      <vt:lpstr>Slide 45</vt:lpstr>
      <vt:lpstr>Example 6 – Graph a Function Using a Horizontal and a Vertical Translation</vt:lpstr>
      <vt:lpstr>Example 6 – Solution</vt:lpstr>
      <vt:lpstr>Slide 48</vt:lpstr>
      <vt:lpstr>EVEN AND ODD FUNCTIONS</vt:lpstr>
      <vt:lpstr>Slide 50</vt:lpstr>
      <vt:lpstr>Slide 51</vt:lpstr>
      <vt:lpstr>Slide 52</vt:lpstr>
      <vt:lpstr>Slide 53</vt:lpstr>
      <vt:lpstr>Even and Odd Functions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and Quadratic Functions</dc:title>
  <dc:creator>Dionnie Lanuza</dc:creator>
  <cp:lastModifiedBy>Dionnie</cp:lastModifiedBy>
  <cp:revision>542</cp:revision>
  <dcterms:created xsi:type="dcterms:W3CDTF">2006-02-13T02:12:12Z</dcterms:created>
  <dcterms:modified xsi:type="dcterms:W3CDTF">2014-10-21T10:00:09Z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