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tags/tag16.xml" ContentType="application/vnd.openxmlformats-officedocument.presentationml.tags+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tags/tag5.xml" ContentType="application/vnd.openxmlformats-officedocument.presentationml.tags+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129.xml" ContentType="application/vnd.openxmlformats-officedocument.presentationml.notesSlide+xml"/>
  <Override PartName="/ppt/slides/slide108.xml" ContentType="application/vnd.openxmlformats-officedocument.presentationml.slide+xml"/>
  <Override PartName="/ppt/tags/tag13.xml" ContentType="application/vnd.openxmlformats-officedocument.presentationml.tags+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Default Extension="wmf" ContentType="image/x-wmf"/>
  <Override PartName="/ppt/tags/tag2.xml" ContentType="application/vnd.openxmlformats-officedocument.presentationml.tags+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notesSlides/notesSlide110.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notesSlides/notesSlide32.xml" ContentType="application/vnd.openxmlformats-officedocument.presentationml.notesSlide+xml"/>
  <Override PartName="/ppt/tags/tag18.xml" ContentType="application/vnd.openxmlformats-officedocument.presentationml.tags+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99.xml" ContentType="application/vnd.openxmlformats-officedocument.presentationml.notesSlide+xml"/>
  <Override PartName="/ppt/notesSlides/notesSlide126.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notesSlides/notesSlide122.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tags/tag3.xml" ContentType="application/vnd.openxmlformats-officedocument.presentationml.tags+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tags/tag15.xml" ContentType="application/vnd.openxmlformats-officedocument.presentationml.tags+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27.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tags/tag11.xml" ContentType="application/vnd.openxmlformats-officedocument.presentationml.tags+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tags/tag12.xml" ContentType="application/vnd.openxmlformats-officedocument.presentationml.tags+xml"/>
  <Override PartName="/ppt/notesSlides/notesSlide128.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tags/tag1.xml" ContentType="application/vnd.openxmlformats-officedocument.presentationml.tags+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125.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notesSlides/notesSlide50.xml" ContentType="application/vnd.openxmlformats-officedocument.presentationml.notesSlide+xml"/>
  <Override PartName="/ppt/tags/tag14.xml" ContentType="application/vnd.openxmlformats-officedocument.presentationml.tags+xml"/>
  <Override PartName="/ppt/slides/slide109.xml" ContentType="application/vnd.openxmlformats-officedocument.presentationml.slide+xml"/>
  <Override PartName="/ppt/notesSlides/notesSlide108.xml" ContentType="application/vnd.openxmlformats-officedocument.presentationml.notesSlide+xml"/>
  <Override PartName="/ppt/notesSlides/notesSlide1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5" r:id="rId4"/>
  </p:sldMasterIdLst>
  <p:notesMasterIdLst>
    <p:notesMasterId r:id="rId146"/>
  </p:notesMasterIdLst>
  <p:handoutMasterIdLst>
    <p:handoutMasterId r:id="rId147"/>
  </p:handoutMasterIdLst>
  <p:sldIdLst>
    <p:sldId id="477" r:id="rId5"/>
    <p:sldId id="611" r:id="rId6"/>
    <p:sldId id="612" r:id="rId7"/>
    <p:sldId id="613" r:id="rId8"/>
    <p:sldId id="614" r:id="rId9"/>
    <p:sldId id="615" r:id="rId10"/>
    <p:sldId id="616" r:id="rId11"/>
    <p:sldId id="617" r:id="rId12"/>
    <p:sldId id="618" r:id="rId13"/>
    <p:sldId id="619" r:id="rId14"/>
    <p:sldId id="620" r:id="rId15"/>
    <p:sldId id="621" r:id="rId16"/>
    <p:sldId id="622" r:id="rId17"/>
    <p:sldId id="623" r:id="rId18"/>
    <p:sldId id="624" r:id="rId19"/>
    <p:sldId id="625" r:id="rId20"/>
    <p:sldId id="626" r:id="rId21"/>
    <p:sldId id="627" r:id="rId22"/>
    <p:sldId id="628" r:id="rId23"/>
    <p:sldId id="629" r:id="rId24"/>
    <p:sldId id="630" r:id="rId25"/>
    <p:sldId id="631" r:id="rId26"/>
    <p:sldId id="632" r:id="rId27"/>
    <p:sldId id="633" r:id="rId28"/>
    <p:sldId id="634" r:id="rId29"/>
    <p:sldId id="635" r:id="rId30"/>
    <p:sldId id="636" r:id="rId31"/>
    <p:sldId id="637" r:id="rId32"/>
    <p:sldId id="638" r:id="rId33"/>
    <p:sldId id="639" r:id="rId34"/>
    <p:sldId id="640" r:id="rId35"/>
    <p:sldId id="641" r:id="rId36"/>
    <p:sldId id="642" r:id="rId37"/>
    <p:sldId id="643" r:id="rId38"/>
    <p:sldId id="644" r:id="rId39"/>
    <p:sldId id="645" r:id="rId40"/>
    <p:sldId id="646" r:id="rId41"/>
    <p:sldId id="647" r:id="rId42"/>
    <p:sldId id="648" r:id="rId43"/>
    <p:sldId id="649" r:id="rId44"/>
    <p:sldId id="651" r:id="rId45"/>
    <p:sldId id="652" r:id="rId46"/>
    <p:sldId id="653" r:id="rId47"/>
    <p:sldId id="654" r:id="rId48"/>
    <p:sldId id="655" r:id="rId49"/>
    <p:sldId id="656" r:id="rId50"/>
    <p:sldId id="657" r:id="rId51"/>
    <p:sldId id="658" r:id="rId52"/>
    <p:sldId id="659" r:id="rId53"/>
    <p:sldId id="660" r:id="rId54"/>
    <p:sldId id="661" r:id="rId55"/>
    <p:sldId id="662" r:id="rId56"/>
    <p:sldId id="663" r:id="rId57"/>
    <p:sldId id="664" r:id="rId58"/>
    <p:sldId id="731" r:id="rId59"/>
    <p:sldId id="665" r:id="rId60"/>
    <p:sldId id="666" r:id="rId61"/>
    <p:sldId id="667" r:id="rId62"/>
    <p:sldId id="675" r:id="rId63"/>
    <p:sldId id="676" r:id="rId64"/>
    <p:sldId id="677" r:id="rId65"/>
    <p:sldId id="678" r:id="rId66"/>
    <p:sldId id="679" r:id="rId67"/>
    <p:sldId id="680" r:id="rId68"/>
    <p:sldId id="681" r:id="rId69"/>
    <p:sldId id="682" r:id="rId70"/>
    <p:sldId id="683" r:id="rId71"/>
    <p:sldId id="684" r:id="rId72"/>
    <p:sldId id="685" r:id="rId73"/>
    <p:sldId id="686" r:id="rId74"/>
    <p:sldId id="687" r:id="rId75"/>
    <p:sldId id="688" r:id="rId76"/>
    <p:sldId id="689" r:id="rId77"/>
    <p:sldId id="690" r:id="rId78"/>
    <p:sldId id="691" r:id="rId79"/>
    <p:sldId id="692" r:id="rId80"/>
    <p:sldId id="694" r:id="rId81"/>
    <p:sldId id="695" r:id="rId82"/>
    <p:sldId id="696" r:id="rId83"/>
    <p:sldId id="697" r:id="rId84"/>
    <p:sldId id="698" r:id="rId85"/>
    <p:sldId id="699" r:id="rId86"/>
    <p:sldId id="700" r:id="rId87"/>
    <p:sldId id="701" r:id="rId88"/>
    <p:sldId id="730" r:id="rId89"/>
    <p:sldId id="702" r:id="rId90"/>
    <p:sldId id="703" r:id="rId91"/>
    <p:sldId id="704" r:id="rId92"/>
    <p:sldId id="732" r:id="rId93"/>
    <p:sldId id="712" r:id="rId94"/>
    <p:sldId id="713" r:id="rId95"/>
    <p:sldId id="733" r:id="rId96"/>
    <p:sldId id="734" r:id="rId97"/>
    <p:sldId id="714" r:id="rId98"/>
    <p:sldId id="715" r:id="rId99"/>
    <p:sldId id="717" r:id="rId100"/>
    <p:sldId id="718" r:id="rId101"/>
    <p:sldId id="719" r:id="rId102"/>
    <p:sldId id="720" r:id="rId103"/>
    <p:sldId id="743" r:id="rId104"/>
    <p:sldId id="750" r:id="rId105"/>
    <p:sldId id="744" r:id="rId106"/>
    <p:sldId id="747" r:id="rId107"/>
    <p:sldId id="748" r:id="rId108"/>
    <p:sldId id="749" r:id="rId109"/>
    <p:sldId id="741" r:id="rId110"/>
    <p:sldId id="742" r:id="rId111"/>
    <p:sldId id="721" r:id="rId112"/>
    <p:sldId id="722" r:id="rId113"/>
    <p:sldId id="723" r:id="rId114"/>
    <p:sldId id="724" r:id="rId115"/>
    <p:sldId id="725" r:id="rId116"/>
    <p:sldId id="726" r:id="rId117"/>
    <p:sldId id="727" r:id="rId118"/>
    <p:sldId id="751" r:id="rId119"/>
    <p:sldId id="729" r:id="rId120"/>
    <p:sldId id="752" r:id="rId121"/>
    <p:sldId id="753" r:id="rId122"/>
    <p:sldId id="754" r:id="rId123"/>
    <p:sldId id="755" r:id="rId124"/>
    <p:sldId id="758" r:id="rId125"/>
    <p:sldId id="759" r:id="rId126"/>
    <p:sldId id="760" r:id="rId127"/>
    <p:sldId id="761" r:id="rId128"/>
    <p:sldId id="762" r:id="rId129"/>
    <p:sldId id="763" r:id="rId130"/>
    <p:sldId id="764" r:id="rId131"/>
    <p:sldId id="765" r:id="rId132"/>
    <p:sldId id="766" r:id="rId133"/>
    <p:sldId id="767" r:id="rId134"/>
    <p:sldId id="768" r:id="rId135"/>
    <p:sldId id="769" r:id="rId136"/>
    <p:sldId id="770" r:id="rId137"/>
    <p:sldId id="771" r:id="rId138"/>
    <p:sldId id="772" r:id="rId139"/>
    <p:sldId id="773" r:id="rId140"/>
    <p:sldId id="774" r:id="rId141"/>
    <p:sldId id="775" r:id="rId142"/>
    <p:sldId id="776" r:id="rId143"/>
    <p:sldId id="777" r:id="rId144"/>
    <p:sldId id="756" r:id="rId1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3300"/>
    <a:srgbClr val="FF0000"/>
    <a:srgbClr val="FD706D"/>
    <a:srgbClr val="FF0066"/>
    <a:srgbClr val="00FF00"/>
    <a:srgbClr val="0000FF"/>
    <a:srgbClr val="8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3" autoAdjust="0"/>
    <p:restoredTop sz="94615" autoAdjust="0"/>
  </p:normalViewPr>
  <p:slideViewPr>
    <p:cSldViewPr>
      <p:cViewPr varScale="1">
        <p:scale>
          <a:sx n="43" d="100"/>
          <a:sy n="43" d="100"/>
        </p:scale>
        <p:origin x="-1218"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528"/>
    </p:cViewPr>
  </p:sorterViewPr>
  <p:notesViewPr>
    <p:cSldViewPr>
      <p:cViewPr varScale="1">
        <p:scale>
          <a:sx n="38" d="100"/>
          <a:sy n="38" d="100"/>
        </p:scale>
        <p:origin x="-153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viewProps" Target="view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theme" Target="theme/theme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slide" Target="slides/slide125.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40" Type="http://schemas.openxmlformats.org/officeDocument/2006/relationships/slide" Target="slides/slide136.xml"/><Relationship Id="rId145" Type="http://schemas.openxmlformats.org/officeDocument/2006/relationships/slide" Target="slides/slide14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143" Type="http://schemas.openxmlformats.org/officeDocument/2006/relationships/slide" Target="slides/slide139.xml"/><Relationship Id="rId148" Type="http://schemas.openxmlformats.org/officeDocument/2006/relationships/presProps" Target="presProps.xml"/><Relationship Id="rId15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4" Type="http://schemas.openxmlformats.org/officeDocument/2006/relationships/image" Target="../media/image8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PH" smtClean="0"/>
              <a:t>MATH10-4 ADVANCED ALGEBRA</a:t>
            </a:r>
            <a:endParaRPr lang="en-PH"/>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32CCD7-4A45-44A3-9F67-F69435B809D9}" type="datetimeFigureOut">
              <a:rPr lang="en-PH" smtClean="0"/>
              <a:pPr/>
              <a:t>10/27/2014</a:t>
            </a:fld>
            <a:endParaRPr lang="en-PH"/>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PH" smtClean="0"/>
              <a:t>COLLEGE ALGEBRA AND TRIGONOMETRY 7th by Richard Aufmann et. al.</a:t>
            </a:r>
            <a:endParaRPr lang="en-PH"/>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A03ABB-DBFE-4FFC-8819-9252C2FE42B6}" type="slidenum">
              <a:rPr lang="en-PH" smtClean="0"/>
              <a:pPr/>
              <a:t>‹#›</a:t>
            </a:fld>
            <a:endParaRPr lang="en-PH"/>
          </a:p>
        </p:txBody>
      </p:sp>
    </p:spTree>
    <p:extLst>
      <p:ext uri="{BB962C8B-B14F-4D97-AF65-F5344CB8AC3E}">
        <p14:creationId xmlns="" xmlns:p14="http://schemas.microsoft.com/office/powerpoint/2010/main" val="380689153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r>
              <a:rPr lang="en-US" smtClean="0"/>
              <a:t>MATH10-4 ADVANCED ALGEBRA</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90C113C-FA8D-46B9-81A3-E62F703A8E25}" type="datetimeFigureOut">
              <a:rPr lang="en-US"/>
              <a:pPr>
                <a:defRPr/>
              </a:pPr>
              <a:t>10/27/2014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r>
              <a:rPr lang="en-PH" smtClean="0"/>
              <a:t>COLLEGE ALGEBRA AND TRIGONOMETRY 7th by Richard Aufmann et. al.</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373D014-CF31-41B1-B0BA-96666EE1241C}" type="slidenum">
              <a:rPr lang="en-US"/>
              <a:pPr>
                <a:defRPr/>
              </a:pPr>
              <a:t>‹#›</a:t>
            </a:fld>
            <a:endParaRPr lang="en-US"/>
          </a:p>
        </p:txBody>
      </p:sp>
    </p:spTree>
    <p:extLst>
      <p:ext uri="{BB962C8B-B14F-4D97-AF65-F5344CB8AC3E}">
        <p14:creationId xmlns="" xmlns:p14="http://schemas.microsoft.com/office/powerpoint/2010/main" val="362072867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801947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A2185C11-D980-4326-AE29-A9FE6FF61D5C}" type="slidenum">
              <a:rPr lang="en-US"/>
              <a:pPr/>
              <a:t>10</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979836-1C1C-46E5-BB1C-99BC7E5C819E}" type="slidenum">
              <a:rPr lang="en-US"/>
              <a:pPr/>
              <a:t>103</a:t>
            </a:fld>
            <a:endParaRPr lang="en-US"/>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396DAF-D6CC-43C1-B3B4-5BA9C35CE533}" type="slidenum">
              <a:rPr lang="en-US"/>
              <a:pPr/>
              <a:t>104</a:t>
            </a:fld>
            <a:endParaRPr 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0928B4-C14C-43C6-9DD9-36B232937544}" type="slidenum">
              <a:rPr lang="en-US"/>
              <a:pPr/>
              <a:t>105</a:t>
            </a:fld>
            <a:endParaRPr lang="en-US"/>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396DAF-D6CC-43C1-B3B4-5BA9C35CE533}" type="slidenum">
              <a:rPr lang="en-US"/>
              <a:pPr/>
              <a:t>106</a:t>
            </a:fld>
            <a:endParaRPr 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0928B4-C14C-43C6-9DD9-36B232937544}" type="slidenum">
              <a:rPr lang="en-US"/>
              <a:pPr/>
              <a:t>107</a:t>
            </a:fld>
            <a:endParaRPr lang="en-US"/>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B2D2D3-7528-4C5A-88CD-1E4AAA2DF220}" type="slidenum">
              <a:rPr lang="en-US"/>
              <a:pPr/>
              <a:t>108</a:t>
            </a:fld>
            <a:endParaRPr 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76AC79-5DD6-47E2-9D91-CF05DFBB086F}" type="slidenum">
              <a:rPr lang="en-US"/>
              <a:pPr/>
              <a:t>109</a:t>
            </a:fld>
            <a:endParaRPr lang="en-US"/>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92BE52-D8E2-48FD-8FE3-4EBE49C02BA9}" type="slidenum">
              <a:rPr lang="en-US"/>
              <a:pPr/>
              <a:t>110</a:t>
            </a:fld>
            <a:endParaRPr 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891669-8317-4A96-8297-1C7897C5267B}" type="slidenum">
              <a:rPr lang="en-US"/>
              <a:pPr/>
              <a:t>111</a:t>
            </a:fld>
            <a:endParaRPr lang="en-US"/>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34A619-C994-4CD6-A893-B356603CF46F}" type="slidenum">
              <a:rPr lang="en-US"/>
              <a:pPr/>
              <a:t>112</a:t>
            </a:fld>
            <a:endParaRPr lang="en-US"/>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875305CA-AE2F-468D-8E27-5E66459B43C7}" type="slidenum">
              <a:rPr lang="en-US"/>
              <a:pPr/>
              <a:t>11</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33D051-F3CB-4552-9404-468D845B78A2}" type="slidenum">
              <a:rPr lang="en-US"/>
              <a:pPr/>
              <a:t>113</a:t>
            </a:fld>
            <a:endParaRPr lang="en-US"/>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A2C46E-A088-4458-837D-F119E64BE828}" type="slidenum">
              <a:rPr lang="en-US"/>
              <a:pPr/>
              <a:t>114</a:t>
            </a:fld>
            <a:endParaRPr lang="en-US"/>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688118-FD56-4F90-A474-52F8C2E80E30}" type="slidenum">
              <a:rPr lang="en-US"/>
              <a:pPr/>
              <a:t>118</a:t>
            </a:fld>
            <a:endParaRPr 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D659AF-CEAD-40CA-92FD-DFD520289C74}" type="slidenum">
              <a:rPr lang="en-US"/>
              <a:pPr/>
              <a:t>121</a:t>
            </a:fld>
            <a:endParaRPr lang="en-US"/>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82E9EA-B96D-4336-A741-59D4BE28DF2E}" type="slidenum">
              <a:rPr lang="en-US"/>
              <a:pPr/>
              <a:t>122</a:t>
            </a:fld>
            <a:endParaRPr 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44746F-7DFC-49B9-BB3C-73DC80E8C029}" type="slidenum">
              <a:rPr lang="en-US"/>
              <a:pPr/>
              <a:t>123</a:t>
            </a:fld>
            <a:endParaRPr lang="en-US"/>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B298BA-4DE1-4696-BD74-1F18BA57694B}" type="slidenum">
              <a:rPr lang="en-US"/>
              <a:pPr/>
              <a:t>124</a:t>
            </a:fld>
            <a:endParaRPr lang="en-US"/>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0E15E8-02F7-4829-B297-A712C5A02EE9}" type="slidenum">
              <a:rPr lang="en-US"/>
              <a:pPr/>
              <a:t>125</a:t>
            </a:fld>
            <a:endParaRPr lang="en-US"/>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87E5E1-85C6-4A65-9746-EBBFFF39A32D}" type="slidenum">
              <a:rPr lang="en-US"/>
              <a:pPr/>
              <a:t>126</a:t>
            </a:fld>
            <a:endParaRPr lang="en-US"/>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1958C8-E9EA-4910-9496-ADB0DE95D9D1}" type="slidenum">
              <a:rPr lang="en-US"/>
              <a:pPr/>
              <a:t>127</a:t>
            </a:fld>
            <a:endParaRPr 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69E25E9C-A451-48AF-BEC0-826B875D9410}" type="slidenum">
              <a:rPr lang="en-US"/>
              <a:pPr/>
              <a:t>12</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FCEDC4-D57D-488B-9295-7CBD3D02D94A}" type="slidenum">
              <a:rPr lang="en-US"/>
              <a:pPr/>
              <a:t>128</a:t>
            </a:fld>
            <a:endParaRPr lang="en-US"/>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088D21-763F-44A9-92CE-0F772F22F4CE}" type="slidenum">
              <a:rPr lang="en-US"/>
              <a:pPr/>
              <a:t>129</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BF10DF-769E-41FE-BB6D-BCCDA74559B0}" type="slidenum">
              <a:rPr lang="en-US"/>
              <a:pPr/>
              <a:t>130</a:t>
            </a:fld>
            <a:endParaRPr lang="en-US"/>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52E6E5-4203-471B-ABAA-A4BC2DC79A83}" type="slidenum">
              <a:rPr lang="en-US"/>
              <a:pPr/>
              <a:t>131</a:t>
            </a:fld>
            <a:endParaRPr lang="en-US"/>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38643F-7202-4DEA-89E5-0E940AD1DDE8}" type="slidenum">
              <a:rPr lang="en-US"/>
              <a:pPr/>
              <a:t>132</a:t>
            </a:fld>
            <a:endParaRPr 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25B294-BE62-471B-A3F3-98325449CFDB}" type="slidenum">
              <a:rPr lang="en-US"/>
              <a:pPr/>
              <a:t>133</a:t>
            </a:fld>
            <a:endParaRPr lang="en-US"/>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3347ED-CAEE-4C54-91E1-94F2E787B216}" type="slidenum">
              <a:rPr lang="en-US"/>
              <a:pPr/>
              <a:t>134</a:t>
            </a:fld>
            <a:endParaRPr 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B7959B-D776-471C-8FA9-5BF2C623353F}" type="slidenum">
              <a:rPr lang="en-US"/>
              <a:pPr/>
              <a:t>135</a:t>
            </a:fld>
            <a:endParaRPr lang="en-US"/>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F04A20-8FD5-4626-83E5-66BE895F9A11}" type="slidenum">
              <a:rPr lang="en-US"/>
              <a:pPr/>
              <a:t>136</a:t>
            </a:fld>
            <a:endParaRPr lang="en-US"/>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1AB073-D527-4604-B602-1D35D32CD182}" type="slidenum">
              <a:rPr lang="en-US"/>
              <a:pPr/>
              <a:t>137</a:t>
            </a:fld>
            <a:endParaRPr 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C79C95D6-C495-48AF-99B6-FAEDACB4FC52}" type="slidenum">
              <a:rPr lang="en-US"/>
              <a:pPr/>
              <a:t>13</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FA6CB4-7E87-47E6-9DF8-1B812F86ED1B}" type="slidenum">
              <a:rPr lang="en-US"/>
              <a:pPr/>
              <a:t>138</a:t>
            </a:fld>
            <a:endParaRPr lang="en-US"/>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2DF73B-256E-4C0F-88B2-9FD262FEE370}" type="slidenum">
              <a:rPr lang="en-US"/>
              <a:pPr/>
              <a:t>139</a:t>
            </a:fld>
            <a:endParaRPr lang="en-US"/>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DC7607-DE76-43D5-B048-D645CC46A027}" type="slidenum">
              <a:rPr lang="en-US"/>
              <a:pPr/>
              <a:t>140</a:t>
            </a:fld>
            <a:endParaRPr lang="en-US"/>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F0C85DBF-F04D-4065-996A-AA1AC8FC3F98}" type="slidenum">
              <a:rPr lang="en-US"/>
              <a:pPr/>
              <a:t>14</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A619D73C-2BB2-4A94-9D32-98F1BC2DA11E}" type="slidenum">
              <a:rPr lang="en-US"/>
              <a:pPr/>
              <a:t>15</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4B4D8E7-2C55-482E-8ED7-66DF3E0CAD23}" type="slidenum">
              <a:rPr lang="en-US"/>
              <a:pPr/>
              <a:t>16</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ED8211BF-BB71-44D4-A7A3-D8018C9627A4}" type="slidenum">
              <a:rPr lang="en-US"/>
              <a:pPr/>
              <a:t>17</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03721365-04A0-4086-B9D5-5ACFF319258B}" type="slidenum">
              <a:rPr lang="en-US"/>
              <a:pPr/>
              <a:t>18</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44193FE3-9D96-4019-AE10-116D23E158BF}" type="slidenum">
              <a:rPr lang="en-US"/>
              <a:pPr/>
              <a:t>19</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79ECA9C4-DBD8-4222-B358-964A252330F3}" type="slidenum">
              <a:rPr lang="en-US"/>
              <a:pPr/>
              <a:t>2</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B86225D3-10F7-43AC-837D-1F3D1E108870}" type="slidenum">
              <a:rPr lang="en-US"/>
              <a:pPr/>
              <a:t>20</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EEB48EF5-1314-4D79-9655-D539A81BA870}" type="slidenum">
              <a:rPr lang="en-US"/>
              <a:pPr/>
              <a:t>21</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0EC4950F-059F-4D1E-8A64-DED13D6F392A}" type="slidenum">
              <a:rPr lang="en-US"/>
              <a:pPr/>
              <a:t>22</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31DA725-0352-4E87-9A6E-6D716EF3E8CA}" type="slidenum">
              <a:rPr lang="en-US"/>
              <a:pPr/>
              <a:t>23</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0606EB1-72B9-4CD3-AA52-86C783A326D4}" type="slidenum">
              <a:rPr lang="en-US"/>
              <a:pPr/>
              <a:t>24</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8F269438-B2CF-42EA-AEF7-C5DD9C340D04}" type="slidenum">
              <a:rPr lang="en-US"/>
              <a:pPr/>
              <a:t>25</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2A56629C-226D-42F6-B8C5-2D5BD01E4EF0}" type="slidenum">
              <a:rPr lang="en-US"/>
              <a:pPr/>
              <a:t>26</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E8931042-72DA-4E38-B16C-66AE25C254E4}" type="slidenum">
              <a:rPr lang="en-US"/>
              <a:pPr/>
              <a:t>27</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9A8D6E6-9E16-4F83-BAC6-E7A474CBC13C}" type="slidenum">
              <a:rPr lang="en-US"/>
              <a:pPr/>
              <a:t>28</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5872EB63-2767-443C-A78A-569F4A1BF7CD}" type="slidenum">
              <a:rPr lang="en-US"/>
              <a:pPr/>
              <a:t>29</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2869F09-D0DC-4BCF-81C8-EE563530FEB7}" type="slidenum">
              <a:rPr lang="en-US"/>
              <a:pPr/>
              <a:t>3</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4271012B-98FB-4B4E-8199-18DC08AF8B1D}" type="slidenum">
              <a:rPr lang="en-US"/>
              <a:pPr/>
              <a:t>30</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820A9BC6-9782-48F8-9BD3-A7D87EE4CB24}" type="slidenum">
              <a:rPr lang="en-US"/>
              <a:pPr/>
              <a:t>31</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E66B08F-2568-49F0-B297-E902D263C535}" type="slidenum">
              <a:rPr lang="en-US"/>
              <a:pPr/>
              <a:t>32</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32AA2C4-0A33-4840-B54A-36EF8D64FE33}" type="slidenum">
              <a:rPr lang="en-US"/>
              <a:pPr/>
              <a:t>33</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40A4AA71-C4DB-43EC-9E29-B24FC3D9C2B8}" type="slidenum">
              <a:rPr lang="en-US"/>
              <a:pPr/>
              <a:t>34</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4ACD23F2-15AB-4109-8A46-05C1AE7CDDCC}" type="slidenum">
              <a:rPr lang="en-US"/>
              <a:pPr/>
              <a:t>35</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5114EC1-44A5-44D3-9C07-C488F0A55B82}" type="slidenum">
              <a:rPr lang="en-US"/>
              <a:pPr/>
              <a:t>36</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D8A9A1FA-6325-42A9-B489-7FA6471CCD97}" type="slidenum">
              <a:rPr lang="en-US"/>
              <a:pPr/>
              <a:t>37</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F4BA7A1A-FAE4-4320-9CA1-78A4D656CD4F}" type="slidenum">
              <a:rPr lang="en-US"/>
              <a:pPr/>
              <a:t>38</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9FD59A25-84EC-4CF9-A0CE-C41D34992851}" type="slidenum">
              <a:rPr lang="en-US"/>
              <a:pPr/>
              <a:t>39</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74C0E318-AB6F-4F4E-AE8A-2CA9D1820723}" type="slidenum">
              <a:rPr lang="en-US"/>
              <a:pPr/>
              <a:t>4</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2C1662E4-3623-4C2C-84C9-63EE249B5EAC}" type="slidenum">
              <a:rPr lang="en-US"/>
              <a:pPr/>
              <a:t>40</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C847EB-2A69-40B8-9B05-6A1610250942}" type="slidenum">
              <a:rPr lang="en-US"/>
              <a:pPr/>
              <a:t>41</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1780F9-4FB4-4523-8026-231C83450DB1}" type="slidenum">
              <a:rPr lang="en-US"/>
              <a:pPr/>
              <a:t>42</a:t>
            </a:fld>
            <a:endParaRPr 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295038-00C8-4F44-B515-519E3858A075}" type="slidenum">
              <a:rPr lang="en-US"/>
              <a:pPr/>
              <a:t>43</a:t>
            </a:fld>
            <a:endParaRPr lang="en-US"/>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909045-0015-4F44-879E-3A72F704111F}" type="slidenum">
              <a:rPr lang="en-US"/>
              <a:pPr/>
              <a:t>44</a:t>
            </a:fld>
            <a:endParaRPr lang="en-US"/>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D5F592-4191-4EAF-9722-9850769783F5}" type="slidenum">
              <a:rPr lang="en-US"/>
              <a:pPr/>
              <a:t>45</a:t>
            </a:fld>
            <a:endParaRPr 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57360-413D-4EB0-A260-5B7C0BACB499}" type="slidenum">
              <a:rPr lang="en-US"/>
              <a:pPr/>
              <a:t>46</a:t>
            </a:fld>
            <a:endParaRPr 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9A8673-AF2B-4A68-B8DD-1F8606A4590B}" type="slidenum">
              <a:rPr lang="en-US"/>
              <a:pPr/>
              <a:t>47</a:t>
            </a:fld>
            <a:endParaRPr 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9D2FBF-15A9-4690-8DA1-0CAD984C0FCA}" type="slidenum">
              <a:rPr lang="en-US"/>
              <a:pPr/>
              <a:t>48</a:t>
            </a:fld>
            <a:endParaRPr lang="en-US"/>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05BF8F-3E8C-4B39-A54F-7F023993DAE2}" type="slidenum">
              <a:rPr lang="en-US"/>
              <a:pPr/>
              <a:t>49</a:t>
            </a:fld>
            <a:endParaRPr 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7AB439D-74E2-4B90-9221-007BC62A8EF3}" type="slidenum">
              <a:rPr lang="en-US"/>
              <a:pPr/>
              <a:t>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7BB3A8-651C-4E33-88E4-A7489FC218E2}" type="slidenum">
              <a:rPr lang="en-US"/>
              <a:pPr/>
              <a:t>50</a:t>
            </a:fld>
            <a:endParaRPr 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65B221-CCB6-4969-9406-5853F56970FB}" type="slidenum">
              <a:rPr lang="en-US"/>
              <a:pPr/>
              <a:t>51</a:t>
            </a:fld>
            <a:endParaRPr lang="en-US"/>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C898A4-2BE7-4C13-8787-9B8C4E653BF3}" type="slidenum">
              <a:rPr lang="en-US"/>
              <a:pPr/>
              <a:t>52</a:t>
            </a:fld>
            <a:endParaRPr lang="en-US"/>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C8FB76-B40C-4339-A2E8-2BF48623FA00}" type="slidenum">
              <a:rPr lang="en-US"/>
              <a:pPr/>
              <a:t>53</a:t>
            </a:fld>
            <a:endParaRPr lang="en-US"/>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7A188C-2241-4CA4-8C6A-3FCA66A9DA5B}" type="slidenum">
              <a:rPr lang="en-US"/>
              <a:pPr/>
              <a:t>54</a:t>
            </a:fld>
            <a:endParaRPr lang="en-US"/>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7A188C-2241-4CA4-8C6A-3FCA66A9DA5B}" type="slidenum">
              <a:rPr lang="en-US"/>
              <a:pPr/>
              <a:t>55</a:t>
            </a:fld>
            <a:endParaRPr lang="en-US"/>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2972B0-C18B-46EE-9FFC-77DEE82ED591}" type="slidenum">
              <a:rPr lang="en-US"/>
              <a:pPr/>
              <a:t>56</a:t>
            </a:fld>
            <a:endParaRPr 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2ED7C6-42A3-4ABD-89A0-98ED311EA2F5}" type="slidenum">
              <a:rPr lang="en-US"/>
              <a:pPr/>
              <a:t>57</a:t>
            </a:fld>
            <a:endParaRPr 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9E8480-8DC0-4751-A271-B38FBC1FA2C7}" type="slidenum">
              <a:rPr lang="en-US"/>
              <a:pPr/>
              <a:t>58</a:t>
            </a:fld>
            <a:endParaRPr lang="en-US"/>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9D1E4F-4CB4-4548-BF09-97E70BF44D2C}" type="slidenum">
              <a:rPr lang="en-US"/>
              <a:pPr/>
              <a:t>59</a:t>
            </a:fld>
            <a:endParaRPr lang="en-US"/>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724CD7C8-C06C-4496-887C-EBC915566B01}" type="slidenum">
              <a:rPr lang="en-US"/>
              <a:pPr/>
              <a:t>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4E52A8-6002-49C1-AB94-9CE6E6315CF5}" type="slidenum">
              <a:rPr lang="en-US"/>
              <a:pPr/>
              <a:t>60</a:t>
            </a:fld>
            <a:endParaRPr lang="en-US"/>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17040F-1D21-471F-8A00-7D7C1DDD842E}" type="slidenum">
              <a:rPr lang="en-US"/>
              <a:pPr/>
              <a:t>61</a:t>
            </a:fld>
            <a:endParaRPr 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C131E2-25B3-41BE-A190-9BDFEA8DECB6}" type="slidenum">
              <a:rPr lang="en-US"/>
              <a:pPr/>
              <a:t>62</a:t>
            </a:fld>
            <a:endParaRPr 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6A22F7-364C-4067-8864-1A90D34C58D6}" type="slidenum">
              <a:rPr lang="en-US"/>
              <a:pPr/>
              <a:t>63</a:t>
            </a:fld>
            <a:endParaRPr 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2EA88A-598F-4C59-B696-5F50D3D2D462}" type="slidenum">
              <a:rPr lang="en-US"/>
              <a:pPr/>
              <a:t>64</a:t>
            </a:fld>
            <a:endParaRPr 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B0D6DB-5CB0-40BA-B953-038A70BE12C5}" type="slidenum">
              <a:rPr lang="en-US"/>
              <a:pPr/>
              <a:t>65</a:t>
            </a:fld>
            <a:endParaRPr 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F7E9DD-9205-41C7-88B4-9A414310A098}" type="slidenum">
              <a:rPr lang="en-US"/>
              <a:pPr/>
              <a:t>66</a:t>
            </a:fld>
            <a:endParaRPr 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335874-08C2-4511-AC76-A41CB7A1DBB9}" type="slidenum">
              <a:rPr lang="en-US"/>
              <a:pPr/>
              <a:t>67</a:t>
            </a:fld>
            <a:endParaRPr 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25EAF4-8283-434D-8F08-E30D7A41046E}" type="slidenum">
              <a:rPr lang="en-US"/>
              <a:pPr/>
              <a:t>68</a:t>
            </a:fld>
            <a:endParaRPr 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9957E9-7785-40D0-9B04-8D7DD38C15F1}" type="slidenum">
              <a:rPr lang="en-US"/>
              <a:pPr/>
              <a:t>69</a:t>
            </a:fld>
            <a:endParaRPr lang="en-US"/>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C610600-F1EA-4A26-AE46-10D3742D8A2D}" type="slidenum">
              <a:rPr lang="en-US"/>
              <a:pPr/>
              <a:t>7</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D0FD79-B4FF-495B-8B72-FF226B0A7191}" type="slidenum">
              <a:rPr lang="en-US"/>
              <a:pPr/>
              <a:t>70</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F1F547-0C07-4821-86CE-41EBE81B0A16}" type="slidenum">
              <a:rPr lang="en-US"/>
              <a:pPr/>
              <a:t>71</a:t>
            </a:fld>
            <a:endParaRPr lang="en-US"/>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E272D3-12B1-43A4-AE35-8711807C1DBA}" type="slidenum">
              <a:rPr lang="en-US"/>
              <a:pPr/>
              <a:t>72</a:t>
            </a:fld>
            <a:endParaRPr lang="en-US"/>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3AB7F8-8BC5-42A6-8328-1B4FCDC57289}" type="slidenum">
              <a:rPr lang="en-US"/>
              <a:pPr/>
              <a:t>73</a:t>
            </a:fld>
            <a:endParaRPr 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A9A5C9-31CF-4529-BED2-23F193EE6AE0}" type="slidenum">
              <a:rPr lang="en-US"/>
              <a:pPr/>
              <a:t>74</a:t>
            </a:fld>
            <a:endParaRPr lang="en-US"/>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A359C3-F284-41D4-8965-76130970142A}" type="slidenum">
              <a:rPr lang="en-US"/>
              <a:pPr/>
              <a:t>75</a:t>
            </a:fld>
            <a:endParaRPr lang="en-US"/>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CF294A-A245-47C6-BDF8-86EBAE208478}" type="slidenum">
              <a:rPr lang="en-US"/>
              <a:pPr/>
              <a:t>76</a:t>
            </a:fld>
            <a:endParaRPr lang="en-US"/>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184878-6DAB-4751-81CC-B3AC164A2E04}" type="slidenum">
              <a:rPr lang="en-US"/>
              <a:pPr/>
              <a:t>77</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99A982-0409-4385-AD24-48A3DE4D251C}" type="slidenum">
              <a:rPr lang="en-US"/>
              <a:pPr/>
              <a:t>78</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85B145-51B1-4C0B-A03E-55F92961BDA8}" type="slidenum">
              <a:rPr lang="en-US"/>
              <a:pPr/>
              <a:t>79</a:t>
            </a:fld>
            <a:endParaRPr 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363A0AF-237F-4231-B654-A7702B43CED8}" type="slidenum">
              <a:rPr lang="en-US"/>
              <a:pPr/>
              <a:t>8</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330FF3-F50C-45A5-B5DE-1D32C5A36468}" type="slidenum">
              <a:rPr lang="en-US"/>
              <a:pPr/>
              <a:t>80</a:t>
            </a:fld>
            <a:endParaRPr lang="en-US"/>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4DE194-482E-428E-A157-3F131F0FED18}" type="slidenum">
              <a:rPr lang="en-US"/>
              <a:pPr/>
              <a:t>81</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416FC9-E76D-4B53-BF5C-0ACA9FDCB0F0}" type="slidenum">
              <a:rPr lang="en-US"/>
              <a:pPr/>
              <a:t>82</a:t>
            </a:fld>
            <a:endParaRPr 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798885-7ED5-4BCC-9370-AD89C21B2BC3}" type="slidenum">
              <a:rPr lang="en-US"/>
              <a:pPr/>
              <a:t>83</a:t>
            </a:fld>
            <a:endParaRPr 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4ADE98-B0E0-481E-8854-71A44CC1EE22}" type="slidenum">
              <a:rPr lang="en-US"/>
              <a:pPr/>
              <a:t>84</a:t>
            </a:fld>
            <a:endParaRPr 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4ADE98-B0E0-481E-8854-71A44CC1EE22}" type="slidenum">
              <a:rPr lang="en-US"/>
              <a:pPr/>
              <a:t>85</a:t>
            </a:fld>
            <a:endParaRPr 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847EED-5E15-4026-B7E5-8A608323FF02}" type="slidenum">
              <a:rPr lang="en-US"/>
              <a:pPr/>
              <a:t>86</a:t>
            </a:fld>
            <a:endParaRPr 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0918A4-E9A3-40BB-AA24-EEAA82247C15}" type="slidenum">
              <a:rPr lang="en-US"/>
              <a:pPr/>
              <a:t>87</a:t>
            </a:fld>
            <a:endParaRPr lang="en-US"/>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CD4B69-4B10-4257-81F4-C927B0AC5A8C}" type="slidenum">
              <a:rPr lang="en-US"/>
              <a:pPr/>
              <a:t>88</a:t>
            </a:fld>
            <a:endParaRPr 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1E1F05-7F62-4F4E-B23A-7D3329B028F8}" type="slidenum">
              <a:rPr lang="en-US"/>
              <a:pPr/>
              <a:t>90</a:t>
            </a:fld>
            <a:endParaRPr lang="en-US"/>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52C4C202-A7B5-4EFE-8B0A-5D3B4B84AC9A}" type="slidenum">
              <a:rPr lang="en-US"/>
              <a:pPr/>
              <a:t>9</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5B3198-E9CD-471D-A216-E38A8858E657}" type="slidenum">
              <a:rPr lang="en-US"/>
              <a:pPr/>
              <a:t>91</a:t>
            </a:fld>
            <a:endParaRPr lang="en-US"/>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5B3198-E9CD-471D-A216-E38A8858E657}" type="slidenum">
              <a:rPr lang="en-US"/>
              <a:pPr/>
              <a:t>92</a:t>
            </a:fld>
            <a:endParaRPr lang="en-US"/>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50FC47-960B-4AA8-8D3B-7CFE826B911B}" type="slidenum">
              <a:rPr lang="en-US"/>
              <a:pPr/>
              <a:t>94</a:t>
            </a:fld>
            <a:endParaRPr lang="en-US"/>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A66D76-A894-463F-B7D7-588806BD602C}" type="slidenum">
              <a:rPr lang="en-US"/>
              <a:pPr/>
              <a:t>95</a:t>
            </a:fld>
            <a:endParaRPr lang="en-US"/>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52013D-7F6B-4DEB-BBBD-EC449BC5DAA7}" type="slidenum">
              <a:rPr lang="en-US"/>
              <a:pPr/>
              <a:t>96</a:t>
            </a:fld>
            <a:endParaRPr lang="en-US"/>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46E29B-1602-4DA2-ACA4-42FD9FD9AB5E}" type="slidenum">
              <a:rPr lang="en-US"/>
              <a:pPr/>
              <a:t>97</a:t>
            </a:fld>
            <a:endParaRPr lang="en-US"/>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B8C196-40A4-4228-B39B-6045806879C7}" type="slidenum">
              <a:rPr lang="en-US"/>
              <a:pPr/>
              <a:t>98</a:t>
            </a:fld>
            <a:endParaRPr lang="en-US"/>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C06872-91D9-4E94-AA89-06E63C76EE35}" type="slidenum">
              <a:rPr lang="en-US"/>
              <a:pPr/>
              <a:t>99</a:t>
            </a:fld>
            <a:endParaRPr 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DF806C-46E3-4E3C-A3E2-D55123BDFA2B}" type="slidenum">
              <a:rPr lang="en-US"/>
              <a:pPr/>
              <a:t>100</a:t>
            </a:fld>
            <a:endParaRPr lang="en-US"/>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11EAC5-A36A-4A44-B2DE-CA9818F1052D}" type="slidenum">
              <a:rPr lang="en-US"/>
              <a:pPr/>
              <a:t>102</a:t>
            </a:fld>
            <a:endParaRPr lang="en-US"/>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WEEK 3 - Polynomial Functions</a:t>
            </a:r>
            <a:endParaRPr lang="en-GB"/>
          </a:p>
        </p:txBody>
      </p:sp>
      <p:sp>
        <p:nvSpPr>
          <p:cNvPr id="5" name="Footer Placeholder 4"/>
          <p:cNvSpPr>
            <a:spLocks noGrp="1"/>
          </p:cNvSpPr>
          <p:nvPr>
            <p:ph type="ftr" sz="quarter" idx="11"/>
          </p:nvPr>
        </p:nvSpPr>
        <p:spPr/>
        <p:txBody>
          <a:bodyPr/>
          <a:lstStyle>
            <a:lvl1pPr>
              <a:defRPr/>
            </a:lvl1pPr>
          </a:lstStyle>
          <a:p>
            <a:pPr>
              <a:defRPr/>
            </a:pPr>
            <a:r>
              <a:rPr lang="en-US" smtClean="0"/>
              <a:t>(COLLEGE ALGEBRA AND TRIGONOMETRY, Aufman, Barker and Nation 7th ed., )</a:t>
            </a:r>
            <a:endParaRPr lang="en-GB"/>
          </a:p>
        </p:txBody>
      </p:sp>
      <p:sp>
        <p:nvSpPr>
          <p:cNvPr id="6" name="Slide Number Placeholder 5"/>
          <p:cNvSpPr>
            <a:spLocks noGrp="1"/>
          </p:cNvSpPr>
          <p:nvPr>
            <p:ph type="sldNum" sz="quarter" idx="12"/>
          </p:nvPr>
        </p:nvSpPr>
        <p:spPr/>
        <p:txBody>
          <a:bodyPr/>
          <a:lstStyle>
            <a:lvl1pPr>
              <a:defRPr/>
            </a:lvl1pPr>
          </a:lstStyle>
          <a:p>
            <a:pPr>
              <a:defRPr/>
            </a:pPr>
            <a:fld id="{F83941B1-683A-4C00-8BE8-F19650964ED3}" type="slidenum">
              <a:rPr lang="en-GB" smtClean="0"/>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WEEK 3 - Polynomial Functions</a:t>
            </a:r>
            <a:endParaRPr lang="en-GB"/>
          </a:p>
        </p:txBody>
      </p:sp>
      <p:sp>
        <p:nvSpPr>
          <p:cNvPr id="5" name="Footer Placeholder 4"/>
          <p:cNvSpPr>
            <a:spLocks noGrp="1"/>
          </p:cNvSpPr>
          <p:nvPr>
            <p:ph type="ftr" sz="quarter" idx="11"/>
          </p:nvPr>
        </p:nvSpPr>
        <p:spPr/>
        <p:txBody>
          <a:bodyPr/>
          <a:lstStyle>
            <a:lvl1pPr>
              <a:defRPr/>
            </a:lvl1pPr>
          </a:lstStyle>
          <a:p>
            <a:pPr>
              <a:defRPr/>
            </a:pPr>
            <a:r>
              <a:rPr lang="en-US" smtClean="0"/>
              <a:t>(COLLEGE ALGEBRA AND TRIGONOMETRY, Aufman, Barker and Nation 7th ed., )</a:t>
            </a:r>
            <a:endParaRPr lang="en-GB"/>
          </a:p>
        </p:txBody>
      </p:sp>
      <p:sp>
        <p:nvSpPr>
          <p:cNvPr id="6" name="Slide Number Placeholder 5"/>
          <p:cNvSpPr>
            <a:spLocks noGrp="1"/>
          </p:cNvSpPr>
          <p:nvPr>
            <p:ph type="sldNum" sz="quarter" idx="12"/>
          </p:nvPr>
        </p:nvSpPr>
        <p:spPr/>
        <p:txBody>
          <a:bodyPr/>
          <a:lstStyle>
            <a:lvl1pPr>
              <a:defRPr/>
            </a:lvl1pPr>
          </a:lstStyle>
          <a:p>
            <a:pPr>
              <a:defRPr/>
            </a:pPr>
            <a:fld id="{743AC470-A673-4613-A60A-19863FF4FB47}" type="slidenum">
              <a:rPr lang="en-GB" smtClean="0"/>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WEEK 3 - Polynomial Functions</a:t>
            </a:r>
            <a:endParaRPr lang="en-GB"/>
          </a:p>
        </p:txBody>
      </p:sp>
      <p:sp>
        <p:nvSpPr>
          <p:cNvPr id="5" name="Footer Placeholder 4"/>
          <p:cNvSpPr>
            <a:spLocks noGrp="1"/>
          </p:cNvSpPr>
          <p:nvPr>
            <p:ph type="ftr" sz="quarter" idx="11"/>
          </p:nvPr>
        </p:nvSpPr>
        <p:spPr/>
        <p:txBody>
          <a:bodyPr/>
          <a:lstStyle>
            <a:lvl1pPr>
              <a:defRPr/>
            </a:lvl1pPr>
          </a:lstStyle>
          <a:p>
            <a:pPr>
              <a:defRPr/>
            </a:pPr>
            <a:r>
              <a:rPr lang="en-US" smtClean="0"/>
              <a:t>(COLLEGE ALGEBRA AND TRIGONOMETRY, Aufman, Barker and Nation 7th ed., )</a:t>
            </a:r>
            <a:endParaRPr lang="en-GB"/>
          </a:p>
        </p:txBody>
      </p:sp>
      <p:sp>
        <p:nvSpPr>
          <p:cNvPr id="6" name="Slide Number Placeholder 5"/>
          <p:cNvSpPr>
            <a:spLocks noGrp="1"/>
          </p:cNvSpPr>
          <p:nvPr>
            <p:ph type="sldNum" sz="quarter" idx="12"/>
          </p:nvPr>
        </p:nvSpPr>
        <p:spPr/>
        <p:txBody>
          <a:bodyPr/>
          <a:lstStyle>
            <a:lvl1pPr>
              <a:defRPr/>
            </a:lvl1pPr>
          </a:lstStyle>
          <a:p>
            <a:pPr>
              <a:defRPr/>
            </a:pPr>
            <a:fld id="{2E73E074-DF37-4E14-8556-5EA02AC17976}" type="slidenum">
              <a:rPr lang="en-GB" smtClean="0"/>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01625" y="88900"/>
            <a:ext cx="8385175" cy="6388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3"/>
          <p:cNvSpPr>
            <a:spLocks noGrp="1" noChangeArrowheads="1"/>
          </p:cNvSpPr>
          <p:nvPr>
            <p:ph type="dt" sz="half" idx="10"/>
          </p:nvPr>
        </p:nvSpPr>
        <p:spPr>
          <a:ln/>
        </p:spPr>
        <p:txBody>
          <a:bodyPr/>
          <a:lstStyle>
            <a:lvl1pPr>
              <a:defRPr/>
            </a:lvl1pPr>
          </a:lstStyle>
          <a:p>
            <a:pPr>
              <a:defRPr/>
            </a:pPr>
            <a:r>
              <a:rPr lang="en-US" smtClean="0"/>
              <a:t>WEEK 3 - Polynomial Functions</a:t>
            </a:r>
            <a:endParaRPr lang="en-US"/>
          </a:p>
        </p:txBody>
      </p:sp>
      <p:sp>
        <p:nvSpPr>
          <p:cNvPr id="4" name="Rectangle 4"/>
          <p:cNvSpPr>
            <a:spLocks noGrp="1" noChangeArrowheads="1"/>
          </p:cNvSpPr>
          <p:nvPr>
            <p:ph type="ftr" sz="quarter" idx="11"/>
          </p:nvPr>
        </p:nvSpPr>
        <p:spPr>
          <a:ln/>
        </p:spPr>
        <p:txBody>
          <a:bodyPr/>
          <a:lstStyle>
            <a:lvl1pPr>
              <a:defRPr/>
            </a:lvl1pPr>
          </a:lstStyle>
          <a:p>
            <a:pPr>
              <a:defRPr/>
            </a:pPr>
            <a:r>
              <a:rPr lang="en-US" smtClean="0"/>
              <a:t>(COLLEGE ALGEBRA AND TRIGONOMETRY, Aufman, Barker and Nation 7th ed., )</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6416AED-9AE8-4DB5-A701-17B03AAD204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WEEK 3 - Polynomial Functions</a:t>
            </a:r>
            <a:endParaRPr lang="en-GB"/>
          </a:p>
        </p:txBody>
      </p:sp>
      <p:sp>
        <p:nvSpPr>
          <p:cNvPr id="5" name="Footer Placeholder 4"/>
          <p:cNvSpPr>
            <a:spLocks noGrp="1"/>
          </p:cNvSpPr>
          <p:nvPr>
            <p:ph type="ftr" sz="quarter" idx="11"/>
          </p:nvPr>
        </p:nvSpPr>
        <p:spPr/>
        <p:txBody>
          <a:bodyPr/>
          <a:lstStyle>
            <a:lvl1pPr>
              <a:defRPr/>
            </a:lvl1pPr>
          </a:lstStyle>
          <a:p>
            <a:pPr>
              <a:defRPr/>
            </a:pPr>
            <a:r>
              <a:rPr lang="en-US" smtClean="0"/>
              <a:t>(COLLEGE ALGEBRA AND TRIGONOMETRY, Aufman, Barker and Nation 7th ed., )</a:t>
            </a:r>
            <a:endParaRPr lang="en-GB"/>
          </a:p>
        </p:txBody>
      </p:sp>
      <p:sp>
        <p:nvSpPr>
          <p:cNvPr id="6" name="Slide Number Placeholder 5"/>
          <p:cNvSpPr>
            <a:spLocks noGrp="1"/>
          </p:cNvSpPr>
          <p:nvPr>
            <p:ph type="sldNum" sz="quarter" idx="12"/>
          </p:nvPr>
        </p:nvSpPr>
        <p:spPr/>
        <p:txBody>
          <a:bodyPr/>
          <a:lstStyle>
            <a:lvl1pPr>
              <a:defRPr/>
            </a:lvl1pPr>
          </a:lstStyle>
          <a:p>
            <a:pPr>
              <a:defRPr/>
            </a:pPr>
            <a:fld id="{C5D99174-3558-4ECF-88CC-1EADAF5F65E5}" type="slidenum">
              <a:rPr lang="en-GB" smtClean="0"/>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WEEK 3 - Polynomial Functions</a:t>
            </a:r>
            <a:endParaRPr lang="en-GB"/>
          </a:p>
        </p:txBody>
      </p:sp>
      <p:sp>
        <p:nvSpPr>
          <p:cNvPr id="5" name="Footer Placeholder 4"/>
          <p:cNvSpPr>
            <a:spLocks noGrp="1"/>
          </p:cNvSpPr>
          <p:nvPr>
            <p:ph type="ftr" sz="quarter" idx="11"/>
          </p:nvPr>
        </p:nvSpPr>
        <p:spPr/>
        <p:txBody>
          <a:bodyPr/>
          <a:lstStyle>
            <a:lvl1pPr>
              <a:defRPr/>
            </a:lvl1pPr>
          </a:lstStyle>
          <a:p>
            <a:pPr>
              <a:defRPr/>
            </a:pPr>
            <a:r>
              <a:rPr lang="en-US" smtClean="0"/>
              <a:t>(COLLEGE ALGEBRA AND TRIGONOMETRY, Aufman, Barker and Nation 7th ed., )</a:t>
            </a:r>
            <a:endParaRPr lang="en-GB"/>
          </a:p>
        </p:txBody>
      </p:sp>
      <p:sp>
        <p:nvSpPr>
          <p:cNvPr id="6" name="Slide Number Placeholder 5"/>
          <p:cNvSpPr>
            <a:spLocks noGrp="1"/>
          </p:cNvSpPr>
          <p:nvPr>
            <p:ph type="sldNum" sz="quarter" idx="12"/>
          </p:nvPr>
        </p:nvSpPr>
        <p:spPr/>
        <p:txBody>
          <a:bodyPr/>
          <a:lstStyle>
            <a:lvl1pPr>
              <a:defRPr/>
            </a:lvl1pPr>
          </a:lstStyle>
          <a:p>
            <a:pPr>
              <a:defRPr/>
            </a:pPr>
            <a:fld id="{110ED1C2-756A-434B-AC47-37008AB370FA}" type="slidenum">
              <a:rPr lang="en-GB" smtClean="0"/>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smtClean="0"/>
              <a:t>WEEK 3 - Polynomial Functions</a:t>
            </a:r>
            <a:endParaRPr lang="en-GB"/>
          </a:p>
        </p:txBody>
      </p:sp>
      <p:sp>
        <p:nvSpPr>
          <p:cNvPr id="6" name="Footer Placeholder 4"/>
          <p:cNvSpPr>
            <a:spLocks noGrp="1"/>
          </p:cNvSpPr>
          <p:nvPr>
            <p:ph type="ftr" sz="quarter" idx="11"/>
          </p:nvPr>
        </p:nvSpPr>
        <p:spPr/>
        <p:txBody>
          <a:bodyPr/>
          <a:lstStyle>
            <a:lvl1pPr>
              <a:defRPr/>
            </a:lvl1pPr>
          </a:lstStyle>
          <a:p>
            <a:pPr>
              <a:defRPr/>
            </a:pPr>
            <a:r>
              <a:rPr lang="en-US" smtClean="0"/>
              <a:t>(COLLEGE ALGEBRA AND TRIGONOMETRY, Aufman, Barker and Nation 7th ed., )</a:t>
            </a:r>
            <a:endParaRPr lang="en-GB"/>
          </a:p>
        </p:txBody>
      </p:sp>
      <p:sp>
        <p:nvSpPr>
          <p:cNvPr id="7" name="Slide Number Placeholder 5"/>
          <p:cNvSpPr>
            <a:spLocks noGrp="1"/>
          </p:cNvSpPr>
          <p:nvPr>
            <p:ph type="sldNum" sz="quarter" idx="12"/>
          </p:nvPr>
        </p:nvSpPr>
        <p:spPr/>
        <p:txBody>
          <a:bodyPr/>
          <a:lstStyle>
            <a:lvl1pPr>
              <a:defRPr/>
            </a:lvl1pPr>
          </a:lstStyle>
          <a:p>
            <a:pPr>
              <a:defRPr/>
            </a:pPr>
            <a:fld id="{1C27239B-9081-46C1-BBB1-847EFD3AC32B}" type="slidenum">
              <a:rPr lang="en-GB" smtClean="0"/>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smtClean="0"/>
              <a:t>WEEK 3 - Polynomial Functions</a:t>
            </a:r>
            <a:endParaRPr lang="en-GB"/>
          </a:p>
        </p:txBody>
      </p:sp>
      <p:sp>
        <p:nvSpPr>
          <p:cNvPr id="8" name="Footer Placeholder 4"/>
          <p:cNvSpPr>
            <a:spLocks noGrp="1"/>
          </p:cNvSpPr>
          <p:nvPr>
            <p:ph type="ftr" sz="quarter" idx="11"/>
          </p:nvPr>
        </p:nvSpPr>
        <p:spPr/>
        <p:txBody>
          <a:bodyPr/>
          <a:lstStyle>
            <a:lvl1pPr>
              <a:defRPr/>
            </a:lvl1pPr>
          </a:lstStyle>
          <a:p>
            <a:pPr>
              <a:defRPr/>
            </a:pPr>
            <a:r>
              <a:rPr lang="en-US" smtClean="0"/>
              <a:t>(COLLEGE ALGEBRA AND TRIGONOMETRY, Aufman, Barker and Nation 7th ed., )</a:t>
            </a:r>
            <a:endParaRPr lang="en-GB"/>
          </a:p>
        </p:txBody>
      </p:sp>
      <p:sp>
        <p:nvSpPr>
          <p:cNvPr id="9" name="Slide Number Placeholder 5"/>
          <p:cNvSpPr>
            <a:spLocks noGrp="1"/>
          </p:cNvSpPr>
          <p:nvPr>
            <p:ph type="sldNum" sz="quarter" idx="12"/>
          </p:nvPr>
        </p:nvSpPr>
        <p:spPr/>
        <p:txBody>
          <a:bodyPr/>
          <a:lstStyle>
            <a:lvl1pPr>
              <a:defRPr/>
            </a:lvl1pPr>
          </a:lstStyle>
          <a:p>
            <a:pPr>
              <a:defRPr/>
            </a:pPr>
            <a:fld id="{F24D6045-32FE-44F8-8E6B-CDA5840AB13A}" type="slidenum">
              <a:rPr lang="en-GB" smtClean="0"/>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smtClean="0"/>
              <a:t>WEEK 3 - Polynomial Functions</a:t>
            </a:r>
            <a:endParaRPr lang="en-GB"/>
          </a:p>
        </p:txBody>
      </p:sp>
      <p:sp>
        <p:nvSpPr>
          <p:cNvPr id="4" name="Footer Placeholder 4"/>
          <p:cNvSpPr>
            <a:spLocks noGrp="1"/>
          </p:cNvSpPr>
          <p:nvPr>
            <p:ph type="ftr" sz="quarter" idx="11"/>
          </p:nvPr>
        </p:nvSpPr>
        <p:spPr/>
        <p:txBody>
          <a:bodyPr/>
          <a:lstStyle>
            <a:lvl1pPr>
              <a:defRPr/>
            </a:lvl1pPr>
          </a:lstStyle>
          <a:p>
            <a:pPr>
              <a:defRPr/>
            </a:pPr>
            <a:r>
              <a:rPr lang="en-US" smtClean="0"/>
              <a:t>(COLLEGE ALGEBRA AND TRIGONOMETRY, Aufman, Barker and Nation 7th ed., )</a:t>
            </a:r>
            <a:endParaRPr lang="en-GB"/>
          </a:p>
        </p:txBody>
      </p:sp>
      <p:sp>
        <p:nvSpPr>
          <p:cNvPr id="5" name="Slide Number Placeholder 5"/>
          <p:cNvSpPr>
            <a:spLocks noGrp="1"/>
          </p:cNvSpPr>
          <p:nvPr>
            <p:ph type="sldNum" sz="quarter" idx="12"/>
          </p:nvPr>
        </p:nvSpPr>
        <p:spPr/>
        <p:txBody>
          <a:bodyPr/>
          <a:lstStyle>
            <a:lvl1pPr>
              <a:defRPr/>
            </a:lvl1pPr>
          </a:lstStyle>
          <a:p>
            <a:pPr>
              <a:defRPr/>
            </a:pPr>
            <a:fld id="{38C2B3F6-775D-4D6B-BFC1-78E4D3F60BB0}" type="slidenum">
              <a:rPr lang="en-GB" smtClean="0"/>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smtClean="0"/>
              <a:t>WEEK 3 - Polynomial Functions</a:t>
            </a:r>
            <a:endParaRPr lang="en-GB"/>
          </a:p>
        </p:txBody>
      </p:sp>
      <p:sp>
        <p:nvSpPr>
          <p:cNvPr id="3" name="Footer Placeholder 4"/>
          <p:cNvSpPr>
            <a:spLocks noGrp="1"/>
          </p:cNvSpPr>
          <p:nvPr>
            <p:ph type="ftr" sz="quarter" idx="11"/>
          </p:nvPr>
        </p:nvSpPr>
        <p:spPr/>
        <p:txBody>
          <a:bodyPr/>
          <a:lstStyle>
            <a:lvl1pPr>
              <a:defRPr/>
            </a:lvl1pPr>
          </a:lstStyle>
          <a:p>
            <a:pPr>
              <a:defRPr/>
            </a:pPr>
            <a:r>
              <a:rPr lang="en-US" smtClean="0"/>
              <a:t>(COLLEGE ALGEBRA AND TRIGONOMETRY, Aufman, Barker and Nation 7th ed., )</a:t>
            </a:r>
            <a:endParaRPr lang="en-GB"/>
          </a:p>
        </p:txBody>
      </p:sp>
      <p:sp>
        <p:nvSpPr>
          <p:cNvPr id="4" name="Slide Number Placeholder 5"/>
          <p:cNvSpPr>
            <a:spLocks noGrp="1"/>
          </p:cNvSpPr>
          <p:nvPr>
            <p:ph type="sldNum" sz="quarter" idx="12"/>
          </p:nvPr>
        </p:nvSpPr>
        <p:spPr/>
        <p:txBody>
          <a:bodyPr/>
          <a:lstStyle>
            <a:lvl1pPr>
              <a:defRPr/>
            </a:lvl1pPr>
          </a:lstStyle>
          <a:p>
            <a:pPr>
              <a:defRPr/>
            </a:pPr>
            <a:fld id="{106AE1CE-184F-4C3F-AC52-60E2D4A4AF7F}" type="slidenum">
              <a:rPr lang="en-GB" smtClean="0"/>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WEEK 3 - Polynomial Functions</a:t>
            </a:r>
            <a:endParaRPr lang="en-GB"/>
          </a:p>
        </p:txBody>
      </p:sp>
      <p:sp>
        <p:nvSpPr>
          <p:cNvPr id="6" name="Footer Placeholder 4"/>
          <p:cNvSpPr>
            <a:spLocks noGrp="1"/>
          </p:cNvSpPr>
          <p:nvPr>
            <p:ph type="ftr" sz="quarter" idx="11"/>
          </p:nvPr>
        </p:nvSpPr>
        <p:spPr/>
        <p:txBody>
          <a:bodyPr/>
          <a:lstStyle>
            <a:lvl1pPr>
              <a:defRPr/>
            </a:lvl1pPr>
          </a:lstStyle>
          <a:p>
            <a:pPr>
              <a:defRPr/>
            </a:pPr>
            <a:r>
              <a:rPr lang="en-US" smtClean="0"/>
              <a:t>(COLLEGE ALGEBRA AND TRIGONOMETRY, Aufman, Barker and Nation 7th ed., )</a:t>
            </a:r>
            <a:endParaRPr lang="en-GB"/>
          </a:p>
        </p:txBody>
      </p:sp>
      <p:sp>
        <p:nvSpPr>
          <p:cNvPr id="7" name="Slide Number Placeholder 5"/>
          <p:cNvSpPr>
            <a:spLocks noGrp="1"/>
          </p:cNvSpPr>
          <p:nvPr>
            <p:ph type="sldNum" sz="quarter" idx="12"/>
          </p:nvPr>
        </p:nvSpPr>
        <p:spPr/>
        <p:txBody>
          <a:bodyPr/>
          <a:lstStyle>
            <a:lvl1pPr>
              <a:defRPr/>
            </a:lvl1pPr>
          </a:lstStyle>
          <a:p>
            <a:pPr>
              <a:defRPr/>
            </a:pPr>
            <a:fld id="{85B6AE2B-D1EF-49F8-BB30-9A42CAD794CC}" type="slidenum">
              <a:rPr lang="en-GB" smtClean="0"/>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WEEK 3 - Polynomial Functions</a:t>
            </a:r>
            <a:endParaRPr lang="en-GB"/>
          </a:p>
        </p:txBody>
      </p:sp>
      <p:sp>
        <p:nvSpPr>
          <p:cNvPr id="6" name="Footer Placeholder 4"/>
          <p:cNvSpPr>
            <a:spLocks noGrp="1"/>
          </p:cNvSpPr>
          <p:nvPr>
            <p:ph type="ftr" sz="quarter" idx="11"/>
          </p:nvPr>
        </p:nvSpPr>
        <p:spPr/>
        <p:txBody>
          <a:bodyPr/>
          <a:lstStyle>
            <a:lvl1pPr>
              <a:defRPr/>
            </a:lvl1pPr>
          </a:lstStyle>
          <a:p>
            <a:pPr>
              <a:defRPr/>
            </a:pPr>
            <a:r>
              <a:rPr lang="en-US" smtClean="0"/>
              <a:t>(COLLEGE ALGEBRA AND TRIGONOMETRY, Aufman, Barker and Nation 7th ed., )</a:t>
            </a:r>
            <a:endParaRPr lang="en-GB"/>
          </a:p>
        </p:txBody>
      </p:sp>
      <p:sp>
        <p:nvSpPr>
          <p:cNvPr id="7" name="Slide Number Placeholder 5"/>
          <p:cNvSpPr>
            <a:spLocks noGrp="1"/>
          </p:cNvSpPr>
          <p:nvPr>
            <p:ph type="sldNum" sz="quarter" idx="12"/>
          </p:nvPr>
        </p:nvSpPr>
        <p:spPr/>
        <p:txBody>
          <a:bodyPr/>
          <a:lstStyle>
            <a:lvl1pPr>
              <a:defRPr/>
            </a:lvl1pPr>
          </a:lstStyle>
          <a:p>
            <a:pPr>
              <a:defRPr/>
            </a:pPr>
            <a:fld id="{DB69342D-822B-4F53-90CE-C53C5656821A}" type="slidenum">
              <a:rPr lang="en-GB" smtClean="0"/>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741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41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smtClean="0"/>
              <a:t>WEEK 3 - Polynomial Functions</a:t>
            </a:r>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smtClean="0"/>
              <a:t>(COLLEGE ALGEBRA AND TRIGONOMETRY, Aufman, Barker and Nation 7th ed., )</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00DA1B0-BB8A-4E9C-97D1-E3EE9168AB39}" type="slidenum">
              <a:rPr lang="en-GB" smtClean="0"/>
              <a:pPr>
                <a:defRPr/>
              </a:pPr>
              <a:t>‹#›</a:t>
            </a:fld>
            <a:endParaRPr lang="en-GB"/>
          </a:p>
        </p:txBody>
      </p:sp>
    </p:spTree>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02.xml"/><Relationship Id="rId1" Type="http://schemas.openxmlformats.org/officeDocument/2006/relationships/slideLayout" Target="../slideLayouts/slideLayout2.xml"/><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s>
</file>

<file path=ppt/slides/_rels/slide106.x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04.xml"/><Relationship Id="rId1" Type="http://schemas.openxmlformats.org/officeDocument/2006/relationships/slideLayout" Target="../slideLayouts/slideLayout2.xml"/><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wmf"/><Relationship Id="rId4" Type="http://schemas.openxmlformats.org/officeDocument/2006/relationships/image" Target="../media/image20.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notesSlide" Target="../notesSlides/notesSlide110.xml"/><Relationship Id="rId1" Type="http://schemas.openxmlformats.org/officeDocument/2006/relationships/slideLayout" Target="../slideLayouts/slideLayout2.xml"/><Relationship Id="rId4" Type="http://schemas.openxmlformats.org/officeDocument/2006/relationships/image" Target="../media/image90.wmf"/></Relationships>
</file>

<file path=ppt/slides/_rels/slide114.x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notesSlide" Target="../notesSlides/notesSlide111.xml"/><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115.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image" Target="../media/image98.wmf"/></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15.xml"/><Relationship Id="rId1" Type="http://schemas.openxmlformats.org/officeDocument/2006/relationships/slideLayout" Target="../slideLayouts/slideLayout2.xml"/><Relationship Id="rId5" Type="http://schemas.openxmlformats.org/officeDocument/2006/relationships/image" Target="../media/image101.png"/><Relationship Id="rId4" Type="http://schemas.openxmlformats.org/officeDocument/2006/relationships/image" Target="../media/image100.png"/></Relationships>
</file>

<file path=ppt/slides/_rels/slide124.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116.xml"/><Relationship Id="rId1" Type="http://schemas.openxmlformats.org/officeDocument/2006/relationships/slideLayout" Target="../slideLayouts/slideLayout2.xml"/><Relationship Id="rId4" Type="http://schemas.openxmlformats.org/officeDocument/2006/relationships/image" Target="../media/image103.png"/></Relationships>
</file>

<file path=ppt/slides/_rels/slide125.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117.xml"/><Relationship Id="rId1" Type="http://schemas.openxmlformats.org/officeDocument/2006/relationships/slideLayout" Target="../slideLayouts/slideLayout2.xml"/><Relationship Id="rId4" Type="http://schemas.openxmlformats.org/officeDocument/2006/relationships/image" Target="../media/image105.png"/></Relationships>
</file>

<file path=ppt/slides/_rels/slide126.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118.xml"/><Relationship Id="rId1" Type="http://schemas.openxmlformats.org/officeDocument/2006/relationships/slideLayout" Target="../slideLayouts/slideLayout2.xml"/><Relationship Id="rId4" Type="http://schemas.openxmlformats.org/officeDocument/2006/relationships/image" Target="../media/image107.wmf"/></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notesSlide" Target="../notesSlides/notesSlide122.xml"/><Relationship Id="rId1" Type="http://schemas.openxmlformats.org/officeDocument/2006/relationships/slideLayout" Target="../slideLayouts/slideLayout2.xml"/><Relationship Id="rId4" Type="http://schemas.openxmlformats.org/officeDocument/2006/relationships/image" Target="../media/image109.wmf"/></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0.x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5.wmf"/></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7.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9.wmf"/></Relationships>
</file>

<file path=ppt/slides/_rels/slide29.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3.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8.wmf"/></Relationships>
</file>

<file path=ppt/slides/_rels/slide34.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53.wmf"/></Relationships>
</file>

<file path=ppt/slides/_rels/slide52.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image" Target="../media/image7.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64.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png"/></Relationships>
</file>

<file path=ppt/slides/_rels/slide80.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86.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notesSlide" Target="../notesSlides/notesSlide88.xml"/><Relationship Id="rId1" Type="http://schemas.openxmlformats.org/officeDocument/2006/relationships/slideLayout" Target="../slideLayouts/slideLayout2.xml"/><Relationship Id="rId5" Type="http://schemas.openxmlformats.org/officeDocument/2006/relationships/image" Target="../media/image69.wmf"/><Relationship Id="rId4" Type="http://schemas.openxmlformats.org/officeDocument/2006/relationships/image" Target="../media/image68.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94.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notesSlide" Target="../notesSlides/notesSlide92.xml"/><Relationship Id="rId1" Type="http://schemas.openxmlformats.org/officeDocument/2006/relationships/slideLayout" Target="../slideLayouts/slideLayout2.xml"/><Relationship Id="rId5" Type="http://schemas.openxmlformats.org/officeDocument/2006/relationships/image" Target="../media/image74.wmf"/><Relationship Id="rId4" Type="http://schemas.openxmlformats.org/officeDocument/2006/relationships/image" Target="../media/image73.wmf"/></Relationships>
</file>

<file path=ppt/slides/_rels/slide95.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97.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1" name="Subtitle 10"/>
          <p:cNvSpPr>
            <a:spLocks noGrp="1"/>
          </p:cNvSpPr>
          <p:nvPr>
            <p:ph type="subTitle" idx="1"/>
          </p:nvPr>
        </p:nvSpPr>
        <p:spPr>
          <a:xfrm>
            <a:off x="1371600" y="1889125"/>
            <a:ext cx="6400800" cy="1752600"/>
          </a:xfrm>
        </p:spPr>
        <p:txBody>
          <a:bodyPr/>
          <a:lstStyle/>
          <a:p>
            <a:r>
              <a:rPr lang="en-US" dirty="0" smtClean="0">
                <a:solidFill>
                  <a:schemeClr val="tx1"/>
                </a:solidFill>
              </a:rPr>
              <a:t> </a:t>
            </a:r>
          </a:p>
          <a:p>
            <a:r>
              <a:rPr lang="en-US" b="1" dirty="0" smtClean="0">
                <a:solidFill>
                  <a:schemeClr val="tx1"/>
                </a:solidFill>
              </a:rPr>
              <a:t>POLYNOMIAL FUNCTIONS</a:t>
            </a:r>
          </a:p>
          <a:p>
            <a:endParaRPr lang="en-US" b="1" dirty="0" smtClean="0">
              <a:solidFill>
                <a:schemeClr val="tx1"/>
              </a:solidFill>
            </a:endParaRPr>
          </a:p>
        </p:txBody>
      </p:sp>
      <p:sp>
        <p:nvSpPr>
          <p:cNvPr id="5" name="Rectangle 4"/>
          <p:cNvSpPr/>
          <p:nvPr/>
        </p:nvSpPr>
        <p:spPr>
          <a:xfrm>
            <a:off x="990600" y="762000"/>
            <a:ext cx="7239000" cy="762000"/>
          </a:xfrm>
          <a:prstGeom prst="rect">
            <a:avLst/>
          </a:prstGeom>
          <a:solidFill>
            <a:srgbClr val="FF33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2055" name="Picture 5" descr="DEPARTMENT OF MATHEMATICS.PNG"/>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59213" y="457200"/>
            <a:ext cx="1447800" cy="144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Content Placeholder 2"/>
          <p:cNvSpPr txBox="1">
            <a:spLocks/>
          </p:cNvSpPr>
          <p:nvPr/>
        </p:nvSpPr>
        <p:spPr bwMode="auto">
          <a:xfrm>
            <a:off x="609600" y="2286000"/>
            <a:ext cx="8229600" cy="1295400"/>
          </a:xfrm>
          <a:prstGeom prst="rect">
            <a:avLst/>
          </a:prstGeom>
          <a:noFill/>
          <a:ln w="9525">
            <a:noFill/>
            <a:miter lim="800000"/>
            <a:headEnd/>
            <a:tailEnd/>
          </a:ln>
        </p:spPr>
        <p:txBody>
          <a:bodyPr/>
          <a:lstStyle/>
          <a:p>
            <a:pPr algn="ctr">
              <a:spcBef>
                <a:spcPct val="20000"/>
              </a:spcBef>
              <a:buFont typeface="Arial" pitchFamily="34" charset="0"/>
              <a:buNone/>
              <a:defRPr/>
            </a:pPr>
            <a:endParaRPr lang="en-US" sz="4000" b="1" dirty="0">
              <a:solidFill>
                <a:schemeClr val="tx1">
                  <a:tint val="75000"/>
                </a:schemeClr>
              </a:solidFill>
              <a:latin typeface="Verdana" pitchFamily="34" charset="0"/>
              <a:ea typeface="Verdana" pitchFamily="34" charset="0"/>
              <a:cs typeface="Verdana" pitchFamily="34" charset="0"/>
            </a:endParaRPr>
          </a:p>
        </p:txBody>
      </p:sp>
      <p:sp>
        <p:nvSpPr>
          <p:cNvPr id="10" name="Rectangle 7"/>
          <p:cNvSpPr>
            <a:spLocks noChangeArrowheads="1"/>
          </p:cNvSpPr>
          <p:nvPr/>
        </p:nvSpPr>
        <p:spPr bwMode="auto">
          <a:xfrm>
            <a:off x="0" y="6519863"/>
            <a:ext cx="9144000" cy="338137"/>
          </a:xfrm>
          <a:prstGeom prst="rect">
            <a:avLst/>
          </a:prstGeom>
          <a:noFill/>
          <a:ln w="9525">
            <a:noFill/>
            <a:miter lim="800000"/>
            <a:headEnd/>
            <a:tailEnd/>
          </a:ln>
        </p:spPr>
        <p:txBody>
          <a:bodyPr>
            <a:spAutoFit/>
          </a:bodyPr>
          <a:lstStyle/>
          <a:p>
            <a:pPr>
              <a:defRPr/>
            </a:pPr>
            <a:endParaRPr lang="en-US" sz="1600" dirty="0">
              <a:latin typeface="+mn-lt"/>
            </a:endParaRPr>
          </a:p>
        </p:txBody>
      </p:sp>
      <p:sp>
        <p:nvSpPr>
          <p:cNvPr id="6" name="Slide Number Placeholder 5"/>
          <p:cNvSpPr>
            <a:spLocks noGrp="1"/>
          </p:cNvSpPr>
          <p:nvPr>
            <p:ph type="sldNum" sz="quarter" idx="12"/>
          </p:nvPr>
        </p:nvSpPr>
        <p:spPr/>
        <p:txBody>
          <a:bodyPr/>
          <a:lstStyle/>
          <a:p>
            <a:pPr>
              <a:defRPr/>
            </a:pPr>
            <a:fld id="{F83941B1-683A-4C00-8BE8-F19650964ED3}" type="slidenum">
              <a:rPr lang="en-GB" smtClean="0"/>
              <a:pPr>
                <a:defRPr/>
              </a:pPr>
              <a:t>1</a:t>
            </a:fld>
            <a:endParaRPr lang="en-GB"/>
          </a:p>
        </p:txBody>
      </p:sp>
    </p:spTree>
    <p:extLst>
      <p:ext uri="{BB962C8B-B14F-4D97-AF65-F5344CB8AC3E}">
        <p14:creationId xmlns="" xmlns:p14="http://schemas.microsoft.com/office/powerpoint/2010/main" val="1790341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457200" y="1370013"/>
            <a:ext cx="8229600" cy="5256212"/>
          </a:xfrm>
          <a:noFill/>
        </p:spPr>
        <p:txBody>
          <a:bodyPr/>
          <a:lstStyle/>
          <a:p>
            <a:pPr marL="0" indent="0" eaLnBrk="1" hangingPunct="1"/>
            <a:r>
              <a:rPr lang="en-US" sz="2400" smtClean="0">
                <a:cs typeface="Calibri" pitchFamily="34" charset="0"/>
              </a:rPr>
              <a:t>Although there is nothing wrong with writing the answer as</a:t>
            </a:r>
          </a:p>
          <a:p>
            <a:pPr marL="0" indent="0" eaLnBrk="1" hangingPunct="1"/>
            <a:r>
              <a:rPr lang="en-US" sz="2400" smtClean="0">
                <a:cs typeface="Calibri" pitchFamily="34" charset="0"/>
              </a:rPr>
              <a:t>we did, it is more common to write the answer as the</a:t>
            </a:r>
          </a:p>
          <a:p>
            <a:pPr marL="0" indent="0" eaLnBrk="1" hangingPunct="1"/>
            <a:r>
              <a:rPr lang="en-US" sz="2400" smtClean="0">
                <a:cs typeface="Calibri" pitchFamily="34" charset="0"/>
              </a:rPr>
              <a:t>quotient plus the remainder divided by the divisor. </a:t>
            </a:r>
          </a:p>
          <a:p>
            <a:pPr marL="0" indent="0" eaLnBrk="1" hangingPunct="1">
              <a:lnSpc>
                <a:spcPct val="110000"/>
              </a:lnSpc>
            </a:pPr>
            <a:endParaRPr lang="en-US" sz="2400" smtClean="0">
              <a:cs typeface="Calibri" pitchFamily="34" charset="0"/>
            </a:endParaRPr>
          </a:p>
          <a:p>
            <a:pPr marL="0" indent="0" eaLnBrk="1" hangingPunct="1">
              <a:lnSpc>
                <a:spcPct val="110000"/>
              </a:lnSpc>
            </a:pPr>
            <a:r>
              <a:rPr lang="en-US" sz="2400" smtClean="0">
                <a:cs typeface="Calibri" pitchFamily="34" charset="0"/>
              </a:rPr>
              <a:t>Using this method, we write</a:t>
            </a:r>
          </a:p>
        </p:txBody>
      </p:sp>
      <p:sp>
        <p:nvSpPr>
          <p:cNvPr id="11267" name="Rectangle 3"/>
          <p:cNvSpPr>
            <a:spLocks noGrp="1" noChangeArrowheads="1"/>
          </p:cNvSpPr>
          <p:nvPr>
            <p:ph type="title"/>
          </p:nvPr>
        </p:nvSpPr>
        <p:spPr>
          <a:xfrm>
            <a:off x="301625" y="90488"/>
            <a:ext cx="8226425" cy="1143000"/>
          </a:xfrm>
          <a:noFill/>
        </p:spPr>
        <p:txBody>
          <a:bodyPr/>
          <a:lstStyle/>
          <a:p>
            <a:pPr eaLnBrk="1" hangingPunct="1"/>
            <a:r>
              <a:rPr lang="en-US" sz="2400" smtClean="0">
                <a:latin typeface="+mn-lt"/>
              </a:rPr>
              <a:t>Division of Polynomials</a:t>
            </a:r>
          </a:p>
        </p:txBody>
      </p:sp>
      <p:pic>
        <p:nvPicPr>
          <p:cNvPr id="11268" name="Picture 5"/>
          <p:cNvPicPr>
            <a:picLocks noChangeAspect="1" noChangeArrowheads="1"/>
          </p:cNvPicPr>
          <p:nvPr/>
        </p:nvPicPr>
        <p:blipFill>
          <a:blip r:embed="rId3" cstate="print"/>
          <a:srcRect/>
          <a:stretch>
            <a:fillRect/>
          </a:stretch>
        </p:blipFill>
        <p:spPr bwMode="auto">
          <a:xfrm>
            <a:off x="914400" y="4114800"/>
            <a:ext cx="6621463" cy="990600"/>
          </a:xfrm>
          <a:prstGeom prst="rect">
            <a:avLst/>
          </a:prstGeom>
          <a:noFill/>
          <a:ln w="9525">
            <a:noFill/>
            <a:miter lim="800000"/>
            <a:headEnd/>
            <a:tailEnd/>
          </a:ln>
        </p:spPr>
      </p:pic>
      <p:sp>
        <p:nvSpPr>
          <p:cNvPr id="11269" name="Rectangle 6"/>
          <p:cNvSpPr>
            <a:spLocks noChangeArrowheads="1"/>
          </p:cNvSpPr>
          <p:nvPr/>
        </p:nvSpPr>
        <p:spPr bwMode="auto">
          <a:xfrm>
            <a:off x="1752600" y="3657600"/>
            <a:ext cx="1293944" cy="461665"/>
          </a:xfrm>
          <a:prstGeom prst="rect">
            <a:avLst/>
          </a:prstGeom>
          <a:noFill/>
          <a:ln w="9525" algn="ctr">
            <a:noFill/>
            <a:miter lim="800000"/>
            <a:headEnd/>
            <a:tailEnd/>
          </a:ln>
        </p:spPr>
        <p:txBody>
          <a:bodyPr wrap="none">
            <a:spAutoFit/>
          </a:bodyPr>
          <a:lstStyle/>
          <a:p>
            <a:r>
              <a:rPr lang="en-US" sz="2400">
                <a:solidFill>
                  <a:srgbClr val="009AFF"/>
                </a:solidFill>
                <a:latin typeface="+mn-lt"/>
              </a:rPr>
              <a:t>Dividend</a:t>
            </a:r>
          </a:p>
        </p:txBody>
      </p:sp>
      <p:sp>
        <p:nvSpPr>
          <p:cNvPr id="11270" name="Rectangle 7"/>
          <p:cNvSpPr>
            <a:spLocks noChangeArrowheads="1"/>
          </p:cNvSpPr>
          <p:nvPr/>
        </p:nvSpPr>
        <p:spPr bwMode="auto">
          <a:xfrm>
            <a:off x="4267200" y="3657600"/>
            <a:ext cx="1303883" cy="461665"/>
          </a:xfrm>
          <a:prstGeom prst="rect">
            <a:avLst/>
          </a:prstGeom>
          <a:noFill/>
          <a:ln w="9525" algn="ctr">
            <a:noFill/>
            <a:miter lim="800000"/>
            <a:headEnd/>
            <a:tailEnd/>
          </a:ln>
        </p:spPr>
        <p:txBody>
          <a:bodyPr wrap="none">
            <a:spAutoFit/>
          </a:bodyPr>
          <a:lstStyle/>
          <a:p>
            <a:r>
              <a:rPr lang="en-US" sz="2400">
                <a:solidFill>
                  <a:srgbClr val="009AFF"/>
                </a:solidFill>
                <a:latin typeface="+mn-lt"/>
              </a:rPr>
              <a:t>Quotient</a:t>
            </a:r>
          </a:p>
        </p:txBody>
      </p:sp>
      <p:sp>
        <p:nvSpPr>
          <p:cNvPr id="11271" name="Rectangle 8"/>
          <p:cNvSpPr>
            <a:spLocks noChangeArrowheads="1"/>
          </p:cNvSpPr>
          <p:nvPr/>
        </p:nvSpPr>
        <p:spPr bwMode="auto">
          <a:xfrm>
            <a:off x="7543800" y="4219575"/>
            <a:ext cx="1548244" cy="461665"/>
          </a:xfrm>
          <a:prstGeom prst="rect">
            <a:avLst/>
          </a:prstGeom>
          <a:noFill/>
          <a:ln w="9525" algn="ctr">
            <a:noFill/>
            <a:miter lim="800000"/>
            <a:headEnd/>
            <a:tailEnd/>
          </a:ln>
        </p:spPr>
        <p:txBody>
          <a:bodyPr wrap="none">
            <a:spAutoFit/>
          </a:bodyPr>
          <a:lstStyle/>
          <a:p>
            <a:r>
              <a:rPr lang="en-US" sz="2400">
                <a:solidFill>
                  <a:srgbClr val="009AFF"/>
                </a:solidFill>
                <a:latin typeface="+mn-lt"/>
              </a:rPr>
              <a:t>Remainder</a:t>
            </a:r>
          </a:p>
        </p:txBody>
      </p:sp>
      <p:sp>
        <p:nvSpPr>
          <p:cNvPr id="11272" name="Rectangle 9"/>
          <p:cNvSpPr>
            <a:spLocks noChangeArrowheads="1"/>
          </p:cNvSpPr>
          <p:nvPr/>
        </p:nvSpPr>
        <p:spPr bwMode="auto">
          <a:xfrm>
            <a:off x="7620000" y="4586288"/>
            <a:ext cx="1043876" cy="461665"/>
          </a:xfrm>
          <a:prstGeom prst="rect">
            <a:avLst/>
          </a:prstGeom>
          <a:noFill/>
          <a:ln w="9525" algn="ctr">
            <a:noFill/>
            <a:miter lim="800000"/>
            <a:headEnd/>
            <a:tailEnd/>
          </a:ln>
        </p:spPr>
        <p:txBody>
          <a:bodyPr wrap="none">
            <a:spAutoFit/>
          </a:bodyPr>
          <a:lstStyle/>
          <a:p>
            <a:r>
              <a:rPr lang="en-US" sz="2400">
                <a:solidFill>
                  <a:srgbClr val="009AFF"/>
                </a:solidFill>
                <a:latin typeface="+mn-lt"/>
              </a:rPr>
              <a:t>Divisor</a:t>
            </a:r>
          </a:p>
        </p:txBody>
      </p:sp>
      <p:sp>
        <p:nvSpPr>
          <p:cNvPr id="11273" name="Rectangle 10"/>
          <p:cNvSpPr>
            <a:spLocks noChangeArrowheads="1"/>
          </p:cNvSpPr>
          <p:nvPr/>
        </p:nvSpPr>
        <p:spPr bwMode="auto">
          <a:xfrm>
            <a:off x="1828800" y="5181600"/>
            <a:ext cx="1043876" cy="461665"/>
          </a:xfrm>
          <a:prstGeom prst="rect">
            <a:avLst/>
          </a:prstGeom>
          <a:noFill/>
          <a:ln w="9525" algn="ctr">
            <a:noFill/>
            <a:miter lim="800000"/>
            <a:headEnd/>
            <a:tailEnd/>
          </a:ln>
        </p:spPr>
        <p:txBody>
          <a:bodyPr wrap="none">
            <a:spAutoFit/>
          </a:bodyPr>
          <a:lstStyle/>
          <a:p>
            <a:r>
              <a:rPr lang="en-US" sz="2400">
                <a:solidFill>
                  <a:srgbClr val="009AFF"/>
                </a:solidFill>
                <a:latin typeface="+mn-lt"/>
              </a:rPr>
              <a:t>Divisor</a:t>
            </a:r>
          </a:p>
        </p:txBody>
      </p:sp>
      <p:sp>
        <p:nvSpPr>
          <p:cNvPr id="10" name="Slide Number Placeholder 9"/>
          <p:cNvSpPr>
            <a:spLocks noGrp="1"/>
          </p:cNvSpPr>
          <p:nvPr>
            <p:ph type="sldNum" sz="quarter" idx="12"/>
          </p:nvPr>
        </p:nvSpPr>
        <p:spPr/>
        <p:txBody>
          <a:bodyPr/>
          <a:lstStyle/>
          <a:p>
            <a:pPr>
              <a:defRPr/>
            </a:pPr>
            <a:fld id="{C5D99174-3558-4ECF-88CC-1EADAF5F65E5}" type="slidenum">
              <a:rPr lang="en-GB" smtClean="0"/>
              <a:pPr>
                <a:defRPr/>
              </a:pPr>
              <a:t>10</a:t>
            </a:fld>
            <a:endParaRPr lang="en-GB"/>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455613" y="3198813"/>
            <a:ext cx="8191500" cy="830997"/>
          </a:xfrm>
          <a:prstGeom prst="rect">
            <a:avLst/>
          </a:prstGeom>
          <a:noFill/>
          <a:ln w="9525" algn="ctr">
            <a:noFill/>
            <a:miter lim="800000"/>
            <a:headEnd/>
            <a:tailEnd/>
          </a:ln>
          <a:effectLst/>
        </p:spPr>
        <p:txBody>
          <a:bodyPr>
            <a:spAutoFit/>
          </a:bodyPr>
          <a:lstStyle/>
          <a:p>
            <a:pPr algn="ctr"/>
            <a:r>
              <a:rPr lang="en-US" sz="2400" dirty="0" smtClean="0">
                <a:latin typeface="+mn-lt"/>
              </a:rPr>
              <a:t>UPPER AND LOWER BOUNDS FOR</a:t>
            </a:r>
            <a:br>
              <a:rPr lang="en-US" sz="2400" dirty="0" smtClean="0">
                <a:latin typeface="+mn-lt"/>
              </a:rPr>
            </a:br>
            <a:r>
              <a:rPr lang="en-US" sz="2400" dirty="0" smtClean="0">
                <a:latin typeface="+mn-lt"/>
              </a:rPr>
              <a:t>REAL ZEROS</a:t>
            </a:r>
            <a:endParaRPr lang="en-US" sz="2400" dirty="0">
              <a:latin typeface="+mn-lt"/>
            </a:endParaRPr>
          </a:p>
        </p:txBody>
      </p:sp>
      <p:sp>
        <p:nvSpPr>
          <p:cNvPr id="3" name="Slide Number Placeholder 2"/>
          <p:cNvSpPr>
            <a:spLocks noGrp="1"/>
          </p:cNvSpPr>
          <p:nvPr>
            <p:ph type="sldNum" sz="quarter" idx="12"/>
          </p:nvPr>
        </p:nvSpPr>
        <p:spPr/>
        <p:txBody>
          <a:bodyPr/>
          <a:lstStyle/>
          <a:p>
            <a:pPr>
              <a:defRPr/>
            </a:pPr>
            <a:fld id="{C5D99174-3558-4ECF-88CC-1EADAF5F65E5}" type="slidenum">
              <a:rPr lang="en-GB" smtClean="0"/>
              <a:pPr>
                <a:defRPr/>
              </a:pPr>
              <a:t>100</a:t>
            </a:fld>
            <a:endParaRPr lang="en-GB"/>
          </a:p>
        </p:txBody>
      </p:sp>
    </p:spTree>
    <p:custDataLst>
      <p:tags r:id="rId1"/>
    </p:custData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101</a:t>
            </a:fld>
            <a:endParaRPr lang="en-GB"/>
          </a:p>
        </p:txBody>
      </p:sp>
      <p:sp>
        <p:nvSpPr>
          <p:cNvPr id="6"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PH"/>
          </a:p>
        </p:txBody>
      </p:sp>
      <p:sp>
        <p:nvSpPr>
          <p:cNvPr id="8"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9"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10"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11" name="Rectangle 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12"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1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14" name="Rectangle 23"/>
          <p:cNvSpPr>
            <a:spLocks noChangeArrowheads="1"/>
          </p:cNvSpPr>
          <p:nvPr/>
        </p:nvSpPr>
        <p:spPr bwMode="auto">
          <a:xfrm>
            <a:off x="685800" y="1143000"/>
            <a:ext cx="7924800" cy="4154984"/>
          </a:xfrm>
          <a:prstGeom prst="rect">
            <a:avLst/>
          </a:prstGeom>
          <a:noFill/>
          <a:ln w="9525">
            <a:noFill/>
            <a:miter lim="800000"/>
            <a:headEnd/>
            <a:tailEnd/>
          </a:ln>
        </p:spPr>
        <p:txBody>
          <a:bodyPr>
            <a:spAutoFit/>
          </a:bodyPr>
          <a:lstStyle/>
          <a:p>
            <a:r>
              <a:rPr lang="en-US" sz="2400" dirty="0">
                <a:latin typeface="+mn-lt"/>
              </a:rPr>
              <a:t>The Theorem on Bounds states that if f(x) is divided by x-r and the terms of the quotient are either all positive or all negative then r is an upper bound of the roots. </a:t>
            </a:r>
            <a:endParaRPr lang="en-US" sz="2400" dirty="0" smtClean="0">
              <a:latin typeface="+mn-lt"/>
            </a:endParaRPr>
          </a:p>
          <a:p>
            <a:endParaRPr lang="en-US" sz="2400" dirty="0">
              <a:latin typeface="+mn-lt"/>
            </a:endParaRPr>
          </a:p>
          <a:p>
            <a:r>
              <a:rPr lang="en-US" sz="2400" dirty="0">
                <a:latin typeface="+mn-lt"/>
              </a:rPr>
              <a:t>However, if f(x) is divided by x-r and the  terms of the quotient alternate in signs then r is a lower bound of the roots.</a:t>
            </a:r>
          </a:p>
          <a:p>
            <a:endParaRPr lang="en-US" sz="2400" dirty="0">
              <a:latin typeface="+mn-lt"/>
            </a:endParaRPr>
          </a:p>
          <a:p>
            <a:r>
              <a:rPr lang="en-US" sz="2400" dirty="0">
                <a:latin typeface="+mn-lt"/>
              </a:rPr>
              <a:t>Examples:</a:t>
            </a:r>
          </a:p>
          <a:p>
            <a:endParaRPr lang="en-US" sz="2400" dirty="0">
              <a:solidFill>
                <a:schemeClr val="tx1"/>
              </a:solidFill>
            </a:endParaRPr>
          </a:p>
          <a:p>
            <a:r>
              <a:rPr lang="en-US" sz="2400" dirty="0">
                <a:solidFill>
                  <a:schemeClr val="tx1"/>
                </a:solidFill>
              </a:rPr>
              <a:t> 		    </a:t>
            </a:r>
          </a:p>
          <a:p>
            <a:r>
              <a:rPr lang="en-US" sz="2400" dirty="0">
                <a:solidFill>
                  <a:schemeClr val="tx1"/>
                </a:solidFill>
              </a:rPr>
              <a:t> </a:t>
            </a:r>
          </a:p>
        </p:txBody>
      </p:sp>
      <p:graphicFrame>
        <p:nvGraphicFramePr>
          <p:cNvPr id="15" name="Object 4"/>
          <p:cNvGraphicFramePr>
            <a:graphicFrameLocks noChangeAspect="1"/>
          </p:cNvGraphicFramePr>
          <p:nvPr/>
        </p:nvGraphicFramePr>
        <p:xfrm>
          <a:off x="2819400" y="3733800"/>
          <a:ext cx="2857500" cy="381000"/>
        </p:xfrm>
        <a:graphic>
          <a:graphicData uri="http://schemas.openxmlformats.org/presentationml/2006/ole">
            <p:oleObj spid="_x0000_s219138" name="Equation" r:id="rId3" imgW="1714500" imgH="228600" progId="Equation.3">
              <p:embed/>
            </p:oleObj>
          </a:graphicData>
        </a:graphic>
      </p:graphicFrame>
      <p:graphicFrame>
        <p:nvGraphicFramePr>
          <p:cNvPr id="16" name="Object 3"/>
          <p:cNvGraphicFramePr>
            <a:graphicFrameLocks noChangeAspect="1"/>
          </p:cNvGraphicFramePr>
          <p:nvPr/>
        </p:nvGraphicFramePr>
        <p:xfrm>
          <a:off x="2819400" y="4267200"/>
          <a:ext cx="4191000" cy="457200"/>
        </p:xfrm>
        <a:graphic>
          <a:graphicData uri="http://schemas.openxmlformats.org/presentationml/2006/ole">
            <p:oleObj spid="_x0000_s219139" name="Equation" r:id="rId4" imgW="2095500" imgH="228600" progId="Equation.3">
              <p:embed/>
            </p:oleObj>
          </a:graphicData>
        </a:graphic>
      </p:graphicFrame>
      <p:graphicFrame>
        <p:nvGraphicFramePr>
          <p:cNvPr id="17" name="Object 2"/>
          <p:cNvGraphicFramePr>
            <a:graphicFrameLocks noChangeAspect="1"/>
          </p:cNvGraphicFramePr>
          <p:nvPr/>
        </p:nvGraphicFramePr>
        <p:xfrm>
          <a:off x="2895600" y="4800600"/>
          <a:ext cx="3600450" cy="457200"/>
        </p:xfrm>
        <a:graphic>
          <a:graphicData uri="http://schemas.openxmlformats.org/presentationml/2006/ole">
            <p:oleObj spid="_x0000_s219140" name="Equation" r:id="rId5" imgW="1803400" imgH="228600" progId="Equation.3">
              <p:embed/>
            </p:oleObj>
          </a:graphicData>
        </a:graphic>
      </p:graphicFrame>
      <p:graphicFrame>
        <p:nvGraphicFramePr>
          <p:cNvPr id="18" name="Object 1"/>
          <p:cNvGraphicFramePr>
            <a:graphicFrameLocks noChangeAspect="1"/>
          </p:cNvGraphicFramePr>
          <p:nvPr/>
        </p:nvGraphicFramePr>
        <p:xfrm>
          <a:off x="2971800" y="5334000"/>
          <a:ext cx="3571875" cy="381000"/>
        </p:xfrm>
        <a:graphic>
          <a:graphicData uri="http://schemas.openxmlformats.org/presentationml/2006/ole">
            <p:oleObj spid="_x0000_s219141" name="Equation" r:id="rId6" imgW="2146300" imgH="228600" progId="Equation.3">
              <p:embed/>
            </p:oleObj>
          </a:graphicData>
        </a:graphic>
      </p:graphicFrame>
      <p:sp>
        <p:nvSpPr>
          <p:cNvPr id="19"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0" name="Rectangle 19"/>
          <p:cNvSpPr/>
          <p:nvPr/>
        </p:nvSpPr>
        <p:spPr>
          <a:xfrm>
            <a:off x="2697629" y="457200"/>
            <a:ext cx="3094117" cy="461665"/>
          </a:xfrm>
          <a:prstGeom prst="rect">
            <a:avLst/>
          </a:prstGeom>
        </p:spPr>
        <p:txBody>
          <a:bodyPr wrap="none">
            <a:spAutoFit/>
          </a:bodyPr>
          <a:lstStyle/>
          <a:p>
            <a:pPr algn="ctr"/>
            <a:r>
              <a:rPr lang="en-US" sz="2400" dirty="0" smtClean="0">
                <a:latin typeface="+mn-lt"/>
              </a:rPr>
              <a:t>THEOREM ON BOUNDS</a:t>
            </a:r>
            <a:endParaRPr lang="en-US" sz="2400" dirty="0">
              <a:latin typeface="+mn-lt"/>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body" idx="1"/>
          </p:nvPr>
        </p:nvSpPr>
        <p:spPr>
          <a:xfrm>
            <a:off x="457200" y="1370013"/>
            <a:ext cx="8229600" cy="2744787"/>
          </a:xfrm>
          <a:noFill/>
        </p:spPr>
        <p:txBody>
          <a:bodyPr/>
          <a:lstStyle/>
          <a:p>
            <a:pPr marL="0" indent="0">
              <a:buNone/>
            </a:pPr>
            <a:r>
              <a:rPr lang="en-US" sz="2400" dirty="0"/>
              <a:t>A real number </a:t>
            </a:r>
            <a:r>
              <a:rPr lang="en-US" sz="2400" i="1" dirty="0"/>
              <a:t>b </a:t>
            </a:r>
            <a:r>
              <a:rPr lang="en-US" sz="2400" dirty="0"/>
              <a:t>is called an </a:t>
            </a:r>
            <a:r>
              <a:rPr lang="en-US" sz="2400" b="1" dirty="0"/>
              <a:t>upper bound </a:t>
            </a:r>
            <a:r>
              <a:rPr lang="en-US" sz="2400" dirty="0"/>
              <a:t>of the zeros of the polynomial function </a:t>
            </a:r>
            <a:r>
              <a:rPr lang="en-US" sz="2400" i="1" dirty="0"/>
              <a:t>P </a:t>
            </a:r>
            <a:r>
              <a:rPr lang="en-US" sz="2400" dirty="0"/>
              <a:t>if no zero is greater than </a:t>
            </a:r>
            <a:r>
              <a:rPr lang="en-US" sz="2400" i="1" dirty="0"/>
              <a:t>b</a:t>
            </a:r>
            <a:r>
              <a:rPr lang="en-US" sz="2400" dirty="0"/>
              <a:t>.</a:t>
            </a:r>
          </a:p>
          <a:p>
            <a:pPr>
              <a:buNone/>
            </a:pPr>
            <a:endParaRPr lang="en-US" sz="2400" dirty="0"/>
          </a:p>
          <a:p>
            <a:pPr marL="0" indent="0">
              <a:buNone/>
            </a:pPr>
            <a:r>
              <a:rPr lang="en-US" sz="2400" dirty="0"/>
              <a:t>A real number </a:t>
            </a:r>
            <a:r>
              <a:rPr lang="en-US" sz="2400" i="1" dirty="0"/>
              <a:t>b </a:t>
            </a:r>
            <a:r>
              <a:rPr lang="en-US" sz="2400" dirty="0"/>
              <a:t>is called a </a:t>
            </a:r>
            <a:r>
              <a:rPr lang="en-US" sz="2400" b="1" dirty="0"/>
              <a:t>lower bound </a:t>
            </a:r>
            <a:r>
              <a:rPr lang="en-US" sz="2400" dirty="0"/>
              <a:t>of the zeros of </a:t>
            </a:r>
            <a:r>
              <a:rPr lang="en-US" sz="2400" i="1" dirty="0"/>
              <a:t>P </a:t>
            </a:r>
            <a:r>
              <a:rPr lang="en-US" sz="2400" dirty="0"/>
              <a:t>if no zero is less than </a:t>
            </a:r>
            <a:r>
              <a:rPr lang="en-US" sz="2400" i="1" dirty="0"/>
              <a:t>b</a:t>
            </a:r>
            <a:r>
              <a:rPr lang="en-US" sz="2400" dirty="0"/>
              <a:t>.</a:t>
            </a:r>
          </a:p>
        </p:txBody>
      </p:sp>
      <p:sp>
        <p:nvSpPr>
          <p:cNvPr id="157699" name="Rectangle 3"/>
          <p:cNvSpPr>
            <a:spLocks noGrp="1" noChangeArrowheads="1"/>
          </p:cNvSpPr>
          <p:nvPr>
            <p:ph type="title"/>
          </p:nvPr>
        </p:nvSpPr>
        <p:spPr>
          <a:xfrm>
            <a:off x="301625" y="90488"/>
            <a:ext cx="8226425" cy="1143000"/>
          </a:xfrm>
          <a:noFill/>
        </p:spPr>
        <p:txBody>
          <a:bodyPr/>
          <a:lstStyle/>
          <a:p>
            <a:r>
              <a:rPr lang="en-US" sz="2400">
                <a:latin typeface="+mn-lt"/>
              </a:rPr>
              <a:t>Upper and Lower Bounds for Real Zeros</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102</a:t>
            </a:fld>
            <a:endParaRPr lang="en-GB"/>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body" idx="1"/>
          </p:nvPr>
        </p:nvSpPr>
        <p:spPr>
          <a:xfrm>
            <a:off x="457200" y="1370013"/>
            <a:ext cx="8229600" cy="3735387"/>
          </a:xfrm>
          <a:noFill/>
        </p:spPr>
        <p:txBody>
          <a:bodyPr/>
          <a:lstStyle/>
          <a:p>
            <a:pPr>
              <a:buNone/>
            </a:pPr>
            <a:r>
              <a:rPr lang="en-US" sz="2400" dirty="0"/>
              <a:t>Upper and lower bounds are not unique. </a:t>
            </a:r>
          </a:p>
          <a:p>
            <a:pPr>
              <a:buNone/>
            </a:pPr>
            <a:endParaRPr lang="en-US" sz="2400" dirty="0"/>
          </a:p>
          <a:p>
            <a:pPr marL="0" indent="0">
              <a:buNone/>
            </a:pPr>
            <a:r>
              <a:rPr lang="en-US" sz="2400" dirty="0"/>
              <a:t>For example, if </a:t>
            </a:r>
            <a:r>
              <a:rPr lang="en-US" sz="2400" i="1" dirty="0"/>
              <a:t>b </a:t>
            </a:r>
            <a:r>
              <a:rPr lang="en-US" sz="2400" dirty="0"/>
              <a:t>is an upper bound for the real zeros of </a:t>
            </a:r>
            <a:r>
              <a:rPr lang="en-US" sz="2400" i="1" dirty="0"/>
              <a:t>P</a:t>
            </a:r>
            <a:r>
              <a:rPr lang="en-US" sz="2400" dirty="0"/>
              <a:t>, then any number greater than </a:t>
            </a:r>
            <a:r>
              <a:rPr lang="en-US" sz="2400" i="1" dirty="0"/>
              <a:t>b </a:t>
            </a:r>
            <a:r>
              <a:rPr lang="en-US" sz="2400" dirty="0"/>
              <a:t>is also an upper bound. </a:t>
            </a:r>
          </a:p>
          <a:p>
            <a:pPr>
              <a:buNone/>
            </a:pPr>
            <a:endParaRPr lang="en-US" sz="2400" dirty="0"/>
          </a:p>
          <a:p>
            <a:pPr marL="0" indent="0">
              <a:buNone/>
            </a:pPr>
            <a:r>
              <a:rPr lang="en-US" sz="2400" dirty="0"/>
              <a:t>Likewise, if </a:t>
            </a:r>
            <a:r>
              <a:rPr lang="en-US" sz="2400" i="1" dirty="0"/>
              <a:t>a </a:t>
            </a:r>
            <a:r>
              <a:rPr lang="en-US" sz="2400" dirty="0"/>
              <a:t>is a lower bound for the real zeros of </a:t>
            </a:r>
            <a:r>
              <a:rPr lang="en-US" sz="2400" i="1" dirty="0"/>
              <a:t>P</a:t>
            </a:r>
            <a:r>
              <a:rPr lang="en-US" sz="2400" dirty="0"/>
              <a:t>, then any number less than </a:t>
            </a:r>
            <a:r>
              <a:rPr lang="en-US" sz="2400" i="1" dirty="0"/>
              <a:t>a </a:t>
            </a:r>
            <a:r>
              <a:rPr lang="en-US" sz="2400" dirty="0"/>
              <a:t>is also a lower bound.</a:t>
            </a:r>
          </a:p>
        </p:txBody>
      </p:sp>
      <p:sp>
        <p:nvSpPr>
          <p:cNvPr id="163843" name="Rectangle 3"/>
          <p:cNvSpPr>
            <a:spLocks noGrp="1" noChangeArrowheads="1"/>
          </p:cNvSpPr>
          <p:nvPr>
            <p:ph type="title"/>
          </p:nvPr>
        </p:nvSpPr>
        <p:spPr>
          <a:xfrm>
            <a:off x="301625" y="90488"/>
            <a:ext cx="8226425" cy="1143000"/>
          </a:xfrm>
          <a:noFill/>
        </p:spPr>
        <p:txBody>
          <a:bodyPr/>
          <a:lstStyle/>
          <a:p>
            <a:r>
              <a:rPr lang="en-US" sz="2400">
                <a:latin typeface="+mn-lt"/>
              </a:rPr>
              <a:t>Upper and Lower Bounds for Real Zeros</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103</a:t>
            </a:fld>
            <a:endParaRPr lang="en-GB"/>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body" idx="1"/>
          </p:nvPr>
        </p:nvSpPr>
        <p:spPr>
          <a:xfrm>
            <a:off x="457200" y="1370013"/>
            <a:ext cx="8229600" cy="5256212"/>
          </a:xfrm>
          <a:noFill/>
        </p:spPr>
        <p:txBody>
          <a:bodyPr/>
          <a:lstStyle/>
          <a:p>
            <a:pPr marL="0" indent="0">
              <a:buNone/>
            </a:pPr>
            <a:r>
              <a:rPr lang="en-US" sz="2400" dirty="0"/>
              <a:t>According to the Upper- and Lower-Bound Theorem, what is the smallest positive integer that is an upper bound and the largest negative integer that is a lower bound of the real zeros of</a:t>
            </a:r>
          </a:p>
          <a:p>
            <a:pPr>
              <a:buNone/>
            </a:pPr>
            <a:r>
              <a:rPr lang="en-US" sz="2400" i="1" dirty="0"/>
              <a:t>	   P</a:t>
            </a:r>
            <a:r>
              <a:rPr lang="en-US" sz="2400" dirty="0"/>
              <a:t>(</a:t>
            </a:r>
            <a:r>
              <a:rPr lang="en-US" sz="2400" i="1" dirty="0"/>
              <a:t>x</a:t>
            </a:r>
            <a:r>
              <a:rPr lang="en-US" sz="2400" dirty="0"/>
              <a:t>) = 2</a:t>
            </a:r>
            <a:r>
              <a:rPr lang="en-US" sz="2400" i="1" dirty="0"/>
              <a:t>x</a:t>
            </a:r>
            <a:r>
              <a:rPr lang="en-US" sz="2400" baseline="30000" dirty="0"/>
              <a:t>3</a:t>
            </a:r>
            <a:r>
              <a:rPr lang="en-US" sz="2400" dirty="0"/>
              <a:t> + 7</a:t>
            </a:r>
            <a:r>
              <a:rPr lang="en-US" sz="2400" i="1" dirty="0"/>
              <a:t>x</a:t>
            </a:r>
            <a:r>
              <a:rPr lang="en-US" sz="2400" baseline="30000" dirty="0"/>
              <a:t>2</a:t>
            </a:r>
            <a:r>
              <a:rPr lang="en-US" sz="2400" dirty="0"/>
              <a:t> – 4</a:t>
            </a:r>
            <a:r>
              <a:rPr lang="en-US" sz="2400" i="1" dirty="0"/>
              <a:t>x </a:t>
            </a:r>
            <a:r>
              <a:rPr lang="en-US" sz="2400" dirty="0"/>
              <a:t>– 14?</a:t>
            </a:r>
          </a:p>
          <a:p>
            <a:pPr>
              <a:buNone/>
            </a:pPr>
            <a:endParaRPr lang="en-US" sz="2400" dirty="0"/>
          </a:p>
          <a:p>
            <a:pPr>
              <a:buClr>
                <a:srgbClr val="B30000"/>
              </a:buClr>
              <a:buNone/>
            </a:pPr>
            <a:r>
              <a:rPr lang="en-US" sz="2400" dirty="0">
                <a:solidFill>
                  <a:srgbClr val="21419C"/>
                </a:solidFill>
              </a:rPr>
              <a:t>Solution:</a:t>
            </a:r>
          </a:p>
          <a:p>
            <a:pPr>
              <a:buNone/>
            </a:pPr>
            <a:r>
              <a:rPr lang="en-US" sz="2400" dirty="0"/>
              <a:t>To find the smallest positive-integer upper bound, use synthetic division with 1, 2, . . . , as test values.</a:t>
            </a:r>
          </a:p>
        </p:txBody>
      </p:sp>
      <p:sp>
        <p:nvSpPr>
          <p:cNvPr id="165891" name="Rectangle 3"/>
          <p:cNvSpPr>
            <a:spLocks noGrp="1" noChangeArrowheads="1"/>
          </p:cNvSpPr>
          <p:nvPr>
            <p:ph type="title"/>
          </p:nvPr>
        </p:nvSpPr>
        <p:spPr>
          <a:xfrm>
            <a:off x="301625" y="90488"/>
            <a:ext cx="8226425" cy="1143000"/>
          </a:xfrm>
          <a:noFill/>
        </p:spPr>
        <p:txBody>
          <a:bodyPr/>
          <a:lstStyle/>
          <a:p>
            <a:r>
              <a:rPr lang="en-US" sz="2400">
                <a:latin typeface="+mn-lt"/>
              </a:rPr>
              <a:t>Example 2 – </a:t>
            </a:r>
            <a:r>
              <a:rPr lang="en-US" sz="2400" i="1">
                <a:latin typeface="+mn-lt"/>
              </a:rPr>
              <a:t>Find Upper and Lower Bounds</a:t>
            </a:r>
          </a:p>
        </p:txBody>
      </p:sp>
      <p:pic>
        <p:nvPicPr>
          <p:cNvPr id="165892" name="Picture 4"/>
          <p:cNvPicPr>
            <a:picLocks noChangeAspect="1" noChangeArrowheads="1"/>
          </p:cNvPicPr>
          <p:nvPr/>
        </p:nvPicPr>
        <p:blipFill>
          <a:blip r:embed="rId3" cstate="print"/>
          <a:srcRect/>
          <a:stretch>
            <a:fillRect/>
          </a:stretch>
        </p:blipFill>
        <p:spPr bwMode="auto">
          <a:xfrm>
            <a:off x="609600" y="5181600"/>
            <a:ext cx="5640388" cy="1152525"/>
          </a:xfrm>
          <a:prstGeom prst="rect">
            <a:avLst/>
          </a:prstGeom>
          <a:noFill/>
          <a:ln w="9525" algn="ctr">
            <a:noFill/>
            <a:miter lim="800000"/>
            <a:headEnd/>
            <a:tailEnd/>
          </a:ln>
          <a:effectLst/>
        </p:spPr>
      </p:pic>
      <p:sp>
        <p:nvSpPr>
          <p:cNvPr id="165893" name="Rectangle 5"/>
          <p:cNvSpPr>
            <a:spLocks noChangeArrowheads="1"/>
          </p:cNvSpPr>
          <p:nvPr/>
        </p:nvSpPr>
        <p:spPr bwMode="auto">
          <a:xfrm>
            <a:off x="6477000" y="5918200"/>
            <a:ext cx="2852832" cy="461665"/>
          </a:xfrm>
          <a:prstGeom prst="rect">
            <a:avLst/>
          </a:prstGeom>
          <a:noFill/>
          <a:ln w="9525" algn="ctr">
            <a:noFill/>
            <a:miter lim="800000"/>
            <a:headEnd/>
            <a:tailEnd/>
          </a:ln>
          <a:effectLst/>
        </p:spPr>
        <p:txBody>
          <a:bodyPr wrap="none">
            <a:spAutoFit/>
          </a:bodyPr>
          <a:lstStyle/>
          <a:p>
            <a:r>
              <a:rPr lang="en-US" sz="2400">
                <a:solidFill>
                  <a:srgbClr val="009AFF"/>
                </a:solidFill>
                <a:latin typeface="+mn-lt"/>
              </a:rPr>
              <a:t>No negative numbers</a:t>
            </a:r>
          </a:p>
        </p:txBody>
      </p:sp>
      <p:sp>
        <p:nvSpPr>
          <p:cNvPr id="6" name="Slide Number Placeholder 5"/>
          <p:cNvSpPr>
            <a:spLocks noGrp="1"/>
          </p:cNvSpPr>
          <p:nvPr>
            <p:ph type="sldNum" sz="quarter" idx="12"/>
          </p:nvPr>
        </p:nvSpPr>
        <p:spPr/>
        <p:txBody>
          <a:bodyPr/>
          <a:lstStyle/>
          <a:p>
            <a:pPr>
              <a:defRPr/>
            </a:pPr>
            <a:fld id="{C5D99174-3558-4ECF-88CC-1EADAF5F65E5}" type="slidenum">
              <a:rPr lang="en-GB" smtClean="0"/>
              <a:pPr>
                <a:defRPr/>
              </a:pPr>
              <a:t>104</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65890">
                                            <p:txEl>
                                              <p:pRg st="3" end="3"/>
                                            </p:txEl>
                                          </p:spTgt>
                                        </p:tgtEl>
                                        <p:attrNameLst>
                                          <p:attrName>style.visibility</p:attrName>
                                        </p:attrNameLst>
                                      </p:cBhvr>
                                      <p:to>
                                        <p:strVal val="visible"/>
                                      </p:to>
                                    </p:set>
                                    <p:animEffect transition="in" filter="fade">
                                      <p:cBhvr>
                                        <p:cTn id="7" dur="1000"/>
                                        <p:tgtEl>
                                          <p:spTgt spid="165890">
                                            <p:txEl>
                                              <p:pRg st="3" end="3"/>
                                            </p:txEl>
                                          </p:spTgt>
                                        </p:tgtEl>
                                      </p:cBhvr>
                                    </p:animEffect>
                                    <p:anim calcmode="lin" valueType="num">
                                      <p:cBhvr>
                                        <p:cTn id="8" dur="1000" fill="hold"/>
                                        <p:tgtEl>
                                          <p:spTgt spid="165890">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65890">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5890">
                                            <p:txEl>
                                              <p:pRg st="3" end="3"/>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65890">
                                            <p:txEl>
                                              <p:pRg st="4" end="4"/>
                                            </p:txEl>
                                          </p:spTgt>
                                        </p:tgtEl>
                                        <p:attrNameLst>
                                          <p:attrName>style.visibility</p:attrName>
                                        </p:attrNameLst>
                                      </p:cBhvr>
                                      <p:to>
                                        <p:strVal val="visible"/>
                                      </p:to>
                                    </p:set>
                                    <p:animEffect transition="in" filter="fade">
                                      <p:cBhvr>
                                        <p:cTn id="13" dur="1000"/>
                                        <p:tgtEl>
                                          <p:spTgt spid="165890">
                                            <p:txEl>
                                              <p:pRg st="4" end="4"/>
                                            </p:txEl>
                                          </p:spTgt>
                                        </p:tgtEl>
                                      </p:cBhvr>
                                    </p:animEffect>
                                    <p:anim calcmode="lin" valueType="num">
                                      <p:cBhvr>
                                        <p:cTn id="14" dur="1000" fill="hold"/>
                                        <p:tgtEl>
                                          <p:spTgt spid="165890">
                                            <p:txEl>
                                              <p:pRg st="4" end="4"/>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65890">
                                            <p:txEl>
                                              <p:pRg st="4" end="4"/>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65890">
                                            <p:txEl>
                                              <p:pRg st="4" end="4"/>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65892"/>
                                        </p:tgtEl>
                                        <p:attrNameLst>
                                          <p:attrName>style.visibility</p:attrName>
                                        </p:attrNameLst>
                                      </p:cBhvr>
                                      <p:to>
                                        <p:strVal val="visible"/>
                                      </p:to>
                                    </p:set>
                                    <p:animEffect transition="in" filter="fade">
                                      <p:cBhvr>
                                        <p:cTn id="19" dur="1000"/>
                                        <p:tgtEl>
                                          <p:spTgt spid="165892"/>
                                        </p:tgtEl>
                                      </p:cBhvr>
                                    </p:animEffect>
                                    <p:anim calcmode="lin" valueType="num">
                                      <p:cBhvr>
                                        <p:cTn id="20" dur="1000" fill="hold"/>
                                        <p:tgtEl>
                                          <p:spTgt spid="165892"/>
                                        </p:tgtEl>
                                        <p:attrNameLst>
                                          <p:attrName>ppt_x</p:attrName>
                                        </p:attrNameLst>
                                      </p:cBhvr>
                                      <p:tavLst>
                                        <p:tav tm="0">
                                          <p:val>
                                            <p:strVal val="#ppt_x"/>
                                          </p:val>
                                        </p:tav>
                                        <p:tav tm="100000">
                                          <p:val>
                                            <p:strVal val="#ppt_x"/>
                                          </p:val>
                                        </p:tav>
                                      </p:tavLst>
                                    </p:anim>
                                    <p:anim calcmode="lin" valueType="num">
                                      <p:cBhvr>
                                        <p:cTn id="21" dur="900" decel="100000" fill="hold"/>
                                        <p:tgtEl>
                                          <p:spTgt spid="165892"/>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65892"/>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165893"/>
                                        </p:tgtEl>
                                        <p:attrNameLst>
                                          <p:attrName>style.visibility</p:attrName>
                                        </p:attrNameLst>
                                      </p:cBhvr>
                                      <p:to>
                                        <p:strVal val="visible"/>
                                      </p:to>
                                    </p:set>
                                    <p:animEffect transition="in" filter="fade">
                                      <p:cBhvr>
                                        <p:cTn id="25" dur="1000"/>
                                        <p:tgtEl>
                                          <p:spTgt spid="165893"/>
                                        </p:tgtEl>
                                      </p:cBhvr>
                                    </p:animEffect>
                                    <p:anim calcmode="lin" valueType="num">
                                      <p:cBhvr>
                                        <p:cTn id="26" dur="1000" fill="hold"/>
                                        <p:tgtEl>
                                          <p:spTgt spid="165893"/>
                                        </p:tgtEl>
                                        <p:attrNameLst>
                                          <p:attrName>ppt_x</p:attrName>
                                        </p:attrNameLst>
                                      </p:cBhvr>
                                      <p:tavLst>
                                        <p:tav tm="0">
                                          <p:val>
                                            <p:strVal val="#ppt_x"/>
                                          </p:val>
                                        </p:tav>
                                        <p:tav tm="100000">
                                          <p:val>
                                            <p:strVal val="#ppt_x"/>
                                          </p:val>
                                        </p:tav>
                                      </p:tavLst>
                                    </p:anim>
                                    <p:anim calcmode="lin" valueType="num">
                                      <p:cBhvr>
                                        <p:cTn id="27" dur="900" decel="100000" fill="hold"/>
                                        <p:tgtEl>
                                          <p:spTgt spid="165893"/>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6589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body" idx="1"/>
          </p:nvPr>
        </p:nvSpPr>
        <p:spPr>
          <a:xfrm>
            <a:off x="457200" y="1370013"/>
            <a:ext cx="8229600" cy="5256212"/>
          </a:xfrm>
          <a:noFill/>
        </p:spPr>
        <p:txBody>
          <a:bodyPr/>
          <a:lstStyle/>
          <a:p>
            <a:pPr marL="0" indent="0">
              <a:buNone/>
            </a:pPr>
            <a:r>
              <a:rPr lang="en-US" sz="2400" dirty="0">
                <a:solidFill>
                  <a:srgbClr val="009AFF"/>
                </a:solidFill>
              </a:rPr>
              <a:t>According to the Upper- and Lower-Bound Theorem, 2 is the smallest positive-integer upper bound.</a:t>
            </a:r>
          </a:p>
          <a:p>
            <a:pPr>
              <a:buNone/>
            </a:pPr>
            <a:r>
              <a:rPr lang="en-US" sz="2400" dirty="0"/>
              <a:t>Now find the largest negative-integer lower bound.</a:t>
            </a:r>
          </a:p>
          <a:p>
            <a:pPr>
              <a:buNone/>
            </a:pPr>
            <a:endParaRPr lang="en-US" sz="2400" dirty="0">
              <a:solidFill>
                <a:srgbClr val="009AFF"/>
              </a:solidFill>
            </a:endParaRPr>
          </a:p>
          <a:p>
            <a:pPr>
              <a:buNone/>
            </a:pPr>
            <a:endParaRPr lang="en-US" sz="2400" dirty="0">
              <a:solidFill>
                <a:srgbClr val="009AFF"/>
              </a:solidFill>
            </a:endParaRPr>
          </a:p>
          <a:p>
            <a:pPr>
              <a:buNone/>
            </a:pPr>
            <a:endParaRPr lang="en-US" sz="2400" dirty="0">
              <a:solidFill>
                <a:srgbClr val="009AFF"/>
              </a:solidFill>
            </a:endParaRPr>
          </a:p>
          <a:p>
            <a:pPr>
              <a:buNone/>
            </a:pPr>
            <a:endParaRPr lang="en-US" sz="2400" dirty="0">
              <a:solidFill>
                <a:srgbClr val="009AFF"/>
              </a:solidFill>
            </a:endParaRPr>
          </a:p>
          <a:p>
            <a:pPr>
              <a:buNone/>
            </a:pPr>
            <a:endParaRPr lang="en-US" sz="2400" dirty="0">
              <a:solidFill>
                <a:srgbClr val="009AFF"/>
              </a:solidFill>
            </a:endParaRPr>
          </a:p>
          <a:p>
            <a:pPr>
              <a:buNone/>
            </a:pPr>
            <a:endParaRPr lang="en-US" sz="2400" dirty="0">
              <a:solidFill>
                <a:srgbClr val="009AFF"/>
              </a:solidFill>
            </a:endParaRPr>
          </a:p>
          <a:p>
            <a:pPr>
              <a:buNone/>
            </a:pPr>
            <a:endParaRPr lang="en-US" sz="2400" dirty="0">
              <a:solidFill>
                <a:srgbClr val="009AFF"/>
              </a:solidFill>
            </a:endParaRPr>
          </a:p>
          <a:p>
            <a:pPr marL="0" indent="0">
              <a:buNone/>
            </a:pPr>
            <a:r>
              <a:rPr lang="en-US" sz="2400" dirty="0">
                <a:solidFill>
                  <a:srgbClr val="009AFF"/>
                </a:solidFill>
              </a:rPr>
              <a:t>According to the Upper- and Lower-Bound Theorem, –4 is the largest negative-integer lower bound.</a:t>
            </a:r>
          </a:p>
        </p:txBody>
      </p:sp>
      <p:sp>
        <p:nvSpPr>
          <p:cNvPr id="167939" name="Rectangle 3"/>
          <p:cNvSpPr>
            <a:spLocks noGrp="1" noChangeArrowheads="1"/>
          </p:cNvSpPr>
          <p:nvPr>
            <p:ph type="title"/>
          </p:nvPr>
        </p:nvSpPr>
        <p:spPr>
          <a:xfrm>
            <a:off x="301625" y="90488"/>
            <a:ext cx="8226425" cy="1143000"/>
          </a:xfrm>
          <a:noFill/>
        </p:spPr>
        <p:txBody>
          <a:bodyPr/>
          <a:lstStyle/>
          <a:p>
            <a:r>
              <a:rPr lang="en-US" sz="2400" dirty="0">
                <a:latin typeface="+mn-lt"/>
              </a:rPr>
              <a:t>Example </a:t>
            </a:r>
            <a:r>
              <a:rPr lang="en-US" sz="2400" i="1" dirty="0" smtClean="0">
                <a:latin typeface="+mn-lt"/>
              </a:rPr>
              <a:t> </a:t>
            </a:r>
            <a:endParaRPr lang="en-US" sz="2400" i="1" dirty="0">
              <a:latin typeface="+mn-lt"/>
            </a:endParaRPr>
          </a:p>
        </p:txBody>
      </p:sp>
      <p:sp>
        <p:nvSpPr>
          <p:cNvPr id="167940" name="Text Box 4"/>
          <p:cNvSpPr txBox="1">
            <a:spLocks noChangeArrowheads="1"/>
          </p:cNvSpPr>
          <p:nvPr/>
        </p:nvSpPr>
        <p:spPr bwMode="auto">
          <a:xfrm>
            <a:off x="8242300" y="652463"/>
            <a:ext cx="963149" cy="461665"/>
          </a:xfrm>
          <a:prstGeom prst="rect">
            <a:avLst/>
          </a:prstGeom>
          <a:noFill/>
          <a:ln w="9525" algn="ctr">
            <a:noFill/>
            <a:miter lim="800000"/>
            <a:headEnd/>
            <a:tailEnd/>
          </a:ln>
          <a:effectLst/>
        </p:spPr>
        <p:txBody>
          <a:bodyPr wrap="none">
            <a:spAutoFit/>
          </a:bodyPr>
          <a:lstStyle/>
          <a:p>
            <a:r>
              <a:rPr lang="en-US" sz="2400">
                <a:solidFill>
                  <a:srgbClr val="00718C"/>
                </a:solidFill>
                <a:latin typeface="+mn-lt"/>
              </a:rPr>
              <a:t>cont’d</a:t>
            </a:r>
          </a:p>
        </p:txBody>
      </p:sp>
      <p:pic>
        <p:nvPicPr>
          <p:cNvPr id="167944" name="Picture 8"/>
          <p:cNvPicPr>
            <a:picLocks noChangeAspect="1" noChangeArrowheads="1"/>
          </p:cNvPicPr>
          <p:nvPr/>
        </p:nvPicPr>
        <p:blipFill>
          <a:blip r:embed="rId3" cstate="print"/>
          <a:srcRect/>
          <a:stretch>
            <a:fillRect/>
          </a:stretch>
        </p:blipFill>
        <p:spPr bwMode="auto">
          <a:xfrm>
            <a:off x="839788" y="2792413"/>
            <a:ext cx="2673350" cy="1012825"/>
          </a:xfrm>
          <a:prstGeom prst="rect">
            <a:avLst/>
          </a:prstGeom>
          <a:noFill/>
          <a:ln w="9525" algn="ctr">
            <a:noFill/>
            <a:miter lim="800000"/>
            <a:headEnd/>
            <a:tailEnd/>
          </a:ln>
          <a:effectLst/>
        </p:spPr>
      </p:pic>
      <p:pic>
        <p:nvPicPr>
          <p:cNvPr id="167945" name="Picture 9"/>
          <p:cNvPicPr>
            <a:picLocks noChangeAspect="1" noChangeArrowheads="1"/>
          </p:cNvPicPr>
          <p:nvPr/>
        </p:nvPicPr>
        <p:blipFill>
          <a:blip r:embed="rId4" cstate="print"/>
          <a:srcRect/>
          <a:stretch>
            <a:fillRect/>
          </a:stretch>
        </p:blipFill>
        <p:spPr bwMode="auto">
          <a:xfrm>
            <a:off x="3886200" y="2825750"/>
            <a:ext cx="2767013" cy="954088"/>
          </a:xfrm>
          <a:prstGeom prst="rect">
            <a:avLst/>
          </a:prstGeom>
          <a:noFill/>
          <a:ln w="9525" algn="ctr">
            <a:noFill/>
            <a:miter lim="800000"/>
            <a:headEnd/>
            <a:tailEnd/>
          </a:ln>
          <a:effectLst/>
        </p:spPr>
      </p:pic>
      <p:pic>
        <p:nvPicPr>
          <p:cNvPr id="167946" name="Picture 10"/>
          <p:cNvPicPr>
            <a:picLocks noChangeAspect="1" noChangeArrowheads="1"/>
          </p:cNvPicPr>
          <p:nvPr/>
        </p:nvPicPr>
        <p:blipFill>
          <a:blip r:embed="rId5" cstate="print"/>
          <a:srcRect/>
          <a:stretch>
            <a:fillRect/>
          </a:stretch>
        </p:blipFill>
        <p:spPr bwMode="auto">
          <a:xfrm>
            <a:off x="3886200" y="4375150"/>
            <a:ext cx="2803525" cy="938213"/>
          </a:xfrm>
          <a:prstGeom prst="rect">
            <a:avLst/>
          </a:prstGeom>
          <a:noFill/>
          <a:ln w="9525" algn="ctr">
            <a:noFill/>
            <a:miter lim="800000"/>
            <a:headEnd/>
            <a:tailEnd/>
          </a:ln>
          <a:effectLst/>
        </p:spPr>
      </p:pic>
      <p:pic>
        <p:nvPicPr>
          <p:cNvPr id="167947" name="Picture 11"/>
          <p:cNvPicPr>
            <a:picLocks noChangeAspect="1" noChangeArrowheads="1"/>
          </p:cNvPicPr>
          <p:nvPr/>
        </p:nvPicPr>
        <p:blipFill>
          <a:blip r:embed="rId6" cstate="print"/>
          <a:srcRect/>
          <a:stretch>
            <a:fillRect/>
          </a:stretch>
        </p:blipFill>
        <p:spPr bwMode="auto">
          <a:xfrm>
            <a:off x="838200" y="4451350"/>
            <a:ext cx="2673350" cy="958850"/>
          </a:xfrm>
          <a:prstGeom prst="rect">
            <a:avLst/>
          </a:prstGeom>
          <a:noFill/>
          <a:ln w="9525" algn="ctr">
            <a:noFill/>
            <a:miter lim="800000"/>
            <a:headEnd/>
            <a:tailEnd/>
          </a:ln>
          <a:effectLst/>
        </p:spPr>
      </p:pic>
      <p:sp>
        <p:nvSpPr>
          <p:cNvPr id="167948" name="Rectangle 12"/>
          <p:cNvSpPr>
            <a:spLocks noChangeArrowheads="1"/>
          </p:cNvSpPr>
          <p:nvPr/>
        </p:nvSpPr>
        <p:spPr bwMode="auto">
          <a:xfrm>
            <a:off x="6740910" y="4876800"/>
            <a:ext cx="2265557" cy="461665"/>
          </a:xfrm>
          <a:prstGeom prst="rect">
            <a:avLst/>
          </a:prstGeom>
          <a:noFill/>
          <a:ln w="9525" algn="ctr">
            <a:noFill/>
            <a:miter lim="800000"/>
            <a:headEnd/>
            <a:tailEnd/>
          </a:ln>
          <a:effectLst/>
        </p:spPr>
        <p:txBody>
          <a:bodyPr wrap="none">
            <a:spAutoFit/>
          </a:bodyPr>
          <a:lstStyle/>
          <a:p>
            <a:r>
              <a:rPr lang="en-US" sz="2400" dirty="0">
                <a:solidFill>
                  <a:srgbClr val="009AFF"/>
                </a:solidFill>
                <a:latin typeface="+mn-lt"/>
              </a:rPr>
              <a:t>Alternating signs</a:t>
            </a:r>
          </a:p>
        </p:txBody>
      </p:sp>
      <p:sp>
        <p:nvSpPr>
          <p:cNvPr id="10" name="Slide Number Placeholder 9"/>
          <p:cNvSpPr>
            <a:spLocks noGrp="1"/>
          </p:cNvSpPr>
          <p:nvPr>
            <p:ph type="sldNum" sz="quarter" idx="12"/>
          </p:nvPr>
        </p:nvSpPr>
        <p:spPr/>
        <p:txBody>
          <a:bodyPr/>
          <a:lstStyle/>
          <a:p>
            <a:pPr>
              <a:defRPr/>
            </a:pPr>
            <a:fld id="{C5D99174-3558-4ECF-88CC-1EADAF5F65E5}" type="slidenum">
              <a:rPr lang="en-GB" smtClean="0"/>
              <a:pPr>
                <a:defRPr/>
              </a:pPr>
              <a:t>105</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67945"/>
                                        </p:tgtEl>
                                        <p:attrNameLst>
                                          <p:attrName>style.visibility</p:attrName>
                                        </p:attrNameLst>
                                      </p:cBhvr>
                                      <p:to>
                                        <p:strVal val="visible"/>
                                      </p:to>
                                    </p:set>
                                    <p:animEffect transition="in" filter="fade">
                                      <p:cBhvr>
                                        <p:cTn id="7" dur="1000"/>
                                        <p:tgtEl>
                                          <p:spTgt spid="167945"/>
                                        </p:tgtEl>
                                      </p:cBhvr>
                                    </p:animEffect>
                                    <p:anim calcmode="lin" valueType="num">
                                      <p:cBhvr>
                                        <p:cTn id="8" dur="1000" fill="hold"/>
                                        <p:tgtEl>
                                          <p:spTgt spid="167945"/>
                                        </p:tgtEl>
                                        <p:attrNameLst>
                                          <p:attrName>ppt_x</p:attrName>
                                        </p:attrNameLst>
                                      </p:cBhvr>
                                      <p:tavLst>
                                        <p:tav tm="0">
                                          <p:val>
                                            <p:strVal val="#ppt_x"/>
                                          </p:val>
                                        </p:tav>
                                        <p:tav tm="100000">
                                          <p:val>
                                            <p:strVal val="#ppt_x"/>
                                          </p:val>
                                        </p:tav>
                                      </p:tavLst>
                                    </p:anim>
                                    <p:anim calcmode="lin" valueType="num">
                                      <p:cBhvr>
                                        <p:cTn id="9" dur="900" decel="100000" fill="hold"/>
                                        <p:tgtEl>
                                          <p:spTgt spid="16794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794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67947"/>
                                        </p:tgtEl>
                                        <p:attrNameLst>
                                          <p:attrName>style.visibility</p:attrName>
                                        </p:attrNameLst>
                                      </p:cBhvr>
                                      <p:to>
                                        <p:strVal val="visible"/>
                                      </p:to>
                                    </p:set>
                                    <p:animEffect transition="in" filter="fade">
                                      <p:cBhvr>
                                        <p:cTn id="15" dur="1000"/>
                                        <p:tgtEl>
                                          <p:spTgt spid="167947"/>
                                        </p:tgtEl>
                                      </p:cBhvr>
                                    </p:animEffect>
                                    <p:anim calcmode="lin" valueType="num">
                                      <p:cBhvr>
                                        <p:cTn id="16" dur="1000" fill="hold"/>
                                        <p:tgtEl>
                                          <p:spTgt spid="167947"/>
                                        </p:tgtEl>
                                        <p:attrNameLst>
                                          <p:attrName>ppt_x</p:attrName>
                                        </p:attrNameLst>
                                      </p:cBhvr>
                                      <p:tavLst>
                                        <p:tav tm="0">
                                          <p:val>
                                            <p:strVal val="#ppt_x"/>
                                          </p:val>
                                        </p:tav>
                                        <p:tav tm="100000">
                                          <p:val>
                                            <p:strVal val="#ppt_x"/>
                                          </p:val>
                                        </p:tav>
                                      </p:tavLst>
                                    </p:anim>
                                    <p:anim calcmode="lin" valueType="num">
                                      <p:cBhvr>
                                        <p:cTn id="17" dur="900" decel="100000" fill="hold"/>
                                        <p:tgtEl>
                                          <p:spTgt spid="167947"/>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67947"/>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167946"/>
                                        </p:tgtEl>
                                        <p:attrNameLst>
                                          <p:attrName>style.visibility</p:attrName>
                                        </p:attrNameLst>
                                      </p:cBhvr>
                                      <p:to>
                                        <p:strVal val="visible"/>
                                      </p:to>
                                    </p:set>
                                    <p:animEffect transition="in" filter="fade">
                                      <p:cBhvr>
                                        <p:cTn id="23" dur="1000"/>
                                        <p:tgtEl>
                                          <p:spTgt spid="167946"/>
                                        </p:tgtEl>
                                      </p:cBhvr>
                                    </p:animEffect>
                                    <p:anim calcmode="lin" valueType="num">
                                      <p:cBhvr>
                                        <p:cTn id="24" dur="1000" fill="hold"/>
                                        <p:tgtEl>
                                          <p:spTgt spid="167946"/>
                                        </p:tgtEl>
                                        <p:attrNameLst>
                                          <p:attrName>ppt_x</p:attrName>
                                        </p:attrNameLst>
                                      </p:cBhvr>
                                      <p:tavLst>
                                        <p:tav tm="0">
                                          <p:val>
                                            <p:strVal val="#ppt_x"/>
                                          </p:val>
                                        </p:tav>
                                        <p:tav tm="100000">
                                          <p:val>
                                            <p:strVal val="#ppt_x"/>
                                          </p:val>
                                        </p:tav>
                                      </p:tavLst>
                                    </p:anim>
                                    <p:anim calcmode="lin" valueType="num">
                                      <p:cBhvr>
                                        <p:cTn id="25" dur="900" decel="100000" fill="hold"/>
                                        <p:tgtEl>
                                          <p:spTgt spid="167946"/>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67946"/>
                                        </p:tgtEl>
                                        <p:attrNameLst>
                                          <p:attrName>ppt_y</p:attrName>
                                        </p:attrNameLst>
                                      </p:cBhvr>
                                      <p:tavLst>
                                        <p:tav tm="0">
                                          <p:val>
                                            <p:strVal val="#ppt_y-.03"/>
                                          </p:val>
                                        </p:tav>
                                        <p:tav tm="100000">
                                          <p:val>
                                            <p:strVal val="#ppt_y"/>
                                          </p:val>
                                        </p:tav>
                                      </p:tavLst>
                                    </p:anim>
                                  </p:childTnLst>
                                </p:cTn>
                              </p:par>
                              <p:par>
                                <p:cTn id="27" presetID="37" presetClass="entr" presetSubtype="0" fill="hold" grpId="0" nodeType="withEffect">
                                  <p:stCondLst>
                                    <p:cond delay="0"/>
                                  </p:stCondLst>
                                  <p:childTnLst>
                                    <p:set>
                                      <p:cBhvr>
                                        <p:cTn id="28" dur="1" fill="hold">
                                          <p:stCondLst>
                                            <p:cond delay="0"/>
                                          </p:stCondLst>
                                        </p:cTn>
                                        <p:tgtEl>
                                          <p:spTgt spid="167948"/>
                                        </p:tgtEl>
                                        <p:attrNameLst>
                                          <p:attrName>style.visibility</p:attrName>
                                        </p:attrNameLst>
                                      </p:cBhvr>
                                      <p:to>
                                        <p:strVal val="visible"/>
                                      </p:to>
                                    </p:set>
                                    <p:animEffect transition="in" filter="fade">
                                      <p:cBhvr>
                                        <p:cTn id="29" dur="1000"/>
                                        <p:tgtEl>
                                          <p:spTgt spid="167948"/>
                                        </p:tgtEl>
                                      </p:cBhvr>
                                    </p:animEffect>
                                    <p:anim calcmode="lin" valueType="num">
                                      <p:cBhvr>
                                        <p:cTn id="30" dur="1000" fill="hold"/>
                                        <p:tgtEl>
                                          <p:spTgt spid="167948"/>
                                        </p:tgtEl>
                                        <p:attrNameLst>
                                          <p:attrName>ppt_x</p:attrName>
                                        </p:attrNameLst>
                                      </p:cBhvr>
                                      <p:tavLst>
                                        <p:tav tm="0">
                                          <p:val>
                                            <p:strVal val="#ppt_x"/>
                                          </p:val>
                                        </p:tav>
                                        <p:tav tm="100000">
                                          <p:val>
                                            <p:strVal val="#ppt_x"/>
                                          </p:val>
                                        </p:tav>
                                      </p:tavLst>
                                    </p:anim>
                                    <p:anim calcmode="lin" valueType="num">
                                      <p:cBhvr>
                                        <p:cTn id="31" dur="900" decel="100000" fill="hold"/>
                                        <p:tgtEl>
                                          <p:spTgt spid="167948"/>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67948"/>
                                        </p:tgtEl>
                                        <p:attrNameLst>
                                          <p:attrName>ppt_y</p:attrName>
                                        </p:attrNameLst>
                                      </p:cBhvr>
                                      <p:tavLst>
                                        <p:tav tm="0">
                                          <p:val>
                                            <p:strVal val="#ppt_y-.03"/>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7" presetClass="entr" presetSubtype="0" fill="hold" nodeType="clickEffect">
                                  <p:stCondLst>
                                    <p:cond delay="0"/>
                                  </p:stCondLst>
                                  <p:childTnLst>
                                    <p:set>
                                      <p:cBhvr>
                                        <p:cTn id="36" dur="1" fill="hold">
                                          <p:stCondLst>
                                            <p:cond delay="0"/>
                                          </p:stCondLst>
                                        </p:cTn>
                                        <p:tgtEl>
                                          <p:spTgt spid="167938">
                                            <p:txEl>
                                              <p:pRg st="9" end="9"/>
                                            </p:txEl>
                                          </p:spTgt>
                                        </p:tgtEl>
                                        <p:attrNameLst>
                                          <p:attrName>style.visibility</p:attrName>
                                        </p:attrNameLst>
                                      </p:cBhvr>
                                      <p:to>
                                        <p:strVal val="visible"/>
                                      </p:to>
                                    </p:set>
                                    <p:animEffect transition="in" filter="fade">
                                      <p:cBhvr>
                                        <p:cTn id="37" dur="1000"/>
                                        <p:tgtEl>
                                          <p:spTgt spid="167938">
                                            <p:txEl>
                                              <p:pRg st="9" end="9"/>
                                            </p:txEl>
                                          </p:spTgt>
                                        </p:tgtEl>
                                      </p:cBhvr>
                                    </p:animEffect>
                                    <p:anim calcmode="lin" valueType="num">
                                      <p:cBhvr>
                                        <p:cTn id="38" dur="1000" fill="hold"/>
                                        <p:tgtEl>
                                          <p:spTgt spid="167938">
                                            <p:txEl>
                                              <p:pRg st="9" end="9"/>
                                            </p:txEl>
                                          </p:spTgt>
                                        </p:tgtEl>
                                        <p:attrNameLst>
                                          <p:attrName>ppt_x</p:attrName>
                                        </p:attrNameLst>
                                      </p:cBhvr>
                                      <p:tavLst>
                                        <p:tav tm="0">
                                          <p:val>
                                            <p:strVal val="#ppt_x"/>
                                          </p:val>
                                        </p:tav>
                                        <p:tav tm="100000">
                                          <p:val>
                                            <p:strVal val="#ppt_x"/>
                                          </p:val>
                                        </p:tav>
                                      </p:tavLst>
                                    </p:anim>
                                    <p:anim calcmode="lin" valueType="num">
                                      <p:cBhvr>
                                        <p:cTn id="39" dur="900" decel="100000" fill="hold"/>
                                        <p:tgtEl>
                                          <p:spTgt spid="167938">
                                            <p:txEl>
                                              <p:pRg st="9" end="9"/>
                                            </p:txEl>
                                          </p:spTgt>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67938">
                                            <p:txEl>
                                              <p:pRg st="9" end="9"/>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8"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body" idx="1"/>
          </p:nvPr>
        </p:nvSpPr>
        <p:spPr>
          <a:xfrm>
            <a:off x="457200" y="1370013"/>
            <a:ext cx="8229600" cy="5256212"/>
          </a:xfrm>
          <a:noFill/>
        </p:spPr>
        <p:txBody>
          <a:bodyPr/>
          <a:lstStyle/>
          <a:p>
            <a:pPr marL="0" indent="0">
              <a:buNone/>
            </a:pPr>
            <a:r>
              <a:rPr lang="en-US" sz="2400" dirty="0"/>
              <a:t>According to the Upper- and Lower-Bound Theorem, what is the smallest positive integer that is an upper bound and the largest negative integer that is a lower bound of the real zeros of</a:t>
            </a:r>
          </a:p>
          <a:p>
            <a:pPr>
              <a:buNone/>
            </a:pPr>
            <a:r>
              <a:rPr lang="en-US" sz="2400" i="1" dirty="0"/>
              <a:t>	   P</a:t>
            </a:r>
            <a:r>
              <a:rPr lang="en-US" sz="2400" dirty="0"/>
              <a:t>(</a:t>
            </a:r>
            <a:r>
              <a:rPr lang="en-US" sz="2400" i="1" dirty="0"/>
              <a:t>x</a:t>
            </a:r>
            <a:r>
              <a:rPr lang="en-US" sz="2400" dirty="0"/>
              <a:t>) = 2</a:t>
            </a:r>
            <a:r>
              <a:rPr lang="en-US" sz="2400" i="1" dirty="0"/>
              <a:t>x</a:t>
            </a:r>
            <a:r>
              <a:rPr lang="en-US" sz="2400" baseline="30000" dirty="0"/>
              <a:t>3</a:t>
            </a:r>
            <a:r>
              <a:rPr lang="en-US" sz="2400" dirty="0"/>
              <a:t> + 7</a:t>
            </a:r>
            <a:r>
              <a:rPr lang="en-US" sz="2400" i="1" dirty="0"/>
              <a:t>x</a:t>
            </a:r>
            <a:r>
              <a:rPr lang="en-US" sz="2400" baseline="30000" dirty="0"/>
              <a:t>2</a:t>
            </a:r>
            <a:r>
              <a:rPr lang="en-US" sz="2400" dirty="0"/>
              <a:t> – 4</a:t>
            </a:r>
            <a:r>
              <a:rPr lang="en-US" sz="2400" i="1" dirty="0"/>
              <a:t>x </a:t>
            </a:r>
            <a:r>
              <a:rPr lang="en-US" sz="2400" dirty="0"/>
              <a:t>– 14?</a:t>
            </a:r>
          </a:p>
          <a:p>
            <a:pPr>
              <a:buNone/>
            </a:pPr>
            <a:endParaRPr lang="en-US" sz="2400" dirty="0"/>
          </a:p>
          <a:p>
            <a:pPr>
              <a:buClr>
                <a:srgbClr val="B30000"/>
              </a:buClr>
              <a:buNone/>
            </a:pPr>
            <a:r>
              <a:rPr lang="en-US" sz="2400" dirty="0">
                <a:solidFill>
                  <a:srgbClr val="21419C"/>
                </a:solidFill>
              </a:rPr>
              <a:t>Solution:</a:t>
            </a:r>
          </a:p>
          <a:p>
            <a:pPr>
              <a:buNone/>
            </a:pPr>
            <a:r>
              <a:rPr lang="en-US" sz="2400" dirty="0"/>
              <a:t>To find the smallest positive-integer upper bound, use synthetic division with 1, 2, . . . , as test values.</a:t>
            </a:r>
          </a:p>
        </p:txBody>
      </p:sp>
      <p:sp>
        <p:nvSpPr>
          <p:cNvPr id="165891" name="Rectangle 3"/>
          <p:cNvSpPr>
            <a:spLocks noGrp="1" noChangeArrowheads="1"/>
          </p:cNvSpPr>
          <p:nvPr>
            <p:ph type="title"/>
          </p:nvPr>
        </p:nvSpPr>
        <p:spPr>
          <a:xfrm>
            <a:off x="301625" y="90488"/>
            <a:ext cx="8226425" cy="1143000"/>
          </a:xfrm>
          <a:noFill/>
        </p:spPr>
        <p:txBody>
          <a:bodyPr/>
          <a:lstStyle/>
          <a:p>
            <a:r>
              <a:rPr lang="en-US" sz="2400">
                <a:latin typeface="+mn-lt"/>
              </a:rPr>
              <a:t>Example 2 – </a:t>
            </a:r>
            <a:r>
              <a:rPr lang="en-US" sz="2400" i="1">
                <a:latin typeface="+mn-lt"/>
              </a:rPr>
              <a:t>Find Upper and Lower Bounds</a:t>
            </a:r>
          </a:p>
        </p:txBody>
      </p:sp>
      <p:pic>
        <p:nvPicPr>
          <p:cNvPr id="165892" name="Picture 4"/>
          <p:cNvPicPr>
            <a:picLocks noChangeAspect="1" noChangeArrowheads="1"/>
          </p:cNvPicPr>
          <p:nvPr/>
        </p:nvPicPr>
        <p:blipFill>
          <a:blip r:embed="rId3" cstate="print"/>
          <a:srcRect/>
          <a:stretch>
            <a:fillRect/>
          </a:stretch>
        </p:blipFill>
        <p:spPr bwMode="auto">
          <a:xfrm>
            <a:off x="609600" y="5181600"/>
            <a:ext cx="5640388" cy="1152525"/>
          </a:xfrm>
          <a:prstGeom prst="rect">
            <a:avLst/>
          </a:prstGeom>
          <a:noFill/>
          <a:ln w="9525" algn="ctr">
            <a:noFill/>
            <a:miter lim="800000"/>
            <a:headEnd/>
            <a:tailEnd/>
          </a:ln>
          <a:effectLst/>
        </p:spPr>
      </p:pic>
      <p:sp>
        <p:nvSpPr>
          <p:cNvPr id="165893" name="Rectangle 5"/>
          <p:cNvSpPr>
            <a:spLocks noChangeArrowheads="1"/>
          </p:cNvSpPr>
          <p:nvPr/>
        </p:nvSpPr>
        <p:spPr bwMode="auto">
          <a:xfrm>
            <a:off x="6477000" y="5918200"/>
            <a:ext cx="2852832" cy="461665"/>
          </a:xfrm>
          <a:prstGeom prst="rect">
            <a:avLst/>
          </a:prstGeom>
          <a:noFill/>
          <a:ln w="9525" algn="ctr">
            <a:noFill/>
            <a:miter lim="800000"/>
            <a:headEnd/>
            <a:tailEnd/>
          </a:ln>
          <a:effectLst/>
        </p:spPr>
        <p:txBody>
          <a:bodyPr wrap="none">
            <a:spAutoFit/>
          </a:bodyPr>
          <a:lstStyle/>
          <a:p>
            <a:r>
              <a:rPr lang="en-US" sz="2400">
                <a:solidFill>
                  <a:srgbClr val="009AFF"/>
                </a:solidFill>
                <a:latin typeface="+mn-lt"/>
              </a:rPr>
              <a:t>No negative numbers</a:t>
            </a:r>
          </a:p>
        </p:txBody>
      </p:sp>
      <p:sp>
        <p:nvSpPr>
          <p:cNvPr id="6" name="Slide Number Placeholder 5"/>
          <p:cNvSpPr>
            <a:spLocks noGrp="1"/>
          </p:cNvSpPr>
          <p:nvPr>
            <p:ph type="sldNum" sz="quarter" idx="12"/>
          </p:nvPr>
        </p:nvSpPr>
        <p:spPr/>
        <p:txBody>
          <a:bodyPr/>
          <a:lstStyle/>
          <a:p>
            <a:pPr>
              <a:defRPr/>
            </a:pPr>
            <a:fld id="{C5D99174-3558-4ECF-88CC-1EADAF5F65E5}" type="slidenum">
              <a:rPr lang="en-GB" smtClean="0"/>
              <a:pPr>
                <a:defRPr/>
              </a:pPr>
              <a:t>106</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65890">
                                            <p:txEl>
                                              <p:pRg st="3" end="3"/>
                                            </p:txEl>
                                          </p:spTgt>
                                        </p:tgtEl>
                                        <p:attrNameLst>
                                          <p:attrName>style.visibility</p:attrName>
                                        </p:attrNameLst>
                                      </p:cBhvr>
                                      <p:to>
                                        <p:strVal val="visible"/>
                                      </p:to>
                                    </p:set>
                                    <p:animEffect transition="in" filter="fade">
                                      <p:cBhvr>
                                        <p:cTn id="7" dur="1000"/>
                                        <p:tgtEl>
                                          <p:spTgt spid="165890">
                                            <p:txEl>
                                              <p:pRg st="3" end="3"/>
                                            </p:txEl>
                                          </p:spTgt>
                                        </p:tgtEl>
                                      </p:cBhvr>
                                    </p:animEffect>
                                    <p:anim calcmode="lin" valueType="num">
                                      <p:cBhvr>
                                        <p:cTn id="8" dur="1000" fill="hold"/>
                                        <p:tgtEl>
                                          <p:spTgt spid="165890">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65890">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5890">
                                            <p:txEl>
                                              <p:pRg st="3" end="3"/>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65890">
                                            <p:txEl>
                                              <p:pRg st="4" end="4"/>
                                            </p:txEl>
                                          </p:spTgt>
                                        </p:tgtEl>
                                        <p:attrNameLst>
                                          <p:attrName>style.visibility</p:attrName>
                                        </p:attrNameLst>
                                      </p:cBhvr>
                                      <p:to>
                                        <p:strVal val="visible"/>
                                      </p:to>
                                    </p:set>
                                    <p:animEffect transition="in" filter="fade">
                                      <p:cBhvr>
                                        <p:cTn id="13" dur="1000"/>
                                        <p:tgtEl>
                                          <p:spTgt spid="165890">
                                            <p:txEl>
                                              <p:pRg st="4" end="4"/>
                                            </p:txEl>
                                          </p:spTgt>
                                        </p:tgtEl>
                                      </p:cBhvr>
                                    </p:animEffect>
                                    <p:anim calcmode="lin" valueType="num">
                                      <p:cBhvr>
                                        <p:cTn id="14" dur="1000" fill="hold"/>
                                        <p:tgtEl>
                                          <p:spTgt spid="165890">
                                            <p:txEl>
                                              <p:pRg st="4" end="4"/>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65890">
                                            <p:txEl>
                                              <p:pRg st="4" end="4"/>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65890">
                                            <p:txEl>
                                              <p:pRg st="4" end="4"/>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65892"/>
                                        </p:tgtEl>
                                        <p:attrNameLst>
                                          <p:attrName>style.visibility</p:attrName>
                                        </p:attrNameLst>
                                      </p:cBhvr>
                                      <p:to>
                                        <p:strVal val="visible"/>
                                      </p:to>
                                    </p:set>
                                    <p:animEffect transition="in" filter="fade">
                                      <p:cBhvr>
                                        <p:cTn id="19" dur="1000"/>
                                        <p:tgtEl>
                                          <p:spTgt spid="165892"/>
                                        </p:tgtEl>
                                      </p:cBhvr>
                                    </p:animEffect>
                                    <p:anim calcmode="lin" valueType="num">
                                      <p:cBhvr>
                                        <p:cTn id="20" dur="1000" fill="hold"/>
                                        <p:tgtEl>
                                          <p:spTgt spid="165892"/>
                                        </p:tgtEl>
                                        <p:attrNameLst>
                                          <p:attrName>ppt_x</p:attrName>
                                        </p:attrNameLst>
                                      </p:cBhvr>
                                      <p:tavLst>
                                        <p:tav tm="0">
                                          <p:val>
                                            <p:strVal val="#ppt_x"/>
                                          </p:val>
                                        </p:tav>
                                        <p:tav tm="100000">
                                          <p:val>
                                            <p:strVal val="#ppt_x"/>
                                          </p:val>
                                        </p:tav>
                                      </p:tavLst>
                                    </p:anim>
                                    <p:anim calcmode="lin" valueType="num">
                                      <p:cBhvr>
                                        <p:cTn id="21" dur="900" decel="100000" fill="hold"/>
                                        <p:tgtEl>
                                          <p:spTgt spid="165892"/>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65892"/>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165893"/>
                                        </p:tgtEl>
                                        <p:attrNameLst>
                                          <p:attrName>style.visibility</p:attrName>
                                        </p:attrNameLst>
                                      </p:cBhvr>
                                      <p:to>
                                        <p:strVal val="visible"/>
                                      </p:to>
                                    </p:set>
                                    <p:animEffect transition="in" filter="fade">
                                      <p:cBhvr>
                                        <p:cTn id="25" dur="1000"/>
                                        <p:tgtEl>
                                          <p:spTgt spid="165893"/>
                                        </p:tgtEl>
                                      </p:cBhvr>
                                    </p:animEffect>
                                    <p:anim calcmode="lin" valueType="num">
                                      <p:cBhvr>
                                        <p:cTn id="26" dur="1000" fill="hold"/>
                                        <p:tgtEl>
                                          <p:spTgt spid="165893"/>
                                        </p:tgtEl>
                                        <p:attrNameLst>
                                          <p:attrName>ppt_x</p:attrName>
                                        </p:attrNameLst>
                                      </p:cBhvr>
                                      <p:tavLst>
                                        <p:tav tm="0">
                                          <p:val>
                                            <p:strVal val="#ppt_x"/>
                                          </p:val>
                                        </p:tav>
                                        <p:tav tm="100000">
                                          <p:val>
                                            <p:strVal val="#ppt_x"/>
                                          </p:val>
                                        </p:tav>
                                      </p:tavLst>
                                    </p:anim>
                                    <p:anim calcmode="lin" valueType="num">
                                      <p:cBhvr>
                                        <p:cTn id="27" dur="900" decel="100000" fill="hold"/>
                                        <p:tgtEl>
                                          <p:spTgt spid="165893"/>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6589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body" idx="1"/>
          </p:nvPr>
        </p:nvSpPr>
        <p:spPr>
          <a:xfrm>
            <a:off x="457200" y="1370013"/>
            <a:ext cx="8229600" cy="5256212"/>
          </a:xfrm>
          <a:noFill/>
        </p:spPr>
        <p:txBody>
          <a:bodyPr/>
          <a:lstStyle/>
          <a:p>
            <a:pPr marL="0" indent="0">
              <a:buNone/>
            </a:pPr>
            <a:r>
              <a:rPr lang="en-US" sz="2400" dirty="0">
                <a:solidFill>
                  <a:srgbClr val="009AFF"/>
                </a:solidFill>
              </a:rPr>
              <a:t>According to the Upper- and Lower-Bound Theorem, 2 is the smallest positive-integer upper bound.</a:t>
            </a:r>
          </a:p>
          <a:p>
            <a:pPr>
              <a:buNone/>
            </a:pPr>
            <a:r>
              <a:rPr lang="en-US" sz="2400" dirty="0"/>
              <a:t>Now find the largest negative-integer lower bound.</a:t>
            </a:r>
          </a:p>
          <a:p>
            <a:pPr>
              <a:buNone/>
            </a:pPr>
            <a:endParaRPr lang="en-US" sz="2400" dirty="0">
              <a:solidFill>
                <a:srgbClr val="009AFF"/>
              </a:solidFill>
            </a:endParaRPr>
          </a:p>
          <a:p>
            <a:pPr>
              <a:buNone/>
            </a:pPr>
            <a:endParaRPr lang="en-US" sz="2400" dirty="0">
              <a:solidFill>
                <a:srgbClr val="009AFF"/>
              </a:solidFill>
            </a:endParaRPr>
          </a:p>
          <a:p>
            <a:pPr>
              <a:buNone/>
            </a:pPr>
            <a:endParaRPr lang="en-US" sz="2400" dirty="0">
              <a:solidFill>
                <a:srgbClr val="009AFF"/>
              </a:solidFill>
            </a:endParaRPr>
          </a:p>
          <a:p>
            <a:pPr>
              <a:buNone/>
            </a:pPr>
            <a:endParaRPr lang="en-US" sz="2400" dirty="0">
              <a:solidFill>
                <a:srgbClr val="009AFF"/>
              </a:solidFill>
            </a:endParaRPr>
          </a:p>
          <a:p>
            <a:pPr>
              <a:buNone/>
            </a:pPr>
            <a:endParaRPr lang="en-US" sz="2400" dirty="0">
              <a:solidFill>
                <a:srgbClr val="009AFF"/>
              </a:solidFill>
            </a:endParaRPr>
          </a:p>
          <a:p>
            <a:pPr>
              <a:buNone/>
            </a:pPr>
            <a:endParaRPr lang="en-US" sz="2400" dirty="0">
              <a:solidFill>
                <a:srgbClr val="009AFF"/>
              </a:solidFill>
            </a:endParaRPr>
          </a:p>
          <a:p>
            <a:pPr>
              <a:buNone/>
            </a:pPr>
            <a:endParaRPr lang="en-US" sz="2400" dirty="0">
              <a:solidFill>
                <a:srgbClr val="009AFF"/>
              </a:solidFill>
            </a:endParaRPr>
          </a:p>
          <a:p>
            <a:pPr marL="0" indent="0">
              <a:buNone/>
            </a:pPr>
            <a:r>
              <a:rPr lang="en-US" sz="2400" dirty="0">
                <a:solidFill>
                  <a:srgbClr val="009AFF"/>
                </a:solidFill>
              </a:rPr>
              <a:t>According to the Upper- and Lower-Bound Theorem, –4 is the largest negative-integer lower bound.</a:t>
            </a:r>
          </a:p>
        </p:txBody>
      </p:sp>
      <p:sp>
        <p:nvSpPr>
          <p:cNvPr id="167939" name="Rectangle 3"/>
          <p:cNvSpPr>
            <a:spLocks noGrp="1" noChangeArrowheads="1"/>
          </p:cNvSpPr>
          <p:nvPr>
            <p:ph type="title"/>
          </p:nvPr>
        </p:nvSpPr>
        <p:spPr>
          <a:xfrm>
            <a:off x="301625" y="90488"/>
            <a:ext cx="8226425" cy="1143000"/>
          </a:xfrm>
          <a:noFill/>
        </p:spPr>
        <p:txBody>
          <a:bodyPr/>
          <a:lstStyle/>
          <a:p>
            <a:r>
              <a:rPr lang="en-US" sz="2400">
                <a:latin typeface="+mn-lt"/>
              </a:rPr>
              <a:t>Example 2 – </a:t>
            </a:r>
            <a:r>
              <a:rPr lang="en-US" sz="2400" i="1">
                <a:latin typeface="+mn-lt"/>
              </a:rPr>
              <a:t>Solution </a:t>
            </a:r>
          </a:p>
        </p:txBody>
      </p:sp>
      <p:sp>
        <p:nvSpPr>
          <p:cNvPr id="167940" name="Text Box 4"/>
          <p:cNvSpPr txBox="1">
            <a:spLocks noChangeArrowheads="1"/>
          </p:cNvSpPr>
          <p:nvPr/>
        </p:nvSpPr>
        <p:spPr bwMode="auto">
          <a:xfrm>
            <a:off x="8242300" y="652463"/>
            <a:ext cx="963149" cy="461665"/>
          </a:xfrm>
          <a:prstGeom prst="rect">
            <a:avLst/>
          </a:prstGeom>
          <a:noFill/>
          <a:ln w="9525" algn="ctr">
            <a:noFill/>
            <a:miter lim="800000"/>
            <a:headEnd/>
            <a:tailEnd/>
          </a:ln>
          <a:effectLst/>
        </p:spPr>
        <p:txBody>
          <a:bodyPr wrap="none">
            <a:spAutoFit/>
          </a:bodyPr>
          <a:lstStyle/>
          <a:p>
            <a:r>
              <a:rPr lang="en-US" sz="2400">
                <a:solidFill>
                  <a:srgbClr val="00718C"/>
                </a:solidFill>
                <a:latin typeface="+mn-lt"/>
              </a:rPr>
              <a:t>cont’d</a:t>
            </a:r>
          </a:p>
        </p:txBody>
      </p:sp>
      <p:pic>
        <p:nvPicPr>
          <p:cNvPr id="167944" name="Picture 8"/>
          <p:cNvPicPr>
            <a:picLocks noChangeAspect="1" noChangeArrowheads="1"/>
          </p:cNvPicPr>
          <p:nvPr/>
        </p:nvPicPr>
        <p:blipFill>
          <a:blip r:embed="rId3" cstate="print"/>
          <a:srcRect/>
          <a:stretch>
            <a:fillRect/>
          </a:stretch>
        </p:blipFill>
        <p:spPr bwMode="auto">
          <a:xfrm>
            <a:off x="839788" y="2792413"/>
            <a:ext cx="2673350" cy="1012825"/>
          </a:xfrm>
          <a:prstGeom prst="rect">
            <a:avLst/>
          </a:prstGeom>
          <a:noFill/>
          <a:ln w="9525" algn="ctr">
            <a:noFill/>
            <a:miter lim="800000"/>
            <a:headEnd/>
            <a:tailEnd/>
          </a:ln>
          <a:effectLst/>
        </p:spPr>
      </p:pic>
      <p:pic>
        <p:nvPicPr>
          <p:cNvPr id="167945" name="Picture 9"/>
          <p:cNvPicPr>
            <a:picLocks noChangeAspect="1" noChangeArrowheads="1"/>
          </p:cNvPicPr>
          <p:nvPr/>
        </p:nvPicPr>
        <p:blipFill>
          <a:blip r:embed="rId4" cstate="print"/>
          <a:srcRect/>
          <a:stretch>
            <a:fillRect/>
          </a:stretch>
        </p:blipFill>
        <p:spPr bwMode="auto">
          <a:xfrm>
            <a:off x="3886200" y="2825750"/>
            <a:ext cx="2767013" cy="954088"/>
          </a:xfrm>
          <a:prstGeom prst="rect">
            <a:avLst/>
          </a:prstGeom>
          <a:noFill/>
          <a:ln w="9525" algn="ctr">
            <a:noFill/>
            <a:miter lim="800000"/>
            <a:headEnd/>
            <a:tailEnd/>
          </a:ln>
          <a:effectLst/>
        </p:spPr>
      </p:pic>
      <p:pic>
        <p:nvPicPr>
          <p:cNvPr id="167946" name="Picture 10"/>
          <p:cNvPicPr>
            <a:picLocks noChangeAspect="1" noChangeArrowheads="1"/>
          </p:cNvPicPr>
          <p:nvPr/>
        </p:nvPicPr>
        <p:blipFill>
          <a:blip r:embed="rId5" cstate="print"/>
          <a:srcRect/>
          <a:stretch>
            <a:fillRect/>
          </a:stretch>
        </p:blipFill>
        <p:spPr bwMode="auto">
          <a:xfrm>
            <a:off x="3886200" y="4375150"/>
            <a:ext cx="2803525" cy="938213"/>
          </a:xfrm>
          <a:prstGeom prst="rect">
            <a:avLst/>
          </a:prstGeom>
          <a:noFill/>
          <a:ln w="9525" algn="ctr">
            <a:noFill/>
            <a:miter lim="800000"/>
            <a:headEnd/>
            <a:tailEnd/>
          </a:ln>
          <a:effectLst/>
        </p:spPr>
      </p:pic>
      <p:pic>
        <p:nvPicPr>
          <p:cNvPr id="167947" name="Picture 11"/>
          <p:cNvPicPr>
            <a:picLocks noChangeAspect="1" noChangeArrowheads="1"/>
          </p:cNvPicPr>
          <p:nvPr/>
        </p:nvPicPr>
        <p:blipFill>
          <a:blip r:embed="rId6" cstate="print"/>
          <a:srcRect/>
          <a:stretch>
            <a:fillRect/>
          </a:stretch>
        </p:blipFill>
        <p:spPr bwMode="auto">
          <a:xfrm>
            <a:off x="838200" y="4451350"/>
            <a:ext cx="2673350" cy="958850"/>
          </a:xfrm>
          <a:prstGeom prst="rect">
            <a:avLst/>
          </a:prstGeom>
          <a:noFill/>
          <a:ln w="9525" algn="ctr">
            <a:noFill/>
            <a:miter lim="800000"/>
            <a:headEnd/>
            <a:tailEnd/>
          </a:ln>
          <a:effectLst/>
        </p:spPr>
      </p:pic>
      <p:sp>
        <p:nvSpPr>
          <p:cNvPr id="167948" name="Rectangle 12"/>
          <p:cNvSpPr>
            <a:spLocks noChangeArrowheads="1"/>
          </p:cNvSpPr>
          <p:nvPr/>
        </p:nvSpPr>
        <p:spPr bwMode="auto">
          <a:xfrm>
            <a:off x="6740910" y="4876800"/>
            <a:ext cx="2265557" cy="461665"/>
          </a:xfrm>
          <a:prstGeom prst="rect">
            <a:avLst/>
          </a:prstGeom>
          <a:noFill/>
          <a:ln w="9525" algn="ctr">
            <a:noFill/>
            <a:miter lim="800000"/>
            <a:headEnd/>
            <a:tailEnd/>
          </a:ln>
          <a:effectLst/>
        </p:spPr>
        <p:txBody>
          <a:bodyPr wrap="none">
            <a:spAutoFit/>
          </a:bodyPr>
          <a:lstStyle/>
          <a:p>
            <a:r>
              <a:rPr lang="en-US" sz="2400" dirty="0">
                <a:solidFill>
                  <a:srgbClr val="009AFF"/>
                </a:solidFill>
                <a:latin typeface="+mn-lt"/>
              </a:rPr>
              <a:t>Alternating signs</a:t>
            </a:r>
          </a:p>
        </p:txBody>
      </p:sp>
      <p:sp>
        <p:nvSpPr>
          <p:cNvPr id="10" name="Slide Number Placeholder 9"/>
          <p:cNvSpPr>
            <a:spLocks noGrp="1"/>
          </p:cNvSpPr>
          <p:nvPr>
            <p:ph type="sldNum" sz="quarter" idx="12"/>
          </p:nvPr>
        </p:nvSpPr>
        <p:spPr/>
        <p:txBody>
          <a:bodyPr/>
          <a:lstStyle/>
          <a:p>
            <a:pPr>
              <a:defRPr/>
            </a:pPr>
            <a:fld id="{C5D99174-3558-4ECF-88CC-1EADAF5F65E5}" type="slidenum">
              <a:rPr lang="en-GB" smtClean="0"/>
              <a:pPr>
                <a:defRPr/>
              </a:pPr>
              <a:t>107</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67945"/>
                                        </p:tgtEl>
                                        <p:attrNameLst>
                                          <p:attrName>style.visibility</p:attrName>
                                        </p:attrNameLst>
                                      </p:cBhvr>
                                      <p:to>
                                        <p:strVal val="visible"/>
                                      </p:to>
                                    </p:set>
                                    <p:animEffect transition="in" filter="fade">
                                      <p:cBhvr>
                                        <p:cTn id="7" dur="1000"/>
                                        <p:tgtEl>
                                          <p:spTgt spid="167945"/>
                                        </p:tgtEl>
                                      </p:cBhvr>
                                    </p:animEffect>
                                    <p:anim calcmode="lin" valueType="num">
                                      <p:cBhvr>
                                        <p:cTn id="8" dur="1000" fill="hold"/>
                                        <p:tgtEl>
                                          <p:spTgt spid="167945"/>
                                        </p:tgtEl>
                                        <p:attrNameLst>
                                          <p:attrName>ppt_x</p:attrName>
                                        </p:attrNameLst>
                                      </p:cBhvr>
                                      <p:tavLst>
                                        <p:tav tm="0">
                                          <p:val>
                                            <p:strVal val="#ppt_x"/>
                                          </p:val>
                                        </p:tav>
                                        <p:tav tm="100000">
                                          <p:val>
                                            <p:strVal val="#ppt_x"/>
                                          </p:val>
                                        </p:tav>
                                      </p:tavLst>
                                    </p:anim>
                                    <p:anim calcmode="lin" valueType="num">
                                      <p:cBhvr>
                                        <p:cTn id="9" dur="900" decel="100000" fill="hold"/>
                                        <p:tgtEl>
                                          <p:spTgt spid="16794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794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67947"/>
                                        </p:tgtEl>
                                        <p:attrNameLst>
                                          <p:attrName>style.visibility</p:attrName>
                                        </p:attrNameLst>
                                      </p:cBhvr>
                                      <p:to>
                                        <p:strVal val="visible"/>
                                      </p:to>
                                    </p:set>
                                    <p:animEffect transition="in" filter="fade">
                                      <p:cBhvr>
                                        <p:cTn id="15" dur="1000"/>
                                        <p:tgtEl>
                                          <p:spTgt spid="167947"/>
                                        </p:tgtEl>
                                      </p:cBhvr>
                                    </p:animEffect>
                                    <p:anim calcmode="lin" valueType="num">
                                      <p:cBhvr>
                                        <p:cTn id="16" dur="1000" fill="hold"/>
                                        <p:tgtEl>
                                          <p:spTgt spid="167947"/>
                                        </p:tgtEl>
                                        <p:attrNameLst>
                                          <p:attrName>ppt_x</p:attrName>
                                        </p:attrNameLst>
                                      </p:cBhvr>
                                      <p:tavLst>
                                        <p:tav tm="0">
                                          <p:val>
                                            <p:strVal val="#ppt_x"/>
                                          </p:val>
                                        </p:tav>
                                        <p:tav tm="100000">
                                          <p:val>
                                            <p:strVal val="#ppt_x"/>
                                          </p:val>
                                        </p:tav>
                                      </p:tavLst>
                                    </p:anim>
                                    <p:anim calcmode="lin" valueType="num">
                                      <p:cBhvr>
                                        <p:cTn id="17" dur="900" decel="100000" fill="hold"/>
                                        <p:tgtEl>
                                          <p:spTgt spid="167947"/>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67947"/>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167946"/>
                                        </p:tgtEl>
                                        <p:attrNameLst>
                                          <p:attrName>style.visibility</p:attrName>
                                        </p:attrNameLst>
                                      </p:cBhvr>
                                      <p:to>
                                        <p:strVal val="visible"/>
                                      </p:to>
                                    </p:set>
                                    <p:animEffect transition="in" filter="fade">
                                      <p:cBhvr>
                                        <p:cTn id="23" dur="1000"/>
                                        <p:tgtEl>
                                          <p:spTgt spid="167946"/>
                                        </p:tgtEl>
                                      </p:cBhvr>
                                    </p:animEffect>
                                    <p:anim calcmode="lin" valueType="num">
                                      <p:cBhvr>
                                        <p:cTn id="24" dur="1000" fill="hold"/>
                                        <p:tgtEl>
                                          <p:spTgt spid="167946"/>
                                        </p:tgtEl>
                                        <p:attrNameLst>
                                          <p:attrName>ppt_x</p:attrName>
                                        </p:attrNameLst>
                                      </p:cBhvr>
                                      <p:tavLst>
                                        <p:tav tm="0">
                                          <p:val>
                                            <p:strVal val="#ppt_x"/>
                                          </p:val>
                                        </p:tav>
                                        <p:tav tm="100000">
                                          <p:val>
                                            <p:strVal val="#ppt_x"/>
                                          </p:val>
                                        </p:tav>
                                      </p:tavLst>
                                    </p:anim>
                                    <p:anim calcmode="lin" valueType="num">
                                      <p:cBhvr>
                                        <p:cTn id="25" dur="900" decel="100000" fill="hold"/>
                                        <p:tgtEl>
                                          <p:spTgt spid="167946"/>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67946"/>
                                        </p:tgtEl>
                                        <p:attrNameLst>
                                          <p:attrName>ppt_y</p:attrName>
                                        </p:attrNameLst>
                                      </p:cBhvr>
                                      <p:tavLst>
                                        <p:tav tm="0">
                                          <p:val>
                                            <p:strVal val="#ppt_y-.03"/>
                                          </p:val>
                                        </p:tav>
                                        <p:tav tm="100000">
                                          <p:val>
                                            <p:strVal val="#ppt_y"/>
                                          </p:val>
                                        </p:tav>
                                      </p:tavLst>
                                    </p:anim>
                                  </p:childTnLst>
                                </p:cTn>
                              </p:par>
                              <p:par>
                                <p:cTn id="27" presetID="37" presetClass="entr" presetSubtype="0" fill="hold" grpId="0" nodeType="withEffect">
                                  <p:stCondLst>
                                    <p:cond delay="0"/>
                                  </p:stCondLst>
                                  <p:childTnLst>
                                    <p:set>
                                      <p:cBhvr>
                                        <p:cTn id="28" dur="1" fill="hold">
                                          <p:stCondLst>
                                            <p:cond delay="0"/>
                                          </p:stCondLst>
                                        </p:cTn>
                                        <p:tgtEl>
                                          <p:spTgt spid="167948"/>
                                        </p:tgtEl>
                                        <p:attrNameLst>
                                          <p:attrName>style.visibility</p:attrName>
                                        </p:attrNameLst>
                                      </p:cBhvr>
                                      <p:to>
                                        <p:strVal val="visible"/>
                                      </p:to>
                                    </p:set>
                                    <p:animEffect transition="in" filter="fade">
                                      <p:cBhvr>
                                        <p:cTn id="29" dur="1000"/>
                                        <p:tgtEl>
                                          <p:spTgt spid="167948"/>
                                        </p:tgtEl>
                                      </p:cBhvr>
                                    </p:animEffect>
                                    <p:anim calcmode="lin" valueType="num">
                                      <p:cBhvr>
                                        <p:cTn id="30" dur="1000" fill="hold"/>
                                        <p:tgtEl>
                                          <p:spTgt spid="167948"/>
                                        </p:tgtEl>
                                        <p:attrNameLst>
                                          <p:attrName>ppt_x</p:attrName>
                                        </p:attrNameLst>
                                      </p:cBhvr>
                                      <p:tavLst>
                                        <p:tav tm="0">
                                          <p:val>
                                            <p:strVal val="#ppt_x"/>
                                          </p:val>
                                        </p:tav>
                                        <p:tav tm="100000">
                                          <p:val>
                                            <p:strVal val="#ppt_x"/>
                                          </p:val>
                                        </p:tav>
                                      </p:tavLst>
                                    </p:anim>
                                    <p:anim calcmode="lin" valueType="num">
                                      <p:cBhvr>
                                        <p:cTn id="31" dur="900" decel="100000" fill="hold"/>
                                        <p:tgtEl>
                                          <p:spTgt spid="167948"/>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67948"/>
                                        </p:tgtEl>
                                        <p:attrNameLst>
                                          <p:attrName>ppt_y</p:attrName>
                                        </p:attrNameLst>
                                      </p:cBhvr>
                                      <p:tavLst>
                                        <p:tav tm="0">
                                          <p:val>
                                            <p:strVal val="#ppt_y-.03"/>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7" presetClass="entr" presetSubtype="0" fill="hold" nodeType="clickEffect">
                                  <p:stCondLst>
                                    <p:cond delay="0"/>
                                  </p:stCondLst>
                                  <p:childTnLst>
                                    <p:set>
                                      <p:cBhvr>
                                        <p:cTn id="36" dur="1" fill="hold">
                                          <p:stCondLst>
                                            <p:cond delay="0"/>
                                          </p:stCondLst>
                                        </p:cTn>
                                        <p:tgtEl>
                                          <p:spTgt spid="167938">
                                            <p:txEl>
                                              <p:pRg st="9" end="9"/>
                                            </p:txEl>
                                          </p:spTgt>
                                        </p:tgtEl>
                                        <p:attrNameLst>
                                          <p:attrName>style.visibility</p:attrName>
                                        </p:attrNameLst>
                                      </p:cBhvr>
                                      <p:to>
                                        <p:strVal val="visible"/>
                                      </p:to>
                                    </p:set>
                                    <p:animEffect transition="in" filter="fade">
                                      <p:cBhvr>
                                        <p:cTn id="37" dur="1000"/>
                                        <p:tgtEl>
                                          <p:spTgt spid="167938">
                                            <p:txEl>
                                              <p:pRg st="9" end="9"/>
                                            </p:txEl>
                                          </p:spTgt>
                                        </p:tgtEl>
                                      </p:cBhvr>
                                    </p:animEffect>
                                    <p:anim calcmode="lin" valueType="num">
                                      <p:cBhvr>
                                        <p:cTn id="38" dur="1000" fill="hold"/>
                                        <p:tgtEl>
                                          <p:spTgt spid="167938">
                                            <p:txEl>
                                              <p:pRg st="9" end="9"/>
                                            </p:txEl>
                                          </p:spTgt>
                                        </p:tgtEl>
                                        <p:attrNameLst>
                                          <p:attrName>ppt_x</p:attrName>
                                        </p:attrNameLst>
                                      </p:cBhvr>
                                      <p:tavLst>
                                        <p:tav tm="0">
                                          <p:val>
                                            <p:strVal val="#ppt_x"/>
                                          </p:val>
                                        </p:tav>
                                        <p:tav tm="100000">
                                          <p:val>
                                            <p:strVal val="#ppt_x"/>
                                          </p:val>
                                        </p:tav>
                                      </p:tavLst>
                                    </p:anim>
                                    <p:anim calcmode="lin" valueType="num">
                                      <p:cBhvr>
                                        <p:cTn id="39" dur="900" decel="100000" fill="hold"/>
                                        <p:tgtEl>
                                          <p:spTgt spid="167938">
                                            <p:txEl>
                                              <p:pRg st="9" end="9"/>
                                            </p:txEl>
                                          </p:spTgt>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67938">
                                            <p:txEl>
                                              <p:pRg st="9" end="9"/>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8"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455613" y="3198813"/>
            <a:ext cx="8191500" cy="701675"/>
          </a:xfrm>
          <a:prstGeom prst="rect">
            <a:avLst/>
          </a:prstGeom>
          <a:noFill/>
          <a:ln w="9525" algn="ctr">
            <a:noFill/>
            <a:miter lim="800000"/>
            <a:headEnd/>
            <a:tailEnd/>
          </a:ln>
          <a:effectLst/>
        </p:spPr>
        <p:txBody>
          <a:bodyPr>
            <a:spAutoFit/>
          </a:bodyPr>
          <a:lstStyle/>
          <a:p>
            <a:pPr algn="ctr"/>
            <a:r>
              <a:rPr lang="en-US" sz="4000">
                <a:solidFill>
                  <a:srgbClr val="21419C"/>
                </a:solidFill>
              </a:rPr>
              <a:t>Zeros of a Polynomial Function</a:t>
            </a:r>
          </a:p>
        </p:txBody>
      </p:sp>
      <p:sp>
        <p:nvSpPr>
          <p:cNvPr id="3" name="Slide Number Placeholder 2"/>
          <p:cNvSpPr>
            <a:spLocks noGrp="1"/>
          </p:cNvSpPr>
          <p:nvPr>
            <p:ph type="sldNum" sz="quarter" idx="12"/>
          </p:nvPr>
        </p:nvSpPr>
        <p:spPr/>
        <p:txBody>
          <a:bodyPr/>
          <a:lstStyle/>
          <a:p>
            <a:pPr>
              <a:defRPr/>
            </a:pPr>
            <a:fld id="{C5D99174-3558-4ECF-88CC-1EADAF5F65E5}" type="slidenum">
              <a:rPr lang="en-GB" smtClean="0"/>
              <a:pPr>
                <a:defRPr/>
              </a:pPr>
              <a:t>108</a:t>
            </a:fld>
            <a:endParaRPr lang="en-GB"/>
          </a:p>
        </p:txBody>
      </p:sp>
    </p:spTree>
    <p:custDataLst>
      <p:tags r:id="rId1"/>
    </p:custData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body" idx="1"/>
          </p:nvPr>
        </p:nvSpPr>
        <p:spPr>
          <a:xfrm>
            <a:off x="457200" y="1370013"/>
            <a:ext cx="8229600" cy="5256212"/>
          </a:xfrm>
          <a:noFill/>
        </p:spPr>
        <p:txBody>
          <a:bodyPr/>
          <a:lstStyle/>
          <a:p>
            <a:pPr>
              <a:buNone/>
            </a:pPr>
            <a:r>
              <a:rPr lang="en-US" sz="2400">
                <a:solidFill>
                  <a:srgbClr val="B30000"/>
                </a:solidFill>
              </a:rPr>
              <a:t>Guidelines for Finding the Zeros of a Polynomial Function with Integer Coefficients</a:t>
            </a:r>
          </a:p>
          <a:p>
            <a:pPr>
              <a:buNone/>
            </a:pPr>
            <a:r>
              <a:rPr lang="en-US" sz="2400" b="1"/>
              <a:t>1. </a:t>
            </a:r>
            <a:r>
              <a:rPr lang="en-US" sz="2400" b="1" i="1"/>
              <a:t>Gather general information </a:t>
            </a:r>
            <a:r>
              <a:rPr lang="en-US" sz="2400"/>
              <a:t>Determine the degree </a:t>
            </a:r>
            <a:r>
              <a:rPr lang="en-US" sz="2400" i="1"/>
              <a:t>n </a:t>
            </a:r>
            <a:r>
              <a:rPr lang="en-US" sz="2400"/>
              <a:t>of </a:t>
            </a:r>
            <a:br>
              <a:rPr lang="en-US" sz="2400"/>
            </a:br>
            <a:r>
              <a:rPr lang="en-US" sz="2400"/>
              <a:t>    the polynomial function. The number of distinct zeros of  </a:t>
            </a:r>
            <a:br>
              <a:rPr lang="en-US" sz="2400"/>
            </a:br>
            <a:r>
              <a:rPr lang="en-US" sz="2400"/>
              <a:t>    the polynomial function is at most </a:t>
            </a:r>
            <a:r>
              <a:rPr lang="en-US" sz="2400" i="1"/>
              <a:t>n</a:t>
            </a:r>
            <a:r>
              <a:rPr lang="en-US" sz="2400"/>
              <a:t>. Apply Descartes’ </a:t>
            </a:r>
            <a:br>
              <a:rPr lang="en-US" sz="2400"/>
            </a:br>
            <a:r>
              <a:rPr lang="en-US" sz="2400"/>
              <a:t>    Rule of Signs to find the possible number of positive</a:t>
            </a:r>
            <a:br>
              <a:rPr lang="en-US" sz="2400"/>
            </a:br>
            <a:r>
              <a:rPr lang="en-US" sz="2400"/>
              <a:t>    zeros and possible number of negative zeros.</a:t>
            </a:r>
          </a:p>
          <a:p>
            <a:pPr>
              <a:buNone/>
            </a:pPr>
            <a:endParaRPr lang="en-US" sz="2400"/>
          </a:p>
          <a:p>
            <a:pPr>
              <a:buNone/>
            </a:pPr>
            <a:r>
              <a:rPr lang="en-US" sz="2400" b="1"/>
              <a:t>2. </a:t>
            </a:r>
            <a:r>
              <a:rPr lang="en-US" sz="2400" b="1" i="1"/>
              <a:t>Check suspects </a:t>
            </a:r>
            <a:r>
              <a:rPr lang="en-US" sz="2400"/>
              <a:t>Apply the Rational Zero Theorem to list </a:t>
            </a:r>
            <a:br>
              <a:rPr lang="en-US" sz="2400"/>
            </a:br>
            <a:r>
              <a:rPr lang="en-US" sz="2400"/>
              <a:t>    rational numbers that are possible zeros. Use synthetic </a:t>
            </a:r>
            <a:br>
              <a:rPr lang="en-US" sz="2400"/>
            </a:br>
            <a:r>
              <a:rPr lang="en-US" sz="2400"/>
              <a:t>    division to test numbers in your list. If you find an upper </a:t>
            </a:r>
            <a:br>
              <a:rPr lang="en-US" sz="2400"/>
            </a:br>
            <a:r>
              <a:rPr lang="en-US" sz="2400"/>
              <a:t>    or a lower bound, then eliminate from your list any </a:t>
            </a:r>
            <a:br>
              <a:rPr lang="en-US" sz="2400"/>
            </a:br>
            <a:r>
              <a:rPr lang="en-US" sz="2400"/>
              <a:t>    number that is greater than the upper bound or less than </a:t>
            </a:r>
            <a:br>
              <a:rPr lang="en-US" sz="2400"/>
            </a:br>
            <a:r>
              <a:rPr lang="en-US" sz="2400"/>
              <a:t>    the lower bound.</a:t>
            </a:r>
            <a:endParaRPr lang="en-US" sz="2400">
              <a:solidFill>
                <a:srgbClr val="B30000"/>
              </a:solidFill>
            </a:endParaRPr>
          </a:p>
        </p:txBody>
      </p:sp>
      <p:sp>
        <p:nvSpPr>
          <p:cNvPr id="190467" name="Rectangle 3"/>
          <p:cNvSpPr>
            <a:spLocks noGrp="1" noChangeArrowheads="1"/>
          </p:cNvSpPr>
          <p:nvPr>
            <p:ph type="title"/>
          </p:nvPr>
        </p:nvSpPr>
        <p:spPr>
          <a:xfrm>
            <a:off x="301625" y="90488"/>
            <a:ext cx="8226425" cy="1143000"/>
          </a:xfrm>
          <a:noFill/>
        </p:spPr>
        <p:txBody>
          <a:bodyPr/>
          <a:lstStyle/>
          <a:p>
            <a:r>
              <a:rPr lang="en-US" sz="2400">
                <a:latin typeface="+mn-lt"/>
              </a:rPr>
              <a:t>Zeros of a Polynomial Function</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109</a:t>
            </a:fld>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457200" y="1370013"/>
            <a:ext cx="8229600" cy="5256212"/>
          </a:xfrm>
          <a:noFill/>
        </p:spPr>
        <p:txBody>
          <a:bodyPr/>
          <a:lstStyle/>
          <a:p>
            <a:pPr marL="0" indent="0" eaLnBrk="1" hangingPunct="1">
              <a:buNone/>
            </a:pPr>
            <a:r>
              <a:rPr lang="en-US" sz="2400" dirty="0" smtClean="0">
                <a:latin typeface="Calibri" pitchFamily="34" charset="0"/>
                <a:cs typeface="Calibri" pitchFamily="34" charset="0"/>
              </a:rPr>
              <a:t>In every division, the dividend is equal to the product of the</a:t>
            </a:r>
          </a:p>
          <a:p>
            <a:pPr marL="0" indent="0" eaLnBrk="1" hangingPunct="1">
              <a:buNone/>
            </a:pPr>
            <a:r>
              <a:rPr lang="en-US" sz="2400" dirty="0" smtClean="0">
                <a:latin typeface="Calibri" pitchFamily="34" charset="0"/>
                <a:cs typeface="Calibri" pitchFamily="34" charset="0"/>
              </a:rPr>
              <a:t>divisor and quotient, plus the remainder. That is,</a:t>
            </a:r>
          </a:p>
          <a:p>
            <a:pPr marL="0" indent="0" eaLnBrk="1" hangingPunct="1">
              <a:lnSpc>
                <a:spcPct val="110000"/>
              </a:lnSpc>
              <a:buNone/>
            </a:pPr>
            <a:r>
              <a:rPr lang="en-US" sz="2400" dirty="0" smtClean="0">
                <a:latin typeface="Calibri" pitchFamily="34" charset="0"/>
                <a:cs typeface="Calibri" pitchFamily="34" charset="0"/>
              </a:rPr>
              <a:t>         6</a:t>
            </a:r>
            <a:r>
              <a:rPr lang="en-US" sz="2400" i="1" dirty="0" smtClean="0">
                <a:latin typeface="Calibri" pitchFamily="34" charset="0"/>
                <a:cs typeface="Calibri" pitchFamily="34" charset="0"/>
              </a:rPr>
              <a:t>x</a:t>
            </a:r>
            <a:r>
              <a:rPr lang="en-US" sz="2400" baseline="30000" dirty="0" smtClean="0">
                <a:latin typeface="Calibri" pitchFamily="34" charset="0"/>
                <a:cs typeface="Calibri" pitchFamily="34" charset="0"/>
              </a:rPr>
              <a:t>3</a:t>
            </a:r>
            <a:r>
              <a:rPr lang="en-US" sz="2400" dirty="0" smtClean="0">
                <a:latin typeface="Calibri" pitchFamily="34" charset="0"/>
                <a:cs typeface="Calibri" pitchFamily="34" charset="0"/>
              </a:rPr>
              <a:t> – 16</a:t>
            </a:r>
            <a:r>
              <a:rPr lang="en-US" sz="2400" i="1" dirty="0" smtClean="0">
                <a:latin typeface="Calibri" pitchFamily="34" charset="0"/>
                <a:cs typeface="Calibri" pitchFamily="34" charset="0"/>
              </a:rPr>
              <a:t>x</a:t>
            </a:r>
            <a:r>
              <a:rPr lang="en-US" sz="2400" baseline="30000" dirty="0" smtClean="0">
                <a:latin typeface="Calibri" pitchFamily="34" charset="0"/>
                <a:cs typeface="Calibri" pitchFamily="34" charset="0"/>
              </a:rPr>
              <a:t>2</a:t>
            </a:r>
            <a:r>
              <a:rPr lang="en-US" sz="2400" dirty="0" smtClean="0">
                <a:latin typeface="Calibri" pitchFamily="34" charset="0"/>
                <a:cs typeface="Calibri" pitchFamily="34" charset="0"/>
              </a:rPr>
              <a:t> + 23</a:t>
            </a:r>
            <a:r>
              <a:rPr lang="en-US" sz="2400" i="1" dirty="0" smtClean="0">
                <a:latin typeface="Calibri" pitchFamily="34" charset="0"/>
                <a:cs typeface="Calibri" pitchFamily="34" charset="0"/>
              </a:rPr>
              <a:t>x </a:t>
            </a:r>
            <a:r>
              <a:rPr lang="en-US" sz="2400" dirty="0" smtClean="0">
                <a:latin typeface="Calibri" pitchFamily="34" charset="0"/>
                <a:cs typeface="Calibri" pitchFamily="34" charset="0"/>
              </a:rPr>
              <a:t>– 5     =   (3</a:t>
            </a:r>
            <a:r>
              <a:rPr lang="en-US" sz="2400" i="1" dirty="0" smtClean="0">
                <a:latin typeface="Calibri" pitchFamily="34" charset="0"/>
                <a:cs typeface="Calibri" pitchFamily="34" charset="0"/>
              </a:rPr>
              <a:t>x </a:t>
            </a:r>
            <a:r>
              <a:rPr lang="en-US" sz="2400" dirty="0" smtClean="0">
                <a:latin typeface="Calibri" pitchFamily="34" charset="0"/>
                <a:cs typeface="Calibri" pitchFamily="34" charset="0"/>
              </a:rPr>
              <a:t>– 2)  </a:t>
            </a:r>
            <a:r>
              <a:rPr lang="en-US" sz="2400" b="1" dirty="0" smtClean="0">
                <a:latin typeface="Calibri" pitchFamily="34" charset="0"/>
                <a:cs typeface="Calibri" pitchFamily="34" charset="0"/>
                <a:sym typeface="Wingdings 2" pitchFamily="18" charset="2"/>
              </a:rPr>
              <a:t></a:t>
            </a:r>
            <a:r>
              <a:rPr lang="en-US" sz="2400" dirty="0" smtClean="0">
                <a:latin typeface="Calibri" pitchFamily="34" charset="0"/>
                <a:cs typeface="Calibri" pitchFamily="34" charset="0"/>
              </a:rPr>
              <a:t>   (2</a:t>
            </a:r>
            <a:r>
              <a:rPr lang="en-US" sz="2400" i="1" dirty="0" smtClean="0">
                <a:latin typeface="Calibri" pitchFamily="34" charset="0"/>
                <a:cs typeface="Calibri" pitchFamily="34" charset="0"/>
              </a:rPr>
              <a:t>x</a:t>
            </a:r>
            <a:r>
              <a:rPr lang="en-US" sz="2400" baseline="30000" dirty="0" smtClean="0">
                <a:latin typeface="Calibri" pitchFamily="34" charset="0"/>
                <a:cs typeface="Calibri" pitchFamily="34" charset="0"/>
              </a:rPr>
              <a:t>2</a:t>
            </a:r>
            <a:r>
              <a:rPr lang="en-US" sz="2400" dirty="0" smtClean="0">
                <a:latin typeface="Calibri" pitchFamily="34" charset="0"/>
                <a:cs typeface="Calibri" pitchFamily="34" charset="0"/>
              </a:rPr>
              <a:t> – 4</a:t>
            </a:r>
            <a:r>
              <a:rPr lang="en-US" sz="2400" i="1" dirty="0" smtClean="0">
                <a:latin typeface="Calibri" pitchFamily="34" charset="0"/>
                <a:cs typeface="Calibri" pitchFamily="34" charset="0"/>
              </a:rPr>
              <a:t>x </a:t>
            </a:r>
            <a:r>
              <a:rPr lang="en-US" sz="2400" dirty="0" smtClean="0">
                <a:latin typeface="Calibri" pitchFamily="34" charset="0"/>
                <a:cs typeface="Calibri" pitchFamily="34" charset="0"/>
              </a:rPr>
              <a:t>+ 5)  +     5</a:t>
            </a:r>
          </a:p>
          <a:p>
            <a:pPr marL="0" indent="0" eaLnBrk="1" hangingPunct="1">
              <a:lnSpc>
                <a:spcPct val="110000"/>
              </a:lnSpc>
              <a:buNone/>
            </a:pPr>
            <a:endParaRPr lang="en-US" sz="2400" dirty="0" smtClean="0">
              <a:latin typeface="Calibri" pitchFamily="34" charset="0"/>
              <a:cs typeface="Calibri" pitchFamily="34" charset="0"/>
            </a:endParaRPr>
          </a:p>
          <a:p>
            <a:pPr marL="0" indent="0" eaLnBrk="1" hangingPunct="1">
              <a:lnSpc>
                <a:spcPct val="110000"/>
              </a:lnSpc>
              <a:buNone/>
            </a:pPr>
            <a:r>
              <a:rPr lang="en-US" sz="2400" dirty="0" smtClean="0">
                <a:latin typeface="Calibri" pitchFamily="34" charset="0"/>
                <a:cs typeface="Calibri" pitchFamily="34" charset="0"/>
              </a:rPr>
              <a:t>The preceding polynomial division concepts are summarized by the following theorem.</a:t>
            </a:r>
          </a:p>
          <a:p>
            <a:pPr marL="0" indent="0" eaLnBrk="1" hangingPunct="1">
              <a:lnSpc>
                <a:spcPct val="110000"/>
              </a:lnSpc>
              <a:buNone/>
            </a:pPr>
            <a:endParaRPr lang="en-US" sz="2400" dirty="0" smtClean="0">
              <a:latin typeface="Calibri" pitchFamily="34" charset="0"/>
              <a:cs typeface="Calibri" pitchFamily="34" charset="0"/>
            </a:endParaRPr>
          </a:p>
          <a:p>
            <a:pPr marL="0" indent="0" eaLnBrk="1" hangingPunct="1">
              <a:lnSpc>
                <a:spcPct val="110000"/>
              </a:lnSpc>
              <a:buNone/>
            </a:pPr>
            <a:r>
              <a:rPr lang="en-US" sz="2400" dirty="0" smtClean="0">
                <a:solidFill>
                  <a:srgbClr val="B30000"/>
                </a:solidFill>
                <a:latin typeface="Calibri" pitchFamily="34" charset="0"/>
                <a:cs typeface="Calibri" pitchFamily="34" charset="0"/>
              </a:rPr>
              <a:t>Division Algorithm for Polynomials</a:t>
            </a:r>
          </a:p>
          <a:p>
            <a:pPr marL="0" indent="0" eaLnBrk="1" hangingPunct="1">
              <a:lnSpc>
                <a:spcPct val="110000"/>
              </a:lnSpc>
              <a:buNone/>
            </a:pPr>
            <a:r>
              <a:rPr lang="en-US" sz="2400" dirty="0" smtClean="0">
                <a:latin typeface="Calibri" pitchFamily="34" charset="0"/>
                <a:cs typeface="Calibri" pitchFamily="34" charset="0"/>
              </a:rPr>
              <a:t>Let </a:t>
            </a:r>
            <a:r>
              <a:rPr lang="en-US" sz="2400" i="1" dirty="0" smtClean="0">
                <a:latin typeface="Calibri" pitchFamily="34" charset="0"/>
                <a:cs typeface="Calibri" pitchFamily="34" charset="0"/>
              </a:rPr>
              <a:t>P</a:t>
            </a:r>
            <a:r>
              <a:rPr lang="en-US" sz="2400" dirty="0" smtClean="0">
                <a:latin typeface="Calibri" pitchFamily="34" charset="0"/>
                <a:cs typeface="Calibri" pitchFamily="34" charset="0"/>
              </a:rPr>
              <a:t>(</a:t>
            </a:r>
            <a:r>
              <a:rPr lang="en-US" sz="2400" i="1" dirty="0" smtClean="0">
                <a:latin typeface="Calibri" pitchFamily="34" charset="0"/>
                <a:cs typeface="Calibri" pitchFamily="34" charset="0"/>
              </a:rPr>
              <a:t>x</a:t>
            </a:r>
            <a:r>
              <a:rPr lang="en-US" sz="2400" dirty="0" smtClean="0">
                <a:latin typeface="Calibri" pitchFamily="34" charset="0"/>
                <a:cs typeface="Calibri" pitchFamily="34" charset="0"/>
              </a:rPr>
              <a:t>) and </a:t>
            </a:r>
            <a:r>
              <a:rPr lang="en-US" sz="2400" i="1" dirty="0" smtClean="0">
                <a:latin typeface="Calibri" pitchFamily="34" charset="0"/>
                <a:cs typeface="Calibri" pitchFamily="34" charset="0"/>
              </a:rPr>
              <a:t>D</a:t>
            </a:r>
            <a:r>
              <a:rPr lang="en-US" sz="2400" dirty="0" smtClean="0">
                <a:latin typeface="Calibri" pitchFamily="34" charset="0"/>
                <a:cs typeface="Calibri" pitchFamily="34" charset="0"/>
              </a:rPr>
              <a:t>(</a:t>
            </a:r>
            <a:r>
              <a:rPr lang="en-US" sz="2400" i="1" dirty="0" smtClean="0">
                <a:latin typeface="Calibri" pitchFamily="34" charset="0"/>
                <a:cs typeface="Calibri" pitchFamily="34" charset="0"/>
              </a:rPr>
              <a:t>x</a:t>
            </a:r>
            <a:r>
              <a:rPr lang="en-US" sz="2400" dirty="0" smtClean="0">
                <a:latin typeface="Calibri" pitchFamily="34" charset="0"/>
                <a:cs typeface="Calibri" pitchFamily="34" charset="0"/>
              </a:rPr>
              <a:t>) be polynomials, with </a:t>
            </a:r>
            <a:r>
              <a:rPr lang="en-US" sz="2400" i="1" dirty="0" smtClean="0">
                <a:latin typeface="Calibri" pitchFamily="34" charset="0"/>
                <a:cs typeface="Calibri" pitchFamily="34" charset="0"/>
              </a:rPr>
              <a:t>D</a:t>
            </a:r>
            <a:r>
              <a:rPr lang="en-US" sz="2400" dirty="0" smtClean="0">
                <a:latin typeface="Calibri" pitchFamily="34" charset="0"/>
                <a:cs typeface="Calibri" pitchFamily="34" charset="0"/>
              </a:rPr>
              <a:t>(</a:t>
            </a:r>
            <a:r>
              <a:rPr lang="en-US" sz="2400" i="1" dirty="0" smtClean="0">
                <a:latin typeface="Calibri" pitchFamily="34" charset="0"/>
                <a:cs typeface="Calibri" pitchFamily="34" charset="0"/>
              </a:rPr>
              <a:t>x</a:t>
            </a:r>
            <a:r>
              <a:rPr lang="en-US" sz="2400" dirty="0" smtClean="0">
                <a:latin typeface="Calibri" pitchFamily="34" charset="0"/>
                <a:cs typeface="Calibri" pitchFamily="34" charset="0"/>
              </a:rPr>
              <a:t>) of lower degree than </a:t>
            </a:r>
            <a:r>
              <a:rPr lang="en-US" sz="2400" i="1" dirty="0" smtClean="0">
                <a:latin typeface="Calibri" pitchFamily="34" charset="0"/>
                <a:cs typeface="Calibri" pitchFamily="34" charset="0"/>
              </a:rPr>
              <a:t>P</a:t>
            </a:r>
            <a:r>
              <a:rPr lang="en-US" sz="2400" dirty="0" smtClean="0">
                <a:latin typeface="Calibri" pitchFamily="34" charset="0"/>
                <a:cs typeface="Calibri" pitchFamily="34" charset="0"/>
              </a:rPr>
              <a:t>(</a:t>
            </a:r>
            <a:r>
              <a:rPr lang="en-US" sz="2400" i="1" dirty="0" smtClean="0">
                <a:latin typeface="Calibri" pitchFamily="34" charset="0"/>
                <a:cs typeface="Calibri" pitchFamily="34" charset="0"/>
              </a:rPr>
              <a:t>x</a:t>
            </a:r>
            <a:r>
              <a:rPr lang="en-US" sz="2400" dirty="0" smtClean="0">
                <a:latin typeface="Calibri" pitchFamily="34" charset="0"/>
                <a:cs typeface="Calibri" pitchFamily="34" charset="0"/>
              </a:rPr>
              <a:t>) and </a:t>
            </a:r>
            <a:r>
              <a:rPr lang="en-US" sz="2400" i="1" dirty="0" smtClean="0">
                <a:latin typeface="Calibri" pitchFamily="34" charset="0"/>
                <a:cs typeface="Calibri" pitchFamily="34" charset="0"/>
              </a:rPr>
              <a:t>D</a:t>
            </a:r>
            <a:r>
              <a:rPr lang="en-US" sz="2400" dirty="0" smtClean="0">
                <a:latin typeface="Calibri" pitchFamily="34" charset="0"/>
                <a:cs typeface="Calibri" pitchFamily="34" charset="0"/>
              </a:rPr>
              <a:t>(</a:t>
            </a:r>
            <a:r>
              <a:rPr lang="en-US" sz="2400" i="1" dirty="0" smtClean="0">
                <a:latin typeface="Calibri" pitchFamily="34" charset="0"/>
                <a:cs typeface="Calibri" pitchFamily="34" charset="0"/>
              </a:rPr>
              <a:t>x</a:t>
            </a:r>
            <a:r>
              <a:rPr lang="en-US" sz="2400" dirty="0" smtClean="0">
                <a:latin typeface="Calibri" pitchFamily="34" charset="0"/>
                <a:cs typeface="Calibri" pitchFamily="34" charset="0"/>
              </a:rPr>
              <a:t>) of degree 1 or more.</a:t>
            </a:r>
          </a:p>
        </p:txBody>
      </p:sp>
      <p:sp>
        <p:nvSpPr>
          <p:cNvPr id="12291" name="Rectangle 3"/>
          <p:cNvSpPr>
            <a:spLocks noGrp="1" noChangeArrowheads="1"/>
          </p:cNvSpPr>
          <p:nvPr>
            <p:ph type="title"/>
          </p:nvPr>
        </p:nvSpPr>
        <p:spPr>
          <a:xfrm>
            <a:off x="301625" y="90488"/>
            <a:ext cx="8226425" cy="1143000"/>
          </a:xfrm>
          <a:noFill/>
        </p:spPr>
        <p:txBody>
          <a:bodyPr/>
          <a:lstStyle/>
          <a:p>
            <a:pPr eaLnBrk="1" hangingPunct="1"/>
            <a:r>
              <a:rPr lang="en-US" sz="2400" smtClean="0">
                <a:latin typeface="Calibri" pitchFamily="34" charset="0"/>
                <a:cs typeface="Calibri" pitchFamily="34" charset="0"/>
              </a:rPr>
              <a:t>Division of Polynomials</a:t>
            </a:r>
          </a:p>
        </p:txBody>
      </p:sp>
      <p:sp>
        <p:nvSpPr>
          <p:cNvPr id="12292" name="Rectangle 7"/>
          <p:cNvSpPr>
            <a:spLocks noChangeArrowheads="1"/>
          </p:cNvSpPr>
          <p:nvPr/>
        </p:nvSpPr>
        <p:spPr bwMode="auto">
          <a:xfrm>
            <a:off x="1905000" y="2819400"/>
            <a:ext cx="1293944" cy="461665"/>
          </a:xfrm>
          <a:prstGeom prst="rect">
            <a:avLst/>
          </a:prstGeom>
          <a:noFill/>
          <a:ln w="9525" algn="ctr">
            <a:noFill/>
            <a:miter lim="800000"/>
            <a:headEnd/>
            <a:tailEnd/>
          </a:ln>
        </p:spPr>
        <p:txBody>
          <a:bodyPr wrap="none">
            <a:spAutoFit/>
          </a:bodyPr>
          <a:lstStyle/>
          <a:p>
            <a:r>
              <a:rPr lang="en-US" sz="2400" dirty="0">
                <a:solidFill>
                  <a:srgbClr val="009AFF"/>
                </a:solidFill>
                <a:latin typeface="Calibri" pitchFamily="34" charset="0"/>
                <a:cs typeface="Calibri" pitchFamily="34" charset="0"/>
              </a:rPr>
              <a:t>Dividend</a:t>
            </a:r>
          </a:p>
        </p:txBody>
      </p:sp>
      <p:sp>
        <p:nvSpPr>
          <p:cNvPr id="12293" name="Rectangle 8"/>
          <p:cNvSpPr>
            <a:spLocks noChangeArrowheads="1"/>
          </p:cNvSpPr>
          <p:nvPr/>
        </p:nvSpPr>
        <p:spPr bwMode="auto">
          <a:xfrm>
            <a:off x="4191000" y="2819400"/>
            <a:ext cx="1043876" cy="461665"/>
          </a:xfrm>
          <a:prstGeom prst="rect">
            <a:avLst/>
          </a:prstGeom>
          <a:noFill/>
          <a:ln w="9525" algn="ctr">
            <a:noFill/>
            <a:miter lim="800000"/>
            <a:headEnd/>
            <a:tailEnd/>
          </a:ln>
        </p:spPr>
        <p:txBody>
          <a:bodyPr wrap="none">
            <a:spAutoFit/>
          </a:bodyPr>
          <a:lstStyle/>
          <a:p>
            <a:r>
              <a:rPr lang="en-US" sz="2400" dirty="0">
                <a:solidFill>
                  <a:srgbClr val="009AFF"/>
                </a:solidFill>
                <a:latin typeface="Calibri" pitchFamily="34" charset="0"/>
                <a:cs typeface="Calibri" pitchFamily="34" charset="0"/>
              </a:rPr>
              <a:t>Divisor</a:t>
            </a:r>
          </a:p>
        </p:txBody>
      </p:sp>
      <p:sp>
        <p:nvSpPr>
          <p:cNvPr id="12294" name="Rectangle 9"/>
          <p:cNvSpPr>
            <a:spLocks noChangeArrowheads="1"/>
          </p:cNvSpPr>
          <p:nvPr/>
        </p:nvSpPr>
        <p:spPr bwMode="auto">
          <a:xfrm>
            <a:off x="5715000" y="2819400"/>
            <a:ext cx="1303883" cy="461665"/>
          </a:xfrm>
          <a:prstGeom prst="rect">
            <a:avLst/>
          </a:prstGeom>
          <a:noFill/>
          <a:ln w="9525" algn="ctr">
            <a:noFill/>
            <a:miter lim="800000"/>
            <a:headEnd/>
            <a:tailEnd/>
          </a:ln>
        </p:spPr>
        <p:txBody>
          <a:bodyPr wrap="none">
            <a:spAutoFit/>
          </a:bodyPr>
          <a:lstStyle/>
          <a:p>
            <a:r>
              <a:rPr lang="en-US" sz="2400" dirty="0">
                <a:solidFill>
                  <a:srgbClr val="009AFF"/>
                </a:solidFill>
                <a:latin typeface="Calibri" pitchFamily="34" charset="0"/>
                <a:cs typeface="Calibri" pitchFamily="34" charset="0"/>
              </a:rPr>
              <a:t>Quotient</a:t>
            </a:r>
          </a:p>
        </p:txBody>
      </p:sp>
      <p:sp>
        <p:nvSpPr>
          <p:cNvPr id="12295" name="Rectangle 10"/>
          <p:cNvSpPr>
            <a:spLocks noChangeArrowheads="1"/>
          </p:cNvSpPr>
          <p:nvPr/>
        </p:nvSpPr>
        <p:spPr bwMode="auto">
          <a:xfrm>
            <a:off x="7543800" y="2819400"/>
            <a:ext cx="1548244" cy="461665"/>
          </a:xfrm>
          <a:prstGeom prst="rect">
            <a:avLst/>
          </a:prstGeom>
          <a:noFill/>
          <a:ln w="9525" algn="ctr">
            <a:noFill/>
            <a:miter lim="800000"/>
            <a:headEnd/>
            <a:tailEnd/>
          </a:ln>
        </p:spPr>
        <p:txBody>
          <a:bodyPr wrap="none">
            <a:spAutoFit/>
          </a:bodyPr>
          <a:lstStyle/>
          <a:p>
            <a:r>
              <a:rPr lang="en-US" sz="2400" dirty="0">
                <a:solidFill>
                  <a:srgbClr val="009AFF"/>
                </a:solidFill>
                <a:latin typeface="Calibri" pitchFamily="34" charset="0"/>
                <a:cs typeface="Calibri" pitchFamily="34" charset="0"/>
              </a:rPr>
              <a:t>Remainder</a:t>
            </a:r>
          </a:p>
        </p:txBody>
      </p:sp>
      <p:sp>
        <p:nvSpPr>
          <p:cNvPr id="12296" name="Rectangle 11"/>
          <p:cNvSpPr>
            <a:spLocks noChangeArrowheads="1"/>
          </p:cNvSpPr>
          <p:nvPr/>
        </p:nvSpPr>
        <p:spPr bwMode="auto">
          <a:xfrm>
            <a:off x="7210425" y="2743200"/>
            <a:ext cx="338554" cy="461665"/>
          </a:xfrm>
          <a:prstGeom prst="rect">
            <a:avLst/>
          </a:prstGeom>
          <a:noFill/>
          <a:ln w="9525" algn="ctr">
            <a:noFill/>
            <a:miter lim="800000"/>
            <a:headEnd/>
            <a:tailEnd/>
          </a:ln>
        </p:spPr>
        <p:txBody>
          <a:bodyPr wrap="none">
            <a:spAutoFit/>
          </a:bodyPr>
          <a:lstStyle/>
          <a:p>
            <a:r>
              <a:rPr lang="en-US" sz="2400" dirty="0">
                <a:solidFill>
                  <a:srgbClr val="009AFF"/>
                </a:solidFill>
                <a:latin typeface="Calibri" pitchFamily="34" charset="0"/>
                <a:cs typeface="Calibri" pitchFamily="34" charset="0"/>
              </a:rPr>
              <a:t>+</a:t>
            </a:r>
          </a:p>
        </p:txBody>
      </p:sp>
      <p:sp>
        <p:nvSpPr>
          <p:cNvPr id="12297" name="Rectangle 12"/>
          <p:cNvSpPr>
            <a:spLocks noChangeArrowheads="1"/>
          </p:cNvSpPr>
          <p:nvPr/>
        </p:nvSpPr>
        <p:spPr bwMode="auto">
          <a:xfrm>
            <a:off x="5167313" y="2819400"/>
            <a:ext cx="364202" cy="461665"/>
          </a:xfrm>
          <a:prstGeom prst="rect">
            <a:avLst/>
          </a:prstGeom>
          <a:noFill/>
          <a:ln w="9525" algn="ctr">
            <a:noFill/>
            <a:miter lim="800000"/>
            <a:headEnd/>
            <a:tailEnd/>
          </a:ln>
        </p:spPr>
        <p:txBody>
          <a:bodyPr wrap="none" anchor="ctr">
            <a:spAutoFit/>
          </a:bodyPr>
          <a:lstStyle/>
          <a:p>
            <a:r>
              <a:rPr lang="en-US" sz="2400" b="1" dirty="0">
                <a:solidFill>
                  <a:srgbClr val="009AFF"/>
                </a:solidFill>
                <a:latin typeface="Calibri" pitchFamily="34" charset="0"/>
                <a:cs typeface="Calibri" pitchFamily="34" charset="0"/>
                <a:sym typeface="Wingdings 2" pitchFamily="18" charset="2"/>
              </a:rPr>
              <a:t></a:t>
            </a:r>
            <a:r>
              <a:rPr lang="en-US" sz="2400" dirty="0">
                <a:latin typeface="Calibri" pitchFamily="34" charset="0"/>
                <a:cs typeface="Calibri" pitchFamily="34" charset="0"/>
              </a:rPr>
              <a:t> </a:t>
            </a:r>
          </a:p>
        </p:txBody>
      </p:sp>
      <p:pic>
        <p:nvPicPr>
          <p:cNvPr id="12298" name="Picture 13"/>
          <p:cNvPicPr>
            <a:picLocks noChangeAspect="1" noChangeArrowheads="1"/>
          </p:cNvPicPr>
          <p:nvPr/>
        </p:nvPicPr>
        <p:blipFill>
          <a:blip r:embed="rId3" cstate="print"/>
          <a:srcRect/>
          <a:stretch>
            <a:fillRect/>
          </a:stretch>
        </p:blipFill>
        <p:spPr bwMode="auto">
          <a:xfrm>
            <a:off x="1009650" y="2743200"/>
            <a:ext cx="2824163" cy="119062"/>
          </a:xfrm>
          <a:prstGeom prst="rect">
            <a:avLst/>
          </a:prstGeom>
          <a:noFill/>
          <a:ln w="9525" algn="ctr">
            <a:noFill/>
            <a:miter lim="800000"/>
            <a:headEnd/>
            <a:tailEnd/>
          </a:ln>
        </p:spPr>
      </p:pic>
      <p:pic>
        <p:nvPicPr>
          <p:cNvPr id="12299" name="Picture 14"/>
          <p:cNvPicPr>
            <a:picLocks noChangeAspect="1" noChangeArrowheads="1"/>
          </p:cNvPicPr>
          <p:nvPr/>
        </p:nvPicPr>
        <p:blipFill>
          <a:blip r:embed="rId4" cstate="print"/>
          <a:srcRect/>
          <a:stretch>
            <a:fillRect/>
          </a:stretch>
        </p:blipFill>
        <p:spPr bwMode="auto">
          <a:xfrm>
            <a:off x="4081463" y="2743200"/>
            <a:ext cx="1077912" cy="127000"/>
          </a:xfrm>
          <a:prstGeom prst="rect">
            <a:avLst/>
          </a:prstGeom>
          <a:noFill/>
          <a:ln w="9525" algn="ctr">
            <a:noFill/>
            <a:miter lim="800000"/>
            <a:headEnd/>
            <a:tailEnd/>
          </a:ln>
        </p:spPr>
      </p:pic>
      <p:pic>
        <p:nvPicPr>
          <p:cNvPr id="12300" name="Picture 15"/>
          <p:cNvPicPr>
            <a:picLocks noChangeAspect="1" noChangeArrowheads="1"/>
          </p:cNvPicPr>
          <p:nvPr/>
        </p:nvPicPr>
        <p:blipFill>
          <a:blip r:embed="rId5" cstate="print"/>
          <a:srcRect/>
          <a:stretch>
            <a:fillRect/>
          </a:stretch>
        </p:blipFill>
        <p:spPr bwMode="auto">
          <a:xfrm>
            <a:off x="5467350" y="2743200"/>
            <a:ext cx="1800225" cy="119062"/>
          </a:xfrm>
          <a:prstGeom prst="rect">
            <a:avLst/>
          </a:prstGeom>
          <a:noFill/>
          <a:ln w="9525" algn="ctr">
            <a:noFill/>
            <a:miter lim="800000"/>
            <a:headEnd/>
            <a:tailEnd/>
          </a:ln>
        </p:spPr>
      </p:pic>
      <p:pic>
        <p:nvPicPr>
          <p:cNvPr id="12301" name="Picture 16"/>
          <p:cNvPicPr>
            <a:picLocks noChangeAspect="1" noChangeArrowheads="1"/>
          </p:cNvPicPr>
          <p:nvPr/>
        </p:nvPicPr>
        <p:blipFill>
          <a:blip r:embed="rId6" cstate="print"/>
          <a:srcRect/>
          <a:stretch>
            <a:fillRect/>
          </a:stretch>
        </p:blipFill>
        <p:spPr bwMode="auto">
          <a:xfrm>
            <a:off x="7772400" y="2667000"/>
            <a:ext cx="328612" cy="82550"/>
          </a:xfrm>
          <a:prstGeom prst="rect">
            <a:avLst/>
          </a:prstGeom>
          <a:noFill/>
          <a:ln w="9525" algn="ctr">
            <a:noFill/>
            <a:miter lim="800000"/>
            <a:headEnd/>
            <a:tailEnd/>
          </a:ln>
        </p:spPr>
      </p:pic>
      <p:sp>
        <p:nvSpPr>
          <p:cNvPr id="12302" name="Text Box 17"/>
          <p:cNvSpPr txBox="1">
            <a:spLocks noChangeArrowheads="1"/>
          </p:cNvSpPr>
          <p:nvPr/>
        </p:nvSpPr>
        <p:spPr bwMode="auto">
          <a:xfrm>
            <a:off x="3733800" y="2667000"/>
            <a:ext cx="609600" cy="461665"/>
          </a:xfrm>
          <a:prstGeom prst="rect">
            <a:avLst/>
          </a:prstGeom>
          <a:noFill/>
          <a:ln w="9525" algn="ctr">
            <a:noFill/>
            <a:miter lim="800000"/>
            <a:headEnd/>
            <a:tailEnd/>
          </a:ln>
        </p:spPr>
        <p:txBody>
          <a:bodyPr>
            <a:spAutoFit/>
          </a:bodyPr>
          <a:lstStyle/>
          <a:p>
            <a:pPr>
              <a:spcBef>
                <a:spcPct val="50000"/>
              </a:spcBef>
            </a:pPr>
            <a:r>
              <a:rPr lang="en-US" sz="2400" dirty="0">
                <a:solidFill>
                  <a:srgbClr val="009AFF"/>
                </a:solidFill>
                <a:latin typeface="Calibri" pitchFamily="34" charset="0"/>
                <a:cs typeface="Calibri" pitchFamily="34" charset="0"/>
              </a:rPr>
              <a:t>=</a:t>
            </a:r>
          </a:p>
        </p:txBody>
      </p:sp>
      <p:sp>
        <p:nvSpPr>
          <p:cNvPr id="15" name="Slide Number Placeholder 14"/>
          <p:cNvSpPr>
            <a:spLocks noGrp="1"/>
          </p:cNvSpPr>
          <p:nvPr>
            <p:ph type="sldNum" sz="quarter" idx="12"/>
          </p:nvPr>
        </p:nvSpPr>
        <p:spPr/>
        <p:txBody>
          <a:bodyPr/>
          <a:lstStyle/>
          <a:p>
            <a:pPr>
              <a:defRPr/>
            </a:pPr>
            <a:fld id="{C5D99174-3558-4ECF-88CC-1EADAF5F65E5}" type="slidenum">
              <a:rPr lang="en-GB" smtClean="0"/>
              <a:pPr>
                <a:defRPr/>
              </a:pPr>
              <a:t>11</a:t>
            </a:fld>
            <a:endParaRPr lang="en-GB"/>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body" idx="1"/>
          </p:nvPr>
        </p:nvSpPr>
        <p:spPr>
          <a:xfrm>
            <a:off x="457200" y="1370013"/>
            <a:ext cx="8229600" cy="5256212"/>
          </a:xfrm>
          <a:noFill/>
        </p:spPr>
        <p:txBody>
          <a:bodyPr/>
          <a:lstStyle/>
          <a:p>
            <a:pPr marL="0" indent="0">
              <a:buNone/>
            </a:pPr>
            <a:r>
              <a:rPr lang="en-US" sz="2400" b="1" dirty="0"/>
              <a:t>3. </a:t>
            </a:r>
            <a:r>
              <a:rPr lang="en-US" sz="2400" b="1" i="1" dirty="0"/>
              <a:t>Work with the reduced polynomials </a:t>
            </a:r>
            <a:r>
              <a:rPr lang="en-US" sz="2400" dirty="0"/>
              <a:t>Each time a zero</a:t>
            </a:r>
            <a:br>
              <a:rPr lang="en-US" sz="2400" dirty="0"/>
            </a:br>
            <a:r>
              <a:rPr lang="en-US" sz="2400" dirty="0"/>
              <a:t>    is found, you obtain a reduced polynomial.</a:t>
            </a:r>
          </a:p>
          <a:p>
            <a:pPr>
              <a:buNone/>
            </a:pPr>
            <a:endParaRPr lang="en-US" sz="2400" dirty="0"/>
          </a:p>
          <a:p>
            <a:pPr marL="0" indent="0">
              <a:buClr>
                <a:srgbClr val="B30000"/>
              </a:buClr>
              <a:buNone/>
            </a:pPr>
            <a:r>
              <a:rPr lang="en-US" sz="2400" dirty="0"/>
              <a:t>  If a reduced polynomial is of degree 2, find its zeros </a:t>
            </a:r>
            <a:br>
              <a:rPr lang="en-US" sz="2400" dirty="0"/>
            </a:br>
            <a:r>
              <a:rPr lang="en-US" sz="2400" dirty="0"/>
              <a:t>   </a:t>
            </a:r>
            <a:r>
              <a:rPr lang="en-US" sz="2400" dirty="0" smtClean="0"/>
              <a:t>either </a:t>
            </a:r>
            <a:r>
              <a:rPr lang="en-US" sz="2400" dirty="0"/>
              <a:t>by factoring or by applying the quadratic formula.</a:t>
            </a:r>
          </a:p>
          <a:p>
            <a:pPr>
              <a:buClr>
                <a:srgbClr val="B30000"/>
              </a:buClr>
              <a:buNone/>
            </a:pPr>
            <a:endParaRPr lang="en-US" sz="2400" dirty="0"/>
          </a:p>
          <a:p>
            <a:pPr marL="0" indent="0">
              <a:buClr>
                <a:srgbClr val="B30000"/>
              </a:buClr>
              <a:buNone/>
            </a:pPr>
            <a:r>
              <a:rPr lang="en-US" sz="2400" dirty="0"/>
              <a:t>  If the degree of a reduced polynomial is 3 or greater, </a:t>
            </a:r>
            <a:br>
              <a:rPr lang="en-US" sz="2400" dirty="0"/>
            </a:br>
            <a:r>
              <a:rPr lang="en-US" sz="2400" dirty="0"/>
              <a:t>   </a:t>
            </a:r>
            <a:r>
              <a:rPr lang="en-US" sz="2400" dirty="0" smtClean="0"/>
              <a:t>repeat </a:t>
            </a:r>
            <a:r>
              <a:rPr lang="en-US" sz="2400" dirty="0"/>
              <a:t>the preceding steps for this polynomial.</a:t>
            </a:r>
          </a:p>
          <a:p>
            <a:pPr>
              <a:buClr>
                <a:srgbClr val="B30000"/>
              </a:buClr>
              <a:buNone/>
            </a:pPr>
            <a:endParaRPr lang="en-US" sz="2400" dirty="0"/>
          </a:p>
          <a:p>
            <a:pPr marL="0" indent="0">
              <a:buClr>
                <a:srgbClr val="B30000"/>
              </a:buClr>
              <a:buNone/>
            </a:pPr>
            <a:r>
              <a:rPr lang="en-US" sz="2400" dirty="0"/>
              <a:t>Example 4 illustrates the procedure discussed in the </a:t>
            </a:r>
            <a:r>
              <a:rPr lang="en-US" sz="2400" dirty="0" smtClean="0"/>
              <a:t>preceding guidelines</a:t>
            </a:r>
            <a:r>
              <a:rPr lang="en-US" sz="2400" dirty="0"/>
              <a:t>.</a:t>
            </a:r>
          </a:p>
        </p:txBody>
      </p:sp>
      <p:sp>
        <p:nvSpPr>
          <p:cNvPr id="192515" name="Rectangle 3"/>
          <p:cNvSpPr>
            <a:spLocks noGrp="1" noChangeArrowheads="1"/>
          </p:cNvSpPr>
          <p:nvPr>
            <p:ph type="title"/>
          </p:nvPr>
        </p:nvSpPr>
        <p:spPr>
          <a:xfrm>
            <a:off x="301625" y="90488"/>
            <a:ext cx="8226425" cy="1143000"/>
          </a:xfrm>
          <a:noFill/>
        </p:spPr>
        <p:txBody>
          <a:bodyPr/>
          <a:lstStyle/>
          <a:p>
            <a:r>
              <a:rPr lang="en-US" sz="2400">
                <a:latin typeface="+mn-lt"/>
              </a:rPr>
              <a:t>Zeros of a Polynomial Function</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110</a:t>
            </a:fld>
            <a:endParaRPr lang="en-GB"/>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body" idx="1"/>
          </p:nvPr>
        </p:nvSpPr>
        <p:spPr>
          <a:xfrm>
            <a:off x="457200" y="1370013"/>
            <a:ext cx="8229600" cy="5256212"/>
          </a:xfrm>
          <a:noFill/>
        </p:spPr>
        <p:txBody>
          <a:bodyPr/>
          <a:lstStyle/>
          <a:p>
            <a:pPr>
              <a:buNone/>
            </a:pPr>
            <a:r>
              <a:rPr lang="en-US" sz="2400" dirty="0"/>
              <a:t>Find the zeros of </a:t>
            </a:r>
            <a:r>
              <a:rPr lang="en-US" sz="2400" i="1" dirty="0"/>
              <a:t>P</a:t>
            </a:r>
            <a:r>
              <a:rPr lang="en-US" sz="2400" dirty="0"/>
              <a:t>(</a:t>
            </a:r>
            <a:r>
              <a:rPr lang="en-US" sz="2400" i="1" dirty="0"/>
              <a:t>x</a:t>
            </a:r>
            <a:r>
              <a:rPr lang="en-US" sz="2400" dirty="0"/>
              <a:t>) = 3</a:t>
            </a:r>
            <a:r>
              <a:rPr lang="en-US" sz="2400" i="1" dirty="0"/>
              <a:t>x</a:t>
            </a:r>
            <a:r>
              <a:rPr lang="en-US" sz="2400" baseline="30000" dirty="0"/>
              <a:t>4</a:t>
            </a:r>
            <a:r>
              <a:rPr lang="en-US" sz="2400" dirty="0"/>
              <a:t> + 23</a:t>
            </a:r>
            <a:r>
              <a:rPr lang="en-US" sz="2400" i="1" dirty="0"/>
              <a:t>x</a:t>
            </a:r>
            <a:r>
              <a:rPr lang="en-US" sz="2400" baseline="30000" dirty="0"/>
              <a:t>3</a:t>
            </a:r>
            <a:r>
              <a:rPr lang="en-US" sz="2400" dirty="0"/>
              <a:t> + 56</a:t>
            </a:r>
            <a:r>
              <a:rPr lang="en-US" sz="2400" i="1" dirty="0"/>
              <a:t>x</a:t>
            </a:r>
            <a:r>
              <a:rPr lang="en-US" sz="2400" baseline="30000" dirty="0"/>
              <a:t>2</a:t>
            </a:r>
            <a:r>
              <a:rPr lang="en-US" sz="2400" dirty="0"/>
              <a:t> + 52</a:t>
            </a:r>
            <a:r>
              <a:rPr lang="en-US" sz="2400" i="1" dirty="0"/>
              <a:t>x </a:t>
            </a:r>
            <a:r>
              <a:rPr lang="en-US" sz="2400" dirty="0"/>
              <a:t>+ 16.</a:t>
            </a:r>
          </a:p>
          <a:p>
            <a:pPr>
              <a:buNone/>
            </a:pPr>
            <a:endParaRPr lang="en-US" sz="2400" dirty="0"/>
          </a:p>
          <a:p>
            <a:pPr>
              <a:buClr>
                <a:srgbClr val="B30000"/>
              </a:buClr>
              <a:buNone/>
            </a:pPr>
            <a:r>
              <a:rPr lang="en-US" sz="2400" dirty="0">
                <a:solidFill>
                  <a:srgbClr val="21419C"/>
                </a:solidFill>
              </a:rPr>
              <a:t>Solution:</a:t>
            </a:r>
          </a:p>
          <a:p>
            <a:pPr>
              <a:buNone/>
            </a:pPr>
            <a:r>
              <a:rPr lang="en-US" sz="2400" b="1" dirty="0"/>
              <a:t>1. </a:t>
            </a:r>
            <a:r>
              <a:rPr lang="en-US" sz="2400" b="1" i="1" dirty="0"/>
              <a:t>Gather general information: </a:t>
            </a:r>
            <a:r>
              <a:rPr lang="en-US" sz="2400" dirty="0"/>
              <a:t>The degree of </a:t>
            </a:r>
            <a:r>
              <a:rPr lang="en-US" sz="2400" i="1" dirty="0"/>
              <a:t>P </a:t>
            </a:r>
            <a:r>
              <a:rPr lang="en-US" sz="2400" dirty="0"/>
              <a:t>is 4. Thus </a:t>
            </a:r>
            <a:br>
              <a:rPr lang="en-US" sz="2400" dirty="0"/>
            </a:br>
            <a:r>
              <a:rPr lang="en-US" sz="2400" dirty="0"/>
              <a:t>    the number of zeros of </a:t>
            </a:r>
            <a:r>
              <a:rPr lang="en-US" sz="2400" i="1" dirty="0"/>
              <a:t>P </a:t>
            </a:r>
            <a:r>
              <a:rPr lang="en-US" sz="2400" dirty="0"/>
              <a:t>is at most 4. By Descartes’ </a:t>
            </a:r>
            <a:br>
              <a:rPr lang="en-US" sz="2400" dirty="0"/>
            </a:br>
            <a:r>
              <a:rPr lang="en-US" sz="2400" dirty="0"/>
              <a:t>    Rule of Signs, there are no positive zeros and there are </a:t>
            </a:r>
            <a:br>
              <a:rPr lang="en-US" sz="2400" dirty="0"/>
            </a:br>
            <a:r>
              <a:rPr lang="en-US" sz="2400" dirty="0"/>
              <a:t>    four, two, or no negative zeros.</a:t>
            </a:r>
          </a:p>
          <a:p>
            <a:pPr>
              <a:buNone/>
            </a:pPr>
            <a:endParaRPr lang="en-US" sz="2400" dirty="0"/>
          </a:p>
          <a:p>
            <a:pPr>
              <a:buNone/>
            </a:pPr>
            <a:r>
              <a:rPr lang="en-US" sz="2400" b="1" dirty="0"/>
              <a:t>2. </a:t>
            </a:r>
            <a:r>
              <a:rPr lang="en-US" sz="2400" b="1" i="1" dirty="0"/>
              <a:t>Check suspects: </a:t>
            </a:r>
            <a:r>
              <a:rPr lang="en-US" sz="2400" dirty="0"/>
              <a:t>By the Rational Zero Theorem, the </a:t>
            </a:r>
          </a:p>
          <a:p>
            <a:pPr>
              <a:buNone/>
            </a:pPr>
            <a:r>
              <a:rPr lang="en-US" sz="2400" dirty="0"/>
              <a:t>    possible negative rational zeros of </a:t>
            </a:r>
            <a:r>
              <a:rPr lang="en-US" sz="2400" i="1" dirty="0"/>
              <a:t>P </a:t>
            </a:r>
            <a:r>
              <a:rPr lang="en-US" sz="2400" dirty="0"/>
              <a:t>are</a:t>
            </a:r>
          </a:p>
        </p:txBody>
      </p:sp>
      <p:sp>
        <p:nvSpPr>
          <p:cNvPr id="194563" name="Rectangle 3"/>
          <p:cNvSpPr>
            <a:spLocks noGrp="1" noChangeArrowheads="1"/>
          </p:cNvSpPr>
          <p:nvPr>
            <p:ph type="title"/>
          </p:nvPr>
        </p:nvSpPr>
        <p:spPr>
          <a:xfrm>
            <a:off x="301625" y="90488"/>
            <a:ext cx="8226425" cy="1143000"/>
          </a:xfrm>
          <a:noFill/>
        </p:spPr>
        <p:txBody>
          <a:bodyPr/>
          <a:lstStyle/>
          <a:p>
            <a:r>
              <a:rPr lang="en-US" sz="2400">
                <a:latin typeface="+mn-lt"/>
              </a:rPr>
              <a:t>Example 4 – </a:t>
            </a:r>
            <a:r>
              <a:rPr lang="en-US" sz="2400" i="1">
                <a:latin typeface="+mn-lt"/>
              </a:rPr>
              <a:t>Find the Zeros of a Polynomial Function</a:t>
            </a:r>
          </a:p>
        </p:txBody>
      </p:sp>
      <p:pic>
        <p:nvPicPr>
          <p:cNvPr id="194566" name="Picture 6"/>
          <p:cNvPicPr>
            <a:picLocks noChangeAspect="1" noChangeArrowheads="1"/>
          </p:cNvPicPr>
          <p:nvPr/>
        </p:nvPicPr>
        <p:blipFill>
          <a:blip r:embed="rId3" cstate="print"/>
          <a:srcRect/>
          <a:stretch>
            <a:fillRect/>
          </a:stretch>
        </p:blipFill>
        <p:spPr bwMode="auto">
          <a:xfrm>
            <a:off x="1371600" y="5757862"/>
            <a:ext cx="6024563" cy="566738"/>
          </a:xfrm>
          <a:prstGeom prst="rect">
            <a:avLst/>
          </a:prstGeom>
          <a:noFill/>
          <a:ln w="9525" algn="ctr">
            <a:noFill/>
            <a:miter lim="800000"/>
            <a:headEnd/>
            <a:tailEnd/>
          </a:ln>
          <a:effectLst/>
        </p:spPr>
      </p:pic>
      <p:sp>
        <p:nvSpPr>
          <p:cNvPr id="5" name="Slide Number Placeholder 4"/>
          <p:cNvSpPr>
            <a:spLocks noGrp="1"/>
          </p:cNvSpPr>
          <p:nvPr>
            <p:ph type="sldNum" sz="quarter" idx="12"/>
          </p:nvPr>
        </p:nvSpPr>
        <p:spPr/>
        <p:txBody>
          <a:bodyPr/>
          <a:lstStyle/>
          <a:p>
            <a:pPr>
              <a:defRPr/>
            </a:pPr>
            <a:fld id="{C5D99174-3558-4ECF-88CC-1EADAF5F65E5}" type="slidenum">
              <a:rPr lang="en-GB" smtClean="0"/>
              <a:pPr>
                <a:defRPr/>
              </a:pPr>
              <a:t>111</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94562">
                                            <p:txEl>
                                              <p:pRg st="2" end="2"/>
                                            </p:txEl>
                                          </p:spTgt>
                                        </p:tgtEl>
                                        <p:attrNameLst>
                                          <p:attrName>style.visibility</p:attrName>
                                        </p:attrNameLst>
                                      </p:cBhvr>
                                      <p:to>
                                        <p:strVal val="visible"/>
                                      </p:to>
                                    </p:set>
                                    <p:animEffect transition="in" filter="fade">
                                      <p:cBhvr>
                                        <p:cTn id="7" dur="1000"/>
                                        <p:tgtEl>
                                          <p:spTgt spid="194562">
                                            <p:txEl>
                                              <p:pRg st="2" end="2"/>
                                            </p:txEl>
                                          </p:spTgt>
                                        </p:tgtEl>
                                      </p:cBhvr>
                                    </p:animEffect>
                                    <p:anim calcmode="lin" valueType="num">
                                      <p:cBhvr>
                                        <p:cTn id="8" dur="1000" fill="hold"/>
                                        <p:tgtEl>
                                          <p:spTgt spid="194562">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94562">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94562">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94562">
                                            <p:txEl>
                                              <p:pRg st="3" end="3"/>
                                            </p:txEl>
                                          </p:spTgt>
                                        </p:tgtEl>
                                        <p:attrNameLst>
                                          <p:attrName>style.visibility</p:attrName>
                                        </p:attrNameLst>
                                      </p:cBhvr>
                                      <p:to>
                                        <p:strVal val="visible"/>
                                      </p:to>
                                    </p:set>
                                    <p:animEffect transition="in" filter="fade">
                                      <p:cBhvr>
                                        <p:cTn id="13" dur="1000"/>
                                        <p:tgtEl>
                                          <p:spTgt spid="194562">
                                            <p:txEl>
                                              <p:pRg st="3" end="3"/>
                                            </p:txEl>
                                          </p:spTgt>
                                        </p:tgtEl>
                                      </p:cBhvr>
                                    </p:animEffect>
                                    <p:anim calcmode="lin" valueType="num">
                                      <p:cBhvr>
                                        <p:cTn id="14" dur="1000" fill="hold"/>
                                        <p:tgtEl>
                                          <p:spTgt spid="194562">
                                            <p:txEl>
                                              <p:pRg st="3" end="3"/>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94562">
                                            <p:txEl>
                                              <p:pRg st="3" end="3"/>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94562">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194562">
                                            <p:txEl>
                                              <p:pRg st="5" end="5"/>
                                            </p:txEl>
                                          </p:spTgt>
                                        </p:tgtEl>
                                        <p:attrNameLst>
                                          <p:attrName>style.visibility</p:attrName>
                                        </p:attrNameLst>
                                      </p:cBhvr>
                                      <p:to>
                                        <p:strVal val="visible"/>
                                      </p:to>
                                    </p:set>
                                    <p:animEffect transition="in" filter="fade">
                                      <p:cBhvr>
                                        <p:cTn id="21" dur="1000"/>
                                        <p:tgtEl>
                                          <p:spTgt spid="194562">
                                            <p:txEl>
                                              <p:pRg st="5" end="5"/>
                                            </p:txEl>
                                          </p:spTgt>
                                        </p:tgtEl>
                                      </p:cBhvr>
                                    </p:animEffect>
                                    <p:anim calcmode="lin" valueType="num">
                                      <p:cBhvr>
                                        <p:cTn id="22" dur="1000" fill="hold"/>
                                        <p:tgtEl>
                                          <p:spTgt spid="194562">
                                            <p:txEl>
                                              <p:pRg st="5" end="5"/>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194562">
                                            <p:txEl>
                                              <p:pRg st="5" end="5"/>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94562">
                                            <p:txEl>
                                              <p:pRg st="5" end="5"/>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194562">
                                            <p:txEl>
                                              <p:pRg st="6" end="6"/>
                                            </p:txEl>
                                          </p:spTgt>
                                        </p:tgtEl>
                                        <p:attrNameLst>
                                          <p:attrName>style.visibility</p:attrName>
                                        </p:attrNameLst>
                                      </p:cBhvr>
                                      <p:to>
                                        <p:strVal val="visible"/>
                                      </p:to>
                                    </p:set>
                                    <p:animEffect transition="in" filter="fade">
                                      <p:cBhvr>
                                        <p:cTn id="27" dur="1000"/>
                                        <p:tgtEl>
                                          <p:spTgt spid="194562">
                                            <p:txEl>
                                              <p:pRg st="6" end="6"/>
                                            </p:txEl>
                                          </p:spTgt>
                                        </p:tgtEl>
                                      </p:cBhvr>
                                    </p:animEffect>
                                    <p:anim calcmode="lin" valueType="num">
                                      <p:cBhvr>
                                        <p:cTn id="28" dur="1000" fill="hold"/>
                                        <p:tgtEl>
                                          <p:spTgt spid="194562">
                                            <p:txEl>
                                              <p:pRg st="6" end="6"/>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194562">
                                            <p:txEl>
                                              <p:pRg st="6" end="6"/>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94562">
                                            <p:txEl>
                                              <p:pRg st="6" end="6"/>
                                            </p:txEl>
                                          </p:spTgt>
                                        </p:tgtEl>
                                        <p:attrNameLst>
                                          <p:attrName>ppt_y</p:attrName>
                                        </p:attrNameLst>
                                      </p:cBhvr>
                                      <p:tavLst>
                                        <p:tav tm="0">
                                          <p:val>
                                            <p:strVal val="#ppt_y-.03"/>
                                          </p:val>
                                        </p:tav>
                                        <p:tav tm="100000">
                                          <p:val>
                                            <p:strVal val="#ppt_y"/>
                                          </p:val>
                                        </p:tav>
                                      </p:tavLst>
                                    </p:anim>
                                  </p:childTnLst>
                                </p:cTn>
                              </p:par>
                              <p:par>
                                <p:cTn id="31" presetID="37" presetClass="entr" presetSubtype="0" fill="hold" nodeType="withEffect">
                                  <p:stCondLst>
                                    <p:cond delay="0"/>
                                  </p:stCondLst>
                                  <p:childTnLst>
                                    <p:set>
                                      <p:cBhvr>
                                        <p:cTn id="32" dur="1" fill="hold">
                                          <p:stCondLst>
                                            <p:cond delay="0"/>
                                          </p:stCondLst>
                                        </p:cTn>
                                        <p:tgtEl>
                                          <p:spTgt spid="194566"/>
                                        </p:tgtEl>
                                        <p:attrNameLst>
                                          <p:attrName>style.visibility</p:attrName>
                                        </p:attrNameLst>
                                      </p:cBhvr>
                                      <p:to>
                                        <p:strVal val="visible"/>
                                      </p:to>
                                    </p:set>
                                    <p:animEffect transition="in" filter="fade">
                                      <p:cBhvr>
                                        <p:cTn id="33" dur="1000"/>
                                        <p:tgtEl>
                                          <p:spTgt spid="194566"/>
                                        </p:tgtEl>
                                      </p:cBhvr>
                                    </p:animEffect>
                                    <p:anim calcmode="lin" valueType="num">
                                      <p:cBhvr>
                                        <p:cTn id="34" dur="1000" fill="hold"/>
                                        <p:tgtEl>
                                          <p:spTgt spid="194566"/>
                                        </p:tgtEl>
                                        <p:attrNameLst>
                                          <p:attrName>ppt_x</p:attrName>
                                        </p:attrNameLst>
                                      </p:cBhvr>
                                      <p:tavLst>
                                        <p:tav tm="0">
                                          <p:val>
                                            <p:strVal val="#ppt_x"/>
                                          </p:val>
                                        </p:tav>
                                        <p:tav tm="100000">
                                          <p:val>
                                            <p:strVal val="#ppt_x"/>
                                          </p:val>
                                        </p:tav>
                                      </p:tavLst>
                                    </p:anim>
                                    <p:anim calcmode="lin" valueType="num">
                                      <p:cBhvr>
                                        <p:cTn id="35" dur="900" decel="100000" fill="hold"/>
                                        <p:tgtEl>
                                          <p:spTgt spid="194566"/>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9456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body" idx="1"/>
          </p:nvPr>
        </p:nvSpPr>
        <p:spPr>
          <a:xfrm>
            <a:off x="457200" y="1370013"/>
            <a:ext cx="8229600" cy="5256212"/>
          </a:xfrm>
          <a:noFill/>
        </p:spPr>
        <p:txBody>
          <a:bodyPr/>
          <a:lstStyle/>
          <a:p>
            <a:pPr>
              <a:buNone/>
            </a:pPr>
            <a:r>
              <a:rPr lang="en-US" sz="2400" dirty="0"/>
              <a:t>    Use synthetic division to test the possible rational zeros.   </a:t>
            </a:r>
            <a:br>
              <a:rPr lang="en-US" sz="2400" dirty="0"/>
            </a:br>
            <a:r>
              <a:rPr lang="en-US" sz="2400" dirty="0"/>
              <a:t>    The following work shows that – 4 is a zero of </a:t>
            </a:r>
            <a:r>
              <a:rPr lang="en-US" sz="2400" i="1" dirty="0"/>
              <a:t>P</a:t>
            </a:r>
            <a:r>
              <a:rPr lang="en-US" sz="2400" dirty="0"/>
              <a:t>.</a:t>
            </a:r>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r>
              <a:rPr lang="en-US" sz="2400" b="1" dirty="0"/>
              <a:t>3. </a:t>
            </a:r>
            <a:r>
              <a:rPr lang="en-US" sz="2400" b="1" i="1" dirty="0"/>
              <a:t>Work with the reduced polynomials: </a:t>
            </a:r>
            <a:r>
              <a:rPr lang="en-US" sz="2400" dirty="0"/>
              <a:t>Because – 4 is a </a:t>
            </a:r>
            <a:br>
              <a:rPr lang="en-US" sz="2400" dirty="0"/>
            </a:br>
            <a:r>
              <a:rPr lang="en-US" sz="2400" dirty="0"/>
              <a:t>    zero, (</a:t>
            </a:r>
            <a:r>
              <a:rPr lang="en-US" sz="2400" i="1" dirty="0"/>
              <a:t>x </a:t>
            </a:r>
            <a:r>
              <a:rPr lang="en-US" sz="2400" dirty="0"/>
              <a:t>+ 4) and the first reduced polynomial </a:t>
            </a:r>
            <a:br>
              <a:rPr lang="en-US" sz="2400" dirty="0"/>
            </a:br>
            <a:r>
              <a:rPr lang="en-US" sz="2400" dirty="0"/>
              <a:t>    (3</a:t>
            </a:r>
            <a:r>
              <a:rPr lang="en-US" sz="2400" i="1" dirty="0"/>
              <a:t>x</a:t>
            </a:r>
            <a:r>
              <a:rPr lang="en-US" sz="2400" baseline="30000" dirty="0"/>
              <a:t>3</a:t>
            </a:r>
            <a:r>
              <a:rPr lang="en-US" sz="2400" dirty="0"/>
              <a:t> + 11</a:t>
            </a:r>
            <a:r>
              <a:rPr lang="en-US" sz="2400" i="1" dirty="0"/>
              <a:t>x</a:t>
            </a:r>
            <a:r>
              <a:rPr lang="en-US" sz="2400" baseline="30000" dirty="0"/>
              <a:t>2</a:t>
            </a:r>
            <a:r>
              <a:rPr lang="en-US" sz="2400" dirty="0"/>
              <a:t> + 12</a:t>
            </a:r>
            <a:r>
              <a:rPr lang="en-US" sz="2400" i="1" dirty="0"/>
              <a:t>x </a:t>
            </a:r>
            <a:r>
              <a:rPr lang="en-US" sz="2400" dirty="0"/>
              <a:t>+ 4) are both factors of </a:t>
            </a:r>
            <a:r>
              <a:rPr lang="en-US" sz="2400" i="1" dirty="0"/>
              <a:t>P</a:t>
            </a:r>
            <a:r>
              <a:rPr lang="en-US" sz="2400" dirty="0"/>
              <a:t>. </a:t>
            </a:r>
          </a:p>
          <a:p>
            <a:pPr>
              <a:buNone/>
            </a:pPr>
            <a:r>
              <a:rPr lang="en-US" sz="2400" dirty="0"/>
              <a:t>Thus</a:t>
            </a:r>
          </a:p>
          <a:p>
            <a:pPr>
              <a:buNone/>
            </a:pPr>
            <a:r>
              <a:rPr lang="en-US" sz="2400" i="1" dirty="0"/>
              <a:t>	P</a:t>
            </a:r>
            <a:r>
              <a:rPr lang="en-US" sz="2400" dirty="0"/>
              <a:t>(</a:t>
            </a:r>
            <a:r>
              <a:rPr lang="en-US" sz="2400" i="1" dirty="0"/>
              <a:t>x</a:t>
            </a:r>
            <a:r>
              <a:rPr lang="en-US" sz="2400" dirty="0"/>
              <a:t>) = (</a:t>
            </a:r>
            <a:r>
              <a:rPr lang="en-US" sz="2400" i="1" dirty="0"/>
              <a:t>x </a:t>
            </a:r>
            <a:r>
              <a:rPr lang="en-US" sz="2400" dirty="0"/>
              <a:t>+ 4)(3</a:t>
            </a:r>
            <a:r>
              <a:rPr lang="en-US" sz="2400" i="1" dirty="0"/>
              <a:t>x</a:t>
            </a:r>
            <a:r>
              <a:rPr lang="en-US" sz="2400" baseline="30000" dirty="0"/>
              <a:t>3</a:t>
            </a:r>
            <a:r>
              <a:rPr lang="en-US" sz="2400" dirty="0"/>
              <a:t> + 11</a:t>
            </a:r>
            <a:r>
              <a:rPr lang="en-US" sz="2400" i="1" dirty="0"/>
              <a:t>x</a:t>
            </a:r>
            <a:r>
              <a:rPr lang="en-US" sz="2400" baseline="30000" dirty="0"/>
              <a:t>2</a:t>
            </a:r>
            <a:r>
              <a:rPr lang="en-US" sz="2400" dirty="0"/>
              <a:t> + 12</a:t>
            </a:r>
            <a:r>
              <a:rPr lang="en-US" sz="2400" i="1" dirty="0"/>
              <a:t>x </a:t>
            </a:r>
            <a:r>
              <a:rPr lang="en-US" sz="2400" dirty="0"/>
              <a:t>+ 4)</a:t>
            </a:r>
          </a:p>
        </p:txBody>
      </p:sp>
      <p:sp>
        <p:nvSpPr>
          <p:cNvPr id="196611" name="Rectangle 3"/>
          <p:cNvSpPr>
            <a:spLocks noGrp="1" noChangeArrowheads="1"/>
          </p:cNvSpPr>
          <p:nvPr>
            <p:ph type="title"/>
          </p:nvPr>
        </p:nvSpPr>
        <p:spPr>
          <a:xfrm>
            <a:off x="301625" y="90488"/>
            <a:ext cx="8226425" cy="1143000"/>
          </a:xfrm>
          <a:noFill/>
          <a:ln/>
        </p:spPr>
        <p:txBody>
          <a:bodyPr/>
          <a:lstStyle/>
          <a:p>
            <a:r>
              <a:rPr lang="en-US" sz="2400">
                <a:latin typeface="+mn-lt"/>
              </a:rPr>
              <a:t>Example 4 – </a:t>
            </a:r>
            <a:r>
              <a:rPr lang="en-US" sz="2400" i="1">
                <a:latin typeface="+mn-lt"/>
              </a:rPr>
              <a:t>Solution</a:t>
            </a:r>
            <a:r>
              <a:rPr lang="en-US" sz="2400">
                <a:latin typeface="+mn-lt"/>
              </a:rPr>
              <a:t> </a:t>
            </a:r>
          </a:p>
        </p:txBody>
      </p:sp>
      <p:sp>
        <p:nvSpPr>
          <p:cNvPr id="196612" name="Text Box 4"/>
          <p:cNvSpPr txBox="1">
            <a:spLocks noChangeArrowheads="1"/>
          </p:cNvSpPr>
          <p:nvPr/>
        </p:nvSpPr>
        <p:spPr bwMode="auto">
          <a:xfrm>
            <a:off x="8242300" y="652463"/>
            <a:ext cx="963149" cy="461665"/>
          </a:xfrm>
          <a:prstGeom prst="rect">
            <a:avLst/>
          </a:prstGeom>
          <a:noFill/>
          <a:ln w="9525" algn="ctr">
            <a:noFill/>
            <a:miter lim="800000"/>
            <a:headEnd/>
            <a:tailEnd/>
          </a:ln>
          <a:effectLst/>
        </p:spPr>
        <p:txBody>
          <a:bodyPr wrap="none">
            <a:spAutoFit/>
          </a:bodyPr>
          <a:lstStyle/>
          <a:p>
            <a:r>
              <a:rPr lang="en-US" sz="2400">
                <a:solidFill>
                  <a:srgbClr val="00718C"/>
                </a:solidFill>
                <a:latin typeface="+mn-lt"/>
              </a:rPr>
              <a:t>cont’d</a:t>
            </a:r>
          </a:p>
        </p:txBody>
      </p:sp>
      <p:pic>
        <p:nvPicPr>
          <p:cNvPr id="196613" name="Picture 5"/>
          <p:cNvPicPr>
            <a:picLocks noChangeAspect="1" noChangeArrowheads="1"/>
          </p:cNvPicPr>
          <p:nvPr/>
        </p:nvPicPr>
        <p:blipFill>
          <a:blip r:embed="rId3" cstate="print"/>
          <a:srcRect/>
          <a:stretch>
            <a:fillRect/>
          </a:stretch>
        </p:blipFill>
        <p:spPr bwMode="auto">
          <a:xfrm>
            <a:off x="1066800" y="2438400"/>
            <a:ext cx="4268788" cy="1473200"/>
          </a:xfrm>
          <a:prstGeom prst="rect">
            <a:avLst/>
          </a:prstGeom>
          <a:noFill/>
          <a:ln w="9525" algn="ctr">
            <a:noFill/>
            <a:miter lim="800000"/>
            <a:headEnd/>
            <a:tailEnd/>
          </a:ln>
          <a:effectLst/>
        </p:spPr>
      </p:pic>
      <p:sp>
        <p:nvSpPr>
          <p:cNvPr id="196614" name="Rectangle 6"/>
          <p:cNvSpPr>
            <a:spLocks noChangeArrowheads="1"/>
          </p:cNvSpPr>
          <p:nvPr/>
        </p:nvSpPr>
        <p:spPr bwMode="auto">
          <a:xfrm>
            <a:off x="5410200" y="3276601"/>
            <a:ext cx="3276600" cy="838200"/>
          </a:xfrm>
          <a:prstGeom prst="rect">
            <a:avLst/>
          </a:prstGeom>
          <a:noFill/>
          <a:ln w="9525" algn="ctr">
            <a:noFill/>
            <a:miter lim="800000"/>
            <a:headEnd/>
            <a:tailEnd/>
          </a:ln>
          <a:effectLst/>
        </p:spPr>
        <p:txBody>
          <a:bodyPr wrap="square">
            <a:spAutoFit/>
          </a:bodyPr>
          <a:lstStyle/>
          <a:p>
            <a:r>
              <a:rPr lang="en-US" sz="2400" dirty="0">
                <a:solidFill>
                  <a:srgbClr val="009CFF"/>
                </a:solidFill>
                <a:latin typeface="+mn-lt"/>
              </a:rPr>
              <a:t>Coefficients of the first</a:t>
            </a:r>
          </a:p>
          <a:p>
            <a:r>
              <a:rPr lang="en-US" sz="2400" dirty="0">
                <a:solidFill>
                  <a:srgbClr val="009CFF"/>
                </a:solidFill>
                <a:latin typeface="+mn-lt"/>
              </a:rPr>
              <a:t>reduced polynomial</a:t>
            </a:r>
          </a:p>
        </p:txBody>
      </p:sp>
      <p:sp>
        <p:nvSpPr>
          <p:cNvPr id="7" name="Slide Number Placeholder 6"/>
          <p:cNvSpPr>
            <a:spLocks noGrp="1"/>
          </p:cNvSpPr>
          <p:nvPr>
            <p:ph type="sldNum" sz="quarter" idx="12"/>
          </p:nvPr>
        </p:nvSpPr>
        <p:spPr/>
        <p:txBody>
          <a:bodyPr/>
          <a:lstStyle/>
          <a:p>
            <a:pPr>
              <a:defRPr/>
            </a:pPr>
            <a:fld id="{C5D99174-3558-4ECF-88CC-1EADAF5F65E5}" type="slidenum">
              <a:rPr lang="en-GB" smtClean="0"/>
              <a:pPr>
                <a:defRPr/>
              </a:pPr>
              <a:t>112</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96610">
                                            <p:txEl>
                                              <p:pRg st="6" end="6"/>
                                            </p:txEl>
                                          </p:spTgt>
                                        </p:tgtEl>
                                        <p:attrNameLst>
                                          <p:attrName>style.visibility</p:attrName>
                                        </p:attrNameLst>
                                      </p:cBhvr>
                                      <p:to>
                                        <p:strVal val="visible"/>
                                      </p:to>
                                    </p:set>
                                    <p:animEffect transition="in" filter="fade">
                                      <p:cBhvr>
                                        <p:cTn id="7" dur="1000"/>
                                        <p:tgtEl>
                                          <p:spTgt spid="196610">
                                            <p:txEl>
                                              <p:pRg st="6" end="6"/>
                                            </p:txEl>
                                          </p:spTgt>
                                        </p:tgtEl>
                                      </p:cBhvr>
                                    </p:animEffect>
                                    <p:anim calcmode="lin" valueType="num">
                                      <p:cBhvr>
                                        <p:cTn id="8" dur="1000" fill="hold"/>
                                        <p:tgtEl>
                                          <p:spTgt spid="196610">
                                            <p:txEl>
                                              <p:pRg st="6" end="6"/>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96610">
                                            <p:txEl>
                                              <p:pRg st="6" end="6"/>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96610">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96610">
                                            <p:txEl>
                                              <p:pRg st="7" end="7"/>
                                            </p:txEl>
                                          </p:spTgt>
                                        </p:tgtEl>
                                        <p:attrNameLst>
                                          <p:attrName>style.visibility</p:attrName>
                                        </p:attrNameLst>
                                      </p:cBhvr>
                                      <p:to>
                                        <p:strVal val="visible"/>
                                      </p:to>
                                    </p:set>
                                    <p:animEffect transition="in" filter="fade">
                                      <p:cBhvr>
                                        <p:cTn id="15" dur="1000"/>
                                        <p:tgtEl>
                                          <p:spTgt spid="196610">
                                            <p:txEl>
                                              <p:pRg st="7" end="7"/>
                                            </p:txEl>
                                          </p:spTgt>
                                        </p:tgtEl>
                                      </p:cBhvr>
                                    </p:animEffect>
                                    <p:anim calcmode="lin" valueType="num">
                                      <p:cBhvr>
                                        <p:cTn id="16" dur="1000" fill="hold"/>
                                        <p:tgtEl>
                                          <p:spTgt spid="196610">
                                            <p:txEl>
                                              <p:pRg st="7" end="7"/>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96610">
                                            <p:txEl>
                                              <p:pRg st="7" end="7"/>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96610">
                                            <p:txEl>
                                              <p:pRg st="7" end="7"/>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196610">
                                            <p:txEl>
                                              <p:pRg st="8" end="8"/>
                                            </p:txEl>
                                          </p:spTgt>
                                        </p:tgtEl>
                                        <p:attrNameLst>
                                          <p:attrName>style.visibility</p:attrName>
                                        </p:attrNameLst>
                                      </p:cBhvr>
                                      <p:to>
                                        <p:strVal val="visible"/>
                                      </p:to>
                                    </p:set>
                                    <p:animEffect transition="in" filter="fade">
                                      <p:cBhvr>
                                        <p:cTn id="21" dur="1000"/>
                                        <p:tgtEl>
                                          <p:spTgt spid="196610">
                                            <p:txEl>
                                              <p:pRg st="8" end="8"/>
                                            </p:txEl>
                                          </p:spTgt>
                                        </p:tgtEl>
                                      </p:cBhvr>
                                    </p:animEffect>
                                    <p:anim calcmode="lin" valueType="num">
                                      <p:cBhvr>
                                        <p:cTn id="22" dur="1000" fill="hold"/>
                                        <p:tgtEl>
                                          <p:spTgt spid="196610">
                                            <p:txEl>
                                              <p:pRg st="8" end="8"/>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196610">
                                            <p:txEl>
                                              <p:pRg st="8" end="8"/>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96610">
                                            <p:txEl>
                                              <p:pRg st="8" end="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body" idx="1"/>
          </p:nvPr>
        </p:nvSpPr>
        <p:spPr>
          <a:xfrm>
            <a:off x="457200" y="1370013"/>
            <a:ext cx="8229600" cy="5256212"/>
          </a:xfrm>
          <a:noFill/>
        </p:spPr>
        <p:txBody>
          <a:bodyPr/>
          <a:lstStyle/>
          <a:p>
            <a:pPr>
              <a:buNone/>
            </a:pPr>
            <a:r>
              <a:rPr lang="en-US" sz="2400"/>
              <a:t>    All remaining zeros of </a:t>
            </a:r>
            <a:r>
              <a:rPr lang="en-US" sz="2400" i="1"/>
              <a:t>P </a:t>
            </a:r>
            <a:r>
              <a:rPr lang="en-US" sz="2400"/>
              <a:t>must be zeros of </a:t>
            </a:r>
            <a:br>
              <a:rPr lang="en-US" sz="2400"/>
            </a:br>
            <a:r>
              <a:rPr lang="en-US" sz="2400"/>
              <a:t>    3</a:t>
            </a:r>
            <a:r>
              <a:rPr lang="en-US" sz="2400" i="1"/>
              <a:t>x</a:t>
            </a:r>
            <a:r>
              <a:rPr lang="en-US" sz="2400" baseline="30000"/>
              <a:t>3</a:t>
            </a:r>
            <a:r>
              <a:rPr lang="en-US" sz="2400"/>
              <a:t> + 11</a:t>
            </a:r>
            <a:r>
              <a:rPr lang="en-US" sz="2400" i="1"/>
              <a:t>x</a:t>
            </a:r>
            <a:r>
              <a:rPr lang="en-US" sz="2400" baseline="30000"/>
              <a:t>2</a:t>
            </a:r>
            <a:r>
              <a:rPr lang="en-US" sz="2400"/>
              <a:t> + 12</a:t>
            </a:r>
            <a:r>
              <a:rPr lang="en-US" sz="2400" i="1"/>
              <a:t>x </a:t>
            </a:r>
            <a:r>
              <a:rPr lang="en-US" sz="2400"/>
              <a:t>+ 4.</a:t>
            </a:r>
          </a:p>
          <a:p>
            <a:pPr>
              <a:buNone/>
            </a:pPr>
            <a:endParaRPr lang="en-US" sz="2400"/>
          </a:p>
          <a:p>
            <a:pPr>
              <a:buNone/>
            </a:pPr>
            <a:r>
              <a:rPr lang="en-US" sz="2400"/>
              <a:t>   The Rational Zero Theorem indicates that the only   </a:t>
            </a:r>
            <a:br>
              <a:rPr lang="en-US" sz="2400"/>
            </a:br>
            <a:r>
              <a:rPr lang="en-US" sz="2400"/>
              <a:t>    possible negative rational zeros of 3</a:t>
            </a:r>
            <a:r>
              <a:rPr lang="en-US" sz="2400" i="1"/>
              <a:t>x</a:t>
            </a:r>
            <a:r>
              <a:rPr lang="en-US" sz="2400" baseline="30000"/>
              <a:t>3</a:t>
            </a:r>
            <a:r>
              <a:rPr lang="en-US" sz="2400"/>
              <a:t> + 11</a:t>
            </a:r>
            <a:r>
              <a:rPr lang="en-US" sz="2400" i="1"/>
              <a:t>x</a:t>
            </a:r>
            <a:r>
              <a:rPr lang="en-US" sz="2400" baseline="30000"/>
              <a:t>2</a:t>
            </a:r>
            <a:r>
              <a:rPr lang="en-US" sz="2400"/>
              <a:t> + 12</a:t>
            </a:r>
            <a:r>
              <a:rPr lang="en-US" sz="2400" i="1"/>
              <a:t>x </a:t>
            </a:r>
            <a:r>
              <a:rPr lang="en-US" sz="2400"/>
              <a:t>+ 4 </a:t>
            </a:r>
            <a:br>
              <a:rPr lang="en-US" sz="2400"/>
            </a:br>
            <a:r>
              <a:rPr lang="en-US" sz="2400"/>
              <a:t>    are</a:t>
            </a:r>
          </a:p>
          <a:p>
            <a:pPr>
              <a:buNone/>
            </a:pPr>
            <a:endParaRPr lang="en-US" sz="2400"/>
          </a:p>
          <a:p>
            <a:pPr>
              <a:buNone/>
            </a:pPr>
            <a:r>
              <a:rPr lang="en-US" sz="2400"/>
              <a:t/>
            </a:r>
            <a:br>
              <a:rPr lang="en-US" sz="2400"/>
            </a:br>
            <a:r>
              <a:rPr lang="en-US" sz="2400"/>
              <a:t>   Synthetic division is again used to test possible zeros.</a:t>
            </a:r>
          </a:p>
        </p:txBody>
      </p:sp>
      <p:sp>
        <p:nvSpPr>
          <p:cNvPr id="198659" name="Rectangle 3"/>
          <p:cNvSpPr>
            <a:spLocks noGrp="1" noChangeArrowheads="1"/>
          </p:cNvSpPr>
          <p:nvPr>
            <p:ph type="title"/>
          </p:nvPr>
        </p:nvSpPr>
        <p:spPr>
          <a:xfrm>
            <a:off x="301625" y="90488"/>
            <a:ext cx="8226425" cy="1143000"/>
          </a:xfrm>
          <a:noFill/>
          <a:ln/>
        </p:spPr>
        <p:txBody>
          <a:bodyPr/>
          <a:lstStyle/>
          <a:p>
            <a:r>
              <a:rPr lang="en-US" sz="2400">
                <a:latin typeface="+mn-lt"/>
              </a:rPr>
              <a:t>Example 4 – </a:t>
            </a:r>
            <a:r>
              <a:rPr lang="en-US" sz="2400" i="1">
                <a:latin typeface="+mn-lt"/>
              </a:rPr>
              <a:t>Solution</a:t>
            </a:r>
            <a:r>
              <a:rPr lang="en-US" sz="2400">
                <a:latin typeface="+mn-lt"/>
              </a:rPr>
              <a:t> </a:t>
            </a:r>
          </a:p>
        </p:txBody>
      </p:sp>
      <p:sp>
        <p:nvSpPr>
          <p:cNvPr id="198660" name="Text Box 4"/>
          <p:cNvSpPr txBox="1">
            <a:spLocks noChangeArrowheads="1"/>
          </p:cNvSpPr>
          <p:nvPr/>
        </p:nvSpPr>
        <p:spPr bwMode="auto">
          <a:xfrm>
            <a:off x="8242300" y="652463"/>
            <a:ext cx="963149" cy="461665"/>
          </a:xfrm>
          <a:prstGeom prst="rect">
            <a:avLst/>
          </a:prstGeom>
          <a:noFill/>
          <a:ln w="9525" algn="ctr">
            <a:noFill/>
            <a:miter lim="800000"/>
            <a:headEnd/>
            <a:tailEnd/>
          </a:ln>
          <a:effectLst/>
        </p:spPr>
        <p:txBody>
          <a:bodyPr wrap="none">
            <a:spAutoFit/>
          </a:bodyPr>
          <a:lstStyle/>
          <a:p>
            <a:r>
              <a:rPr lang="en-US" sz="2400">
                <a:solidFill>
                  <a:srgbClr val="00718C"/>
                </a:solidFill>
                <a:latin typeface="+mn-lt"/>
              </a:rPr>
              <a:t>cont’d</a:t>
            </a:r>
          </a:p>
        </p:txBody>
      </p:sp>
      <p:pic>
        <p:nvPicPr>
          <p:cNvPr id="198663" name="Picture 7"/>
          <p:cNvPicPr>
            <a:picLocks noChangeAspect="1" noChangeArrowheads="1"/>
          </p:cNvPicPr>
          <p:nvPr/>
        </p:nvPicPr>
        <p:blipFill>
          <a:blip r:embed="rId3" cstate="print"/>
          <a:srcRect/>
          <a:stretch>
            <a:fillRect/>
          </a:stretch>
        </p:blipFill>
        <p:spPr bwMode="auto">
          <a:xfrm>
            <a:off x="2667000" y="3605213"/>
            <a:ext cx="3738563" cy="585787"/>
          </a:xfrm>
          <a:prstGeom prst="rect">
            <a:avLst/>
          </a:prstGeom>
          <a:noFill/>
          <a:ln w="9525" algn="ctr">
            <a:noFill/>
            <a:miter lim="800000"/>
            <a:headEnd/>
            <a:tailEnd/>
          </a:ln>
          <a:effectLst/>
        </p:spPr>
      </p:pic>
      <p:pic>
        <p:nvPicPr>
          <p:cNvPr id="198664" name="Picture 8"/>
          <p:cNvPicPr>
            <a:picLocks noChangeAspect="1" noChangeArrowheads="1"/>
          </p:cNvPicPr>
          <p:nvPr/>
        </p:nvPicPr>
        <p:blipFill>
          <a:blip r:embed="rId4" cstate="print"/>
          <a:srcRect/>
          <a:stretch>
            <a:fillRect/>
          </a:stretch>
        </p:blipFill>
        <p:spPr bwMode="auto">
          <a:xfrm>
            <a:off x="1905000" y="4921250"/>
            <a:ext cx="3227388" cy="1392238"/>
          </a:xfrm>
          <a:prstGeom prst="rect">
            <a:avLst/>
          </a:prstGeom>
          <a:noFill/>
          <a:ln w="9525" algn="ctr">
            <a:noFill/>
            <a:miter lim="800000"/>
            <a:headEnd/>
            <a:tailEnd/>
          </a:ln>
          <a:effectLst/>
        </p:spPr>
      </p:pic>
      <p:sp>
        <p:nvSpPr>
          <p:cNvPr id="198665" name="Rectangle 9"/>
          <p:cNvSpPr>
            <a:spLocks noChangeArrowheads="1"/>
          </p:cNvSpPr>
          <p:nvPr/>
        </p:nvSpPr>
        <p:spPr bwMode="auto">
          <a:xfrm>
            <a:off x="5257800" y="5911851"/>
            <a:ext cx="3429000" cy="830997"/>
          </a:xfrm>
          <a:prstGeom prst="rect">
            <a:avLst/>
          </a:prstGeom>
          <a:noFill/>
          <a:ln w="9525" algn="ctr">
            <a:noFill/>
            <a:miter lim="800000"/>
            <a:headEnd/>
            <a:tailEnd/>
          </a:ln>
          <a:effectLst/>
        </p:spPr>
        <p:txBody>
          <a:bodyPr wrap="square">
            <a:spAutoFit/>
          </a:bodyPr>
          <a:lstStyle/>
          <a:p>
            <a:r>
              <a:rPr lang="en-US" sz="2400" dirty="0">
                <a:solidFill>
                  <a:srgbClr val="009CFF"/>
                </a:solidFill>
                <a:latin typeface="+mn-lt"/>
              </a:rPr>
              <a:t>Coefficients of the second</a:t>
            </a:r>
          </a:p>
          <a:p>
            <a:r>
              <a:rPr lang="en-US" sz="2400" dirty="0">
                <a:solidFill>
                  <a:srgbClr val="009CFF"/>
                </a:solidFill>
                <a:latin typeface="+mn-lt"/>
              </a:rPr>
              <a:t>reduced polynomial</a:t>
            </a:r>
          </a:p>
        </p:txBody>
      </p:sp>
      <p:sp>
        <p:nvSpPr>
          <p:cNvPr id="8" name="Slide Number Placeholder 7"/>
          <p:cNvSpPr>
            <a:spLocks noGrp="1"/>
          </p:cNvSpPr>
          <p:nvPr>
            <p:ph type="sldNum" sz="quarter" idx="12"/>
          </p:nvPr>
        </p:nvSpPr>
        <p:spPr/>
        <p:txBody>
          <a:bodyPr/>
          <a:lstStyle/>
          <a:p>
            <a:pPr>
              <a:defRPr/>
            </a:pPr>
            <a:fld id="{C5D99174-3558-4ECF-88CC-1EADAF5F65E5}" type="slidenum">
              <a:rPr lang="en-GB" smtClean="0"/>
              <a:pPr>
                <a:defRPr/>
              </a:pPr>
              <a:t>113</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98658">
                                            <p:txEl>
                                              <p:pRg st="2" end="2"/>
                                            </p:txEl>
                                          </p:spTgt>
                                        </p:tgtEl>
                                        <p:attrNameLst>
                                          <p:attrName>style.visibility</p:attrName>
                                        </p:attrNameLst>
                                      </p:cBhvr>
                                      <p:to>
                                        <p:strVal val="visible"/>
                                      </p:to>
                                    </p:set>
                                    <p:animEffect transition="in" filter="fade">
                                      <p:cBhvr>
                                        <p:cTn id="7" dur="1000"/>
                                        <p:tgtEl>
                                          <p:spTgt spid="198658">
                                            <p:txEl>
                                              <p:pRg st="2" end="2"/>
                                            </p:txEl>
                                          </p:spTgt>
                                        </p:tgtEl>
                                      </p:cBhvr>
                                    </p:animEffect>
                                    <p:anim calcmode="lin" valueType="num">
                                      <p:cBhvr>
                                        <p:cTn id="8" dur="1000" fill="hold"/>
                                        <p:tgtEl>
                                          <p:spTgt spid="198658">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98658">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98658">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98663"/>
                                        </p:tgtEl>
                                        <p:attrNameLst>
                                          <p:attrName>style.visibility</p:attrName>
                                        </p:attrNameLst>
                                      </p:cBhvr>
                                      <p:to>
                                        <p:strVal val="visible"/>
                                      </p:to>
                                    </p:set>
                                    <p:animEffect transition="in" filter="fade">
                                      <p:cBhvr>
                                        <p:cTn id="13" dur="1000"/>
                                        <p:tgtEl>
                                          <p:spTgt spid="198663"/>
                                        </p:tgtEl>
                                      </p:cBhvr>
                                    </p:animEffect>
                                    <p:anim calcmode="lin" valueType="num">
                                      <p:cBhvr>
                                        <p:cTn id="14" dur="1000" fill="hold"/>
                                        <p:tgtEl>
                                          <p:spTgt spid="198663"/>
                                        </p:tgtEl>
                                        <p:attrNameLst>
                                          <p:attrName>ppt_x</p:attrName>
                                        </p:attrNameLst>
                                      </p:cBhvr>
                                      <p:tavLst>
                                        <p:tav tm="0">
                                          <p:val>
                                            <p:strVal val="#ppt_x"/>
                                          </p:val>
                                        </p:tav>
                                        <p:tav tm="100000">
                                          <p:val>
                                            <p:strVal val="#ppt_x"/>
                                          </p:val>
                                        </p:tav>
                                      </p:tavLst>
                                    </p:anim>
                                    <p:anim calcmode="lin" valueType="num">
                                      <p:cBhvr>
                                        <p:cTn id="15" dur="900" decel="100000" fill="hold"/>
                                        <p:tgtEl>
                                          <p:spTgt spid="19866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98663"/>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198658">
                                            <p:txEl>
                                              <p:pRg st="4" end="4"/>
                                            </p:txEl>
                                          </p:spTgt>
                                        </p:tgtEl>
                                        <p:attrNameLst>
                                          <p:attrName>style.visibility</p:attrName>
                                        </p:attrNameLst>
                                      </p:cBhvr>
                                      <p:to>
                                        <p:strVal val="visible"/>
                                      </p:to>
                                    </p:set>
                                    <p:animEffect transition="in" filter="fade">
                                      <p:cBhvr>
                                        <p:cTn id="21" dur="1000"/>
                                        <p:tgtEl>
                                          <p:spTgt spid="198658">
                                            <p:txEl>
                                              <p:pRg st="4" end="4"/>
                                            </p:txEl>
                                          </p:spTgt>
                                        </p:tgtEl>
                                      </p:cBhvr>
                                    </p:animEffect>
                                    <p:anim calcmode="lin" valueType="num">
                                      <p:cBhvr>
                                        <p:cTn id="22" dur="1000" fill="hold"/>
                                        <p:tgtEl>
                                          <p:spTgt spid="198658">
                                            <p:txEl>
                                              <p:pRg st="4" end="4"/>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198658">
                                            <p:txEl>
                                              <p:pRg st="4" end="4"/>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98658">
                                            <p:txEl>
                                              <p:pRg st="4" end="4"/>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198664"/>
                                        </p:tgtEl>
                                        <p:attrNameLst>
                                          <p:attrName>style.visibility</p:attrName>
                                        </p:attrNameLst>
                                      </p:cBhvr>
                                      <p:to>
                                        <p:strVal val="visible"/>
                                      </p:to>
                                    </p:set>
                                    <p:animEffect transition="in" filter="fade">
                                      <p:cBhvr>
                                        <p:cTn id="27" dur="1000"/>
                                        <p:tgtEl>
                                          <p:spTgt spid="198664"/>
                                        </p:tgtEl>
                                      </p:cBhvr>
                                    </p:animEffect>
                                    <p:anim calcmode="lin" valueType="num">
                                      <p:cBhvr>
                                        <p:cTn id="28" dur="1000" fill="hold"/>
                                        <p:tgtEl>
                                          <p:spTgt spid="198664"/>
                                        </p:tgtEl>
                                        <p:attrNameLst>
                                          <p:attrName>ppt_x</p:attrName>
                                        </p:attrNameLst>
                                      </p:cBhvr>
                                      <p:tavLst>
                                        <p:tav tm="0">
                                          <p:val>
                                            <p:strVal val="#ppt_x"/>
                                          </p:val>
                                        </p:tav>
                                        <p:tav tm="100000">
                                          <p:val>
                                            <p:strVal val="#ppt_x"/>
                                          </p:val>
                                        </p:tav>
                                      </p:tavLst>
                                    </p:anim>
                                    <p:anim calcmode="lin" valueType="num">
                                      <p:cBhvr>
                                        <p:cTn id="29" dur="900" decel="100000" fill="hold"/>
                                        <p:tgtEl>
                                          <p:spTgt spid="198664"/>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98664"/>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0"/>
                                  </p:stCondLst>
                                  <p:childTnLst>
                                    <p:set>
                                      <p:cBhvr>
                                        <p:cTn id="32" dur="1" fill="hold">
                                          <p:stCondLst>
                                            <p:cond delay="0"/>
                                          </p:stCondLst>
                                        </p:cTn>
                                        <p:tgtEl>
                                          <p:spTgt spid="198665"/>
                                        </p:tgtEl>
                                        <p:attrNameLst>
                                          <p:attrName>style.visibility</p:attrName>
                                        </p:attrNameLst>
                                      </p:cBhvr>
                                      <p:to>
                                        <p:strVal val="visible"/>
                                      </p:to>
                                    </p:set>
                                    <p:animEffect transition="in" filter="fade">
                                      <p:cBhvr>
                                        <p:cTn id="33" dur="1000"/>
                                        <p:tgtEl>
                                          <p:spTgt spid="198665"/>
                                        </p:tgtEl>
                                      </p:cBhvr>
                                    </p:animEffect>
                                    <p:anim calcmode="lin" valueType="num">
                                      <p:cBhvr>
                                        <p:cTn id="34" dur="1000" fill="hold"/>
                                        <p:tgtEl>
                                          <p:spTgt spid="198665"/>
                                        </p:tgtEl>
                                        <p:attrNameLst>
                                          <p:attrName>ppt_x</p:attrName>
                                        </p:attrNameLst>
                                      </p:cBhvr>
                                      <p:tavLst>
                                        <p:tav tm="0">
                                          <p:val>
                                            <p:strVal val="#ppt_x"/>
                                          </p:val>
                                        </p:tav>
                                        <p:tav tm="100000">
                                          <p:val>
                                            <p:strVal val="#ppt_x"/>
                                          </p:val>
                                        </p:tav>
                                      </p:tavLst>
                                    </p:anim>
                                    <p:anim calcmode="lin" valueType="num">
                                      <p:cBhvr>
                                        <p:cTn id="35" dur="900" decel="100000" fill="hold"/>
                                        <p:tgtEl>
                                          <p:spTgt spid="198665"/>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9866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5"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body" idx="1"/>
          </p:nvPr>
        </p:nvSpPr>
        <p:spPr>
          <a:xfrm>
            <a:off x="457200" y="1370013"/>
            <a:ext cx="8229600" cy="5256212"/>
          </a:xfrm>
          <a:noFill/>
        </p:spPr>
        <p:txBody>
          <a:bodyPr/>
          <a:lstStyle/>
          <a:p>
            <a:pPr>
              <a:buNone/>
            </a:pPr>
            <a:r>
              <a:rPr lang="en-US" sz="2400" dirty="0"/>
              <a:t>Because –2 is a zero, (</a:t>
            </a:r>
            <a:r>
              <a:rPr lang="en-US" sz="2400" i="1" dirty="0"/>
              <a:t>x </a:t>
            </a:r>
            <a:r>
              <a:rPr lang="en-US" sz="2400" dirty="0"/>
              <a:t>+ 2) is also a factor of </a:t>
            </a:r>
            <a:r>
              <a:rPr lang="en-US" sz="2400" i="1" dirty="0"/>
              <a:t>P</a:t>
            </a:r>
            <a:r>
              <a:rPr lang="en-US" sz="2400" dirty="0"/>
              <a:t>. </a:t>
            </a:r>
            <a:endParaRPr lang="en-US" sz="2400" dirty="0" smtClean="0"/>
          </a:p>
          <a:p>
            <a:pPr>
              <a:buNone/>
            </a:pPr>
            <a:r>
              <a:rPr lang="en-US" sz="2400" dirty="0" smtClean="0"/>
              <a:t>Thus</a:t>
            </a:r>
            <a:r>
              <a:rPr lang="en-US" sz="2400" dirty="0"/>
              <a:t> </a:t>
            </a:r>
            <a:r>
              <a:rPr lang="en-US" sz="2400" dirty="0" smtClean="0"/>
              <a:t>   </a:t>
            </a:r>
            <a:r>
              <a:rPr lang="en-US" sz="2400" i="1" dirty="0" smtClean="0"/>
              <a:t>P</a:t>
            </a:r>
            <a:r>
              <a:rPr lang="en-US" sz="2400" dirty="0" smtClean="0"/>
              <a:t>(</a:t>
            </a:r>
            <a:r>
              <a:rPr lang="en-US" sz="2400" i="1" dirty="0" smtClean="0"/>
              <a:t>x</a:t>
            </a:r>
            <a:r>
              <a:rPr lang="en-US" sz="2400" dirty="0"/>
              <a:t>) = (</a:t>
            </a:r>
            <a:r>
              <a:rPr lang="en-US" sz="2400" i="1" dirty="0"/>
              <a:t>x </a:t>
            </a:r>
            <a:r>
              <a:rPr lang="en-US" sz="2400" dirty="0"/>
              <a:t>+ 4)(</a:t>
            </a:r>
            <a:r>
              <a:rPr lang="en-US" sz="2400" i="1" dirty="0"/>
              <a:t>x </a:t>
            </a:r>
            <a:r>
              <a:rPr lang="en-US" sz="2400" dirty="0"/>
              <a:t>+ 2)(3</a:t>
            </a:r>
            <a:r>
              <a:rPr lang="en-US" sz="2400" i="1" dirty="0"/>
              <a:t>x</a:t>
            </a:r>
            <a:r>
              <a:rPr lang="en-US" sz="2400" baseline="30000" dirty="0"/>
              <a:t>2</a:t>
            </a:r>
            <a:r>
              <a:rPr lang="en-US" sz="2400" dirty="0"/>
              <a:t> + 5</a:t>
            </a:r>
            <a:r>
              <a:rPr lang="en-US" sz="2400" i="1" dirty="0"/>
              <a:t>x </a:t>
            </a:r>
            <a:r>
              <a:rPr lang="en-US" sz="2400" dirty="0"/>
              <a:t>+ 2</a:t>
            </a:r>
            <a:r>
              <a:rPr lang="en-US" sz="2400" dirty="0" smtClean="0"/>
              <a:t>)</a:t>
            </a:r>
          </a:p>
          <a:p>
            <a:pPr>
              <a:buNone/>
            </a:pPr>
            <a:endParaRPr lang="en-US" sz="2400" dirty="0" smtClean="0"/>
          </a:p>
          <a:p>
            <a:pPr>
              <a:buNone/>
            </a:pPr>
            <a:r>
              <a:rPr lang="en-US" sz="2400" dirty="0" smtClean="0"/>
              <a:t>The </a:t>
            </a:r>
            <a:r>
              <a:rPr lang="en-US" sz="2400" dirty="0"/>
              <a:t>remaining zeros of </a:t>
            </a:r>
            <a:r>
              <a:rPr lang="en-US" sz="2400" i="1" dirty="0"/>
              <a:t>P </a:t>
            </a:r>
            <a:r>
              <a:rPr lang="en-US" sz="2400" dirty="0"/>
              <a:t>must be zeros of 3</a:t>
            </a:r>
            <a:r>
              <a:rPr lang="en-US" sz="2400" i="1" dirty="0"/>
              <a:t>x</a:t>
            </a:r>
            <a:r>
              <a:rPr lang="en-US" sz="2400" baseline="30000" dirty="0"/>
              <a:t>2</a:t>
            </a:r>
            <a:r>
              <a:rPr lang="en-US" sz="2400" dirty="0"/>
              <a:t> + 5</a:t>
            </a:r>
            <a:r>
              <a:rPr lang="en-US" sz="2400" i="1" dirty="0"/>
              <a:t>x </a:t>
            </a:r>
            <a:r>
              <a:rPr lang="en-US" sz="2400" dirty="0"/>
              <a:t>+ 2</a:t>
            </a:r>
            <a:r>
              <a:rPr lang="en-US" sz="2400" dirty="0" smtClean="0"/>
              <a:t>.</a:t>
            </a:r>
            <a:endParaRPr lang="en-US" sz="2400" dirty="0"/>
          </a:p>
          <a:p>
            <a:pPr>
              <a:buNone/>
            </a:pPr>
            <a:r>
              <a:rPr lang="en-US" sz="2400" dirty="0"/>
              <a:t>			3</a:t>
            </a:r>
            <a:r>
              <a:rPr lang="en-US" sz="2400" i="1" dirty="0"/>
              <a:t>x</a:t>
            </a:r>
            <a:r>
              <a:rPr lang="en-US" sz="2400" baseline="30000" dirty="0"/>
              <a:t>2</a:t>
            </a:r>
            <a:r>
              <a:rPr lang="en-US" sz="2400" dirty="0"/>
              <a:t> + 5</a:t>
            </a:r>
            <a:r>
              <a:rPr lang="en-US" sz="2400" i="1" dirty="0"/>
              <a:t>x </a:t>
            </a:r>
            <a:r>
              <a:rPr lang="en-US" sz="2400" dirty="0"/>
              <a:t>+ 2 = </a:t>
            </a:r>
            <a:r>
              <a:rPr lang="en-US" sz="2400" dirty="0" smtClean="0"/>
              <a:t>0</a:t>
            </a:r>
            <a:endParaRPr lang="en-US" sz="2400" dirty="0"/>
          </a:p>
          <a:p>
            <a:pPr>
              <a:buNone/>
            </a:pPr>
            <a:r>
              <a:rPr lang="en-US" sz="2400" dirty="0"/>
              <a:t>		        (3</a:t>
            </a:r>
            <a:r>
              <a:rPr lang="en-US" sz="2400" i="1" dirty="0"/>
              <a:t>x </a:t>
            </a:r>
            <a:r>
              <a:rPr lang="en-US" sz="2400" dirty="0"/>
              <a:t>+ 2)(</a:t>
            </a:r>
            <a:r>
              <a:rPr lang="en-US" sz="2400" i="1" dirty="0"/>
              <a:t>x </a:t>
            </a:r>
            <a:r>
              <a:rPr lang="en-US" sz="2400" dirty="0"/>
              <a:t>+ 1) = </a:t>
            </a:r>
            <a:r>
              <a:rPr lang="en-US" sz="2400" dirty="0" smtClean="0"/>
              <a:t>0</a:t>
            </a:r>
          </a:p>
          <a:p>
            <a:pPr>
              <a:buNone/>
            </a:pPr>
            <a:endParaRPr lang="en-US" sz="2400" dirty="0"/>
          </a:p>
          <a:p>
            <a:pPr>
              <a:buNone/>
            </a:pPr>
            <a:r>
              <a:rPr lang="en-US" sz="2400" i="1" dirty="0"/>
              <a:t>		  </a:t>
            </a:r>
            <a:r>
              <a:rPr lang="en-US" sz="2400" i="1" dirty="0" smtClean="0"/>
              <a:t>  </a:t>
            </a:r>
            <a:r>
              <a:rPr lang="en-US" sz="2400" i="1" dirty="0"/>
              <a:t>x </a:t>
            </a:r>
            <a:r>
              <a:rPr lang="en-US" sz="2400" dirty="0"/>
              <a:t>=        </a:t>
            </a:r>
            <a:r>
              <a:rPr lang="en-US" sz="2400" dirty="0" smtClean="0"/>
              <a:t>  and     </a:t>
            </a:r>
            <a:r>
              <a:rPr lang="en-US" sz="2400" i="1" dirty="0"/>
              <a:t>x </a:t>
            </a:r>
            <a:r>
              <a:rPr lang="en-US" sz="2400" dirty="0"/>
              <a:t>= –</a:t>
            </a:r>
            <a:r>
              <a:rPr lang="en-US" sz="2400" dirty="0" smtClean="0"/>
              <a:t>1</a:t>
            </a:r>
          </a:p>
          <a:p>
            <a:pPr>
              <a:buNone/>
            </a:pPr>
            <a:endParaRPr lang="en-US" sz="2400" dirty="0"/>
          </a:p>
          <a:p>
            <a:pPr>
              <a:buNone/>
            </a:pPr>
            <a:r>
              <a:rPr lang="en-US" sz="2400" dirty="0" smtClean="0"/>
              <a:t>The </a:t>
            </a:r>
            <a:r>
              <a:rPr lang="en-US" sz="2400" dirty="0"/>
              <a:t>zeros of </a:t>
            </a:r>
            <a:r>
              <a:rPr lang="en-US" sz="2400" i="1" dirty="0"/>
              <a:t>P</a:t>
            </a:r>
            <a:r>
              <a:rPr lang="en-US" sz="2400" dirty="0"/>
              <a:t>(</a:t>
            </a:r>
            <a:r>
              <a:rPr lang="en-US" sz="2400" i="1" dirty="0"/>
              <a:t>x</a:t>
            </a:r>
            <a:r>
              <a:rPr lang="en-US" sz="2400" dirty="0"/>
              <a:t>) = 3</a:t>
            </a:r>
            <a:r>
              <a:rPr lang="en-US" sz="2400" i="1" dirty="0"/>
              <a:t>x</a:t>
            </a:r>
            <a:r>
              <a:rPr lang="en-US" sz="2400" baseline="30000" dirty="0"/>
              <a:t>4</a:t>
            </a:r>
            <a:r>
              <a:rPr lang="en-US" sz="2400" dirty="0"/>
              <a:t> + 23</a:t>
            </a:r>
            <a:r>
              <a:rPr lang="en-US" sz="2400" i="1" dirty="0"/>
              <a:t>x</a:t>
            </a:r>
            <a:r>
              <a:rPr lang="en-US" sz="2400" baseline="30000" dirty="0"/>
              <a:t>3</a:t>
            </a:r>
            <a:r>
              <a:rPr lang="en-US" sz="2400" dirty="0"/>
              <a:t> + 56</a:t>
            </a:r>
            <a:r>
              <a:rPr lang="en-US" sz="2400" i="1" dirty="0"/>
              <a:t>x</a:t>
            </a:r>
            <a:r>
              <a:rPr lang="en-US" sz="2400" baseline="30000" dirty="0"/>
              <a:t>2</a:t>
            </a:r>
            <a:r>
              <a:rPr lang="en-US" sz="2400" dirty="0"/>
              <a:t> + 52</a:t>
            </a:r>
            <a:r>
              <a:rPr lang="en-US" sz="2400" i="1" dirty="0"/>
              <a:t>x </a:t>
            </a:r>
            <a:r>
              <a:rPr lang="en-US" sz="2400" dirty="0"/>
              <a:t>+ 16 are </a:t>
            </a:r>
          </a:p>
          <a:p>
            <a:pPr>
              <a:buNone/>
            </a:pPr>
            <a:r>
              <a:rPr lang="en-US" sz="2400" dirty="0">
                <a:solidFill>
                  <a:srgbClr val="009CFF"/>
                </a:solidFill>
              </a:rPr>
              <a:t>–4, –2</a:t>
            </a:r>
            <a:r>
              <a:rPr lang="en-US" sz="2400" dirty="0" smtClean="0">
                <a:solidFill>
                  <a:srgbClr val="009CFF"/>
                </a:solidFill>
              </a:rPr>
              <a:t>,          </a:t>
            </a:r>
            <a:r>
              <a:rPr lang="en-US" sz="2400" dirty="0">
                <a:solidFill>
                  <a:srgbClr val="009CFF"/>
                </a:solidFill>
              </a:rPr>
              <a:t>and –1.</a:t>
            </a:r>
          </a:p>
        </p:txBody>
      </p:sp>
      <p:sp>
        <p:nvSpPr>
          <p:cNvPr id="200707" name="Rectangle 3"/>
          <p:cNvSpPr>
            <a:spLocks noGrp="1" noChangeArrowheads="1"/>
          </p:cNvSpPr>
          <p:nvPr>
            <p:ph type="title"/>
          </p:nvPr>
        </p:nvSpPr>
        <p:spPr>
          <a:xfrm>
            <a:off x="301625" y="90488"/>
            <a:ext cx="8226425" cy="1143000"/>
          </a:xfrm>
          <a:noFill/>
          <a:ln/>
        </p:spPr>
        <p:txBody>
          <a:bodyPr/>
          <a:lstStyle/>
          <a:p>
            <a:r>
              <a:rPr lang="en-US" sz="2400">
                <a:latin typeface="+mn-lt"/>
              </a:rPr>
              <a:t>Example 4 – </a:t>
            </a:r>
            <a:r>
              <a:rPr lang="en-US" sz="2400" i="1">
                <a:latin typeface="+mn-lt"/>
              </a:rPr>
              <a:t>Solution</a:t>
            </a:r>
            <a:r>
              <a:rPr lang="en-US" sz="2400">
                <a:latin typeface="+mn-lt"/>
              </a:rPr>
              <a:t> </a:t>
            </a:r>
          </a:p>
        </p:txBody>
      </p:sp>
      <p:sp>
        <p:nvSpPr>
          <p:cNvPr id="200708" name="Text Box 4"/>
          <p:cNvSpPr txBox="1">
            <a:spLocks noChangeArrowheads="1"/>
          </p:cNvSpPr>
          <p:nvPr/>
        </p:nvSpPr>
        <p:spPr bwMode="auto">
          <a:xfrm>
            <a:off x="8242300" y="652463"/>
            <a:ext cx="963149" cy="461665"/>
          </a:xfrm>
          <a:prstGeom prst="rect">
            <a:avLst/>
          </a:prstGeom>
          <a:noFill/>
          <a:ln w="9525" algn="ctr">
            <a:noFill/>
            <a:miter lim="800000"/>
            <a:headEnd/>
            <a:tailEnd/>
          </a:ln>
          <a:effectLst/>
        </p:spPr>
        <p:txBody>
          <a:bodyPr wrap="none">
            <a:spAutoFit/>
          </a:bodyPr>
          <a:lstStyle/>
          <a:p>
            <a:r>
              <a:rPr lang="en-US" sz="2400">
                <a:solidFill>
                  <a:srgbClr val="00718C"/>
                </a:solidFill>
                <a:latin typeface="+mn-lt"/>
              </a:rPr>
              <a:t>cont’d</a:t>
            </a:r>
          </a:p>
        </p:txBody>
      </p:sp>
      <p:pic>
        <p:nvPicPr>
          <p:cNvPr id="200712" name="Picture 8"/>
          <p:cNvPicPr>
            <a:picLocks noChangeAspect="1" noChangeArrowheads="1"/>
          </p:cNvPicPr>
          <p:nvPr/>
        </p:nvPicPr>
        <p:blipFill>
          <a:blip r:embed="rId3" cstate="print"/>
          <a:srcRect/>
          <a:stretch>
            <a:fillRect/>
          </a:stretch>
        </p:blipFill>
        <p:spPr bwMode="auto">
          <a:xfrm>
            <a:off x="2192338" y="4473498"/>
            <a:ext cx="474662" cy="574675"/>
          </a:xfrm>
          <a:prstGeom prst="rect">
            <a:avLst/>
          </a:prstGeom>
          <a:noFill/>
          <a:ln w="9525" algn="ctr">
            <a:noFill/>
            <a:miter lim="800000"/>
            <a:headEnd/>
            <a:tailEnd/>
          </a:ln>
          <a:effectLst/>
        </p:spPr>
      </p:pic>
      <p:pic>
        <p:nvPicPr>
          <p:cNvPr id="200713" name="Picture 9"/>
          <p:cNvPicPr>
            <a:picLocks noChangeAspect="1" noChangeArrowheads="1"/>
          </p:cNvPicPr>
          <p:nvPr/>
        </p:nvPicPr>
        <p:blipFill>
          <a:blip r:embed="rId4" cstate="print"/>
          <a:srcRect/>
          <a:stretch>
            <a:fillRect/>
          </a:stretch>
        </p:blipFill>
        <p:spPr bwMode="auto">
          <a:xfrm>
            <a:off x="1469794" y="5822796"/>
            <a:ext cx="520700" cy="514350"/>
          </a:xfrm>
          <a:prstGeom prst="rect">
            <a:avLst/>
          </a:prstGeom>
          <a:noFill/>
          <a:ln w="9525" algn="ctr">
            <a:noFill/>
            <a:miter lim="800000"/>
            <a:headEnd/>
            <a:tailEnd/>
          </a:ln>
          <a:effectLst/>
        </p:spPr>
      </p:pic>
      <p:sp>
        <p:nvSpPr>
          <p:cNvPr id="7" name="Slide Number Placeholder 6"/>
          <p:cNvSpPr>
            <a:spLocks noGrp="1"/>
          </p:cNvSpPr>
          <p:nvPr>
            <p:ph type="sldNum" sz="quarter" idx="12"/>
          </p:nvPr>
        </p:nvSpPr>
        <p:spPr/>
        <p:txBody>
          <a:bodyPr/>
          <a:lstStyle/>
          <a:p>
            <a:pPr>
              <a:defRPr/>
            </a:pPr>
            <a:fld id="{C5D99174-3558-4ECF-88CC-1EADAF5F65E5}" type="slidenum">
              <a:rPr lang="en-GB" smtClean="0"/>
              <a:pPr>
                <a:defRPr/>
              </a:pPr>
              <a:t>114</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00706">
                                            <p:txEl>
                                              <p:pRg st="3" end="3"/>
                                            </p:txEl>
                                          </p:spTgt>
                                        </p:tgtEl>
                                        <p:attrNameLst>
                                          <p:attrName>style.visibility</p:attrName>
                                        </p:attrNameLst>
                                      </p:cBhvr>
                                      <p:to>
                                        <p:strVal val="visible"/>
                                      </p:to>
                                    </p:set>
                                    <p:animEffect transition="in" filter="fade">
                                      <p:cBhvr>
                                        <p:cTn id="7" dur="1000"/>
                                        <p:tgtEl>
                                          <p:spTgt spid="200706">
                                            <p:txEl>
                                              <p:pRg st="3" end="3"/>
                                            </p:txEl>
                                          </p:spTgt>
                                        </p:tgtEl>
                                      </p:cBhvr>
                                    </p:animEffect>
                                    <p:anim calcmode="lin" valueType="num">
                                      <p:cBhvr>
                                        <p:cTn id="8" dur="1000" fill="hold"/>
                                        <p:tgtEl>
                                          <p:spTgt spid="200706">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00706">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00706">
                                            <p:txEl>
                                              <p:pRg st="3" end="3"/>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00706">
                                            <p:txEl>
                                              <p:pRg st="4" end="4"/>
                                            </p:txEl>
                                          </p:spTgt>
                                        </p:tgtEl>
                                        <p:attrNameLst>
                                          <p:attrName>style.visibility</p:attrName>
                                        </p:attrNameLst>
                                      </p:cBhvr>
                                      <p:to>
                                        <p:strVal val="visible"/>
                                      </p:to>
                                    </p:set>
                                    <p:animEffect transition="in" filter="fade">
                                      <p:cBhvr>
                                        <p:cTn id="13" dur="1000"/>
                                        <p:tgtEl>
                                          <p:spTgt spid="200706">
                                            <p:txEl>
                                              <p:pRg st="4" end="4"/>
                                            </p:txEl>
                                          </p:spTgt>
                                        </p:tgtEl>
                                      </p:cBhvr>
                                    </p:animEffect>
                                    <p:anim calcmode="lin" valueType="num">
                                      <p:cBhvr>
                                        <p:cTn id="14" dur="1000" fill="hold"/>
                                        <p:tgtEl>
                                          <p:spTgt spid="200706">
                                            <p:txEl>
                                              <p:pRg st="4" end="4"/>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200706">
                                            <p:txEl>
                                              <p:pRg st="4" end="4"/>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00706">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200706">
                                            <p:txEl>
                                              <p:pRg st="5" end="5"/>
                                            </p:txEl>
                                          </p:spTgt>
                                        </p:tgtEl>
                                        <p:attrNameLst>
                                          <p:attrName>style.visibility</p:attrName>
                                        </p:attrNameLst>
                                      </p:cBhvr>
                                      <p:to>
                                        <p:strVal val="visible"/>
                                      </p:to>
                                    </p:set>
                                    <p:animEffect transition="in" filter="fade">
                                      <p:cBhvr>
                                        <p:cTn id="21" dur="1000"/>
                                        <p:tgtEl>
                                          <p:spTgt spid="200706">
                                            <p:txEl>
                                              <p:pRg st="5" end="5"/>
                                            </p:txEl>
                                          </p:spTgt>
                                        </p:tgtEl>
                                      </p:cBhvr>
                                    </p:animEffect>
                                    <p:anim calcmode="lin" valueType="num">
                                      <p:cBhvr>
                                        <p:cTn id="22" dur="1000" fill="hold"/>
                                        <p:tgtEl>
                                          <p:spTgt spid="200706">
                                            <p:txEl>
                                              <p:pRg st="5" end="5"/>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200706">
                                            <p:txEl>
                                              <p:pRg st="5" end="5"/>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200706">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nodeType="clickEffect">
                                  <p:stCondLst>
                                    <p:cond delay="0"/>
                                  </p:stCondLst>
                                  <p:childTnLst>
                                    <p:set>
                                      <p:cBhvr>
                                        <p:cTn id="28" dur="1" fill="hold">
                                          <p:stCondLst>
                                            <p:cond delay="0"/>
                                          </p:stCondLst>
                                        </p:cTn>
                                        <p:tgtEl>
                                          <p:spTgt spid="200706">
                                            <p:txEl>
                                              <p:pRg st="7" end="7"/>
                                            </p:txEl>
                                          </p:spTgt>
                                        </p:tgtEl>
                                        <p:attrNameLst>
                                          <p:attrName>style.visibility</p:attrName>
                                        </p:attrNameLst>
                                      </p:cBhvr>
                                      <p:to>
                                        <p:strVal val="visible"/>
                                      </p:to>
                                    </p:set>
                                    <p:animEffect transition="in" filter="fade">
                                      <p:cBhvr>
                                        <p:cTn id="29" dur="1000"/>
                                        <p:tgtEl>
                                          <p:spTgt spid="200706">
                                            <p:txEl>
                                              <p:pRg st="7" end="7"/>
                                            </p:txEl>
                                          </p:spTgt>
                                        </p:tgtEl>
                                      </p:cBhvr>
                                    </p:animEffect>
                                    <p:anim calcmode="lin" valueType="num">
                                      <p:cBhvr>
                                        <p:cTn id="30" dur="1000" fill="hold"/>
                                        <p:tgtEl>
                                          <p:spTgt spid="200706">
                                            <p:txEl>
                                              <p:pRg st="7" end="7"/>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200706">
                                            <p:txEl>
                                              <p:pRg st="7" end="7"/>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200706">
                                            <p:txEl>
                                              <p:pRg st="7" end="7"/>
                                            </p:txEl>
                                          </p:spTgt>
                                        </p:tgtEl>
                                        <p:attrNameLst>
                                          <p:attrName>ppt_y</p:attrName>
                                        </p:attrNameLst>
                                      </p:cBhvr>
                                      <p:tavLst>
                                        <p:tav tm="0">
                                          <p:val>
                                            <p:strVal val="#ppt_y-.03"/>
                                          </p:val>
                                        </p:tav>
                                        <p:tav tm="100000">
                                          <p:val>
                                            <p:strVal val="#ppt_y"/>
                                          </p:val>
                                        </p:tav>
                                      </p:tavLst>
                                    </p:anim>
                                  </p:childTnLst>
                                </p:cTn>
                              </p:par>
                              <p:par>
                                <p:cTn id="33" presetID="37" presetClass="entr" presetSubtype="0" fill="hold" nodeType="withEffect">
                                  <p:stCondLst>
                                    <p:cond delay="0"/>
                                  </p:stCondLst>
                                  <p:childTnLst>
                                    <p:set>
                                      <p:cBhvr>
                                        <p:cTn id="34" dur="1" fill="hold">
                                          <p:stCondLst>
                                            <p:cond delay="0"/>
                                          </p:stCondLst>
                                        </p:cTn>
                                        <p:tgtEl>
                                          <p:spTgt spid="200712"/>
                                        </p:tgtEl>
                                        <p:attrNameLst>
                                          <p:attrName>style.visibility</p:attrName>
                                        </p:attrNameLst>
                                      </p:cBhvr>
                                      <p:to>
                                        <p:strVal val="visible"/>
                                      </p:to>
                                    </p:set>
                                    <p:animEffect transition="in" filter="fade">
                                      <p:cBhvr>
                                        <p:cTn id="35" dur="1000"/>
                                        <p:tgtEl>
                                          <p:spTgt spid="200712"/>
                                        </p:tgtEl>
                                      </p:cBhvr>
                                    </p:animEffect>
                                    <p:anim calcmode="lin" valueType="num">
                                      <p:cBhvr>
                                        <p:cTn id="36" dur="1000" fill="hold"/>
                                        <p:tgtEl>
                                          <p:spTgt spid="200712"/>
                                        </p:tgtEl>
                                        <p:attrNameLst>
                                          <p:attrName>ppt_x</p:attrName>
                                        </p:attrNameLst>
                                      </p:cBhvr>
                                      <p:tavLst>
                                        <p:tav tm="0">
                                          <p:val>
                                            <p:strVal val="#ppt_x"/>
                                          </p:val>
                                        </p:tav>
                                        <p:tav tm="100000">
                                          <p:val>
                                            <p:strVal val="#ppt_x"/>
                                          </p:val>
                                        </p:tav>
                                      </p:tavLst>
                                    </p:anim>
                                    <p:anim calcmode="lin" valueType="num">
                                      <p:cBhvr>
                                        <p:cTn id="37" dur="900" decel="100000" fill="hold"/>
                                        <p:tgtEl>
                                          <p:spTgt spid="200712"/>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200712"/>
                                        </p:tgtEl>
                                        <p:attrNameLst>
                                          <p:attrName>ppt_y</p:attrName>
                                        </p:attrNameLst>
                                      </p:cBhvr>
                                      <p:tavLst>
                                        <p:tav tm="0">
                                          <p:val>
                                            <p:strVal val="#ppt_y-.03"/>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7" presetClass="entr" presetSubtype="0" fill="hold" nodeType="clickEffect">
                                  <p:stCondLst>
                                    <p:cond delay="0"/>
                                  </p:stCondLst>
                                  <p:childTnLst>
                                    <p:set>
                                      <p:cBhvr>
                                        <p:cTn id="42" dur="1" fill="hold">
                                          <p:stCondLst>
                                            <p:cond delay="0"/>
                                          </p:stCondLst>
                                        </p:cTn>
                                        <p:tgtEl>
                                          <p:spTgt spid="200706">
                                            <p:txEl>
                                              <p:pRg st="9" end="9"/>
                                            </p:txEl>
                                          </p:spTgt>
                                        </p:tgtEl>
                                        <p:attrNameLst>
                                          <p:attrName>style.visibility</p:attrName>
                                        </p:attrNameLst>
                                      </p:cBhvr>
                                      <p:to>
                                        <p:strVal val="visible"/>
                                      </p:to>
                                    </p:set>
                                    <p:animEffect transition="in" filter="fade">
                                      <p:cBhvr>
                                        <p:cTn id="43" dur="1000"/>
                                        <p:tgtEl>
                                          <p:spTgt spid="200706">
                                            <p:txEl>
                                              <p:pRg st="9" end="9"/>
                                            </p:txEl>
                                          </p:spTgt>
                                        </p:tgtEl>
                                      </p:cBhvr>
                                    </p:animEffect>
                                    <p:anim calcmode="lin" valueType="num">
                                      <p:cBhvr>
                                        <p:cTn id="44" dur="1000" fill="hold"/>
                                        <p:tgtEl>
                                          <p:spTgt spid="200706">
                                            <p:txEl>
                                              <p:pRg st="9" end="9"/>
                                            </p:txEl>
                                          </p:spTgt>
                                        </p:tgtEl>
                                        <p:attrNameLst>
                                          <p:attrName>ppt_x</p:attrName>
                                        </p:attrNameLst>
                                      </p:cBhvr>
                                      <p:tavLst>
                                        <p:tav tm="0">
                                          <p:val>
                                            <p:strVal val="#ppt_x"/>
                                          </p:val>
                                        </p:tav>
                                        <p:tav tm="100000">
                                          <p:val>
                                            <p:strVal val="#ppt_x"/>
                                          </p:val>
                                        </p:tav>
                                      </p:tavLst>
                                    </p:anim>
                                    <p:anim calcmode="lin" valueType="num">
                                      <p:cBhvr>
                                        <p:cTn id="45" dur="900" decel="100000" fill="hold"/>
                                        <p:tgtEl>
                                          <p:spTgt spid="200706">
                                            <p:txEl>
                                              <p:pRg st="9" end="9"/>
                                            </p:txEl>
                                          </p:spTgt>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200706">
                                            <p:txEl>
                                              <p:pRg st="9" end="9"/>
                                            </p:txEl>
                                          </p:spTgt>
                                        </p:tgtEl>
                                        <p:attrNameLst>
                                          <p:attrName>ppt_y</p:attrName>
                                        </p:attrNameLst>
                                      </p:cBhvr>
                                      <p:tavLst>
                                        <p:tav tm="0">
                                          <p:val>
                                            <p:strVal val="#ppt_y-.03"/>
                                          </p:val>
                                        </p:tav>
                                        <p:tav tm="100000">
                                          <p:val>
                                            <p:strVal val="#ppt_y"/>
                                          </p:val>
                                        </p:tav>
                                      </p:tavLst>
                                    </p:anim>
                                  </p:childTnLst>
                                </p:cTn>
                              </p:par>
                              <p:par>
                                <p:cTn id="47" presetID="37" presetClass="entr" presetSubtype="0" fill="hold" nodeType="withEffect">
                                  <p:stCondLst>
                                    <p:cond delay="0"/>
                                  </p:stCondLst>
                                  <p:childTnLst>
                                    <p:set>
                                      <p:cBhvr>
                                        <p:cTn id="48" dur="1" fill="hold">
                                          <p:stCondLst>
                                            <p:cond delay="0"/>
                                          </p:stCondLst>
                                        </p:cTn>
                                        <p:tgtEl>
                                          <p:spTgt spid="200706">
                                            <p:txEl>
                                              <p:pRg st="10" end="10"/>
                                            </p:txEl>
                                          </p:spTgt>
                                        </p:tgtEl>
                                        <p:attrNameLst>
                                          <p:attrName>style.visibility</p:attrName>
                                        </p:attrNameLst>
                                      </p:cBhvr>
                                      <p:to>
                                        <p:strVal val="visible"/>
                                      </p:to>
                                    </p:set>
                                    <p:animEffect transition="in" filter="fade">
                                      <p:cBhvr>
                                        <p:cTn id="49" dur="1000"/>
                                        <p:tgtEl>
                                          <p:spTgt spid="200706">
                                            <p:txEl>
                                              <p:pRg st="10" end="10"/>
                                            </p:txEl>
                                          </p:spTgt>
                                        </p:tgtEl>
                                      </p:cBhvr>
                                    </p:animEffect>
                                    <p:anim calcmode="lin" valueType="num">
                                      <p:cBhvr>
                                        <p:cTn id="50" dur="1000" fill="hold"/>
                                        <p:tgtEl>
                                          <p:spTgt spid="200706">
                                            <p:txEl>
                                              <p:pRg st="10" end="10"/>
                                            </p:txEl>
                                          </p:spTgt>
                                        </p:tgtEl>
                                        <p:attrNameLst>
                                          <p:attrName>ppt_x</p:attrName>
                                        </p:attrNameLst>
                                      </p:cBhvr>
                                      <p:tavLst>
                                        <p:tav tm="0">
                                          <p:val>
                                            <p:strVal val="#ppt_x"/>
                                          </p:val>
                                        </p:tav>
                                        <p:tav tm="100000">
                                          <p:val>
                                            <p:strVal val="#ppt_x"/>
                                          </p:val>
                                        </p:tav>
                                      </p:tavLst>
                                    </p:anim>
                                    <p:anim calcmode="lin" valueType="num">
                                      <p:cBhvr>
                                        <p:cTn id="51" dur="900" decel="100000" fill="hold"/>
                                        <p:tgtEl>
                                          <p:spTgt spid="200706">
                                            <p:txEl>
                                              <p:pRg st="10" end="10"/>
                                            </p:txEl>
                                          </p:spTgt>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200706">
                                            <p:txEl>
                                              <p:pRg st="10" end="10"/>
                                            </p:txEl>
                                          </p:spTgt>
                                        </p:tgtEl>
                                        <p:attrNameLst>
                                          <p:attrName>ppt_y</p:attrName>
                                        </p:attrNameLst>
                                      </p:cBhvr>
                                      <p:tavLst>
                                        <p:tav tm="0">
                                          <p:val>
                                            <p:strVal val="#ppt_y-.03"/>
                                          </p:val>
                                        </p:tav>
                                        <p:tav tm="100000">
                                          <p:val>
                                            <p:strVal val="#ppt_y"/>
                                          </p:val>
                                        </p:tav>
                                      </p:tavLst>
                                    </p:anim>
                                  </p:childTnLst>
                                </p:cTn>
                              </p:par>
                              <p:par>
                                <p:cTn id="53" presetID="37" presetClass="entr" presetSubtype="0" fill="hold" nodeType="withEffect">
                                  <p:stCondLst>
                                    <p:cond delay="0"/>
                                  </p:stCondLst>
                                  <p:childTnLst>
                                    <p:set>
                                      <p:cBhvr>
                                        <p:cTn id="54" dur="1" fill="hold">
                                          <p:stCondLst>
                                            <p:cond delay="0"/>
                                          </p:stCondLst>
                                        </p:cTn>
                                        <p:tgtEl>
                                          <p:spTgt spid="200713"/>
                                        </p:tgtEl>
                                        <p:attrNameLst>
                                          <p:attrName>style.visibility</p:attrName>
                                        </p:attrNameLst>
                                      </p:cBhvr>
                                      <p:to>
                                        <p:strVal val="visible"/>
                                      </p:to>
                                    </p:set>
                                    <p:animEffect transition="in" filter="fade">
                                      <p:cBhvr>
                                        <p:cTn id="55" dur="1000"/>
                                        <p:tgtEl>
                                          <p:spTgt spid="200713"/>
                                        </p:tgtEl>
                                      </p:cBhvr>
                                    </p:animEffect>
                                    <p:anim calcmode="lin" valueType="num">
                                      <p:cBhvr>
                                        <p:cTn id="56" dur="1000" fill="hold"/>
                                        <p:tgtEl>
                                          <p:spTgt spid="200713"/>
                                        </p:tgtEl>
                                        <p:attrNameLst>
                                          <p:attrName>ppt_x</p:attrName>
                                        </p:attrNameLst>
                                      </p:cBhvr>
                                      <p:tavLst>
                                        <p:tav tm="0">
                                          <p:val>
                                            <p:strVal val="#ppt_x"/>
                                          </p:val>
                                        </p:tav>
                                        <p:tav tm="100000">
                                          <p:val>
                                            <p:strVal val="#ppt_x"/>
                                          </p:val>
                                        </p:tav>
                                      </p:tavLst>
                                    </p:anim>
                                    <p:anim calcmode="lin" valueType="num">
                                      <p:cBhvr>
                                        <p:cTn id="57" dur="900" decel="100000" fill="hold"/>
                                        <p:tgtEl>
                                          <p:spTgt spid="200713"/>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20071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115</a:t>
            </a:fld>
            <a:endParaRPr lang="en-GB"/>
          </a:p>
        </p:txBody>
      </p:sp>
      <p:pic>
        <p:nvPicPr>
          <p:cNvPr id="247810" name="Picture 2"/>
          <p:cNvPicPr>
            <a:picLocks noChangeAspect="1" noChangeArrowheads="1"/>
          </p:cNvPicPr>
          <p:nvPr/>
        </p:nvPicPr>
        <p:blipFill>
          <a:blip r:embed="rId2" cstate="print"/>
          <a:srcRect/>
          <a:stretch>
            <a:fillRect/>
          </a:stretch>
        </p:blipFill>
        <p:spPr bwMode="auto">
          <a:xfrm>
            <a:off x="457200" y="1752600"/>
            <a:ext cx="8164285" cy="2286000"/>
          </a:xfrm>
          <a:prstGeom prst="rect">
            <a:avLst/>
          </a:prstGeom>
          <a:noFill/>
          <a:ln w="9525">
            <a:noFill/>
            <a:miter lim="800000"/>
            <a:headEnd/>
            <a:tailEnd/>
          </a:ln>
          <a:effectLst/>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noRot="1" noChangeAspect="1" noMove="1" noResize="1" noEditPoints="1" noAdjustHandles="1" noChangeArrowheads="1" noChangeShapeType="1" noTextEdit="1"/>
          </p:cNvSpPr>
          <p:nvPr>
            <p:ph type="subTitle" idx="1"/>
          </p:nvPr>
        </p:nvSpPr>
        <p:spPr>
          <a:xfrm>
            <a:off x="381000" y="381000"/>
            <a:ext cx="8305800" cy="6248400"/>
          </a:xfrm>
          <a:blipFill rotWithShape="1">
            <a:blip r:embed="rId2" cstate="print"/>
            <a:stretch>
              <a:fillRect l="-1542" t="-878" r="-1101"/>
            </a:stretch>
          </a:blipFill>
          <a:ln>
            <a:miter lim="800000"/>
            <a:headEnd/>
            <a:tailEnd/>
          </a:ln>
          <a:extLst/>
        </p:spPr>
        <p:txBody>
          <a:bodyPr/>
          <a:lstStyle/>
          <a:p>
            <a:pPr>
              <a:buFont typeface="Arial" pitchFamily="34" charset="0"/>
              <a:buNone/>
              <a:defRPr/>
            </a:pPr>
            <a:r>
              <a:rPr lang="en-PH">
                <a:noFill/>
              </a:rPr>
              <a:t> </a:t>
            </a:r>
          </a:p>
        </p:txBody>
      </p:sp>
      <p:sp>
        <p:nvSpPr>
          <p:cNvPr id="6" name="Slide Number Placeholder 5"/>
          <p:cNvSpPr>
            <a:spLocks noGrp="1"/>
          </p:cNvSpPr>
          <p:nvPr>
            <p:ph type="sldNum" sz="quarter" idx="12"/>
          </p:nvPr>
        </p:nvSpPr>
        <p:spPr/>
        <p:txBody>
          <a:bodyPr/>
          <a:lstStyle/>
          <a:p>
            <a:pPr>
              <a:defRPr/>
            </a:pPr>
            <a:fld id="{F83941B1-683A-4C00-8BE8-F19650964ED3}" type="slidenum">
              <a:rPr lang="en-GB" smtClean="0"/>
              <a:pPr>
                <a:defRPr/>
              </a:pPr>
              <a:t>116</a:t>
            </a:fld>
            <a:endParaRPr lang="en-GB"/>
          </a:p>
        </p:txBody>
      </p:sp>
    </p:spTree>
    <p:extLst>
      <p:ext uri="{BB962C8B-B14F-4D97-AF65-F5344CB8AC3E}">
        <p14:creationId xmlns="" xmlns:p14="http://schemas.microsoft.com/office/powerpoint/2010/main" val="246763228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5D99174-3558-4ECF-88CC-1EADAF5F65E5}" type="slidenum">
              <a:rPr lang="en-GB" sz="2400" smtClean="0"/>
              <a:pPr>
                <a:defRPr/>
              </a:pPr>
              <a:t>117</a:t>
            </a:fld>
            <a:endParaRPr lang="en-GB" sz="2400"/>
          </a:p>
        </p:txBody>
      </p:sp>
      <p:sp>
        <p:nvSpPr>
          <p:cNvPr id="5" name="Text Box 2"/>
          <p:cNvSpPr txBox="1">
            <a:spLocks noChangeArrowheads="1"/>
          </p:cNvSpPr>
          <p:nvPr/>
        </p:nvSpPr>
        <p:spPr bwMode="auto">
          <a:xfrm>
            <a:off x="533400" y="0"/>
            <a:ext cx="8229600" cy="457200"/>
          </a:xfrm>
          <a:prstGeom prst="rect">
            <a:avLst/>
          </a:prstGeom>
          <a:noFill/>
          <a:ln w="9525" algn="ctr">
            <a:noFill/>
            <a:miter lim="800000"/>
            <a:headEnd/>
            <a:tailEnd/>
          </a:ln>
        </p:spPr>
        <p:txBody>
          <a:bodyPr>
            <a:spAutoFit/>
          </a:bodyPr>
          <a:lstStyle/>
          <a:p>
            <a:pPr algn="ctr"/>
            <a:r>
              <a:rPr lang="en-US" sz="2400" dirty="0">
                <a:latin typeface="+mn-lt"/>
              </a:rPr>
              <a:t>FUNDAMENTAL THEOREM OF ALGEBRA</a:t>
            </a:r>
          </a:p>
        </p:txBody>
      </p:sp>
      <p:sp>
        <p:nvSpPr>
          <p:cNvPr id="6" name="Rectangle 5"/>
          <p:cNvSpPr>
            <a:spLocks noChangeArrowheads="1"/>
          </p:cNvSpPr>
          <p:nvPr/>
        </p:nvSpPr>
        <p:spPr bwMode="auto">
          <a:xfrm>
            <a:off x="0" y="-2232"/>
            <a:ext cx="184731" cy="461665"/>
          </a:xfrm>
          <a:prstGeom prst="rect">
            <a:avLst/>
          </a:prstGeom>
          <a:noFill/>
          <a:ln w="9525">
            <a:noFill/>
            <a:miter lim="800000"/>
            <a:headEnd/>
            <a:tailEnd/>
          </a:ln>
        </p:spPr>
        <p:txBody>
          <a:bodyPr wrap="none" anchor="ctr">
            <a:spAutoFit/>
          </a:bodyPr>
          <a:lstStyle/>
          <a:p>
            <a:endParaRPr lang="en-PH" sz="2400">
              <a:latin typeface="+mn-lt"/>
            </a:endParaRPr>
          </a:p>
        </p:txBody>
      </p:sp>
      <p:sp>
        <p:nvSpPr>
          <p:cNvPr id="8" name="Rectangle 14"/>
          <p:cNvSpPr>
            <a:spLocks noChangeArrowheads="1"/>
          </p:cNvSpPr>
          <p:nvPr/>
        </p:nvSpPr>
        <p:spPr bwMode="auto">
          <a:xfrm>
            <a:off x="0" y="-230832"/>
            <a:ext cx="184731" cy="461665"/>
          </a:xfrm>
          <a:prstGeom prst="rect">
            <a:avLst/>
          </a:prstGeom>
          <a:noFill/>
          <a:ln w="9525">
            <a:noFill/>
            <a:miter lim="800000"/>
            <a:headEnd/>
            <a:tailEnd/>
          </a:ln>
        </p:spPr>
        <p:txBody>
          <a:bodyPr wrap="none" anchor="ctr">
            <a:spAutoFit/>
          </a:bodyPr>
          <a:lstStyle/>
          <a:p>
            <a:endParaRPr lang="en-US" sz="2400">
              <a:latin typeface="+mn-lt"/>
            </a:endParaRPr>
          </a:p>
        </p:txBody>
      </p:sp>
      <p:sp>
        <p:nvSpPr>
          <p:cNvPr id="9" name="Rectangle 4"/>
          <p:cNvSpPr>
            <a:spLocks noChangeArrowheads="1"/>
          </p:cNvSpPr>
          <p:nvPr/>
        </p:nvSpPr>
        <p:spPr bwMode="auto">
          <a:xfrm>
            <a:off x="0" y="-2232"/>
            <a:ext cx="184731" cy="461665"/>
          </a:xfrm>
          <a:prstGeom prst="rect">
            <a:avLst/>
          </a:prstGeom>
          <a:noFill/>
          <a:ln w="9525">
            <a:noFill/>
            <a:miter lim="800000"/>
            <a:headEnd/>
            <a:tailEnd/>
          </a:ln>
        </p:spPr>
        <p:txBody>
          <a:bodyPr wrap="none" anchor="ctr">
            <a:spAutoFit/>
          </a:bodyPr>
          <a:lstStyle/>
          <a:p>
            <a:endParaRPr lang="en-US" sz="2400">
              <a:latin typeface="+mn-lt"/>
            </a:endParaRPr>
          </a:p>
        </p:txBody>
      </p:sp>
      <p:sp>
        <p:nvSpPr>
          <p:cNvPr id="10" name="Rectangle 6"/>
          <p:cNvSpPr>
            <a:spLocks noChangeArrowheads="1"/>
          </p:cNvSpPr>
          <p:nvPr/>
        </p:nvSpPr>
        <p:spPr bwMode="auto">
          <a:xfrm>
            <a:off x="0" y="-2232"/>
            <a:ext cx="184731" cy="461665"/>
          </a:xfrm>
          <a:prstGeom prst="rect">
            <a:avLst/>
          </a:prstGeom>
          <a:noFill/>
          <a:ln w="9525">
            <a:noFill/>
            <a:miter lim="800000"/>
            <a:headEnd/>
            <a:tailEnd/>
          </a:ln>
        </p:spPr>
        <p:txBody>
          <a:bodyPr wrap="none" anchor="ctr">
            <a:spAutoFit/>
          </a:bodyPr>
          <a:lstStyle/>
          <a:p>
            <a:endParaRPr lang="en-US" sz="2400">
              <a:latin typeface="+mn-lt"/>
            </a:endParaRPr>
          </a:p>
        </p:txBody>
      </p:sp>
      <p:sp>
        <p:nvSpPr>
          <p:cNvPr id="11" name="Rectangle 8"/>
          <p:cNvSpPr>
            <a:spLocks noChangeArrowheads="1"/>
          </p:cNvSpPr>
          <p:nvPr/>
        </p:nvSpPr>
        <p:spPr bwMode="auto">
          <a:xfrm>
            <a:off x="0" y="-2232"/>
            <a:ext cx="184731" cy="461665"/>
          </a:xfrm>
          <a:prstGeom prst="rect">
            <a:avLst/>
          </a:prstGeom>
          <a:noFill/>
          <a:ln w="9525">
            <a:noFill/>
            <a:miter lim="800000"/>
            <a:headEnd/>
            <a:tailEnd/>
          </a:ln>
        </p:spPr>
        <p:txBody>
          <a:bodyPr wrap="none" anchor="ctr">
            <a:spAutoFit/>
          </a:bodyPr>
          <a:lstStyle/>
          <a:p>
            <a:endParaRPr lang="en-US" sz="2400">
              <a:latin typeface="+mn-lt"/>
            </a:endParaRPr>
          </a:p>
        </p:txBody>
      </p:sp>
      <p:sp>
        <p:nvSpPr>
          <p:cNvPr id="12" name="Rectangle 6"/>
          <p:cNvSpPr>
            <a:spLocks noChangeArrowheads="1"/>
          </p:cNvSpPr>
          <p:nvPr/>
        </p:nvSpPr>
        <p:spPr bwMode="auto">
          <a:xfrm>
            <a:off x="0" y="-2232"/>
            <a:ext cx="184731" cy="461665"/>
          </a:xfrm>
          <a:prstGeom prst="rect">
            <a:avLst/>
          </a:prstGeom>
          <a:noFill/>
          <a:ln w="9525">
            <a:noFill/>
            <a:miter lim="800000"/>
            <a:headEnd/>
            <a:tailEnd/>
          </a:ln>
        </p:spPr>
        <p:txBody>
          <a:bodyPr wrap="none" anchor="ctr">
            <a:spAutoFit/>
          </a:bodyPr>
          <a:lstStyle/>
          <a:p>
            <a:endParaRPr lang="en-US" sz="2400">
              <a:latin typeface="+mn-lt"/>
            </a:endParaRPr>
          </a:p>
        </p:txBody>
      </p:sp>
      <p:sp>
        <p:nvSpPr>
          <p:cNvPr id="13" name="Rectangle 4"/>
          <p:cNvSpPr>
            <a:spLocks noChangeArrowheads="1"/>
          </p:cNvSpPr>
          <p:nvPr/>
        </p:nvSpPr>
        <p:spPr bwMode="auto">
          <a:xfrm>
            <a:off x="0" y="-230832"/>
            <a:ext cx="184731" cy="461665"/>
          </a:xfrm>
          <a:prstGeom prst="rect">
            <a:avLst/>
          </a:prstGeom>
          <a:noFill/>
          <a:ln w="9525">
            <a:noFill/>
            <a:miter lim="800000"/>
            <a:headEnd/>
            <a:tailEnd/>
          </a:ln>
        </p:spPr>
        <p:txBody>
          <a:bodyPr wrap="none" anchor="ctr">
            <a:spAutoFit/>
          </a:bodyPr>
          <a:lstStyle/>
          <a:p>
            <a:endParaRPr lang="en-US" sz="2400">
              <a:latin typeface="+mn-lt"/>
            </a:endParaRPr>
          </a:p>
        </p:txBody>
      </p:sp>
      <p:sp>
        <p:nvSpPr>
          <p:cNvPr id="14" name="TextBox 13"/>
          <p:cNvSpPr txBox="1"/>
          <p:nvPr/>
        </p:nvSpPr>
        <p:spPr>
          <a:xfrm>
            <a:off x="200718" y="420119"/>
            <a:ext cx="8763000" cy="6001643"/>
          </a:xfrm>
          <a:prstGeom prst="rect">
            <a:avLst/>
          </a:prstGeom>
          <a:noFill/>
        </p:spPr>
        <p:txBody>
          <a:bodyPr wrap="square">
            <a:spAutoFit/>
          </a:bodyPr>
          <a:lstStyle/>
          <a:p>
            <a:pPr marL="342900" indent="-342900">
              <a:buFontTx/>
              <a:buAutoNum type="arabicPeriod"/>
              <a:defRPr/>
            </a:pPr>
            <a:r>
              <a:rPr lang="en-US" sz="2400" b="0" dirty="0">
                <a:solidFill>
                  <a:schemeClr val="tx1"/>
                </a:solidFill>
                <a:latin typeface="+mn-lt"/>
              </a:rPr>
              <a:t>The Fundamental Theorem of Algebra states that every polynomial equation has at least one root, which may be a real or a complex number.</a:t>
            </a:r>
          </a:p>
          <a:p>
            <a:pPr marL="342900" indent="-342900">
              <a:defRPr/>
            </a:pPr>
            <a:endParaRPr lang="en-US" sz="2400" dirty="0">
              <a:solidFill>
                <a:schemeClr val="tx1"/>
              </a:solidFill>
              <a:latin typeface="+mn-lt"/>
            </a:endParaRPr>
          </a:p>
          <a:p>
            <a:pPr>
              <a:defRPr/>
            </a:pPr>
            <a:r>
              <a:rPr lang="en-US" sz="2400" b="0" dirty="0">
                <a:solidFill>
                  <a:schemeClr val="tx1"/>
                </a:solidFill>
                <a:latin typeface="+mn-lt"/>
              </a:rPr>
              <a:t>2. If f(x) is of degree </a:t>
            </a:r>
            <a:r>
              <a:rPr lang="en-US" sz="2400" b="0" i="1" dirty="0">
                <a:solidFill>
                  <a:schemeClr val="tx1"/>
                </a:solidFill>
                <a:latin typeface="+mn-lt"/>
              </a:rPr>
              <a:t>n</a:t>
            </a:r>
            <a:r>
              <a:rPr lang="en-US" sz="2400" b="0" dirty="0">
                <a:solidFill>
                  <a:schemeClr val="tx1"/>
                </a:solidFill>
                <a:latin typeface="+mn-lt"/>
              </a:rPr>
              <a:t>, then there will be </a:t>
            </a:r>
            <a:r>
              <a:rPr lang="en-US" sz="2400" b="0" i="1" dirty="0">
                <a:solidFill>
                  <a:schemeClr val="tx1"/>
                </a:solidFill>
                <a:latin typeface="+mn-lt"/>
              </a:rPr>
              <a:t>n</a:t>
            </a:r>
            <a:r>
              <a:rPr lang="en-US" sz="2400" b="0" dirty="0">
                <a:solidFill>
                  <a:schemeClr val="tx1"/>
                </a:solidFill>
                <a:latin typeface="+mn-lt"/>
              </a:rPr>
              <a:t> linear factors.</a:t>
            </a:r>
            <a:endParaRPr lang="en-US" sz="2400" dirty="0">
              <a:solidFill>
                <a:schemeClr val="tx1"/>
              </a:solidFill>
              <a:latin typeface="+mn-lt"/>
            </a:endParaRPr>
          </a:p>
          <a:p>
            <a:pPr>
              <a:defRPr/>
            </a:pPr>
            <a:endParaRPr lang="en-US" sz="2400" b="0" dirty="0">
              <a:solidFill>
                <a:schemeClr val="tx1"/>
              </a:solidFill>
              <a:latin typeface="+mn-lt"/>
            </a:endParaRPr>
          </a:p>
          <a:p>
            <a:pPr>
              <a:defRPr/>
            </a:pPr>
            <a:r>
              <a:rPr lang="en-US" sz="2400" b="0" dirty="0">
                <a:solidFill>
                  <a:schemeClr val="tx1"/>
                </a:solidFill>
                <a:latin typeface="+mn-lt"/>
              </a:rPr>
              <a:t>3. Every polynomial equation of degree </a:t>
            </a:r>
            <a:r>
              <a:rPr lang="en-US" sz="2400" b="0" i="1" dirty="0">
                <a:solidFill>
                  <a:schemeClr val="tx1"/>
                </a:solidFill>
                <a:latin typeface="+mn-lt"/>
              </a:rPr>
              <a:t>n</a:t>
            </a:r>
            <a:r>
              <a:rPr lang="en-US" sz="2400" b="0" dirty="0">
                <a:solidFill>
                  <a:schemeClr val="tx1"/>
                </a:solidFill>
                <a:latin typeface="+mn-lt"/>
              </a:rPr>
              <a:t> has exactly </a:t>
            </a:r>
            <a:r>
              <a:rPr lang="en-US" sz="2400" b="0" i="1" dirty="0">
                <a:solidFill>
                  <a:schemeClr val="tx1"/>
                </a:solidFill>
                <a:latin typeface="+mn-lt"/>
              </a:rPr>
              <a:t>n</a:t>
            </a:r>
            <a:r>
              <a:rPr lang="en-US" sz="2400" b="0" dirty="0">
                <a:solidFill>
                  <a:schemeClr val="tx1"/>
                </a:solidFill>
                <a:latin typeface="+mn-lt"/>
              </a:rPr>
              <a:t> roots.</a:t>
            </a:r>
            <a:endParaRPr lang="en-US" sz="2400" dirty="0">
              <a:solidFill>
                <a:schemeClr val="tx1"/>
              </a:solidFill>
              <a:latin typeface="+mn-lt"/>
            </a:endParaRPr>
          </a:p>
          <a:p>
            <a:pPr>
              <a:defRPr/>
            </a:pPr>
            <a:endParaRPr lang="en-US" sz="2400" b="0" dirty="0">
              <a:solidFill>
                <a:schemeClr val="tx1"/>
              </a:solidFill>
              <a:latin typeface="+mn-lt"/>
            </a:endParaRPr>
          </a:p>
          <a:p>
            <a:pPr>
              <a:defRPr/>
            </a:pPr>
            <a:r>
              <a:rPr lang="en-US" sz="2400" b="0" dirty="0">
                <a:solidFill>
                  <a:schemeClr val="tx1"/>
                </a:solidFill>
                <a:latin typeface="+mn-lt"/>
              </a:rPr>
              <a:t>4. Complex roots always occur in conjugate </a:t>
            </a:r>
            <a:r>
              <a:rPr lang="en-US" sz="2400" b="0" dirty="0" smtClean="0">
                <a:solidFill>
                  <a:schemeClr val="tx1"/>
                </a:solidFill>
                <a:latin typeface="+mn-lt"/>
              </a:rPr>
              <a:t>pairs,  </a:t>
            </a:r>
            <a:r>
              <a:rPr lang="en-US" sz="2400" b="0" dirty="0" err="1" smtClean="0">
                <a:solidFill>
                  <a:schemeClr val="tx1"/>
                </a:solidFill>
                <a:latin typeface="+mn-lt"/>
              </a:rPr>
              <a:t>a+b</a:t>
            </a:r>
            <a:r>
              <a:rPr lang="en-US" sz="2400" b="0" i="1" dirty="0" err="1" smtClean="0">
                <a:solidFill>
                  <a:schemeClr val="tx1"/>
                </a:solidFill>
                <a:latin typeface="+mn-lt"/>
              </a:rPr>
              <a:t>i</a:t>
            </a:r>
            <a:r>
              <a:rPr lang="en-US" sz="2400" b="0" dirty="0" smtClean="0">
                <a:solidFill>
                  <a:schemeClr val="tx1"/>
                </a:solidFill>
                <a:latin typeface="+mn-lt"/>
              </a:rPr>
              <a:t>  and     </a:t>
            </a:r>
            <a:r>
              <a:rPr lang="en-US" sz="2400" b="0" dirty="0">
                <a:solidFill>
                  <a:schemeClr val="tx1"/>
                </a:solidFill>
                <a:latin typeface="+mn-lt"/>
              </a:rPr>
              <a:t>a-b</a:t>
            </a:r>
            <a:r>
              <a:rPr lang="en-US" sz="2400" b="0" i="1" dirty="0">
                <a:solidFill>
                  <a:schemeClr val="tx1"/>
                </a:solidFill>
                <a:latin typeface="+mn-lt"/>
              </a:rPr>
              <a:t>i</a:t>
            </a:r>
            <a:r>
              <a:rPr lang="en-US" sz="2400" b="0" dirty="0">
                <a:solidFill>
                  <a:schemeClr val="tx1"/>
                </a:solidFill>
                <a:latin typeface="+mn-lt"/>
              </a:rPr>
              <a:t>.</a:t>
            </a:r>
            <a:endParaRPr lang="en-US" sz="2400" dirty="0">
              <a:solidFill>
                <a:schemeClr val="tx1"/>
              </a:solidFill>
              <a:latin typeface="+mn-lt"/>
            </a:endParaRPr>
          </a:p>
          <a:p>
            <a:pPr>
              <a:defRPr/>
            </a:pPr>
            <a:endParaRPr lang="en-US" sz="2400" b="0" dirty="0">
              <a:solidFill>
                <a:schemeClr val="tx1"/>
              </a:solidFill>
              <a:latin typeface="+mn-lt"/>
            </a:endParaRPr>
          </a:p>
          <a:p>
            <a:pPr marL="342900" indent="-342900">
              <a:buFontTx/>
              <a:buAutoNum type="arabicPeriod" startAt="5"/>
              <a:defRPr/>
            </a:pPr>
            <a:r>
              <a:rPr lang="en-US" sz="2400" b="0" dirty="0">
                <a:solidFill>
                  <a:schemeClr val="tx1"/>
                </a:solidFill>
                <a:latin typeface="+mn-lt"/>
              </a:rPr>
              <a:t>If the coefficients of the equation </a:t>
            </a:r>
          </a:p>
          <a:p>
            <a:pPr marL="342900" indent="-342900">
              <a:buFontTx/>
              <a:buAutoNum type="arabicPeriod" startAt="5"/>
              <a:defRPr/>
            </a:pPr>
            <a:endParaRPr lang="en-US" sz="2400" dirty="0">
              <a:solidFill>
                <a:schemeClr val="tx1"/>
              </a:solidFill>
              <a:latin typeface="+mn-lt"/>
            </a:endParaRPr>
          </a:p>
          <a:p>
            <a:pPr>
              <a:defRPr/>
            </a:pPr>
            <a:r>
              <a:rPr lang="en-US" sz="2400" b="0" dirty="0">
                <a:solidFill>
                  <a:schemeClr val="tx1"/>
                </a:solidFill>
                <a:latin typeface="+mn-lt"/>
              </a:rPr>
              <a:t>   F(x)=                                                                                        = 0 </a:t>
            </a:r>
          </a:p>
          <a:p>
            <a:pPr>
              <a:defRPr/>
            </a:pPr>
            <a:endParaRPr lang="en-US" sz="2400" b="0" dirty="0">
              <a:solidFill>
                <a:schemeClr val="tx1"/>
              </a:solidFill>
              <a:latin typeface="+mn-lt"/>
            </a:endParaRPr>
          </a:p>
          <a:p>
            <a:pPr>
              <a:defRPr/>
            </a:pPr>
            <a:r>
              <a:rPr lang="en-US" sz="2400" b="0" dirty="0">
                <a:solidFill>
                  <a:schemeClr val="tx1"/>
                </a:solidFill>
                <a:latin typeface="+mn-lt"/>
              </a:rPr>
              <a:t>           are integers, then any rational roots  are factors of  a</a:t>
            </a:r>
            <a:r>
              <a:rPr lang="en-US" sz="2400" b="0" baseline="-25000" dirty="0">
                <a:solidFill>
                  <a:schemeClr val="tx1"/>
                </a:solidFill>
                <a:latin typeface="+mn-lt"/>
              </a:rPr>
              <a:t>0 </a:t>
            </a:r>
            <a:r>
              <a:rPr lang="en-US" sz="2400" b="0" dirty="0">
                <a:solidFill>
                  <a:schemeClr val="tx1"/>
                </a:solidFill>
                <a:latin typeface="+mn-lt"/>
              </a:rPr>
              <a:t>/  a</a:t>
            </a:r>
            <a:r>
              <a:rPr lang="en-US" sz="2400" b="0" baseline="-25000" dirty="0">
                <a:solidFill>
                  <a:schemeClr val="tx1"/>
                </a:solidFill>
                <a:latin typeface="+mn-lt"/>
              </a:rPr>
              <a:t>n</a:t>
            </a:r>
            <a:r>
              <a:rPr lang="en-US" sz="2400" b="0" dirty="0">
                <a:solidFill>
                  <a:schemeClr val="tx1"/>
                </a:solidFill>
                <a:latin typeface="+mn-lt"/>
              </a:rPr>
              <a:t>.</a:t>
            </a:r>
            <a:endParaRPr lang="en-US" sz="2400" dirty="0">
              <a:solidFill>
                <a:schemeClr val="tx1"/>
              </a:solidFill>
              <a:latin typeface="+mn-lt"/>
            </a:endParaRPr>
          </a:p>
          <a:p>
            <a:pPr>
              <a:defRPr/>
            </a:pPr>
            <a:endParaRPr lang="en-US" sz="2400" dirty="0">
              <a:solidFill>
                <a:schemeClr val="tx1"/>
              </a:solidFill>
              <a:latin typeface="+mn-lt"/>
            </a:endParaRPr>
          </a:p>
        </p:txBody>
      </p:sp>
      <p:sp>
        <p:nvSpPr>
          <p:cNvPr id="15" name="Rectangle 11"/>
          <p:cNvSpPr>
            <a:spLocks noChangeArrowheads="1"/>
          </p:cNvSpPr>
          <p:nvPr/>
        </p:nvSpPr>
        <p:spPr bwMode="auto">
          <a:xfrm>
            <a:off x="0" y="-2232"/>
            <a:ext cx="184731" cy="461665"/>
          </a:xfrm>
          <a:prstGeom prst="rect">
            <a:avLst/>
          </a:prstGeom>
          <a:noFill/>
          <a:ln w="9525">
            <a:noFill/>
            <a:miter lim="800000"/>
            <a:headEnd/>
            <a:tailEnd/>
          </a:ln>
        </p:spPr>
        <p:txBody>
          <a:bodyPr wrap="none" anchor="ctr">
            <a:spAutoFit/>
          </a:bodyPr>
          <a:lstStyle/>
          <a:p>
            <a:endParaRPr lang="en-US" sz="2400">
              <a:latin typeface="+mn-lt"/>
            </a:endParaRPr>
          </a:p>
        </p:txBody>
      </p:sp>
      <p:graphicFrame>
        <p:nvGraphicFramePr>
          <p:cNvPr id="16" name="Object 10"/>
          <p:cNvGraphicFramePr>
            <a:graphicFrameLocks noChangeAspect="1"/>
          </p:cNvGraphicFramePr>
          <p:nvPr/>
        </p:nvGraphicFramePr>
        <p:xfrm>
          <a:off x="1371600" y="4800600"/>
          <a:ext cx="5421312" cy="466725"/>
        </p:xfrm>
        <a:graphic>
          <a:graphicData uri="http://schemas.openxmlformats.org/presentationml/2006/ole">
            <p:oleObj spid="_x0000_s547842" name="Equation" r:id="rId3" imgW="2768400" imgH="241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To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body" idx="1"/>
          </p:nvPr>
        </p:nvSpPr>
        <p:spPr>
          <a:xfrm>
            <a:off x="457200" y="1370013"/>
            <a:ext cx="8229600" cy="5256212"/>
          </a:xfrm>
          <a:noFill/>
        </p:spPr>
        <p:txBody>
          <a:bodyPr/>
          <a:lstStyle/>
          <a:p>
            <a:pPr>
              <a:buNone/>
            </a:pPr>
            <a:r>
              <a:rPr lang="en-US" sz="2400" dirty="0"/>
              <a:t>Find all the zeros of each of the following polynomial</a:t>
            </a:r>
          </a:p>
          <a:p>
            <a:pPr>
              <a:buNone/>
            </a:pPr>
            <a:r>
              <a:rPr lang="en-US" sz="2400" dirty="0"/>
              <a:t> </a:t>
            </a:r>
          </a:p>
          <a:p>
            <a:pPr>
              <a:lnSpc>
                <a:spcPct val="110000"/>
              </a:lnSpc>
              <a:buNone/>
            </a:pPr>
            <a:r>
              <a:rPr lang="en-US" sz="2400" dirty="0"/>
              <a:t>functions, and write each function as a product of its </a:t>
            </a:r>
          </a:p>
          <a:p>
            <a:pPr>
              <a:lnSpc>
                <a:spcPct val="110000"/>
              </a:lnSpc>
              <a:buNone/>
            </a:pPr>
            <a:r>
              <a:rPr lang="en-US" sz="2400" dirty="0"/>
              <a:t>leading coefficient and its linear factors.</a:t>
            </a:r>
          </a:p>
          <a:p>
            <a:pPr>
              <a:lnSpc>
                <a:spcPct val="110000"/>
              </a:lnSpc>
              <a:buNone/>
            </a:pPr>
            <a:endParaRPr lang="en-US" sz="2400" dirty="0">
              <a:solidFill>
                <a:srgbClr val="B30000"/>
              </a:solidFill>
            </a:endParaRPr>
          </a:p>
          <a:p>
            <a:pPr>
              <a:lnSpc>
                <a:spcPct val="110000"/>
              </a:lnSpc>
              <a:buNone/>
            </a:pPr>
            <a:r>
              <a:rPr lang="en-US" sz="2400" b="1" dirty="0"/>
              <a:t>a.  </a:t>
            </a:r>
            <a:r>
              <a:rPr lang="en-US" sz="2400" i="1" dirty="0"/>
              <a:t>P</a:t>
            </a:r>
            <a:r>
              <a:rPr lang="en-US" sz="2400" dirty="0"/>
              <a:t>(</a:t>
            </a:r>
            <a:r>
              <a:rPr lang="en-US" sz="2400" i="1" dirty="0"/>
              <a:t>x</a:t>
            </a:r>
            <a:r>
              <a:rPr lang="en-US" sz="2400" dirty="0"/>
              <a:t>) = </a:t>
            </a:r>
            <a:r>
              <a:rPr lang="en-US" sz="2400" i="1" dirty="0"/>
              <a:t>x</a:t>
            </a:r>
            <a:r>
              <a:rPr lang="en-US" sz="2400" baseline="30000" dirty="0"/>
              <a:t>4</a:t>
            </a:r>
            <a:r>
              <a:rPr lang="en-US" sz="2400" dirty="0"/>
              <a:t> – 4</a:t>
            </a:r>
            <a:r>
              <a:rPr lang="en-US" sz="2400" i="1" dirty="0"/>
              <a:t>x</a:t>
            </a:r>
            <a:r>
              <a:rPr lang="en-US" sz="2400" baseline="30000" dirty="0"/>
              <a:t>3</a:t>
            </a:r>
            <a:r>
              <a:rPr lang="en-US" sz="2400" dirty="0"/>
              <a:t> + 8</a:t>
            </a:r>
            <a:r>
              <a:rPr lang="en-US" sz="2400" i="1" dirty="0"/>
              <a:t>x</a:t>
            </a:r>
            <a:r>
              <a:rPr lang="en-US" sz="2400" baseline="30000" dirty="0"/>
              <a:t>2</a:t>
            </a:r>
            <a:r>
              <a:rPr lang="en-US" sz="2400" dirty="0"/>
              <a:t> – 16</a:t>
            </a:r>
            <a:r>
              <a:rPr lang="en-US" sz="2400" i="1" dirty="0"/>
              <a:t>x </a:t>
            </a:r>
            <a:r>
              <a:rPr lang="en-US" sz="2400" dirty="0"/>
              <a:t>+ 16</a:t>
            </a:r>
          </a:p>
          <a:p>
            <a:pPr>
              <a:lnSpc>
                <a:spcPct val="110000"/>
              </a:lnSpc>
              <a:buNone/>
            </a:pPr>
            <a:endParaRPr lang="en-US" sz="2400" dirty="0"/>
          </a:p>
          <a:p>
            <a:pPr>
              <a:lnSpc>
                <a:spcPct val="110000"/>
              </a:lnSpc>
              <a:buNone/>
            </a:pPr>
            <a:r>
              <a:rPr lang="en-US" sz="2400" b="1" dirty="0"/>
              <a:t>b.  </a:t>
            </a:r>
            <a:r>
              <a:rPr lang="en-US" sz="2400" i="1" dirty="0"/>
              <a:t>S</a:t>
            </a:r>
            <a:r>
              <a:rPr lang="en-US" sz="2400" dirty="0"/>
              <a:t>(</a:t>
            </a:r>
            <a:r>
              <a:rPr lang="en-US" sz="2400" i="1" dirty="0"/>
              <a:t>x</a:t>
            </a:r>
            <a:r>
              <a:rPr lang="en-US" sz="2400" dirty="0"/>
              <a:t>) = 2</a:t>
            </a:r>
            <a:r>
              <a:rPr lang="en-US" sz="2400" i="1" dirty="0"/>
              <a:t>x</a:t>
            </a:r>
            <a:r>
              <a:rPr lang="en-US" sz="2400" baseline="30000" dirty="0"/>
              <a:t>4</a:t>
            </a:r>
            <a:r>
              <a:rPr lang="en-US" sz="2400" dirty="0"/>
              <a:t> + </a:t>
            </a:r>
            <a:r>
              <a:rPr lang="en-US" sz="2400" i="1" dirty="0"/>
              <a:t>x</a:t>
            </a:r>
            <a:r>
              <a:rPr lang="en-US" sz="2400" baseline="30000" dirty="0"/>
              <a:t>3</a:t>
            </a:r>
            <a:r>
              <a:rPr lang="en-US" sz="2400" dirty="0"/>
              <a:t> + 39</a:t>
            </a:r>
            <a:r>
              <a:rPr lang="en-US" sz="2400" i="1" dirty="0"/>
              <a:t>x</a:t>
            </a:r>
            <a:r>
              <a:rPr lang="en-US" sz="2400" baseline="30000" dirty="0"/>
              <a:t>2</a:t>
            </a:r>
            <a:r>
              <a:rPr lang="en-US" sz="2400" dirty="0"/>
              <a:t> + 136</a:t>
            </a:r>
            <a:r>
              <a:rPr lang="en-US" sz="2400" i="1" dirty="0"/>
              <a:t>x </a:t>
            </a:r>
            <a:r>
              <a:rPr lang="en-US" sz="2400" dirty="0"/>
              <a:t>– 78</a:t>
            </a:r>
          </a:p>
        </p:txBody>
      </p:sp>
      <p:sp>
        <p:nvSpPr>
          <p:cNvPr id="155651" name="Rectangle 3"/>
          <p:cNvSpPr>
            <a:spLocks noGrp="1" noChangeArrowheads="1"/>
          </p:cNvSpPr>
          <p:nvPr>
            <p:ph type="title"/>
          </p:nvPr>
        </p:nvSpPr>
        <p:spPr>
          <a:xfrm>
            <a:off x="301625" y="90488"/>
            <a:ext cx="8226425" cy="1143000"/>
          </a:xfrm>
          <a:noFill/>
        </p:spPr>
        <p:txBody>
          <a:bodyPr/>
          <a:lstStyle/>
          <a:p>
            <a:r>
              <a:rPr lang="en-US" sz="2400">
                <a:latin typeface="+mn-lt"/>
              </a:rPr>
              <a:t>Example 1 – </a:t>
            </a:r>
            <a:r>
              <a:rPr lang="en-US" sz="2400" i="1">
                <a:latin typeface="+mn-lt"/>
              </a:rPr>
              <a:t>Find the Zeros and Linear Factors of a Polynomial Function</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119</a:t>
            </a:fld>
            <a:endParaRPr lang="en-GB"/>
          </a:p>
        </p:txBody>
      </p:sp>
      <p:sp>
        <p:nvSpPr>
          <p:cNvPr id="5" name="Rectangle 2"/>
          <p:cNvSpPr txBox="1">
            <a:spLocks noChangeArrowheads="1"/>
          </p:cNvSpPr>
          <p:nvPr/>
        </p:nvSpPr>
        <p:spPr bwMode="auto">
          <a:xfrm>
            <a:off x="457200" y="1370013"/>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kumimoji="0" lang="en-US" sz="2400" b="1" i="0" u="none" strike="noStrike" kern="1200" cap="none" spc="0" normalizeH="0" baseline="0" noProof="0" smtClean="0">
                <a:ln>
                  <a:noFill/>
                </a:ln>
                <a:solidFill>
                  <a:schemeClr val="tx1"/>
                </a:solidFill>
                <a:effectLst/>
                <a:uLnTx/>
                <a:uFillTx/>
                <a:latin typeface="+mn-lt"/>
                <a:ea typeface="+mn-ea"/>
                <a:cs typeface="+mn-cs"/>
              </a:rPr>
              <a:t>a.  </a:t>
            </a:r>
            <a:r>
              <a:rPr kumimoji="0" lang="en-US" sz="2400" b="0" i="0" u="none" strike="noStrike" kern="1200" cap="none" spc="0" normalizeH="0" baseline="0" noProof="0" smtClean="0">
                <a:ln>
                  <a:noFill/>
                </a:ln>
                <a:solidFill>
                  <a:schemeClr val="tx1"/>
                </a:solidFill>
                <a:effectLst/>
                <a:uLnTx/>
                <a:uFillTx/>
                <a:latin typeface="+mn-lt"/>
                <a:ea typeface="+mn-ea"/>
                <a:cs typeface="+mn-cs"/>
              </a:rPr>
              <a:t>By the Linear Factor Theorem, </a:t>
            </a:r>
            <a:r>
              <a:rPr kumimoji="0" lang="en-US" sz="2400" b="0" i="1" u="none" strike="noStrike" kern="1200" cap="none" spc="0" normalizeH="0" baseline="0" noProof="0" smtClean="0">
                <a:ln>
                  <a:noFill/>
                </a:ln>
                <a:solidFill>
                  <a:schemeClr val="tx1"/>
                </a:solidFill>
                <a:effectLst/>
                <a:uLnTx/>
                <a:uFillTx/>
                <a:latin typeface="+mn-lt"/>
                <a:ea typeface="+mn-ea"/>
                <a:cs typeface="+mn-cs"/>
              </a:rPr>
              <a:t>P </a:t>
            </a:r>
            <a:r>
              <a:rPr kumimoji="0" lang="en-US" sz="2400" b="0" i="0" u="none" strike="noStrike" kern="1200" cap="none" spc="0" normalizeH="0" baseline="0" noProof="0" smtClean="0">
                <a:ln>
                  <a:noFill/>
                </a:ln>
                <a:solidFill>
                  <a:schemeClr val="tx1"/>
                </a:solidFill>
                <a:effectLst/>
                <a:uLnTx/>
                <a:uFillTx/>
                <a:latin typeface="+mn-lt"/>
                <a:ea typeface="+mn-ea"/>
                <a:cs typeface="+mn-cs"/>
              </a:rPr>
              <a:t>will have four linear </a:t>
            </a:r>
            <a:br>
              <a:rPr kumimoji="0" lang="en-US" sz="2400" b="0" i="0" u="none" strike="noStrike" kern="1200" cap="none" spc="0" normalizeH="0" baseline="0" noProof="0" smtClean="0">
                <a:ln>
                  <a:noFill/>
                </a:ln>
                <a:solidFill>
                  <a:schemeClr val="tx1"/>
                </a:solidFill>
                <a:effectLst/>
                <a:uLnTx/>
                <a:uFillTx/>
                <a:latin typeface="+mn-lt"/>
                <a:ea typeface="+mn-ea"/>
                <a:cs typeface="+mn-cs"/>
              </a:rPr>
            </a:br>
            <a:r>
              <a:rPr kumimoji="0" lang="en-US" sz="2400" b="0" i="0" u="none" strike="noStrike" kern="1200" cap="none" spc="0" normalizeH="0" baseline="0" noProof="0" smtClean="0">
                <a:ln>
                  <a:noFill/>
                </a:ln>
                <a:solidFill>
                  <a:schemeClr val="tx1"/>
                </a:solidFill>
                <a:effectLst/>
                <a:uLnTx/>
                <a:uFillTx/>
                <a:latin typeface="+mn-lt"/>
                <a:ea typeface="+mn-ea"/>
                <a:cs typeface="+mn-cs"/>
              </a:rPr>
              <a:t>     factors and thus four zeros.</a:t>
            </a:r>
            <a:br>
              <a:rPr kumimoji="0" lang="en-US" sz="2400" b="0" i="0" u="none" strike="noStrike" kern="1200" cap="none" spc="0" normalizeH="0" baseline="0" noProof="0" smtClean="0">
                <a:ln>
                  <a:noFill/>
                </a:ln>
                <a:solidFill>
                  <a:schemeClr val="tx1"/>
                </a:solidFill>
                <a:effectLst/>
                <a:uLnTx/>
                <a:uFillTx/>
                <a:latin typeface="+mn-lt"/>
                <a:ea typeface="+mn-ea"/>
                <a:cs typeface="+mn-cs"/>
              </a:rPr>
            </a:br>
            <a:endParaRPr kumimoji="0" lang="en-US" sz="24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     The possible rational zeros are </a:t>
            </a:r>
            <a:r>
              <a:rPr kumimoji="0" lang="en-US" sz="2400"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en-US" sz="2400" b="0" i="0" u="none" strike="noStrike" kern="1200" cap="none" spc="0" normalizeH="0" baseline="0" noProof="0" smtClean="0">
                <a:ln>
                  <a:noFill/>
                </a:ln>
                <a:solidFill>
                  <a:schemeClr val="tx1"/>
                </a:solidFill>
                <a:effectLst/>
                <a:uLnTx/>
                <a:uFillTx/>
                <a:latin typeface="+mn-lt"/>
                <a:ea typeface="+mn-ea"/>
                <a:cs typeface="+mn-cs"/>
              </a:rPr>
              <a:t>1, </a:t>
            </a:r>
            <a:r>
              <a:rPr kumimoji="0" lang="en-US" sz="2400"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en-US" sz="2400" b="0" i="0" u="none" strike="noStrike" kern="1200" cap="none" spc="0" normalizeH="0" baseline="0" noProof="0" smtClean="0">
                <a:ln>
                  <a:noFill/>
                </a:ln>
                <a:solidFill>
                  <a:schemeClr val="tx1"/>
                </a:solidFill>
                <a:effectLst/>
                <a:uLnTx/>
                <a:uFillTx/>
                <a:latin typeface="+mn-lt"/>
                <a:ea typeface="+mn-ea"/>
                <a:cs typeface="+mn-cs"/>
              </a:rPr>
              <a:t>2, </a:t>
            </a:r>
            <a:r>
              <a:rPr kumimoji="0" lang="en-US" sz="2400"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en-US" sz="2400" b="0" i="0" u="none" strike="noStrike" kern="1200" cap="none" spc="0" normalizeH="0" baseline="0" noProof="0" smtClean="0">
                <a:ln>
                  <a:noFill/>
                </a:ln>
                <a:solidFill>
                  <a:schemeClr val="tx1"/>
                </a:solidFill>
                <a:effectLst/>
                <a:uLnTx/>
                <a:uFillTx/>
                <a:latin typeface="+mn-lt"/>
                <a:ea typeface="+mn-ea"/>
                <a:cs typeface="+mn-cs"/>
              </a:rPr>
              <a:t>4, </a:t>
            </a:r>
            <a:r>
              <a:rPr kumimoji="0" lang="en-US" sz="2400"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en-US" sz="2400" b="0" i="0" u="none" strike="noStrike" kern="1200" cap="none" spc="0" normalizeH="0" baseline="0" noProof="0" smtClean="0">
                <a:ln>
                  <a:noFill/>
                </a:ln>
                <a:solidFill>
                  <a:schemeClr val="tx1"/>
                </a:solidFill>
                <a:effectLst/>
                <a:uLnTx/>
                <a:uFillTx/>
                <a:latin typeface="+mn-lt"/>
                <a:ea typeface="+mn-ea"/>
                <a:cs typeface="+mn-cs"/>
              </a:rPr>
              <a:t>8, and </a:t>
            </a:r>
            <a:r>
              <a:rPr kumimoji="0" lang="en-US" sz="2400"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en-US" sz="2400" b="0" i="0" u="none" strike="noStrike" kern="1200" cap="none" spc="0" normalizeH="0" baseline="0" noProof="0" smtClean="0">
                <a:ln>
                  <a:noFill/>
                </a:ln>
                <a:solidFill>
                  <a:schemeClr val="tx1"/>
                </a:solidFill>
                <a:effectLst/>
                <a:uLnTx/>
                <a:uFillTx/>
                <a:latin typeface="+mn-lt"/>
                <a:ea typeface="+mn-ea"/>
                <a:cs typeface="+mn-cs"/>
              </a:rPr>
              <a:t>16. </a:t>
            </a:r>
            <a:br>
              <a:rPr kumimoji="0" lang="en-US" sz="2400" b="0" i="0" u="none" strike="noStrike" kern="1200" cap="none" spc="0" normalizeH="0" baseline="0" noProof="0" smtClean="0">
                <a:ln>
                  <a:noFill/>
                </a:ln>
                <a:solidFill>
                  <a:schemeClr val="tx1"/>
                </a:solidFill>
                <a:effectLst/>
                <a:uLnTx/>
                <a:uFillTx/>
                <a:latin typeface="+mn-lt"/>
                <a:ea typeface="+mn-ea"/>
                <a:cs typeface="+mn-cs"/>
              </a:rPr>
            </a:br>
            <a:endParaRPr kumimoji="0" lang="en-US" sz="24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     Use synthetic division to show that 2 is a zero of </a:t>
            </a:r>
            <a:br>
              <a:rPr kumimoji="0" lang="en-US" sz="2400" b="0" i="0" u="none" strike="noStrike" kern="1200" cap="none" spc="0" normalizeH="0" baseline="0" noProof="0" smtClean="0">
                <a:ln>
                  <a:noFill/>
                </a:ln>
                <a:solidFill>
                  <a:schemeClr val="tx1"/>
                </a:solidFill>
                <a:effectLst/>
                <a:uLnTx/>
                <a:uFillTx/>
                <a:latin typeface="+mn-lt"/>
                <a:ea typeface="+mn-ea"/>
                <a:cs typeface="+mn-cs"/>
              </a:rPr>
            </a:br>
            <a:r>
              <a:rPr kumimoji="0" lang="en-US" sz="2400" b="0" i="0" u="none" strike="noStrike" kern="1200" cap="none" spc="0" normalizeH="0" baseline="0" noProof="0" smtClean="0">
                <a:ln>
                  <a:noFill/>
                </a:ln>
                <a:solidFill>
                  <a:schemeClr val="tx1"/>
                </a:solidFill>
                <a:effectLst/>
                <a:uLnTx/>
                <a:uFillTx/>
                <a:latin typeface="+mn-lt"/>
                <a:ea typeface="+mn-ea"/>
                <a:cs typeface="+mn-cs"/>
              </a:rPr>
              <a:t>     multiplicity 2.</a:t>
            </a:r>
            <a:endParaRPr kumimoji="0" lang="en-US" sz="2400" b="1" i="0" u="none" strike="noStrike" kern="1200" cap="none" spc="0" normalizeH="0" baseline="0" noProof="0">
              <a:ln>
                <a:noFill/>
              </a:ln>
              <a:solidFill>
                <a:schemeClr val="tx1"/>
              </a:solidFill>
              <a:effectLst/>
              <a:uLnTx/>
              <a:uFillTx/>
              <a:latin typeface="+mn-lt"/>
              <a:ea typeface="+mn-ea"/>
              <a:cs typeface="+mn-cs"/>
            </a:endParaRPr>
          </a:p>
        </p:txBody>
      </p:sp>
      <p:sp>
        <p:nvSpPr>
          <p:cNvPr id="6" name="Rectangle 3"/>
          <p:cNvSpPr>
            <a:spLocks noGrp="1" noChangeArrowheads="1"/>
          </p:cNvSpPr>
          <p:nvPr>
            <p:ph type="title"/>
          </p:nvPr>
        </p:nvSpPr>
        <p:spPr>
          <a:xfrm>
            <a:off x="301625" y="90488"/>
            <a:ext cx="8226425" cy="1143000"/>
          </a:xfrm>
          <a:noFill/>
        </p:spPr>
        <p:txBody>
          <a:bodyPr/>
          <a:lstStyle/>
          <a:p>
            <a:r>
              <a:rPr lang="en-US" sz="2400" i="1" dirty="0" smtClean="0">
                <a:latin typeface="+mn-lt"/>
              </a:rPr>
              <a:t>Solution</a:t>
            </a:r>
            <a:endParaRPr lang="en-US" sz="2400" i="1" dirty="0">
              <a:latin typeface="+mn-lt"/>
            </a:endParaRPr>
          </a:p>
        </p:txBody>
      </p:sp>
      <p:pic>
        <p:nvPicPr>
          <p:cNvPr id="7" name="Picture 4"/>
          <p:cNvPicPr>
            <a:picLocks noChangeAspect="1" noChangeArrowheads="1"/>
          </p:cNvPicPr>
          <p:nvPr/>
        </p:nvPicPr>
        <p:blipFill>
          <a:blip r:embed="rId2" cstate="print"/>
          <a:srcRect/>
          <a:stretch>
            <a:fillRect/>
          </a:stretch>
        </p:blipFill>
        <p:spPr bwMode="auto">
          <a:xfrm>
            <a:off x="1203325" y="4510088"/>
            <a:ext cx="6710363" cy="1233487"/>
          </a:xfrm>
          <a:prstGeom prst="rect">
            <a:avLst/>
          </a:prstGeom>
          <a:noFill/>
          <a:ln w="9525" algn="ctr">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5">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1000"/>
                                        <p:tgtEl>
                                          <p:spTgt spid="5">
                                            <p:txEl>
                                              <p:pRg st="2" end="2"/>
                                            </p:txEl>
                                          </p:spTgt>
                                        </p:tgtEl>
                                      </p:cBhvr>
                                    </p:animEffect>
                                    <p:anim calcmode="lin" valueType="num">
                                      <p:cBhvr>
                                        <p:cTn id="16"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5">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5">
                                            <p:txEl>
                                              <p:pRg st="2" end="2"/>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900" decel="100000" fill="hold"/>
                                        <p:tgtEl>
                                          <p:spTgt spid="7"/>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457200" y="1370013"/>
            <a:ext cx="8229600" cy="5256212"/>
          </a:xfrm>
          <a:noFill/>
        </p:spPr>
        <p:txBody>
          <a:bodyPr/>
          <a:lstStyle/>
          <a:p>
            <a:pPr marL="0" indent="0" eaLnBrk="1" hangingPunct="1">
              <a:buNone/>
            </a:pPr>
            <a:r>
              <a:rPr lang="en-US" sz="2400" smtClean="0">
                <a:cs typeface="Calibri" pitchFamily="34" charset="0"/>
              </a:rPr>
              <a:t>Then there exist unique polynomials </a:t>
            </a:r>
            <a:r>
              <a:rPr lang="en-US" sz="2400" i="1" smtClean="0">
                <a:cs typeface="Calibri" pitchFamily="34" charset="0"/>
              </a:rPr>
              <a:t>Q</a:t>
            </a:r>
            <a:r>
              <a:rPr lang="en-US" sz="2400" smtClean="0">
                <a:cs typeface="Calibri" pitchFamily="34" charset="0"/>
              </a:rPr>
              <a:t>(</a:t>
            </a:r>
            <a:r>
              <a:rPr lang="en-US" sz="2400" i="1" smtClean="0">
                <a:cs typeface="Calibri" pitchFamily="34" charset="0"/>
              </a:rPr>
              <a:t>x</a:t>
            </a:r>
            <a:r>
              <a:rPr lang="en-US" sz="2400" smtClean="0">
                <a:cs typeface="Calibri" pitchFamily="34" charset="0"/>
              </a:rPr>
              <a:t>) and </a:t>
            </a:r>
            <a:r>
              <a:rPr lang="en-US" sz="2400" i="1" smtClean="0">
                <a:cs typeface="Calibri" pitchFamily="34" charset="0"/>
              </a:rPr>
              <a:t>R</a:t>
            </a:r>
            <a:r>
              <a:rPr lang="en-US" sz="2400" smtClean="0">
                <a:cs typeface="Calibri" pitchFamily="34" charset="0"/>
              </a:rPr>
              <a:t>(</a:t>
            </a:r>
            <a:r>
              <a:rPr lang="en-US" sz="2400" i="1" smtClean="0">
                <a:cs typeface="Calibri" pitchFamily="34" charset="0"/>
              </a:rPr>
              <a:t>x</a:t>
            </a:r>
            <a:r>
              <a:rPr lang="en-US" sz="2400" smtClean="0">
                <a:cs typeface="Calibri" pitchFamily="34" charset="0"/>
              </a:rPr>
              <a:t>) such</a:t>
            </a:r>
          </a:p>
          <a:p>
            <a:pPr marL="0" indent="0" eaLnBrk="1" hangingPunct="1">
              <a:buNone/>
            </a:pPr>
            <a:r>
              <a:rPr lang="en-US" sz="2400" smtClean="0">
                <a:cs typeface="Calibri" pitchFamily="34" charset="0"/>
              </a:rPr>
              <a:t>that</a:t>
            </a:r>
          </a:p>
          <a:p>
            <a:pPr marL="0" indent="0" eaLnBrk="1" hangingPunct="1">
              <a:lnSpc>
                <a:spcPct val="110000"/>
              </a:lnSpc>
              <a:buNone/>
            </a:pPr>
            <a:endParaRPr lang="en-US" sz="2400" i="1" smtClean="0">
              <a:cs typeface="Calibri" pitchFamily="34" charset="0"/>
            </a:endParaRPr>
          </a:p>
          <a:p>
            <a:pPr marL="0" indent="0" eaLnBrk="1" hangingPunct="1">
              <a:lnSpc>
                <a:spcPct val="110000"/>
              </a:lnSpc>
              <a:buNone/>
            </a:pPr>
            <a:r>
              <a:rPr lang="en-US" sz="2400" i="1" smtClean="0">
                <a:cs typeface="Calibri" pitchFamily="34" charset="0"/>
              </a:rPr>
              <a:t>            P</a:t>
            </a:r>
            <a:r>
              <a:rPr lang="en-US" sz="2400" smtClean="0">
                <a:cs typeface="Calibri" pitchFamily="34" charset="0"/>
              </a:rPr>
              <a:t>(</a:t>
            </a:r>
            <a:r>
              <a:rPr lang="en-US" sz="2400" i="1" smtClean="0">
                <a:cs typeface="Calibri" pitchFamily="34" charset="0"/>
              </a:rPr>
              <a:t>x</a:t>
            </a:r>
            <a:r>
              <a:rPr lang="en-US" sz="2400" smtClean="0">
                <a:cs typeface="Calibri" pitchFamily="34" charset="0"/>
              </a:rPr>
              <a:t>) = </a:t>
            </a:r>
            <a:r>
              <a:rPr lang="en-US" sz="2400" i="1" smtClean="0">
                <a:cs typeface="Calibri" pitchFamily="34" charset="0"/>
              </a:rPr>
              <a:t>D</a:t>
            </a:r>
            <a:r>
              <a:rPr lang="en-US" sz="2400" smtClean="0">
                <a:cs typeface="Calibri" pitchFamily="34" charset="0"/>
              </a:rPr>
              <a:t>(</a:t>
            </a:r>
            <a:r>
              <a:rPr lang="en-US" sz="2400" i="1" smtClean="0">
                <a:cs typeface="Calibri" pitchFamily="34" charset="0"/>
              </a:rPr>
              <a:t>x</a:t>
            </a:r>
            <a:r>
              <a:rPr lang="en-US" sz="2400" smtClean="0">
                <a:cs typeface="Calibri" pitchFamily="34" charset="0"/>
              </a:rPr>
              <a:t>) </a:t>
            </a:r>
            <a:r>
              <a:rPr lang="en-US" sz="2400" b="1" smtClean="0">
                <a:cs typeface="Calibri" pitchFamily="34" charset="0"/>
                <a:sym typeface="Wingdings 2" pitchFamily="18" charset="2"/>
              </a:rPr>
              <a:t></a:t>
            </a:r>
            <a:r>
              <a:rPr lang="en-US" sz="2400" smtClean="0">
                <a:cs typeface="Calibri" pitchFamily="34" charset="0"/>
              </a:rPr>
              <a:t> </a:t>
            </a:r>
            <a:r>
              <a:rPr lang="en-US" sz="2400" i="1" smtClean="0">
                <a:cs typeface="Calibri" pitchFamily="34" charset="0"/>
              </a:rPr>
              <a:t>Q</a:t>
            </a:r>
            <a:r>
              <a:rPr lang="en-US" sz="2400" smtClean="0">
                <a:cs typeface="Calibri" pitchFamily="34" charset="0"/>
              </a:rPr>
              <a:t>(</a:t>
            </a:r>
            <a:r>
              <a:rPr lang="en-US" sz="2400" i="1" smtClean="0">
                <a:cs typeface="Calibri" pitchFamily="34" charset="0"/>
              </a:rPr>
              <a:t>x</a:t>
            </a:r>
            <a:r>
              <a:rPr lang="en-US" sz="2400" smtClean="0">
                <a:cs typeface="Calibri" pitchFamily="34" charset="0"/>
              </a:rPr>
              <a:t>) + </a:t>
            </a:r>
            <a:r>
              <a:rPr lang="en-US" sz="2400" i="1" smtClean="0">
                <a:cs typeface="Calibri" pitchFamily="34" charset="0"/>
              </a:rPr>
              <a:t>R</a:t>
            </a:r>
            <a:r>
              <a:rPr lang="en-US" sz="2400" smtClean="0">
                <a:cs typeface="Calibri" pitchFamily="34" charset="0"/>
              </a:rPr>
              <a:t>(</a:t>
            </a:r>
            <a:r>
              <a:rPr lang="en-US" sz="2400" i="1" smtClean="0">
                <a:cs typeface="Calibri" pitchFamily="34" charset="0"/>
              </a:rPr>
              <a:t>x</a:t>
            </a:r>
            <a:r>
              <a:rPr lang="en-US" sz="2400" smtClean="0">
                <a:cs typeface="Calibri" pitchFamily="34" charset="0"/>
              </a:rPr>
              <a:t>)</a:t>
            </a:r>
          </a:p>
          <a:p>
            <a:pPr marL="0" indent="0" eaLnBrk="1" hangingPunct="1">
              <a:lnSpc>
                <a:spcPct val="110000"/>
              </a:lnSpc>
              <a:buNone/>
            </a:pPr>
            <a:endParaRPr lang="en-US" sz="2400" smtClean="0">
              <a:cs typeface="Calibri" pitchFamily="34" charset="0"/>
            </a:endParaRPr>
          </a:p>
          <a:p>
            <a:pPr marL="0" indent="0" eaLnBrk="1" hangingPunct="1">
              <a:lnSpc>
                <a:spcPct val="115000"/>
              </a:lnSpc>
              <a:buNone/>
            </a:pPr>
            <a:r>
              <a:rPr lang="en-US" sz="2400" smtClean="0">
                <a:cs typeface="Calibri" pitchFamily="34" charset="0"/>
              </a:rPr>
              <a:t>where </a:t>
            </a:r>
            <a:r>
              <a:rPr lang="en-US" sz="2400" i="1" smtClean="0">
                <a:cs typeface="Calibri" pitchFamily="34" charset="0"/>
              </a:rPr>
              <a:t>R</a:t>
            </a:r>
            <a:r>
              <a:rPr lang="en-US" sz="2400" smtClean="0">
                <a:cs typeface="Calibri" pitchFamily="34" charset="0"/>
              </a:rPr>
              <a:t>(</a:t>
            </a:r>
            <a:r>
              <a:rPr lang="en-US" sz="2400" i="1" smtClean="0">
                <a:cs typeface="Calibri" pitchFamily="34" charset="0"/>
              </a:rPr>
              <a:t>x</a:t>
            </a:r>
            <a:r>
              <a:rPr lang="en-US" sz="2400" smtClean="0">
                <a:cs typeface="Calibri" pitchFamily="34" charset="0"/>
              </a:rPr>
              <a:t>) is either 0 or of degree less than the degree of </a:t>
            </a:r>
            <a:r>
              <a:rPr lang="en-US" sz="2400" i="1" smtClean="0">
                <a:cs typeface="Calibri" pitchFamily="34" charset="0"/>
              </a:rPr>
              <a:t>D</a:t>
            </a:r>
            <a:r>
              <a:rPr lang="en-US" sz="2400" smtClean="0">
                <a:cs typeface="Calibri" pitchFamily="34" charset="0"/>
              </a:rPr>
              <a:t>(</a:t>
            </a:r>
            <a:r>
              <a:rPr lang="en-US" sz="2400" i="1" smtClean="0">
                <a:cs typeface="Calibri" pitchFamily="34" charset="0"/>
              </a:rPr>
              <a:t>x</a:t>
            </a:r>
            <a:r>
              <a:rPr lang="en-US" sz="2400" smtClean="0">
                <a:cs typeface="Calibri" pitchFamily="34" charset="0"/>
              </a:rPr>
              <a:t>). The polynomial </a:t>
            </a:r>
            <a:r>
              <a:rPr lang="en-US" sz="2400" i="1" smtClean="0">
                <a:cs typeface="Calibri" pitchFamily="34" charset="0"/>
              </a:rPr>
              <a:t>P</a:t>
            </a:r>
            <a:r>
              <a:rPr lang="en-US" sz="2400" smtClean="0">
                <a:cs typeface="Calibri" pitchFamily="34" charset="0"/>
              </a:rPr>
              <a:t>(</a:t>
            </a:r>
            <a:r>
              <a:rPr lang="en-US" sz="2400" i="1" smtClean="0">
                <a:cs typeface="Calibri" pitchFamily="34" charset="0"/>
              </a:rPr>
              <a:t>x</a:t>
            </a:r>
            <a:r>
              <a:rPr lang="en-US" sz="2400" smtClean="0">
                <a:cs typeface="Calibri" pitchFamily="34" charset="0"/>
              </a:rPr>
              <a:t>) is called the </a:t>
            </a:r>
            <a:r>
              <a:rPr lang="en-US" sz="2400" b="1" smtClean="0">
                <a:cs typeface="Calibri" pitchFamily="34" charset="0"/>
              </a:rPr>
              <a:t>dividend, </a:t>
            </a:r>
            <a:r>
              <a:rPr lang="en-US" sz="2400" i="1" smtClean="0">
                <a:cs typeface="Calibri" pitchFamily="34" charset="0"/>
              </a:rPr>
              <a:t>D</a:t>
            </a:r>
            <a:r>
              <a:rPr lang="en-US" sz="2400" smtClean="0">
                <a:cs typeface="Calibri" pitchFamily="34" charset="0"/>
              </a:rPr>
              <a:t>(</a:t>
            </a:r>
            <a:r>
              <a:rPr lang="en-US" sz="2400" i="1" smtClean="0">
                <a:cs typeface="Calibri" pitchFamily="34" charset="0"/>
              </a:rPr>
              <a:t>x</a:t>
            </a:r>
            <a:r>
              <a:rPr lang="en-US" sz="2400" smtClean="0">
                <a:cs typeface="Calibri" pitchFamily="34" charset="0"/>
              </a:rPr>
              <a:t>) is the </a:t>
            </a:r>
            <a:r>
              <a:rPr lang="en-US" sz="2400" b="1" smtClean="0">
                <a:cs typeface="Calibri" pitchFamily="34" charset="0"/>
              </a:rPr>
              <a:t>divisor, </a:t>
            </a:r>
            <a:r>
              <a:rPr lang="en-US" sz="2400" i="1" smtClean="0">
                <a:cs typeface="Calibri" pitchFamily="34" charset="0"/>
              </a:rPr>
              <a:t>Q</a:t>
            </a:r>
            <a:r>
              <a:rPr lang="en-US" sz="2400" smtClean="0">
                <a:cs typeface="Calibri" pitchFamily="34" charset="0"/>
              </a:rPr>
              <a:t>(</a:t>
            </a:r>
            <a:r>
              <a:rPr lang="en-US" sz="2400" i="1" smtClean="0">
                <a:cs typeface="Calibri" pitchFamily="34" charset="0"/>
              </a:rPr>
              <a:t>x</a:t>
            </a:r>
            <a:r>
              <a:rPr lang="en-US" sz="2400" smtClean="0">
                <a:cs typeface="Calibri" pitchFamily="34" charset="0"/>
              </a:rPr>
              <a:t>) is the </a:t>
            </a:r>
            <a:r>
              <a:rPr lang="en-US" sz="2400" b="1" smtClean="0">
                <a:cs typeface="Calibri" pitchFamily="34" charset="0"/>
              </a:rPr>
              <a:t>quotient, </a:t>
            </a:r>
            <a:r>
              <a:rPr lang="en-US" sz="2400" smtClean="0">
                <a:cs typeface="Calibri" pitchFamily="34" charset="0"/>
              </a:rPr>
              <a:t>and </a:t>
            </a:r>
            <a:r>
              <a:rPr lang="en-US" sz="2400" i="1" smtClean="0">
                <a:cs typeface="Calibri" pitchFamily="34" charset="0"/>
              </a:rPr>
              <a:t>R</a:t>
            </a:r>
            <a:r>
              <a:rPr lang="en-US" sz="2400" smtClean="0">
                <a:cs typeface="Calibri" pitchFamily="34" charset="0"/>
              </a:rPr>
              <a:t>(</a:t>
            </a:r>
            <a:r>
              <a:rPr lang="en-US" sz="2400" i="1" smtClean="0">
                <a:cs typeface="Calibri" pitchFamily="34" charset="0"/>
              </a:rPr>
              <a:t>x</a:t>
            </a:r>
            <a:r>
              <a:rPr lang="en-US" sz="2400" smtClean="0">
                <a:cs typeface="Calibri" pitchFamily="34" charset="0"/>
              </a:rPr>
              <a:t>) is the </a:t>
            </a:r>
            <a:r>
              <a:rPr lang="en-US" sz="2400" b="1" smtClean="0">
                <a:cs typeface="Calibri" pitchFamily="34" charset="0"/>
              </a:rPr>
              <a:t>remainder.</a:t>
            </a:r>
          </a:p>
          <a:p>
            <a:pPr marL="0" indent="0" eaLnBrk="1" hangingPunct="1">
              <a:lnSpc>
                <a:spcPct val="115000"/>
              </a:lnSpc>
              <a:buNone/>
            </a:pPr>
            <a:endParaRPr lang="en-US" sz="2400" b="1" smtClean="0">
              <a:cs typeface="Calibri" pitchFamily="34" charset="0"/>
            </a:endParaRPr>
          </a:p>
          <a:p>
            <a:pPr marL="0" indent="0" eaLnBrk="1" hangingPunct="1">
              <a:lnSpc>
                <a:spcPct val="115000"/>
              </a:lnSpc>
              <a:buNone/>
            </a:pPr>
            <a:r>
              <a:rPr lang="en-US" sz="2400" smtClean="0">
                <a:cs typeface="Calibri" pitchFamily="34" charset="0"/>
              </a:rPr>
              <a:t>Before dividing polynomials, make sure that each polynomial is written in descending order.</a:t>
            </a:r>
          </a:p>
        </p:txBody>
      </p:sp>
      <p:sp>
        <p:nvSpPr>
          <p:cNvPr id="13315" name="Rectangle 3"/>
          <p:cNvSpPr>
            <a:spLocks noGrp="1" noChangeArrowheads="1"/>
          </p:cNvSpPr>
          <p:nvPr>
            <p:ph type="title"/>
          </p:nvPr>
        </p:nvSpPr>
        <p:spPr>
          <a:xfrm>
            <a:off x="301625" y="90488"/>
            <a:ext cx="8226425" cy="1143000"/>
          </a:xfrm>
          <a:noFill/>
        </p:spPr>
        <p:txBody>
          <a:bodyPr/>
          <a:lstStyle/>
          <a:p>
            <a:pPr eaLnBrk="1" hangingPunct="1"/>
            <a:r>
              <a:rPr lang="en-US" sz="2400" smtClean="0">
                <a:latin typeface="+mn-lt"/>
              </a:rPr>
              <a:t>Division of Polynomials</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12</a:t>
            </a:fld>
            <a:endParaRPr lang="en-GB"/>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120</a:t>
            </a:fld>
            <a:endParaRPr lang="en-GB"/>
          </a:p>
        </p:txBody>
      </p:sp>
      <p:sp>
        <p:nvSpPr>
          <p:cNvPr id="3" name="Rectangle 2"/>
          <p:cNvSpPr txBox="1">
            <a:spLocks noChangeArrowheads="1"/>
          </p:cNvSpPr>
          <p:nvPr/>
        </p:nvSpPr>
        <p:spPr bwMode="auto">
          <a:xfrm>
            <a:off x="457200" y="1370013"/>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kumimoji="0" lang="en-US" sz="2400" b="1" i="0" u="none" strike="noStrike" kern="1200" cap="none" spc="0" normalizeH="0" baseline="0" noProof="0" smtClean="0">
                <a:ln>
                  <a:noFill/>
                </a:ln>
                <a:solidFill>
                  <a:schemeClr val="tx1"/>
                </a:solidFill>
                <a:effectLst/>
                <a:uLnTx/>
                <a:uFillTx/>
                <a:latin typeface="+mn-lt"/>
                <a:ea typeface="+mn-ea"/>
                <a:cs typeface="+mn-cs"/>
              </a:rPr>
              <a:t>a.  </a:t>
            </a:r>
            <a:r>
              <a:rPr kumimoji="0" lang="en-US" sz="2400" b="0" i="0" u="none" strike="noStrike" kern="1200" cap="none" spc="0" normalizeH="0" baseline="0" noProof="0" smtClean="0">
                <a:ln>
                  <a:noFill/>
                </a:ln>
                <a:solidFill>
                  <a:schemeClr val="tx1"/>
                </a:solidFill>
                <a:effectLst/>
                <a:uLnTx/>
                <a:uFillTx/>
                <a:latin typeface="+mn-lt"/>
                <a:ea typeface="+mn-ea"/>
                <a:cs typeface="+mn-cs"/>
              </a:rPr>
              <a:t>By the Linear Factor Theorem, </a:t>
            </a:r>
            <a:r>
              <a:rPr kumimoji="0" lang="en-US" sz="2400" b="0" i="1" u="none" strike="noStrike" kern="1200" cap="none" spc="0" normalizeH="0" baseline="0" noProof="0" smtClean="0">
                <a:ln>
                  <a:noFill/>
                </a:ln>
                <a:solidFill>
                  <a:schemeClr val="tx1"/>
                </a:solidFill>
                <a:effectLst/>
                <a:uLnTx/>
                <a:uFillTx/>
                <a:latin typeface="+mn-lt"/>
                <a:ea typeface="+mn-ea"/>
                <a:cs typeface="+mn-cs"/>
              </a:rPr>
              <a:t>P </a:t>
            </a:r>
            <a:r>
              <a:rPr kumimoji="0" lang="en-US" sz="2400" b="0" i="0" u="none" strike="noStrike" kern="1200" cap="none" spc="0" normalizeH="0" baseline="0" noProof="0" smtClean="0">
                <a:ln>
                  <a:noFill/>
                </a:ln>
                <a:solidFill>
                  <a:schemeClr val="tx1"/>
                </a:solidFill>
                <a:effectLst/>
                <a:uLnTx/>
                <a:uFillTx/>
                <a:latin typeface="+mn-lt"/>
                <a:ea typeface="+mn-ea"/>
                <a:cs typeface="+mn-cs"/>
              </a:rPr>
              <a:t>will have four linear </a:t>
            </a:r>
            <a:br>
              <a:rPr kumimoji="0" lang="en-US" sz="2400" b="0" i="0" u="none" strike="noStrike" kern="1200" cap="none" spc="0" normalizeH="0" baseline="0" noProof="0" smtClean="0">
                <a:ln>
                  <a:noFill/>
                </a:ln>
                <a:solidFill>
                  <a:schemeClr val="tx1"/>
                </a:solidFill>
                <a:effectLst/>
                <a:uLnTx/>
                <a:uFillTx/>
                <a:latin typeface="+mn-lt"/>
                <a:ea typeface="+mn-ea"/>
                <a:cs typeface="+mn-cs"/>
              </a:rPr>
            </a:br>
            <a:r>
              <a:rPr kumimoji="0" lang="en-US" sz="2400" b="0" i="0" u="none" strike="noStrike" kern="1200" cap="none" spc="0" normalizeH="0" baseline="0" noProof="0" smtClean="0">
                <a:ln>
                  <a:noFill/>
                </a:ln>
                <a:solidFill>
                  <a:schemeClr val="tx1"/>
                </a:solidFill>
                <a:effectLst/>
                <a:uLnTx/>
                <a:uFillTx/>
                <a:latin typeface="+mn-lt"/>
                <a:ea typeface="+mn-ea"/>
                <a:cs typeface="+mn-cs"/>
              </a:rPr>
              <a:t>     factors and thus four zeros.</a:t>
            </a:r>
            <a:br>
              <a:rPr kumimoji="0" lang="en-US" sz="2400" b="0" i="0" u="none" strike="noStrike" kern="1200" cap="none" spc="0" normalizeH="0" baseline="0" noProof="0" smtClean="0">
                <a:ln>
                  <a:noFill/>
                </a:ln>
                <a:solidFill>
                  <a:schemeClr val="tx1"/>
                </a:solidFill>
                <a:effectLst/>
                <a:uLnTx/>
                <a:uFillTx/>
                <a:latin typeface="+mn-lt"/>
                <a:ea typeface="+mn-ea"/>
                <a:cs typeface="+mn-cs"/>
              </a:rPr>
            </a:br>
            <a:endParaRPr kumimoji="0" lang="en-US" sz="24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     The possible rational zeros are </a:t>
            </a:r>
            <a:r>
              <a:rPr kumimoji="0" lang="en-US" sz="2400"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en-US" sz="2400" b="0" i="0" u="none" strike="noStrike" kern="1200" cap="none" spc="0" normalizeH="0" baseline="0" noProof="0" smtClean="0">
                <a:ln>
                  <a:noFill/>
                </a:ln>
                <a:solidFill>
                  <a:schemeClr val="tx1"/>
                </a:solidFill>
                <a:effectLst/>
                <a:uLnTx/>
                <a:uFillTx/>
                <a:latin typeface="+mn-lt"/>
                <a:ea typeface="+mn-ea"/>
                <a:cs typeface="+mn-cs"/>
              </a:rPr>
              <a:t>1, </a:t>
            </a:r>
            <a:r>
              <a:rPr kumimoji="0" lang="en-US" sz="2400"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en-US" sz="2400" b="0" i="0" u="none" strike="noStrike" kern="1200" cap="none" spc="0" normalizeH="0" baseline="0" noProof="0" smtClean="0">
                <a:ln>
                  <a:noFill/>
                </a:ln>
                <a:solidFill>
                  <a:schemeClr val="tx1"/>
                </a:solidFill>
                <a:effectLst/>
                <a:uLnTx/>
                <a:uFillTx/>
                <a:latin typeface="+mn-lt"/>
                <a:ea typeface="+mn-ea"/>
                <a:cs typeface="+mn-cs"/>
              </a:rPr>
              <a:t>2, </a:t>
            </a:r>
            <a:r>
              <a:rPr kumimoji="0" lang="en-US" sz="2400"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en-US" sz="2400" b="0" i="0" u="none" strike="noStrike" kern="1200" cap="none" spc="0" normalizeH="0" baseline="0" noProof="0" smtClean="0">
                <a:ln>
                  <a:noFill/>
                </a:ln>
                <a:solidFill>
                  <a:schemeClr val="tx1"/>
                </a:solidFill>
                <a:effectLst/>
                <a:uLnTx/>
                <a:uFillTx/>
                <a:latin typeface="+mn-lt"/>
                <a:ea typeface="+mn-ea"/>
                <a:cs typeface="+mn-cs"/>
              </a:rPr>
              <a:t>4, </a:t>
            </a:r>
            <a:r>
              <a:rPr kumimoji="0" lang="en-US" sz="2400"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en-US" sz="2400" b="0" i="0" u="none" strike="noStrike" kern="1200" cap="none" spc="0" normalizeH="0" baseline="0" noProof="0" smtClean="0">
                <a:ln>
                  <a:noFill/>
                </a:ln>
                <a:solidFill>
                  <a:schemeClr val="tx1"/>
                </a:solidFill>
                <a:effectLst/>
                <a:uLnTx/>
                <a:uFillTx/>
                <a:latin typeface="+mn-lt"/>
                <a:ea typeface="+mn-ea"/>
                <a:cs typeface="+mn-cs"/>
              </a:rPr>
              <a:t>8, and </a:t>
            </a:r>
            <a:r>
              <a:rPr kumimoji="0" lang="en-US" sz="2400"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en-US" sz="2400" b="0" i="0" u="none" strike="noStrike" kern="1200" cap="none" spc="0" normalizeH="0" baseline="0" noProof="0" smtClean="0">
                <a:ln>
                  <a:noFill/>
                </a:ln>
                <a:solidFill>
                  <a:schemeClr val="tx1"/>
                </a:solidFill>
                <a:effectLst/>
                <a:uLnTx/>
                <a:uFillTx/>
                <a:latin typeface="+mn-lt"/>
                <a:ea typeface="+mn-ea"/>
                <a:cs typeface="+mn-cs"/>
              </a:rPr>
              <a:t>16. </a:t>
            </a:r>
            <a:br>
              <a:rPr kumimoji="0" lang="en-US" sz="2400" b="0" i="0" u="none" strike="noStrike" kern="1200" cap="none" spc="0" normalizeH="0" baseline="0" noProof="0" smtClean="0">
                <a:ln>
                  <a:noFill/>
                </a:ln>
                <a:solidFill>
                  <a:schemeClr val="tx1"/>
                </a:solidFill>
                <a:effectLst/>
                <a:uLnTx/>
                <a:uFillTx/>
                <a:latin typeface="+mn-lt"/>
                <a:ea typeface="+mn-ea"/>
                <a:cs typeface="+mn-cs"/>
              </a:rPr>
            </a:br>
            <a:endParaRPr kumimoji="0" lang="en-US" sz="24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     Use synthetic division to show that 2 is a zero of </a:t>
            </a:r>
            <a:br>
              <a:rPr kumimoji="0" lang="en-US" sz="2400" b="0" i="0" u="none" strike="noStrike" kern="1200" cap="none" spc="0" normalizeH="0" baseline="0" noProof="0" smtClean="0">
                <a:ln>
                  <a:noFill/>
                </a:ln>
                <a:solidFill>
                  <a:schemeClr val="tx1"/>
                </a:solidFill>
                <a:effectLst/>
                <a:uLnTx/>
                <a:uFillTx/>
                <a:latin typeface="+mn-lt"/>
                <a:ea typeface="+mn-ea"/>
                <a:cs typeface="+mn-cs"/>
              </a:rPr>
            </a:br>
            <a:r>
              <a:rPr kumimoji="0" lang="en-US" sz="2400" b="0" i="0" u="none" strike="noStrike" kern="1200" cap="none" spc="0" normalizeH="0" baseline="0" noProof="0" smtClean="0">
                <a:ln>
                  <a:noFill/>
                </a:ln>
                <a:solidFill>
                  <a:schemeClr val="tx1"/>
                </a:solidFill>
                <a:effectLst/>
                <a:uLnTx/>
                <a:uFillTx/>
                <a:latin typeface="+mn-lt"/>
                <a:ea typeface="+mn-ea"/>
                <a:cs typeface="+mn-cs"/>
              </a:rPr>
              <a:t>     multiplicity 2.</a:t>
            </a:r>
            <a:endParaRPr kumimoji="0" lang="en-US" sz="2400" b="1" i="0" u="none" strike="noStrike" kern="1200" cap="none" spc="0" normalizeH="0" baseline="0" noProof="0">
              <a:ln>
                <a:noFill/>
              </a:ln>
              <a:solidFill>
                <a:schemeClr val="tx1"/>
              </a:solidFill>
              <a:effectLst/>
              <a:uLnTx/>
              <a:uFillTx/>
              <a:latin typeface="+mn-lt"/>
              <a:ea typeface="+mn-ea"/>
              <a:cs typeface="+mn-cs"/>
            </a:endParaRPr>
          </a:p>
        </p:txBody>
      </p:sp>
      <p:sp>
        <p:nvSpPr>
          <p:cNvPr id="5" name="Rectangle 3"/>
          <p:cNvSpPr>
            <a:spLocks noGrp="1" noChangeArrowheads="1"/>
          </p:cNvSpPr>
          <p:nvPr>
            <p:ph type="title"/>
          </p:nvPr>
        </p:nvSpPr>
        <p:spPr>
          <a:xfrm>
            <a:off x="301625" y="90488"/>
            <a:ext cx="8226425" cy="1143000"/>
          </a:xfrm>
          <a:noFill/>
        </p:spPr>
        <p:txBody>
          <a:bodyPr/>
          <a:lstStyle/>
          <a:p>
            <a:r>
              <a:rPr lang="en-US" sz="2400">
                <a:latin typeface="+mn-lt"/>
              </a:rPr>
              <a:t>Example 1 – </a:t>
            </a:r>
            <a:r>
              <a:rPr lang="en-US" sz="2400" i="1">
                <a:latin typeface="+mn-lt"/>
              </a:rPr>
              <a:t>Solution</a:t>
            </a:r>
          </a:p>
        </p:txBody>
      </p:sp>
      <p:pic>
        <p:nvPicPr>
          <p:cNvPr id="6" name="Picture 4"/>
          <p:cNvPicPr>
            <a:picLocks noChangeAspect="1" noChangeArrowheads="1"/>
          </p:cNvPicPr>
          <p:nvPr/>
        </p:nvPicPr>
        <p:blipFill>
          <a:blip r:embed="rId2" cstate="print"/>
          <a:srcRect/>
          <a:stretch>
            <a:fillRect/>
          </a:stretch>
        </p:blipFill>
        <p:spPr bwMode="auto">
          <a:xfrm>
            <a:off x="1203325" y="4510088"/>
            <a:ext cx="6710363" cy="1233487"/>
          </a:xfrm>
          <a:prstGeom prst="rect">
            <a:avLst/>
          </a:prstGeom>
          <a:noFill/>
          <a:ln w="9525" algn="ctr">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900" decel="100000" fill="hold"/>
                                        <p:tgtEl>
                                          <p:spTgt spid="6"/>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body" idx="1"/>
          </p:nvPr>
        </p:nvSpPr>
        <p:spPr>
          <a:xfrm>
            <a:off x="457200" y="1370013"/>
            <a:ext cx="8229600" cy="5256212"/>
          </a:xfrm>
          <a:noFill/>
        </p:spPr>
        <p:txBody>
          <a:bodyPr/>
          <a:lstStyle/>
          <a:p>
            <a:pPr>
              <a:buNone/>
            </a:pPr>
            <a:r>
              <a:rPr lang="en-US" sz="2400" dirty="0" smtClean="0"/>
              <a:t>     the final reduced polynomial is </a:t>
            </a:r>
            <a:r>
              <a:rPr lang="en-US" sz="2400" i="1" dirty="0" smtClean="0"/>
              <a:t>x</a:t>
            </a:r>
            <a:r>
              <a:rPr lang="en-US" sz="2400" baseline="30000" dirty="0" smtClean="0"/>
              <a:t>2</a:t>
            </a:r>
            <a:r>
              <a:rPr lang="en-US" sz="2400" dirty="0" smtClean="0"/>
              <a:t> + 4.</a:t>
            </a:r>
            <a:br>
              <a:rPr lang="en-US" sz="2400" dirty="0" smtClean="0"/>
            </a:br>
            <a:endParaRPr lang="en-US" sz="2400" dirty="0" smtClean="0"/>
          </a:p>
          <a:p>
            <a:pPr>
              <a:buNone/>
            </a:pPr>
            <a:r>
              <a:rPr lang="en-US" sz="2400" dirty="0" smtClean="0"/>
              <a:t>     solve </a:t>
            </a:r>
            <a:r>
              <a:rPr lang="en-US" sz="2400" i="1" dirty="0" smtClean="0"/>
              <a:t>x</a:t>
            </a:r>
            <a:r>
              <a:rPr lang="en-US" sz="2400" baseline="30000" dirty="0" smtClean="0"/>
              <a:t>2</a:t>
            </a:r>
            <a:r>
              <a:rPr lang="en-US" sz="2400" dirty="0" smtClean="0"/>
              <a:t> + 4 = 0 to find the remaining zeros.</a:t>
            </a:r>
          </a:p>
          <a:p>
            <a:pPr>
              <a:buNone/>
            </a:pPr>
            <a:endParaRPr lang="en-US" sz="2400" b="1" dirty="0" smtClean="0"/>
          </a:p>
          <a:p>
            <a:pPr>
              <a:buNone/>
            </a:pPr>
            <a:r>
              <a:rPr lang="en-US" sz="2400" i="1" dirty="0" smtClean="0"/>
              <a:t>		x</a:t>
            </a:r>
            <a:r>
              <a:rPr lang="en-US" sz="2400" baseline="30000" dirty="0" smtClean="0"/>
              <a:t>2</a:t>
            </a:r>
            <a:r>
              <a:rPr lang="en-US" sz="2400" dirty="0" smtClean="0"/>
              <a:t> + 4 = 0</a:t>
            </a:r>
          </a:p>
          <a:p>
            <a:pPr>
              <a:buNone/>
            </a:pPr>
            <a:endParaRPr lang="en-US" sz="2400" i="1" dirty="0" smtClean="0"/>
          </a:p>
          <a:p>
            <a:pPr>
              <a:buNone/>
            </a:pPr>
            <a:r>
              <a:rPr lang="en-US" sz="2400" i="1" dirty="0" smtClean="0"/>
              <a:t>		      x</a:t>
            </a:r>
            <a:r>
              <a:rPr lang="en-US" sz="2400" baseline="30000" dirty="0" smtClean="0"/>
              <a:t>2</a:t>
            </a:r>
            <a:r>
              <a:rPr lang="en-US" sz="2400" dirty="0" smtClean="0"/>
              <a:t> = –4</a:t>
            </a:r>
          </a:p>
          <a:p>
            <a:pPr>
              <a:buNone/>
            </a:pPr>
            <a:endParaRPr lang="en-US" sz="2400" dirty="0" smtClean="0"/>
          </a:p>
          <a:p>
            <a:pPr>
              <a:buNone/>
            </a:pPr>
            <a:endParaRPr lang="en-US" sz="2400" dirty="0" smtClean="0"/>
          </a:p>
          <a:p>
            <a:pPr>
              <a:buNone/>
            </a:pPr>
            <a:r>
              <a:rPr lang="en-US" sz="2400" dirty="0" smtClean="0"/>
              <a:t>     the four zeros of </a:t>
            </a:r>
            <a:r>
              <a:rPr lang="en-US" sz="2400" i="1" dirty="0" smtClean="0"/>
              <a:t>p </a:t>
            </a:r>
            <a:r>
              <a:rPr lang="en-US" sz="2400" dirty="0" smtClean="0"/>
              <a:t>are </a:t>
            </a:r>
            <a:r>
              <a:rPr lang="en-US" sz="2400" dirty="0" smtClean="0">
                <a:solidFill>
                  <a:srgbClr val="009AFF"/>
                </a:solidFill>
              </a:rPr>
              <a:t>2, 2, –2</a:t>
            </a:r>
            <a:r>
              <a:rPr lang="en-US" sz="2400" i="1" dirty="0" smtClean="0">
                <a:solidFill>
                  <a:srgbClr val="009AFF"/>
                </a:solidFill>
              </a:rPr>
              <a:t>i</a:t>
            </a:r>
            <a:r>
              <a:rPr lang="en-US" sz="2400" dirty="0" smtClean="0">
                <a:solidFill>
                  <a:srgbClr val="009AFF"/>
                </a:solidFill>
              </a:rPr>
              <a:t>,</a:t>
            </a:r>
            <a:r>
              <a:rPr lang="en-US" sz="2400" i="1" dirty="0" smtClean="0">
                <a:solidFill>
                  <a:srgbClr val="009AFF"/>
                </a:solidFill>
              </a:rPr>
              <a:t> </a:t>
            </a:r>
            <a:r>
              <a:rPr lang="en-US" sz="2400" dirty="0" smtClean="0">
                <a:solidFill>
                  <a:srgbClr val="009AFF"/>
                </a:solidFill>
              </a:rPr>
              <a:t>and 2</a:t>
            </a:r>
            <a:r>
              <a:rPr lang="en-US" sz="2400" i="1" dirty="0" smtClean="0">
                <a:solidFill>
                  <a:srgbClr val="009AFF"/>
                </a:solidFill>
              </a:rPr>
              <a:t>i</a:t>
            </a:r>
            <a:r>
              <a:rPr lang="en-US" sz="2400" dirty="0" smtClean="0">
                <a:solidFill>
                  <a:srgbClr val="009AFF"/>
                </a:solidFill>
              </a:rPr>
              <a:t>.</a:t>
            </a:r>
            <a:endParaRPr lang="en-US" sz="2400" b="1" dirty="0"/>
          </a:p>
        </p:txBody>
      </p:sp>
      <p:sp>
        <p:nvSpPr>
          <p:cNvPr id="161795" name="Rectangle 3"/>
          <p:cNvSpPr>
            <a:spLocks noGrp="1" noChangeArrowheads="1"/>
          </p:cNvSpPr>
          <p:nvPr>
            <p:ph type="title"/>
          </p:nvPr>
        </p:nvSpPr>
        <p:spPr>
          <a:xfrm>
            <a:off x="301625" y="90488"/>
            <a:ext cx="8226425" cy="1143000"/>
          </a:xfrm>
          <a:noFill/>
        </p:spPr>
        <p:txBody>
          <a:bodyPr/>
          <a:lstStyle/>
          <a:p>
            <a:r>
              <a:rPr lang="en-US" sz="2400" dirty="0" smtClean="0">
                <a:latin typeface="+mn-lt"/>
              </a:rPr>
              <a:t>example 1 – </a:t>
            </a:r>
            <a:r>
              <a:rPr lang="en-US" sz="2400" i="1" dirty="0" smtClean="0">
                <a:latin typeface="+mn-lt"/>
              </a:rPr>
              <a:t>solution</a:t>
            </a:r>
            <a:endParaRPr lang="en-US" sz="2400" i="1" dirty="0">
              <a:latin typeface="+mn-lt"/>
            </a:endParaRPr>
          </a:p>
        </p:txBody>
      </p:sp>
      <p:pic>
        <p:nvPicPr>
          <p:cNvPr id="161797" name="Picture 5"/>
          <p:cNvPicPr>
            <a:picLocks noChangeAspect="1" noChangeArrowheads="1"/>
          </p:cNvPicPr>
          <p:nvPr/>
        </p:nvPicPr>
        <p:blipFill>
          <a:blip r:embed="rId3" cstate="print"/>
          <a:srcRect/>
          <a:stretch>
            <a:fillRect/>
          </a:stretch>
        </p:blipFill>
        <p:spPr bwMode="auto">
          <a:xfrm>
            <a:off x="2909888" y="4106863"/>
            <a:ext cx="1614487" cy="309562"/>
          </a:xfrm>
          <a:prstGeom prst="rect">
            <a:avLst/>
          </a:prstGeom>
          <a:noFill/>
          <a:ln w="9525" algn="ctr">
            <a:noFill/>
            <a:miter lim="800000"/>
            <a:headEnd/>
            <a:tailEnd/>
          </a:ln>
          <a:effectLst/>
        </p:spPr>
      </p:pic>
      <p:pic>
        <p:nvPicPr>
          <p:cNvPr id="161798" name="Picture 6"/>
          <p:cNvPicPr>
            <a:picLocks noChangeAspect="1" noChangeArrowheads="1"/>
          </p:cNvPicPr>
          <p:nvPr/>
        </p:nvPicPr>
        <p:blipFill>
          <a:blip r:embed="rId4" cstate="print"/>
          <a:srcRect/>
          <a:stretch>
            <a:fillRect/>
          </a:stretch>
        </p:blipFill>
        <p:spPr bwMode="auto">
          <a:xfrm>
            <a:off x="2925763" y="4800600"/>
            <a:ext cx="1185862" cy="265113"/>
          </a:xfrm>
          <a:prstGeom prst="rect">
            <a:avLst/>
          </a:prstGeom>
          <a:noFill/>
          <a:ln w="9525" algn="ctr">
            <a:noFill/>
            <a:miter lim="800000"/>
            <a:headEnd/>
            <a:tailEnd/>
          </a:ln>
          <a:effectLst/>
        </p:spPr>
      </p:pic>
      <p:sp>
        <p:nvSpPr>
          <p:cNvPr id="161799" name="Text Box 7"/>
          <p:cNvSpPr txBox="1">
            <a:spLocks noChangeArrowheads="1"/>
          </p:cNvSpPr>
          <p:nvPr/>
        </p:nvSpPr>
        <p:spPr bwMode="auto">
          <a:xfrm>
            <a:off x="8242300" y="652463"/>
            <a:ext cx="963149" cy="461665"/>
          </a:xfrm>
          <a:prstGeom prst="rect">
            <a:avLst/>
          </a:prstGeom>
          <a:noFill/>
          <a:ln w="9525" algn="ctr">
            <a:noFill/>
            <a:miter lim="800000"/>
            <a:headEnd/>
            <a:tailEnd/>
          </a:ln>
          <a:effectLst/>
        </p:spPr>
        <p:txBody>
          <a:bodyPr wrap="none">
            <a:spAutoFit/>
          </a:bodyPr>
          <a:lstStyle/>
          <a:p>
            <a:r>
              <a:rPr lang="en-US" sz="2400" dirty="0" smtClean="0">
                <a:solidFill>
                  <a:srgbClr val="00718C"/>
                </a:solidFill>
                <a:latin typeface="+mn-lt"/>
              </a:rPr>
              <a:t>cont’d</a:t>
            </a:r>
            <a:endParaRPr lang="en-US" sz="2400" dirty="0">
              <a:solidFill>
                <a:srgbClr val="00718C"/>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61797"/>
                                        </p:tgtEl>
                                        <p:attrNameLst>
                                          <p:attrName>style.visibility</p:attrName>
                                        </p:attrNameLst>
                                      </p:cBhvr>
                                      <p:to>
                                        <p:strVal val="visible"/>
                                      </p:to>
                                    </p:set>
                                    <p:animEffect transition="in" filter="fade">
                                      <p:cBhvr>
                                        <p:cTn id="7" dur="1000"/>
                                        <p:tgtEl>
                                          <p:spTgt spid="161797"/>
                                        </p:tgtEl>
                                      </p:cBhvr>
                                    </p:animEffect>
                                    <p:anim calcmode="lin" valueType="num">
                                      <p:cBhvr>
                                        <p:cTn id="8" dur="1000" fill="hold"/>
                                        <p:tgtEl>
                                          <p:spTgt spid="161797"/>
                                        </p:tgtEl>
                                        <p:attrNameLst>
                                          <p:attrName>ppt_x</p:attrName>
                                        </p:attrNameLst>
                                      </p:cBhvr>
                                      <p:tavLst>
                                        <p:tav tm="0">
                                          <p:val>
                                            <p:strVal val="#ppt_x"/>
                                          </p:val>
                                        </p:tav>
                                        <p:tav tm="100000">
                                          <p:val>
                                            <p:strVal val="#ppt_x"/>
                                          </p:val>
                                        </p:tav>
                                      </p:tavLst>
                                    </p:anim>
                                    <p:anim calcmode="lin" valueType="num">
                                      <p:cBhvr>
                                        <p:cTn id="9" dur="900" decel="100000" fill="hold"/>
                                        <p:tgtEl>
                                          <p:spTgt spid="16179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1797"/>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61798"/>
                                        </p:tgtEl>
                                        <p:attrNameLst>
                                          <p:attrName>style.visibility</p:attrName>
                                        </p:attrNameLst>
                                      </p:cBhvr>
                                      <p:to>
                                        <p:strVal val="visible"/>
                                      </p:to>
                                    </p:set>
                                    <p:animEffect transition="in" filter="fade">
                                      <p:cBhvr>
                                        <p:cTn id="15" dur="1000"/>
                                        <p:tgtEl>
                                          <p:spTgt spid="161798"/>
                                        </p:tgtEl>
                                      </p:cBhvr>
                                    </p:animEffect>
                                    <p:anim calcmode="lin" valueType="num">
                                      <p:cBhvr>
                                        <p:cTn id="16" dur="1000" fill="hold"/>
                                        <p:tgtEl>
                                          <p:spTgt spid="161798"/>
                                        </p:tgtEl>
                                        <p:attrNameLst>
                                          <p:attrName>ppt_x</p:attrName>
                                        </p:attrNameLst>
                                      </p:cBhvr>
                                      <p:tavLst>
                                        <p:tav tm="0">
                                          <p:val>
                                            <p:strVal val="#ppt_x"/>
                                          </p:val>
                                        </p:tav>
                                        <p:tav tm="100000">
                                          <p:val>
                                            <p:strVal val="#ppt_x"/>
                                          </p:val>
                                        </p:tav>
                                      </p:tavLst>
                                    </p:anim>
                                    <p:anim calcmode="lin" valueType="num">
                                      <p:cBhvr>
                                        <p:cTn id="17" dur="900" decel="100000" fill="hold"/>
                                        <p:tgtEl>
                                          <p:spTgt spid="161798"/>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6179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body" idx="1"/>
          </p:nvPr>
        </p:nvSpPr>
        <p:spPr>
          <a:xfrm>
            <a:off x="457200" y="1370013"/>
            <a:ext cx="8229600" cy="5256212"/>
          </a:xfrm>
          <a:noFill/>
        </p:spPr>
        <p:txBody>
          <a:bodyPr/>
          <a:lstStyle/>
          <a:p>
            <a:pPr>
              <a:buNone/>
            </a:pPr>
            <a:r>
              <a:rPr lang="en-US" sz="2400"/>
              <a:t>     The leading coefficient of </a:t>
            </a:r>
            <a:r>
              <a:rPr lang="en-US" sz="2400" i="1"/>
              <a:t>P </a:t>
            </a:r>
            <a:r>
              <a:rPr lang="en-US" sz="2400"/>
              <a:t>is </a:t>
            </a:r>
            <a:r>
              <a:rPr lang="en-US" sz="2400">
                <a:solidFill>
                  <a:srgbClr val="FF1A1A"/>
                </a:solidFill>
              </a:rPr>
              <a:t>1</a:t>
            </a:r>
            <a:r>
              <a:rPr lang="en-US" sz="2400"/>
              <a:t>.</a:t>
            </a:r>
          </a:p>
          <a:p>
            <a:pPr>
              <a:buNone/>
            </a:pPr>
            <a:endParaRPr lang="en-US" sz="2400"/>
          </a:p>
          <a:p>
            <a:pPr>
              <a:buNone/>
            </a:pPr>
            <a:r>
              <a:rPr lang="en-US" sz="2400"/>
              <a:t>     Thus the linear factored form of </a:t>
            </a:r>
            <a:r>
              <a:rPr lang="en-US" sz="2400" i="1"/>
              <a:t>P</a:t>
            </a:r>
            <a:r>
              <a:rPr lang="en-US" sz="2400"/>
              <a:t> is </a:t>
            </a:r>
            <a:br>
              <a:rPr lang="en-US" sz="2400"/>
            </a:br>
            <a:endParaRPr lang="en-US" sz="2400"/>
          </a:p>
          <a:p>
            <a:pPr>
              <a:buNone/>
            </a:pPr>
            <a:r>
              <a:rPr lang="en-US" sz="2400"/>
              <a:t>	     </a:t>
            </a:r>
            <a:r>
              <a:rPr lang="en-US" sz="2400" i="1"/>
              <a:t>P</a:t>
            </a:r>
            <a:r>
              <a:rPr lang="en-US" sz="2400"/>
              <a:t>(</a:t>
            </a:r>
            <a:r>
              <a:rPr lang="en-US" sz="2400" i="1"/>
              <a:t>x</a:t>
            </a:r>
            <a:r>
              <a:rPr lang="en-US" sz="2400"/>
              <a:t>) = </a:t>
            </a:r>
            <a:r>
              <a:rPr lang="en-US" sz="2400">
                <a:solidFill>
                  <a:srgbClr val="FF1A1A"/>
                </a:solidFill>
              </a:rPr>
              <a:t>1</a:t>
            </a:r>
            <a:r>
              <a:rPr lang="en-US" sz="2400"/>
              <a:t>(</a:t>
            </a:r>
            <a:r>
              <a:rPr lang="en-US" sz="2400" i="1"/>
              <a:t>x </a:t>
            </a:r>
            <a:r>
              <a:rPr lang="en-US" sz="2400"/>
              <a:t>– </a:t>
            </a:r>
            <a:r>
              <a:rPr lang="en-US" sz="2400">
                <a:solidFill>
                  <a:srgbClr val="009AFF"/>
                </a:solidFill>
              </a:rPr>
              <a:t>2</a:t>
            </a:r>
            <a:r>
              <a:rPr lang="en-US" sz="2400"/>
              <a:t>)(</a:t>
            </a:r>
            <a:r>
              <a:rPr lang="en-US" sz="2400" i="1"/>
              <a:t>x </a:t>
            </a:r>
            <a:r>
              <a:rPr lang="en-US" sz="2400"/>
              <a:t>– </a:t>
            </a:r>
            <a:r>
              <a:rPr lang="en-US" sz="2400">
                <a:solidFill>
                  <a:srgbClr val="009AFF"/>
                </a:solidFill>
              </a:rPr>
              <a:t>2</a:t>
            </a:r>
            <a:r>
              <a:rPr lang="en-US" sz="2400"/>
              <a:t>)(</a:t>
            </a:r>
            <a:r>
              <a:rPr lang="en-US" sz="2400" i="1"/>
              <a:t>x </a:t>
            </a:r>
            <a:r>
              <a:rPr lang="en-US" sz="2400"/>
              <a:t>– (</a:t>
            </a:r>
            <a:r>
              <a:rPr lang="en-US" sz="2400">
                <a:solidFill>
                  <a:srgbClr val="009AFF"/>
                </a:solidFill>
              </a:rPr>
              <a:t>–2</a:t>
            </a:r>
            <a:r>
              <a:rPr lang="en-US" sz="2400" i="1">
                <a:solidFill>
                  <a:srgbClr val="009AFF"/>
                </a:solidFill>
              </a:rPr>
              <a:t>i </a:t>
            </a:r>
            <a:r>
              <a:rPr lang="en-US" sz="2400"/>
              <a:t>))(</a:t>
            </a:r>
            <a:r>
              <a:rPr lang="en-US" sz="2400" i="1"/>
              <a:t>x </a:t>
            </a:r>
            <a:r>
              <a:rPr lang="en-US" sz="2400"/>
              <a:t>– </a:t>
            </a:r>
            <a:r>
              <a:rPr lang="en-US" sz="2400">
                <a:solidFill>
                  <a:srgbClr val="009AFF"/>
                </a:solidFill>
              </a:rPr>
              <a:t>2</a:t>
            </a:r>
            <a:r>
              <a:rPr lang="en-US" sz="2400" i="1">
                <a:solidFill>
                  <a:srgbClr val="009AFF"/>
                </a:solidFill>
              </a:rPr>
              <a:t>i </a:t>
            </a:r>
            <a:r>
              <a:rPr lang="en-US" sz="2400"/>
              <a:t>)</a:t>
            </a:r>
          </a:p>
          <a:p>
            <a:pPr>
              <a:buNone/>
            </a:pPr>
            <a:endParaRPr lang="en-US" sz="2400"/>
          </a:p>
          <a:p>
            <a:pPr>
              <a:buNone/>
            </a:pPr>
            <a:r>
              <a:rPr lang="en-US" sz="2400"/>
              <a:t>     or, after simplifying,</a:t>
            </a:r>
          </a:p>
          <a:p>
            <a:pPr>
              <a:buNone/>
            </a:pPr>
            <a:endParaRPr lang="en-US" sz="2400" i="1"/>
          </a:p>
          <a:p>
            <a:pPr>
              <a:buNone/>
            </a:pPr>
            <a:r>
              <a:rPr lang="en-US" sz="2400" i="1"/>
              <a:t>	     </a:t>
            </a:r>
            <a:r>
              <a:rPr lang="en-US" sz="2400" i="1">
                <a:solidFill>
                  <a:srgbClr val="009AFF"/>
                </a:solidFill>
              </a:rPr>
              <a:t>P</a:t>
            </a:r>
            <a:r>
              <a:rPr lang="en-US" sz="2400">
                <a:solidFill>
                  <a:srgbClr val="009AFF"/>
                </a:solidFill>
              </a:rPr>
              <a:t>(</a:t>
            </a:r>
            <a:r>
              <a:rPr lang="en-US" sz="2400" i="1">
                <a:solidFill>
                  <a:srgbClr val="009AFF"/>
                </a:solidFill>
              </a:rPr>
              <a:t>x</a:t>
            </a:r>
            <a:r>
              <a:rPr lang="en-US" sz="2400">
                <a:solidFill>
                  <a:srgbClr val="009AFF"/>
                </a:solidFill>
              </a:rPr>
              <a:t>) = (</a:t>
            </a:r>
            <a:r>
              <a:rPr lang="en-US" sz="2400" i="1">
                <a:solidFill>
                  <a:srgbClr val="009AFF"/>
                </a:solidFill>
              </a:rPr>
              <a:t>x </a:t>
            </a:r>
            <a:r>
              <a:rPr lang="en-US" sz="2400">
                <a:solidFill>
                  <a:srgbClr val="009AFF"/>
                </a:solidFill>
              </a:rPr>
              <a:t>– 2)</a:t>
            </a:r>
            <a:r>
              <a:rPr lang="en-US" sz="2400" baseline="30000">
                <a:solidFill>
                  <a:srgbClr val="009AFF"/>
                </a:solidFill>
              </a:rPr>
              <a:t>2</a:t>
            </a:r>
            <a:r>
              <a:rPr lang="en-US" sz="2400">
                <a:solidFill>
                  <a:srgbClr val="009AFF"/>
                </a:solidFill>
              </a:rPr>
              <a:t>(</a:t>
            </a:r>
            <a:r>
              <a:rPr lang="en-US" sz="2400" i="1">
                <a:solidFill>
                  <a:srgbClr val="009AFF"/>
                </a:solidFill>
              </a:rPr>
              <a:t>x </a:t>
            </a:r>
            <a:r>
              <a:rPr lang="en-US" sz="2400">
                <a:solidFill>
                  <a:srgbClr val="009AFF"/>
                </a:solidFill>
              </a:rPr>
              <a:t>+ 2</a:t>
            </a:r>
            <a:r>
              <a:rPr lang="en-US" sz="2400" i="1">
                <a:solidFill>
                  <a:srgbClr val="009AFF"/>
                </a:solidFill>
              </a:rPr>
              <a:t>i </a:t>
            </a:r>
            <a:r>
              <a:rPr lang="en-US" sz="2400">
                <a:solidFill>
                  <a:srgbClr val="009AFF"/>
                </a:solidFill>
              </a:rPr>
              <a:t>)(</a:t>
            </a:r>
            <a:r>
              <a:rPr lang="en-US" sz="2400" i="1">
                <a:solidFill>
                  <a:srgbClr val="009AFF"/>
                </a:solidFill>
              </a:rPr>
              <a:t>x </a:t>
            </a:r>
            <a:r>
              <a:rPr lang="en-US" sz="2400">
                <a:solidFill>
                  <a:srgbClr val="009AFF"/>
                </a:solidFill>
              </a:rPr>
              <a:t>– 2</a:t>
            </a:r>
            <a:r>
              <a:rPr lang="en-US" sz="2400" i="1">
                <a:solidFill>
                  <a:srgbClr val="009AFF"/>
                </a:solidFill>
              </a:rPr>
              <a:t>i </a:t>
            </a:r>
            <a:r>
              <a:rPr lang="en-US" sz="2400">
                <a:solidFill>
                  <a:srgbClr val="009AFF"/>
                </a:solidFill>
              </a:rPr>
              <a:t>)</a:t>
            </a:r>
            <a:endParaRPr lang="en-US" sz="2400" b="1">
              <a:solidFill>
                <a:srgbClr val="009AFF"/>
              </a:solidFill>
            </a:endParaRPr>
          </a:p>
        </p:txBody>
      </p:sp>
      <p:sp>
        <p:nvSpPr>
          <p:cNvPr id="165891" name="Rectangle 3"/>
          <p:cNvSpPr>
            <a:spLocks noGrp="1" noChangeArrowheads="1"/>
          </p:cNvSpPr>
          <p:nvPr>
            <p:ph type="title"/>
          </p:nvPr>
        </p:nvSpPr>
        <p:spPr>
          <a:xfrm>
            <a:off x="301625" y="90488"/>
            <a:ext cx="8226425" cy="1143000"/>
          </a:xfrm>
          <a:noFill/>
        </p:spPr>
        <p:txBody>
          <a:bodyPr/>
          <a:lstStyle/>
          <a:p>
            <a:r>
              <a:rPr lang="en-US" sz="2400">
                <a:latin typeface="+mn-lt"/>
              </a:rPr>
              <a:t>Example 1 – </a:t>
            </a:r>
            <a:r>
              <a:rPr lang="en-US" sz="2400" i="1">
                <a:latin typeface="+mn-lt"/>
              </a:rPr>
              <a:t>Solution</a:t>
            </a:r>
          </a:p>
        </p:txBody>
      </p:sp>
      <p:sp>
        <p:nvSpPr>
          <p:cNvPr id="165894" name="Text Box 6"/>
          <p:cNvSpPr txBox="1">
            <a:spLocks noChangeArrowheads="1"/>
          </p:cNvSpPr>
          <p:nvPr/>
        </p:nvSpPr>
        <p:spPr bwMode="auto">
          <a:xfrm>
            <a:off x="8242300" y="652463"/>
            <a:ext cx="963149" cy="461665"/>
          </a:xfrm>
          <a:prstGeom prst="rect">
            <a:avLst/>
          </a:prstGeom>
          <a:noFill/>
          <a:ln w="9525" algn="ctr">
            <a:noFill/>
            <a:miter lim="800000"/>
            <a:headEnd/>
            <a:tailEnd/>
          </a:ln>
          <a:effectLst/>
        </p:spPr>
        <p:txBody>
          <a:bodyPr wrap="none">
            <a:spAutoFit/>
          </a:bodyPr>
          <a:lstStyle/>
          <a:p>
            <a:r>
              <a:rPr lang="en-US" sz="2400">
                <a:solidFill>
                  <a:srgbClr val="00718C"/>
                </a:solidFill>
                <a:latin typeface="+mn-lt"/>
              </a:rPr>
              <a:t>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65890">
                                            <p:txEl>
                                              <p:pRg st="2" end="2"/>
                                            </p:txEl>
                                          </p:spTgt>
                                        </p:tgtEl>
                                        <p:attrNameLst>
                                          <p:attrName>style.visibility</p:attrName>
                                        </p:attrNameLst>
                                      </p:cBhvr>
                                      <p:to>
                                        <p:strVal val="visible"/>
                                      </p:to>
                                    </p:set>
                                    <p:animEffect transition="in" filter="fade">
                                      <p:cBhvr>
                                        <p:cTn id="7" dur="1000"/>
                                        <p:tgtEl>
                                          <p:spTgt spid="165890">
                                            <p:txEl>
                                              <p:pRg st="2" end="2"/>
                                            </p:txEl>
                                          </p:spTgt>
                                        </p:tgtEl>
                                      </p:cBhvr>
                                    </p:animEffect>
                                    <p:anim calcmode="lin" valueType="num">
                                      <p:cBhvr>
                                        <p:cTn id="8" dur="1000" fill="hold"/>
                                        <p:tgtEl>
                                          <p:spTgt spid="165890">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65890">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5890">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65890">
                                            <p:txEl>
                                              <p:pRg st="3" end="3"/>
                                            </p:txEl>
                                          </p:spTgt>
                                        </p:tgtEl>
                                        <p:attrNameLst>
                                          <p:attrName>style.visibility</p:attrName>
                                        </p:attrNameLst>
                                      </p:cBhvr>
                                      <p:to>
                                        <p:strVal val="visible"/>
                                      </p:to>
                                    </p:set>
                                    <p:animEffect transition="in" filter="fade">
                                      <p:cBhvr>
                                        <p:cTn id="13" dur="1000"/>
                                        <p:tgtEl>
                                          <p:spTgt spid="165890">
                                            <p:txEl>
                                              <p:pRg st="3" end="3"/>
                                            </p:txEl>
                                          </p:spTgt>
                                        </p:tgtEl>
                                      </p:cBhvr>
                                    </p:animEffect>
                                    <p:anim calcmode="lin" valueType="num">
                                      <p:cBhvr>
                                        <p:cTn id="14" dur="1000" fill="hold"/>
                                        <p:tgtEl>
                                          <p:spTgt spid="165890">
                                            <p:txEl>
                                              <p:pRg st="3" end="3"/>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65890">
                                            <p:txEl>
                                              <p:pRg st="3" end="3"/>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65890">
                                            <p:txEl>
                                              <p:pRg st="3" end="3"/>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65890">
                                            <p:txEl>
                                              <p:pRg st="5" end="5"/>
                                            </p:txEl>
                                          </p:spTgt>
                                        </p:tgtEl>
                                        <p:attrNameLst>
                                          <p:attrName>style.visibility</p:attrName>
                                        </p:attrNameLst>
                                      </p:cBhvr>
                                      <p:to>
                                        <p:strVal val="visible"/>
                                      </p:to>
                                    </p:set>
                                    <p:animEffect transition="in" filter="fade">
                                      <p:cBhvr>
                                        <p:cTn id="19" dur="1000"/>
                                        <p:tgtEl>
                                          <p:spTgt spid="165890">
                                            <p:txEl>
                                              <p:pRg st="5" end="5"/>
                                            </p:txEl>
                                          </p:spTgt>
                                        </p:tgtEl>
                                      </p:cBhvr>
                                    </p:animEffect>
                                    <p:anim calcmode="lin" valueType="num">
                                      <p:cBhvr>
                                        <p:cTn id="20" dur="1000" fill="hold"/>
                                        <p:tgtEl>
                                          <p:spTgt spid="165890">
                                            <p:txEl>
                                              <p:pRg st="5" end="5"/>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165890">
                                            <p:txEl>
                                              <p:pRg st="5" end="5"/>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65890">
                                            <p:txEl>
                                              <p:pRg st="5" end="5"/>
                                            </p:txEl>
                                          </p:spTgt>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165890">
                                            <p:txEl>
                                              <p:pRg st="7" end="7"/>
                                            </p:txEl>
                                          </p:spTgt>
                                        </p:tgtEl>
                                        <p:attrNameLst>
                                          <p:attrName>style.visibility</p:attrName>
                                        </p:attrNameLst>
                                      </p:cBhvr>
                                      <p:to>
                                        <p:strVal val="visible"/>
                                      </p:to>
                                    </p:set>
                                    <p:animEffect transition="in" filter="fade">
                                      <p:cBhvr>
                                        <p:cTn id="25" dur="1000"/>
                                        <p:tgtEl>
                                          <p:spTgt spid="165890">
                                            <p:txEl>
                                              <p:pRg st="7" end="7"/>
                                            </p:txEl>
                                          </p:spTgt>
                                        </p:tgtEl>
                                      </p:cBhvr>
                                    </p:animEffect>
                                    <p:anim calcmode="lin" valueType="num">
                                      <p:cBhvr>
                                        <p:cTn id="26" dur="1000" fill="hold"/>
                                        <p:tgtEl>
                                          <p:spTgt spid="165890">
                                            <p:txEl>
                                              <p:pRg st="7" end="7"/>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165890">
                                            <p:txEl>
                                              <p:pRg st="7" end="7"/>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65890">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body" idx="1"/>
          </p:nvPr>
        </p:nvSpPr>
        <p:spPr>
          <a:xfrm>
            <a:off x="457200" y="1370013"/>
            <a:ext cx="8229600" cy="5256212"/>
          </a:xfrm>
          <a:noFill/>
        </p:spPr>
        <p:txBody>
          <a:bodyPr/>
          <a:lstStyle/>
          <a:p>
            <a:pPr>
              <a:buNone/>
            </a:pPr>
            <a:r>
              <a:rPr lang="en-US" sz="2400" b="1"/>
              <a:t>b.  </a:t>
            </a:r>
            <a:r>
              <a:rPr lang="en-US" sz="2400"/>
              <a:t>By the Linear Factor Theorem, </a:t>
            </a:r>
            <a:r>
              <a:rPr lang="en-US" sz="2400" i="1"/>
              <a:t>S</a:t>
            </a:r>
            <a:r>
              <a:rPr lang="en-US" sz="2400"/>
              <a:t> will have four linear </a:t>
            </a:r>
            <a:br>
              <a:rPr lang="en-US" sz="2400"/>
            </a:br>
            <a:r>
              <a:rPr lang="en-US" sz="2400"/>
              <a:t>     factors and thus four zeros.</a:t>
            </a:r>
          </a:p>
          <a:p>
            <a:pPr>
              <a:buNone/>
            </a:pPr>
            <a:endParaRPr lang="en-US" sz="2400"/>
          </a:p>
          <a:p>
            <a:pPr>
              <a:buNone/>
            </a:pPr>
            <a:r>
              <a:rPr lang="en-US" sz="2400"/>
              <a:t>     The possible rational zeros are</a:t>
            </a:r>
          </a:p>
          <a:p>
            <a:pPr>
              <a:buNone/>
            </a:pPr>
            <a:r>
              <a:rPr lang="en-US" sz="2400" b="1">
                <a:solidFill>
                  <a:srgbClr val="009AFF"/>
                </a:solidFill>
              </a:rPr>
              <a:t> </a:t>
            </a:r>
          </a:p>
          <a:p>
            <a:pPr>
              <a:buNone/>
            </a:pPr>
            <a:endParaRPr lang="en-US" sz="2400" b="1">
              <a:solidFill>
                <a:srgbClr val="009AFF"/>
              </a:solidFill>
            </a:endParaRPr>
          </a:p>
          <a:p>
            <a:pPr>
              <a:buNone/>
            </a:pPr>
            <a:endParaRPr lang="en-US" sz="2400"/>
          </a:p>
          <a:p>
            <a:pPr>
              <a:buNone/>
            </a:pPr>
            <a:r>
              <a:rPr lang="en-US" sz="2400"/>
              <a:t>     Use synthetic division to show that –3 and    are zeros</a:t>
            </a:r>
            <a:br>
              <a:rPr lang="en-US" sz="2400"/>
            </a:br>
            <a:r>
              <a:rPr lang="en-US" sz="2400"/>
              <a:t>     of </a:t>
            </a:r>
            <a:r>
              <a:rPr lang="en-US" sz="2400" i="1"/>
              <a:t>S</a:t>
            </a:r>
            <a:r>
              <a:rPr lang="en-US" sz="2400"/>
              <a:t>.</a:t>
            </a:r>
            <a:endParaRPr lang="en-US" sz="2400" b="1" i="1">
              <a:solidFill>
                <a:srgbClr val="009AFF"/>
              </a:solidFill>
            </a:endParaRPr>
          </a:p>
        </p:txBody>
      </p:sp>
      <p:sp>
        <p:nvSpPr>
          <p:cNvPr id="167939" name="Rectangle 3"/>
          <p:cNvSpPr>
            <a:spLocks noGrp="1" noChangeArrowheads="1"/>
          </p:cNvSpPr>
          <p:nvPr>
            <p:ph type="title"/>
          </p:nvPr>
        </p:nvSpPr>
        <p:spPr>
          <a:xfrm>
            <a:off x="301625" y="90488"/>
            <a:ext cx="8226425" cy="1143000"/>
          </a:xfrm>
          <a:noFill/>
        </p:spPr>
        <p:txBody>
          <a:bodyPr/>
          <a:lstStyle/>
          <a:p>
            <a:r>
              <a:rPr lang="en-US" sz="2400">
                <a:latin typeface="+mn-lt"/>
              </a:rPr>
              <a:t>Example 1 – </a:t>
            </a:r>
            <a:r>
              <a:rPr lang="en-US" sz="2400" i="1">
                <a:latin typeface="+mn-lt"/>
              </a:rPr>
              <a:t>Solution</a:t>
            </a:r>
          </a:p>
        </p:txBody>
      </p:sp>
      <p:pic>
        <p:nvPicPr>
          <p:cNvPr id="167940" name="Picture 4"/>
          <p:cNvPicPr>
            <a:picLocks noChangeAspect="1" noChangeArrowheads="1"/>
          </p:cNvPicPr>
          <p:nvPr/>
        </p:nvPicPr>
        <p:blipFill>
          <a:blip r:embed="rId3" cstate="print"/>
          <a:srcRect/>
          <a:stretch>
            <a:fillRect/>
          </a:stretch>
        </p:blipFill>
        <p:spPr bwMode="auto">
          <a:xfrm>
            <a:off x="909638" y="3016250"/>
            <a:ext cx="7523162" cy="712788"/>
          </a:xfrm>
          <a:prstGeom prst="rect">
            <a:avLst/>
          </a:prstGeom>
          <a:noFill/>
          <a:ln w="9525" algn="ctr">
            <a:noFill/>
            <a:miter lim="800000"/>
            <a:headEnd/>
            <a:tailEnd/>
          </a:ln>
          <a:effectLst/>
        </p:spPr>
      </p:pic>
      <p:pic>
        <p:nvPicPr>
          <p:cNvPr id="167941" name="Picture 5"/>
          <p:cNvPicPr>
            <a:picLocks noChangeAspect="1" noChangeArrowheads="1"/>
          </p:cNvPicPr>
          <p:nvPr/>
        </p:nvPicPr>
        <p:blipFill>
          <a:blip r:embed="rId4" cstate="print"/>
          <a:srcRect/>
          <a:stretch>
            <a:fillRect/>
          </a:stretch>
        </p:blipFill>
        <p:spPr bwMode="auto">
          <a:xfrm>
            <a:off x="1114425" y="5051425"/>
            <a:ext cx="6883400" cy="1198563"/>
          </a:xfrm>
          <a:prstGeom prst="rect">
            <a:avLst/>
          </a:prstGeom>
          <a:noFill/>
          <a:ln w="9525" algn="ctr">
            <a:noFill/>
            <a:miter lim="800000"/>
            <a:headEnd/>
            <a:tailEnd/>
          </a:ln>
          <a:effectLst/>
        </p:spPr>
      </p:pic>
      <p:pic>
        <p:nvPicPr>
          <p:cNvPr id="167942" name="Picture 6"/>
          <p:cNvPicPr>
            <a:picLocks noChangeAspect="1" noChangeArrowheads="1"/>
          </p:cNvPicPr>
          <p:nvPr/>
        </p:nvPicPr>
        <p:blipFill>
          <a:blip r:embed="rId5" cstate="print"/>
          <a:srcRect/>
          <a:stretch>
            <a:fillRect/>
          </a:stretch>
        </p:blipFill>
        <p:spPr bwMode="auto">
          <a:xfrm>
            <a:off x="6718300" y="3836988"/>
            <a:ext cx="228600" cy="658812"/>
          </a:xfrm>
          <a:prstGeom prst="rect">
            <a:avLst/>
          </a:prstGeom>
          <a:noFill/>
          <a:ln w="9525" algn="ctr">
            <a:noFill/>
            <a:miter lim="800000"/>
            <a:headEnd/>
            <a:tailEnd/>
          </a:ln>
          <a:effectLst/>
        </p:spPr>
      </p:pic>
      <p:sp>
        <p:nvSpPr>
          <p:cNvPr id="167943" name="Text Box 7"/>
          <p:cNvSpPr txBox="1">
            <a:spLocks noChangeArrowheads="1"/>
          </p:cNvSpPr>
          <p:nvPr/>
        </p:nvSpPr>
        <p:spPr bwMode="auto">
          <a:xfrm>
            <a:off x="8242300" y="652463"/>
            <a:ext cx="963149" cy="461665"/>
          </a:xfrm>
          <a:prstGeom prst="rect">
            <a:avLst/>
          </a:prstGeom>
          <a:noFill/>
          <a:ln w="9525" algn="ctr">
            <a:noFill/>
            <a:miter lim="800000"/>
            <a:headEnd/>
            <a:tailEnd/>
          </a:ln>
          <a:effectLst/>
        </p:spPr>
        <p:txBody>
          <a:bodyPr wrap="none">
            <a:spAutoFit/>
          </a:bodyPr>
          <a:lstStyle/>
          <a:p>
            <a:r>
              <a:rPr lang="en-US" sz="2400">
                <a:solidFill>
                  <a:srgbClr val="00718C"/>
                </a:solidFill>
                <a:latin typeface="+mn-lt"/>
              </a:rPr>
              <a:t>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67938">
                                            <p:txEl>
                                              <p:pRg st="2" end="2"/>
                                            </p:txEl>
                                          </p:spTgt>
                                        </p:tgtEl>
                                        <p:attrNameLst>
                                          <p:attrName>style.visibility</p:attrName>
                                        </p:attrNameLst>
                                      </p:cBhvr>
                                      <p:to>
                                        <p:strVal val="visible"/>
                                      </p:to>
                                    </p:set>
                                    <p:animEffect transition="in" filter="fade">
                                      <p:cBhvr>
                                        <p:cTn id="7" dur="1000"/>
                                        <p:tgtEl>
                                          <p:spTgt spid="167938">
                                            <p:txEl>
                                              <p:pRg st="2" end="2"/>
                                            </p:txEl>
                                          </p:spTgt>
                                        </p:tgtEl>
                                      </p:cBhvr>
                                    </p:animEffect>
                                    <p:anim calcmode="lin" valueType="num">
                                      <p:cBhvr>
                                        <p:cTn id="8" dur="1000" fill="hold"/>
                                        <p:tgtEl>
                                          <p:spTgt spid="167938">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67938">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7938">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67940"/>
                                        </p:tgtEl>
                                        <p:attrNameLst>
                                          <p:attrName>style.visibility</p:attrName>
                                        </p:attrNameLst>
                                      </p:cBhvr>
                                      <p:to>
                                        <p:strVal val="visible"/>
                                      </p:to>
                                    </p:set>
                                    <p:animEffect transition="in" filter="fade">
                                      <p:cBhvr>
                                        <p:cTn id="13" dur="1000"/>
                                        <p:tgtEl>
                                          <p:spTgt spid="167940"/>
                                        </p:tgtEl>
                                      </p:cBhvr>
                                    </p:animEffect>
                                    <p:anim calcmode="lin" valueType="num">
                                      <p:cBhvr>
                                        <p:cTn id="14" dur="1000" fill="hold"/>
                                        <p:tgtEl>
                                          <p:spTgt spid="167940"/>
                                        </p:tgtEl>
                                        <p:attrNameLst>
                                          <p:attrName>ppt_x</p:attrName>
                                        </p:attrNameLst>
                                      </p:cBhvr>
                                      <p:tavLst>
                                        <p:tav tm="0">
                                          <p:val>
                                            <p:strVal val="#ppt_x"/>
                                          </p:val>
                                        </p:tav>
                                        <p:tav tm="100000">
                                          <p:val>
                                            <p:strVal val="#ppt_x"/>
                                          </p:val>
                                        </p:tav>
                                      </p:tavLst>
                                    </p:anim>
                                    <p:anim calcmode="lin" valueType="num">
                                      <p:cBhvr>
                                        <p:cTn id="15" dur="900" decel="100000" fill="hold"/>
                                        <p:tgtEl>
                                          <p:spTgt spid="167940"/>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67940"/>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167938">
                                            <p:txEl>
                                              <p:pRg st="6" end="6"/>
                                            </p:txEl>
                                          </p:spTgt>
                                        </p:tgtEl>
                                        <p:attrNameLst>
                                          <p:attrName>style.visibility</p:attrName>
                                        </p:attrNameLst>
                                      </p:cBhvr>
                                      <p:to>
                                        <p:strVal val="visible"/>
                                      </p:to>
                                    </p:set>
                                    <p:animEffect transition="in" filter="fade">
                                      <p:cBhvr>
                                        <p:cTn id="21" dur="1000"/>
                                        <p:tgtEl>
                                          <p:spTgt spid="167938">
                                            <p:txEl>
                                              <p:pRg st="6" end="6"/>
                                            </p:txEl>
                                          </p:spTgt>
                                        </p:tgtEl>
                                      </p:cBhvr>
                                    </p:animEffect>
                                    <p:anim calcmode="lin" valueType="num">
                                      <p:cBhvr>
                                        <p:cTn id="22" dur="1000" fill="hold"/>
                                        <p:tgtEl>
                                          <p:spTgt spid="167938">
                                            <p:txEl>
                                              <p:pRg st="6" end="6"/>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167938">
                                            <p:txEl>
                                              <p:pRg st="6" end="6"/>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67938">
                                            <p:txEl>
                                              <p:pRg st="6" end="6"/>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167941"/>
                                        </p:tgtEl>
                                        <p:attrNameLst>
                                          <p:attrName>style.visibility</p:attrName>
                                        </p:attrNameLst>
                                      </p:cBhvr>
                                      <p:to>
                                        <p:strVal val="visible"/>
                                      </p:to>
                                    </p:set>
                                    <p:animEffect transition="in" filter="fade">
                                      <p:cBhvr>
                                        <p:cTn id="27" dur="1000"/>
                                        <p:tgtEl>
                                          <p:spTgt spid="167941"/>
                                        </p:tgtEl>
                                      </p:cBhvr>
                                    </p:animEffect>
                                    <p:anim calcmode="lin" valueType="num">
                                      <p:cBhvr>
                                        <p:cTn id="28" dur="1000" fill="hold"/>
                                        <p:tgtEl>
                                          <p:spTgt spid="167941"/>
                                        </p:tgtEl>
                                        <p:attrNameLst>
                                          <p:attrName>ppt_x</p:attrName>
                                        </p:attrNameLst>
                                      </p:cBhvr>
                                      <p:tavLst>
                                        <p:tav tm="0">
                                          <p:val>
                                            <p:strVal val="#ppt_x"/>
                                          </p:val>
                                        </p:tav>
                                        <p:tav tm="100000">
                                          <p:val>
                                            <p:strVal val="#ppt_x"/>
                                          </p:val>
                                        </p:tav>
                                      </p:tavLst>
                                    </p:anim>
                                    <p:anim calcmode="lin" valueType="num">
                                      <p:cBhvr>
                                        <p:cTn id="29" dur="900" decel="100000" fill="hold"/>
                                        <p:tgtEl>
                                          <p:spTgt spid="167941"/>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67941"/>
                                        </p:tgtEl>
                                        <p:attrNameLst>
                                          <p:attrName>ppt_y</p:attrName>
                                        </p:attrNameLst>
                                      </p:cBhvr>
                                      <p:tavLst>
                                        <p:tav tm="0">
                                          <p:val>
                                            <p:strVal val="#ppt_y-.03"/>
                                          </p:val>
                                        </p:tav>
                                        <p:tav tm="100000">
                                          <p:val>
                                            <p:strVal val="#ppt_y"/>
                                          </p:val>
                                        </p:tav>
                                      </p:tavLst>
                                    </p:anim>
                                  </p:childTnLst>
                                </p:cTn>
                              </p:par>
                              <p:par>
                                <p:cTn id="31" presetID="37" presetClass="entr" presetSubtype="0" fill="hold" nodeType="withEffect">
                                  <p:stCondLst>
                                    <p:cond delay="0"/>
                                  </p:stCondLst>
                                  <p:childTnLst>
                                    <p:set>
                                      <p:cBhvr>
                                        <p:cTn id="32" dur="1" fill="hold">
                                          <p:stCondLst>
                                            <p:cond delay="0"/>
                                          </p:stCondLst>
                                        </p:cTn>
                                        <p:tgtEl>
                                          <p:spTgt spid="167942"/>
                                        </p:tgtEl>
                                        <p:attrNameLst>
                                          <p:attrName>style.visibility</p:attrName>
                                        </p:attrNameLst>
                                      </p:cBhvr>
                                      <p:to>
                                        <p:strVal val="visible"/>
                                      </p:to>
                                    </p:set>
                                    <p:animEffect transition="in" filter="fade">
                                      <p:cBhvr>
                                        <p:cTn id="33" dur="1000"/>
                                        <p:tgtEl>
                                          <p:spTgt spid="167942"/>
                                        </p:tgtEl>
                                      </p:cBhvr>
                                    </p:animEffect>
                                    <p:anim calcmode="lin" valueType="num">
                                      <p:cBhvr>
                                        <p:cTn id="34" dur="1000" fill="hold"/>
                                        <p:tgtEl>
                                          <p:spTgt spid="167942"/>
                                        </p:tgtEl>
                                        <p:attrNameLst>
                                          <p:attrName>ppt_x</p:attrName>
                                        </p:attrNameLst>
                                      </p:cBhvr>
                                      <p:tavLst>
                                        <p:tav tm="0">
                                          <p:val>
                                            <p:strVal val="#ppt_x"/>
                                          </p:val>
                                        </p:tav>
                                        <p:tav tm="100000">
                                          <p:val>
                                            <p:strVal val="#ppt_x"/>
                                          </p:val>
                                        </p:tav>
                                      </p:tavLst>
                                    </p:anim>
                                    <p:anim calcmode="lin" valueType="num">
                                      <p:cBhvr>
                                        <p:cTn id="35" dur="900" decel="100000" fill="hold"/>
                                        <p:tgtEl>
                                          <p:spTgt spid="167942"/>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6794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body" idx="1"/>
          </p:nvPr>
        </p:nvSpPr>
        <p:spPr>
          <a:xfrm>
            <a:off x="457200" y="1370013"/>
            <a:ext cx="8229600" cy="5256212"/>
          </a:xfrm>
          <a:noFill/>
        </p:spPr>
        <p:txBody>
          <a:bodyPr/>
          <a:lstStyle/>
          <a:p>
            <a:pPr>
              <a:buNone/>
            </a:pPr>
            <a:r>
              <a:rPr lang="en-US" sz="2400"/>
              <a:t>     The final reduced polynomial is 2</a:t>
            </a:r>
            <a:r>
              <a:rPr lang="en-US" sz="2400" i="1"/>
              <a:t>x</a:t>
            </a:r>
            <a:r>
              <a:rPr lang="en-US" sz="2400" baseline="30000"/>
              <a:t>2</a:t>
            </a:r>
            <a:r>
              <a:rPr lang="en-US" sz="2400"/>
              <a:t> – 4</a:t>
            </a:r>
            <a:r>
              <a:rPr lang="en-US" sz="2400" i="1"/>
              <a:t>x </a:t>
            </a:r>
            <a:r>
              <a:rPr lang="en-US" sz="2400"/>
              <a:t>+ 52.</a:t>
            </a:r>
          </a:p>
          <a:p>
            <a:pPr>
              <a:buNone/>
            </a:pPr>
            <a:endParaRPr lang="en-US" sz="2400"/>
          </a:p>
          <a:p>
            <a:pPr>
              <a:buNone/>
            </a:pPr>
            <a:r>
              <a:rPr lang="en-US" sz="2400"/>
              <a:t>     The remaining zeros can be found by using the </a:t>
            </a:r>
            <a:br>
              <a:rPr lang="en-US" sz="2400"/>
            </a:br>
            <a:r>
              <a:rPr lang="en-US" sz="2400"/>
              <a:t>     quadratic formula to solve</a:t>
            </a:r>
          </a:p>
          <a:p>
            <a:pPr>
              <a:buNone/>
            </a:pPr>
            <a:endParaRPr lang="en-US" sz="2400"/>
          </a:p>
          <a:p>
            <a:pPr>
              <a:buNone/>
            </a:pPr>
            <a:r>
              <a:rPr lang="en-US" sz="2400"/>
              <a:t>     2</a:t>
            </a:r>
            <a:r>
              <a:rPr lang="en-US" sz="2400" i="1"/>
              <a:t>x</a:t>
            </a:r>
            <a:r>
              <a:rPr lang="en-US" sz="2400" baseline="30000"/>
              <a:t>2</a:t>
            </a:r>
            <a:r>
              <a:rPr lang="en-US" sz="2400"/>
              <a:t> – 4</a:t>
            </a:r>
            <a:r>
              <a:rPr lang="en-US" sz="2400" i="1"/>
              <a:t>x </a:t>
            </a:r>
            <a:r>
              <a:rPr lang="en-US" sz="2400"/>
              <a:t>+ 52 = 0</a:t>
            </a:r>
          </a:p>
          <a:p>
            <a:pPr>
              <a:buNone/>
            </a:pPr>
            <a:endParaRPr lang="en-US" sz="2400" i="1"/>
          </a:p>
          <a:p>
            <a:pPr>
              <a:buNone/>
            </a:pPr>
            <a:r>
              <a:rPr lang="en-US" sz="2400" i="1"/>
              <a:t>       x</a:t>
            </a:r>
            <a:r>
              <a:rPr lang="en-US" sz="2400" baseline="30000"/>
              <a:t>2</a:t>
            </a:r>
            <a:r>
              <a:rPr lang="en-US" sz="2400"/>
              <a:t> – 2</a:t>
            </a:r>
            <a:r>
              <a:rPr lang="en-US" sz="2400" i="1"/>
              <a:t>x </a:t>
            </a:r>
            <a:r>
              <a:rPr lang="en-US" sz="2400"/>
              <a:t>+ 26 = 0</a:t>
            </a:r>
          </a:p>
        </p:txBody>
      </p:sp>
      <p:sp>
        <p:nvSpPr>
          <p:cNvPr id="169987" name="Rectangle 3"/>
          <p:cNvSpPr>
            <a:spLocks noGrp="1" noChangeArrowheads="1"/>
          </p:cNvSpPr>
          <p:nvPr>
            <p:ph type="title"/>
          </p:nvPr>
        </p:nvSpPr>
        <p:spPr>
          <a:xfrm>
            <a:off x="301625" y="90488"/>
            <a:ext cx="8226425" cy="1143000"/>
          </a:xfrm>
          <a:noFill/>
        </p:spPr>
        <p:txBody>
          <a:bodyPr/>
          <a:lstStyle/>
          <a:p>
            <a:r>
              <a:rPr lang="en-US" sz="2400">
                <a:latin typeface="+mn-lt"/>
              </a:rPr>
              <a:t>Example 1 – </a:t>
            </a:r>
            <a:r>
              <a:rPr lang="en-US" sz="2400" i="1">
                <a:latin typeface="+mn-lt"/>
              </a:rPr>
              <a:t>Solution</a:t>
            </a:r>
          </a:p>
        </p:txBody>
      </p:sp>
      <p:sp>
        <p:nvSpPr>
          <p:cNvPr id="169991" name="Rectangle 7"/>
          <p:cNvSpPr>
            <a:spLocks noChangeArrowheads="1"/>
          </p:cNvSpPr>
          <p:nvPr/>
        </p:nvSpPr>
        <p:spPr bwMode="auto">
          <a:xfrm>
            <a:off x="5886450" y="3976688"/>
            <a:ext cx="2985241" cy="461665"/>
          </a:xfrm>
          <a:prstGeom prst="rect">
            <a:avLst/>
          </a:prstGeom>
          <a:noFill/>
          <a:ln w="9525" algn="ctr">
            <a:noFill/>
            <a:miter lim="800000"/>
            <a:headEnd/>
            <a:tailEnd/>
          </a:ln>
          <a:effectLst/>
        </p:spPr>
        <p:txBody>
          <a:bodyPr wrap="none">
            <a:spAutoFit/>
          </a:bodyPr>
          <a:lstStyle/>
          <a:p>
            <a:r>
              <a:rPr lang="en-US" sz="2400">
                <a:solidFill>
                  <a:srgbClr val="009AFF"/>
                </a:solidFill>
                <a:latin typeface="+mn-lt"/>
              </a:rPr>
              <a:t>Divide each side by 2.</a:t>
            </a:r>
          </a:p>
        </p:txBody>
      </p:sp>
      <p:pic>
        <p:nvPicPr>
          <p:cNvPr id="169992" name="Picture 8"/>
          <p:cNvPicPr>
            <a:picLocks noChangeAspect="1" noChangeArrowheads="1"/>
          </p:cNvPicPr>
          <p:nvPr/>
        </p:nvPicPr>
        <p:blipFill>
          <a:blip r:embed="rId3" cstate="print"/>
          <a:srcRect/>
          <a:stretch>
            <a:fillRect/>
          </a:stretch>
        </p:blipFill>
        <p:spPr bwMode="auto">
          <a:xfrm>
            <a:off x="2498725" y="4572000"/>
            <a:ext cx="4222750" cy="819150"/>
          </a:xfrm>
          <a:prstGeom prst="rect">
            <a:avLst/>
          </a:prstGeom>
          <a:noFill/>
          <a:ln w="9525" algn="ctr">
            <a:noFill/>
            <a:miter lim="800000"/>
            <a:headEnd/>
            <a:tailEnd/>
          </a:ln>
          <a:effectLst/>
        </p:spPr>
      </p:pic>
      <p:pic>
        <p:nvPicPr>
          <p:cNvPr id="169993" name="Picture 9"/>
          <p:cNvPicPr>
            <a:picLocks noChangeAspect="1" noChangeArrowheads="1"/>
          </p:cNvPicPr>
          <p:nvPr/>
        </p:nvPicPr>
        <p:blipFill>
          <a:blip r:embed="rId4" cstate="print"/>
          <a:srcRect/>
          <a:stretch>
            <a:fillRect/>
          </a:stretch>
        </p:blipFill>
        <p:spPr bwMode="auto">
          <a:xfrm>
            <a:off x="2733675" y="5578475"/>
            <a:ext cx="1939925" cy="782638"/>
          </a:xfrm>
          <a:prstGeom prst="rect">
            <a:avLst/>
          </a:prstGeom>
          <a:noFill/>
          <a:ln w="9525" algn="ctr">
            <a:noFill/>
            <a:miter lim="800000"/>
            <a:headEnd/>
            <a:tailEnd/>
          </a:ln>
          <a:effectLst/>
        </p:spPr>
      </p:pic>
      <p:sp>
        <p:nvSpPr>
          <p:cNvPr id="169994" name="Text Box 10"/>
          <p:cNvSpPr txBox="1">
            <a:spLocks noChangeArrowheads="1"/>
          </p:cNvSpPr>
          <p:nvPr/>
        </p:nvSpPr>
        <p:spPr bwMode="auto">
          <a:xfrm>
            <a:off x="8242300" y="652463"/>
            <a:ext cx="963149" cy="461665"/>
          </a:xfrm>
          <a:prstGeom prst="rect">
            <a:avLst/>
          </a:prstGeom>
          <a:noFill/>
          <a:ln w="9525" algn="ctr">
            <a:noFill/>
            <a:miter lim="800000"/>
            <a:headEnd/>
            <a:tailEnd/>
          </a:ln>
          <a:effectLst/>
        </p:spPr>
        <p:txBody>
          <a:bodyPr wrap="none">
            <a:spAutoFit/>
          </a:bodyPr>
          <a:lstStyle/>
          <a:p>
            <a:r>
              <a:rPr lang="en-US" sz="2400">
                <a:solidFill>
                  <a:srgbClr val="00718C"/>
                </a:solidFill>
                <a:latin typeface="+mn-lt"/>
              </a:rPr>
              <a:t>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69986">
                                            <p:txEl>
                                              <p:pRg st="2" end="2"/>
                                            </p:txEl>
                                          </p:spTgt>
                                        </p:tgtEl>
                                        <p:attrNameLst>
                                          <p:attrName>style.visibility</p:attrName>
                                        </p:attrNameLst>
                                      </p:cBhvr>
                                      <p:to>
                                        <p:strVal val="visible"/>
                                      </p:to>
                                    </p:set>
                                    <p:animEffect transition="in" filter="fade">
                                      <p:cBhvr>
                                        <p:cTn id="7" dur="1000"/>
                                        <p:tgtEl>
                                          <p:spTgt spid="169986">
                                            <p:txEl>
                                              <p:pRg st="2" end="2"/>
                                            </p:txEl>
                                          </p:spTgt>
                                        </p:tgtEl>
                                      </p:cBhvr>
                                    </p:animEffect>
                                    <p:anim calcmode="lin" valueType="num">
                                      <p:cBhvr>
                                        <p:cTn id="8" dur="1000" fill="hold"/>
                                        <p:tgtEl>
                                          <p:spTgt spid="169986">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69986">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9986">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69986">
                                            <p:txEl>
                                              <p:pRg st="4" end="4"/>
                                            </p:txEl>
                                          </p:spTgt>
                                        </p:tgtEl>
                                        <p:attrNameLst>
                                          <p:attrName>style.visibility</p:attrName>
                                        </p:attrNameLst>
                                      </p:cBhvr>
                                      <p:to>
                                        <p:strVal val="visible"/>
                                      </p:to>
                                    </p:set>
                                    <p:animEffect transition="in" filter="fade">
                                      <p:cBhvr>
                                        <p:cTn id="13" dur="1000"/>
                                        <p:tgtEl>
                                          <p:spTgt spid="169986">
                                            <p:txEl>
                                              <p:pRg st="4" end="4"/>
                                            </p:txEl>
                                          </p:spTgt>
                                        </p:tgtEl>
                                      </p:cBhvr>
                                    </p:animEffect>
                                    <p:anim calcmode="lin" valueType="num">
                                      <p:cBhvr>
                                        <p:cTn id="14" dur="1000" fill="hold"/>
                                        <p:tgtEl>
                                          <p:spTgt spid="169986">
                                            <p:txEl>
                                              <p:pRg st="4" end="4"/>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69986">
                                            <p:txEl>
                                              <p:pRg st="4" end="4"/>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69986">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169986">
                                            <p:txEl>
                                              <p:pRg st="6" end="6"/>
                                            </p:txEl>
                                          </p:spTgt>
                                        </p:tgtEl>
                                        <p:attrNameLst>
                                          <p:attrName>style.visibility</p:attrName>
                                        </p:attrNameLst>
                                      </p:cBhvr>
                                      <p:to>
                                        <p:strVal val="visible"/>
                                      </p:to>
                                    </p:set>
                                    <p:animEffect transition="in" filter="fade">
                                      <p:cBhvr>
                                        <p:cTn id="21" dur="1000"/>
                                        <p:tgtEl>
                                          <p:spTgt spid="169986">
                                            <p:txEl>
                                              <p:pRg st="6" end="6"/>
                                            </p:txEl>
                                          </p:spTgt>
                                        </p:tgtEl>
                                      </p:cBhvr>
                                    </p:animEffect>
                                    <p:anim calcmode="lin" valueType="num">
                                      <p:cBhvr>
                                        <p:cTn id="22" dur="1000" fill="hold"/>
                                        <p:tgtEl>
                                          <p:spTgt spid="169986">
                                            <p:txEl>
                                              <p:pRg st="6" end="6"/>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169986">
                                            <p:txEl>
                                              <p:pRg st="6" end="6"/>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69986">
                                            <p:txEl>
                                              <p:pRg st="6" end="6"/>
                                            </p:txEl>
                                          </p:spTgt>
                                        </p:tgtEl>
                                        <p:attrNameLst>
                                          <p:attrName>ppt_y</p:attrName>
                                        </p:attrNameLst>
                                      </p:cBhvr>
                                      <p:tavLst>
                                        <p:tav tm="0">
                                          <p:val>
                                            <p:strVal val="#ppt_y-.03"/>
                                          </p:val>
                                        </p:tav>
                                        <p:tav tm="100000">
                                          <p:val>
                                            <p:strVal val="#ppt_y"/>
                                          </p:val>
                                        </p:tav>
                                      </p:tavLst>
                                    </p:anim>
                                  </p:childTnLst>
                                </p:cTn>
                              </p:par>
                              <p:par>
                                <p:cTn id="25" presetID="37" presetClass="entr" presetSubtype="0" fill="hold" grpId="0" nodeType="withEffect">
                                  <p:stCondLst>
                                    <p:cond delay="0"/>
                                  </p:stCondLst>
                                  <p:childTnLst>
                                    <p:set>
                                      <p:cBhvr>
                                        <p:cTn id="26" dur="1" fill="hold">
                                          <p:stCondLst>
                                            <p:cond delay="0"/>
                                          </p:stCondLst>
                                        </p:cTn>
                                        <p:tgtEl>
                                          <p:spTgt spid="169991"/>
                                        </p:tgtEl>
                                        <p:attrNameLst>
                                          <p:attrName>style.visibility</p:attrName>
                                        </p:attrNameLst>
                                      </p:cBhvr>
                                      <p:to>
                                        <p:strVal val="visible"/>
                                      </p:to>
                                    </p:set>
                                    <p:animEffect transition="in" filter="fade">
                                      <p:cBhvr>
                                        <p:cTn id="27" dur="1000"/>
                                        <p:tgtEl>
                                          <p:spTgt spid="169991"/>
                                        </p:tgtEl>
                                      </p:cBhvr>
                                    </p:animEffect>
                                    <p:anim calcmode="lin" valueType="num">
                                      <p:cBhvr>
                                        <p:cTn id="28" dur="1000" fill="hold"/>
                                        <p:tgtEl>
                                          <p:spTgt spid="169991"/>
                                        </p:tgtEl>
                                        <p:attrNameLst>
                                          <p:attrName>ppt_x</p:attrName>
                                        </p:attrNameLst>
                                      </p:cBhvr>
                                      <p:tavLst>
                                        <p:tav tm="0">
                                          <p:val>
                                            <p:strVal val="#ppt_x"/>
                                          </p:val>
                                        </p:tav>
                                        <p:tav tm="100000">
                                          <p:val>
                                            <p:strVal val="#ppt_x"/>
                                          </p:val>
                                        </p:tav>
                                      </p:tavLst>
                                    </p:anim>
                                    <p:anim calcmode="lin" valueType="num">
                                      <p:cBhvr>
                                        <p:cTn id="29" dur="900" decel="100000" fill="hold"/>
                                        <p:tgtEl>
                                          <p:spTgt spid="169991"/>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69991"/>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7" presetClass="entr" presetSubtype="0" fill="hold" nodeType="clickEffect">
                                  <p:stCondLst>
                                    <p:cond delay="0"/>
                                  </p:stCondLst>
                                  <p:childTnLst>
                                    <p:set>
                                      <p:cBhvr>
                                        <p:cTn id="34" dur="1" fill="hold">
                                          <p:stCondLst>
                                            <p:cond delay="0"/>
                                          </p:stCondLst>
                                        </p:cTn>
                                        <p:tgtEl>
                                          <p:spTgt spid="169992"/>
                                        </p:tgtEl>
                                        <p:attrNameLst>
                                          <p:attrName>style.visibility</p:attrName>
                                        </p:attrNameLst>
                                      </p:cBhvr>
                                      <p:to>
                                        <p:strVal val="visible"/>
                                      </p:to>
                                    </p:set>
                                    <p:animEffect transition="in" filter="fade">
                                      <p:cBhvr>
                                        <p:cTn id="35" dur="1000"/>
                                        <p:tgtEl>
                                          <p:spTgt spid="169992"/>
                                        </p:tgtEl>
                                      </p:cBhvr>
                                    </p:animEffect>
                                    <p:anim calcmode="lin" valueType="num">
                                      <p:cBhvr>
                                        <p:cTn id="36" dur="1000" fill="hold"/>
                                        <p:tgtEl>
                                          <p:spTgt spid="169992"/>
                                        </p:tgtEl>
                                        <p:attrNameLst>
                                          <p:attrName>ppt_x</p:attrName>
                                        </p:attrNameLst>
                                      </p:cBhvr>
                                      <p:tavLst>
                                        <p:tav tm="0">
                                          <p:val>
                                            <p:strVal val="#ppt_x"/>
                                          </p:val>
                                        </p:tav>
                                        <p:tav tm="100000">
                                          <p:val>
                                            <p:strVal val="#ppt_x"/>
                                          </p:val>
                                        </p:tav>
                                      </p:tavLst>
                                    </p:anim>
                                    <p:anim calcmode="lin" valueType="num">
                                      <p:cBhvr>
                                        <p:cTn id="37" dur="900" decel="100000" fill="hold"/>
                                        <p:tgtEl>
                                          <p:spTgt spid="169992"/>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69992"/>
                                        </p:tgtEl>
                                        <p:attrNameLst>
                                          <p:attrName>ppt_y</p:attrName>
                                        </p:attrNameLst>
                                      </p:cBhvr>
                                      <p:tavLst>
                                        <p:tav tm="0">
                                          <p:val>
                                            <p:strVal val="#ppt_y-.03"/>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7" presetClass="entr" presetSubtype="0" fill="hold" nodeType="clickEffect">
                                  <p:stCondLst>
                                    <p:cond delay="0"/>
                                  </p:stCondLst>
                                  <p:childTnLst>
                                    <p:set>
                                      <p:cBhvr>
                                        <p:cTn id="42" dur="1" fill="hold">
                                          <p:stCondLst>
                                            <p:cond delay="0"/>
                                          </p:stCondLst>
                                        </p:cTn>
                                        <p:tgtEl>
                                          <p:spTgt spid="169993"/>
                                        </p:tgtEl>
                                        <p:attrNameLst>
                                          <p:attrName>style.visibility</p:attrName>
                                        </p:attrNameLst>
                                      </p:cBhvr>
                                      <p:to>
                                        <p:strVal val="visible"/>
                                      </p:to>
                                    </p:set>
                                    <p:animEffect transition="in" filter="fade">
                                      <p:cBhvr>
                                        <p:cTn id="43" dur="1000"/>
                                        <p:tgtEl>
                                          <p:spTgt spid="169993"/>
                                        </p:tgtEl>
                                      </p:cBhvr>
                                    </p:animEffect>
                                    <p:anim calcmode="lin" valueType="num">
                                      <p:cBhvr>
                                        <p:cTn id="44" dur="1000" fill="hold"/>
                                        <p:tgtEl>
                                          <p:spTgt spid="169993"/>
                                        </p:tgtEl>
                                        <p:attrNameLst>
                                          <p:attrName>ppt_x</p:attrName>
                                        </p:attrNameLst>
                                      </p:cBhvr>
                                      <p:tavLst>
                                        <p:tav tm="0">
                                          <p:val>
                                            <p:strVal val="#ppt_x"/>
                                          </p:val>
                                        </p:tav>
                                        <p:tav tm="100000">
                                          <p:val>
                                            <p:strVal val="#ppt_x"/>
                                          </p:val>
                                        </p:tav>
                                      </p:tavLst>
                                    </p:anim>
                                    <p:anim calcmode="lin" valueType="num">
                                      <p:cBhvr>
                                        <p:cTn id="45" dur="900" decel="100000" fill="hold"/>
                                        <p:tgtEl>
                                          <p:spTgt spid="169993"/>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6999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1"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body" idx="1"/>
          </p:nvPr>
        </p:nvSpPr>
        <p:spPr>
          <a:xfrm>
            <a:off x="457200" y="1370013"/>
            <a:ext cx="8229600" cy="5256212"/>
          </a:xfrm>
          <a:noFill/>
        </p:spPr>
        <p:txBody>
          <a:bodyPr/>
          <a:lstStyle/>
          <a:p>
            <a:pPr>
              <a:buNone/>
            </a:pPr>
            <a:endParaRPr lang="en-US" sz="2400">
              <a:solidFill>
                <a:srgbClr val="B30000"/>
              </a:solidFill>
            </a:endParaRPr>
          </a:p>
          <a:p>
            <a:pPr>
              <a:buNone/>
            </a:pPr>
            <a:endParaRPr lang="en-US" sz="2400">
              <a:solidFill>
                <a:srgbClr val="B30000"/>
              </a:solidFill>
            </a:endParaRPr>
          </a:p>
          <a:p>
            <a:pPr>
              <a:buNone/>
            </a:pPr>
            <a:endParaRPr lang="en-US" sz="2400">
              <a:solidFill>
                <a:srgbClr val="B30000"/>
              </a:solidFill>
            </a:endParaRPr>
          </a:p>
          <a:p>
            <a:pPr>
              <a:buNone/>
            </a:pPr>
            <a:endParaRPr lang="en-US" sz="2400">
              <a:solidFill>
                <a:srgbClr val="B30000"/>
              </a:solidFill>
            </a:endParaRPr>
          </a:p>
          <a:p>
            <a:pPr>
              <a:buNone/>
            </a:pPr>
            <a:endParaRPr lang="en-US" sz="2400">
              <a:solidFill>
                <a:srgbClr val="B30000"/>
              </a:solidFill>
            </a:endParaRPr>
          </a:p>
          <a:p>
            <a:pPr>
              <a:buNone/>
            </a:pPr>
            <a:r>
              <a:rPr lang="en-US" sz="2400"/>
              <a:t>     The four zeros are </a:t>
            </a:r>
            <a:r>
              <a:rPr lang="en-US" sz="2400">
                <a:solidFill>
                  <a:srgbClr val="009AFF"/>
                </a:solidFill>
              </a:rPr>
              <a:t>–3,   , 1 + 5</a:t>
            </a:r>
            <a:r>
              <a:rPr lang="en-US" sz="2400" i="1">
                <a:solidFill>
                  <a:srgbClr val="009AFF"/>
                </a:solidFill>
              </a:rPr>
              <a:t>i</a:t>
            </a:r>
            <a:r>
              <a:rPr lang="en-US" sz="2400">
                <a:solidFill>
                  <a:srgbClr val="009AFF"/>
                </a:solidFill>
              </a:rPr>
              <a:t>, and 1 – 5</a:t>
            </a:r>
            <a:r>
              <a:rPr lang="en-US" sz="2400" i="1">
                <a:solidFill>
                  <a:srgbClr val="009AFF"/>
                </a:solidFill>
              </a:rPr>
              <a:t>i</a:t>
            </a:r>
            <a:r>
              <a:rPr lang="en-US" sz="2400">
                <a:solidFill>
                  <a:srgbClr val="009AFF"/>
                </a:solidFill>
              </a:rPr>
              <a:t>. </a:t>
            </a:r>
            <a:br>
              <a:rPr lang="en-US" sz="2400">
                <a:solidFill>
                  <a:srgbClr val="009AFF"/>
                </a:solidFill>
              </a:rPr>
            </a:br>
            <a:endParaRPr lang="en-US" sz="2400">
              <a:solidFill>
                <a:srgbClr val="009AFF"/>
              </a:solidFill>
            </a:endParaRPr>
          </a:p>
          <a:p>
            <a:pPr>
              <a:buNone/>
            </a:pPr>
            <a:r>
              <a:rPr lang="en-US" sz="2400"/>
              <a:t>     The leading coefficient of </a:t>
            </a:r>
            <a:r>
              <a:rPr lang="en-US" sz="2400" i="1"/>
              <a:t>S </a:t>
            </a:r>
            <a:r>
              <a:rPr lang="en-US" sz="2400"/>
              <a:t>is </a:t>
            </a:r>
            <a:r>
              <a:rPr lang="en-US" sz="2400">
                <a:solidFill>
                  <a:srgbClr val="FF1A1A"/>
                </a:solidFill>
              </a:rPr>
              <a:t>2</a:t>
            </a:r>
            <a:r>
              <a:rPr lang="en-US" sz="2400"/>
              <a:t>.</a:t>
            </a:r>
            <a:endParaRPr lang="en-US" sz="2400">
              <a:solidFill>
                <a:srgbClr val="B30000"/>
              </a:solidFill>
            </a:endParaRPr>
          </a:p>
        </p:txBody>
      </p:sp>
      <p:sp>
        <p:nvSpPr>
          <p:cNvPr id="163843" name="Rectangle 3"/>
          <p:cNvSpPr>
            <a:spLocks noGrp="1" noChangeArrowheads="1"/>
          </p:cNvSpPr>
          <p:nvPr>
            <p:ph type="title"/>
          </p:nvPr>
        </p:nvSpPr>
        <p:spPr>
          <a:xfrm>
            <a:off x="458788" y="0"/>
            <a:ext cx="8226425" cy="1143000"/>
          </a:xfrm>
          <a:noFill/>
        </p:spPr>
        <p:txBody>
          <a:bodyPr/>
          <a:lstStyle/>
          <a:p>
            <a:r>
              <a:rPr lang="en-US" sz="2400">
                <a:latin typeface="+mn-lt"/>
              </a:rPr>
              <a:t>Example 1 – </a:t>
            </a:r>
            <a:r>
              <a:rPr lang="en-US" sz="2400" i="1">
                <a:latin typeface="+mn-lt"/>
              </a:rPr>
              <a:t>Solution</a:t>
            </a:r>
          </a:p>
        </p:txBody>
      </p:sp>
      <p:sp>
        <p:nvSpPr>
          <p:cNvPr id="163844" name="Text Box 4"/>
          <p:cNvSpPr txBox="1">
            <a:spLocks noChangeArrowheads="1"/>
          </p:cNvSpPr>
          <p:nvPr/>
        </p:nvSpPr>
        <p:spPr bwMode="auto">
          <a:xfrm>
            <a:off x="8242300" y="652463"/>
            <a:ext cx="963149" cy="461665"/>
          </a:xfrm>
          <a:prstGeom prst="rect">
            <a:avLst/>
          </a:prstGeom>
          <a:noFill/>
          <a:ln w="9525" algn="ctr">
            <a:noFill/>
            <a:miter lim="800000"/>
            <a:headEnd/>
            <a:tailEnd/>
          </a:ln>
          <a:effectLst/>
        </p:spPr>
        <p:txBody>
          <a:bodyPr wrap="none">
            <a:spAutoFit/>
          </a:bodyPr>
          <a:lstStyle/>
          <a:p>
            <a:r>
              <a:rPr lang="en-US" sz="2400">
                <a:solidFill>
                  <a:srgbClr val="00718C"/>
                </a:solidFill>
                <a:latin typeface="+mn-lt"/>
              </a:rPr>
              <a:t>cont’d</a:t>
            </a:r>
          </a:p>
        </p:txBody>
      </p:sp>
      <p:pic>
        <p:nvPicPr>
          <p:cNvPr id="163845" name="Picture 5"/>
          <p:cNvPicPr>
            <a:picLocks noChangeAspect="1" noChangeArrowheads="1"/>
          </p:cNvPicPr>
          <p:nvPr/>
        </p:nvPicPr>
        <p:blipFill>
          <a:blip r:embed="rId3" cstate="print"/>
          <a:srcRect l="50087"/>
          <a:stretch>
            <a:fillRect/>
          </a:stretch>
        </p:blipFill>
        <p:spPr bwMode="auto">
          <a:xfrm>
            <a:off x="2863850" y="2470150"/>
            <a:ext cx="1425575" cy="788988"/>
          </a:xfrm>
          <a:prstGeom prst="rect">
            <a:avLst/>
          </a:prstGeom>
          <a:noFill/>
          <a:ln w="9525" algn="ctr">
            <a:noFill/>
            <a:miter lim="800000"/>
            <a:headEnd/>
            <a:tailEnd/>
          </a:ln>
          <a:effectLst/>
        </p:spPr>
      </p:pic>
      <p:pic>
        <p:nvPicPr>
          <p:cNvPr id="163846" name="Picture 6"/>
          <p:cNvPicPr>
            <a:picLocks noChangeAspect="1" noChangeArrowheads="1"/>
          </p:cNvPicPr>
          <p:nvPr/>
        </p:nvPicPr>
        <p:blipFill>
          <a:blip r:embed="rId3" cstate="print"/>
          <a:srcRect r="49925"/>
          <a:stretch>
            <a:fillRect/>
          </a:stretch>
        </p:blipFill>
        <p:spPr bwMode="auto">
          <a:xfrm>
            <a:off x="2921000" y="1498600"/>
            <a:ext cx="1425575" cy="787400"/>
          </a:xfrm>
          <a:prstGeom prst="rect">
            <a:avLst/>
          </a:prstGeom>
          <a:noFill/>
          <a:ln w="9525" algn="ctr">
            <a:noFill/>
            <a:miter lim="800000"/>
            <a:headEnd/>
            <a:tailEnd/>
          </a:ln>
          <a:effectLst/>
        </p:spPr>
      </p:pic>
      <p:pic>
        <p:nvPicPr>
          <p:cNvPr id="163847" name="Picture 7"/>
          <p:cNvPicPr>
            <a:picLocks noChangeAspect="1" noChangeArrowheads="1"/>
          </p:cNvPicPr>
          <p:nvPr/>
        </p:nvPicPr>
        <p:blipFill>
          <a:blip r:embed="rId4" cstate="print"/>
          <a:srcRect/>
          <a:stretch>
            <a:fillRect/>
          </a:stretch>
        </p:blipFill>
        <p:spPr bwMode="auto">
          <a:xfrm>
            <a:off x="4033838" y="3505200"/>
            <a:ext cx="192087" cy="55403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63845"/>
                                        </p:tgtEl>
                                        <p:attrNameLst>
                                          <p:attrName>style.visibility</p:attrName>
                                        </p:attrNameLst>
                                      </p:cBhvr>
                                      <p:to>
                                        <p:strVal val="visible"/>
                                      </p:to>
                                    </p:set>
                                    <p:animEffect transition="in" filter="fade">
                                      <p:cBhvr>
                                        <p:cTn id="7" dur="1000"/>
                                        <p:tgtEl>
                                          <p:spTgt spid="163845"/>
                                        </p:tgtEl>
                                      </p:cBhvr>
                                    </p:animEffect>
                                    <p:anim calcmode="lin" valueType="num">
                                      <p:cBhvr>
                                        <p:cTn id="8" dur="1000" fill="hold"/>
                                        <p:tgtEl>
                                          <p:spTgt spid="163845"/>
                                        </p:tgtEl>
                                        <p:attrNameLst>
                                          <p:attrName>ppt_x</p:attrName>
                                        </p:attrNameLst>
                                      </p:cBhvr>
                                      <p:tavLst>
                                        <p:tav tm="0">
                                          <p:val>
                                            <p:strVal val="#ppt_x"/>
                                          </p:val>
                                        </p:tav>
                                        <p:tav tm="100000">
                                          <p:val>
                                            <p:strVal val="#ppt_x"/>
                                          </p:val>
                                        </p:tav>
                                      </p:tavLst>
                                    </p:anim>
                                    <p:anim calcmode="lin" valueType="num">
                                      <p:cBhvr>
                                        <p:cTn id="9" dur="900" decel="100000" fill="hold"/>
                                        <p:tgtEl>
                                          <p:spTgt spid="16384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384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63842">
                                            <p:txEl>
                                              <p:pRg st="5" end="5"/>
                                            </p:txEl>
                                          </p:spTgt>
                                        </p:tgtEl>
                                        <p:attrNameLst>
                                          <p:attrName>style.visibility</p:attrName>
                                        </p:attrNameLst>
                                      </p:cBhvr>
                                      <p:to>
                                        <p:strVal val="visible"/>
                                      </p:to>
                                    </p:set>
                                    <p:animEffect transition="in" filter="fade">
                                      <p:cBhvr>
                                        <p:cTn id="15" dur="1000"/>
                                        <p:tgtEl>
                                          <p:spTgt spid="163842">
                                            <p:txEl>
                                              <p:pRg st="5" end="5"/>
                                            </p:txEl>
                                          </p:spTgt>
                                        </p:tgtEl>
                                      </p:cBhvr>
                                    </p:animEffect>
                                    <p:anim calcmode="lin" valueType="num">
                                      <p:cBhvr>
                                        <p:cTn id="16" dur="1000" fill="hold"/>
                                        <p:tgtEl>
                                          <p:spTgt spid="163842">
                                            <p:txEl>
                                              <p:pRg st="5" end="5"/>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63842">
                                            <p:txEl>
                                              <p:pRg st="5" end="5"/>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63842">
                                            <p:txEl>
                                              <p:pRg st="5" end="5"/>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163847"/>
                                        </p:tgtEl>
                                        <p:attrNameLst>
                                          <p:attrName>style.visibility</p:attrName>
                                        </p:attrNameLst>
                                      </p:cBhvr>
                                      <p:to>
                                        <p:strVal val="visible"/>
                                      </p:to>
                                    </p:set>
                                    <p:animEffect transition="in" filter="fade">
                                      <p:cBhvr>
                                        <p:cTn id="21" dur="1000"/>
                                        <p:tgtEl>
                                          <p:spTgt spid="163847"/>
                                        </p:tgtEl>
                                      </p:cBhvr>
                                    </p:animEffect>
                                    <p:anim calcmode="lin" valueType="num">
                                      <p:cBhvr>
                                        <p:cTn id="22" dur="1000" fill="hold"/>
                                        <p:tgtEl>
                                          <p:spTgt spid="163847"/>
                                        </p:tgtEl>
                                        <p:attrNameLst>
                                          <p:attrName>ppt_x</p:attrName>
                                        </p:attrNameLst>
                                      </p:cBhvr>
                                      <p:tavLst>
                                        <p:tav tm="0">
                                          <p:val>
                                            <p:strVal val="#ppt_x"/>
                                          </p:val>
                                        </p:tav>
                                        <p:tav tm="100000">
                                          <p:val>
                                            <p:strVal val="#ppt_x"/>
                                          </p:val>
                                        </p:tav>
                                      </p:tavLst>
                                    </p:anim>
                                    <p:anim calcmode="lin" valueType="num">
                                      <p:cBhvr>
                                        <p:cTn id="23" dur="900" decel="100000" fill="hold"/>
                                        <p:tgtEl>
                                          <p:spTgt spid="163847"/>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63847"/>
                                        </p:tgtEl>
                                        <p:attrNameLst>
                                          <p:attrName>ppt_y</p:attrName>
                                        </p:attrNameLst>
                                      </p:cBhvr>
                                      <p:tavLst>
                                        <p:tav tm="0">
                                          <p:val>
                                            <p:strVal val="#ppt_y-.03"/>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nodeType="clickEffect">
                                  <p:stCondLst>
                                    <p:cond delay="0"/>
                                  </p:stCondLst>
                                  <p:childTnLst>
                                    <p:set>
                                      <p:cBhvr>
                                        <p:cTn id="28" dur="1" fill="hold">
                                          <p:stCondLst>
                                            <p:cond delay="0"/>
                                          </p:stCondLst>
                                        </p:cTn>
                                        <p:tgtEl>
                                          <p:spTgt spid="163842">
                                            <p:txEl>
                                              <p:pRg st="6" end="6"/>
                                            </p:txEl>
                                          </p:spTgt>
                                        </p:tgtEl>
                                        <p:attrNameLst>
                                          <p:attrName>style.visibility</p:attrName>
                                        </p:attrNameLst>
                                      </p:cBhvr>
                                      <p:to>
                                        <p:strVal val="visible"/>
                                      </p:to>
                                    </p:set>
                                    <p:animEffect transition="in" filter="fade">
                                      <p:cBhvr>
                                        <p:cTn id="29" dur="1000"/>
                                        <p:tgtEl>
                                          <p:spTgt spid="163842">
                                            <p:txEl>
                                              <p:pRg st="6" end="6"/>
                                            </p:txEl>
                                          </p:spTgt>
                                        </p:tgtEl>
                                      </p:cBhvr>
                                    </p:animEffect>
                                    <p:anim calcmode="lin" valueType="num">
                                      <p:cBhvr>
                                        <p:cTn id="30" dur="1000" fill="hold"/>
                                        <p:tgtEl>
                                          <p:spTgt spid="163842">
                                            <p:txEl>
                                              <p:pRg st="6" end="6"/>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163842">
                                            <p:txEl>
                                              <p:pRg st="6" end="6"/>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63842">
                                            <p:txEl>
                                              <p:pRg st="6" end="6"/>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body" idx="1"/>
          </p:nvPr>
        </p:nvSpPr>
        <p:spPr>
          <a:xfrm>
            <a:off x="457200" y="1370013"/>
            <a:ext cx="8229600" cy="5256212"/>
          </a:xfrm>
          <a:noFill/>
        </p:spPr>
        <p:txBody>
          <a:bodyPr/>
          <a:lstStyle/>
          <a:p>
            <a:pPr>
              <a:buNone/>
            </a:pPr>
            <a:r>
              <a:rPr lang="en-US" sz="2400"/>
              <a:t>     Thus the linear factored form of </a:t>
            </a:r>
            <a:r>
              <a:rPr lang="en-US" sz="2400" i="1"/>
              <a:t>S</a:t>
            </a:r>
            <a:r>
              <a:rPr lang="en-US" sz="2400"/>
              <a:t> is</a:t>
            </a:r>
          </a:p>
          <a:p>
            <a:pPr>
              <a:buNone/>
            </a:pPr>
            <a:endParaRPr lang="en-US" sz="2400">
              <a:solidFill>
                <a:srgbClr val="B30000"/>
              </a:solidFill>
            </a:endParaRPr>
          </a:p>
          <a:p>
            <a:pPr>
              <a:buNone/>
            </a:pPr>
            <a:endParaRPr lang="en-US" sz="2400">
              <a:solidFill>
                <a:srgbClr val="B30000"/>
              </a:solidFill>
            </a:endParaRPr>
          </a:p>
          <a:p>
            <a:pPr>
              <a:buNone/>
            </a:pPr>
            <a:endParaRPr lang="en-US" sz="2400">
              <a:solidFill>
                <a:srgbClr val="B30000"/>
              </a:solidFill>
            </a:endParaRPr>
          </a:p>
          <a:p>
            <a:pPr>
              <a:buNone/>
            </a:pPr>
            <a:endParaRPr lang="en-US" sz="2400"/>
          </a:p>
          <a:p>
            <a:pPr>
              <a:buNone/>
            </a:pPr>
            <a:r>
              <a:rPr lang="en-US" sz="2400"/>
              <a:t>     or, after simplifying,</a:t>
            </a:r>
            <a:endParaRPr lang="en-US" sz="2400">
              <a:solidFill>
                <a:srgbClr val="B30000"/>
              </a:solidFill>
            </a:endParaRPr>
          </a:p>
        </p:txBody>
      </p:sp>
      <p:sp>
        <p:nvSpPr>
          <p:cNvPr id="172035" name="Rectangle 3"/>
          <p:cNvSpPr>
            <a:spLocks noGrp="1" noChangeArrowheads="1"/>
          </p:cNvSpPr>
          <p:nvPr>
            <p:ph type="title"/>
          </p:nvPr>
        </p:nvSpPr>
        <p:spPr>
          <a:xfrm>
            <a:off x="458788" y="0"/>
            <a:ext cx="8226425" cy="1143000"/>
          </a:xfrm>
          <a:noFill/>
        </p:spPr>
        <p:txBody>
          <a:bodyPr/>
          <a:lstStyle/>
          <a:p>
            <a:r>
              <a:rPr lang="en-US" sz="2400">
                <a:latin typeface="+mn-lt"/>
              </a:rPr>
              <a:t>Example 1 – </a:t>
            </a:r>
            <a:r>
              <a:rPr lang="en-US" sz="2400" i="1">
                <a:latin typeface="+mn-lt"/>
              </a:rPr>
              <a:t>Solution</a:t>
            </a:r>
          </a:p>
        </p:txBody>
      </p:sp>
      <p:sp>
        <p:nvSpPr>
          <p:cNvPr id="172036" name="Text Box 4"/>
          <p:cNvSpPr txBox="1">
            <a:spLocks noChangeArrowheads="1"/>
          </p:cNvSpPr>
          <p:nvPr/>
        </p:nvSpPr>
        <p:spPr bwMode="auto">
          <a:xfrm>
            <a:off x="8242300" y="652463"/>
            <a:ext cx="963149" cy="461665"/>
          </a:xfrm>
          <a:prstGeom prst="rect">
            <a:avLst/>
          </a:prstGeom>
          <a:noFill/>
          <a:ln w="9525" algn="ctr">
            <a:noFill/>
            <a:miter lim="800000"/>
            <a:headEnd/>
            <a:tailEnd/>
          </a:ln>
          <a:effectLst/>
        </p:spPr>
        <p:txBody>
          <a:bodyPr wrap="none">
            <a:spAutoFit/>
          </a:bodyPr>
          <a:lstStyle/>
          <a:p>
            <a:r>
              <a:rPr lang="en-US" sz="2400">
                <a:solidFill>
                  <a:srgbClr val="00718C"/>
                </a:solidFill>
                <a:latin typeface="+mn-lt"/>
              </a:rPr>
              <a:t>cont’d</a:t>
            </a:r>
          </a:p>
        </p:txBody>
      </p:sp>
      <p:pic>
        <p:nvPicPr>
          <p:cNvPr id="172040" name="Picture 8"/>
          <p:cNvPicPr>
            <a:picLocks noChangeAspect="1" noChangeArrowheads="1"/>
          </p:cNvPicPr>
          <p:nvPr/>
        </p:nvPicPr>
        <p:blipFill>
          <a:blip r:embed="rId3" cstate="print"/>
          <a:srcRect/>
          <a:stretch>
            <a:fillRect/>
          </a:stretch>
        </p:blipFill>
        <p:spPr bwMode="auto">
          <a:xfrm>
            <a:off x="1144588" y="2171700"/>
            <a:ext cx="7431087" cy="858838"/>
          </a:xfrm>
          <a:prstGeom prst="rect">
            <a:avLst/>
          </a:prstGeom>
          <a:noFill/>
          <a:ln w="9525" algn="ctr">
            <a:noFill/>
            <a:miter lim="800000"/>
            <a:headEnd/>
            <a:tailEnd/>
          </a:ln>
          <a:effectLst/>
        </p:spPr>
      </p:pic>
      <p:pic>
        <p:nvPicPr>
          <p:cNvPr id="172041" name="Picture 9"/>
          <p:cNvPicPr>
            <a:picLocks noChangeAspect="1" noChangeArrowheads="1"/>
          </p:cNvPicPr>
          <p:nvPr/>
        </p:nvPicPr>
        <p:blipFill>
          <a:blip r:embed="rId4" cstate="print"/>
          <a:srcRect/>
          <a:stretch>
            <a:fillRect/>
          </a:stretch>
        </p:blipFill>
        <p:spPr bwMode="auto">
          <a:xfrm>
            <a:off x="1739900" y="4346575"/>
            <a:ext cx="6270625" cy="758825"/>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455613" y="3198813"/>
            <a:ext cx="8191500" cy="701675"/>
          </a:xfrm>
          <a:prstGeom prst="rect">
            <a:avLst/>
          </a:prstGeom>
          <a:noFill/>
          <a:ln w="9525" algn="ctr">
            <a:noFill/>
            <a:miter lim="800000"/>
            <a:headEnd/>
            <a:tailEnd/>
          </a:ln>
          <a:effectLst/>
        </p:spPr>
        <p:txBody>
          <a:bodyPr>
            <a:spAutoFit/>
          </a:bodyPr>
          <a:lstStyle/>
          <a:p>
            <a:pPr algn="ctr"/>
            <a:r>
              <a:rPr lang="en-US" sz="4000">
                <a:solidFill>
                  <a:srgbClr val="21419C"/>
                </a:solidFill>
              </a:rPr>
              <a:t>Conjugate Pair Theorem</a:t>
            </a:r>
          </a:p>
        </p:txBody>
      </p:sp>
    </p:spTree>
    <p:custDataLst>
      <p:tags r:id="rId1"/>
    </p:custData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body" idx="1"/>
          </p:nvPr>
        </p:nvSpPr>
        <p:spPr>
          <a:xfrm>
            <a:off x="457200" y="1370013"/>
            <a:ext cx="8229600" cy="5256212"/>
          </a:xfrm>
          <a:noFill/>
        </p:spPr>
        <p:txBody>
          <a:bodyPr/>
          <a:lstStyle/>
          <a:p>
            <a:pPr>
              <a:buNone/>
            </a:pPr>
            <a:r>
              <a:rPr lang="en-US" sz="2400"/>
              <a:t>You may have noticed that the complex zeros of the </a:t>
            </a:r>
          </a:p>
          <a:p>
            <a:pPr>
              <a:buNone/>
            </a:pPr>
            <a:r>
              <a:rPr lang="en-US" sz="2400"/>
              <a:t>polynomial function in Example 1 were complex </a:t>
            </a:r>
          </a:p>
          <a:p>
            <a:pPr>
              <a:buNone/>
            </a:pPr>
            <a:r>
              <a:rPr lang="en-US" sz="2400"/>
              <a:t>conjugates. </a:t>
            </a:r>
            <a:br>
              <a:rPr lang="en-US" sz="2400"/>
            </a:br>
            <a:endParaRPr lang="en-US" sz="2400"/>
          </a:p>
          <a:p>
            <a:pPr>
              <a:buNone/>
            </a:pPr>
            <a:r>
              <a:rPr lang="en-US" sz="2400"/>
              <a:t>The following theorem shows that this is not a coincidence.</a:t>
            </a:r>
          </a:p>
          <a:p>
            <a:pPr>
              <a:buNone/>
            </a:pPr>
            <a:endParaRPr lang="en-US" sz="2400">
              <a:solidFill>
                <a:srgbClr val="B30000"/>
              </a:solidFill>
            </a:endParaRPr>
          </a:p>
          <a:p>
            <a:pPr>
              <a:buNone/>
            </a:pPr>
            <a:r>
              <a:rPr lang="en-US" sz="2400">
                <a:solidFill>
                  <a:srgbClr val="B30000"/>
                </a:solidFill>
              </a:rPr>
              <a:t>Conjugate Pair Theorem</a:t>
            </a:r>
          </a:p>
          <a:p>
            <a:pPr>
              <a:lnSpc>
                <a:spcPct val="110000"/>
              </a:lnSpc>
              <a:buNone/>
            </a:pPr>
            <a:r>
              <a:rPr lang="en-US" sz="2400"/>
              <a:t>If </a:t>
            </a:r>
            <a:r>
              <a:rPr lang="en-US" sz="2400" i="1"/>
              <a:t>a</a:t>
            </a:r>
            <a:r>
              <a:rPr lang="en-US" sz="2400"/>
              <a:t> + </a:t>
            </a:r>
            <a:r>
              <a:rPr lang="en-US" sz="2400" i="1"/>
              <a:t>bi</a:t>
            </a:r>
            <a:r>
              <a:rPr lang="en-US" sz="2400"/>
              <a:t> (</a:t>
            </a:r>
            <a:r>
              <a:rPr lang="en-US" sz="2400" i="1"/>
              <a:t>b</a:t>
            </a:r>
            <a:r>
              <a:rPr lang="en-US" sz="2400"/>
              <a:t> ≠ 0) is a complex zero of a polynomial function </a:t>
            </a:r>
            <a:r>
              <a:rPr lang="en-US" sz="2400" i="1"/>
              <a:t>with real coefficients, </a:t>
            </a:r>
            <a:r>
              <a:rPr lang="en-US" sz="2400"/>
              <a:t>then the conjugate </a:t>
            </a:r>
            <a:r>
              <a:rPr lang="en-US" sz="2400" i="1"/>
              <a:t>a</a:t>
            </a:r>
            <a:r>
              <a:rPr lang="en-US" sz="2400"/>
              <a:t> – </a:t>
            </a:r>
            <a:r>
              <a:rPr lang="en-US" sz="2400" i="1"/>
              <a:t>bi</a:t>
            </a:r>
            <a:r>
              <a:rPr lang="en-US" sz="2400"/>
              <a:t> is also a complex zero of the polynomial function.</a:t>
            </a:r>
            <a:endParaRPr lang="en-US" sz="2400">
              <a:solidFill>
                <a:srgbClr val="B30000"/>
              </a:solidFill>
            </a:endParaRPr>
          </a:p>
        </p:txBody>
      </p:sp>
      <p:sp>
        <p:nvSpPr>
          <p:cNvPr id="159747" name="Rectangle 3"/>
          <p:cNvSpPr>
            <a:spLocks noGrp="1" noChangeArrowheads="1"/>
          </p:cNvSpPr>
          <p:nvPr>
            <p:ph type="title"/>
          </p:nvPr>
        </p:nvSpPr>
        <p:spPr>
          <a:xfrm>
            <a:off x="301625" y="90488"/>
            <a:ext cx="8226425" cy="1143000"/>
          </a:xfrm>
          <a:noFill/>
        </p:spPr>
        <p:txBody>
          <a:bodyPr/>
          <a:lstStyle/>
          <a:p>
            <a:r>
              <a:rPr lang="en-US" sz="2400">
                <a:latin typeface="+mn-lt"/>
              </a:rPr>
              <a:t>Conjugate Pair Theorem</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body" idx="1"/>
          </p:nvPr>
        </p:nvSpPr>
        <p:spPr>
          <a:xfrm>
            <a:off x="457200" y="1370013"/>
            <a:ext cx="8229600" cy="5256212"/>
          </a:xfrm>
          <a:noFill/>
        </p:spPr>
        <p:txBody>
          <a:bodyPr/>
          <a:lstStyle/>
          <a:p>
            <a:pPr>
              <a:lnSpc>
                <a:spcPct val="110000"/>
              </a:lnSpc>
              <a:buNone/>
            </a:pPr>
            <a:r>
              <a:rPr lang="en-US" sz="2400" dirty="0"/>
              <a:t>Find all the zeros of </a:t>
            </a:r>
            <a:r>
              <a:rPr lang="en-US" sz="2400" i="1" dirty="0"/>
              <a:t>P</a:t>
            </a:r>
            <a:r>
              <a:rPr lang="en-US" sz="2400" dirty="0"/>
              <a:t>(</a:t>
            </a:r>
            <a:r>
              <a:rPr lang="en-US" sz="2400" i="1" dirty="0"/>
              <a:t>x</a:t>
            </a:r>
            <a:r>
              <a:rPr lang="en-US" sz="2400" dirty="0"/>
              <a:t>) = </a:t>
            </a:r>
            <a:r>
              <a:rPr lang="en-US" sz="2400" i="1" dirty="0"/>
              <a:t>x</a:t>
            </a:r>
            <a:r>
              <a:rPr lang="en-US" sz="2400" baseline="30000" dirty="0"/>
              <a:t>4</a:t>
            </a:r>
            <a:r>
              <a:rPr lang="en-US" sz="2400" dirty="0"/>
              <a:t> – 4</a:t>
            </a:r>
            <a:r>
              <a:rPr lang="en-US" sz="2400" i="1" dirty="0"/>
              <a:t>x</a:t>
            </a:r>
            <a:r>
              <a:rPr lang="en-US" sz="2400" baseline="30000" dirty="0"/>
              <a:t>3</a:t>
            </a:r>
            <a:r>
              <a:rPr lang="en-US" sz="2400" dirty="0"/>
              <a:t> + 14</a:t>
            </a:r>
            <a:r>
              <a:rPr lang="en-US" sz="2400" i="1" dirty="0"/>
              <a:t>x</a:t>
            </a:r>
            <a:r>
              <a:rPr lang="en-US" sz="2400" baseline="30000" dirty="0"/>
              <a:t>2</a:t>
            </a:r>
            <a:r>
              <a:rPr lang="en-US" sz="2400" dirty="0"/>
              <a:t> – 36</a:t>
            </a:r>
            <a:r>
              <a:rPr lang="en-US" sz="2400" i="1" dirty="0"/>
              <a:t>x </a:t>
            </a:r>
            <a:r>
              <a:rPr lang="en-US" sz="2400" dirty="0"/>
              <a:t>+ 45, </a:t>
            </a:r>
          </a:p>
          <a:p>
            <a:pPr>
              <a:lnSpc>
                <a:spcPct val="110000"/>
              </a:lnSpc>
              <a:buNone/>
            </a:pPr>
            <a:r>
              <a:rPr lang="en-US" sz="2400" dirty="0"/>
              <a:t>given that 2 + </a:t>
            </a:r>
            <a:r>
              <a:rPr lang="en-US" sz="2400" i="1" dirty="0" err="1"/>
              <a:t>i</a:t>
            </a:r>
            <a:r>
              <a:rPr lang="en-US" sz="2400" dirty="0"/>
              <a:t> is a zero.</a:t>
            </a:r>
          </a:p>
          <a:p>
            <a:pPr>
              <a:lnSpc>
                <a:spcPct val="110000"/>
              </a:lnSpc>
              <a:buNone/>
            </a:pPr>
            <a:endParaRPr lang="en-US" sz="2400" dirty="0">
              <a:solidFill>
                <a:srgbClr val="B30000"/>
              </a:solidFill>
            </a:endParaRPr>
          </a:p>
          <a:p>
            <a:pPr>
              <a:lnSpc>
                <a:spcPct val="110000"/>
              </a:lnSpc>
              <a:buNone/>
            </a:pPr>
            <a:r>
              <a:rPr lang="en-US" sz="2400" dirty="0">
                <a:solidFill>
                  <a:srgbClr val="21419C"/>
                </a:solidFill>
              </a:rPr>
              <a:t>Solution:</a:t>
            </a:r>
          </a:p>
          <a:p>
            <a:pPr marL="0" indent="0">
              <a:lnSpc>
                <a:spcPct val="110000"/>
              </a:lnSpc>
              <a:buNone/>
            </a:pPr>
            <a:r>
              <a:rPr lang="en-US" sz="2400" dirty="0"/>
              <a:t>Because the coefficients are real numbers and 2 + </a:t>
            </a:r>
            <a:r>
              <a:rPr lang="en-US" sz="2400" i="1" dirty="0" err="1"/>
              <a:t>i</a:t>
            </a:r>
            <a:r>
              <a:rPr lang="en-US" sz="2400" i="1" dirty="0"/>
              <a:t> </a:t>
            </a:r>
            <a:r>
              <a:rPr lang="en-US" sz="2400" dirty="0"/>
              <a:t>is a zero, the Conjugate Pair Theorem implies that 2 – </a:t>
            </a:r>
            <a:r>
              <a:rPr lang="en-US" sz="2400" i="1" dirty="0" err="1"/>
              <a:t>i</a:t>
            </a:r>
            <a:r>
              <a:rPr lang="en-US" sz="2400" dirty="0"/>
              <a:t> also must be a zero.</a:t>
            </a:r>
            <a:endParaRPr lang="en-US" sz="2400" dirty="0">
              <a:solidFill>
                <a:srgbClr val="21419C"/>
              </a:solidFill>
            </a:endParaRPr>
          </a:p>
        </p:txBody>
      </p:sp>
      <p:sp>
        <p:nvSpPr>
          <p:cNvPr id="176131" name="Rectangle 3"/>
          <p:cNvSpPr>
            <a:spLocks noGrp="1" noChangeArrowheads="1"/>
          </p:cNvSpPr>
          <p:nvPr>
            <p:ph type="title"/>
          </p:nvPr>
        </p:nvSpPr>
        <p:spPr>
          <a:xfrm>
            <a:off x="301625" y="90488"/>
            <a:ext cx="8226425" cy="1143000"/>
          </a:xfrm>
          <a:noFill/>
        </p:spPr>
        <p:txBody>
          <a:bodyPr/>
          <a:lstStyle/>
          <a:p>
            <a:r>
              <a:rPr lang="en-US" sz="2400">
                <a:latin typeface="+mn-lt"/>
              </a:rPr>
              <a:t>Example 2 – </a:t>
            </a:r>
            <a:r>
              <a:rPr lang="en-US" sz="2400" i="1">
                <a:latin typeface="+mn-lt"/>
              </a:rPr>
              <a:t>Use the Conjugate Pair Theorem to Find Zeros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76130">
                                            <p:txEl>
                                              <p:pRg st="3" end="3"/>
                                            </p:txEl>
                                          </p:spTgt>
                                        </p:tgtEl>
                                        <p:attrNameLst>
                                          <p:attrName>style.visibility</p:attrName>
                                        </p:attrNameLst>
                                      </p:cBhvr>
                                      <p:to>
                                        <p:strVal val="visible"/>
                                      </p:to>
                                    </p:set>
                                    <p:animEffect transition="in" filter="fade">
                                      <p:cBhvr>
                                        <p:cTn id="7" dur="1000"/>
                                        <p:tgtEl>
                                          <p:spTgt spid="176130">
                                            <p:txEl>
                                              <p:pRg st="3" end="3"/>
                                            </p:txEl>
                                          </p:spTgt>
                                        </p:tgtEl>
                                      </p:cBhvr>
                                    </p:animEffect>
                                    <p:anim calcmode="lin" valueType="num">
                                      <p:cBhvr>
                                        <p:cTn id="8" dur="1000" fill="hold"/>
                                        <p:tgtEl>
                                          <p:spTgt spid="176130">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76130">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76130">
                                            <p:txEl>
                                              <p:pRg st="3" end="3"/>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76130">
                                            <p:txEl>
                                              <p:pRg st="4" end="4"/>
                                            </p:txEl>
                                          </p:spTgt>
                                        </p:tgtEl>
                                        <p:attrNameLst>
                                          <p:attrName>style.visibility</p:attrName>
                                        </p:attrNameLst>
                                      </p:cBhvr>
                                      <p:to>
                                        <p:strVal val="visible"/>
                                      </p:to>
                                    </p:set>
                                    <p:animEffect transition="in" filter="fade">
                                      <p:cBhvr>
                                        <p:cTn id="13" dur="1000"/>
                                        <p:tgtEl>
                                          <p:spTgt spid="176130">
                                            <p:txEl>
                                              <p:pRg st="4" end="4"/>
                                            </p:txEl>
                                          </p:spTgt>
                                        </p:tgtEl>
                                      </p:cBhvr>
                                    </p:animEffect>
                                    <p:anim calcmode="lin" valueType="num">
                                      <p:cBhvr>
                                        <p:cTn id="14" dur="1000" fill="hold"/>
                                        <p:tgtEl>
                                          <p:spTgt spid="176130">
                                            <p:txEl>
                                              <p:pRg st="4" end="4"/>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76130">
                                            <p:txEl>
                                              <p:pRg st="4" end="4"/>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76130">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457200" y="1370013"/>
            <a:ext cx="8229600" cy="5256212"/>
          </a:xfrm>
          <a:noFill/>
        </p:spPr>
        <p:txBody>
          <a:bodyPr/>
          <a:lstStyle/>
          <a:p>
            <a:pPr marL="0" indent="0" eaLnBrk="1" hangingPunct="1">
              <a:buNone/>
            </a:pPr>
            <a:r>
              <a:rPr lang="en-US" sz="2400" smtClean="0">
                <a:cs typeface="Calibri" pitchFamily="34" charset="0"/>
              </a:rPr>
              <a:t>In some cases, it is helpful to insert a 0 in the dividend for a</a:t>
            </a:r>
          </a:p>
          <a:p>
            <a:pPr marL="0" indent="0" eaLnBrk="1" hangingPunct="1">
              <a:buNone/>
            </a:pPr>
            <a:r>
              <a:rPr lang="en-US" sz="2400" smtClean="0">
                <a:cs typeface="Calibri" pitchFamily="34" charset="0"/>
              </a:rPr>
              <a:t>missing term (one whose coefficient is 0) so that like terms</a:t>
            </a:r>
          </a:p>
          <a:p>
            <a:pPr marL="0" indent="0" eaLnBrk="1" hangingPunct="1">
              <a:buNone/>
            </a:pPr>
            <a:r>
              <a:rPr lang="en-US" sz="2400" smtClean="0">
                <a:cs typeface="Calibri" pitchFamily="34" charset="0"/>
              </a:rPr>
              <a:t>align in the same column. This is demonstrated in</a:t>
            </a:r>
          </a:p>
          <a:p>
            <a:pPr marL="0" indent="0" eaLnBrk="1" hangingPunct="1">
              <a:buNone/>
            </a:pPr>
            <a:r>
              <a:rPr lang="en-US" sz="2400" smtClean="0">
                <a:cs typeface="Calibri" pitchFamily="34" charset="0"/>
              </a:rPr>
              <a:t/>
            </a:r>
            <a:br>
              <a:rPr lang="en-US" sz="2400" smtClean="0">
                <a:cs typeface="Calibri" pitchFamily="34" charset="0"/>
              </a:rPr>
            </a:br>
            <a:r>
              <a:rPr lang="en-US" sz="2400" smtClean="0">
                <a:cs typeface="Calibri" pitchFamily="34" charset="0"/>
              </a:rPr>
              <a:t>Example 1.</a:t>
            </a:r>
          </a:p>
        </p:txBody>
      </p:sp>
      <p:sp>
        <p:nvSpPr>
          <p:cNvPr id="14339" name="Rectangle 3"/>
          <p:cNvSpPr>
            <a:spLocks noGrp="1" noChangeArrowheads="1"/>
          </p:cNvSpPr>
          <p:nvPr>
            <p:ph type="title"/>
          </p:nvPr>
        </p:nvSpPr>
        <p:spPr>
          <a:xfrm>
            <a:off x="301625" y="90488"/>
            <a:ext cx="8226425" cy="1143000"/>
          </a:xfrm>
          <a:noFill/>
        </p:spPr>
        <p:txBody>
          <a:bodyPr/>
          <a:lstStyle/>
          <a:p>
            <a:pPr eaLnBrk="1" hangingPunct="1"/>
            <a:r>
              <a:rPr lang="en-US" sz="2400" smtClean="0">
                <a:latin typeface="+mn-lt"/>
              </a:rPr>
              <a:t>Division of Polynomials</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13</a:t>
            </a:fld>
            <a:endParaRPr lang="en-GB"/>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body" idx="1"/>
          </p:nvPr>
        </p:nvSpPr>
        <p:spPr>
          <a:xfrm>
            <a:off x="457200" y="1370013"/>
            <a:ext cx="8229600" cy="5256212"/>
          </a:xfrm>
          <a:noFill/>
        </p:spPr>
        <p:txBody>
          <a:bodyPr/>
          <a:lstStyle/>
          <a:p>
            <a:pPr>
              <a:buNone/>
            </a:pPr>
            <a:r>
              <a:rPr lang="en-US" sz="2400"/>
              <a:t>Using synthetic division with 2 + </a:t>
            </a:r>
            <a:r>
              <a:rPr lang="en-US" sz="2400" i="1"/>
              <a:t>i </a:t>
            </a:r>
            <a:r>
              <a:rPr lang="en-US" sz="2400"/>
              <a:t>and</a:t>
            </a:r>
            <a:r>
              <a:rPr lang="en-US" sz="2400" i="1"/>
              <a:t> </a:t>
            </a:r>
            <a:r>
              <a:rPr lang="en-US" sz="2400"/>
              <a:t>2 – </a:t>
            </a:r>
            <a:r>
              <a:rPr lang="en-US" sz="2400" i="1"/>
              <a:t>i</a:t>
            </a:r>
            <a:r>
              <a:rPr lang="en-US" sz="2400"/>
              <a:t>, we have</a:t>
            </a:r>
          </a:p>
        </p:txBody>
      </p:sp>
      <p:sp>
        <p:nvSpPr>
          <p:cNvPr id="180227" name="Rectangle 3"/>
          <p:cNvSpPr>
            <a:spLocks noGrp="1" noChangeArrowheads="1"/>
          </p:cNvSpPr>
          <p:nvPr>
            <p:ph type="title"/>
          </p:nvPr>
        </p:nvSpPr>
        <p:spPr>
          <a:xfrm>
            <a:off x="301625" y="90488"/>
            <a:ext cx="8226425" cy="1143000"/>
          </a:xfrm>
          <a:noFill/>
        </p:spPr>
        <p:txBody>
          <a:bodyPr/>
          <a:lstStyle/>
          <a:p>
            <a:r>
              <a:rPr lang="en-US" sz="2400">
                <a:latin typeface="+mn-lt"/>
              </a:rPr>
              <a:t>Example 2 – </a:t>
            </a:r>
            <a:r>
              <a:rPr lang="en-US" sz="2400" i="1">
                <a:latin typeface="+mn-lt"/>
              </a:rPr>
              <a:t>Solution</a:t>
            </a:r>
          </a:p>
        </p:txBody>
      </p:sp>
      <p:pic>
        <p:nvPicPr>
          <p:cNvPr id="180229" name="Picture 5"/>
          <p:cNvPicPr>
            <a:picLocks noChangeAspect="1" noChangeArrowheads="1"/>
          </p:cNvPicPr>
          <p:nvPr/>
        </p:nvPicPr>
        <p:blipFill>
          <a:blip r:embed="rId3" cstate="print"/>
          <a:srcRect/>
          <a:stretch>
            <a:fillRect/>
          </a:stretch>
        </p:blipFill>
        <p:spPr bwMode="auto">
          <a:xfrm>
            <a:off x="685800" y="2095500"/>
            <a:ext cx="5073650" cy="1427163"/>
          </a:xfrm>
          <a:prstGeom prst="rect">
            <a:avLst/>
          </a:prstGeom>
          <a:noFill/>
          <a:ln w="9525" algn="ctr">
            <a:noFill/>
            <a:miter lim="800000"/>
            <a:headEnd/>
            <a:tailEnd/>
          </a:ln>
          <a:effectLst/>
        </p:spPr>
      </p:pic>
      <p:pic>
        <p:nvPicPr>
          <p:cNvPr id="180230" name="Picture 6"/>
          <p:cNvPicPr>
            <a:picLocks noChangeAspect="1" noChangeArrowheads="1"/>
          </p:cNvPicPr>
          <p:nvPr/>
        </p:nvPicPr>
        <p:blipFill>
          <a:blip r:embed="rId4" cstate="print"/>
          <a:srcRect/>
          <a:stretch>
            <a:fillRect/>
          </a:stretch>
        </p:blipFill>
        <p:spPr bwMode="auto">
          <a:xfrm>
            <a:off x="533400" y="4191000"/>
            <a:ext cx="4543425" cy="1425575"/>
          </a:xfrm>
          <a:prstGeom prst="rect">
            <a:avLst/>
          </a:prstGeom>
          <a:noFill/>
          <a:ln w="9525" algn="ctr">
            <a:noFill/>
            <a:miter lim="800000"/>
            <a:headEnd/>
            <a:tailEnd/>
          </a:ln>
          <a:effectLst/>
        </p:spPr>
      </p:pic>
      <p:sp>
        <p:nvSpPr>
          <p:cNvPr id="180231" name="Rectangle 7"/>
          <p:cNvSpPr>
            <a:spLocks noChangeArrowheads="1"/>
          </p:cNvSpPr>
          <p:nvPr/>
        </p:nvSpPr>
        <p:spPr bwMode="auto">
          <a:xfrm>
            <a:off x="6172200" y="3008313"/>
            <a:ext cx="2514600" cy="1569660"/>
          </a:xfrm>
          <a:prstGeom prst="rect">
            <a:avLst/>
          </a:prstGeom>
          <a:noFill/>
          <a:ln w="9525" algn="ctr">
            <a:noFill/>
            <a:miter lim="800000"/>
            <a:headEnd/>
            <a:tailEnd/>
          </a:ln>
          <a:effectLst/>
        </p:spPr>
        <p:txBody>
          <a:bodyPr>
            <a:spAutoFit/>
          </a:bodyPr>
          <a:lstStyle/>
          <a:p>
            <a:r>
              <a:rPr lang="en-US" sz="2400">
                <a:solidFill>
                  <a:srgbClr val="009AFF"/>
                </a:solidFill>
                <a:latin typeface="+mn-lt"/>
              </a:rPr>
              <a:t>The coefficients of the</a:t>
            </a:r>
          </a:p>
          <a:p>
            <a:r>
              <a:rPr lang="en-US" sz="2400">
                <a:solidFill>
                  <a:srgbClr val="009AFF"/>
                </a:solidFill>
                <a:latin typeface="+mn-lt"/>
              </a:rPr>
              <a:t>reduced polynomial</a:t>
            </a:r>
          </a:p>
        </p:txBody>
      </p:sp>
      <p:sp>
        <p:nvSpPr>
          <p:cNvPr id="180232" name="Rectangle 8"/>
          <p:cNvSpPr>
            <a:spLocks noChangeArrowheads="1"/>
          </p:cNvSpPr>
          <p:nvPr/>
        </p:nvSpPr>
        <p:spPr bwMode="auto">
          <a:xfrm>
            <a:off x="5848350" y="5095875"/>
            <a:ext cx="2962275" cy="1200329"/>
          </a:xfrm>
          <a:prstGeom prst="rect">
            <a:avLst/>
          </a:prstGeom>
          <a:noFill/>
          <a:ln w="9525" algn="ctr">
            <a:noFill/>
            <a:miter lim="800000"/>
            <a:headEnd/>
            <a:tailEnd/>
          </a:ln>
          <a:effectLst/>
        </p:spPr>
        <p:txBody>
          <a:bodyPr>
            <a:spAutoFit/>
          </a:bodyPr>
          <a:lstStyle/>
          <a:p>
            <a:r>
              <a:rPr lang="en-US" sz="2400">
                <a:solidFill>
                  <a:srgbClr val="009AFF"/>
                </a:solidFill>
                <a:latin typeface="+mn-lt"/>
              </a:rPr>
              <a:t>The coefficients of the next</a:t>
            </a:r>
          </a:p>
          <a:p>
            <a:r>
              <a:rPr lang="en-US" sz="2400">
                <a:solidFill>
                  <a:srgbClr val="009AFF"/>
                </a:solidFill>
                <a:latin typeface="+mn-lt"/>
              </a:rPr>
              <a:t>reduced polynomial</a:t>
            </a:r>
          </a:p>
        </p:txBody>
      </p:sp>
      <p:sp>
        <p:nvSpPr>
          <p:cNvPr id="180233" name="Text Box 9"/>
          <p:cNvSpPr txBox="1">
            <a:spLocks noChangeArrowheads="1"/>
          </p:cNvSpPr>
          <p:nvPr/>
        </p:nvSpPr>
        <p:spPr bwMode="auto">
          <a:xfrm>
            <a:off x="8242300" y="652463"/>
            <a:ext cx="963149" cy="461665"/>
          </a:xfrm>
          <a:prstGeom prst="rect">
            <a:avLst/>
          </a:prstGeom>
          <a:noFill/>
          <a:ln w="9525" algn="ctr">
            <a:noFill/>
            <a:miter lim="800000"/>
            <a:headEnd/>
            <a:tailEnd/>
          </a:ln>
          <a:effectLst/>
        </p:spPr>
        <p:txBody>
          <a:bodyPr wrap="none">
            <a:spAutoFit/>
          </a:bodyPr>
          <a:lstStyle/>
          <a:p>
            <a:r>
              <a:rPr lang="en-US" sz="2400" dirty="0">
                <a:solidFill>
                  <a:srgbClr val="00718C"/>
                </a:solidFill>
                <a:latin typeface="+mn-lt"/>
              </a:rPr>
              <a:t>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80230"/>
                                        </p:tgtEl>
                                        <p:attrNameLst>
                                          <p:attrName>style.visibility</p:attrName>
                                        </p:attrNameLst>
                                      </p:cBhvr>
                                      <p:to>
                                        <p:strVal val="visible"/>
                                      </p:to>
                                    </p:set>
                                    <p:animEffect transition="in" filter="fade">
                                      <p:cBhvr>
                                        <p:cTn id="7" dur="1000"/>
                                        <p:tgtEl>
                                          <p:spTgt spid="180230"/>
                                        </p:tgtEl>
                                      </p:cBhvr>
                                    </p:animEffect>
                                    <p:anim calcmode="lin" valueType="num">
                                      <p:cBhvr>
                                        <p:cTn id="8" dur="1000" fill="hold"/>
                                        <p:tgtEl>
                                          <p:spTgt spid="180230"/>
                                        </p:tgtEl>
                                        <p:attrNameLst>
                                          <p:attrName>ppt_x</p:attrName>
                                        </p:attrNameLst>
                                      </p:cBhvr>
                                      <p:tavLst>
                                        <p:tav tm="0">
                                          <p:val>
                                            <p:strVal val="#ppt_x"/>
                                          </p:val>
                                        </p:tav>
                                        <p:tav tm="100000">
                                          <p:val>
                                            <p:strVal val="#ppt_x"/>
                                          </p:val>
                                        </p:tav>
                                      </p:tavLst>
                                    </p:anim>
                                    <p:anim calcmode="lin" valueType="num">
                                      <p:cBhvr>
                                        <p:cTn id="9" dur="900" decel="100000" fill="hold"/>
                                        <p:tgtEl>
                                          <p:spTgt spid="18023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80230"/>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80232"/>
                                        </p:tgtEl>
                                        <p:attrNameLst>
                                          <p:attrName>style.visibility</p:attrName>
                                        </p:attrNameLst>
                                      </p:cBhvr>
                                      <p:to>
                                        <p:strVal val="visible"/>
                                      </p:to>
                                    </p:set>
                                    <p:animEffect transition="in" filter="fade">
                                      <p:cBhvr>
                                        <p:cTn id="13" dur="1000"/>
                                        <p:tgtEl>
                                          <p:spTgt spid="180232"/>
                                        </p:tgtEl>
                                      </p:cBhvr>
                                    </p:animEffect>
                                    <p:anim calcmode="lin" valueType="num">
                                      <p:cBhvr>
                                        <p:cTn id="14" dur="1000" fill="hold"/>
                                        <p:tgtEl>
                                          <p:spTgt spid="180232"/>
                                        </p:tgtEl>
                                        <p:attrNameLst>
                                          <p:attrName>ppt_x</p:attrName>
                                        </p:attrNameLst>
                                      </p:cBhvr>
                                      <p:tavLst>
                                        <p:tav tm="0">
                                          <p:val>
                                            <p:strVal val="#ppt_x"/>
                                          </p:val>
                                        </p:tav>
                                        <p:tav tm="100000">
                                          <p:val>
                                            <p:strVal val="#ppt_x"/>
                                          </p:val>
                                        </p:tav>
                                      </p:tavLst>
                                    </p:anim>
                                    <p:anim calcmode="lin" valueType="num">
                                      <p:cBhvr>
                                        <p:cTn id="15" dur="900" decel="100000" fill="hold"/>
                                        <p:tgtEl>
                                          <p:spTgt spid="180232"/>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8023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32"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body" idx="1"/>
          </p:nvPr>
        </p:nvSpPr>
        <p:spPr>
          <a:xfrm>
            <a:off x="457200" y="1370013"/>
            <a:ext cx="8229600" cy="5256212"/>
          </a:xfrm>
          <a:noFill/>
        </p:spPr>
        <p:txBody>
          <a:bodyPr/>
          <a:lstStyle/>
          <a:p>
            <a:pPr>
              <a:buNone/>
            </a:pPr>
            <a:r>
              <a:rPr lang="en-US" sz="2400"/>
              <a:t>The resulting reduced polynomial is </a:t>
            </a:r>
            <a:r>
              <a:rPr lang="en-US" sz="2400" i="1"/>
              <a:t>x</a:t>
            </a:r>
            <a:r>
              <a:rPr lang="en-US" sz="2400" baseline="30000"/>
              <a:t>2</a:t>
            </a:r>
            <a:r>
              <a:rPr lang="en-US" sz="2400"/>
              <a:t> + 9, which has 3</a:t>
            </a:r>
            <a:r>
              <a:rPr lang="en-US" sz="2400" i="1"/>
              <a:t>i </a:t>
            </a:r>
            <a:r>
              <a:rPr lang="en-US" sz="2400"/>
              <a:t>and –3</a:t>
            </a:r>
            <a:r>
              <a:rPr lang="en-US" sz="2400" i="1"/>
              <a:t>i</a:t>
            </a:r>
            <a:r>
              <a:rPr lang="en-US" sz="2400"/>
              <a:t> as zeros.</a:t>
            </a:r>
            <a:br>
              <a:rPr lang="en-US" sz="2400"/>
            </a:br>
            <a:endParaRPr lang="en-US" sz="2400"/>
          </a:p>
          <a:p>
            <a:pPr>
              <a:buNone/>
            </a:pPr>
            <a:r>
              <a:rPr lang="en-US" sz="2400"/>
              <a:t>Therefore, the four zeros of </a:t>
            </a:r>
            <a:r>
              <a:rPr lang="en-US" sz="2400" i="1"/>
              <a:t>x</a:t>
            </a:r>
            <a:r>
              <a:rPr lang="en-US" sz="2400" baseline="30000"/>
              <a:t>4</a:t>
            </a:r>
            <a:r>
              <a:rPr lang="en-US" sz="2400"/>
              <a:t> – 4</a:t>
            </a:r>
            <a:r>
              <a:rPr lang="en-US" sz="2400" i="1"/>
              <a:t>x</a:t>
            </a:r>
            <a:r>
              <a:rPr lang="en-US" sz="2400" baseline="30000"/>
              <a:t>3</a:t>
            </a:r>
            <a:r>
              <a:rPr lang="en-US" sz="2400"/>
              <a:t> + 14</a:t>
            </a:r>
            <a:r>
              <a:rPr lang="en-US" sz="2400" i="1"/>
              <a:t>x</a:t>
            </a:r>
            <a:r>
              <a:rPr lang="en-US" sz="2400" baseline="30000"/>
              <a:t>2</a:t>
            </a:r>
            <a:r>
              <a:rPr lang="en-US" sz="2400"/>
              <a:t> – 36</a:t>
            </a:r>
            <a:r>
              <a:rPr lang="en-US" sz="2400" i="1"/>
              <a:t>x </a:t>
            </a:r>
            <a:r>
              <a:rPr lang="en-US" sz="2400"/>
              <a:t>+ 45 are </a:t>
            </a:r>
            <a:r>
              <a:rPr lang="en-US" sz="2400">
                <a:solidFill>
                  <a:srgbClr val="009AFF"/>
                </a:solidFill>
              </a:rPr>
              <a:t>2 + </a:t>
            </a:r>
            <a:r>
              <a:rPr lang="en-US" sz="2400" i="1">
                <a:solidFill>
                  <a:srgbClr val="009AFF"/>
                </a:solidFill>
              </a:rPr>
              <a:t>i</a:t>
            </a:r>
            <a:r>
              <a:rPr lang="en-US" sz="2400">
                <a:solidFill>
                  <a:srgbClr val="009AFF"/>
                </a:solidFill>
              </a:rPr>
              <a:t>, 2 – </a:t>
            </a:r>
            <a:r>
              <a:rPr lang="en-US" sz="2400" i="1">
                <a:solidFill>
                  <a:srgbClr val="009AFF"/>
                </a:solidFill>
              </a:rPr>
              <a:t>i</a:t>
            </a:r>
            <a:r>
              <a:rPr lang="en-US" sz="2400">
                <a:solidFill>
                  <a:srgbClr val="009AFF"/>
                </a:solidFill>
              </a:rPr>
              <a:t>, 3</a:t>
            </a:r>
            <a:r>
              <a:rPr lang="en-US" sz="2400" i="1">
                <a:solidFill>
                  <a:srgbClr val="009AFF"/>
                </a:solidFill>
              </a:rPr>
              <a:t>i</a:t>
            </a:r>
            <a:r>
              <a:rPr lang="en-US" sz="2400">
                <a:solidFill>
                  <a:srgbClr val="009AFF"/>
                </a:solidFill>
              </a:rPr>
              <a:t>, and –3</a:t>
            </a:r>
            <a:r>
              <a:rPr lang="en-US" sz="2400" i="1">
                <a:solidFill>
                  <a:srgbClr val="009AFF"/>
                </a:solidFill>
              </a:rPr>
              <a:t>i</a:t>
            </a:r>
            <a:r>
              <a:rPr lang="en-US" sz="2400">
                <a:solidFill>
                  <a:srgbClr val="009AFF"/>
                </a:solidFill>
              </a:rPr>
              <a:t>.</a:t>
            </a:r>
            <a:endParaRPr lang="en-US" sz="2400"/>
          </a:p>
        </p:txBody>
      </p:sp>
      <p:sp>
        <p:nvSpPr>
          <p:cNvPr id="182275" name="Rectangle 3"/>
          <p:cNvSpPr>
            <a:spLocks noGrp="1" noChangeArrowheads="1"/>
          </p:cNvSpPr>
          <p:nvPr>
            <p:ph type="title"/>
          </p:nvPr>
        </p:nvSpPr>
        <p:spPr>
          <a:xfrm>
            <a:off x="301625" y="90488"/>
            <a:ext cx="8226425" cy="1143000"/>
          </a:xfrm>
          <a:noFill/>
        </p:spPr>
        <p:txBody>
          <a:bodyPr/>
          <a:lstStyle/>
          <a:p>
            <a:r>
              <a:rPr lang="en-US" sz="2400">
                <a:latin typeface="+mn-lt"/>
              </a:rPr>
              <a:t>Example 2 – </a:t>
            </a:r>
            <a:r>
              <a:rPr lang="en-US" sz="2400" i="1">
                <a:latin typeface="+mn-lt"/>
              </a:rPr>
              <a:t>Solution</a:t>
            </a:r>
          </a:p>
        </p:txBody>
      </p:sp>
      <p:sp>
        <p:nvSpPr>
          <p:cNvPr id="182280" name="Text Box 8"/>
          <p:cNvSpPr txBox="1">
            <a:spLocks noChangeArrowheads="1"/>
          </p:cNvSpPr>
          <p:nvPr/>
        </p:nvSpPr>
        <p:spPr bwMode="auto">
          <a:xfrm>
            <a:off x="8242300" y="652463"/>
            <a:ext cx="963149" cy="461665"/>
          </a:xfrm>
          <a:prstGeom prst="rect">
            <a:avLst/>
          </a:prstGeom>
          <a:noFill/>
          <a:ln w="9525" algn="ctr">
            <a:noFill/>
            <a:miter lim="800000"/>
            <a:headEnd/>
            <a:tailEnd/>
          </a:ln>
          <a:effectLst/>
        </p:spPr>
        <p:txBody>
          <a:bodyPr wrap="none">
            <a:spAutoFit/>
          </a:bodyPr>
          <a:lstStyle/>
          <a:p>
            <a:r>
              <a:rPr lang="en-US" sz="2400">
                <a:solidFill>
                  <a:srgbClr val="00718C"/>
                </a:solidFill>
                <a:latin typeface="+mn-lt"/>
              </a:rPr>
              <a:t>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82274">
                                            <p:txEl>
                                              <p:pRg st="1" end="1"/>
                                            </p:txEl>
                                          </p:spTgt>
                                        </p:tgtEl>
                                        <p:attrNameLst>
                                          <p:attrName>style.visibility</p:attrName>
                                        </p:attrNameLst>
                                      </p:cBhvr>
                                      <p:to>
                                        <p:strVal val="visible"/>
                                      </p:to>
                                    </p:set>
                                    <p:animEffect transition="in" filter="fade">
                                      <p:cBhvr>
                                        <p:cTn id="7" dur="1000"/>
                                        <p:tgtEl>
                                          <p:spTgt spid="182274">
                                            <p:txEl>
                                              <p:pRg st="1" end="1"/>
                                            </p:txEl>
                                          </p:spTgt>
                                        </p:tgtEl>
                                      </p:cBhvr>
                                    </p:animEffect>
                                    <p:anim calcmode="lin" valueType="num">
                                      <p:cBhvr>
                                        <p:cTn id="8" dur="1000" fill="hold"/>
                                        <p:tgtEl>
                                          <p:spTgt spid="182274">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82274">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82274">
                                            <p:txEl>
                                              <p:pRg st="1" end="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body" idx="1"/>
          </p:nvPr>
        </p:nvSpPr>
        <p:spPr>
          <a:xfrm>
            <a:off x="457200" y="1370013"/>
            <a:ext cx="8229600" cy="5256212"/>
          </a:xfrm>
          <a:noFill/>
        </p:spPr>
        <p:txBody>
          <a:bodyPr/>
          <a:lstStyle/>
          <a:p>
            <a:pPr marL="0" indent="0">
              <a:buNone/>
            </a:pPr>
            <a:r>
              <a:rPr lang="en-US" sz="2400" dirty="0"/>
              <a:t>A graph of </a:t>
            </a:r>
            <a:r>
              <a:rPr lang="en-US" sz="2400" i="1" dirty="0"/>
              <a:t>P</a:t>
            </a:r>
            <a:r>
              <a:rPr lang="en-US" sz="2400" dirty="0"/>
              <a:t>(</a:t>
            </a:r>
            <a:r>
              <a:rPr lang="en-US" sz="2400" i="1" dirty="0"/>
              <a:t>x</a:t>
            </a:r>
            <a:r>
              <a:rPr lang="en-US" sz="2400" dirty="0"/>
              <a:t>) = </a:t>
            </a:r>
            <a:r>
              <a:rPr lang="en-US" sz="2400" i="1" dirty="0"/>
              <a:t>x</a:t>
            </a:r>
            <a:r>
              <a:rPr lang="en-US" sz="2400" baseline="30000" dirty="0"/>
              <a:t>4</a:t>
            </a:r>
            <a:r>
              <a:rPr lang="en-US" sz="2400" dirty="0"/>
              <a:t> – 4</a:t>
            </a:r>
            <a:r>
              <a:rPr lang="en-US" sz="2400" i="1" dirty="0"/>
              <a:t>x</a:t>
            </a:r>
            <a:r>
              <a:rPr lang="en-US" sz="2400" baseline="30000" dirty="0"/>
              <a:t>3</a:t>
            </a:r>
            <a:r>
              <a:rPr lang="en-US" sz="2400" dirty="0"/>
              <a:t> + 14</a:t>
            </a:r>
            <a:r>
              <a:rPr lang="en-US" sz="2400" i="1" dirty="0"/>
              <a:t>x</a:t>
            </a:r>
            <a:r>
              <a:rPr lang="en-US" sz="2400" baseline="30000" dirty="0"/>
              <a:t>2</a:t>
            </a:r>
            <a:r>
              <a:rPr lang="en-US" sz="2400" dirty="0"/>
              <a:t> – 36</a:t>
            </a:r>
            <a:r>
              <a:rPr lang="en-US" sz="2400" i="1" dirty="0"/>
              <a:t>x </a:t>
            </a:r>
            <a:r>
              <a:rPr lang="en-US" sz="2400" dirty="0"/>
              <a:t>+ 45 is shown in </a:t>
            </a:r>
            <a:r>
              <a:rPr lang="en-US" sz="2400" dirty="0" smtClean="0"/>
              <a:t>the figure below .</a:t>
            </a:r>
            <a:endParaRPr lang="en-US" sz="2400" dirty="0"/>
          </a:p>
          <a:p>
            <a:pPr marL="0" indent="0">
              <a:buNone/>
            </a:pPr>
            <a:r>
              <a:rPr lang="en-US" sz="2400" dirty="0"/>
              <a:t>Because the polynomial in Example 2 is a fourth-degree polynomial and because we have verified that </a:t>
            </a:r>
            <a:r>
              <a:rPr lang="en-US" sz="2400" i="1" dirty="0"/>
              <a:t>P </a:t>
            </a:r>
            <a:r>
              <a:rPr lang="en-US" sz="2400" dirty="0"/>
              <a:t>has</a:t>
            </a:r>
            <a:br>
              <a:rPr lang="en-US" sz="2400" dirty="0"/>
            </a:br>
            <a:r>
              <a:rPr lang="en-US" sz="2400" dirty="0"/>
              <a:t>four </a:t>
            </a:r>
            <a:r>
              <a:rPr lang="en-US" sz="2400" dirty="0" smtClean="0"/>
              <a:t>non-real </a:t>
            </a:r>
            <a:r>
              <a:rPr lang="en-US" sz="2400" dirty="0"/>
              <a:t>solutions, it comes as no surprise that the graph does not intersect the </a:t>
            </a:r>
            <a:r>
              <a:rPr lang="en-US" sz="2400" i="1" dirty="0"/>
              <a:t>x</a:t>
            </a:r>
            <a:r>
              <a:rPr lang="en-US" sz="2400" dirty="0"/>
              <a:t>-axis.</a:t>
            </a:r>
            <a:endParaRPr lang="en-US" sz="2400" dirty="0">
              <a:solidFill>
                <a:srgbClr val="B30000"/>
              </a:solidFill>
            </a:endParaRPr>
          </a:p>
        </p:txBody>
      </p:sp>
      <p:sp>
        <p:nvSpPr>
          <p:cNvPr id="186371" name="Rectangle 3"/>
          <p:cNvSpPr>
            <a:spLocks noGrp="1" noChangeArrowheads="1"/>
          </p:cNvSpPr>
          <p:nvPr>
            <p:ph type="title"/>
          </p:nvPr>
        </p:nvSpPr>
        <p:spPr>
          <a:xfrm>
            <a:off x="301625" y="90488"/>
            <a:ext cx="8226425" cy="1143000"/>
          </a:xfrm>
          <a:noFill/>
        </p:spPr>
        <p:txBody>
          <a:bodyPr/>
          <a:lstStyle/>
          <a:p>
            <a:r>
              <a:rPr lang="en-US" sz="2400">
                <a:latin typeface="+mn-lt"/>
              </a:rPr>
              <a:t>Conjugate Pair Theorem</a:t>
            </a:r>
          </a:p>
        </p:txBody>
      </p:sp>
      <p:pic>
        <p:nvPicPr>
          <p:cNvPr id="186372" name="Picture 4"/>
          <p:cNvPicPr>
            <a:picLocks noChangeAspect="1" noChangeArrowheads="1"/>
          </p:cNvPicPr>
          <p:nvPr/>
        </p:nvPicPr>
        <p:blipFill>
          <a:blip r:embed="rId3" cstate="print"/>
          <a:srcRect/>
          <a:stretch>
            <a:fillRect/>
          </a:stretch>
        </p:blipFill>
        <p:spPr bwMode="auto">
          <a:xfrm>
            <a:off x="4378325" y="3352800"/>
            <a:ext cx="1946275" cy="2282825"/>
          </a:xfrm>
          <a:prstGeom prst="rect">
            <a:avLst/>
          </a:prstGeom>
          <a:noFill/>
          <a:ln w="9525" algn="ctr">
            <a:noFill/>
            <a:miter lim="800000"/>
            <a:headEnd/>
            <a:tailEnd/>
          </a:ln>
          <a:effectLst/>
        </p:spPr>
      </p:pic>
      <p:sp>
        <p:nvSpPr>
          <p:cNvPr id="186374" name="Rectangle 6"/>
          <p:cNvSpPr>
            <a:spLocks noChangeArrowheads="1"/>
          </p:cNvSpPr>
          <p:nvPr/>
        </p:nvSpPr>
        <p:spPr bwMode="auto">
          <a:xfrm>
            <a:off x="3186113" y="5791200"/>
            <a:ext cx="4054315" cy="461665"/>
          </a:xfrm>
          <a:prstGeom prst="rect">
            <a:avLst/>
          </a:prstGeom>
          <a:noFill/>
          <a:ln w="9525" algn="ctr">
            <a:noFill/>
            <a:miter lim="800000"/>
            <a:headEnd/>
            <a:tailEnd/>
          </a:ln>
          <a:effectLst/>
        </p:spPr>
        <p:txBody>
          <a:bodyPr wrap="none">
            <a:spAutoFit/>
          </a:bodyPr>
          <a:lstStyle/>
          <a:p>
            <a:r>
              <a:rPr lang="en-US" sz="2400" i="1" dirty="0">
                <a:latin typeface="+mn-lt"/>
              </a:rPr>
              <a:t>P</a:t>
            </a:r>
            <a:r>
              <a:rPr lang="en-US" sz="2400" dirty="0">
                <a:latin typeface="+mn-lt"/>
              </a:rPr>
              <a:t>(</a:t>
            </a:r>
            <a:r>
              <a:rPr lang="en-US" sz="2400" i="1" dirty="0">
                <a:latin typeface="+mn-lt"/>
              </a:rPr>
              <a:t>x</a:t>
            </a:r>
            <a:r>
              <a:rPr lang="en-US" sz="2400" dirty="0">
                <a:latin typeface="+mn-lt"/>
              </a:rPr>
              <a:t>) = </a:t>
            </a:r>
            <a:r>
              <a:rPr lang="en-US" sz="2400" i="1" dirty="0">
                <a:latin typeface="+mn-lt"/>
              </a:rPr>
              <a:t>x</a:t>
            </a:r>
            <a:r>
              <a:rPr lang="en-US" sz="2400" baseline="30000" dirty="0">
                <a:latin typeface="+mn-lt"/>
              </a:rPr>
              <a:t>4</a:t>
            </a:r>
            <a:r>
              <a:rPr lang="en-US" sz="2400" dirty="0">
                <a:latin typeface="+mn-lt"/>
              </a:rPr>
              <a:t> – 4</a:t>
            </a:r>
            <a:r>
              <a:rPr lang="en-US" sz="2400" i="1" dirty="0">
                <a:latin typeface="+mn-lt"/>
              </a:rPr>
              <a:t>x</a:t>
            </a:r>
            <a:r>
              <a:rPr lang="en-US" sz="2400" baseline="30000" dirty="0">
                <a:latin typeface="+mn-lt"/>
              </a:rPr>
              <a:t>3</a:t>
            </a:r>
            <a:r>
              <a:rPr lang="en-US" sz="2400" dirty="0">
                <a:latin typeface="+mn-lt"/>
              </a:rPr>
              <a:t> + 14</a:t>
            </a:r>
            <a:r>
              <a:rPr lang="en-US" sz="2400" i="1" dirty="0">
                <a:latin typeface="+mn-lt"/>
              </a:rPr>
              <a:t>x</a:t>
            </a:r>
            <a:r>
              <a:rPr lang="en-US" sz="2400" baseline="30000" dirty="0">
                <a:latin typeface="+mn-lt"/>
              </a:rPr>
              <a:t>2</a:t>
            </a:r>
            <a:r>
              <a:rPr lang="en-US" sz="2400" dirty="0">
                <a:latin typeface="+mn-lt"/>
              </a:rPr>
              <a:t> – 36</a:t>
            </a:r>
            <a:r>
              <a:rPr lang="en-US" sz="2400" i="1" dirty="0">
                <a:latin typeface="+mn-lt"/>
              </a:rPr>
              <a:t>x </a:t>
            </a:r>
            <a:r>
              <a:rPr lang="en-US" sz="2400" dirty="0">
                <a:latin typeface="+mn-lt"/>
              </a:rPr>
              <a:t>+ 45</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body" idx="1"/>
          </p:nvPr>
        </p:nvSpPr>
        <p:spPr>
          <a:xfrm>
            <a:off x="457200" y="1370013"/>
            <a:ext cx="8229600" cy="5256212"/>
          </a:xfrm>
          <a:noFill/>
        </p:spPr>
        <p:txBody>
          <a:bodyPr/>
          <a:lstStyle/>
          <a:p>
            <a:pPr>
              <a:buNone/>
            </a:pPr>
            <a:r>
              <a:rPr lang="en-US" sz="2400"/>
              <a:t>When performing synthetic division with complex numbers,</a:t>
            </a:r>
          </a:p>
          <a:p>
            <a:pPr>
              <a:buNone/>
            </a:pPr>
            <a:r>
              <a:rPr lang="en-US" sz="2400"/>
              <a:t> </a:t>
            </a:r>
          </a:p>
          <a:p>
            <a:pPr>
              <a:lnSpc>
                <a:spcPct val="110000"/>
              </a:lnSpc>
              <a:buNone/>
            </a:pPr>
            <a:r>
              <a:rPr lang="en-US" sz="2400"/>
              <a:t>it is helpful to write the coefficients of the given polynomial </a:t>
            </a:r>
          </a:p>
          <a:p>
            <a:pPr>
              <a:lnSpc>
                <a:spcPct val="110000"/>
              </a:lnSpc>
              <a:buNone/>
            </a:pPr>
            <a:r>
              <a:rPr lang="en-US" sz="2400"/>
              <a:t>as complex coefficients. </a:t>
            </a:r>
            <a:br>
              <a:rPr lang="en-US" sz="2400"/>
            </a:br>
            <a:endParaRPr lang="en-US" sz="2400"/>
          </a:p>
          <a:p>
            <a:pPr>
              <a:lnSpc>
                <a:spcPct val="110000"/>
              </a:lnSpc>
              <a:buNone/>
            </a:pPr>
            <a:r>
              <a:rPr lang="en-US" sz="2400"/>
              <a:t>For instance, –10 can be written as –10 + 0</a:t>
            </a:r>
            <a:r>
              <a:rPr lang="en-US" sz="2400" i="1"/>
              <a:t>i</a:t>
            </a:r>
            <a:r>
              <a:rPr lang="en-US" sz="2400"/>
              <a:t>.</a:t>
            </a:r>
            <a:endParaRPr lang="en-US" sz="2400">
              <a:solidFill>
                <a:srgbClr val="B30000"/>
              </a:solidFill>
            </a:endParaRPr>
          </a:p>
        </p:txBody>
      </p:sp>
      <p:sp>
        <p:nvSpPr>
          <p:cNvPr id="184323" name="Rectangle 3"/>
          <p:cNvSpPr>
            <a:spLocks noGrp="1" noChangeArrowheads="1"/>
          </p:cNvSpPr>
          <p:nvPr>
            <p:ph type="title"/>
          </p:nvPr>
        </p:nvSpPr>
        <p:spPr>
          <a:xfrm>
            <a:off x="301625" y="90488"/>
            <a:ext cx="8226425" cy="1143000"/>
          </a:xfrm>
          <a:noFill/>
        </p:spPr>
        <p:txBody>
          <a:bodyPr/>
          <a:lstStyle/>
          <a:p>
            <a:r>
              <a:rPr lang="en-US" sz="2400">
                <a:latin typeface="+mn-lt"/>
              </a:rPr>
              <a:t>Conjugate Pair Theorem</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body" idx="1"/>
          </p:nvPr>
        </p:nvSpPr>
        <p:spPr>
          <a:xfrm>
            <a:off x="457200" y="1370013"/>
            <a:ext cx="8229600" cy="5256212"/>
          </a:xfrm>
          <a:noFill/>
        </p:spPr>
        <p:txBody>
          <a:bodyPr/>
          <a:lstStyle/>
          <a:p>
            <a:pPr>
              <a:buNone/>
            </a:pPr>
            <a:r>
              <a:rPr lang="en-US" sz="2400" dirty="0"/>
              <a:t>Recall that the real zeros of a polynomial function </a:t>
            </a:r>
            <a:r>
              <a:rPr lang="en-US" sz="2400" i="1" dirty="0"/>
              <a:t>P </a:t>
            </a:r>
            <a:r>
              <a:rPr lang="en-US" sz="2400" dirty="0"/>
              <a:t>are the </a:t>
            </a:r>
          </a:p>
          <a:p>
            <a:pPr>
              <a:buNone/>
            </a:pPr>
            <a:r>
              <a:rPr lang="en-US" sz="2400" i="1" dirty="0"/>
              <a:t>x</a:t>
            </a:r>
            <a:r>
              <a:rPr lang="en-US" sz="2400" dirty="0"/>
              <a:t>-coordinates of the </a:t>
            </a:r>
            <a:r>
              <a:rPr lang="en-US" sz="2400" i="1" dirty="0"/>
              <a:t>x-</a:t>
            </a:r>
            <a:r>
              <a:rPr lang="en-US" sz="2400" dirty="0"/>
              <a:t>intercepts of the graph of </a:t>
            </a:r>
            <a:r>
              <a:rPr lang="en-US" sz="2400" i="1" dirty="0"/>
              <a:t>P</a:t>
            </a:r>
            <a:r>
              <a:rPr lang="en-US" sz="2400" dirty="0"/>
              <a:t>. </a:t>
            </a:r>
            <a:br>
              <a:rPr lang="en-US" sz="2400" dirty="0"/>
            </a:br>
            <a:endParaRPr lang="en-US" sz="2400" dirty="0"/>
          </a:p>
          <a:p>
            <a:pPr marL="0" indent="0">
              <a:lnSpc>
                <a:spcPct val="125000"/>
              </a:lnSpc>
              <a:buNone/>
            </a:pPr>
            <a:r>
              <a:rPr lang="en-US" sz="2400" dirty="0"/>
              <a:t>This important connection between the real zeros of a polynomial function and the </a:t>
            </a:r>
            <a:r>
              <a:rPr lang="en-US" sz="2400" i="1" dirty="0"/>
              <a:t>x</a:t>
            </a:r>
            <a:r>
              <a:rPr lang="en-US" sz="2400" dirty="0"/>
              <a:t>-intercepts of the graph of the polynomial function is the basis for using a graphing utility to solve equations.</a:t>
            </a:r>
          </a:p>
        </p:txBody>
      </p:sp>
      <p:sp>
        <p:nvSpPr>
          <p:cNvPr id="188419" name="Rectangle 3"/>
          <p:cNvSpPr>
            <a:spLocks noGrp="1" noChangeArrowheads="1"/>
          </p:cNvSpPr>
          <p:nvPr>
            <p:ph type="title"/>
          </p:nvPr>
        </p:nvSpPr>
        <p:spPr>
          <a:xfrm>
            <a:off x="301625" y="90488"/>
            <a:ext cx="8226425" cy="1143000"/>
          </a:xfrm>
          <a:noFill/>
        </p:spPr>
        <p:txBody>
          <a:bodyPr/>
          <a:lstStyle/>
          <a:p>
            <a:r>
              <a:rPr lang="en-US" sz="2400">
                <a:latin typeface="+mn-lt"/>
              </a:rPr>
              <a:t>Conjugate Pair Theorem</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ChangeArrowheads="1"/>
          </p:cNvSpPr>
          <p:nvPr/>
        </p:nvSpPr>
        <p:spPr bwMode="auto">
          <a:xfrm>
            <a:off x="455613" y="3198813"/>
            <a:ext cx="8191500" cy="1311275"/>
          </a:xfrm>
          <a:prstGeom prst="rect">
            <a:avLst/>
          </a:prstGeom>
          <a:noFill/>
          <a:ln w="9525" algn="ctr">
            <a:noFill/>
            <a:miter lim="800000"/>
            <a:headEnd/>
            <a:tailEnd/>
          </a:ln>
          <a:effectLst/>
        </p:spPr>
        <p:txBody>
          <a:bodyPr>
            <a:spAutoFit/>
          </a:bodyPr>
          <a:lstStyle/>
          <a:p>
            <a:pPr algn="ctr"/>
            <a:r>
              <a:rPr lang="en-US" sz="4000">
                <a:solidFill>
                  <a:srgbClr val="21419C"/>
                </a:solidFill>
              </a:rPr>
              <a:t>Finding a Polynomial Function with Given Zeros</a:t>
            </a:r>
          </a:p>
        </p:txBody>
      </p:sp>
    </p:spTree>
    <p:custDataLst>
      <p:tags r:id="rId1"/>
    </p:custData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body" idx="1"/>
          </p:nvPr>
        </p:nvSpPr>
        <p:spPr>
          <a:xfrm>
            <a:off x="457200" y="1370013"/>
            <a:ext cx="8229600" cy="5256212"/>
          </a:xfrm>
          <a:noFill/>
        </p:spPr>
        <p:txBody>
          <a:bodyPr/>
          <a:lstStyle/>
          <a:p>
            <a:pPr>
              <a:buNone/>
            </a:pPr>
            <a:r>
              <a:rPr lang="en-US" sz="2400"/>
              <a:t>Many of the problems in this section dealt with the process</a:t>
            </a:r>
          </a:p>
          <a:p>
            <a:pPr>
              <a:buNone/>
            </a:pPr>
            <a:endParaRPr lang="en-US" sz="2400"/>
          </a:p>
          <a:p>
            <a:pPr>
              <a:buNone/>
            </a:pPr>
            <a:r>
              <a:rPr lang="en-US" sz="2400"/>
              <a:t>of finding the zeros of a given polynomial function. </a:t>
            </a:r>
            <a:br>
              <a:rPr lang="en-US" sz="2400"/>
            </a:br>
            <a:endParaRPr lang="en-US" sz="2400"/>
          </a:p>
          <a:p>
            <a:pPr>
              <a:lnSpc>
                <a:spcPct val="110000"/>
              </a:lnSpc>
              <a:buNone/>
            </a:pPr>
            <a:r>
              <a:rPr lang="en-US" sz="2400"/>
              <a:t>Example 5 considers the reverse process: finding a polynomial function when the zeros are given.</a:t>
            </a:r>
            <a:endParaRPr lang="en-US" sz="2400">
              <a:solidFill>
                <a:srgbClr val="B30000"/>
              </a:solidFill>
            </a:endParaRPr>
          </a:p>
        </p:txBody>
      </p:sp>
      <p:sp>
        <p:nvSpPr>
          <p:cNvPr id="190467" name="Rectangle 3"/>
          <p:cNvSpPr>
            <a:spLocks noGrp="1" noChangeArrowheads="1"/>
          </p:cNvSpPr>
          <p:nvPr>
            <p:ph type="title"/>
          </p:nvPr>
        </p:nvSpPr>
        <p:spPr>
          <a:xfrm>
            <a:off x="301625" y="90488"/>
            <a:ext cx="8226425" cy="1143000"/>
          </a:xfrm>
          <a:noFill/>
        </p:spPr>
        <p:txBody>
          <a:bodyPr/>
          <a:lstStyle/>
          <a:p>
            <a:r>
              <a:rPr lang="en-US" sz="2400">
                <a:latin typeface="+mn-lt"/>
              </a:rPr>
              <a:t>Finding a Polynomial Function with Given Zeros</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body" idx="1"/>
          </p:nvPr>
        </p:nvSpPr>
        <p:spPr>
          <a:xfrm>
            <a:off x="457200" y="1370013"/>
            <a:ext cx="8229600" cy="5256212"/>
          </a:xfrm>
          <a:noFill/>
        </p:spPr>
        <p:txBody>
          <a:bodyPr/>
          <a:lstStyle/>
          <a:p>
            <a:pPr>
              <a:buNone/>
            </a:pPr>
            <a:r>
              <a:rPr lang="en-US" sz="2400"/>
              <a:t>Find each polynomial function.</a:t>
            </a:r>
          </a:p>
          <a:p>
            <a:pPr>
              <a:buNone/>
            </a:pPr>
            <a:endParaRPr lang="en-US" sz="2400">
              <a:solidFill>
                <a:srgbClr val="B30000"/>
              </a:solidFill>
            </a:endParaRPr>
          </a:p>
          <a:p>
            <a:pPr>
              <a:buNone/>
            </a:pPr>
            <a:r>
              <a:rPr lang="en-US" sz="2400" b="1"/>
              <a:t>a. </a:t>
            </a:r>
            <a:r>
              <a:rPr lang="en-US" sz="2400"/>
              <a:t>A polynomial function of degree 3 that has 1, 2, and –3 </a:t>
            </a:r>
            <a:br>
              <a:rPr lang="en-US" sz="2400"/>
            </a:br>
            <a:r>
              <a:rPr lang="en-US" sz="2400"/>
              <a:t>    as zeros</a:t>
            </a:r>
          </a:p>
          <a:p>
            <a:pPr>
              <a:buNone/>
            </a:pPr>
            <a:r>
              <a:rPr lang="en-US" sz="2400" b="1"/>
              <a:t>b. </a:t>
            </a:r>
            <a:r>
              <a:rPr lang="en-US" sz="2400"/>
              <a:t>A polynomial function of degree 4 that has real </a:t>
            </a:r>
            <a:br>
              <a:rPr lang="en-US" sz="2400"/>
            </a:br>
            <a:r>
              <a:rPr lang="en-US" sz="2400"/>
              <a:t>    coefficients and zeros 2</a:t>
            </a:r>
            <a:r>
              <a:rPr lang="en-US" sz="2400" i="1"/>
              <a:t>i </a:t>
            </a:r>
            <a:r>
              <a:rPr lang="en-US" sz="2400"/>
              <a:t>and 3 – 7</a:t>
            </a:r>
            <a:r>
              <a:rPr lang="en-US" sz="2400" i="1"/>
              <a:t>i</a:t>
            </a:r>
            <a:endParaRPr lang="en-US" sz="2400"/>
          </a:p>
          <a:p>
            <a:pPr>
              <a:buNone/>
            </a:pPr>
            <a:endParaRPr lang="en-US" sz="2400">
              <a:solidFill>
                <a:srgbClr val="B30000"/>
              </a:solidFill>
            </a:endParaRPr>
          </a:p>
          <a:p>
            <a:pPr>
              <a:buNone/>
            </a:pPr>
            <a:r>
              <a:rPr lang="en-US" sz="2400">
                <a:solidFill>
                  <a:srgbClr val="21419C"/>
                </a:solidFill>
              </a:rPr>
              <a:t>Solution:</a:t>
            </a:r>
          </a:p>
          <a:p>
            <a:pPr>
              <a:buNone/>
            </a:pPr>
            <a:r>
              <a:rPr lang="en-US" sz="2400" b="1"/>
              <a:t>a.</a:t>
            </a:r>
            <a:r>
              <a:rPr lang="en-US" sz="2400"/>
              <a:t> Because 1, 2, and –3 are zeros, (</a:t>
            </a:r>
            <a:r>
              <a:rPr lang="en-US" sz="2400" i="1"/>
              <a:t>x</a:t>
            </a:r>
            <a:r>
              <a:rPr lang="en-US" sz="2400"/>
              <a:t> – 1), (</a:t>
            </a:r>
            <a:r>
              <a:rPr lang="en-US" sz="2400" i="1"/>
              <a:t>x</a:t>
            </a:r>
            <a:r>
              <a:rPr lang="en-US" sz="2400"/>
              <a:t> – 2), </a:t>
            </a:r>
          </a:p>
          <a:p>
            <a:pPr>
              <a:buNone/>
            </a:pPr>
            <a:r>
              <a:rPr lang="en-US" sz="2400"/>
              <a:t>    and (</a:t>
            </a:r>
            <a:r>
              <a:rPr lang="en-US" sz="2400" i="1"/>
              <a:t>x</a:t>
            </a:r>
            <a:r>
              <a:rPr lang="en-US" sz="2400"/>
              <a:t> + 3) are factors.</a:t>
            </a:r>
          </a:p>
          <a:p>
            <a:pPr>
              <a:buNone/>
            </a:pPr>
            <a:endParaRPr lang="en-US" sz="2400"/>
          </a:p>
          <a:p>
            <a:pPr>
              <a:buNone/>
            </a:pPr>
            <a:r>
              <a:rPr lang="en-US" sz="2400"/>
              <a:t>       The product of these factors produces a polynomial </a:t>
            </a:r>
            <a:br>
              <a:rPr lang="en-US" sz="2400"/>
            </a:br>
            <a:r>
              <a:rPr lang="en-US" sz="2400"/>
              <a:t>    function with the indicated zeros.</a:t>
            </a:r>
          </a:p>
        </p:txBody>
      </p:sp>
      <p:sp>
        <p:nvSpPr>
          <p:cNvPr id="192515" name="Rectangle 3"/>
          <p:cNvSpPr>
            <a:spLocks noGrp="1" noChangeArrowheads="1"/>
          </p:cNvSpPr>
          <p:nvPr>
            <p:ph type="title"/>
          </p:nvPr>
        </p:nvSpPr>
        <p:spPr>
          <a:xfrm>
            <a:off x="301625" y="90488"/>
            <a:ext cx="8226425" cy="1143000"/>
          </a:xfrm>
          <a:noFill/>
        </p:spPr>
        <p:txBody>
          <a:bodyPr/>
          <a:lstStyle/>
          <a:p>
            <a:r>
              <a:rPr lang="en-US" sz="2400">
                <a:latin typeface="+mn-lt"/>
              </a:rPr>
              <a:t>Example 5 – </a:t>
            </a:r>
            <a:r>
              <a:rPr lang="en-US" sz="2400" i="1">
                <a:latin typeface="+mn-lt"/>
              </a:rPr>
              <a:t>Determine a Polynomial Function Given Its Zeros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92514">
                                            <p:txEl>
                                              <p:pRg st="5" end="5"/>
                                            </p:txEl>
                                          </p:spTgt>
                                        </p:tgtEl>
                                        <p:attrNameLst>
                                          <p:attrName>style.visibility</p:attrName>
                                        </p:attrNameLst>
                                      </p:cBhvr>
                                      <p:to>
                                        <p:strVal val="visible"/>
                                      </p:to>
                                    </p:set>
                                    <p:animEffect transition="in" filter="fade">
                                      <p:cBhvr>
                                        <p:cTn id="7" dur="1000"/>
                                        <p:tgtEl>
                                          <p:spTgt spid="192514">
                                            <p:txEl>
                                              <p:pRg st="5" end="5"/>
                                            </p:txEl>
                                          </p:spTgt>
                                        </p:tgtEl>
                                      </p:cBhvr>
                                    </p:animEffect>
                                    <p:anim calcmode="lin" valueType="num">
                                      <p:cBhvr>
                                        <p:cTn id="8" dur="1000" fill="hold"/>
                                        <p:tgtEl>
                                          <p:spTgt spid="192514">
                                            <p:txEl>
                                              <p:pRg st="5" end="5"/>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92514">
                                            <p:txEl>
                                              <p:pRg st="5" end="5"/>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92514">
                                            <p:txEl>
                                              <p:pRg st="5" end="5"/>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92514">
                                            <p:txEl>
                                              <p:pRg st="6" end="6"/>
                                            </p:txEl>
                                          </p:spTgt>
                                        </p:tgtEl>
                                        <p:attrNameLst>
                                          <p:attrName>style.visibility</p:attrName>
                                        </p:attrNameLst>
                                      </p:cBhvr>
                                      <p:to>
                                        <p:strVal val="visible"/>
                                      </p:to>
                                    </p:set>
                                    <p:animEffect transition="in" filter="fade">
                                      <p:cBhvr>
                                        <p:cTn id="13" dur="1000"/>
                                        <p:tgtEl>
                                          <p:spTgt spid="192514">
                                            <p:txEl>
                                              <p:pRg st="6" end="6"/>
                                            </p:txEl>
                                          </p:spTgt>
                                        </p:tgtEl>
                                      </p:cBhvr>
                                    </p:animEffect>
                                    <p:anim calcmode="lin" valueType="num">
                                      <p:cBhvr>
                                        <p:cTn id="14" dur="1000" fill="hold"/>
                                        <p:tgtEl>
                                          <p:spTgt spid="192514">
                                            <p:txEl>
                                              <p:pRg st="6" end="6"/>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92514">
                                            <p:txEl>
                                              <p:pRg st="6" end="6"/>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92514">
                                            <p:txEl>
                                              <p:pRg st="6" end="6"/>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92514">
                                            <p:txEl>
                                              <p:pRg st="7" end="7"/>
                                            </p:txEl>
                                          </p:spTgt>
                                        </p:tgtEl>
                                        <p:attrNameLst>
                                          <p:attrName>style.visibility</p:attrName>
                                        </p:attrNameLst>
                                      </p:cBhvr>
                                      <p:to>
                                        <p:strVal val="visible"/>
                                      </p:to>
                                    </p:set>
                                    <p:animEffect transition="in" filter="fade">
                                      <p:cBhvr>
                                        <p:cTn id="19" dur="1000"/>
                                        <p:tgtEl>
                                          <p:spTgt spid="192514">
                                            <p:txEl>
                                              <p:pRg st="7" end="7"/>
                                            </p:txEl>
                                          </p:spTgt>
                                        </p:tgtEl>
                                      </p:cBhvr>
                                    </p:animEffect>
                                    <p:anim calcmode="lin" valueType="num">
                                      <p:cBhvr>
                                        <p:cTn id="20" dur="1000" fill="hold"/>
                                        <p:tgtEl>
                                          <p:spTgt spid="192514">
                                            <p:txEl>
                                              <p:pRg st="7" end="7"/>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192514">
                                            <p:txEl>
                                              <p:pRg st="7" end="7"/>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92514">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192514">
                                            <p:txEl>
                                              <p:pRg st="9" end="9"/>
                                            </p:txEl>
                                          </p:spTgt>
                                        </p:tgtEl>
                                        <p:attrNameLst>
                                          <p:attrName>style.visibility</p:attrName>
                                        </p:attrNameLst>
                                      </p:cBhvr>
                                      <p:to>
                                        <p:strVal val="visible"/>
                                      </p:to>
                                    </p:set>
                                    <p:animEffect transition="in" filter="fade">
                                      <p:cBhvr>
                                        <p:cTn id="27" dur="1000"/>
                                        <p:tgtEl>
                                          <p:spTgt spid="192514">
                                            <p:txEl>
                                              <p:pRg st="9" end="9"/>
                                            </p:txEl>
                                          </p:spTgt>
                                        </p:tgtEl>
                                      </p:cBhvr>
                                    </p:animEffect>
                                    <p:anim calcmode="lin" valueType="num">
                                      <p:cBhvr>
                                        <p:cTn id="28" dur="1000" fill="hold"/>
                                        <p:tgtEl>
                                          <p:spTgt spid="192514">
                                            <p:txEl>
                                              <p:pRg st="9" end="9"/>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192514">
                                            <p:txEl>
                                              <p:pRg st="9" end="9"/>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92514">
                                            <p:txEl>
                                              <p:pRg st="9" end="9"/>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body" idx="1"/>
          </p:nvPr>
        </p:nvSpPr>
        <p:spPr>
          <a:xfrm>
            <a:off x="457200" y="1370013"/>
            <a:ext cx="8229600" cy="5256212"/>
          </a:xfrm>
          <a:noFill/>
        </p:spPr>
        <p:txBody>
          <a:bodyPr/>
          <a:lstStyle/>
          <a:p>
            <a:pPr>
              <a:buNone/>
            </a:pPr>
            <a:r>
              <a:rPr lang="en-US" sz="2400" i="1"/>
              <a:t>	P</a:t>
            </a:r>
            <a:r>
              <a:rPr lang="en-US" sz="2400"/>
              <a:t>(</a:t>
            </a:r>
            <a:r>
              <a:rPr lang="en-US" sz="2400" i="1"/>
              <a:t>x</a:t>
            </a:r>
            <a:r>
              <a:rPr lang="en-US" sz="2400"/>
              <a:t>) = (</a:t>
            </a:r>
            <a:r>
              <a:rPr lang="en-US" sz="2400" i="1"/>
              <a:t>x </a:t>
            </a:r>
            <a:r>
              <a:rPr lang="en-US" sz="2400"/>
              <a:t>– 1)(</a:t>
            </a:r>
            <a:r>
              <a:rPr lang="en-US" sz="2400" i="1"/>
              <a:t>x </a:t>
            </a:r>
            <a:r>
              <a:rPr lang="en-US" sz="2400"/>
              <a:t>– 2)(</a:t>
            </a:r>
            <a:r>
              <a:rPr lang="en-US" sz="2400" i="1"/>
              <a:t>x </a:t>
            </a:r>
            <a:r>
              <a:rPr lang="en-US" sz="2400"/>
              <a:t>+ 3)</a:t>
            </a:r>
          </a:p>
          <a:p>
            <a:pPr>
              <a:buNone/>
            </a:pPr>
            <a:endParaRPr lang="en-US" sz="2400"/>
          </a:p>
          <a:p>
            <a:pPr>
              <a:buNone/>
            </a:pPr>
            <a:r>
              <a:rPr lang="en-US" sz="2400"/>
              <a:t>	        = (</a:t>
            </a:r>
            <a:r>
              <a:rPr lang="en-US" sz="2400" i="1"/>
              <a:t>x</a:t>
            </a:r>
            <a:r>
              <a:rPr lang="en-US" sz="2400" baseline="30000"/>
              <a:t>2</a:t>
            </a:r>
            <a:r>
              <a:rPr lang="en-US" sz="2400"/>
              <a:t> – 3</a:t>
            </a:r>
            <a:r>
              <a:rPr lang="en-US" sz="2400" i="1"/>
              <a:t>x </a:t>
            </a:r>
            <a:r>
              <a:rPr lang="en-US" sz="2400"/>
              <a:t>+ 2)(</a:t>
            </a:r>
            <a:r>
              <a:rPr lang="en-US" sz="2400" i="1"/>
              <a:t>x </a:t>
            </a:r>
            <a:r>
              <a:rPr lang="en-US" sz="2400"/>
              <a:t>+ 3)</a:t>
            </a:r>
          </a:p>
          <a:p>
            <a:pPr>
              <a:buNone/>
            </a:pPr>
            <a:endParaRPr lang="en-US" sz="2400">
              <a:solidFill>
                <a:srgbClr val="21419C"/>
              </a:solidFill>
            </a:endParaRPr>
          </a:p>
          <a:p>
            <a:pPr>
              <a:buNone/>
            </a:pPr>
            <a:r>
              <a:rPr lang="en-US" sz="2400">
                <a:solidFill>
                  <a:srgbClr val="009AFF"/>
                </a:solidFill>
              </a:rPr>
              <a:t>	       = </a:t>
            </a:r>
            <a:r>
              <a:rPr lang="en-US" sz="2400" i="1">
                <a:solidFill>
                  <a:srgbClr val="009AFF"/>
                </a:solidFill>
              </a:rPr>
              <a:t>x</a:t>
            </a:r>
            <a:r>
              <a:rPr lang="en-US" sz="2400" baseline="30000">
                <a:solidFill>
                  <a:srgbClr val="009AFF"/>
                </a:solidFill>
              </a:rPr>
              <a:t>3</a:t>
            </a:r>
            <a:r>
              <a:rPr lang="en-US" sz="2400">
                <a:solidFill>
                  <a:srgbClr val="009AFF"/>
                </a:solidFill>
              </a:rPr>
              <a:t> – 7</a:t>
            </a:r>
            <a:r>
              <a:rPr lang="en-US" sz="2400" i="1">
                <a:solidFill>
                  <a:srgbClr val="009AFF"/>
                </a:solidFill>
              </a:rPr>
              <a:t>x </a:t>
            </a:r>
            <a:r>
              <a:rPr lang="en-US" sz="2400">
                <a:solidFill>
                  <a:srgbClr val="009AFF"/>
                </a:solidFill>
              </a:rPr>
              <a:t>+ 6</a:t>
            </a:r>
          </a:p>
          <a:p>
            <a:pPr>
              <a:buNone/>
            </a:pPr>
            <a:endParaRPr lang="en-US" sz="2400"/>
          </a:p>
          <a:p>
            <a:pPr>
              <a:buNone/>
            </a:pPr>
            <a:r>
              <a:rPr lang="en-US" sz="2400" b="1"/>
              <a:t>b. </a:t>
            </a:r>
            <a:r>
              <a:rPr lang="en-US" sz="2400"/>
              <a:t>By the Conjugate Pair Theorem, the polynomial function </a:t>
            </a:r>
            <a:br>
              <a:rPr lang="en-US" sz="2400"/>
            </a:br>
            <a:r>
              <a:rPr lang="en-US" sz="2400"/>
              <a:t>    also must have –2</a:t>
            </a:r>
            <a:r>
              <a:rPr lang="en-US" sz="2400" i="1"/>
              <a:t>i </a:t>
            </a:r>
            <a:r>
              <a:rPr lang="en-US" sz="2400"/>
              <a:t>and 3 + 7</a:t>
            </a:r>
            <a:r>
              <a:rPr lang="en-US" sz="2400" i="1"/>
              <a:t>i </a:t>
            </a:r>
            <a:r>
              <a:rPr lang="en-US" sz="2400"/>
              <a:t>as zeros.</a:t>
            </a:r>
          </a:p>
          <a:p>
            <a:pPr>
              <a:buNone/>
            </a:pPr>
            <a:endParaRPr lang="en-US" sz="2400" b="1"/>
          </a:p>
          <a:p>
            <a:pPr>
              <a:buNone/>
            </a:pPr>
            <a:r>
              <a:rPr lang="en-US" sz="2400"/>
              <a:t>    The product of the factors </a:t>
            </a:r>
            <a:r>
              <a:rPr lang="en-US" sz="2400" i="1"/>
              <a:t>x </a:t>
            </a:r>
            <a:r>
              <a:rPr lang="en-US" sz="2400"/>
              <a:t>– 2</a:t>
            </a:r>
            <a:r>
              <a:rPr lang="en-US" sz="2400" i="1"/>
              <a:t>i</a:t>
            </a:r>
            <a:r>
              <a:rPr lang="en-US" sz="2400"/>
              <a:t>, </a:t>
            </a:r>
            <a:r>
              <a:rPr lang="en-US" sz="2400" i="1"/>
              <a:t>x </a:t>
            </a:r>
            <a:r>
              <a:rPr lang="en-US" sz="2400"/>
              <a:t>– (–2</a:t>
            </a:r>
            <a:r>
              <a:rPr lang="en-US" sz="2400" i="1"/>
              <a:t>i</a:t>
            </a:r>
            <a:r>
              <a:rPr lang="en-US" sz="2400"/>
              <a:t>),</a:t>
            </a:r>
            <a:r>
              <a:rPr lang="en-US" sz="2400" i="1"/>
              <a:t> x </a:t>
            </a:r>
            <a:r>
              <a:rPr lang="en-US" sz="2400"/>
              <a:t>– (3 – 7</a:t>
            </a:r>
            <a:r>
              <a:rPr lang="en-US" sz="2400" i="1"/>
              <a:t>i</a:t>
            </a:r>
            <a:r>
              <a:rPr lang="en-US" sz="2400"/>
              <a:t>),</a:t>
            </a:r>
            <a:r>
              <a:rPr lang="en-US" sz="2400" i="1"/>
              <a:t> </a:t>
            </a:r>
            <a:br>
              <a:rPr lang="en-US" sz="2400" i="1"/>
            </a:br>
            <a:r>
              <a:rPr lang="en-US" sz="2400" i="1"/>
              <a:t>    </a:t>
            </a:r>
            <a:r>
              <a:rPr lang="en-US" sz="2400"/>
              <a:t>and </a:t>
            </a:r>
            <a:r>
              <a:rPr lang="en-US" sz="2400" i="1"/>
              <a:t>x </a:t>
            </a:r>
            <a:r>
              <a:rPr lang="en-US" sz="2400"/>
              <a:t>– (3 + 7</a:t>
            </a:r>
            <a:r>
              <a:rPr lang="en-US" sz="2400" i="1"/>
              <a:t>i</a:t>
            </a:r>
            <a:r>
              <a:rPr lang="en-US" sz="2400"/>
              <a:t>) produces the desired polynomial </a:t>
            </a:r>
            <a:br>
              <a:rPr lang="en-US" sz="2400"/>
            </a:br>
            <a:r>
              <a:rPr lang="en-US" sz="2400"/>
              <a:t>    function.</a:t>
            </a:r>
            <a:endParaRPr lang="en-US" sz="2400" b="1"/>
          </a:p>
        </p:txBody>
      </p:sp>
      <p:sp>
        <p:nvSpPr>
          <p:cNvPr id="194563" name="Rectangle 3"/>
          <p:cNvSpPr>
            <a:spLocks noGrp="1" noChangeArrowheads="1"/>
          </p:cNvSpPr>
          <p:nvPr>
            <p:ph type="title"/>
          </p:nvPr>
        </p:nvSpPr>
        <p:spPr>
          <a:xfrm>
            <a:off x="301625" y="90488"/>
            <a:ext cx="8226425" cy="1143000"/>
          </a:xfrm>
          <a:noFill/>
        </p:spPr>
        <p:txBody>
          <a:bodyPr/>
          <a:lstStyle/>
          <a:p>
            <a:r>
              <a:rPr lang="en-US" sz="2400">
                <a:latin typeface="+mn-lt"/>
              </a:rPr>
              <a:t>Example 5 – </a:t>
            </a:r>
            <a:r>
              <a:rPr lang="en-US" sz="2400" i="1">
                <a:latin typeface="+mn-lt"/>
              </a:rPr>
              <a:t>Solution</a:t>
            </a:r>
          </a:p>
        </p:txBody>
      </p:sp>
      <p:sp>
        <p:nvSpPr>
          <p:cNvPr id="194564" name="Text Box 4"/>
          <p:cNvSpPr txBox="1">
            <a:spLocks noChangeArrowheads="1"/>
          </p:cNvSpPr>
          <p:nvPr/>
        </p:nvSpPr>
        <p:spPr bwMode="auto">
          <a:xfrm>
            <a:off x="8242300" y="652463"/>
            <a:ext cx="970137" cy="461665"/>
          </a:xfrm>
          <a:prstGeom prst="rect">
            <a:avLst/>
          </a:prstGeom>
          <a:noFill/>
          <a:ln w="9525" algn="ctr">
            <a:noFill/>
            <a:miter lim="800000"/>
            <a:headEnd/>
            <a:tailEnd/>
          </a:ln>
          <a:effectLst/>
        </p:spPr>
        <p:txBody>
          <a:bodyPr wrap="none">
            <a:spAutoFit/>
          </a:bodyPr>
          <a:lstStyle/>
          <a:p>
            <a:r>
              <a:rPr lang="en-US" sz="2400">
                <a:solidFill>
                  <a:srgbClr val="00718C"/>
                </a:solidFill>
                <a:latin typeface="+mn-lt"/>
              </a:rPr>
              <a:t>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94562">
                                            <p:txEl>
                                              <p:pRg st="2" end="2"/>
                                            </p:txEl>
                                          </p:spTgt>
                                        </p:tgtEl>
                                        <p:attrNameLst>
                                          <p:attrName>style.visibility</p:attrName>
                                        </p:attrNameLst>
                                      </p:cBhvr>
                                      <p:to>
                                        <p:strVal val="visible"/>
                                      </p:to>
                                    </p:set>
                                    <p:animEffect transition="in" filter="fade">
                                      <p:cBhvr>
                                        <p:cTn id="7" dur="1000"/>
                                        <p:tgtEl>
                                          <p:spTgt spid="194562">
                                            <p:txEl>
                                              <p:pRg st="2" end="2"/>
                                            </p:txEl>
                                          </p:spTgt>
                                        </p:tgtEl>
                                      </p:cBhvr>
                                    </p:animEffect>
                                    <p:anim calcmode="lin" valueType="num">
                                      <p:cBhvr>
                                        <p:cTn id="8" dur="1000" fill="hold"/>
                                        <p:tgtEl>
                                          <p:spTgt spid="194562">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94562">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94562">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94562">
                                            <p:txEl>
                                              <p:pRg st="4" end="4"/>
                                            </p:txEl>
                                          </p:spTgt>
                                        </p:tgtEl>
                                        <p:attrNameLst>
                                          <p:attrName>style.visibility</p:attrName>
                                        </p:attrNameLst>
                                      </p:cBhvr>
                                      <p:to>
                                        <p:strVal val="visible"/>
                                      </p:to>
                                    </p:set>
                                    <p:animEffect transition="in" filter="fade">
                                      <p:cBhvr>
                                        <p:cTn id="15" dur="1000"/>
                                        <p:tgtEl>
                                          <p:spTgt spid="194562">
                                            <p:txEl>
                                              <p:pRg st="4" end="4"/>
                                            </p:txEl>
                                          </p:spTgt>
                                        </p:tgtEl>
                                      </p:cBhvr>
                                    </p:animEffect>
                                    <p:anim calcmode="lin" valueType="num">
                                      <p:cBhvr>
                                        <p:cTn id="16" dur="1000" fill="hold"/>
                                        <p:tgtEl>
                                          <p:spTgt spid="194562">
                                            <p:txEl>
                                              <p:pRg st="4" end="4"/>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94562">
                                            <p:txEl>
                                              <p:pRg st="4" end="4"/>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94562">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194562">
                                            <p:txEl>
                                              <p:pRg st="6" end="6"/>
                                            </p:txEl>
                                          </p:spTgt>
                                        </p:tgtEl>
                                        <p:attrNameLst>
                                          <p:attrName>style.visibility</p:attrName>
                                        </p:attrNameLst>
                                      </p:cBhvr>
                                      <p:to>
                                        <p:strVal val="visible"/>
                                      </p:to>
                                    </p:set>
                                    <p:animEffect transition="in" filter="fade">
                                      <p:cBhvr>
                                        <p:cTn id="23" dur="1000"/>
                                        <p:tgtEl>
                                          <p:spTgt spid="194562">
                                            <p:txEl>
                                              <p:pRg st="6" end="6"/>
                                            </p:txEl>
                                          </p:spTgt>
                                        </p:tgtEl>
                                      </p:cBhvr>
                                    </p:animEffect>
                                    <p:anim calcmode="lin" valueType="num">
                                      <p:cBhvr>
                                        <p:cTn id="24" dur="1000" fill="hold"/>
                                        <p:tgtEl>
                                          <p:spTgt spid="194562">
                                            <p:txEl>
                                              <p:pRg st="6" end="6"/>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194562">
                                            <p:txEl>
                                              <p:pRg st="6" end="6"/>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94562">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194562">
                                            <p:txEl>
                                              <p:pRg st="8" end="8"/>
                                            </p:txEl>
                                          </p:spTgt>
                                        </p:tgtEl>
                                        <p:attrNameLst>
                                          <p:attrName>style.visibility</p:attrName>
                                        </p:attrNameLst>
                                      </p:cBhvr>
                                      <p:to>
                                        <p:strVal val="visible"/>
                                      </p:to>
                                    </p:set>
                                    <p:animEffect transition="in" filter="fade">
                                      <p:cBhvr>
                                        <p:cTn id="31" dur="1000"/>
                                        <p:tgtEl>
                                          <p:spTgt spid="194562">
                                            <p:txEl>
                                              <p:pRg st="8" end="8"/>
                                            </p:txEl>
                                          </p:spTgt>
                                        </p:tgtEl>
                                      </p:cBhvr>
                                    </p:animEffect>
                                    <p:anim calcmode="lin" valueType="num">
                                      <p:cBhvr>
                                        <p:cTn id="32" dur="1000" fill="hold"/>
                                        <p:tgtEl>
                                          <p:spTgt spid="194562">
                                            <p:txEl>
                                              <p:pRg st="8" end="8"/>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194562">
                                            <p:txEl>
                                              <p:pRg st="8" end="8"/>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94562">
                                            <p:txEl>
                                              <p:pRg st="8" end="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body" idx="1"/>
          </p:nvPr>
        </p:nvSpPr>
        <p:spPr>
          <a:xfrm>
            <a:off x="457200" y="1370013"/>
            <a:ext cx="8229600" cy="5256212"/>
          </a:xfrm>
          <a:noFill/>
        </p:spPr>
        <p:txBody>
          <a:bodyPr/>
          <a:lstStyle/>
          <a:p>
            <a:pPr>
              <a:buNone/>
            </a:pPr>
            <a:r>
              <a:rPr lang="en-US" sz="2400" i="1"/>
              <a:t>    P</a:t>
            </a:r>
            <a:r>
              <a:rPr lang="en-US" sz="2400"/>
              <a:t>(</a:t>
            </a:r>
            <a:r>
              <a:rPr lang="en-US" sz="2400" i="1"/>
              <a:t>x</a:t>
            </a:r>
            <a:r>
              <a:rPr lang="en-US" sz="2400"/>
              <a:t>) = (</a:t>
            </a:r>
            <a:r>
              <a:rPr lang="en-US" sz="2400" i="1"/>
              <a:t>x </a:t>
            </a:r>
            <a:r>
              <a:rPr lang="en-US" sz="2400"/>
              <a:t>– 2</a:t>
            </a:r>
            <a:r>
              <a:rPr lang="en-US" sz="2400" i="1"/>
              <a:t>i</a:t>
            </a:r>
            <a:r>
              <a:rPr lang="en-US" sz="2400"/>
              <a:t>)(</a:t>
            </a:r>
            <a:r>
              <a:rPr lang="en-US" sz="2400" i="1"/>
              <a:t>x </a:t>
            </a:r>
            <a:r>
              <a:rPr lang="en-US" sz="2400"/>
              <a:t>+ 2</a:t>
            </a:r>
            <a:r>
              <a:rPr lang="en-US" sz="2400" i="1"/>
              <a:t>i</a:t>
            </a:r>
            <a:r>
              <a:rPr lang="en-US" sz="2400"/>
              <a:t>)[</a:t>
            </a:r>
            <a:r>
              <a:rPr lang="en-US" sz="2400" i="1"/>
              <a:t>x </a:t>
            </a:r>
            <a:r>
              <a:rPr lang="en-US" sz="2400"/>
              <a:t>– (3 – 7</a:t>
            </a:r>
            <a:r>
              <a:rPr lang="en-US" sz="2400" i="1"/>
              <a:t>i</a:t>
            </a:r>
            <a:r>
              <a:rPr lang="en-US" sz="2400"/>
              <a:t>)][</a:t>
            </a:r>
            <a:r>
              <a:rPr lang="en-US" sz="2400" i="1"/>
              <a:t>x </a:t>
            </a:r>
            <a:r>
              <a:rPr lang="en-US" sz="2400"/>
              <a:t>– (3 + 7</a:t>
            </a:r>
            <a:r>
              <a:rPr lang="en-US" sz="2400" i="1"/>
              <a:t>i</a:t>
            </a:r>
            <a:r>
              <a:rPr lang="en-US" sz="2400"/>
              <a:t>)]</a:t>
            </a:r>
          </a:p>
          <a:p>
            <a:pPr>
              <a:buNone/>
            </a:pPr>
            <a:endParaRPr lang="en-US" sz="2400">
              <a:solidFill>
                <a:srgbClr val="21419C"/>
              </a:solidFill>
            </a:endParaRPr>
          </a:p>
          <a:p>
            <a:pPr>
              <a:buNone/>
            </a:pPr>
            <a:r>
              <a:rPr lang="en-US" sz="2400"/>
              <a:t>	 = (</a:t>
            </a:r>
            <a:r>
              <a:rPr lang="en-US" sz="2400" i="1"/>
              <a:t>x</a:t>
            </a:r>
            <a:r>
              <a:rPr lang="en-US" sz="2400" baseline="30000"/>
              <a:t>2</a:t>
            </a:r>
            <a:r>
              <a:rPr lang="en-US" sz="2400"/>
              <a:t> + 4)(</a:t>
            </a:r>
            <a:r>
              <a:rPr lang="en-US" sz="2400" i="1"/>
              <a:t>x</a:t>
            </a:r>
            <a:r>
              <a:rPr lang="en-US" sz="2400" baseline="30000"/>
              <a:t>2</a:t>
            </a:r>
            <a:r>
              <a:rPr lang="en-US" sz="2400"/>
              <a:t> – 6</a:t>
            </a:r>
            <a:r>
              <a:rPr lang="en-US" sz="2400" i="1"/>
              <a:t>x </a:t>
            </a:r>
            <a:r>
              <a:rPr lang="en-US" sz="2400"/>
              <a:t>+ 58)</a:t>
            </a:r>
          </a:p>
          <a:p>
            <a:pPr>
              <a:buNone/>
            </a:pPr>
            <a:endParaRPr lang="en-US" sz="2400">
              <a:solidFill>
                <a:srgbClr val="21419C"/>
              </a:solidFill>
            </a:endParaRPr>
          </a:p>
          <a:p>
            <a:pPr>
              <a:buNone/>
            </a:pPr>
            <a:r>
              <a:rPr lang="en-US" sz="2400">
                <a:solidFill>
                  <a:srgbClr val="009AFF"/>
                </a:solidFill>
              </a:rPr>
              <a:t>	 = </a:t>
            </a:r>
            <a:r>
              <a:rPr lang="en-US" sz="2400" i="1">
                <a:solidFill>
                  <a:srgbClr val="009AFF"/>
                </a:solidFill>
              </a:rPr>
              <a:t>x</a:t>
            </a:r>
            <a:r>
              <a:rPr lang="en-US" sz="2400" baseline="30000">
                <a:solidFill>
                  <a:srgbClr val="009AFF"/>
                </a:solidFill>
              </a:rPr>
              <a:t>4</a:t>
            </a:r>
            <a:r>
              <a:rPr lang="en-US" sz="2400">
                <a:solidFill>
                  <a:srgbClr val="009AFF"/>
                </a:solidFill>
              </a:rPr>
              <a:t> – 6</a:t>
            </a:r>
            <a:r>
              <a:rPr lang="en-US" sz="2400" i="1">
                <a:solidFill>
                  <a:srgbClr val="009AFF"/>
                </a:solidFill>
              </a:rPr>
              <a:t>x</a:t>
            </a:r>
            <a:r>
              <a:rPr lang="en-US" sz="2400" baseline="30000">
                <a:solidFill>
                  <a:srgbClr val="009AFF"/>
                </a:solidFill>
              </a:rPr>
              <a:t>3</a:t>
            </a:r>
            <a:r>
              <a:rPr lang="en-US" sz="2400">
                <a:solidFill>
                  <a:srgbClr val="009AFF"/>
                </a:solidFill>
              </a:rPr>
              <a:t> + 62</a:t>
            </a:r>
            <a:r>
              <a:rPr lang="en-US" sz="2400" i="1">
                <a:solidFill>
                  <a:srgbClr val="009AFF"/>
                </a:solidFill>
              </a:rPr>
              <a:t>x</a:t>
            </a:r>
            <a:r>
              <a:rPr lang="en-US" sz="2400" baseline="30000">
                <a:solidFill>
                  <a:srgbClr val="009AFF"/>
                </a:solidFill>
              </a:rPr>
              <a:t>2</a:t>
            </a:r>
            <a:r>
              <a:rPr lang="en-US" sz="2400">
                <a:solidFill>
                  <a:srgbClr val="009AFF"/>
                </a:solidFill>
              </a:rPr>
              <a:t> – 24</a:t>
            </a:r>
            <a:r>
              <a:rPr lang="en-US" sz="2400" i="1">
                <a:solidFill>
                  <a:srgbClr val="009AFF"/>
                </a:solidFill>
              </a:rPr>
              <a:t>x </a:t>
            </a:r>
            <a:r>
              <a:rPr lang="en-US" sz="2400">
                <a:solidFill>
                  <a:srgbClr val="009AFF"/>
                </a:solidFill>
              </a:rPr>
              <a:t>+ 232</a:t>
            </a:r>
            <a:endParaRPr lang="en-US" sz="2400">
              <a:solidFill>
                <a:srgbClr val="21419C"/>
              </a:solidFill>
            </a:endParaRPr>
          </a:p>
        </p:txBody>
      </p:sp>
      <p:sp>
        <p:nvSpPr>
          <p:cNvPr id="196611" name="Rectangle 3"/>
          <p:cNvSpPr>
            <a:spLocks noGrp="1" noChangeArrowheads="1"/>
          </p:cNvSpPr>
          <p:nvPr>
            <p:ph type="title"/>
          </p:nvPr>
        </p:nvSpPr>
        <p:spPr>
          <a:xfrm>
            <a:off x="301625" y="90488"/>
            <a:ext cx="8226425" cy="1143000"/>
          </a:xfrm>
          <a:noFill/>
        </p:spPr>
        <p:txBody>
          <a:bodyPr/>
          <a:lstStyle/>
          <a:p>
            <a:r>
              <a:rPr lang="en-US" sz="2400">
                <a:latin typeface="+mn-lt"/>
              </a:rPr>
              <a:t>Example 5 – </a:t>
            </a:r>
            <a:r>
              <a:rPr lang="en-US" sz="2400" i="1">
                <a:latin typeface="+mn-lt"/>
              </a:rPr>
              <a:t>Solution</a:t>
            </a:r>
          </a:p>
        </p:txBody>
      </p:sp>
      <p:sp>
        <p:nvSpPr>
          <p:cNvPr id="196612" name="Text Box 4"/>
          <p:cNvSpPr txBox="1">
            <a:spLocks noChangeArrowheads="1"/>
          </p:cNvSpPr>
          <p:nvPr/>
        </p:nvSpPr>
        <p:spPr bwMode="auto">
          <a:xfrm>
            <a:off x="8242300" y="652463"/>
            <a:ext cx="963149" cy="461665"/>
          </a:xfrm>
          <a:prstGeom prst="rect">
            <a:avLst/>
          </a:prstGeom>
          <a:noFill/>
          <a:ln w="9525" algn="ctr">
            <a:noFill/>
            <a:miter lim="800000"/>
            <a:headEnd/>
            <a:tailEnd/>
          </a:ln>
          <a:effectLst/>
        </p:spPr>
        <p:txBody>
          <a:bodyPr wrap="none">
            <a:spAutoFit/>
          </a:bodyPr>
          <a:lstStyle/>
          <a:p>
            <a:r>
              <a:rPr lang="en-US" sz="2400">
                <a:solidFill>
                  <a:srgbClr val="00718C"/>
                </a:solidFill>
                <a:latin typeface="+mn-lt"/>
              </a:rPr>
              <a:t>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96610">
                                            <p:txEl>
                                              <p:pRg st="2" end="2"/>
                                            </p:txEl>
                                          </p:spTgt>
                                        </p:tgtEl>
                                        <p:attrNameLst>
                                          <p:attrName>style.visibility</p:attrName>
                                        </p:attrNameLst>
                                      </p:cBhvr>
                                      <p:to>
                                        <p:strVal val="visible"/>
                                      </p:to>
                                    </p:set>
                                    <p:animEffect transition="in" filter="fade">
                                      <p:cBhvr>
                                        <p:cTn id="7" dur="1000"/>
                                        <p:tgtEl>
                                          <p:spTgt spid="196610">
                                            <p:txEl>
                                              <p:pRg st="2" end="2"/>
                                            </p:txEl>
                                          </p:spTgt>
                                        </p:tgtEl>
                                      </p:cBhvr>
                                    </p:animEffect>
                                    <p:anim calcmode="lin" valueType="num">
                                      <p:cBhvr>
                                        <p:cTn id="8" dur="1000" fill="hold"/>
                                        <p:tgtEl>
                                          <p:spTgt spid="196610">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96610">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96610">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96610">
                                            <p:txEl>
                                              <p:pRg st="4" end="4"/>
                                            </p:txEl>
                                          </p:spTgt>
                                        </p:tgtEl>
                                        <p:attrNameLst>
                                          <p:attrName>style.visibility</p:attrName>
                                        </p:attrNameLst>
                                      </p:cBhvr>
                                      <p:to>
                                        <p:strVal val="visible"/>
                                      </p:to>
                                    </p:set>
                                    <p:animEffect transition="in" filter="fade">
                                      <p:cBhvr>
                                        <p:cTn id="15" dur="1000"/>
                                        <p:tgtEl>
                                          <p:spTgt spid="196610">
                                            <p:txEl>
                                              <p:pRg st="4" end="4"/>
                                            </p:txEl>
                                          </p:spTgt>
                                        </p:tgtEl>
                                      </p:cBhvr>
                                    </p:animEffect>
                                    <p:anim calcmode="lin" valueType="num">
                                      <p:cBhvr>
                                        <p:cTn id="16" dur="1000" fill="hold"/>
                                        <p:tgtEl>
                                          <p:spTgt spid="196610">
                                            <p:txEl>
                                              <p:pRg st="4" end="4"/>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96610">
                                            <p:txEl>
                                              <p:pRg st="4" end="4"/>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96610">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body" idx="1"/>
          </p:nvPr>
        </p:nvSpPr>
        <p:spPr>
          <a:xfrm>
            <a:off x="457200" y="1370013"/>
            <a:ext cx="8229600" cy="5256212"/>
          </a:xfrm>
          <a:noFill/>
        </p:spPr>
        <p:txBody>
          <a:bodyPr/>
          <a:lstStyle/>
          <a:p>
            <a:pPr marL="0" indent="0" eaLnBrk="1" hangingPunct="1">
              <a:buNone/>
            </a:pPr>
            <a:r>
              <a:rPr lang="en-US" sz="2400" smtClean="0">
                <a:latin typeface="Calibri" pitchFamily="34" charset="0"/>
                <a:cs typeface="Calibri" pitchFamily="34" charset="0"/>
              </a:rPr>
              <a:t>Divide:</a:t>
            </a:r>
          </a:p>
          <a:p>
            <a:pPr marL="0" indent="0" eaLnBrk="1" hangingPunct="1">
              <a:buNone/>
            </a:pPr>
            <a:endParaRPr lang="en-US" sz="2400" smtClean="0">
              <a:latin typeface="Calibri" pitchFamily="34" charset="0"/>
              <a:cs typeface="Calibri" pitchFamily="34" charset="0"/>
            </a:endParaRPr>
          </a:p>
          <a:p>
            <a:pPr marL="0" indent="0" eaLnBrk="1" hangingPunct="1">
              <a:buClr>
                <a:srgbClr val="B30000"/>
              </a:buClr>
              <a:buNone/>
            </a:pPr>
            <a:r>
              <a:rPr lang="en-US" sz="2400" smtClean="0">
                <a:solidFill>
                  <a:srgbClr val="21419C"/>
                </a:solidFill>
                <a:latin typeface="Calibri" pitchFamily="34" charset="0"/>
                <a:cs typeface="Calibri" pitchFamily="34" charset="0"/>
              </a:rPr>
              <a:t>Solution:</a:t>
            </a:r>
          </a:p>
          <a:p>
            <a:pPr marL="0" indent="0" eaLnBrk="1" hangingPunct="1">
              <a:buClr>
                <a:srgbClr val="B30000"/>
              </a:buClr>
              <a:buNone/>
            </a:pPr>
            <a:r>
              <a:rPr lang="en-US" sz="2400" smtClean="0">
                <a:latin typeface="Calibri" pitchFamily="34" charset="0"/>
                <a:cs typeface="Calibri" pitchFamily="34" charset="0"/>
              </a:rPr>
              <a:t>Write the numerator in descending order. Then divide.</a:t>
            </a:r>
          </a:p>
        </p:txBody>
      </p:sp>
      <p:sp>
        <p:nvSpPr>
          <p:cNvPr id="15363" name="Rectangle 3"/>
          <p:cNvSpPr>
            <a:spLocks noGrp="1" noChangeArrowheads="1"/>
          </p:cNvSpPr>
          <p:nvPr>
            <p:ph type="title"/>
          </p:nvPr>
        </p:nvSpPr>
        <p:spPr>
          <a:xfrm>
            <a:off x="301625" y="90488"/>
            <a:ext cx="8226425" cy="1143000"/>
          </a:xfrm>
          <a:noFill/>
        </p:spPr>
        <p:txBody>
          <a:bodyPr/>
          <a:lstStyle/>
          <a:p>
            <a:pPr eaLnBrk="1" hangingPunct="1"/>
            <a:r>
              <a:rPr lang="en-US" sz="2400" smtClean="0">
                <a:latin typeface="Calibri" pitchFamily="34" charset="0"/>
                <a:cs typeface="Calibri" pitchFamily="34" charset="0"/>
              </a:rPr>
              <a:t>Example 1 – </a:t>
            </a:r>
            <a:r>
              <a:rPr lang="en-US" sz="2400" i="1" smtClean="0">
                <a:latin typeface="Calibri" pitchFamily="34" charset="0"/>
                <a:cs typeface="Calibri" pitchFamily="34" charset="0"/>
              </a:rPr>
              <a:t>Divide Polynomials</a:t>
            </a:r>
          </a:p>
        </p:txBody>
      </p:sp>
      <p:pic>
        <p:nvPicPr>
          <p:cNvPr id="15364" name="Picture 5"/>
          <p:cNvPicPr>
            <a:picLocks noChangeAspect="1" noChangeArrowheads="1"/>
          </p:cNvPicPr>
          <p:nvPr/>
        </p:nvPicPr>
        <p:blipFill>
          <a:blip r:embed="rId3" cstate="print"/>
          <a:srcRect/>
          <a:stretch>
            <a:fillRect/>
          </a:stretch>
        </p:blipFill>
        <p:spPr bwMode="auto">
          <a:xfrm>
            <a:off x="1538288" y="1219200"/>
            <a:ext cx="2797175" cy="796925"/>
          </a:xfrm>
          <a:prstGeom prst="rect">
            <a:avLst/>
          </a:prstGeom>
          <a:noFill/>
          <a:ln w="9525" algn="ctr">
            <a:noFill/>
            <a:miter lim="800000"/>
            <a:headEnd/>
            <a:tailEnd/>
          </a:ln>
        </p:spPr>
      </p:pic>
      <p:pic>
        <p:nvPicPr>
          <p:cNvPr id="141318" name="Picture 6"/>
          <p:cNvPicPr>
            <a:picLocks noChangeAspect="1" noChangeArrowheads="1"/>
          </p:cNvPicPr>
          <p:nvPr/>
        </p:nvPicPr>
        <p:blipFill>
          <a:blip r:embed="rId4" cstate="print"/>
          <a:srcRect/>
          <a:stretch>
            <a:fillRect/>
          </a:stretch>
        </p:blipFill>
        <p:spPr bwMode="auto">
          <a:xfrm>
            <a:off x="1316038" y="3487738"/>
            <a:ext cx="5694362" cy="931862"/>
          </a:xfrm>
          <a:prstGeom prst="rect">
            <a:avLst/>
          </a:prstGeom>
          <a:noFill/>
          <a:ln w="9525" algn="ctr">
            <a:noFill/>
            <a:miter lim="800000"/>
            <a:headEnd/>
            <a:tailEnd/>
          </a:ln>
        </p:spPr>
      </p:pic>
      <p:sp>
        <p:nvSpPr>
          <p:cNvPr id="6" name="Slide Number Placeholder 5"/>
          <p:cNvSpPr>
            <a:spLocks noGrp="1"/>
          </p:cNvSpPr>
          <p:nvPr>
            <p:ph type="sldNum" sz="quarter" idx="12"/>
          </p:nvPr>
        </p:nvSpPr>
        <p:spPr/>
        <p:txBody>
          <a:bodyPr/>
          <a:lstStyle/>
          <a:p>
            <a:pPr>
              <a:defRPr/>
            </a:pPr>
            <a:fld id="{C5D99174-3558-4ECF-88CC-1EADAF5F65E5}" type="slidenum">
              <a:rPr lang="en-GB" smtClean="0"/>
              <a:pPr>
                <a:defRPr/>
              </a:pPr>
              <a:t>14</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41314">
                                            <p:txEl>
                                              <p:pRg st="2" end="2"/>
                                            </p:txEl>
                                          </p:spTgt>
                                        </p:tgtEl>
                                        <p:attrNameLst>
                                          <p:attrName>style.visibility</p:attrName>
                                        </p:attrNameLst>
                                      </p:cBhvr>
                                      <p:to>
                                        <p:strVal val="visible"/>
                                      </p:to>
                                    </p:set>
                                    <p:animEffect transition="in" filter="fade">
                                      <p:cBhvr>
                                        <p:cTn id="7" dur="1000"/>
                                        <p:tgtEl>
                                          <p:spTgt spid="141314">
                                            <p:txEl>
                                              <p:pRg st="2" end="2"/>
                                            </p:txEl>
                                          </p:spTgt>
                                        </p:tgtEl>
                                      </p:cBhvr>
                                    </p:animEffect>
                                    <p:anim calcmode="lin" valueType="num">
                                      <p:cBhvr>
                                        <p:cTn id="8" dur="1000" fill="hold"/>
                                        <p:tgtEl>
                                          <p:spTgt spid="141314">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41314">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1314">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41314">
                                            <p:txEl>
                                              <p:pRg st="3" end="3"/>
                                            </p:txEl>
                                          </p:spTgt>
                                        </p:tgtEl>
                                        <p:attrNameLst>
                                          <p:attrName>style.visibility</p:attrName>
                                        </p:attrNameLst>
                                      </p:cBhvr>
                                      <p:to>
                                        <p:strVal val="visible"/>
                                      </p:to>
                                    </p:set>
                                    <p:animEffect transition="in" filter="fade">
                                      <p:cBhvr>
                                        <p:cTn id="13" dur="1000"/>
                                        <p:tgtEl>
                                          <p:spTgt spid="141314">
                                            <p:txEl>
                                              <p:pRg st="3" end="3"/>
                                            </p:txEl>
                                          </p:spTgt>
                                        </p:tgtEl>
                                      </p:cBhvr>
                                    </p:animEffect>
                                    <p:anim calcmode="lin" valueType="num">
                                      <p:cBhvr>
                                        <p:cTn id="14" dur="1000" fill="hold"/>
                                        <p:tgtEl>
                                          <p:spTgt spid="141314">
                                            <p:txEl>
                                              <p:pRg st="3" end="3"/>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41314">
                                            <p:txEl>
                                              <p:pRg st="3" end="3"/>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41314">
                                            <p:txEl>
                                              <p:pRg st="3" end="3"/>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41318"/>
                                        </p:tgtEl>
                                        <p:attrNameLst>
                                          <p:attrName>style.visibility</p:attrName>
                                        </p:attrNameLst>
                                      </p:cBhvr>
                                      <p:to>
                                        <p:strVal val="visible"/>
                                      </p:to>
                                    </p:set>
                                    <p:animEffect transition="in" filter="fade">
                                      <p:cBhvr>
                                        <p:cTn id="19" dur="1000"/>
                                        <p:tgtEl>
                                          <p:spTgt spid="141318"/>
                                        </p:tgtEl>
                                      </p:cBhvr>
                                    </p:animEffect>
                                    <p:anim calcmode="lin" valueType="num">
                                      <p:cBhvr>
                                        <p:cTn id="20" dur="1000" fill="hold"/>
                                        <p:tgtEl>
                                          <p:spTgt spid="141318"/>
                                        </p:tgtEl>
                                        <p:attrNameLst>
                                          <p:attrName>ppt_x</p:attrName>
                                        </p:attrNameLst>
                                      </p:cBhvr>
                                      <p:tavLst>
                                        <p:tav tm="0">
                                          <p:val>
                                            <p:strVal val="#ppt_x"/>
                                          </p:val>
                                        </p:tav>
                                        <p:tav tm="100000">
                                          <p:val>
                                            <p:strVal val="#ppt_x"/>
                                          </p:val>
                                        </p:tav>
                                      </p:tavLst>
                                    </p:anim>
                                    <p:anim calcmode="lin" valueType="num">
                                      <p:cBhvr>
                                        <p:cTn id="21" dur="900" decel="100000" fill="hold"/>
                                        <p:tgtEl>
                                          <p:spTgt spid="141318"/>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4131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body" idx="1"/>
          </p:nvPr>
        </p:nvSpPr>
        <p:spPr>
          <a:xfrm>
            <a:off x="457200" y="1370013"/>
            <a:ext cx="8229600" cy="5256212"/>
          </a:xfrm>
          <a:noFill/>
        </p:spPr>
        <p:txBody>
          <a:bodyPr/>
          <a:lstStyle/>
          <a:p>
            <a:pPr>
              <a:buNone/>
            </a:pPr>
            <a:r>
              <a:rPr lang="en-US" sz="2400" dirty="0"/>
              <a:t>A polynomial function that has a given set of zeros is not unique. </a:t>
            </a:r>
            <a:br>
              <a:rPr lang="en-US" sz="2400" dirty="0"/>
            </a:br>
            <a:endParaRPr lang="en-US" sz="2400" dirty="0"/>
          </a:p>
          <a:p>
            <a:pPr>
              <a:buNone/>
            </a:pPr>
            <a:r>
              <a:rPr lang="en-US" sz="2400" dirty="0"/>
              <a:t>For example, </a:t>
            </a:r>
            <a:r>
              <a:rPr lang="en-US" sz="2400" i="1" dirty="0"/>
              <a:t>P</a:t>
            </a:r>
            <a:r>
              <a:rPr lang="en-US" sz="2400" dirty="0"/>
              <a:t>(</a:t>
            </a:r>
            <a:r>
              <a:rPr lang="en-US" sz="2400" i="1" dirty="0"/>
              <a:t>x</a:t>
            </a:r>
            <a:r>
              <a:rPr lang="en-US" sz="2400" dirty="0"/>
              <a:t>) = </a:t>
            </a:r>
            <a:r>
              <a:rPr lang="en-US" sz="2400" i="1" dirty="0"/>
              <a:t>x</a:t>
            </a:r>
            <a:r>
              <a:rPr lang="en-US" sz="2400" baseline="30000" dirty="0"/>
              <a:t>3</a:t>
            </a:r>
            <a:r>
              <a:rPr lang="en-US" sz="2400" dirty="0"/>
              <a:t> – 7</a:t>
            </a:r>
            <a:r>
              <a:rPr lang="en-US" sz="2400" i="1" dirty="0"/>
              <a:t>x </a:t>
            </a:r>
            <a:r>
              <a:rPr lang="en-US" sz="2400" dirty="0"/>
              <a:t>+ 6 has zeros 1, 2, and –3, but so does any nonzero multiple of </a:t>
            </a:r>
            <a:r>
              <a:rPr lang="en-US" sz="2400" i="1" dirty="0"/>
              <a:t>P</a:t>
            </a:r>
            <a:r>
              <a:rPr lang="en-US" sz="2400" dirty="0"/>
              <a:t>,</a:t>
            </a:r>
            <a:r>
              <a:rPr lang="en-US" sz="2400" i="1" dirty="0"/>
              <a:t> </a:t>
            </a:r>
            <a:r>
              <a:rPr lang="en-US" sz="2400" dirty="0"/>
              <a:t>such as </a:t>
            </a:r>
            <a:br>
              <a:rPr lang="en-US" sz="2400" dirty="0"/>
            </a:br>
            <a:r>
              <a:rPr lang="en-US" sz="2400" i="1" dirty="0"/>
              <a:t>S</a:t>
            </a:r>
            <a:r>
              <a:rPr lang="en-US" sz="2400" dirty="0"/>
              <a:t>(</a:t>
            </a:r>
            <a:r>
              <a:rPr lang="en-US" sz="2400" i="1" dirty="0"/>
              <a:t>x</a:t>
            </a:r>
            <a:r>
              <a:rPr lang="en-US" sz="2400" dirty="0"/>
              <a:t>) = 2</a:t>
            </a:r>
            <a:r>
              <a:rPr lang="en-US" sz="2400" i="1" dirty="0"/>
              <a:t>x</a:t>
            </a:r>
            <a:r>
              <a:rPr lang="en-US" sz="2400" baseline="30000" dirty="0"/>
              <a:t>3</a:t>
            </a:r>
            <a:r>
              <a:rPr lang="en-US" sz="2400" dirty="0"/>
              <a:t> – 14</a:t>
            </a:r>
            <a:r>
              <a:rPr lang="en-US" sz="2400" i="1" dirty="0"/>
              <a:t>x </a:t>
            </a:r>
            <a:r>
              <a:rPr lang="en-US" sz="2400" dirty="0"/>
              <a:t>+ 12.</a:t>
            </a:r>
            <a:br>
              <a:rPr lang="en-US" sz="2400" dirty="0"/>
            </a:br>
            <a:endParaRPr lang="en-US" sz="2400" dirty="0"/>
          </a:p>
          <a:p>
            <a:pPr>
              <a:buNone/>
            </a:pPr>
            <a:r>
              <a:rPr lang="en-US" sz="2400" dirty="0"/>
              <a:t>This concept is illustrated in Figure 3.22.</a:t>
            </a:r>
          </a:p>
          <a:p>
            <a:pPr>
              <a:buNone/>
            </a:pPr>
            <a:endParaRPr lang="en-US" sz="2400" dirty="0"/>
          </a:p>
          <a:p>
            <a:pPr marL="0" indent="0">
              <a:buNone/>
            </a:pPr>
            <a:r>
              <a:rPr lang="en-US" sz="2400" dirty="0"/>
              <a:t>The graphs of the two polynomial</a:t>
            </a:r>
            <a:br>
              <a:rPr lang="en-US" sz="2400" dirty="0"/>
            </a:br>
            <a:r>
              <a:rPr lang="en-US" sz="2400" dirty="0"/>
              <a:t>functions are different, but they have</a:t>
            </a:r>
            <a:br>
              <a:rPr lang="en-US" sz="2400" dirty="0"/>
            </a:br>
            <a:r>
              <a:rPr lang="en-US" sz="2400" dirty="0"/>
              <a:t>the same zeros.</a:t>
            </a:r>
          </a:p>
        </p:txBody>
      </p:sp>
      <p:sp>
        <p:nvSpPr>
          <p:cNvPr id="198659" name="Rectangle 3"/>
          <p:cNvSpPr>
            <a:spLocks noGrp="1" noChangeArrowheads="1"/>
          </p:cNvSpPr>
          <p:nvPr>
            <p:ph type="title"/>
          </p:nvPr>
        </p:nvSpPr>
        <p:spPr>
          <a:xfrm>
            <a:off x="301625" y="90488"/>
            <a:ext cx="8226425" cy="1143000"/>
          </a:xfrm>
          <a:noFill/>
        </p:spPr>
        <p:txBody>
          <a:bodyPr/>
          <a:lstStyle/>
          <a:p>
            <a:r>
              <a:rPr lang="en-US" sz="2400">
                <a:latin typeface="+mn-lt"/>
              </a:rPr>
              <a:t>Finding a Polynomial Function with Given Zeros</a:t>
            </a:r>
          </a:p>
        </p:txBody>
      </p:sp>
      <p:pic>
        <p:nvPicPr>
          <p:cNvPr id="198660" name="Picture 4"/>
          <p:cNvPicPr>
            <a:picLocks noChangeAspect="1" noChangeArrowheads="1"/>
          </p:cNvPicPr>
          <p:nvPr/>
        </p:nvPicPr>
        <p:blipFill>
          <a:blip r:embed="rId3" cstate="print"/>
          <a:srcRect/>
          <a:stretch>
            <a:fillRect/>
          </a:stretch>
        </p:blipFill>
        <p:spPr bwMode="auto">
          <a:xfrm>
            <a:off x="6248400" y="3243263"/>
            <a:ext cx="2439988" cy="2503487"/>
          </a:xfrm>
          <a:prstGeom prst="rect">
            <a:avLst/>
          </a:prstGeom>
          <a:noFill/>
          <a:ln w="9525" algn="ctr">
            <a:noFill/>
            <a:miter lim="800000"/>
            <a:headEnd/>
            <a:tailEnd/>
          </a:ln>
          <a:effectLst/>
        </p:spPr>
      </p:pic>
      <p:sp>
        <p:nvSpPr>
          <p:cNvPr id="198661" name="Rectangle 5"/>
          <p:cNvSpPr>
            <a:spLocks noChangeArrowheads="1"/>
          </p:cNvSpPr>
          <p:nvPr/>
        </p:nvSpPr>
        <p:spPr bwMode="auto">
          <a:xfrm>
            <a:off x="6539922" y="5873750"/>
            <a:ext cx="1590244" cy="461665"/>
          </a:xfrm>
          <a:prstGeom prst="rect">
            <a:avLst/>
          </a:prstGeom>
          <a:noFill/>
          <a:ln w="9525" algn="ctr">
            <a:noFill/>
            <a:miter lim="800000"/>
            <a:headEnd/>
            <a:tailEnd/>
          </a:ln>
          <a:effectLst/>
        </p:spPr>
        <p:txBody>
          <a:bodyPr wrap="none">
            <a:spAutoFit/>
          </a:bodyPr>
          <a:lstStyle/>
          <a:p>
            <a:pPr algn="ctr"/>
            <a:r>
              <a:rPr lang="en-US" sz="2400" b="1">
                <a:latin typeface="+mn-lt"/>
              </a:rPr>
              <a:t>Figure 3.22</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141</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body" idx="1"/>
          </p:nvPr>
        </p:nvSpPr>
        <p:spPr>
          <a:xfrm>
            <a:off x="457200" y="914400"/>
            <a:ext cx="8153400" cy="5711825"/>
          </a:xfrm>
          <a:noFill/>
        </p:spPr>
        <p:txBody>
          <a:bodyPr/>
          <a:lstStyle/>
          <a:p>
            <a:pPr marL="0" indent="0" eaLnBrk="1" hangingPunct="1"/>
            <a:endParaRPr lang="en-US" dirty="0" smtClean="0">
              <a:latin typeface="Calibri" pitchFamily="34" charset="0"/>
              <a:cs typeface="Calibri" pitchFamily="34" charset="0"/>
            </a:endParaRPr>
          </a:p>
          <a:p>
            <a:pPr marL="0" indent="0" eaLnBrk="1" hangingPunct="1"/>
            <a:endParaRPr lang="en-US" dirty="0" smtClean="0">
              <a:latin typeface="Calibri" pitchFamily="34" charset="0"/>
              <a:cs typeface="Calibri" pitchFamily="34" charset="0"/>
            </a:endParaRPr>
          </a:p>
          <a:p>
            <a:pPr marL="0" indent="0" eaLnBrk="1" hangingPunct="1"/>
            <a:endParaRPr lang="en-US" dirty="0" smtClean="0">
              <a:latin typeface="Calibri" pitchFamily="34" charset="0"/>
              <a:cs typeface="Calibri" pitchFamily="34" charset="0"/>
            </a:endParaRPr>
          </a:p>
          <a:p>
            <a:pPr marL="0" indent="0" eaLnBrk="1" hangingPunct="1"/>
            <a:endParaRPr lang="en-US" dirty="0" smtClean="0">
              <a:latin typeface="Calibri" pitchFamily="34" charset="0"/>
              <a:cs typeface="Calibri" pitchFamily="34" charset="0"/>
            </a:endParaRPr>
          </a:p>
          <a:p>
            <a:pPr marL="0" indent="0" eaLnBrk="1" hangingPunct="1"/>
            <a:endParaRPr lang="en-US" dirty="0" smtClean="0">
              <a:latin typeface="Calibri" pitchFamily="34" charset="0"/>
              <a:cs typeface="Calibri" pitchFamily="34" charset="0"/>
            </a:endParaRPr>
          </a:p>
          <a:p>
            <a:pPr marL="0" indent="0" eaLnBrk="1" hangingPunct="1"/>
            <a:endParaRPr lang="en-US" dirty="0" smtClean="0">
              <a:latin typeface="Calibri" pitchFamily="34" charset="0"/>
              <a:cs typeface="Calibri" pitchFamily="34" charset="0"/>
            </a:endParaRPr>
          </a:p>
          <a:p>
            <a:pPr marL="0" indent="0" eaLnBrk="1" hangingPunct="1"/>
            <a:endParaRPr lang="en-US" dirty="0" smtClean="0">
              <a:latin typeface="Calibri" pitchFamily="34" charset="0"/>
              <a:cs typeface="Calibri" pitchFamily="34" charset="0"/>
            </a:endParaRPr>
          </a:p>
          <a:p>
            <a:pPr marL="0" indent="0" eaLnBrk="1" hangingPunct="1">
              <a:buNone/>
            </a:pPr>
            <a:r>
              <a:rPr lang="en-US" sz="2400" dirty="0" smtClean="0">
                <a:latin typeface="Calibri" pitchFamily="34" charset="0"/>
                <a:cs typeface="Calibri" pitchFamily="34" charset="0"/>
              </a:rPr>
              <a:t>Thus</a:t>
            </a:r>
          </a:p>
        </p:txBody>
      </p:sp>
      <p:sp>
        <p:nvSpPr>
          <p:cNvPr id="16387" name="Rectangle 3"/>
          <p:cNvSpPr>
            <a:spLocks noGrp="1" noChangeArrowheads="1"/>
          </p:cNvSpPr>
          <p:nvPr>
            <p:ph type="title"/>
          </p:nvPr>
        </p:nvSpPr>
        <p:spPr>
          <a:xfrm>
            <a:off x="301625" y="90488"/>
            <a:ext cx="8226425" cy="1143000"/>
          </a:xfrm>
          <a:noFill/>
        </p:spPr>
        <p:txBody>
          <a:bodyPr/>
          <a:lstStyle/>
          <a:p>
            <a:pPr eaLnBrk="1" hangingPunct="1"/>
            <a:r>
              <a:rPr lang="en-US" sz="2400" smtClean="0">
                <a:latin typeface="Calibri" pitchFamily="34" charset="0"/>
                <a:cs typeface="Calibri" pitchFamily="34" charset="0"/>
              </a:rPr>
              <a:t>Example 1 – </a:t>
            </a:r>
            <a:r>
              <a:rPr lang="en-US" sz="2400" i="1" smtClean="0">
                <a:latin typeface="Calibri" pitchFamily="34" charset="0"/>
                <a:cs typeface="Calibri" pitchFamily="34" charset="0"/>
              </a:rPr>
              <a:t>Solution</a:t>
            </a:r>
          </a:p>
        </p:txBody>
      </p:sp>
      <p:sp>
        <p:nvSpPr>
          <p:cNvPr id="16388" name="Text Box 4"/>
          <p:cNvSpPr txBox="1">
            <a:spLocks noChangeArrowheads="1"/>
          </p:cNvSpPr>
          <p:nvPr/>
        </p:nvSpPr>
        <p:spPr bwMode="auto">
          <a:xfrm>
            <a:off x="8242300" y="652463"/>
            <a:ext cx="963613" cy="461962"/>
          </a:xfrm>
          <a:prstGeom prst="rect">
            <a:avLst/>
          </a:prstGeom>
          <a:noFill/>
          <a:ln w="9525" algn="ctr">
            <a:noFill/>
            <a:miter lim="800000"/>
            <a:headEnd/>
            <a:tailEnd/>
          </a:ln>
        </p:spPr>
        <p:txBody>
          <a:bodyPr wrap="none">
            <a:spAutoFit/>
          </a:bodyPr>
          <a:lstStyle/>
          <a:p>
            <a:r>
              <a:rPr lang="en-US" sz="2400">
                <a:solidFill>
                  <a:srgbClr val="00718C"/>
                </a:solidFill>
                <a:latin typeface="Calibri" pitchFamily="34" charset="0"/>
                <a:cs typeface="Calibri" pitchFamily="34" charset="0"/>
              </a:rPr>
              <a:t>cont’d</a:t>
            </a:r>
          </a:p>
        </p:txBody>
      </p:sp>
      <p:sp>
        <p:nvSpPr>
          <p:cNvPr id="16389" name="Text Box 6"/>
          <p:cNvSpPr txBox="1">
            <a:spLocks noChangeArrowheads="1"/>
          </p:cNvSpPr>
          <p:nvPr/>
        </p:nvSpPr>
        <p:spPr bwMode="auto">
          <a:xfrm>
            <a:off x="6200775" y="1838325"/>
            <a:ext cx="2895600" cy="1938338"/>
          </a:xfrm>
          <a:prstGeom prst="rect">
            <a:avLst/>
          </a:prstGeom>
          <a:noFill/>
          <a:ln w="9525" algn="ctr">
            <a:noFill/>
            <a:miter lim="800000"/>
            <a:headEnd/>
            <a:tailEnd/>
          </a:ln>
        </p:spPr>
        <p:txBody>
          <a:bodyPr>
            <a:spAutoFit/>
          </a:bodyPr>
          <a:lstStyle/>
          <a:p>
            <a:r>
              <a:rPr lang="en-US" sz="2400">
                <a:solidFill>
                  <a:srgbClr val="009AFF"/>
                </a:solidFill>
                <a:latin typeface="Calibri" pitchFamily="34" charset="0"/>
                <a:cs typeface="Calibri" pitchFamily="34" charset="0"/>
              </a:rPr>
              <a:t>Inserting 0</a:t>
            </a:r>
            <a:r>
              <a:rPr lang="en-US" sz="2400" i="1">
                <a:solidFill>
                  <a:srgbClr val="009AFF"/>
                </a:solidFill>
                <a:latin typeface="Calibri" pitchFamily="34" charset="0"/>
                <a:cs typeface="Calibri" pitchFamily="34" charset="0"/>
              </a:rPr>
              <a:t>x</a:t>
            </a:r>
            <a:r>
              <a:rPr lang="en-US" sz="2400" baseline="30000">
                <a:solidFill>
                  <a:srgbClr val="009AFF"/>
                </a:solidFill>
                <a:latin typeface="Calibri" pitchFamily="34" charset="0"/>
                <a:cs typeface="Calibri" pitchFamily="34" charset="0"/>
              </a:rPr>
              <a:t>3</a:t>
            </a:r>
            <a:r>
              <a:rPr lang="en-US" sz="2400">
                <a:solidFill>
                  <a:srgbClr val="009AFF"/>
                </a:solidFill>
                <a:latin typeface="Calibri" pitchFamily="34" charset="0"/>
                <a:cs typeface="Calibri" pitchFamily="34" charset="0"/>
              </a:rPr>
              <a:t> for the missing term helps align</a:t>
            </a:r>
          </a:p>
          <a:p>
            <a:r>
              <a:rPr lang="en-US" sz="2400">
                <a:solidFill>
                  <a:srgbClr val="009AFF"/>
                </a:solidFill>
                <a:latin typeface="Calibri" pitchFamily="34" charset="0"/>
                <a:cs typeface="Calibri" pitchFamily="34" charset="0"/>
              </a:rPr>
              <a:t>like terms in the same column.</a:t>
            </a:r>
          </a:p>
        </p:txBody>
      </p:sp>
      <p:pic>
        <p:nvPicPr>
          <p:cNvPr id="159751" name="Picture 7"/>
          <p:cNvPicPr>
            <a:picLocks noChangeAspect="1" noChangeArrowheads="1"/>
          </p:cNvPicPr>
          <p:nvPr/>
        </p:nvPicPr>
        <p:blipFill>
          <a:blip r:embed="rId3" cstate="print"/>
          <a:srcRect/>
          <a:stretch>
            <a:fillRect/>
          </a:stretch>
        </p:blipFill>
        <p:spPr bwMode="auto">
          <a:xfrm>
            <a:off x="1319213" y="5624513"/>
            <a:ext cx="6910387" cy="785812"/>
          </a:xfrm>
          <a:prstGeom prst="rect">
            <a:avLst/>
          </a:prstGeom>
          <a:noFill/>
          <a:ln w="9525" algn="ctr">
            <a:noFill/>
            <a:miter lim="800000"/>
            <a:headEnd/>
            <a:tailEnd/>
          </a:ln>
        </p:spPr>
      </p:pic>
      <p:pic>
        <p:nvPicPr>
          <p:cNvPr id="16391" name="Picture 8"/>
          <p:cNvPicPr>
            <a:picLocks noChangeAspect="1" noChangeArrowheads="1"/>
          </p:cNvPicPr>
          <p:nvPr/>
        </p:nvPicPr>
        <p:blipFill>
          <a:blip r:embed="rId4" cstate="print"/>
          <a:srcRect/>
          <a:stretch>
            <a:fillRect/>
          </a:stretch>
        </p:blipFill>
        <p:spPr bwMode="auto">
          <a:xfrm>
            <a:off x="1362075" y="1300163"/>
            <a:ext cx="4689475" cy="4110037"/>
          </a:xfrm>
          <a:prstGeom prst="rect">
            <a:avLst/>
          </a:prstGeom>
          <a:noFill/>
          <a:ln w="9525" algn="ctr">
            <a:noFill/>
            <a:miter lim="800000"/>
            <a:headEnd/>
            <a:tailEnd/>
          </a:ln>
        </p:spPr>
      </p:pic>
      <p:sp>
        <p:nvSpPr>
          <p:cNvPr id="8" name="Slide Number Placeholder 7"/>
          <p:cNvSpPr>
            <a:spLocks noGrp="1"/>
          </p:cNvSpPr>
          <p:nvPr>
            <p:ph type="sldNum" sz="quarter" idx="12"/>
          </p:nvPr>
        </p:nvSpPr>
        <p:spPr/>
        <p:txBody>
          <a:bodyPr/>
          <a:lstStyle/>
          <a:p>
            <a:pPr>
              <a:defRPr/>
            </a:pPr>
            <a:fld id="{C5D99174-3558-4ECF-88CC-1EADAF5F65E5}" type="slidenum">
              <a:rPr lang="en-GB" smtClean="0"/>
              <a:pPr>
                <a:defRPr/>
              </a:pPr>
              <a:t>15</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59746">
                                            <p:txEl>
                                              <p:pRg st="7" end="7"/>
                                            </p:txEl>
                                          </p:spTgt>
                                        </p:tgtEl>
                                        <p:attrNameLst>
                                          <p:attrName>style.visibility</p:attrName>
                                        </p:attrNameLst>
                                      </p:cBhvr>
                                      <p:to>
                                        <p:strVal val="visible"/>
                                      </p:to>
                                    </p:set>
                                    <p:animEffect transition="in" filter="fade">
                                      <p:cBhvr>
                                        <p:cTn id="7" dur="1000"/>
                                        <p:tgtEl>
                                          <p:spTgt spid="159746">
                                            <p:txEl>
                                              <p:pRg st="7" end="7"/>
                                            </p:txEl>
                                          </p:spTgt>
                                        </p:tgtEl>
                                      </p:cBhvr>
                                    </p:animEffect>
                                    <p:anim calcmode="lin" valueType="num">
                                      <p:cBhvr>
                                        <p:cTn id="8" dur="1000" fill="hold"/>
                                        <p:tgtEl>
                                          <p:spTgt spid="159746">
                                            <p:txEl>
                                              <p:pRg st="7" end="7"/>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59746">
                                            <p:txEl>
                                              <p:pRg st="7" end="7"/>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9746">
                                            <p:txEl>
                                              <p:pRg st="7" end="7"/>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59751"/>
                                        </p:tgtEl>
                                        <p:attrNameLst>
                                          <p:attrName>style.visibility</p:attrName>
                                        </p:attrNameLst>
                                      </p:cBhvr>
                                      <p:to>
                                        <p:strVal val="visible"/>
                                      </p:to>
                                    </p:set>
                                    <p:animEffect transition="in" filter="fade">
                                      <p:cBhvr>
                                        <p:cTn id="13" dur="1000"/>
                                        <p:tgtEl>
                                          <p:spTgt spid="159751"/>
                                        </p:tgtEl>
                                      </p:cBhvr>
                                    </p:animEffect>
                                    <p:anim calcmode="lin" valueType="num">
                                      <p:cBhvr>
                                        <p:cTn id="14" dur="1000" fill="hold"/>
                                        <p:tgtEl>
                                          <p:spTgt spid="159751"/>
                                        </p:tgtEl>
                                        <p:attrNameLst>
                                          <p:attrName>ppt_x</p:attrName>
                                        </p:attrNameLst>
                                      </p:cBhvr>
                                      <p:tavLst>
                                        <p:tav tm="0">
                                          <p:val>
                                            <p:strVal val="#ppt_x"/>
                                          </p:val>
                                        </p:tav>
                                        <p:tav tm="100000">
                                          <p:val>
                                            <p:strVal val="#ppt_x"/>
                                          </p:val>
                                        </p:tav>
                                      </p:tavLst>
                                    </p:anim>
                                    <p:anim calcmode="lin" valueType="num">
                                      <p:cBhvr>
                                        <p:cTn id="15" dur="900" decel="100000" fill="hold"/>
                                        <p:tgtEl>
                                          <p:spTgt spid="159751"/>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5975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455613" y="3198813"/>
            <a:ext cx="8191500" cy="461665"/>
          </a:xfrm>
          <a:prstGeom prst="rect">
            <a:avLst/>
          </a:prstGeom>
          <a:noFill/>
          <a:ln w="9525" algn="ctr">
            <a:noFill/>
            <a:miter lim="800000"/>
            <a:headEnd/>
            <a:tailEnd/>
          </a:ln>
        </p:spPr>
        <p:txBody>
          <a:bodyPr>
            <a:spAutoFit/>
          </a:bodyPr>
          <a:lstStyle/>
          <a:p>
            <a:pPr algn="ctr"/>
            <a:r>
              <a:rPr lang="en-US" sz="2400" dirty="0" smtClean="0">
                <a:latin typeface="Calibri" pitchFamily="34" charset="0"/>
                <a:cs typeface="Calibri" pitchFamily="34" charset="0"/>
              </a:rPr>
              <a:t>SYNTHETIC DIVISION</a:t>
            </a:r>
            <a:endParaRPr lang="en-US" sz="2400" dirty="0">
              <a:latin typeface="Calibri" pitchFamily="34" charset="0"/>
              <a:cs typeface="Calibri" pitchFamily="34" charset="0"/>
            </a:endParaRPr>
          </a:p>
        </p:txBody>
      </p:sp>
      <p:sp>
        <p:nvSpPr>
          <p:cNvPr id="3" name="Slide Number Placeholder 2"/>
          <p:cNvSpPr>
            <a:spLocks noGrp="1"/>
          </p:cNvSpPr>
          <p:nvPr>
            <p:ph type="sldNum" sz="quarter" idx="12"/>
          </p:nvPr>
        </p:nvSpPr>
        <p:spPr/>
        <p:txBody>
          <a:bodyPr/>
          <a:lstStyle/>
          <a:p>
            <a:pPr>
              <a:defRPr/>
            </a:pPr>
            <a:fld id="{C5D99174-3558-4ECF-88CC-1EADAF5F65E5}" type="slidenum">
              <a:rPr lang="en-GB" smtClean="0"/>
              <a:pPr>
                <a:defRPr/>
              </a:pPr>
              <a:t>16</a:t>
            </a:fld>
            <a:endParaRPr lang="en-GB"/>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457200" y="1370013"/>
            <a:ext cx="8229600" cy="5256212"/>
          </a:xfrm>
          <a:noFill/>
        </p:spPr>
        <p:txBody>
          <a:bodyPr/>
          <a:lstStyle/>
          <a:p>
            <a:pPr marL="0" indent="0" eaLnBrk="1" hangingPunct="1">
              <a:buNone/>
            </a:pPr>
            <a:r>
              <a:rPr lang="en-US" sz="2400" smtClean="0">
                <a:latin typeface="Calibri" pitchFamily="34" charset="0"/>
                <a:cs typeface="Calibri" pitchFamily="34" charset="0"/>
              </a:rPr>
              <a:t>A procedure called </a:t>
            </a:r>
            <a:r>
              <a:rPr lang="en-US" sz="2400" b="1" smtClean="0">
                <a:latin typeface="Calibri" pitchFamily="34" charset="0"/>
                <a:cs typeface="Calibri" pitchFamily="34" charset="0"/>
              </a:rPr>
              <a:t>synthetic division </a:t>
            </a:r>
            <a:r>
              <a:rPr lang="en-US" sz="2400" smtClean="0">
                <a:latin typeface="Calibri" pitchFamily="34" charset="0"/>
                <a:cs typeface="Calibri" pitchFamily="34" charset="0"/>
              </a:rPr>
              <a:t>can expedite the</a:t>
            </a:r>
          </a:p>
          <a:p>
            <a:pPr marL="0" indent="0" eaLnBrk="1" hangingPunct="1">
              <a:buNone/>
            </a:pPr>
            <a:r>
              <a:rPr lang="en-US" sz="2400" smtClean="0">
                <a:latin typeface="Calibri" pitchFamily="34" charset="0"/>
                <a:cs typeface="Calibri" pitchFamily="34" charset="0"/>
              </a:rPr>
              <a:t>division process. </a:t>
            </a:r>
          </a:p>
          <a:p>
            <a:pPr marL="0" indent="0" eaLnBrk="1" hangingPunct="1">
              <a:buNone/>
            </a:pPr>
            <a:endParaRPr lang="en-US" sz="2400" smtClean="0">
              <a:latin typeface="Calibri" pitchFamily="34" charset="0"/>
              <a:cs typeface="Calibri" pitchFamily="34" charset="0"/>
            </a:endParaRPr>
          </a:p>
          <a:p>
            <a:pPr marL="0" indent="0" eaLnBrk="1" hangingPunct="1">
              <a:lnSpc>
                <a:spcPct val="125000"/>
              </a:lnSpc>
              <a:buNone/>
            </a:pPr>
            <a:r>
              <a:rPr lang="en-US" sz="2400" smtClean="0">
                <a:latin typeface="Calibri" pitchFamily="34" charset="0"/>
                <a:cs typeface="Calibri" pitchFamily="34" charset="0"/>
              </a:rPr>
              <a:t>To apply the synthetic division procedure, the divisor must be a polynomial of the form </a:t>
            </a:r>
            <a:r>
              <a:rPr lang="en-US" sz="2400" i="1" smtClean="0">
                <a:latin typeface="Calibri" pitchFamily="34" charset="0"/>
                <a:cs typeface="Calibri" pitchFamily="34" charset="0"/>
              </a:rPr>
              <a:t>x</a:t>
            </a:r>
            <a:r>
              <a:rPr lang="en-US" sz="2400" smtClean="0">
                <a:latin typeface="Calibri" pitchFamily="34" charset="0"/>
                <a:cs typeface="Calibri" pitchFamily="34" charset="0"/>
              </a:rPr>
              <a:t> – </a:t>
            </a:r>
            <a:r>
              <a:rPr lang="en-US" sz="2400" i="1" smtClean="0">
                <a:latin typeface="Calibri" pitchFamily="34" charset="0"/>
                <a:cs typeface="Calibri" pitchFamily="34" charset="0"/>
              </a:rPr>
              <a:t>c</a:t>
            </a:r>
            <a:r>
              <a:rPr lang="en-US" sz="2400" smtClean="0">
                <a:latin typeface="Calibri" pitchFamily="34" charset="0"/>
                <a:cs typeface="Calibri" pitchFamily="34" charset="0"/>
              </a:rPr>
              <a:t>, where </a:t>
            </a:r>
            <a:r>
              <a:rPr lang="en-US" sz="2400" i="1" smtClean="0">
                <a:latin typeface="Calibri" pitchFamily="34" charset="0"/>
                <a:cs typeface="Calibri" pitchFamily="34" charset="0"/>
              </a:rPr>
              <a:t>c </a:t>
            </a:r>
            <a:r>
              <a:rPr lang="en-US" sz="2400" smtClean="0">
                <a:latin typeface="Calibri" pitchFamily="34" charset="0"/>
                <a:cs typeface="Calibri" pitchFamily="34" charset="0"/>
              </a:rPr>
              <a:t>is a constant.</a:t>
            </a:r>
          </a:p>
          <a:p>
            <a:pPr marL="0" indent="0" eaLnBrk="1" hangingPunct="1">
              <a:lnSpc>
                <a:spcPct val="125000"/>
              </a:lnSpc>
              <a:buNone/>
            </a:pPr>
            <a:endParaRPr lang="en-US" sz="2400" smtClean="0">
              <a:latin typeface="Calibri" pitchFamily="34" charset="0"/>
              <a:cs typeface="Calibri" pitchFamily="34" charset="0"/>
            </a:endParaRPr>
          </a:p>
          <a:p>
            <a:pPr marL="0" indent="0" eaLnBrk="1" hangingPunct="1">
              <a:lnSpc>
                <a:spcPct val="125000"/>
              </a:lnSpc>
              <a:buNone/>
            </a:pPr>
            <a:r>
              <a:rPr lang="en-US" sz="2400" smtClean="0">
                <a:latin typeface="Calibri" pitchFamily="34" charset="0"/>
                <a:cs typeface="Calibri" pitchFamily="34" charset="0"/>
              </a:rPr>
              <a:t>In the synthetic division procedure, the variables that occur in the polynomials are not listed.</a:t>
            </a:r>
          </a:p>
        </p:txBody>
      </p:sp>
      <p:sp>
        <p:nvSpPr>
          <p:cNvPr id="18435" name="Rectangle 3"/>
          <p:cNvSpPr>
            <a:spLocks noGrp="1" noChangeArrowheads="1"/>
          </p:cNvSpPr>
          <p:nvPr>
            <p:ph type="title"/>
          </p:nvPr>
        </p:nvSpPr>
        <p:spPr>
          <a:xfrm>
            <a:off x="301625" y="90488"/>
            <a:ext cx="8226425" cy="1143000"/>
          </a:xfrm>
          <a:noFill/>
        </p:spPr>
        <p:txBody>
          <a:bodyPr/>
          <a:lstStyle/>
          <a:p>
            <a:pPr eaLnBrk="1" hangingPunct="1"/>
            <a:r>
              <a:rPr lang="en-US" sz="2400" smtClean="0">
                <a:latin typeface="Calibri" pitchFamily="34" charset="0"/>
                <a:cs typeface="Calibri" pitchFamily="34" charset="0"/>
              </a:rPr>
              <a:t>Synthetic Division</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17</a:t>
            </a:fld>
            <a:endParaRPr lang="en-GB"/>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457200" y="1143000"/>
            <a:ext cx="8229600" cy="5256212"/>
          </a:xfrm>
          <a:noFill/>
        </p:spPr>
        <p:txBody>
          <a:bodyPr/>
          <a:lstStyle/>
          <a:p>
            <a:pPr marL="0" indent="0" eaLnBrk="1" hangingPunct="1">
              <a:buNone/>
            </a:pPr>
            <a:r>
              <a:rPr lang="en-US" sz="2400" dirty="0" smtClean="0">
                <a:latin typeface="Calibri" pitchFamily="34" charset="0"/>
                <a:cs typeface="Calibri" pitchFamily="34" charset="0"/>
              </a:rPr>
              <a:t>To understand how synthetic division is performed, examine the following </a:t>
            </a:r>
            <a:r>
              <a:rPr lang="en-US" sz="2400" b="1" dirty="0" smtClean="0">
                <a:latin typeface="Calibri" pitchFamily="34" charset="0"/>
                <a:cs typeface="Calibri" pitchFamily="34" charset="0"/>
              </a:rPr>
              <a:t>long division </a:t>
            </a:r>
            <a:r>
              <a:rPr lang="en-US" sz="2400" dirty="0" smtClean="0">
                <a:latin typeface="Calibri" pitchFamily="34" charset="0"/>
                <a:cs typeface="Calibri" pitchFamily="34" charset="0"/>
              </a:rPr>
              <a:t>on the left and the related synthetic division on the right.</a:t>
            </a:r>
          </a:p>
          <a:p>
            <a:pPr marL="0" indent="0" eaLnBrk="1" hangingPunct="1">
              <a:buNone/>
            </a:pPr>
            <a:endParaRPr lang="en-US" sz="2400" dirty="0" smtClean="0">
              <a:latin typeface="Calibri" pitchFamily="34" charset="0"/>
              <a:cs typeface="Calibri" pitchFamily="34" charset="0"/>
            </a:endParaRPr>
          </a:p>
          <a:p>
            <a:pPr marL="0" indent="0" eaLnBrk="1" hangingPunct="1">
              <a:buNone/>
            </a:pPr>
            <a:r>
              <a:rPr lang="en-US" sz="2400" dirty="0" smtClean="0">
                <a:solidFill>
                  <a:srgbClr val="21419C"/>
                </a:solidFill>
                <a:latin typeface="Calibri" pitchFamily="34" charset="0"/>
                <a:cs typeface="Calibri" pitchFamily="34" charset="0"/>
              </a:rPr>
              <a:t>Long Division			Synthetic Division</a:t>
            </a:r>
          </a:p>
        </p:txBody>
      </p:sp>
      <p:pic>
        <p:nvPicPr>
          <p:cNvPr id="19460" name="Picture 4"/>
          <p:cNvPicPr>
            <a:picLocks noChangeAspect="1" noChangeArrowheads="1"/>
          </p:cNvPicPr>
          <p:nvPr/>
        </p:nvPicPr>
        <p:blipFill>
          <a:blip r:embed="rId3" cstate="print"/>
          <a:srcRect/>
          <a:stretch>
            <a:fillRect/>
          </a:stretch>
        </p:blipFill>
        <p:spPr bwMode="auto">
          <a:xfrm>
            <a:off x="1143000" y="3370263"/>
            <a:ext cx="2678113" cy="3411537"/>
          </a:xfrm>
          <a:prstGeom prst="rect">
            <a:avLst/>
          </a:prstGeom>
          <a:noFill/>
          <a:ln w="9525" algn="ctr">
            <a:noFill/>
            <a:miter lim="800000"/>
            <a:headEnd/>
            <a:tailEnd/>
          </a:ln>
        </p:spPr>
      </p:pic>
      <p:pic>
        <p:nvPicPr>
          <p:cNvPr id="19461" name="Picture 5"/>
          <p:cNvPicPr>
            <a:picLocks noChangeAspect="1" noChangeArrowheads="1"/>
          </p:cNvPicPr>
          <p:nvPr/>
        </p:nvPicPr>
        <p:blipFill>
          <a:blip r:embed="rId4" cstate="print"/>
          <a:srcRect/>
          <a:stretch>
            <a:fillRect/>
          </a:stretch>
        </p:blipFill>
        <p:spPr bwMode="auto">
          <a:xfrm>
            <a:off x="4872038" y="4443413"/>
            <a:ext cx="3509962" cy="1500187"/>
          </a:xfrm>
          <a:prstGeom prst="rect">
            <a:avLst/>
          </a:prstGeom>
          <a:noFill/>
          <a:ln w="9525" algn="ctr">
            <a:noFill/>
            <a:miter lim="800000"/>
            <a:headEnd/>
            <a:tailEnd/>
          </a:ln>
        </p:spPr>
      </p:pic>
      <p:sp>
        <p:nvSpPr>
          <p:cNvPr id="5" name="Slide Number Placeholder 4"/>
          <p:cNvSpPr>
            <a:spLocks noGrp="1"/>
          </p:cNvSpPr>
          <p:nvPr>
            <p:ph type="sldNum" sz="quarter" idx="12"/>
          </p:nvPr>
        </p:nvSpPr>
        <p:spPr/>
        <p:txBody>
          <a:bodyPr/>
          <a:lstStyle/>
          <a:p>
            <a:pPr>
              <a:defRPr/>
            </a:pPr>
            <a:fld id="{C5D99174-3558-4ECF-88CC-1EADAF5F65E5}" type="slidenum">
              <a:rPr lang="en-GB" smtClean="0"/>
              <a:pPr>
                <a:defRPr/>
              </a:pPr>
              <a:t>18</a:t>
            </a:fld>
            <a:endParaRPr lang="en-GB"/>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457200" y="1370013"/>
            <a:ext cx="8229600" cy="5256212"/>
          </a:xfrm>
          <a:noFill/>
        </p:spPr>
        <p:txBody>
          <a:bodyPr/>
          <a:lstStyle/>
          <a:p>
            <a:pPr marL="0" indent="0" eaLnBrk="1" hangingPunct="1">
              <a:buNone/>
            </a:pPr>
            <a:r>
              <a:rPr lang="en-US" sz="2400" smtClean="0">
                <a:latin typeface="Calibri" pitchFamily="34" charset="0"/>
                <a:cs typeface="Calibri" pitchFamily="34" charset="0"/>
              </a:rPr>
              <a:t>In the long division, the dividend is 4</a:t>
            </a:r>
            <a:r>
              <a:rPr lang="en-US" sz="2400" i="1" smtClean="0">
                <a:latin typeface="Calibri" pitchFamily="34" charset="0"/>
                <a:cs typeface="Calibri" pitchFamily="34" charset="0"/>
              </a:rPr>
              <a:t>x</a:t>
            </a:r>
            <a:r>
              <a:rPr lang="en-US" sz="2400" baseline="30000" smtClean="0">
                <a:latin typeface="Calibri" pitchFamily="34" charset="0"/>
                <a:cs typeface="Calibri" pitchFamily="34" charset="0"/>
              </a:rPr>
              <a:t>3</a:t>
            </a:r>
            <a:r>
              <a:rPr lang="en-US" sz="2400" smtClean="0">
                <a:latin typeface="Calibri" pitchFamily="34" charset="0"/>
                <a:cs typeface="Calibri" pitchFamily="34" charset="0"/>
              </a:rPr>
              <a:t> – 5</a:t>
            </a:r>
            <a:r>
              <a:rPr lang="en-US" sz="2400" i="1" smtClean="0">
                <a:latin typeface="Calibri" pitchFamily="34" charset="0"/>
                <a:cs typeface="Calibri" pitchFamily="34" charset="0"/>
              </a:rPr>
              <a:t>x</a:t>
            </a:r>
            <a:r>
              <a:rPr lang="en-US" sz="2400" baseline="30000" smtClean="0">
                <a:latin typeface="Calibri" pitchFamily="34" charset="0"/>
                <a:cs typeface="Calibri" pitchFamily="34" charset="0"/>
              </a:rPr>
              <a:t>2</a:t>
            </a:r>
            <a:r>
              <a:rPr lang="en-US" sz="2400" smtClean="0">
                <a:latin typeface="Calibri" pitchFamily="34" charset="0"/>
                <a:cs typeface="Calibri" pitchFamily="34" charset="0"/>
              </a:rPr>
              <a:t> + 2</a:t>
            </a:r>
            <a:r>
              <a:rPr lang="en-US" sz="2400" i="1" smtClean="0">
                <a:latin typeface="Calibri" pitchFamily="34" charset="0"/>
                <a:cs typeface="Calibri" pitchFamily="34" charset="0"/>
              </a:rPr>
              <a:t>x </a:t>
            </a:r>
            <a:r>
              <a:rPr lang="en-US" sz="2400" smtClean="0">
                <a:latin typeface="Calibri" pitchFamily="34" charset="0"/>
                <a:cs typeface="Calibri" pitchFamily="34" charset="0"/>
              </a:rPr>
              <a:t>– 10 and</a:t>
            </a:r>
          </a:p>
          <a:p>
            <a:pPr marL="0" indent="0" eaLnBrk="1" hangingPunct="1">
              <a:buNone/>
            </a:pPr>
            <a:r>
              <a:rPr lang="en-US" sz="2400" smtClean="0">
                <a:latin typeface="Calibri" pitchFamily="34" charset="0"/>
                <a:cs typeface="Calibri" pitchFamily="34" charset="0"/>
              </a:rPr>
              <a:t>the divisor is </a:t>
            </a:r>
            <a:r>
              <a:rPr lang="en-US" sz="2400" i="1" smtClean="0">
                <a:latin typeface="Calibri" pitchFamily="34" charset="0"/>
                <a:cs typeface="Calibri" pitchFamily="34" charset="0"/>
              </a:rPr>
              <a:t>x </a:t>
            </a:r>
            <a:r>
              <a:rPr lang="en-US" sz="2400" smtClean="0">
                <a:latin typeface="Calibri" pitchFamily="34" charset="0"/>
                <a:cs typeface="Calibri" pitchFamily="34" charset="0"/>
              </a:rPr>
              <a:t>– 2.</a:t>
            </a:r>
          </a:p>
          <a:p>
            <a:pPr marL="0" indent="0" eaLnBrk="1" hangingPunct="1">
              <a:lnSpc>
                <a:spcPct val="110000"/>
              </a:lnSpc>
              <a:buNone/>
            </a:pPr>
            <a:endParaRPr lang="en-US" sz="2400" smtClean="0">
              <a:latin typeface="Calibri" pitchFamily="34" charset="0"/>
              <a:cs typeface="Calibri" pitchFamily="34" charset="0"/>
            </a:endParaRPr>
          </a:p>
          <a:p>
            <a:pPr marL="0" indent="0" eaLnBrk="1" hangingPunct="1">
              <a:lnSpc>
                <a:spcPct val="110000"/>
              </a:lnSpc>
              <a:buNone/>
            </a:pPr>
            <a:r>
              <a:rPr lang="en-US" sz="2400" smtClean="0">
                <a:latin typeface="Calibri" pitchFamily="34" charset="0"/>
                <a:cs typeface="Calibri" pitchFamily="34" charset="0"/>
              </a:rPr>
              <a:t>Because the divisor is of the form </a:t>
            </a:r>
            <a:r>
              <a:rPr lang="en-US" sz="2400" i="1" smtClean="0">
                <a:latin typeface="Calibri" pitchFamily="34" charset="0"/>
                <a:cs typeface="Calibri" pitchFamily="34" charset="0"/>
              </a:rPr>
              <a:t>x </a:t>
            </a:r>
            <a:r>
              <a:rPr lang="en-US" sz="2400" smtClean="0">
                <a:latin typeface="Calibri" pitchFamily="34" charset="0"/>
                <a:cs typeface="Calibri" pitchFamily="34" charset="0"/>
              </a:rPr>
              <a:t>– </a:t>
            </a:r>
            <a:r>
              <a:rPr lang="en-US" sz="2400" i="1" smtClean="0">
                <a:latin typeface="Calibri" pitchFamily="34" charset="0"/>
                <a:cs typeface="Calibri" pitchFamily="34" charset="0"/>
              </a:rPr>
              <a:t>c</a:t>
            </a:r>
            <a:r>
              <a:rPr lang="en-US" sz="2400" smtClean="0">
                <a:latin typeface="Calibri" pitchFamily="34" charset="0"/>
                <a:cs typeface="Calibri" pitchFamily="34" charset="0"/>
              </a:rPr>
              <a:t>, with </a:t>
            </a:r>
            <a:r>
              <a:rPr lang="en-US" sz="2400" i="1" smtClean="0">
                <a:latin typeface="Calibri" pitchFamily="34" charset="0"/>
                <a:cs typeface="Calibri" pitchFamily="34" charset="0"/>
              </a:rPr>
              <a:t>c </a:t>
            </a:r>
            <a:r>
              <a:rPr lang="en-US" sz="2400" smtClean="0">
                <a:latin typeface="Calibri" pitchFamily="34" charset="0"/>
                <a:cs typeface="Calibri" pitchFamily="34" charset="0"/>
              </a:rPr>
              <a:t>= 2, the division can be performed by the synthetic division procedure. Observe that in the above synthetic division:</a:t>
            </a:r>
          </a:p>
          <a:p>
            <a:pPr marL="0" indent="0" eaLnBrk="1" hangingPunct="1">
              <a:lnSpc>
                <a:spcPct val="110000"/>
              </a:lnSpc>
              <a:buNone/>
            </a:pPr>
            <a:endParaRPr lang="en-US" sz="2400" smtClean="0">
              <a:latin typeface="Calibri" pitchFamily="34" charset="0"/>
              <a:cs typeface="Calibri" pitchFamily="34" charset="0"/>
            </a:endParaRPr>
          </a:p>
          <a:p>
            <a:pPr marL="0" indent="0" eaLnBrk="1" hangingPunct="1">
              <a:lnSpc>
                <a:spcPct val="110000"/>
              </a:lnSpc>
              <a:buNone/>
            </a:pPr>
            <a:r>
              <a:rPr lang="en-US" sz="2400" b="1" smtClean="0">
                <a:latin typeface="Calibri" pitchFamily="34" charset="0"/>
                <a:cs typeface="Calibri" pitchFamily="34" charset="0"/>
              </a:rPr>
              <a:t>1.</a:t>
            </a:r>
            <a:r>
              <a:rPr lang="en-US" sz="2400" smtClean="0">
                <a:latin typeface="Calibri" pitchFamily="34" charset="0"/>
                <a:cs typeface="Calibri" pitchFamily="34" charset="0"/>
              </a:rPr>
              <a:t> The constant </a:t>
            </a:r>
            <a:r>
              <a:rPr lang="en-US" sz="2400" i="1" smtClean="0">
                <a:latin typeface="Calibri" pitchFamily="34" charset="0"/>
                <a:cs typeface="Calibri" pitchFamily="34" charset="0"/>
              </a:rPr>
              <a:t>c </a:t>
            </a:r>
            <a:r>
              <a:rPr lang="en-US" sz="2400" smtClean="0">
                <a:latin typeface="Calibri" pitchFamily="34" charset="0"/>
                <a:cs typeface="Calibri" pitchFamily="34" charset="0"/>
              </a:rPr>
              <a:t>is listed as the first number in the first   </a:t>
            </a:r>
            <a:br>
              <a:rPr lang="en-US" sz="2400" smtClean="0">
                <a:latin typeface="Calibri" pitchFamily="34" charset="0"/>
                <a:cs typeface="Calibri" pitchFamily="34" charset="0"/>
              </a:rPr>
            </a:br>
            <a:r>
              <a:rPr lang="en-US" sz="2400" smtClean="0">
                <a:latin typeface="Calibri" pitchFamily="34" charset="0"/>
                <a:cs typeface="Calibri" pitchFamily="34" charset="0"/>
              </a:rPr>
              <a:t>     row, followed by the coefficients of the dividend.</a:t>
            </a:r>
          </a:p>
          <a:p>
            <a:pPr marL="0" indent="0" eaLnBrk="1" hangingPunct="1">
              <a:lnSpc>
                <a:spcPct val="110000"/>
              </a:lnSpc>
              <a:buNone/>
            </a:pPr>
            <a:endParaRPr lang="en-US" sz="2400" smtClean="0">
              <a:latin typeface="Calibri" pitchFamily="34" charset="0"/>
              <a:cs typeface="Calibri" pitchFamily="34" charset="0"/>
            </a:endParaRPr>
          </a:p>
          <a:p>
            <a:pPr marL="0" indent="0" eaLnBrk="1" hangingPunct="1">
              <a:lnSpc>
                <a:spcPct val="110000"/>
              </a:lnSpc>
              <a:buNone/>
            </a:pPr>
            <a:r>
              <a:rPr lang="en-US" sz="2400" b="1" smtClean="0">
                <a:latin typeface="Calibri" pitchFamily="34" charset="0"/>
                <a:cs typeface="Calibri" pitchFamily="34" charset="0"/>
              </a:rPr>
              <a:t>2. </a:t>
            </a:r>
            <a:r>
              <a:rPr lang="en-US" sz="2400" smtClean="0">
                <a:latin typeface="Calibri" pitchFamily="34" charset="0"/>
                <a:cs typeface="Calibri" pitchFamily="34" charset="0"/>
              </a:rPr>
              <a:t>The first number in the third row is the leading coefficient </a:t>
            </a:r>
            <a:br>
              <a:rPr lang="en-US" sz="2400" smtClean="0">
                <a:latin typeface="Calibri" pitchFamily="34" charset="0"/>
                <a:cs typeface="Calibri" pitchFamily="34" charset="0"/>
              </a:rPr>
            </a:br>
            <a:r>
              <a:rPr lang="en-US" sz="2400" smtClean="0">
                <a:latin typeface="Calibri" pitchFamily="34" charset="0"/>
                <a:cs typeface="Calibri" pitchFamily="34" charset="0"/>
              </a:rPr>
              <a:t>    of the dividend.</a:t>
            </a:r>
          </a:p>
        </p:txBody>
      </p:sp>
      <p:sp>
        <p:nvSpPr>
          <p:cNvPr id="20483" name="Rectangle 3"/>
          <p:cNvSpPr>
            <a:spLocks noGrp="1" noChangeArrowheads="1"/>
          </p:cNvSpPr>
          <p:nvPr>
            <p:ph type="title"/>
          </p:nvPr>
        </p:nvSpPr>
        <p:spPr>
          <a:xfrm>
            <a:off x="301625" y="90488"/>
            <a:ext cx="8226425" cy="1143000"/>
          </a:xfrm>
          <a:noFill/>
        </p:spPr>
        <p:txBody>
          <a:bodyPr/>
          <a:lstStyle/>
          <a:p>
            <a:pPr eaLnBrk="1" hangingPunct="1"/>
            <a:r>
              <a:rPr lang="en-US" sz="2400" smtClean="0">
                <a:latin typeface="Calibri" pitchFamily="34" charset="0"/>
                <a:cs typeface="Calibri" pitchFamily="34" charset="0"/>
              </a:rPr>
              <a:t>Synthetic Division</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19</a:t>
            </a:fld>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3"/>
          <p:cNvPicPr>
            <a:picLocks noChangeAspect="1" noChangeArrowheads="1"/>
          </p:cNvPicPr>
          <p:nvPr/>
        </p:nvPicPr>
        <p:blipFill>
          <a:blip r:embed="rId3" cstate="print"/>
          <a:srcRect/>
          <a:stretch>
            <a:fillRect/>
          </a:stretch>
        </p:blipFill>
        <p:spPr bwMode="auto">
          <a:xfrm>
            <a:off x="0" y="2879725"/>
            <a:ext cx="9144000" cy="808038"/>
          </a:xfrm>
          <a:prstGeom prst="rect">
            <a:avLst/>
          </a:prstGeom>
          <a:noFill/>
          <a:ln w="9525" algn="ctr">
            <a:noFill/>
            <a:miter lim="800000"/>
            <a:headEnd/>
            <a:tailEnd/>
          </a:ln>
        </p:spPr>
      </p:pic>
      <p:sp>
        <p:nvSpPr>
          <p:cNvPr id="3076" name="Text Box 21"/>
          <p:cNvSpPr txBox="1">
            <a:spLocks noChangeArrowheads="1"/>
          </p:cNvSpPr>
          <p:nvPr/>
        </p:nvSpPr>
        <p:spPr bwMode="auto">
          <a:xfrm>
            <a:off x="1717675" y="3140075"/>
            <a:ext cx="7410450" cy="461665"/>
          </a:xfrm>
          <a:prstGeom prst="rect">
            <a:avLst/>
          </a:prstGeom>
          <a:noFill/>
          <a:ln w="9525" algn="ctr">
            <a:noFill/>
            <a:miter lim="800000"/>
            <a:headEnd/>
            <a:tailEnd/>
          </a:ln>
        </p:spPr>
        <p:txBody>
          <a:bodyPr>
            <a:spAutoFit/>
          </a:bodyPr>
          <a:lstStyle/>
          <a:p>
            <a:r>
              <a:rPr lang="en-US" sz="2400" dirty="0" smtClean="0">
                <a:latin typeface="Calibri" pitchFamily="34" charset="0"/>
                <a:cs typeface="Calibri" pitchFamily="34" charset="0"/>
              </a:rPr>
              <a:t>REMAINDER THEOREM AND FACTOR THEOREM</a:t>
            </a:r>
          </a:p>
        </p:txBody>
      </p:sp>
      <p:sp>
        <p:nvSpPr>
          <p:cNvPr id="4" name="Slide Number Placeholder 3"/>
          <p:cNvSpPr>
            <a:spLocks noGrp="1"/>
          </p:cNvSpPr>
          <p:nvPr>
            <p:ph type="sldNum" sz="quarter" idx="12"/>
          </p:nvPr>
        </p:nvSpPr>
        <p:spPr/>
        <p:txBody>
          <a:bodyPr/>
          <a:lstStyle/>
          <a:p>
            <a:pPr>
              <a:defRPr/>
            </a:pPr>
            <a:fld id="{A6416AED-9AE8-4DB5-A701-17B03AAD204E}"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457200" y="1370013"/>
            <a:ext cx="8229600" cy="5256212"/>
          </a:xfrm>
          <a:noFill/>
        </p:spPr>
        <p:txBody>
          <a:bodyPr/>
          <a:lstStyle/>
          <a:p>
            <a:pPr marL="0" indent="0" eaLnBrk="1" hangingPunct="1">
              <a:buNone/>
            </a:pPr>
            <a:r>
              <a:rPr lang="en-US" sz="2400" b="1" smtClean="0">
                <a:cs typeface="Calibri" pitchFamily="34" charset="0"/>
              </a:rPr>
              <a:t>3. </a:t>
            </a:r>
            <a:r>
              <a:rPr lang="en-US" sz="2400" smtClean="0">
                <a:cs typeface="Calibri" pitchFamily="34" charset="0"/>
              </a:rPr>
              <a:t>Each number in the second row is determined by</a:t>
            </a:r>
          </a:p>
          <a:p>
            <a:pPr marL="0" indent="0" eaLnBrk="1" hangingPunct="1">
              <a:lnSpc>
                <a:spcPct val="110000"/>
              </a:lnSpc>
              <a:buNone/>
            </a:pPr>
            <a:r>
              <a:rPr lang="en-US" sz="2400" smtClean="0">
                <a:cs typeface="Calibri" pitchFamily="34" charset="0"/>
              </a:rPr>
              <a:t> </a:t>
            </a:r>
            <a:br>
              <a:rPr lang="en-US" sz="2400" smtClean="0">
                <a:cs typeface="Calibri" pitchFamily="34" charset="0"/>
              </a:rPr>
            </a:br>
            <a:r>
              <a:rPr lang="en-US" sz="2400" smtClean="0">
                <a:cs typeface="Calibri" pitchFamily="34" charset="0"/>
              </a:rPr>
              <a:t>    computing the product of </a:t>
            </a:r>
            <a:r>
              <a:rPr lang="en-US" sz="2400" i="1" smtClean="0">
                <a:cs typeface="Calibri" pitchFamily="34" charset="0"/>
              </a:rPr>
              <a:t>c </a:t>
            </a:r>
            <a:r>
              <a:rPr lang="en-US" sz="2400" smtClean="0">
                <a:cs typeface="Calibri" pitchFamily="34" charset="0"/>
              </a:rPr>
              <a:t>and the number in the third </a:t>
            </a:r>
            <a:br>
              <a:rPr lang="en-US" sz="2400" smtClean="0">
                <a:cs typeface="Calibri" pitchFamily="34" charset="0"/>
              </a:rPr>
            </a:br>
            <a:r>
              <a:rPr lang="en-US" sz="2400" smtClean="0">
                <a:cs typeface="Calibri" pitchFamily="34" charset="0"/>
              </a:rPr>
              <a:t>    row of the preceding column.</a:t>
            </a:r>
          </a:p>
          <a:p>
            <a:pPr marL="0" indent="0" eaLnBrk="1" hangingPunct="1">
              <a:lnSpc>
                <a:spcPct val="110000"/>
              </a:lnSpc>
              <a:buNone/>
            </a:pPr>
            <a:endParaRPr lang="en-US" sz="2400" smtClean="0">
              <a:cs typeface="Calibri" pitchFamily="34" charset="0"/>
            </a:endParaRPr>
          </a:p>
          <a:p>
            <a:pPr marL="0" indent="0" eaLnBrk="1" hangingPunct="1">
              <a:lnSpc>
                <a:spcPct val="110000"/>
              </a:lnSpc>
              <a:buNone/>
            </a:pPr>
            <a:r>
              <a:rPr lang="en-US" sz="2400" b="1" smtClean="0">
                <a:cs typeface="Calibri" pitchFamily="34" charset="0"/>
              </a:rPr>
              <a:t>4. </a:t>
            </a:r>
            <a:r>
              <a:rPr lang="en-US" sz="2400" smtClean="0">
                <a:cs typeface="Calibri" pitchFamily="34" charset="0"/>
              </a:rPr>
              <a:t>Each of the numbers in the third row, other than the first </a:t>
            </a:r>
            <a:br>
              <a:rPr lang="en-US" sz="2400" smtClean="0">
                <a:cs typeface="Calibri" pitchFamily="34" charset="0"/>
              </a:rPr>
            </a:br>
            <a:r>
              <a:rPr lang="en-US" sz="2400" smtClean="0">
                <a:cs typeface="Calibri" pitchFamily="34" charset="0"/>
              </a:rPr>
              <a:t>    number, is determined by adding the numbers directly </a:t>
            </a:r>
            <a:br>
              <a:rPr lang="en-US" sz="2400" smtClean="0">
                <a:cs typeface="Calibri" pitchFamily="34" charset="0"/>
              </a:rPr>
            </a:br>
            <a:r>
              <a:rPr lang="en-US" sz="2400" smtClean="0">
                <a:cs typeface="Calibri" pitchFamily="34" charset="0"/>
              </a:rPr>
              <a:t>    above it.</a:t>
            </a:r>
          </a:p>
          <a:p>
            <a:pPr marL="0" indent="0" eaLnBrk="1" hangingPunct="1">
              <a:lnSpc>
                <a:spcPct val="110000"/>
              </a:lnSpc>
              <a:buNone/>
            </a:pPr>
            <a:endParaRPr lang="en-US" sz="2400" smtClean="0">
              <a:cs typeface="Calibri" pitchFamily="34" charset="0"/>
            </a:endParaRPr>
          </a:p>
          <a:p>
            <a:pPr marL="0" indent="0" eaLnBrk="1" hangingPunct="1">
              <a:lnSpc>
                <a:spcPct val="110000"/>
              </a:lnSpc>
              <a:buNone/>
            </a:pPr>
            <a:r>
              <a:rPr lang="en-US" sz="2400" smtClean="0">
                <a:cs typeface="Calibri" pitchFamily="34" charset="0"/>
              </a:rPr>
              <a:t>The following explanation illustrates the steps used to find the quotient and remainder of (2</a:t>
            </a:r>
            <a:r>
              <a:rPr lang="en-US" sz="2400" i="1" smtClean="0">
                <a:cs typeface="Calibri" pitchFamily="34" charset="0"/>
              </a:rPr>
              <a:t>x</a:t>
            </a:r>
            <a:r>
              <a:rPr lang="en-US" sz="2400" baseline="30000" smtClean="0">
                <a:cs typeface="Calibri" pitchFamily="34" charset="0"/>
              </a:rPr>
              <a:t>3</a:t>
            </a:r>
            <a:r>
              <a:rPr lang="en-US" sz="2400" smtClean="0">
                <a:cs typeface="Calibri" pitchFamily="34" charset="0"/>
              </a:rPr>
              <a:t> – 8</a:t>
            </a:r>
            <a:r>
              <a:rPr lang="en-US" sz="2400" i="1" smtClean="0">
                <a:cs typeface="Calibri" pitchFamily="34" charset="0"/>
              </a:rPr>
              <a:t>x </a:t>
            </a:r>
            <a:r>
              <a:rPr lang="en-US" sz="2400" smtClean="0">
                <a:cs typeface="Calibri" pitchFamily="34" charset="0"/>
              </a:rPr>
              <a:t>+ 7) </a:t>
            </a:r>
            <a:r>
              <a:rPr lang="en-US" sz="2400" b="1" smtClean="0">
                <a:cs typeface="Calibri" pitchFamily="34" charset="0"/>
                <a:sym typeface="Symbol" pitchFamily="18" charset="2"/>
              </a:rPr>
              <a:t></a:t>
            </a:r>
            <a:r>
              <a:rPr lang="en-US" sz="2400" smtClean="0">
                <a:cs typeface="Calibri" pitchFamily="34" charset="0"/>
              </a:rPr>
              <a:t> (</a:t>
            </a:r>
            <a:r>
              <a:rPr lang="en-US" sz="2400" i="1" smtClean="0">
                <a:cs typeface="Calibri" pitchFamily="34" charset="0"/>
              </a:rPr>
              <a:t>x </a:t>
            </a:r>
            <a:r>
              <a:rPr lang="en-US" sz="2400" smtClean="0">
                <a:cs typeface="Calibri" pitchFamily="34" charset="0"/>
              </a:rPr>
              <a:t>+ 3) using synthetic division.</a:t>
            </a:r>
          </a:p>
        </p:txBody>
      </p:sp>
      <p:sp>
        <p:nvSpPr>
          <p:cNvPr id="21507" name="Rectangle 3"/>
          <p:cNvSpPr>
            <a:spLocks noGrp="1" noChangeArrowheads="1"/>
          </p:cNvSpPr>
          <p:nvPr>
            <p:ph type="title"/>
          </p:nvPr>
        </p:nvSpPr>
        <p:spPr>
          <a:xfrm>
            <a:off x="301625" y="90488"/>
            <a:ext cx="8226425" cy="1143000"/>
          </a:xfrm>
          <a:noFill/>
        </p:spPr>
        <p:txBody>
          <a:bodyPr/>
          <a:lstStyle/>
          <a:p>
            <a:pPr eaLnBrk="1" hangingPunct="1"/>
            <a:r>
              <a:rPr lang="en-US" sz="2400" smtClean="0">
                <a:latin typeface="+mn-lt"/>
              </a:rPr>
              <a:t>Synthetic Division</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20</a:t>
            </a:fld>
            <a:endParaRPr lang="en-GB"/>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457200" y="1219200"/>
            <a:ext cx="8229600" cy="5256213"/>
          </a:xfrm>
          <a:noFill/>
        </p:spPr>
        <p:txBody>
          <a:bodyPr/>
          <a:lstStyle/>
          <a:p>
            <a:pPr marL="0" indent="0" eaLnBrk="1" hangingPunct="1">
              <a:buNone/>
            </a:pPr>
            <a:r>
              <a:rPr lang="en-US" sz="2400" smtClean="0">
                <a:latin typeface="Calibri" pitchFamily="34" charset="0"/>
                <a:cs typeface="Calibri" pitchFamily="34" charset="0"/>
              </a:rPr>
              <a:t>The divisor </a:t>
            </a:r>
            <a:r>
              <a:rPr lang="en-US" sz="2400" i="1" smtClean="0">
                <a:latin typeface="Calibri" pitchFamily="34" charset="0"/>
                <a:cs typeface="Calibri" pitchFamily="34" charset="0"/>
              </a:rPr>
              <a:t>x </a:t>
            </a:r>
            <a:r>
              <a:rPr lang="en-US" sz="2400" smtClean="0">
                <a:latin typeface="Calibri" pitchFamily="34" charset="0"/>
                <a:cs typeface="Calibri" pitchFamily="34" charset="0"/>
              </a:rPr>
              <a:t>+ 3 is written in </a:t>
            </a:r>
            <a:r>
              <a:rPr lang="en-US" sz="2400" i="1" smtClean="0">
                <a:latin typeface="Calibri" pitchFamily="34" charset="0"/>
                <a:cs typeface="Calibri" pitchFamily="34" charset="0"/>
              </a:rPr>
              <a:t>x </a:t>
            </a:r>
            <a:r>
              <a:rPr lang="en-US" sz="2400" smtClean="0">
                <a:latin typeface="Calibri" pitchFamily="34" charset="0"/>
                <a:cs typeface="Calibri" pitchFamily="34" charset="0"/>
              </a:rPr>
              <a:t>– </a:t>
            </a:r>
            <a:r>
              <a:rPr lang="en-US" sz="2400" i="1" smtClean="0">
                <a:latin typeface="Calibri" pitchFamily="34" charset="0"/>
                <a:cs typeface="Calibri" pitchFamily="34" charset="0"/>
              </a:rPr>
              <a:t>c </a:t>
            </a:r>
            <a:r>
              <a:rPr lang="en-US" sz="2400" smtClean="0">
                <a:latin typeface="Calibri" pitchFamily="34" charset="0"/>
                <a:cs typeface="Calibri" pitchFamily="34" charset="0"/>
              </a:rPr>
              <a:t>form as </a:t>
            </a:r>
            <a:r>
              <a:rPr lang="en-US" sz="2400" i="1" smtClean="0">
                <a:latin typeface="Calibri" pitchFamily="34" charset="0"/>
                <a:cs typeface="Calibri" pitchFamily="34" charset="0"/>
              </a:rPr>
              <a:t>x </a:t>
            </a:r>
            <a:r>
              <a:rPr lang="en-US" sz="2400" smtClean="0">
                <a:latin typeface="Calibri" pitchFamily="34" charset="0"/>
                <a:cs typeface="Calibri" pitchFamily="34" charset="0"/>
              </a:rPr>
              <a:t>– (–3), which indicates that </a:t>
            </a:r>
            <a:r>
              <a:rPr lang="en-US" sz="2400" i="1" smtClean="0">
                <a:latin typeface="Calibri" pitchFamily="34" charset="0"/>
                <a:cs typeface="Calibri" pitchFamily="34" charset="0"/>
              </a:rPr>
              <a:t>c </a:t>
            </a:r>
            <a:r>
              <a:rPr lang="en-US" sz="2400" smtClean="0">
                <a:latin typeface="Calibri" pitchFamily="34" charset="0"/>
                <a:cs typeface="Calibri" pitchFamily="34" charset="0"/>
              </a:rPr>
              <a:t>= –3. The dividend 2</a:t>
            </a:r>
            <a:r>
              <a:rPr lang="en-US" sz="2400" i="1" smtClean="0">
                <a:latin typeface="Calibri" pitchFamily="34" charset="0"/>
                <a:cs typeface="Calibri" pitchFamily="34" charset="0"/>
              </a:rPr>
              <a:t>x</a:t>
            </a:r>
            <a:r>
              <a:rPr lang="en-US" sz="2400" baseline="30000" smtClean="0">
                <a:latin typeface="Calibri" pitchFamily="34" charset="0"/>
                <a:cs typeface="Calibri" pitchFamily="34" charset="0"/>
              </a:rPr>
              <a:t>3</a:t>
            </a:r>
            <a:r>
              <a:rPr lang="en-US" sz="2400" smtClean="0">
                <a:latin typeface="Calibri" pitchFamily="34" charset="0"/>
                <a:cs typeface="Calibri" pitchFamily="34" charset="0"/>
              </a:rPr>
              <a:t> – 8</a:t>
            </a:r>
            <a:r>
              <a:rPr lang="en-US" sz="2400" i="1" smtClean="0">
                <a:latin typeface="Calibri" pitchFamily="34" charset="0"/>
                <a:cs typeface="Calibri" pitchFamily="34" charset="0"/>
              </a:rPr>
              <a:t>x </a:t>
            </a:r>
            <a:r>
              <a:rPr lang="en-US" sz="2400" smtClean="0">
                <a:latin typeface="Calibri" pitchFamily="34" charset="0"/>
                <a:cs typeface="Calibri" pitchFamily="34" charset="0"/>
              </a:rPr>
              <a:t>+ 7 is missing an </a:t>
            </a:r>
            <a:r>
              <a:rPr lang="en-US" sz="2400" i="1" smtClean="0">
                <a:latin typeface="Calibri" pitchFamily="34" charset="0"/>
                <a:cs typeface="Calibri" pitchFamily="34" charset="0"/>
              </a:rPr>
              <a:t>x</a:t>
            </a:r>
            <a:r>
              <a:rPr lang="en-US" sz="2400" baseline="30000" smtClean="0">
                <a:latin typeface="Calibri" pitchFamily="34" charset="0"/>
                <a:cs typeface="Calibri" pitchFamily="34" charset="0"/>
              </a:rPr>
              <a:t>2 </a:t>
            </a:r>
            <a:r>
              <a:rPr lang="en-US" sz="2400" smtClean="0">
                <a:latin typeface="Calibri" pitchFamily="34" charset="0"/>
                <a:cs typeface="Calibri" pitchFamily="34" charset="0"/>
              </a:rPr>
              <a:t>term.</a:t>
            </a:r>
          </a:p>
          <a:p>
            <a:pPr marL="0" indent="0" eaLnBrk="1" hangingPunct="1">
              <a:buNone/>
            </a:pPr>
            <a:endParaRPr lang="en-US" sz="2400" smtClean="0">
              <a:latin typeface="Calibri" pitchFamily="34" charset="0"/>
              <a:cs typeface="Calibri" pitchFamily="34" charset="0"/>
            </a:endParaRPr>
          </a:p>
          <a:p>
            <a:pPr marL="0" indent="0" eaLnBrk="1" hangingPunct="1">
              <a:buNone/>
            </a:pPr>
            <a:r>
              <a:rPr lang="en-US" sz="2400" smtClean="0">
                <a:latin typeface="Calibri" pitchFamily="34" charset="0"/>
                <a:cs typeface="Calibri" pitchFamily="34" charset="0"/>
              </a:rPr>
              <a:t>If we insert 0</a:t>
            </a:r>
            <a:r>
              <a:rPr lang="en-US" sz="2400" i="1" smtClean="0">
                <a:latin typeface="Calibri" pitchFamily="34" charset="0"/>
                <a:cs typeface="Calibri" pitchFamily="34" charset="0"/>
              </a:rPr>
              <a:t>x</a:t>
            </a:r>
            <a:r>
              <a:rPr lang="en-US" sz="2400" baseline="30000" smtClean="0">
                <a:latin typeface="Calibri" pitchFamily="34" charset="0"/>
                <a:cs typeface="Calibri" pitchFamily="34" charset="0"/>
              </a:rPr>
              <a:t>2</a:t>
            </a:r>
            <a:r>
              <a:rPr lang="en-US" sz="2400" smtClean="0">
                <a:latin typeface="Calibri" pitchFamily="34" charset="0"/>
                <a:cs typeface="Calibri" pitchFamily="34" charset="0"/>
              </a:rPr>
              <a:t> for the missing term, the dividend becomes</a:t>
            </a:r>
            <a:br>
              <a:rPr lang="en-US" sz="2400" smtClean="0">
                <a:latin typeface="Calibri" pitchFamily="34" charset="0"/>
                <a:cs typeface="Calibri" pitchFamily="34" charset="0"/>
              </a:rPr>
            </a:br>
            <a:r>
              <a:rPr lang="en-US" sz="2400" smtClean="0">
                <a:latin typeface="Calibri" pitchFamily="34" charset="0"/>
                <a:cs typeface="Calibri" pitchFamily="34" charset="0"/>
              </a:rPr>
              <a:t>2</a:t>
            </a:r>
            <a:r>
              <a:rPr lang="en-US" sz="2400" i="1" smtClean="0">
                <a:latin typeface="Calibri" pitchFamily="34" charset="0"/>
                <a:cs typeface="Calibri" pitchFamily="34" charset="0"/>
              </a:rPr>
              <a:t>x</a:t>
            </a:r>
            <a:r>
              <a:rPr lang="en-US" sz="2400" baseline="30000" smtClean="0">
                <a:latin typeface="Calibri" pitchFamily="34" charset="0"/>
                <a:cs typeface="Calibri" pitchFamily="34" charset="0"/>
              </a:rPr>
              <a:t>3</a:t>
            </a:r>
            <a:r>
              <a:rPr lang="en-US" sz="2400" smtClean="0">
                <a:latin typeface="Calibri" pitchFamily="34" charset="0"/>
                <a:cs typeface="Calibri" pitchFamily="34" charset="0"/>
              </a:rPr>
              <a:t> + 0</a:t>
            </a:r>
            <a:r>
              <a:rPr lang="en-US" sz="2400" i="1" smtClean="0">
                <a:latin typeface="Calibri" pitchFamily="34" charset="0"/>
                <a:cs typeface="Calibri" pitchFamily="34" charset="0"/>
              </a:rPr>
              <a:t>x</a:t>
            </a:r>
            <a:r>
              <a:rPr lang="en-US" sz="2400" baseline="30000" smtClean="0">
                <a:latin typeface="Calibri" pitchFamily="34" charset="0"/>
                <a:cs typeface="Calibri" pitchFamily="34" charset="0"/>
              </a:rPr>
              <a:t>2</a:t>
            </a:r>
            <a:r>
              <a:rPr lang="en-US" sz="2400" smtClean="0">
                <a:latin typeface="Calibri" pitchFamily="34" charset="0"/>
                <a:cs typeface="Calibri" pitchFamily="34" charset="0"/>
              </a:rPr>
              <a:t> – 8</a:t>
            </a:r>
            <a:r>
              <a:rPr lang="en-US" sz="2400" i="1" smtClean="0">
                <a:latin typeface="Calibri" pitchFamily="34" charset="0"/>
                <a:cs typeface="Calibri" pitchFamily="34" charset="0"/>
              </a:rPr>
              <a:t>x </a:t>
            </a:r>
            <a:r>
              <a:rPr lang="en-US" sz="2400" smtClean="0">
                <a:latin typeface="Calibri" pitchFamily="34" charset="0"/>
                <a:cs typeface="Calibri" pitchFamily="34" charset="0"/>
              </a:rPr>
              <a:t>+ 7.</a:t>
            </a:r>
          </a:p>
        </p:txBody>
      </p:sp>
      <p:sp>
        <p:nvSpPr>
          <p:cNvPr id="22531" name="Rectangle 3"/>
          <p:cNvSpPr>
            <a:spLocks noGrp="1" noChangeArrowheads="1"/>
          </p:cNvSpPr>
          <p:nvPr>
            <p:ph type="title"/>
          </p:nvPr>
        </p:nvSpPr>
        <p:spPr>
          <a:xfrm>
            <a:off x="301625" y="90488"/>
            <a:ext cx="8226425" cy="1143000"/>
          </a:xfrm>
          <a:noFill/>
        </p:spPr>
        <p:txBody>
          <a:bodyPr/>
          <a:lstStyle/>
          <a:p>
            <a:pPr eaLnBrk="1" hangingPunct="1"/>
            <a:r>
              <a:rPr lang="en-US" sz="2400" smtClean="0">
                <a:latin typeface="Calibri" pitchFamily="34" charset="0"/>
                <a:cs typeface="Calibri" pitchFamily="34" charset="0"/>
              </a:rPr>
              <a:t>Synthetic Division</a:t>
            </a:r>
          </a:p>
        </p:txBody>
      </p:sp>
      <p:sp>
        <p:nvSpPr>
          <p:cNvPr id="22532" name="Text Box 5"/>
          <p:cNvSpPr txBox="1">
            <a:spLocks noChangeArrowheads="1"/>
          </p:cNvSpPr>
          <p:nvPr/>
        </p:nvSpPr>
        <p:spPr bwMode="auto">
          <a:xfrm>
            <a:off x="4191000" y="4038600"/>
            <a:ext cx="4648200" cy="1938338"/>
          </a:xfrm>
          <a:prstGeom prst="rect">
            <a:avLst/>
          </a:prstGeom>
          <a:noFill/>
          <a:ln w="9525" algn="ctr">
            <a:noFill/>
            <a:miter lim="800000"/>
            <a:headEnd/>
            <a:tailEnd/>
          </a:ln>
        </p:spPr>
        <p:txBody>
          <a:bodyPr>
            <a:spAutoFit/>
          </a:bodyPr>
          <a:lstStyle/>
          <a:p>
            <a:r>
              <a:rPr lang="en-US" sz="2400">
                <a:solidFill>
                  <a:srgbClr val="009AFF"/>
                </a:solidFill>
                <a:latin typeface="Calibri" pitchFamily="34" charset="0"/>
                <a:cs typeface="Calibri" pitchFamily="34" charset="0"/>
              </a:rPr>
              <a:t>Write the constant </a:t>
            </a:r>
            <a:r>
              <a:rPr lang="en-US" sz="2400" i="1">
                <a:solidFill>
                  <a:srgbClr val="009AFF"/>
                </a:solidFill>
                <a:latin typeface="Calibri" pitchFamily="34" charset="0"/>
                <a:cs typeface="Calibri" pitchFamily="34" charset="0"/>
              </a:rPr>
              <a:t>c</a:t>
            </a:r>
            <a:r>
              <a:rPr lang="en-US" sz="2400">
                <a:solidFill>
                  <a:srgbClr val="009AFF"/>
                </a:solidFill>
                <a:latin typeface="Calibri" pitchFamily="34" charset="0"/>
                <a:cs typeface="Calibri" pitchFamily="34" charset="0"/>
              </a:rPr>
              <a:t>, –3, followed by the coefficients of the dividend. Bring down the first coefficient in the first row, 2, as the first number of the third row.</a:t>
            </a:r>
          </a:p>
        </p:txBody>
      </p:sp>
      <p:pic>
        <p:nvPicPr>
          <p:cNvPr id="22533" name="Picture 6"/>
          <p:cNvPicPr>
            <a:picLocks noChangeAspect="1" noChangeArrowheads="1"/>
          </p:cNvPicPr>
          <p:nvPr/>
        </p:nvPicPr>
        <p:blipFill>
          <a:blip r:embed="rId3" cstate="print"/>
          <a:srcRect/>
          <a:stretch>
            <a:fillRect/>
          </a:stretch>
        </p:blipFill>
        <p:spPr bwMode="auto">
          <a:xfrm>
            <a:off x="685800" y="4114800"/>
            <a:ext cx="2981325" cy="1285875"/>
          </a:xfrm>
          <a:prstGeom prst="rect">
            <a:avLst/>
          </a:prstGeom>
          <a:noFill/>
          <a:ln w="9525">
            <a:noFill/>
            <a:miter lim="800000"/>
            <a:headEnd/>
            <a:tailEnd/>
          </a:ln>
        </p:spPr>
      </p:pic>
      <p:sp>
        <p:nvSpPr>
          <p:cNvPr id="22534" name="Rectangle 7"/>
          <p:cNvSpPr>
            <a:spLocks noChangeArrowheads="1"/>
          </p:cNvSpPr>
          <p:nvPr/>
        </p:nvSpPr>
        <p:spPr bwMode="auto">
          <a:xfrm>
            <a:off x="962025" y="3671888"/>
            <a:ext cx="3617913" cy="461962"/>
          </a:xfrm>
          <a:prstGeom prst="rect">
            <a:avLst/>
          </a:prstGeom>
          <a:noFill/>
          <a:ln w="9525" algn="ctr">
            <a:noFill/>
            <a:miter lim="800000"/>
            <a:headEnd/>
            <a:tailEnd/>
          </a:ln>
        </p:spPr>
        <p:txBody>
          <a:bodyPr wrap="none">
            <a:spAutoFit/>
          </a:bodyPr>
          <a:lstStyle/>
          <a:p>
            <a:r>
              <a:rPr lang="en-US" sz="2400">
                <a:solidFill>
                  <a:srgbClr val="009AFF"/>
                </a:solidFill>
                <a:latin typeface="Calibri" pitchFamily="34" charset="0"/>
                <a:cs typeface="Calibri" pitchFamily="34" charset="0"/>
              </a:rPr>
              <a:t>Coefficients of the dividend</a:t>
            </a:r>
          </a:p>
        </p:txBody>
      </p:sp>
      <p:sp>
        <p:nvSpPr>
          <p:cNvPr id="7" name="Slide Number Placeholder 6"/>
          <p:cNvSpPr>
            <a:spLocks noGrp="1"/>
          </p:cNvSpPr>
          <p:nvPr>
            <p:ph type="sldNum" sz="quarter" idx="12"/>
          </p:nvPr>
        </p:nvSpPr>
        <p:spPr/>
        <p:txBody>
          <a:bodyPr/>
          <a:lstStyle/>
          <a:p>
            <a:pPr>
              <a:defRPr/>
            </a:pPr>
            <a:fld id="{C5D99174-3558-4ECF-88CC-1EADAF5F65E5}" type="slidenum">
              <a:rPr lang="en-GB" smtClean="0"/>
              <a:pPr>
                <a:defRPr/>
              </a:pPr>
              <a:t>21</a:t>
            </a:fld>
            <a:endParaRPr lang="en-GB"/>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a:xfrm>
            <a:off x="301625" y="90488"/>
            <a:ext cx="8226425" cy="1143000"/>
          </a:xfrm>
          <a:noFill/>
        </p:spPr>
        <p:txBody>
          <a:bodyPr/>
          <a:lstStyle/>
          <a:p>
            <a:pPr eaLnBrk="1" hangingPunct="1"/>
            <a:r>
              <a:rPr lang="en-US" sz="2400" dirty="0" smtClean="0">
                <a:latin typeface="+mn-lt"/>
              </a:rPr>
              <a:t>Synthetic Division</a:t>
            </a:r>
          </a:p>
        </p:txBody>
      </p:sp>
      <p:pic>
        <p:nvPicPr>
          <p:cNvPr id="23555" name="Picture 6"/>
          <p:cNvPicPr>
            <a:picLocks noChangeAspect="1" noChangeArrowheads="1"/>
          </p:cNvPicPr>
          <p:nvPr/>
        </p:nvPicPr>
        <p:blipFill>
          <a:blip r:embed="rId3" cstate="print"/>
          <a:srcRect/>
          <a:stretch>
            <a:fillRect/>
          </a:stretch>
        </p:blipFill>
        <p:spPr bwMode="auto">
          <a:xfrm>
            <a:off x="542925" y="1444625"/>
            <a:ext cx="2660650" cy="1114425"/>
          </a:xfrm>
          <a:prstGeom prst="rect">
            <a:avLst/>
          </a:prstGeom>
          <a:noFill/>
          <a:ln w="9525" algn="ctr">
            <a:noFill/>
            <a:miter lim="800000"/>
            <a:headEnd/>
            <a:tailEnd/>
          </a:ln>
        </p:spPr>
      </p:pic>
      <p:sp>
        <p:nvSpPr>
          <p:cNvPr id="23556" name="Text Box 7"/>
          <p:cNvSpPr txBox="1">
            <a:spLocks noChangeArrowheads="1"/>
          </p:cNvSpPr>
          <p:nvPr/>
        </p:nvSpPr>
        <p:spPr bwMode="auto">
          <a:xfrm>
            <a:off x="4800600" y="1481138"/>
            <a:ext cx="3886200" cy="1465262"/>
          </a:xfrm>
          <a:prstGeom prst="rect">
            <a:avLst/>
          </a:prstGeom>
          <a:noFill/>
          <a:ln w="9525" algn="ctr">
            <a:noFill/>
            <a:miter lim="800000"/>
            <a:headEnd/>
            <a:tailEnd/>
          </a:ln>
        </p:spPr>
        <p:txBody>
          <a:bodyPr>
            <a:spAutoFit/>
          </a:bodyPr>
          <a:lstStyle/>
          <a:p>
            <a:r>
              <a:rPr lang="en-US">
                <a:solidFill>
                  <a:srgbClr val="009AFF"/>
                </a:solidFill>
              </a:rPr>
              <a:t>Multiply </a:t>
            </a:r>
            <a:r>
              <a:rPr lang="en-US" i="1">
                <a:solidFill>
                  <a:srgbClr val="009AFF"/>
                </a:solidFill>
              </a:rPr>
              <a:t>c </a:t>
            </a:r>
            <a:r>
              <a:rPr lang="en-US">
                <a:solidFill>
                  <a:srgbClr val="009AFF"/>
                </a:solidFill>
              </a:rPr>
              <a:t>times the first number in the third row, 2, to produce the first number of the second row, –6. Add the 0 and the –6 to produce the next number of the third row, –6.</a:t>
            </a:r>
          </a:p>
        </p:txBody>
      </p:sp>
      <p:pic>
        <p:nvPicPr>
          <p:cNvPr id="23557" name="Picture 8"/>
          <p:cNvPicPr>
            <a:picLocks noGrp="1" noChangeAspect="1" noChangeArrowheads="1"/>
          </p:cNvPicPr>
          <p:nvPr>
            <p:ph type="body" idx="1"/>
          </p:nvPr>
        </p:nvPicPr>
        <p:blipFill>
          <a:blip r:embed="rId4" cstate="print"/>
          <a:srcRect/>
          <a:stretch>
            <a:fillRect/>
          </a:stretch>
        </p:blipFill>
        <p:spPr>
          <a:xfrm>
            <a:off x="561975" y="3186113"/>
            <a:ext cx="2678113" cy="1177925"/>
          </a:xfrm>
          <a:noFill/>
        </p:spPr>
      </p:pic>
      <p:sp>
        <p:nvSpPr>
          <p:cNvPr id="23558" name="Text Box 9"/>
          <p:cNvSpPr txBox="1">
            <a:spLocks noChangeArrowheads="1"/>
          </p:cNvSpPr>
          <p:nvPr/>
        </p:nvSpPr>
        <p:spPr bwMode="auto">
          <a:xfrm>
            <a:off x="4800600" y="3124200"/>
            <a:ext cx="4114800" cy="1465263"/>
          </a:xfrm>
          <a:prstGeom prst="rect">
            <a:avLst/>
          </a:prstGeom>
          <a:noFill/>
          <a:ln w="9525" algn="ctr">
            <a:noFill/>
            <a:miter lim="800000"/>
            <a:headEnd/>
            <a:tailEnd/>
          </a:ln>
        </p:spPr>
        <p:txBody>
          <a:bodyPr>
            <a:spAutoFit/>
          </a:bodyPr>
          <a:lstStyle/>
          <a:p>
            <a:r>
              <a:rPr lang="en-US">
                <a:solidFill>
                  <a:srgbClr val="009AFF"/>
                </a:solidFill>
              </a:rPr>
              <a:t>Multiply </a:t>
            </a:r>
            <a:r>
              <a:rPr lang="en-US" i="1">
                <a:solidFill>
                  <a:srgbClr val="009AFF"/>
                </a:solidFill>
              </a:rPr>
              <a:t>c </a:t>
            </a:r>
            <a:r>
              <a:rPr lang="en-US">
                <a:solidFill>
                  <a:srgbClr val="009AFF"/>
                </a:solidFill>
              </a:rPr>
              <a:t>times the second number in the third row, –6, to produce the next number of the second row, 18. Add the –8 and the 18 to produce the next number of the third row, 10.</a:t>
            </a:r>
          </a:p>
        </p:txBody>
      </p:sp>
      <p:sp>
        <p:nvSpPr>
          <p:cNvPr id="23559" name="Text Box 11"/>
          <p:cNvSpPr txBox="1">
            <a:spLocks noChangeArrowheads="1"/>
          </p:cNvSpPr>
          <p:nvPr/>
        </p:nvSpPr>
        <p:spPr bwMode="auto">
          <a:xfrm>
            <a:off x="4814888" y="4800600"/>
            <a:ext cx="4114800" cy="1465263"/>
          </a:xfrm>
          <a:prstGeom prst="rect">
            <a:avLst/>
          </a:prstGeom>
          <a:noFill/>
          <a:ln w="9525" algn="ctr">
            <a:noFill/>
            <a:miter lim="800000"/>
            <a:headEnd/>
            <a:tailEnd/>
          </a:ln>
        </p:spPr>
        <p:txBody>
          <a:bodyPr>
            <a:spAutoFit/>
          </a:bodyPr>
          <a:lstStyle/>
          <a:p>
            <a:r>
              <a:rPr lang="en-US">
                <a:solidFill>
                  <a:srgbClr val="009AFF"/>
                </a:solidFill>
              </a:rPr>
              <a:t>Multiply </a:t>
            </a:r>
            <a:r>
              <a:rPr lang="en-US" i="1">
                <a:solidFill>
                  <a:srgbClr val="009AFF"/>
                </a:solidFill>
              </a:rPr>
              <a:t>c </a:t>
            </a:r>
            <a:r>
              <a:rPr lang="en-US">
                <a:solidFill>
                  <a:srgbClr val="009AFF"/>
                </a:solidFill>
              </a:rPr>
              <a:t>times the third number in the third row, 10, to produce the next number of the second row, –30. Add the 7 and the –30 to produce the last number of the third row, –23.</a:t>
            </a:r>
          </a:p>
        </p:txBody>
      </p:sp>
      <p:grpSp>
        <p:nvGrpSpPr>
          <p:cNvPr id="2" name="Group 18"/>
          <p:cNvGrpSpPr>
            <a:grpSpLocks/>
          </p:cNvGrpSpPr>
          <p:nvPr/>
        </p:nvGrpSpPr>
        <p:grpSpPr bwMode="auto">
          <a:xfrm>
            <a:off x="685800" y="4648200"/>
            <a:ext cx="3000375" cy="1414463"/>
            <a:chOff x="432" y="2928"/>
            <a:chExt cx="1890" cy="891"/>
          </a:xfrm>
        </p:grpSpPr>
        <p:pic>
          <p:nvPicPr>
            <p:cNvPr id="23563" name="Picture 12"/>
            <p:cNvPicPr>
              <a:picLocks noChangeAspect="1" noChangeArrowheads="1"/>
            </p:cNvPicPr>
            <p:nvPr/>
          </p:nvPicPr>
          <p:blipFill>
            <a:blip r:embed="rId5" cstate="print"/>
            <a:srcRect/>
            <a:stretch>
              <a:fillRect/>
            </a:stretch>
          </p:blipFill>
          <p:spPr bwMode="auto">
            <a:xfrm>
              <a:off x="432" y="2928"/>
              <a:ext cx="1595" cy="789"/>
            </a:xfrm>
            <a:prstGeom prst="rect">
              <a:avLst/>
            </a:prstGeom>
            <a:noFill/>
            <a:ln w="9525">
              <a:noFill/>
              <a:miter lim="800000"/>
              <a:headEnd/>
              <a:tailEnd/>
            </a:ln>
          </p:spPr>
        </p:pic>
        <p:pic>
          <p:nvPicPr>
            <p:cNvPr id="23564" name="Picture 17"/>
            <p:cNvPicPr>
              <a:picLocks noChangeAspect="1" noChangeArrowheads="1"/>
            </p:cNvPicPr>
            <p:nvPr/>
          </p:nvPicPr>
          <p:blipFill>
            <a:blip r:embed="rId6" cstate="print"/>
            <a:srcRect/>
            <a:stretch>
              <a:fillRect/>
            </a:stretch>
          </p:blipFill>
          <p:spPr bwMode="auto">
            <a:xfrm>
              <a:off x="1844" y="3561"/>
              <a:ext cx="478" cy="258"/>
            </a:xfrm>
            <a:prstGeom prst="rect">
              <a:avLst/>
            </a:prstGeom>
            <a:noFill/>
            <a:ln w="9525">
              <a:noFill/>
              <a:miter lim="800000"/>
              <a:headEnd/>
              <a:tailEnd/>
            </a:ln>
          </p:spPr>
        </p:pic>
      </p:grpSp>
      <p:sp>
        <p:nvSpPr>
          <p:cNvPr id="23561" name="Rectangle 19"/>
          <p:cNvSpPr>
            <a:spLocks noChangeArrowheads="1"/>
          </p:cNvSpPr>
          <p:nvPr/>
        </p:nvSpPr>
        <p:spPr bwMode="auto">
          <a:xfrm>
            <a:off x="1066800" y="5867400"/>
            <a:ext cx="1676400" cy="641350"/>
          </a:xfrm>
          <a:prstGeom prst="rect">
            <a:avLst/>
          </a:prstGeom>
          <a:noFill/>
          <a:ln w="9525" algn="ctr">
            <a:noFill/>
            <a:miter lim="800000"/>
            <a:headEnd/>
            <a:tailEnd/>
          </a:ln>
        </p:spPr>
        <p:txBody>
          <a:bodyPr>
            <a:spAutoFit/>
          </a:bodyPr>
          <a:lstStyle/>
          <a:p>
            <a:r>
              <a:rPr lang="en-US">
                <a:solidFill>
                  <a:srgbClr val="009AFF"/>
                </a:solidFill>
              </a:rPr>
              <a:t>Coefficients of</a:t>
            </a:r>
          </a:p>
          <a:p>
            <a:r>
              <a:rPr lang="en-US">
                <a:solidFill>
                  <a:srgbClr val="009AFF"/>
                </a:solidFill>
              </a:rPr>
              <a:t>the quotient</a:t>
            </a:r>
          </a:p>
        </p:txBody>
      </p:sp>
      <p:sp>
        <p:nvSpPr>
          <p:cNvPr id="23562" name="Rectangle 20"/>
          <p:cNvSpPr>
            <a:spLocks noChangeArrowheads="1"/>
          </p:cNvSpPr>
          <p:nvPr/>
        </p:nvSpPr>
        <p:spPr bwMode="auto">
          <a:xfrm>
            <a:off x="3352800" y="5948363"/>
            <a:ext cx="1301750" cy="366712"/>
          </a:xfrm>
          <a:prstGeom prst="rect">
            <a:avLst/>
          </a:prstGeom>
          <a:noFill/>
          <a:ln w="9525" algn="ctr">
            <a:noFill/>
            <a:miter lim="800000"/>
            <a:headEnd/>
            <a:tailEnd/>
          </a:ln>
        </p:spPr>
        <p:txBody>
          <a:bodyPr wrap="none">
            <a:spAutoFit/>
          </a:bodyPr>
          <a:lstStyle/>
          <a:p>
            <a:r>
              <a:rPr lang="en-US">
                <a:solidFill>
                  <a:srgbClr val="009AFF"/>
                </a:solidFill>
              </a:rPr>
              <a:t>Remainder</a:t>
            </a:r>
          </a:p>
        </p:txBody>
      </p:sp>
      <p:sp>
        <p:nvSpPr>
          <p:cNvPr id="13" name="Slide Number Placeholder 12"/>
          <p:cNvSpPr>
            <a:spLocks noGrp="1"/>
          </p:cNvSpPr>
          <p:nvPr>
            <p:ph type="sldNum" sz="quarter" idx="12"/>
          </p:nvPr>
        </p:nvSpPr>
        <p:spPr/>
        <p:txBody>
          <a:bodyPr/>
          <a:lstStyle/>
          <a:p>
            <a:pPr>
              <a:defRPr/>
            </a:pPr>
            <a:fld id="{C5D99174-3558-4ECF-88CC-1EADAF5F65E5}" type="slidenum">
              <a:rPr lang="en-GB" smtClean="0"/>
              <a:pPr>
                <a:defRPr/>
              </a:pPr>
              <a:t>22</a:t>
            </a:fld>
            <a:endParaRPr lang="en-GB"/>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457200" y="1370013"/>
            <a:ext cx="8229600" cy="5256212"/>
          </a:xfrm>
          <a:noFill/>
        </p:spPr>
        <p:txBody>
          <a:bodyPr/>
          <a:lstStyle/>
          <a:p>
            <a:pPr marL="0" indent="0" eaLnBrk="1" hangingPunct="1">
              <a:buNone/>
            </a:pPr>
            <a:r>
              <a:rPr lang="en-US" sz="2400" smtClean="0">
                <a:latin typeface="Calibri" pitchFamily="34" charset="0"/>
                <a:cs typeface="Calibri" pitchFamily="34" charset="0"/>
              </a:rPr>
              <a:t>The last number in the bottom row, –23, is the remainder.</a:t>
            </a:r>
          </a:p>
          <a:p>
            <a:pPr marL="0" indent="0" eaLnBrk="1" hangingPunct="1">
              <a:buNone/>
            </a:pPr>
            <a:r>
              <a:rPr lang="en-US" sz="2400" smtClean="0">
                <a:latin typeface="Calibri" pitchFamily="34" charset="0"/>
                <a:cs typeface="Calibri" pitchFamily="34" charset="0"/>
              </a:rPr>
              <a:t>The other numbers in the bottom row are the coefficients of</a:t>
            </a:r>
          </a:p>
          <a:p>
            <a:pPr marL="0" indent="0" eaLnBrk="1" hangingPunct="1">
              <a:buNone/>
            </a:pPr>
            <a:r>
              <a:rPr lang="en-US" sz="2400" smtClean="0">
                <a:latin typeface="Calibri" pitchFamily="34" charset="0"/>
                <a:cs typeface="Calibri" pitchFamily="34" charset="0"/>
              </a:rPr>
              <a:t>the quotient.</a:t>
            </a:r>
          </a:p>
          <a:p>
            <a:pPr marL="0" indent="0" eaLnBrk="1" hangingPunct="1">
              <a:buNone/>
            </a:pPr>
            <a:endParaRPr lang="en-US" sz="2400" smtClean="0">
              <a:latin typeface="Calibri" pitchFamily="34" charset="0"/>
              <a:cs typeface="Calibri" pitchFamily="34" charset="0"/>
            </a:endParaRPr>
          </a:p>
          <a:p>
            <a:pPr marL="0" indent="0" eaLnBrk="1" hangingPunct="1">
              <a:lnSpc>
                <a:spcPct val="120000"/>
              </a:lnSpc>
              <a:buNone/>
            </a:pPr>
            <a:r>
              <a:rPr lang="en-US" sz="2400" smtClean="0">
                <a:latin typeface="Calibri" pitchFamily="34" charset="0"/>
                <a:cs typeface="Calibri" pitchFamily="34" charset="0"/>
              </a:rPr>
              <a:t>The quotient of a synthetic division always has a degree that is </a:t>
            </a:r>
            <a:r>
              <a:rPr lang="en-US" sz="2400" i="1" smtClean="0">
                <a:latin typeface="Calibri" pitchFamily="34" charset="0"/>
                <a:cs typeface="Calibri" pitchFamily="34" charset="0"/>
              </a:rPr>
              <a:t>one less </a:t>
            </a:r>
            <a:r>
              <a:rPr lang="en-US" sz="2400" smtClean="0">
                <a:latin typeface="Calibri" pitchFamily="34" charset="0"/>
                <a:cs typeface="Calibri" pitchFamily="34" charset="0"/>
              </a:rPr>
              <a:t>than the degree of the dividend. Thus the quotient in this example is 2</a:t>
            </a:r>
            <a:r>
              <a:rPr lang="en-US" sz="2400" i="1" smtClean="0">
                <a:latin typeface="Calibri" pitchFamily="34" charset="0"/>
                <a:cs typeface="Calibri" pitchFamily="34" charset="0"/>
              </a:rPr>
              <a:t>x</a:t>
            </a:r>
            <a:r>
              <a:rPr lang="en-US" sz="2400" baseline="30000" smtClean="0">
                <a:latin typeface="Calibri" pitchFamily="34" charset="0"/>
                <a:cs typeface="Calibri" pitchFamily="34" charset="0"/>
              </a:rPr>
              <a:t>2</a:t>
            </a:r>
            <a:r>
              <a:rPr lang="en-US" sz="2400" smtClean="0">
                <a:latin typeface="Calibri" pitchFamily="34" charset="0"/>
                <a:cs typeface="Calibri" pitchFamily="34" charset="0"/>
              </a:rPr>
              <a:t> – 6</a:t>
            </a:r>
            <a:r>
              <a:rPr lang="en-US" sz="2400" i="1" smtClean="0">
                <a:latin typeface="Calibri" pitchFamily="34" charset="0"/>
                <a:cs typeface="Calibri" pitchFamily="34" charset="0"/>
              </a:rPr>
              <a:t>x </a:t>
            </a:r>
            <a:r>
              <a:rPr lang="en-US" sz="2400" smtClean="0">
                <a:latin typeface="Calibri" pitchFamily="34" charset="0"/>
                <a:cs typeface="Calibri" pitchFamily="34" charset="0"/>
              </a:rPr>
              <a:t>+ 10.</a:t>
            </a:r>
          </a:p>
          <a:p>
            <a:pPr marL="0" indent="0" eaLnBrk="1" hangingPunct="1">
              <a:buNone/>
            </a:pPr>
            <a:endParaRPr lang="en-US" sz="2400" smtClean="0">
              <a:latin typeface="Calibri" pitchFamily="34" charset="0"/>
              <a:cs typeface="Calibri" pitchFamily="34" charset="0"/>
            </a:endParaRPr>
          </a:p>
        </p:txBody>
      </p:sp>
      <p:sp>
        <p:nvSpPr>
          <p:cNvPr id="24579" name="Rectangle 3"/>
          <p:cNvSpPr>
            <a:spLocks noGrp="1" noChangeArrowheads="1"/>
          </p:cNvSpPr>
          <p:nvPr>
            <p:ph type="title"/>
          </p:nvPr>
        </p:nvSpPr>
        <p:spPr>
          <a:xfrm>
            <a:off x="301625" y="90488"/>
            <a:ext cx="8226425" cy="1143000"/>
          </a:xfrm>
          <a:noFill/>
        </p:spPr>
        <p:txBody>
          <a:bodyPr/>
          <a:lstStyle/>
          <a:p>
            <a:pPr eaLnBrk="1" hangingPunct="1"/>
            <a:r>
              <a:rPr lang="en-US" sz="2400" smtClean="0">
                <a:latin typeface="Calibri" pitchFamily="34" charset="0"/>
                <a:cs typeface="Calibri" pitchFamily="34" charset="0"/>
              </a:rPr>
              <a:t>Synthetic Division</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23</a:t>
            </a:fld>
            <a:endParaRPr lang="en-GB"/>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457200" y="1370013"/>
            <a:ext cx="8229600" cy="5256212"/>
          </a:xfrm>
          <a:noFill/>
        </p:spPr>
        <p:txBody>
          <a:bodyPr/>
          <a:lstStyle/>
          <a:p>
            <a:pPr marL="0" indent="0" eaLnBrk="1" hangingPunct="1">
              <a:buNone/>
            </a:pPr>
            <a:r>
              <a:rPr lang="en-US" sz="2400" smtClean="0">
                <a:latin typeface="Calibri" pitchFamily="34" charset="0"/>
                <a:cs typeface="Calibri" pitchFamily="34" charset="0"/>
              </a:rPr>
              <a:t>The results of the synthetic division can be expressed in </a:t>
            </a:r>
            <a:r>
              <a:rPr lang="en-US" sz="2400" b="1" smtClean="0">
                <a:latin typeface="Calibri" pitchFamily="34" charset="0"/>
                <a:cs typeface="Calibri" pitchFamily="34" charset="0"/>
              </a:rPr>
              <a:t>fractional form </a:t>
            </a:r>
            <a:r>
              <a:rPr lang="en-US" sz="2400" smtClean="0">
                <a:latin typeface="Calibri" pitchFamily="34" charset="0"/>
                <a:cs typeface="Calibri" pitchFamily="34" charset="0"/>
              </a:rPr>
              <a:t>as</a:t>
            </a:r>
          </a:p>
          <a:p>
            <a:pPr marL="0" indent="0" eaLnBrk="1" hangingPunct="1">
              <a:buNone/>
            </a:pPr>
            <a:endParaRPr lang="en-US" sz="2400" smtClean="0">
              <a:latin typeface="Calibri" pitchFamily="34" charset="0"/>
              <a:cs typeface="Calibri" pitchFamily="34" charset="0"/>
            </a:endParaRPr>
          </a:p>
          <a:p>
            <a:pPr marL="0" indent="0" eaLnBrk="1" hangingPunct="1">
              <a:buNone/>
            </a:pPr>
            <a:endParaRPr lang="en-US" sz="2400" smtClean="0">
              <a:latin typeface="Calibri" pitchFamily="34" charset="0"/>
              <a:cs typeface="Calibri" pitchFamily="34" charset="0"/>
            </a:endParaRPr>
          </a:p>
          <a:p>
            <a:pPr marL="0" indent="0" eaLnBrk="1" hangingPunct="1">
              <a:buNone/>
            </a:pPr>
            <a:endParaRPr lang="en-US" sz="2400" smtClean="0">
              <a:latin typeface="Calibri" pitchFamily="34" charset="0"/>
              <a:cs typeface="Calibri" pitchFamily="34" charset="0"/>
            </a:endParaRPr>
          </a:p>
          <a:p>
            <a:pPr marL="0" indent="0" eaLnBrk="1" hangingPunct="1">
              <a:buNone/>
            </a:pPr>
            <a:r>
              <a:rPr lang="en-US" sz="2400" smtClean="0">
                <a:latin typeface="Calibri" pitchFamily="34" charset="0"/>
                <a:cs typeface="Calibri" pitchFamily="34" charset="0"/>
              </a:rPr>
              <a:t>or as</a:t>
            </a:r>
          </a:p>
          <a:p>
            <a:pPr marL="0" indent="0" eaLnBrk="1" hangingPunct="1">
              <a:buNone/>
            </a:pPr>
            <a:endParaRPr lang="en-US" sz="2400" smtClean="0">
              <a:latin typeface="Calibri" pitchFamily="34" charset="0"/>
              <a:cs typeface="Calibri" pitchFamily="34" charset="0"/>
            </a:endParaRPr>
          </a:p>
          <a:p>
            <a:pPr marL="0" indent="0" eaLnBrk="1" hangingPunct="1">
              <a:buNone/>
            </a:pPr>
            <a:endParaRPr lang="en-US" sz="2400" smtClean="0">
              <a:latin typeface="Calibri" pitchFamily="34" charset="0"/>
              <a:cs typeface="Calibri" pitchFamily="34" charset="0"/>
            </a:endParaRPr>
          </a:p>
          <a:p>
            <a:pPr marL="0" indent="0" eaLnBrk="1" hangingPunct="1">
              <a:buNone/>
            </a:pPr>
            <a:r>
              <a:rPr lang="en-US" sz="2400" smtClean="0">
                <a:latin typeface="Calibri" pitchFamily="34" charset="0"/>
                <a:cs typeface="Calibri" pitchFamily="34" charset="0"/>
              </a:rPr>
              <a:t>In Example 2, we illustrate the compact form of synthetic division, obtained by condensing the process explained here.</a:t>
            </a:r>
          </a:p>
        </p:txBody>
      </p:sp>
      <p:sp>
        <p:nvSpPr>
          <p:cNvPr id="25603" name="Rectangle 3"/>
          <p:cNvSpPr>
            <a:spLocks noGrp="1" noChangeArrowheads="1"/>
          </p:cNvSpPr>
          <p:nvPr>
            <p:ph type="title"/>
          </p:nvPr>
        </p:nvSpPr>
        <p:spPr>
          <a:xfrm>
            <a:off x="301625" y="90488"/>
            <a:ext cx="8226425" cy="1143000"/>
          </a:xfrm>
          <a:noFill/>
        </p:spPr>
        <p:txBody>
          <a:bodyPr/>
          <a:lstStyle/>
          <a:p>
            <a:pPr eaLnBrk="1" hangingPunct="1"/>
            <a:r>
              <a:rPr lang="en-US" sz="2400" smtClean="0">
                <a:latin typeface="Calibri" pitchFamily="34" charset="0"/>
                <a:cs typeface="Calibri" pitchFamily="34" charset="0"/>
              </a:rPr>
              <a:t>Synthetic Division</a:t>
            </a:r>
          </a:p>
        </p:txBody>
      </p:sp>
      <p:pic>
        <p:nvPicPr>
          <p:cNvPr id="25604" name="Picture 6"/>
          <p:cNvPicPr>
            <a:picLocks noChangeAspect="1" noChangeArrowheads="1"/>
          </p:cNvPicPr>
          <p:nvPr/>
        </p:nvPicPr>
        <p:blipFill>
          <a:blip r:embed="rId3" cstate="print"/>
          <a:srcRect/>
          <a:stretch>
            <a:fillRect/>
          </a:stretch>
        </p:blipFill>
        <p:spPr bwMode="auto">
          <a:xfrm>
            <a:off x="1538288" y="2401888"/>
            <a:ext cx="5365750" cy="841375"/>
          </a:xfrm>
          <a:prstGeom prst="rect">
            <a:avLst/>
          </a:prstGeom>
          <a:noFill/>
          <a:ln w="9525" algn="ctr">
            <a:noFill/>
            <a:miter lim="800000"/>
            <a:headEnd/>
            <a:tailEnd/>
          </a:ln>
        </p:spPr>
      </p:pic>
      <p:pic>
        <p:nvPicPr>
          <p:cNvPr id="25605" name="Picture 7"/>
          <p:cNvPicPr>
            <a:picLocks noChangeAspect="1" noChangeArrowheads="1"/>
          </p:cNvPicPr>
          <p:nvPr/>
        </p:nvPicPr>
        <p:blipFill>
          <a:blip r:embed="rId4" cstate="print"/>
          <a:srcRect/>
          <a:stretch>
            <a:fillRect/>
          </a:stretch>
        </p:blipFill>
        <p:spPr bwMode="auto">
          <a:xfrm>
            <a:off x="1543050" y="3962400"/>
            <a:ext cx="5942013" cy="493713"/>
          </a:xfrm>
          <a:prstGeom prst="rect">
            <a:avLst/>
          </a:prstGeom>
          <a:noFill/>
          <a:ln w="9525" algn="ctr">
            <a:noFill/>
            <a:miter lim="800000"/>
            <a:headEnd/>
            <a:tailEnd/>
          </a:ln>
        </p:spPr>
      </p:pic>
      <p:sp>
        <p:nvSpPr>
          <p:cNvPr id="6" name="Slide Number Placeholder 5"/>
          <p:cNvSpPr>
            <a:spLocks noGrp="1"/>
          </p:cNvSpPr>
          <p:nvPr>
            <p:ph type="sldNum" sz="quarter" idx="12"/>
          </p:nvPr>
        </p:nvSpPr>
        <p:spPr/>
        <p:txBody>
          <a:bodyPr/>
          <a:lstStyle/>
          <a:p>
            <a:pPr>
              <a:defRPr/>
            </a:pPr>
            <a:fld id="{C5D99174-3558-4ECF-88CC-1EADAF5F65E5}" type="slidenum">
              <a:rPr lang="en-GB" smtClean="0"/>
              <a:pPr>
                <a:defRPr/>
              </a:pPr>
              <a:t>24</a:t>
            </a:fld>
            <a:endParaRPr lang="en-GB"/>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body" idx="1"/>
          </p:nvPr>
        </p:nvSpPr>
        <p:spPr>
          <a:xfrm>
            <a:off x="457200" y="1370013"/>
            <a:ext cx="8229600" cy="5256212"/>
          </a:xfrm>
          <a:noFill/>
        </p:spPr>
        <p:txBody>
          <a:bodyPr/>
          <a:lstStyle/>
          <a:p>
            <a:pPr marL="0" indent="0" eaLnBrk="1" hangingPunct="1">
              <a:buNone/>
            </a:pPr>
            <a:r>
              <a:rPr lang="en-US" sz="2400" smtClean="0">
                <a:latin typeface="Calibri" pitchFamily="34" charset="0"/>
                <a:cs typeface="Calibri" pitchFamily="34" charset="0"/>
              </a:rPr>
              <a:t>Use synthetic division to divide </a:t>
            </a:r>
            <a:r>
              <a:rPr lang="en-US" sz="2400" i="1" smtClean="0">
                <a:latin typeface="Calibri" pitchFamily="34" charset="0"/>
                <a:cs typeface="Calibri" pitchFamily="34" charset="0"/>
              </a:rPr>
              <a:t>x</a:t>
            </a:r>
            <a:r>
              <a:rPr lang="en-US" sz="2400" baseline="30000" smtClean="0">
                <a:latin typeface="Calibri" pitchFamily="34" charset="0"/>
                <a:cs typeface="Calibri" pitchFamily="34" charset="0"/>
              </a:rPr>
              <a:t>4</a:t>
            </a:r>
            <a:r>
              <a:rPr lang="en-US" sz="2400" smtClean="0">
                <a:latin typeface="Calibri" pitchFamily="34" charset="0"/>
                <a:cs typeface="Calibri" pitchFamily="34" charset="0"/>
              </a:rPr>
              <a:t> – 4</a:t>
            </a:r>
            <a:r>
              <a:rPr lang="en-US" sz="2400" i="1" smtClean="0">
                <a:latin typeface="Calibri" pitchFamily="34" charset="0"/>
                <a:cs typeface="Calibri" pitchFamily="34" charset="0"/>
              </a:rPr>
              <a:t>x</a:t>
            </a:r>
            <a:r>
              <a:rPr lang="en-US" sz="2400" baseline="30000" smtClean="0">
                <a:latin typeface="Calibri" pitchFamily="34" charset="0"/>
                <a:cs typeface="Calibri" pitchFamily="34" charset="0"/>
              </a:rPr>
              <a:t>2</a:t>
            </a:r>
            <a:r>
              <a:rPr lang="en-US" sz="2400" smtClean="0">
                <a:latin typeface="Calibri" pitchFamily="34" charset="0"/>
                <a:cs typeface="Calibri" pitchFamily="34" charset="0"/>
              </a:rPr>
              <a:t> + 7</a:t>
            </a:r>
            <a:r>
              <a:rPr lang="en-US" sz="2400" i="1" smtClean="0">
                <a:latin typeface="Calibri" pitchFamily="34" charset="0"/>
                <a:cs typeface="Calibri" pitchFamily="34" charset="0"/>
              </a:rPr>
              <a:t>x </a:t>
            </a:r>
            <a:r>
              <a:rPr lang="en-US" sz="2400" smtClean="0">
                <a:latin typeface="Calibri" pitchFamily="34" charset="0"/>
                <a:cs typeface="Calibri" pitchFamily="34" charset="0"/>
              </a:rPr>
              <a:t>+ 15 by </a:t>
            </a:r>
            <a:r>
              <a:rPr lang="en-US" sz="2400" i="1" smtClean="0">
                <a:latin typeface="Calibri" pitchFamily="34" charset="0"/>
                <a:cs typeface="Calibri" pitchFamily="34" charset="0"/>
              </a:rPr>
              <a:t>x </a:t>
            </a:r>
            <a:r>
              <a:rPr lang="en-US" sz="2400" smtClean="0">
                <a:latin typeface="Calibri" pitchFamily="34" charset="0"/>
                <a:cs typeface="Calibri" pitchFamily="34" charset="0"/>
              </a:rPr>
              <a:t>+ 4.</a:t>
            </a:r>
          </a:p>
          <a:p>
            <a:pPr marL="0" indent="0" eaLnBrk="1" hangingPunct="1">
              <a:buNone/>
            </a:pPr>
            <a:endParaRPr lang="en-US" sz="2400" smtClean="0">
              <a:latin typeface="Calibri" pitchFamily="34" charset="0"/>
              <a:cs typeface="Calibri" pitchFamily="34" charset="0"/>
            </a:endParaRPr>
          </a:p>
          <a:p>
            <a:pPr marL="0" indent="0" eaLnBrk="1" hangingPunct="1">
              <a:buNone/>
            </a:pPr>
            <a:r>
              <a:rPr lang="en-US" sz="2400" smtClean="0">
                <a:solidFill>
                  <a:srgbClr val="21419C"/>
                </a:solidFill>
                <a:latin typeface="Calibri" pitchFamily="34" charset="0"/>
                <a:cs typeface="Calibri" pitchFamily="34" charset="0"/>
              </a:rPr>
              <a:t>Solution:</a:t>
            </a:r>
            <a:endParaRPr lang="en-US" sz="2400" smtClean="0">
              <a:latin typeface="Calibri" pitchFamily="34" charset="0"/>
              <a:cs typeface="Calibri" pitchFamily="34" charset="0"/>
            </a:endParaRPr>
          </a:p>
          <a:p>
            <a:pPr marL="0" indent="0" eaLnBrk="1" hangingPunct="1">
              <a:buNone/>
            </a:pPr>
            <a:r>
              <a:rPr lang="en-US" sz="2400" smtClean="0">
                <a:latin typeface="Calibri" pitchFamily="34" charset="0"/>
                <a:cs typeface="Calibri" pitchFamily="34" charset="0"/>
              </a:rPr>
              <a:t>Because the divisor is </a:t>
            </a:r>
            <a:r>
              <a:rPr lang="en-US" sz="2400" i="1" smtClean="0">
                <a:latin typeface="Calibri" pitchFamily="34" charset="0"/>
                <a:cs typeface="Calibri" pitchFamily="34" charset="0"/>
              </a:rPr>
              <a:t>x </a:t>
            </a:r>
            <a:r>
              <a:rPr lang="en-US" sz="2400" smtClean="0">
                <a:latin typeface="Calibri" pitchFamily="34" charset="0"/>
                <a:cs typeface="Calibri" pitchFamily="34" charset="0"/>
              </a:rPr>
              <a:t>+ 4, we perform synthetic division with </a:t>
            </a:r>
            <a:r>
              <a:rPr lang="en-US" sz="2400" i="1" smtClean="0">
                <a:latin typeface="Calibri" pitchFamily="34" charset="0"/>
                <a:cs typeface="Calibri" pitchFamily="34" charset="0"/>
              </a:rPr>
              <a:t>c </a:t>
            </a:r>
            <a:r>
              <a:rPr lang="en-US" sz="2400" smtClean="0">
                <a:latin typeface="Calibri" pitchFamily="34" charset="0"/>
                <a:cs typeface="Calibri" pitchFamily="34" charset="0"/>
              </a:rPr>
              <a:t>= –4.</a:t>
            </a:r>
          </a:p>
          <a:p>
            <a:pPr marL="0" indent="0" eaLnBrk="1" hangingPunct="1">
              <a:buNone/>
            </a:pPr>
            <a:endParaRPr lang="en-US" sz="2400" smtClean="0">
              <a:latin typeface="Calibri" pitchFamily="34" charset="0"/>
              <a:cs typeface="Calibri" pitchFamily="34" charset="0"/>
            </a:endParaRPr>
          </a:p>
          <a:p>
            <a:pPr marL="0" indent="0" eaLnBrk="1" hangingPunct="1">
              <a:buNone/>
            </a:pPr>
            <a:endParaRPr lang="en-US" sz="2400" smtClean="0">
              <a:latin typeface="Calibri" pitchFamily="34" charset="0"/>
              <a:cs typeface="Calibri" pitchFamily="34" charset="0"/>
            </a:endParaRPr>
          </a:p>
          <a:p>
            <a:pPr marL="0" indent="0" eaLnBrk="1" hangingPunct="1">
              <a:buNone/>
            </a:pPr>
            <a:endParaRPr lang="en-US" sz="2400" smtClean="0">
              <a:latin typeface="Calibri" pitchFamily="34" charset="0"/>
              <a:cs typeface="Calibri" pitchFamily="34" charset="0"/>
            </a:endParaRPr>
          </a:p>
          <a:p>
            <a:pPr marL="0" indent="0" eaLnBrk="1" hangingPunct="1">
              <a:buNone/>
            </a:pPr>
            <a:endParaRPr lang="en-US" sz="2400" smtClean="0">
              <a:latin typeface="Calibri" pitchFamily="34" charset="0"/>
              <a:cs typeface="Calibri" pitchFamily="34" charset="0"/>
            </a:endParaRPr>
          </a:p>
          <a:p>
            <a:pPr marL="0" indent="0" eaLnBrk="1" hangingPunct="1">
              <a:buNone/>
            </a:pPr>
            <a:r>
              <a:rPr lang="en-US" sz="2400" smtClean="0">
                <a:latin typeface="Calibri" pitchFamily="34" charset="0"/>
                <a:cs typeface="Calibri" pitchFamily="34" charset="0"/>
              </a:rPr>
              <a:t>The quotient is </a:t>
            </a:r>
            <a:r>
              <a:rPr lang="en-US" sz="2400" i="1" smtClean="0">
                <a:latin typeface="Calibri" pitchFamily="34" charset="0"/>
                <a:cs typeface="Calibri" pitchFamily="34" charset="0"/>
              </a:rPr>
              <a:t>x</a:t>
            </a:r>
            <a:r>
              <a:rPr lang="en-US" sz="2400" baseline="30000" smtClean="0">
                <a:latin typeface="Calibri" pitchFamily="34" charset="0"/>
                <a:cs typeface="Calibri" pitchFamily="34" charset="0"/>
              </a:rPr>
              <a:t>3</a:t>
            </a:r>
            <a:r>
              <a:rPr lang="en-US" sz="2400" smtClean="0">
                <a:latin typeface="Calibri" pitchFamily="34" charset="0"/>
                <a:cs typeface="Calibri" pitchFamily="34" charset="0"/>
              </a:rPr>
              <a:t> – 4</a:t>
            </a:r>
            <a:r>
              <a:rPr lang="en-US" sz="2400" i="1" smtClean="0">
                <a:latin typeface="Calibri" pitchFamily="34" charset="0"/>
                <a:cs typeface="Calibri" pitchFamily="34" charset="0"/>
              </a:rPr>
              <a:t>x</a:t>
            </a:r>
            <a:r>
              <a:rPr lang="en-US" sz="2400" baseline="30000" smtClean="0">
                <a:latin typeface="Calibri" pitchFamily="34" charset="0"/>
                <a:cs typeface="Calibri" pitchFamily="34" charset="0"/>
              </a:rPr>
              <a:t>2</a:t>
            </a:r>
            <a:r>
              <a:rPr lang="en-US" sz="2400" smtClean="0">
                <a:latin typeface="Calibri" pitchFamily="34" charset="0"/>
                <a:cs typeface="Calibri" pitchFamily="34" charset="0"/>
              </a:rPr>
              <a:t> + 12</a:t>
            </a:r>
            <a:r>
              <a:rPr lang="en-US" sz="2400" i="1" smtClean="0">
                <a:latin typeface="Calibri" pitchFamily="34" charset="0"/>
                <a:cs typeface="Calibri" pitchFamily="34" charset="0"/>
              </a:rPr>
              <a:t>x </a:t>
            </a:r>
            <a:r>
              <a:rPr lang="en-US" sz="2400" smtClean="0">
                <a:latin typeface="Calibri" pitchFamily="34" charset="0"/>
                <a:cs typeface="Calibri" pitchFamily="34" charset="0"/>
              </a:rPr>
              <a:t>– 41, and the remainder is 179.</a:t>
            </a:r>
          </a:p>
        </p:txBody>
      </p:sp>
      <p:sp>
        <p:nvSpPr>
          <p:cNvPr id="26627" name="Rectangle 3"/>
          <p:cNvSpPr>
            <a:spLocks noGrp="1" noChangeArrowheads="1"/>
          </p:cNvSpPr>
          <p:nvPr>
            <p:ph type="title"/>
          </p:nvPr>
        </p:nvSpPr>
        <p:spPr>
          <a:xfrm>
            <a:off x="301625" y="90488"/>
            <a:ext cx="8226425" cy="1143000"/>
          </a:xfrm>
          <a:noFill/>
        </p:spPr>
        <p:txBody>
          <a:bodyPr/>
          <a:lstStyle/>
          <a:p>
            <a:pPr eaLnBrk="1" hangingPunct="1"/>
            <a:r>
              <a:rPr lang="en-US" sz="2400" smtClean="0">
                <a:latin typeface="Calibri" pitchFamily="34" charset="0"/>
                <a:cs typeface="Calibri" pitchFamily="34" charset="0"/>
              </a:rPr>
              <a:t>Example 2 – </a:t>
            </a:r>
            <a:r>
              <a:rPr lang="en-US" sz="2400" i="1" smtClean="0">
                <a:latin typeface="Calibri" pitchFamily="34" charset="0"/>
                <a:cs typeface="Calibri" pitchFamily="34" charset="0"/>
              </a:rPr>
              <a:t>Use Synthetic Division to Divide Polynomials</a:t>
            </a:r>
          </a:p>
        </p:txBody>
      </p:sp>
      <p:pic>
        <p:nvPicPr>
          <p:cNvPr id="165893" name="Picture 5"/>
          <p:cNvPicPr>
            <a:picLocks noChangeAspect="1" noChangeArrowheads="1"/>
          </p:cNvPicPr>
          <p:nvPr/>
        </p:nvPicPr>
        <p:blipFill>
          <a:blip r:embed="rId3" cstate="print"/>
          <a:srcRect/>
          <a:stretch>
            <a:fillRect/>
          </a:stretch>
        </p:blipFill>
        <p:spPr bwMode="auto">
          <a:xfrm>
            <a:off x="2246313" y="3219450"/>
            <a:ext cx="3463925" cy="1325563"/>
          </a:xfrm>
          <a:prstGeom prst="rect">
            <a:avLst/>
          </a:prstGeom>
          <a:noFill/>
          <a:ln w="9525" algn="ctr">
            <a:noFill/>
            <a:miter lim="800000"/>
            <a:headEnd/>
            <a:tailEnd/>
          </a:ln>
        </p:spPr>
      </p:pic>
      <p:pic>
        <p:nvPicPr>
          <p:cNvPr id="165894" name="Picture 6"/>
          <p:cNvPicPr>
            <a:picLocks noChangeAspect="1" noChangeArrowheads="1"/>
          </p:cNvPicPr>
          <p:nvPr/>
        </p:nvPicPr>
        <p:blipFill>
          <a:blip r:embed="rId4" cstate="print"/>
          <a:srcRect/>
          <a:stretch>
            <a:fillRect/>
          </a:stretch>
        </p:blipFill>
        <p:spPr bwMode="auto">
          <a:xfrm>
            <a:off x="1033463" y="5602288"/>
            <a:ext cx="6472237" cy="776287"/>
          </a:xfrm>
          <a:prstGeom prst="rect">
            <a:avLst/>
          </a:prstGeom>
          <a:noFill/>
          <a:ln w="9525" algn="ctr">
            <a:noFill/>
            <a:miter lim="800000"/>
            <a:headEnd/>
            <a:tailEnd/>
          </a:ln>
        </p:spPr>
      </p:pic>
      <p:sp>
        <p:nvSpPr>
          <p:cNvPr id="6" name="Slide Number Placeholder 5"/>
          <p:cNvSpPr>
            <a:spLocks noGrp="1"/>
          </p:cNvSpPr>
          <p:nvPr>
            <p:ph type="sldNum" sz="quarter" idx="12"/>
          </p:nvPr>
        </p:nvSpPr>
        <p:spPr/>
        <p:txBody>
          <a:bodyPr/>
          <a:lstStyle/>
          <a:p>
            <a:pPr>
              <a:defRPr/>
            </a:pPr>
            <a:fld id="{C5D99174-3558-4ECF-88CC-1EADAF5F65E5}" type="slidenum">
              <a:rPr lang="en-GB" smtClean="0"/>
              <a:pPr>
                <a:defRPr/>
              </a:pPr>
              <a:t>25</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65890">
                                            <p:txEl>
                                              <p:pRg st="2" end="2"/>
                                            </p:txEl>
                                          </p:spTgt>
                                        </p:tgtEl>
                                        <p:attrNameLst>
                                          <p:attrName>style.visibility</p:attrName>
                                        </p:attrNameLst>
                                      </p:cBhvr>
                                      <p:to>
                                        <p:strVal val="visible"/>
                                      </p:to>
                                    </p:set>
                                    <p:animEffect transition="in" filter="fade">
                                      <p:cBhvr>
                                        <p:cTn id="7" dur="1000"/>
                                        <p:tgtEl>
                                          <p:spTgt spid="165890">
                                            <p:txEl>
                                              <p:pRg st="2" end="2"/>
                                            </p:txEl>
                                          </p:spTgt>
                                        </p:tgtEl>
                                      </p:cBhvr>
                                    </p:animEffect>
                                    <p:anim calcmode="lin" valueType="num">
                                      <p:cBhvr>
                                        <p:cTn id="8" dur="1000" fill="hold"/>
                                        <p:tgtEl>
                                          <p:spTgt spid="165890">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65890">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5890">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65890">
                                            <p:txEl>
                                              <p:pRg st="3" end="3"/>
                                            </p:txEl>
                                          </p:spTgt>
                                        </p:tgtEl>
                                        <p:attrNameLst>
                                          <p:attrName>style.visibility</p:attrName>
                                        </p:attrNameLst>
                                      </p:cBhvr>
                                      <p:to>
                                        <p:strVal val="visible"/>
                                      </p:to>
                                    </p:set>
                                    <p:animEffect transition="in" filter="fade">
                                      <p:cBhvr>
                                        <p:cTn id="13" dur="1000"/>
                                        <p:tgtEl>
                                          <p:spTgt spid="165890">
                                            <p:txEl>
                                              <p:pRg st="3" end="3"/>
                                            </p:txEl>
                                          </p:spTgt>
                                        </p:tgtEl>
                                      </p:cBhvr>
                                    </p:animEffect>
                                    <p:anim calcmode="lin" valueType="num">
                                      <p:cBhvr>
                                        <p:cTn id="14" dur="1000" fill="hold"/>
                                        <p:tgtEl>
                                          <p:spTgt spid="165890">
                                            <p:txEl>
                                              <p:pRg st="3" end="3"/>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65890">
                                            <p:txEl>
                                              <p:pRg st="3" end="3"/>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65890">
                                            <p:txEl>
                                              <p:pRg st="3" end="3"/>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65893"/>
                                        </p:tgtEl>
                                        <p:attrNameLst>
                                          <p:attrName>style.visibility</p:attrName>
                                        </p:attrNameLst>
                                      </p:cBhvr>
                                      <p:to>
                                        <p:strVal val="visible"/>
                                      </p:to>
                                    </p:set>
                                    <p:animEffect transition="in" filter="fade">
                                      <p:cBhvr>
                                        <p:cTn id="19" dur="1000"/>
                                        <p:tgtEl>
                                          <p:spTgt spid="165893"/>
                                        </p:tgtEl>
                                      </p:cBhvr>
                                    </p:animEffect>
                                    <p:anim calcmode="lin" valueType="num">
                                      <p:cBhvr>
                                        <p:cTn id="20" dur="1000" fill="hold"/>
                                        <p:tgtEl>
                                          <p:spTgt spid="165893"/>
                                        </p:tgtEl>
                                        <p:attrNameLst>
                                          <p:attrName>ppt_x</p:attrName>
                                        </p:attrNameLst>
                                      </p:cBhvr>
                                      <p:tavLst>
                                        <p:tav tm="0">
                                          <p:val>
                                            <p:strVal val="#ppt_x"/>
                                          </p:val>
                                        </p:tav>
                                        <p:tav tm="100000">
                                          <p:val>
                                            <p:strVal val="#ppt_x"/>
                                          </p:val>
                                        </p:tav>
                                      </p:tavLst>
                                    </p:anim>
                                    <p:anim calcmode="lin" valueType="num">
                                      <p:cBhvr>
                                        <p:cTn id="21" dur="900" decel="100000" fill="hold"/>
                                        <p:tgtEl>
                                          <p:spTgt spid="165893"/>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65893"/>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165890">
                                            <p:txEl>
                                              <p:pRg st="8" end="8"/>
                                            </p:txEl>
                                          </p:spTgt>
                                        </p:tgtEl>
                                        <p:attrNameLst>
                                          <p:attrName>style.visibility</p:attrName>
                                        </p:attrNameLst>
                                      </p:cBhvr>
                                      <p:to>
                                        <p:strVal val="visible"/>
                                      </p:to>
                                    </p:set>
                                    <p:animEffect transition="in" filter="fade">
                                      <p:cBhvr>
                                        <p:cTn id="27" dur="1000"/>
                                        <p:tgtEl>
                                          <p:spTgt spid="165890">
                                            <p:txEl>
                                              <p:pRg st="8" end="8"/>
                                            </p:txEl>
                                          </p:spTgt>
                                        </p:tgtEl>
                                      </p:cBhvr>
                                    </p:animEffect>
                                    <p:anim calcmode="lin" valueType="num">
                                      <p:cBhvr>
                                        <p:cTn id="28" dur="1000" fill="hold"/>
                                        <p:tgtEl>
                                          <p:spTgt spid="165890">
                                            <p:txEl>
                                              <p:pRg st="8" end="8"/>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165890">
                                            <p:txEl>
                                              <p:pRg st="8" end="8"/>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65890">
                                            <p:txEl>
                                              <p:pRg st="8" end="8"/>
                                            </p:txEl>
                                          </p:spTgt>
                                        </p:tgtEl>
                                        <p:attrNameLst>
                                          <p:attrName>ppt_y</p:attrName>
                                        </p:attrNameLst>
                                      </p:cBhvr>
                                      <p:tavLst>
                                        <p:tav tm="0">
                                          <p:val>
                                            <p:strVal val="#ppt_y-.03"/>
                                          </p:val>
                                        </p:tav>
                                        <p:tav tm="100000">
                                          <p:val>
                                            <p:strVal val="#ppt_y"/>
                                          </p:val>
                                        </p:tav>
                                      </p:tavLst>
                                    </p:anim>
                                  </p:childTnLst>
                                </p:cTn>
                              </p:par>
                              <p:par>
                                <p:cTn id="31" presetID="37" presetClass="entr" presetSubtype="0" fill="hold" nodeType="withEffect">
                                  <p:stCondLst>
                                    <p:cond delay="0"/>
                                  </p:stCondLst>
                                  <p:childTnLst>
                                    <p:set>
                                      <p:cBhvr>
                                        <p:cTn id="32" dur="1" fill="hold">
                                          <p:stCondLst>
                                            <p:cond delay="0"/>
                                          </p:stCondLst>
                                        </p:cTn>
                                        <p:tgtEl>
                                          <p:spTgt spid="165894"/>
                                        </p:tgtEl>
                                        <p:attrNameLst>
                                          <p:attrName>style.visibility</p:attrName>
                                        </p:attrNameLst>
                                      </p:cBhvr>
                                      <p:to>
                                        <p:strVal val="visible"/>
                                      </p:to>
                                    </p:set>
                                    <p:animEffect transition="in" filter="fade">
                                      <p:cBhvr>
                                        <p:cTn id="33" dur="1000"/>
                                        <p:tgtEl>
                                          <p:spTgt spid="165894"/>
                                        </p:tgtEl>
                                      </p:cBhvr>
                                    </p:animEffect>
                                    <p:anim calcmode="lin" valueType="num">
                                      <p:cBhvr>
                                        <p:cTn id="34" dur="1000" fill="hold"/>
                                        <p:tgtEl>
                                          <p:spTgt spid="165894"/>
                                        </p:tgtEl>
                                        <p:attrNameLst>
                                          <p:attrName>ppt_x</p:attrName>
                                        </p:attrNameLst>
                                      </p:cBhvr>
                                      <p:tavLst>
                                        <p:tav tm="0">
                                          <p:val>
                                            <p:strVal val="#ppt_x"/>
                                          </p:val>
                                        </p:tav>
                                        <p:tav tm="100000">
                                          <p:val>
                                            <p:strVal val="#ppt_x"/>
                                          </p:val>
                                        </p:tav>
                                      </p:tavLst>
                                    </p:anim>
                                    <p:anim calcmode="lin" valueType="num">
                                      <p:cBhvr>
                                        <p:cTn id="35" dur="900" decel="100000" fill="hold"/>
                                        <p:tgtEl>
                                          <p:spTgt spid="165894"/>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6589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455613" y="3198813"/>
            <a:ext cx="8191500" cy="461665"/>
          </a:xfrm>
          <a:prstGeom prst="rect">
            <a:avLst/>
          </a:prstGeom>
          <a:noFill/>
          <a:ln w="9525" algn="ctr">
            <a:noFill/>
            <a:miter lim="800000"/>
            <a:headEnd/>
            <a:tailEnd/>
          </a:ln>
        </p:spPr>
        <p:txBody>
          <a:bodyPr>
            <a:spAutoFit/>
          </a:bodyPr>
          <a:lstStyle/>
          <a:p>
            <a:pPr algn="ctr"/>
            <a:r>
              <a:rPr lang="en-US" sz="2400" dirty="0" smtClean="0">
                <a:latin typeface="+mn-lt"/>
              </a:rPr>
              <a:t>REMAINDER THEOREM</a:t>
            </a:r>
            <a:endParaRPr lang="en-US" sz="2400" dirty="0">
              <a:latin typeface="+mn-lt"/>
            </a:endParaRPr>
          </a:p>
        </p:txBody>
      </p:sp>
      <p:sp>
        <p:nvSpPr>
          <p:cNvPr id="3" name="Slide Number Placeholder 2"/>
          <p:cNvSpPr>
            <a:spLocks noGrp="1"/>
          </p:cNvSpPr>
          <p:nvPr>
            <p:ph type="sldNum" sz="quarter" idx="12"/>
          </p:nvPr>
        </p:nvSpPr>
        <p:spPr/>
        <p:txBody>
          <a:bodyPr/>
          <a:lstStyle/>
          <a:p>
            <a:pPr>
              <a:defRPr/>
            </a:pPr>
            <a:fld id="{C5D99174-3558-4ECF-88CC-1EADAF5F65E5}" type="slidenum">
              <a:rPr lang="en-GB" smtClean="0"/>
              <a:pPr>
                <a:defRPr/>
              </a:pPr>
              <a:t>26</a:t>
            </a:fld>
            <a:endParaRPr lang="en-GB"/>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457200" y="1370013"/>
            <a:ext cx="8229600" cy="5256212"/>
          </a:xfrm>
          <a:noFill/>
        </p:spPr>
        <p:txBody>
          <a:bodyPr/>
          <a:lstStyle/>
          <a:p>
            <a:pPr marL="0" indent="0" eaLnBrk="1" hangingPunct="1">
              <a:buNone/>
            </a:pPr>
            <a:r>
              <a:rPr lang="en-US" sz="2400" smtClean="0">
                <a:latin typeface="Calibri" pitchFamily="34" charset="0"/>
                <a:cs typeface="Calibri" pitchFamily="34" charset="0"/>
              </a:rPr>
              <a:t>The following theorem shows that synthetic division can be used to determine the value </a:t>
            </a:r>
            <a:r>
              <a:rPr lang="en-US" sz="2400" i="1" smtClean="0">
                <a:latin typeface="Calibri" pitchFamily="34" charset="0"/>
                <a:cs typeface="Calibri" pitchFamily="34" charset="0"/>
              </a:rPr>
              <a:t>P</a:t>
            </a:r>
            <a:r>
              <a:rPr lang="en-US" sz="2400" smtClean="0">
                <a:latin typeface="Calibri" pitchFamily="34" charset="0"/>
                <a:cs typeface="Calibri" pitchFamily="34" charset="0"/>
              </a:rPr>
              <a:t>(</a:t>
            </a:r>
            <a:r>
              <a:rPr lang="en-US" sz="2400" i="1" smtClean="0">
                <a:latin typeface="Calibri" pitchFamily="34" charset="0"/>
                <a:cs typeface="Calibri" pitchFamily="34" charset="0"/>
              </a:rPr>
              <a:t>c</a:t>
            </a:r>
            <a:r>
              <a:rPr lang="en-US" sz="2400" smtClean="0">
                <a:latin typeface="Calibri" pitchFamily="34" charset="0"/>
                <a:cs typeface="Calibri" pitchFamily="34" charset="0"/>
              </a:rPr>
              <a:t>) for a given polynomial</a:t>
            </a:r>
            <a:br>
              <a:rPr lang="en-US" sz="2400" smtClean="0">
                <a:latin typeface="Calibri" pitchFamily="34" charset="0"/>
                <a:cs typeface="Calibri" pitchFamily="34" charset="0"/>
              </a:rPr>
            </a:br>
            <a:r>
              <a:rPr lang="en-US" sz="2400" i="1" smtClean="0">
                <a:latin typeface="Calibri" pitchFamily="34" charset="0"/>
                <a:cs typeface="Calibri" pitchFamily="34" charset="0"/>
              </a:rPr>
              <a:t>P</a:t>
            </a:r>
            <a:r>
              <a:rPr lang="en-US" sz="2400" smtClean="0">
                <a:latin typeface="Calibri" pitchFamily="34" charset="0"/>
                <a:cs typeface="Calibri" pitchFamily="34" charset="0"/>
              </a:rPr>
              <a:t>(</a:t>
            </a:r>
            <a:r>
              <a:rPr lang="en-US" sz="2400" i="1" smtClean="0">
                <a:latin typeface="Calibri" pitchFamily="34" charset="0"/>
                <a:cs typeface="Calibri" pitchFamily="34" charset="0"/>
              </a:rPr>
              <a:t>x</a:t>
            </a:r>
            <a:r>
              <a:rPr lang="en-US" sz="2400" smtClean="0">
                <a:latin typeface="Calibri" pitchFamily="34" charset="0"/>
                <a:cs typeface="Calibri" pitchFamily="34" charset="0"/>
              </a:rPr>
              <a:t>) and constant </a:t>
            </a:r>
            <a:r>
              <a:rPr lang="en-US" sz="2400" i="1" smtClean="0">
                <a:latin typeface="Calibri" pitchFamily="34" charset="0"/>
                <a:cs typeface="Calibri" pitchFamily="34" charset="0"/>
              </a:rPr>
              <a:t>c</a:t>
            </a:r>
            <a:r>
              <a:rPr lang="en-US" sz="2400" smtClean="0">
                <a:latin typeface="Calibri" pitchFamily="34" charset="0"/>
                <a:cs typeface="Calibri" pitchFamily="34" charset="0"/>
              </a:rPr>
              <a:t>.</a:t>
            </a:r>
          </a:p>
          <a:p>
            <a:pPr marL="0" indent="0" eaLnBrk="1" hangingPunct="1">
              <a:buNone/>
            </a:pPr>
            <a:endParaRPr lang="en-US" sz="2400" smtClean="0">
              <a:solidFill>
                <a:srgbClr val="B30000"/>
              </a:solidFill>
              <a:latin typeface="Calibri" pitchFamily="34" charset="0"/>
              <a:cs typeface="Calibri" pitchFamily="34" charset="0"/>
            </a:endParaRPr>
          </a:p>
          <a:p>
            <a:pPr marL="0" indent="0" eaLnBrk="1" hangingPunct="1">
              <a:buNone/>
            </a:pPr>
            <a:r>
              <a:rPr lang="en-US" sz="2400" smtClean="0">
                <a:solidFill>
                  <a:srgbClr val="B30000"/>
                </a:solidFill>
                <a:latin typeface="Calibri" pitchFamily="34" charset="0"/>
                <a:cs typeface="Calibri" pitchFamily="34" charset="0"/>
              </a:rPr>
              <a:t>Remainder Theorem</a:t>
            </a:r>
          </a:p>
          <a:p>
            <a:pPr marL="0" indent="0" eaLnBrk="1" hangingPunct="1">
              <a:buNone/>
            </a:pPr>
            <a:r>
              <a:rPr lang="en-US" sz="2400" smtClean="0">
                <a:latin typeface="Calibri" pitchFamily="34" charset="0"/>
                <a:cs typeface="Calibri" pitchFamily="34" charset="0"/>
              </a:rPr>
              <a:t>If a polynomial </a:t>
            </a:r>
            <a:r>
              <a:rPr lang="en-US" sz="2400" i="1" smtClean="0">
                <a:latin typeface="Calibri" pitchFamily="34" charset="0"/>
                <a:cs typeface="Calibri" pitchFamily="34" charset="0"/>
              </a:rPr>
              <a:t>P</a:t>
            </a:r>
            <a:r>
              <a:rPr lang="en-US" sz="2400" smtClean="0">
                <a:latin typeface="Calibri" pitchFamily="34" charset="0"/>
                <a:cs typeface="Calibri" pitchFamily="34" charset="0"/>
              </a:rPr>
              <a:t>(</a:t>
            </a:r>
            <a:r>
              <a:rPr lang="en-US" sz="2400" i="1" smtClean="0">
                <a:latin typeface="Calibri" pitchFamily="34" charset="0"/>
                <a:cs typeface="Calibri" pitchFamily="34" charset="0"/>
              </a:rPr>
              <a:t>x</a:t>
            </a:r>
            <a:r>
              <a:rPr lang="en-US" sz="2400" smtClean="0">
                <a:latin typeface="Calibri" pitchFamily="34" charset="0"/>
                <a:cs typeface="Calibri" pitchFamily="34" charset="0"/>
              </a:rPr>
              <a:t>) is divided by </a:t>
            </a:r>
            <a:r>
              <a:rPr lang="en-US" sz="2400" i="1" smtClean="0">
                <a:latin typeface="Calibri" pitchFamily="34" charset="0"/>
                <a:cs typeface="Calibri" pitchFamily="34" charset="0"/>
              </a:rPr>
              <a:t>x </a:t>
            </a:r>
            <a:r>
              <a:rPr lang="en-US" sz="2400" smtClean="0">
                <a:latin typeface="Calibri" pitchFamily="34" charset="0"/>
                <a:cs typeface="Calibri" pitchFamily="34" charset="0"/>
              </a:rPr>
              <a:t>– </a:t>
            </a:r>
            <a:r>
              <a:rPr lang="en-US" sz="2400" i="1" smtClean="0">
                <a:latin typeface="Calibri" pitchFamily="34" charset="0"/>
                <a:cs typeface="Calibri" pitchFamily="34" charset="0"/>
              </a:rPr>
              <a:t>c</a:t>
            </a:r>
            <a:r>
              <a:rPr lang="en-US" sz="2400" smtClean="0">
                <a:latin typeface="Calibri" pitchFamily="34" charset="0"/>
                <a:cs typeface="Calibri" pitchFamily="34" charset="0"/>
              </a:rPr>
              <a:t>, then the remainder equals </a:t>
            </a:r>
            <a:r>
              <a:rPr lang="en-US" sz="2400" i="1" smtClean="0">
                <a:latin typeface="Calibri" pitchFamily="34" charset="0"/>
                <a:cs typeface="Calibri" pitchFamily="34" charset="0"/>
              </a:rPr>
              <a:t>P</a:t>
            </a:r>
            <a:r>
              <a:rPr lang="en-US" sz="2400" smtClean="0">
                <a:latin typeface="Calibri" pitchFamily="34" charset="0"/>
                <a:cs typeface="Calibri" pitchFamily="34" charset="0"/>
              </a:rPr>
              <a:t>(</a:t>
            </a:r>
            <a:r>
              <a:rPr lang="en-US" sz="2400" i="1" smtClean="0">
                <a:latin typeface="Calibri" pitchFamily="34" charset="0"/>
                <a:cs typeface="Calibri" pitchFamily="34" charset="0"/>
              </a:rPr>
              <a:t>c</a:t>
            </a:r>
            <a:r>
              <a:rPr lang="en-US" sz="2400" smtClean="0">
                <a:latin typeface="Calibri" pitchFamily="34" charset="0"/>
                <a:cs typeface="Calibri" pitchFamily="34" charset="0"/>
              </a:rPr>
              <a:t>).</a:t>
            </a:r>
          </a:p>
          <a:p>
            <a:pPr marL="0" indent="0" eaLnBrk="1" hangingPunct="1">
              <a:buNone/>
            </a:pPr>
            <a:endParaRPr lang="en-US" sz="2400" smtClean="0">
              <a:latin typeface="Calibri" pitchFamily="34" charset="0"/>
              <a:cs typeface="Calibri" pitchFamily="34" charset="0"/>
            </a:endParaRPr>
          </a:p>
          <a:p>
            <a:pPr marL="0" indent="0" eaLnBrk="1" hangingPunct="1">
              <a:buNone/>
            </a:pPr>
            <a:r>
              <a:rPr lang="en-US" sz="2400" smtClean="0">
                <a:latin typeface="Calibri" pitchFamily="34" charset="0"/>
                <a:cs typeface="Calibri" pitchFamily="34" charset="0"/>
              </a:rPr>
              <a:t>In Example 3, we use synthetic division and the Remainder Theorem to evaluate a polynomial function.</a:t>
            </a:r>
          </a:p>
        </p:txBody>
      </p:sp>
      <p:sp>
        <p:nvSpPr>
          <p:cNvPr id="28675" name="Rectangle 3"/>
          <p:cNvSpPr>
            <a:spLocks noGrp="1" noChangeArrowheads="1"/>
          </p:cNvSpPr>
          <p:nvPr>
            <p:ph type="title"/>
          </p:nvPr>
        </p:nvSpPr>
        <p:spPr>
          <a:xfrm>
            <a:off x="301625" y="90488"/>
            <a:ext cx="8226425" cy="1143000"/>
          </a:xfrm>
          <a:noFill/>
        </p:spPr>
        <p:txBody>
          <a:bodyPr/>
          <a:lstStyle/>
          <a:p>
            <a:pPr eaLnBrk="1" hangingPunct="1"/>
            <a:r>
              <a:rPr lang="en-US" sz="2400" smtClean="0">
                <a:latin typeface="Calibri" pitchFamily="34" charset="0"/>
                <a:cs typeface="Calibri" pitchFamily="34" charset="0"/>
              </a:rPr>
              <a:t>Remainder Theorem</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27</a:t>
            </a:fld>
            <a:endParaRPr lang="en-GB"/>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body" idx="1"/>
          </p:nvPr>
        </p:nvSpPr>
        <p:spPr>
          <a:xfrm>
            <a:off x="457200" y="1370013"/>
            <a:ext cx="8229600" cy="5256212"/>
          </a:xfrm>
          <a:noFill/>
        </p:spPr>
        <p:txBody>
          <a:bodyPr/>
          <a:lstStyle/>
          <a:p>
            <a:pPr marL="0" indent="0" eaLnBrk="1" hangingPunct="1">
              <a:buNone/>
            </a:pPr>
            <a:r>
              <a:rPr lang="en-US" sz="2400" smtClean="0">
                <a:latin typeface="Calibri" pitchFamily="34" charset="0"/>
                <a:cs typeface="Calibri" pitchFamily="34" charset="0"/>
              </a:rPr>
              <a:t>Let </a:t>
            </a:r>
            <a:r>
              <a:rPr lang="en-US" sz="2400" i="1" smtClean="0">
                <a:latin typeface="Calibri" pitchFamily="34" charset="0"/>
                <a:cs typeface="Calibri" pitchFamily="34" charset="0"/>
              </a:rPr>
              <a:t>P</a:t>
            </a:r>
            <a:r>
              <a:rPr lang="en-US" sz="2400" smtClean="0">
                <a:latin typeface="Calibri" pitchFamily="34" charset="0"/>
                <a:cs typeface="Calibri" pitchFamily="34" charset="0"/>
              </a:rPr>
              <a:t>(</a:t>
            </a:r>
            <a:r>
              <a:rPr lang="en-US" sz="2400" i="1" smtClean="0">
                <a:latin typeface="Calibri" pitchFamily="34" charset="0"/>
                <a:cs typeface="Calibri" pitchFamily="34" charset="0"/>
              </a:rPr>
              <a:t>x</a:t>
            </a:r>
            <a:r>
              <a:rPr lang="en-US" sz="2400" smtClean="0">
                <a:latin typeface="Calibri" pitchFamily="34" charset="0"/>
                <a:cs typeface="Calibri" pitchFamily="34" charset="0"/>
              </a:rPr>
              <a:t>) = 2</a:t>
            </a:r>
            <a:r>
              <a:rPr lang="en-US" sz="2400" i="1" smtClean="0">
                <a:latin typeface="Calibri" pitchFamily="34" charset="0"/>
                <a:cs typeface="Calibri" pitchFamily="34" charset="0"/>
              </a:rPr>
              <a:t>x</a:t>
            </a:r>
            <a:r>
              <a:rPr lang="en-US" sz="2400" baseline="30000" smtClean="0">
                <a:latin typeface="Calibri" pitchFamily="34" charset="0"/>
                <a:cs typeface="Calibri" pitchFamily="34" charset="0"/>
              </a:rPr>
              <a:t>3</a:t>
            </a:r>
            <a:r>
              <a:rPr lang="en-US" sz="2400" smtClean="0">
                <a:latin typeface="Calibri" pitchFamily="34" charset="0"/>
                <a:cs typeface="Calibri" pitchFamily="34" charset="0"/>
              </a:rPr>
              <a:t> + 3</a:t>
            </a:r>
            <a:r>
              <a:rPr lang="en-US" sz="2400" i="1" smtClean="0">
                <a:latin typeface="Calibri" pitchFamily="34" charset="0"/>
                <a:cs typeface="Calibri" pitchFamily="34" charset="0"/>
              </a:rPr>
              <a:t>x</a:t>
            </a:r>
            <a:r>
              <a:rPr lang="en-US" sz="2400" baseline="30000" smtClean="0">
                <a:latin typeface="Calibri" pitchFamily="34" charset="0"/>
                <a:cs typeface="Calibri" pitchFamily="34" charset="0"/>
              </a:rPr>
              <a:t>2</a:t>
            </a:r>
            <a:r>
              <a:rPr lang="en-US" sz="2400" smtClean="0">
                <a:latin typeface="Calibri" pitchFamily="34" charset="0"/>
                <a:cs typeface="Calibri" pitchFamily="34" charset="0"/>
              </a:rPr>
              <a:t> + 2</a:t>
            </a:r>
            <a:r>
              <a:rPr lang="en-US" sz="2400" i="1" smtClean="0">
                <a:latin typeface="Calibri" pitchFamily="34" charset="0"/>
                <a:cs typeface="Calibri" pitchFamily="34" charset="0"/>
              </a:rPr>
              <a:t>x </a:t>
            </a:r>
            <a:r>
              <a:rPr lang="en-US" sz="2400" smtClean="0">
                <a:latin typeface="Calibri" pitchFamily="34" charset="0"/>
                <a:cs typeface="Calibri" pitchFamily="34" charset="0"/>
              </a:rPr>
              <a:t>– 2. Use the Remainder Theorem</a:t>
            </a:r>
          </a:p>
          <a:p>
            <a:pPr marL="0" indent="0" eaLnBrk="1" hangingPunct="1">
              <a:buNone/>
            </a:pPr>
            <a:r>
              <a:rPr lang="en-US" sz="2400" smtClean="0">
                <a:latin typeface="Calibri" pitchFamily="34" charset="0"/>
                <a:cs typeface="Calibri" pitchFamily="34" charset="0"/>
              </a:rPr>
              <a:t>to find </a:t>
            </a:r>
            <a:r>
              <a:rPr lang="en-US" sz="2400" i="1" smtClean="0">
                <a:latin typeface="Calibri" pitchFamily="34" charset="0"/>
                <a:cs typeface="Calibri" pitchFamily="34" charset="0"/>
              </a:rPr>
              <a:t>P</a:t>
            </a:r>
            <a:r>
              <a:rPr lang="en-US" sz="2400" smtClean="0">
                <a:latin typeface="Calibri" pitchFamily="34" charset="0"/>
                <a:cs typeface="Calibri" pitchFamily="34" charset="0"/>
              </a:rPr>
              <a:t>(</a:t>
            </a:r>
            <a:r>
              <a:rPr lang="en-US" sz="2400" i="1" smtClean="0">
                <a:latin typeface="Calibri" pitchFamily="34" charset="0"/>
                <a:cs typeface="Calibri" pitchFamily="34" charset="0"/>
              </a:rPr>
              <a:t>c</a:t>
            </a:r>
            <a:r>
              <a:rPr lang="en-US" sz="2400" smtClean="0">
                <a:latin typeface="Calibri" pitchFamily="34" charset="0"/>
                <a:cs typeface="Calibri" pitchFamily="34" charset="0"/>
              </a:rPr>
              <a:t>) for </a:t>
            </a:r>
            <a:r>
              <a:rPr lang="en-US" sz="2400" i="1" smtClean="0">
                <a:latin typeface="Calibri" pitchFamily="34" charset="0"/>
                <a:cs typeface="Calibri" pitchFamily="34" charset="0"/>
              </a:rPr>
              <a:t>c </a:t>
            </a:r>
            <a:r>
              <a:rPr lang="en-US" sz="2400" smtClean="0">
                <a:latin typeface="Calibri" pitchFamily="34" charset="0"/>
                <a:cs typeface="Calibri" pitchFamily="34" charset="0"/>
              </a:rPr>
              <a:t>= –2 and </a:t>
            </a:r>
            <a:r>
              <a:rPr lang="en-US" sz="2400" i="1" smtClean="0">
                <a:latin typeface="Calibri" pitchFamily="34" charset="0"/>
                <a:cs typeface="Calibri" pitchFamily="34" charset="0"/>
              </a:rPr>
              <a:t>c</a:t>
            </a:r>
            <a:r>
              <a:rPr lang="en-US" sz="2400" smtClean="0">
                <a:latin typeface="Calibri" pitchFamily="34" charset="0"/>
                <a:cs typeface="Calibri" pitchFamily="34" charset="0"/>
              </a:rPr>
              <a:t> =   .</a:t>
            </a:r>
          </a:p>
          <a:p>
            <a:pPr marL="0" indent="0" eaLnBrk="1" hangingPunct="1">
              <a:buNone/>
            </a:pPr>
            <a:endParaRPr lang="en-US" sz="2400" smtClean="0">
              <a:latin typeface="Calibri" pitchFamily="34" charset="0"/>
              <a:cs typeface="Calibri" pitchFamily="34" charset="0"/>
            </a:endParaRPr>
          </a:p>
          <a:p>
            <a:pPr marL="0" indent="0" eaLnBrk="1" hangingPunct="1">
              <a:buNone/>
            </a:pPr>
            <a:r>
              <a:rPr lang="en-US" sz="2400" smtClean="0">
                <a:solidFill>
                  <a:srgbClr val="21419C"/>
                </a:solidFill>
                <a:latin typeface="Calibri" pitchFamily="34" charset="0"/>
                <a:cs typeface="Calibri" pitchFamily="34" charset="0"/>
              </a:rPr>
              <a:t>Solution:</a:t>
            </a:r>
          </a:p>
          <a:p>
            <a:pPr marL="0" indent="0" eaLnBrk="1" hangingPunct="1">
              <a:buNone/>
            </a:pPr>
            <a:r>
              <a:rPr lang="en-US" sz="2400" smtClean="0">
                <a:latin typeface="Calibri" pitchFamily="34" charset="0"/>
                <a:cs typeface="Calibri" pitchFamily="34" charset="0"/>
              </a:rPr>
              <a:t>Perform synthetic division with </a:t>
            </a:r>
            <a:r>
              <a:rPr lang="en-US" sz="2400" i="1" smtClean="0">
                <a:latin typeface="Calibri" pitchFamily="34" charset="0"/>
                <a:cs typeface="Calibri" pitchFamily="34" charset="0"/>
              </a:rPr>
              <a:t>c </a:t>
            </a:r>
            <a:r>
              <a:rPr lang="en-US" sz="2400" smtClean="0">
                <a:latin typeface="Calibri" pitchFamily="34" charset="0"/>
                <a:cs typeface="Calibri" pitchFamily="34" charset="0"/>
              </a:rPr>
              <a:t>= –2 and </a:t>
            </a:r>
            <a:r>
              <a:rPr lang="en-US" sz="2400" i="1" smtClean="0">
                <a:latin typeface="Calibri" pitchFamily="34" charset="0"/>
                <a:cs typeface="Calibri" pitchFamily="34" charset="0"/>
              </a:rPr>
              <a:t>c</a:t>
            </a:r>
            <a:r>
              <a:rPr lang="en-US" sz="2400" smtClean="0">
                <a:latin typeface="Calibri" pitchFamily="34" charset="0"/>
                <a:cs typeface="Calibri" pitchFamily="34" charset="0"/>
              </a:rPr>
              <a:t> =    and examine the remainders.</a:t>
            </a:r>
          </a:p>
          <a:p>
            <a:pPr marL="0" indent="0" eaLnBrk="1" hangingPunct="1">
              <a:buNone/>
            </a:pPr>
            <a:endParaRPr lang="en-US" sz="2400" smtClean="0">
              <a:latin typeface="Calibri" pitchFamily="34" charset="0"/>
              <a:cs typeface="Calibri" pitchFamily="34" charset="0"/>
            </a:endParaRPr>
          </a:p>
          <a:p>
            <a:pPr marL="0" indent="0" eaLnBrk="1" hangingPunct="1">
              <a:buNone/>
            </a:pPr>
            <a:endParaRPr lang="en-US" sz="2400" smtClean="0">
              <a:latin typeface="Calibri" pitchFamily="34" charset="0"/>
              <a:cs typeface="Calibri" pitchFamily="34" charset="0"/>
            </a:endParaRPr>
          </a:p>
          <a:p>
            <a:pPr marL="0" indent="0" eaLnBrk="1" hangingPunct="1">
              <a:buNone/>
            </a:pPr>
            <a:endParaRPr lang="en-US" sz="2400" smtClean="0">
              <a:latin typeface="Calibri" pitchFamily="34" charset="0"/>
              <a:cs typeface="Calibri" pitchFamily="34" charset="0"/>
            </a:endParaRPr>
          </a:p>
          <a:p>
            <a:pPr marL="0" indent="0" eaLnBrk="1" hangingPunct="1">
              <a:buNone/>
            </a:pPr>
            <a:endParaRPr lang="en-US" sz="2400" smtClean="0">
              <a:latin typeface="Calibri" pitchFamily="34" charset="0"/>
              <a:cs typeface="Calibri" pitchFamily="34" charset="0"/>
            </a:endParaRPr>
          </a:p>
          <a:p>
            <a:pPr marL="0" indent="0" eaLnBrk="1" hangingPunct="1">
              <a:buNone/>
            </a:pPr>
            <a:r>
              <a:rPr lang="en-US" sz="2400" smtClean="0">
                <a:latin typeface="Calibri" pitchFamily="34" charset="0"/>
                <a:cs typeface="Calibri" pitchFamily="34" charset="0"/>
              </a:rPr>
              <a:t>The remainder is –10. </a:t>
            </a:r>
            <a:r>
              <a:rPr lang="en-US" sz="2400" smtClean="0">
                <a:solidFill>
                  <a:srgbClr val="009AFF"/>
                </a:solidFill>
                <a:latin typeface="Calibri" pitchFamily="34" charset="0"/>
                <a:cs typeface="Calibri" pitchFamily="34" charset="0"/>
              </a:rPr>
              <a:t>Therefore, </a:t>
            </a:r>
            <a:r>
              <a:rPr lang="en-US" sz="2400" i="1" smtClean="0">
                <a:solidFill>
                  <a:srgbClr val="009AFF"/>
                </a:solidFill>
                <a:latin typeface="Calibri" pitchFamily="34" charset="0"/>
                <a:cs typeface="Calibri" pitchFamily="34" charset="0"/>
              </a:rPr>
              <a:t>P</a:t>
            </a:r>
            <a:r>
              <a:rPr lang="en-US" sz="2400" smtClean="0">
                <a:solidFill>
                  <a:srgbClr val="009AFF"/>
                </a:solidFill>
                <a:latin typeface="Calibri" pitchFamily="34" charset="0"/>
                <a:cs typeface="Calibri" pitchFamily="34" charset="0"/>
              </a:rPr>
              <a:t>(–2) = –10.</a:t>
            </a:r>
          </a:p>
        </p:txBody>
      </p:sp>
      <p:sp>
        <p:nvSpPr>
          <p:cNvPr id="29699" name="Rectangle 3"/>
          <p:cNvSpPr>
            <a:spLocks noGrp="1" noChangeArrowheads="1"/>
          </p:cNvSpPr>
          <p:nvPr>
            <p:ph type="title"/>
          </p:nvPr>
        </p:nvSpPr>
        <p:spPr>
          <a:xfrm>
            <a:off x="301625" y="90488"/>
            <a:ext cx="8613775" cy="1143000"/>
          </a:xfrm>
          <a:noFill/>
        </p:spPr>
        <p:txBody>
          <a:bodyPr/>
          <a:lstStyle/>
          <a:p>
            <a:pPr eaLnBrk="1" hangingPunct="1"/>
            <a:r>
              <a:rPr lang="en-US" sz="2400" smtClean="0">
                <a:latin typeface="Calibri" pitchFamily="34" charset="0"/>
                <a:cs typeface="Calibri" pitchFamily="34" charset="0"/>
              </a:rPr>
              <a:t>Example 3 – </a:t>
            </a:r>
            <a:r>
              <a:rPr lang="en-US" sz="2400" i="1" smtClean="0">
                <a:latin typeface="Calibri" pitchFamily="34" charset="0"/>
                <a:cs typeface="Calibri" pitchFamily="34" charset="0"/>
              </a:rPr>
              <a:t>Use the Remainder Theorem to Evaluate a Polynomial Function</a:t>
            </a:r>
          </a:p>
        </p:txBody>
      </p:sp>
      <p:pic>
        <p:nvPicPr>
          <p:cNvPr id="29700" name="Picture 5"/>
          <p:cNvPicPr>
            <a:picLocks noChangeAspect="1" noChangeArrowheads="1"/>
          </p:cNvPicPr>
          <p:nvPr/>
        </p:nvPicPr>
        <p:blipFill>
          <a:blip r:embed="rId3" cstate="print"/>
          <a:srcRect/>
          <a:stretch>
            <a:fillRect/>
          </a:stretch>
        </p:blipFill>
        <p:spPr bwMode="auto">
          <a:xfrm>
            <a:off x="4495800" y="1798638"/>
            <a:ext cx="228600" cy="530225"/>
          </a:xfrm>
          <a:prstGeom prst="rect">
            <a:avLst/>
          </a:prstGeom>
          <a:noFill/>
          <a:ln w="9525" algn="ctr">
            <a:noFill/>
            <a:miter lim="800000"/>
            <a:headEnd/>
            <a:tailEnd/>
          </a:ln>
        </p:spPr>
      </p:pic>
      <p:pic>
        <p:nvPicPr>
          <p:cNvPr id="186374" name="Picture 6"/>
          <p:cNvPicPr>
            <a:picLocks noChangeAspect="1" noChangeArrowheads="1"/>
          </p:cNvPicPr>
          <p:nvPr/>
        </p:nvPicPr>
        <p:blipFill>
          <a:blip r:embed="rId3" cstate="print"/>
          <a:srcRect/>
          <a:stretch>
            <a:fillRect/>
          </a:stretch>
        </p:blipFill>
        <p:spPr bwMode="auto">
          <a:xfrm>
            <a:off x="6700838" y="3070225"/>
            <a:ext cx="228600" cy="530225"/>
          </a:xfrm>
          <a:prstGeom prst="rect">
            <a:avLst/>
          </a:prstGeom>
          <a:noFill/>
          <a:ln w="9525" algn="ctr">
            <a:noFill/>
            <a:miter lim="800000"/>
            <a:headEnd/>
            <a:tailEnd/>
          </a:ln>
        </p:spPr>
      </p:pic>
      <p:pic>
        <p:nvPicPr>
          <p:cNvPr id="186375" name="Picture 7"/>
          <p:cNvPicPr>
            <a:picLocks noChangeAspect="1" noChangeArrowheads="1"/>
          </p:cNvPicPr>
          <p:nvPr/>
        </p:nvPicPr>
        <p:blipFill>
          <a:blip r:embed="rId4" cstate="print"/>
          <a:srcRect/>
          <a:stretch>
            <a:fillRect/>
          </a:stretch>
        </p:blipFill>
        <p:spPr bwMode="auto">
          <a:xfrm>
            <a:off x="1547813" y="4100513"/>
            <a:ext cx="2933700" cy="1425575"/>
          </a:xfrm>
          <a:prstGeom prst="rect">
            <a:avLst/>
          </a:prstGeom>
          <a:noFill/>
          <a:ln w="9525" algn="ctr">
            <a:noFill/>
            <a:miter lim="800000"/>
            <a:headEnd/>
            <a:tailEnd/>
          </a:ln>
        </p:spPr>
      </p:pic>
      <p:sp>
        <p:nvSpPr>
          <p:cNvPr id="7" name="Slide Number Placeholder 6"/>
          <p:cNvSpPr>
            <a:spLocks noGrp="1"/>
          </p:cNvSpPr>
          <p:nvPr>
            <p:ph type="sldNum" sz="quarter" idx="12"/>
          </p:nvPr>
        </p:nvSpPr>
        <p:spPr/>
        <p:txBody>
          <a:bodyPr/>
          <a:lstStyle/>
          <a:p>
            <a:pPr>
              <a:defRPr/>
            </a:pPr>
            <a:fld id="{C5D99174-3558-4ECF-88CC-1EADAF5F65E5}" type="slidenum">
              <a:rPr lang="en-GB" smtClean="0"/>
              <a:pPr>
                <a:defRPr/>
              </a:pPr>
              <a:t>28</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86370">
                                            <p:txEl>
                                              <p:pRg st="3" end="3"/>
                                            </p:txEl>
                                          </p:spTgt>
                                        </p:tgtEl>
                                        <p:attrNameLst>
                                          <p:attrName>style.visibility</p:attrName>
                                        </p:attrNameLst>
                                      </p:cBhvr>
                                      <p:to>
                                        <p:strVal val="visible"/>
                                      </p:to>
                                    </p:set>
                                    <p:animEffect transition="in" filter="fade">
                                      <p:cBhvr>
                                        <p:cTn id="7" dur="1000"/>
                                        <p:tgtEl>
                                          <p:spTgt spid="186370">
                                            <p:txEl>
                                              <p:pRg st="3" end="3"/>
                                            </p:txEl>
                                          </p:spTgt>
                                        </p:tgtEl>
                                      </p:cBhvr>
                                    </p:animEffect>
                                    <p:anim calcmode="lin" valueType="num">
                                      <p:cBhvr>
                                        <p:cTn id="8" dur="1000" fill="hold"/>
                                        <p:tgtEl>
                                          <p:spTgt spid="186370">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86370">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86370">
                                            <p:txEl>
                                              <p:pRg st="3" end="3"/>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86370">
                                            <p:txEl>
                                              <p:pRg st="4" end="4"/>
                                            </p:txEl>
                                          </p:spTgt>
                                        </p:tgtEl>
                                        <p:attrNameLst>
                                          <p:attrName>style.visibility</p:attrName>
                                        </p:attrNameLst>
                                      </p:cBhvr>
                                      <p:to>
                                        <p:strVal val="visible"/>
                                      </p:to>
                                    </p:set>
                                    <p:animEffect transition="in" filter="fade">
                                      <p:cBhvr>
                                        <p:cTn id="13" dur="1000"/>
                                        <p:tgtEl>
                                          <p:spTgt spid="186370">
                                            <p:txEl>
                                              <p:pRg st="4" end="4"/>
                                            </p:txEl>
                                          </p:spTgt>
                                        </p:tgtEl>
                                      </p:cBhvr>
                                    </p:animEffect>
                                    <p:anim calcmode="lin" valueType="num">
                                      <p:cBhvr>
                                        <p:cTn id="14" dur="1000" fill="hold"/>
                                        <p:tgtEl>
                                          <p:spTgt spid="186370">
                                            <p:txEl>
                                              <p:pRg st="4" end="4"/>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86370">
                                            <p:txEl>
                                              <p:pRg st="4" end="4"/>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86370">
                                            <p:txEl>
                                              <p:pRg st="4" end="4"/>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86375"/>
                                        </p:tgtEl>
                                        <p:attrNameLst>
                                          <p:attrName>style.visibility</p:attrName>
                                        </p:attrNameLst>
                                      </p:cBhvr>
                                      <p:to>
                                        <p:strVal val="visible"/>
                                      </p:to>
                                    </p:set>
                                    <p:animEffect transition="in" filter="fade">
                                      <p:cBhvr>
                                        <p:cTn id="19" dur="1000"/>
                                        <p:tgtEl>
                                          <p:spTgt spid="186375"/>
                                        </p:tgtEl>
                                      </p:cBhvr>
                                    </p:animEffect>
                                    <p:anim calcmode="lin" valueType="num">
                                      <p:cBhvr>
                                        <p:cTn id="20" dur="1000" fill="hold"/>
                                        <p:tgtEl>
                                          <p:spTgt spid="186375"/>
                                        </p:tgtEl>
                                        <p:attrNameLst>
                                          <p:attrName>ppt_x</p:attrName>
                                        </p:attrNameLst>
                                      </p:cBhvr>
                                      <p:tavLst>
                                        <p:tav tm="0">
                                          <p:val>
                                            <p:strVal val="#ppt_x"/>
                                          </p:val>
                                        </p:tav>
                                        <p:tav tm="100000">
                                          <p:val>
                                            <p:strVal val="#ppt_x"/>
                                          </p:val>
                                        </p:tav>
                                      </p:tavLst>
                                    </p:anim>
                                    <p:anim calcmode="lin" valueType="num">
                                      <p:cBhvr>
                                        <p:cTn id="21" dur="900" decel="100000" fill="hold"/>
                                        <p:tgtEl>
                                          <p:spTgt spid="186375"/>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86375"/>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186374"/>
                                        </p:tgtEl>
                                        <p:attrNameLst>
                                          <p:attrName>style.visibility</p:attrName>
                                        </p:attrNameLst>
                                      </p:cBhvr>
                                      <p:to>
                                        <p:strVal val="visible"/>
                                      </p:to>
                                    </p:set>
                                    <p:animEffect transition="in" filter="fade">
                                      <p:cBhvr>
                                        <p:cTn id="25" dur="1000"/>
                                        <p:tgtEl>
                                          <p:spTgt spid="186374"/>
                                        </p:tgtEl>
                                      </p:cBhvr>
                                    </p:animEffect>
                                    <p:anim calcmode="lin" valueType="num">
                                      <p:cBhvr>
                                        <p:cTn id="26" dur="1000" fill="hold"/>
                                        <p:tgtEl>
                                          <p:spTgt spid="186374"/>
                                        </p:tgtEl>
                                        <p:attrNameLst>
                                          <p:attrName>ppt_x</p:attrName>
                                        </p:attrNameLst>
                                      </p:cBhvr>
                                      <p:tavLst>
                                        <p:tav tm="0">
                                          <p:val>
                                            <p:strVal val="#ppt_x"/>
                                          </p:val>
                                        </p:tav>
                                        <p:tav tm="100000">
                                          <p:val>
                                            <p:strVal val="#ppt_x"/>
                                          </p:val>
                                        </p:tav>
                                      </p:tavLst>
                                    </p:anim>
                                    <p:anim calcmode="lin" valueType="num">
                                      <p:cBhvr>
                                        <p:cTn id="27" dur="900" decel="100000" fill="hold"/>
                                        <p:tgtEl>
                                          <p:spTgt spid="186374"/>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86374"/>
                                        </p:tgtEl>
                                        <p:attrNameLst>
                                          <p:attrName>ppt_y</p:attrName>
                                        </p:attrNameLst>
                                      </p:cBhvr>
                                      <p:tavLst>
                                        <p:tav tm="0">
                                          <p:val>
                                            <p:strVal val="#ppt_y-.03"/>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7" presetClass="entr" presetSubtype="0" fill="hold" nodeType="clickEffect">
                                  <p:stCondLst>
                                    <p:cond delay="0"/>
                                  </p:stCondLst>
                                  <p:childTnLst>
                                    <p:set>
                                      <p:cBhvr>
                                        <p:cTn id="32" dur="1" fill="hold">
                                          <p:stCondLst>
                                            <p:cond delay="0"/>
                                          </p:stCondLst>
                                        </p:cTn>
                                        <p:tgtEl>
                                          <p:spTgt spid="186370">
                                            <p:txEl>
                                              <p:pRg st="9" end="9"/>
                                            </p:txEl>
                                          </p:spTgt>
                                        </p:tgtEl>
                                        <p:attrNameLst>
                                          <p:attrName>style.visibility</p:attrName>
                                        </p:attrNameLst>
                                      </p:cBhvr>
                                      <p:to>
                                        <p:strVal val="visible"/>
                                      </p:to>
                                    </p:set>
                                    <p:animEffect transition="in" filter="fade">
                                      <p:cBhvr>
                                        <p:cTn id="33" dur="1000"/>
                                        <p:tgtEl>
                                          <p:spTgt spid="186370">
                                            <p:txEl>
                                              <p:pRg st="9" end="9"/>
                                            </p:txEl>
                                          </p:spTgt>
                                        </p:tgtEl>
                                      </p:cBhvr>
                                    </p:animEffect>
                                    <p:anim calcmode="lin" valueType="num">
                                      <p:cBhvr>
                                        <p:cTn id="34" dur="1000" fill="hold"/>
                                        <p:tgtEl>
                                          <p:spTgt spid="186370">
                                            <p:txEl>
                                              <p:pRg st="9" end="9"/>
                                            </p:txEl>
                                          </p:spTgt>
                                        </p:tgtEl>
                                        <p:attrNameLst>
                                          <p:attrName>ppt_x</p:attrName>
                                        </p:attrNameLst>
                                      </p:cBhvr>
                                      <p:tavLst>
                                        <p:tav tm="0">
                                          <p:val>
                                            <p:strVal val="#ppt_x"/>
                                          </p:val>
                                        </p:tav>
                                        <p:tav tm="100000">
                                          <p:val>
                                            <p:strVal val="#ppt_x"/>
                                          </p:val>
                                        </p:tav>
                                      </p:tavLst>
                                    </p:anim>
                                    <p:anim calcmode="lin" valueType="num">
                                      <p:cBhvr>
                                        <p:cTn id="35" dur="900" decel="100000" fill="hold"/>
                                        <p:tgtEl>
                                          <p:spTgt spid="186370">
                                            <p:txEl>
                                              <p:pRg st="9" end="9"/>
                                            </p:txEl>
                                          </p:spTgt>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86370">
                                            <p:txEl>
                                              <p:pRg st="9" end="9"/>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475" name="Picture 11"/>
          <p:cNvPicPr>
            <a:picLocks noChangeAspect="1" noChangeArrowheads="1"/>
          </p:cNvPicPr>
          <p:nvPr/>
        </p:nvPicPr>
        <p:blipFill>
          <a:blip r:embed="rId3" cstate="print"/>
          <a:srcRect/>
          <a:stretch>
            <a:fillRect/>
          </a:stretch>
        </p:blipFill>
        <p:spPr bwMode="auto">
          <a:xfrm>
            <a:off x="5943600" y="3276600"/>
            <a:ext cx="2889250" cy="2516188"/>
          </a:xfrm>
          <a:prstGeom prst="rect">
            <a:avLst/>
          </a:prstGeom>
          <a:noFill/>
          <a:ln w="9525" algn="ctr">
            <a:noFill/>
            <a:miter lim="800000"/>
            <a:headEnd/>
            <a:tailEnd/>
          </a:ln>
        </p:spPr>
      </p:pic>
      <p:sp>
        <p:nvSpPr>
          <p:cNvPr id="190466" name="Rectangle 2"/>
          <p:cNvSpPr>
            <a:spLocks noGrp="1" noChangeArrowheads="1"/>
          </p:cNvSpPr>
          <p:nvPr>
            <p:ph type="body" idx="1"/>
          </p:nvPr>
        </p:nvSpPr>
        <p:spPr>
          <a:xfrm>
            <a:off x="457200" y="1370013"/>
            <a:ext cx="8229600" cy="5256212"/>
          </a:xfrm>
          <a:noFill/>
        </p:spPr>
        <p:txBody>
          <a:bodyPr/>
          <a:lstStyle/>
          <a:p>
            <a:pPr marL="0" indent="0" eaLnBrk="1" hangingPunct="1">
              <a:buNone/>
            </a:pPr>
            <a:endParaRPr lang="en-US" sz="2400" smtClean="0">
              <a:latin typeface="Calibri" pitchFamily="34" charset="0"/>
              <a:cs typeface="Calibri" pitchFamily="34" charset="0"/>
            </a:endParaRPr>
          </a:p>
          <a:p>
            <a:pPr marL="0" indent="0" eaLnBrk="1" hangingPunct="1">
              <a:buNone/>
            </a:pPr>
            <a:endParaRPr lang="en-US" sz="2400" smtClean="0">
              <a:latin typeface="Calibri" pitchFamily="34" charset="0"/>
              <a:cs typeface="Calibri" pitchFamily="34" charset="0"/>
            </a:endParaRPr>
          </a:p>
          <a:p>
            <a:pPr marL="0" indent="0" eaLnBrk="1" hangingPunct="1">
              <a:buNone/>
            </a:pPr>
            <a:endParaRPr lang="en-US" sz="2400" smtClean="0">
              <a:latin typeface="Calibri" pitchFamily="34" charset="0"/>
              <a:cs typeface="Calibri" pitchFamily="34" charset="0"/>
            </a:endParaRPr>
          </a:p>
          <a:p>
            <a:pPr marL="0" indent="0" eaLnBrk="1" hangingPunct="1">
              <a:buNone/>
            </a:pPr>
            <a:endParaRPr lang="en-US" sz="2400" smtClean="0">
              <a:latin typeface="Calibri" pitchFamily="34" charset="0"/>
              <a:cs typeface="Calibri" pitchFamily="34" charset="0"/>
            </a:endParaRPr>
          </a:p>
          <a:p>
            <a:pPr marL="0" indent="0" eaLnBrk="1" hangingPunct="1">
              <a:buNone/>
            </a:pPr>
            <a:endParaRPr lang="en-US" sz="2400" smtClean="0">
              <a:latin typeface="Calibri" pitchFamily="34" charset="0"/>
              <a:cs typeface="Calibri" pitchFamily="34" charset="0"/>
            </a:endParaRPr>
          </a:p>
          <a:p>
            <a:pPr marL="0" indent="0" eaLnBrk="1" hangingPunct="1">
              <a:buNone/>
            </a:pPr>
            <a:r>
              <a:rPr lang="en-US" sz="2400" smtClean="0">
                <a:latin typeface="Calibri" pitchFamily="34" charset="0"/>
                <a:cs typeface="Calibri" pitchFamily="34" charset="0"/>
              </a:rPr>
              <a:t>The remainder is 0.</a:t>
            </a:r>
            <a:r>
              <a:rPr lang="en-US" sz="2400" smtClean="0">
                <a:solidFill>
                  <a:srgbClr val="009AFF"/>
                </a:solidFill>
                <a:latin typeface="Calibri" pitchFamily="34" charset="0"/>
                <a:cs typeface="Calibri" pitchFamily="34" charset="0"/>
              </a:rPr>
              <a:t> Therefore,</a:t>
            </a:r>
          </a:p>
          <a:p>
            <a:pPr marL="0" indent="0" eaLnBrk="1" hangingPunct="1">
              <a:buNone/>
            </a:pPr>
            <a:endParaRPr lang="en-US" sz="2400" smtClean="0">
              <a:solidFill>
                <a:srgbClr val="009AFF"/>
              </a:solidFill>
              <a:latin typeface="Calibri" pitchFamily="34" charset="0"/>
              <a:cs typeface="Calibri" pitchFamily="34" charset="0"/>
            </a:endParaRPr>
          </a:p>
          <a:p>
            <a:pPr marL="0" indent="0" eaLnBrk="1" hangingPunct="1">
              <a:buNone/>
            </a:pPr>
            <a:r>
              <a:rPr lang="en-US" sz="2400" smtClean="0">
                <a:latin typeface="Calibri" pitchFamily="34" charset="0"/>
                <a:cs typeface="Calibri" pitchFamily="34" charset="0"/>
              </a:rPr>
              <a:t>The points (–2, –10) and</a:t>
            </a:r>
          </a:p>
          <a:p>
            <a:pPr marL="0" indent="0" eaLnBrk="1" hangingPunct="1">
              <a:buNone/>
            </a:pPr>
            <a:r>
              <a:rPr lang="en-US" sz="2400" smtClean="0">
                <a:latin typeface="Calibri" pitchFamily="34" charset="0"/>
                <a:cs typeface="Calibri" pitchFamily="34" charset="0"/>
              </a:rPr>
              <a:t>are on the graph of </a:t>
            </a:r>
            <a:r>
              <a:rPr lang="en-US" sz="2400" i="1" smtClean="0">
                <a:latin typeface="Calibri" pitchFamily="34" charset="0"/>
                <a:cs typeface="Calibri" pitchFamily="34" charset="0"/>
              </a:rPr>
              <a:t>P</a:t>
            </a:r>
            <a:r>
              <a:rPr lang="en-US" sz="2400" smtClean="0">
                <a:latin typeface="Calibri" pitchFamily="34" charset="0"/>
                <a:cs typeface="Calibri" pitchFamily="34" charset="0"/>
              </a:rPr>
              <a:t>.</a:t>
            </a:r>
          </a:p>
        </p:txBody>
      </p:sp>
      <p:sp>
        <p:nvSpPr>
          <p:cNvPr id="30724" name="Rectangle 3"/>
          <p:cNvSpPr>
            <a:spLocks noGrp="1" noChangeArrowheads="1"/>
          </p:cNvSpPr>
          <p:nvPr>
            <p:ph type="title"/>
          </p:nvPr>
        </p:nvSpPr>
        <p:spPr>
          <a:xfrm>
            <a:off x="301625" y="90488"/>
            <a:ext cx="8226425" cy="1143000"/>
          </a:xfrm>
          <a:noFill/>
        </p:spPr>
        <p:txBody>
          <a:bodyPr/>
          <a:lstStyle/>
          <a:p>
            <a:pPr eaLnBrk="1" hangingPunct="1"/>
            <a:r>
              <a:rPr lang="en-US" sz="2400" smtClean="0">
                <a:latin typeface="Calibri" pitchFamily="34" charset="0"/>
                <a:cs typeface="Calibri" pitchFamily="34" charset="0"/>
              </a:rPr>
              <a:t>Example 3 – </a:t>
            </a:r>
            <a:r>
              <a:rPr lang="en-US" sz="2400" i="1" smtClean="0">
                <a:latin typeface="Calibri" pitchFamily="34" charset="0"/>
                <a:cs typeface="Calibri" pitchFamily="34" charset="0"/>
              </a:rPr>
              <a:t>Solution</a:t>
            </a:r>
          </a:p>
        </p:txBody>
      </p:sp>
      <p:sp>
        <p:nvSpPr>
          <p:cNvPr id="30725" name="Text Box 7"/>
          <p:cNvSpPr txBox="1">
            <a:spLocks noChangeArrowheads="1"/>
          </p:cNvSpPr>
          <p:nvPr/>
        </p:nvSpPr>
        <p:spPr bwMode="auto">
          <a:xfrm>
            <a:off x="8242300" y="652463"/>
            <a:ext cx="963613" cy="461962"/>
          </a:xfrm>
          <a:prstGeom prst="rect">
            <a:avLst/>
          </a:prstGeom>
          <a:noFill/>
          <a:ln w="9525" algn="ctr">
            <a:noFill/>
            <a:miter lim="800000"/>
            <a:headEnd/>
            <a:tailEnd/>
          </a:ln>
        </p:spPr>
        <p:txBody>
          <a:bodyPr wrap="none">
            <a:spAutoFit/>
          </a:bodyPr>
          <a:lstStyle/>
          <a:p>
            <a:r>
              <a:rPr lang="en-US" sz="2400">
                <a:solidFill>
                  <a:srgbClr val="00718C"/>
                </a:solidFill>
                <a:latin typeface="Calibri" pitchFamily="34" charset="0"/>
                <a:cs typeface="Calibri" pitchFamily="34" charset="0"/>
              </a:rPr>
              <a:t>cont’d</a:t>
            </a:r>
          </a:p>
        </p:txBody>
      </p:sp>
      <p:pic>
        <p:nvPicPr>
          <p:cNvPr id="30726" name="Picture 8"/>
          <p:cNvPicPr>
            <a:picLocks noChangeAspect="1" noChangeArrowheads="1"/>
          </p:cNvPicPr>
          <p:nvPr/>
        </p:nvPicPr>
        <p:blipFill>
          <a:blip r:embed="rId4" cstate="print"/>
          <a:srcRect/>
          <a:stretch>
            <a:fillRect/>
          </a:stretch>
        </p:blipFill>
        <p:spPr bwMode="auto">
          <a:xfrm>
            <a:off x="1462088" y="1381125"/>
            <a:ext cx="2359025" cy="1671638"/>
          </a:xfrm>
          <a:prstGeom prst="rect">
            <a:avLst/>
          </a:prstGeom>
          <a:noFill/>
          <a:ln w="9525" algn="ctr">
            <a:noFill/>
            <a:miter lim="800000"/>
            <a:headEnd/>
            <a:tailEnd/>
          </a:ln>
        </p:spPr>
      </p:pic>
      <p:pic>
        <p:nvPicPr>
          <p:cNvPr id="190473" name="Picture 9"/>
          <p:cNvPicPr>
            <a:picLocks noChangeAspect="1" noChangeArrowheads="1"/>
          </p:cNvPicPr>
          <p:nvPr/>
        </p:nvPicPr>
        <p:blipFill>
          <a:blip r:embed="rId5" cstate="print"/>
          <a:srcRect/>
          <a:stretch>
            <a:fillRect/>
          </a:stretch>
        </p:blipFill>
        <p:spPr bwMode="auto">
          <a:xfrm>
            <a:off x="4702175" y="3395663"/>
            <a:ext cx="1508125" cy="757237"/>
          </a:xfrm>
          <a:prstGeom prst="rect">
            <a:avLst/>
          </a:prstGeom>
          <a:noFill/>
          <a:ln w="9525" algn="ctr">
            <a:noFill/>
            <a:miter lim="800000"/>
            <a:headEnd/>
            <a:tailEnd/>
          </a:ln>
        </p:spPr>
      </p:pic>
      <p:pic>
        <p:nvPicPr>
          <p:cNvPr id="190476" name="Picture 12"/>
          <p:cNvPicPr>
            <a:picLocks noChangeAspect="1" noChangeArrowheads="1"/>
          </p:cNvPicPr>
          <p:nvPr/>
        </p:nvPicPr>
        <p:blipFill>
          <a:blip r:embed="rId6" cstate="print"/>
          <a:srcRect/>
          <a:stretch>
            <a:fillRect/>
          </a:stretch>
        </p:blipFill>
        <p:spPr bwMode="auto">
          <a:xfrm>
            <a:off x="3871913" y="4271963"/>
            <a:ext cx="987425" cy="852487"/>
          </a:xfrm>
          <a:prstGeom prst="rect">
            <a:avLst/>
          </a:prstGeom>
          <a:noFill/>
          <a:ln w="9525" algn="ctr">
            <a:noFill/>
            <a:miter lim="800000"/>
            <a:headEnd/>
            <a:tailEnd/>
          </a:ln>
        </p:spPr>
      </p:pic>
      <p:sp>
        <p:nvSpPr>
          <p:cNvPr id="190477" name="Text Box 13"/>
          <p:cNvSpPr txBox="1">
            <a:spLocks noChangeArrowheads="1"/>
          </p:cNvSpPr>
          <p:nvPr/>
        </p:nvSpPr>
        <p:spPr bwMode="auto">
          <a:xfrm>
            <a:off x="6394450" y="5868988"/>
            <a:ext cx="2286000" cy="830262"/>
          </a:xfrm>
          <a:prstGeom prst="rect">
            <a:avLst/>
          </a:prstGeom>
          <a:noFill/>
          <a:ln w="9525" algn="ctr">
            <a:noFill/>
            <a:miter lim="800000"/>
            <a:headEnd/>
            <a:tailEnd/>
          </a:ln>
        </p:spPr>
        <p:txBody>
          <a:bodyPr>
            <a:spAutoFit/>
          </a:bodyPr>
          <a:lstStyle/>
          <a:p>
            <a:pPr>
              <a:spcBef>
                <a:spcPct val="50000"/>
              </a:spcBef>
            </a:pPr>
            <a:r>
              <a:rPr lang="en-US" sz="2400" i="1">
                <a:latin typeface="Calibri" pitchFamily="34" charset="0"/>
                <a:cs typeface="Calibri" pitchFamily="34" charset="0"/>
              </a:rPr>
              <a:t>P</a:t>
            </a:r>
            <a:r>
              <a:rPr lang="en-US" sz="2400">
                <a:latin typeface="Calibri" pitchFamily="34" charset="0"/>
                <a:cs typeface="Calibri" pitchFamily="34" charset="0"/>
              </a:rPr>
              <a:t>(</a:t>
            </a:r>
            <a:r>
              <a:rPr lang="en-US" sz="2400" i="1">
                <a:latin typeface="Calibri" pitchFamily="34" charset="0"/>
                <a:cs typeface="Calibri" pitchFamily="34" charset="0"/>
              </a:rPr>
              <a:t>x</a:t>
            </a:r>
            <a:r>
              <a:rPr lang="en-US" sz="2400">
                <a:latin typeface="Calibri" pitchFamily="34" charset="0"/>
                <a:cs typeface="Calibri" pitchFamily="34" charset="0"/>
              </a:rPr>
              <a:t>) = 2</a:t>
            </a:r>
            <a:r>
              <a:rPr lang="en-US" sz="2400" i="1">
                <a:latin typeface="Calibri" pitchFamily="34" charset="0"/>
                <a:cs typeface="Calibri" pitchFamily="34" charset="0"/>
              </a:rPr>
              <a:t>x</a:t>
            </a:r>
            <a:r>
              <a:rPr lang="en-US" sz="2400" baseline="30000">
                <a:latin typeface="Calibri" pitchFamily="34" charset="0"/>
                <a:cs typeface="Calibri" pitchFamily="34" charset="0"/>
              </a:rPr>
              <a:t>3</a:t>
            </a:r>
            <a:r>
              <a:rPr lang="en-US" sz="2400">
                <a:latin typeface="Calibri" pitchFamily="34" charset="0"/>
                <a:cs typeface="Calibri" pitchFamily="34" charset="0"/>
              </a:rPr>
              <a:t> + 3</a:t>
            </a:r>
            <a:r>
              <a:rPr lang="en-US" sz="2400" i="1">
                <a:latin typeface="Calibri" pitchFamily="34" charset="0"/>
                <a:cs typeface="Calibri" pitchFamily="34" charset="0"/>
              </a:rPr>
              <a:t>x</a:t>
            </a:r>
            <a:r>
              <a:rPr lang="en-US" sz="2400" baseline="30000">
                <a:latin typeface="Calibri" pitchFamily="34" charset="0"/>
                <a:cs typeface="Calibri" pitchFamily="34" charset="0"/>
              </a:rPr>
              <a:t>2</a:t>
            </a:r>
            <a:r>
              <a:rPr lang="en-US" sz="2400">
                <a:latin typeface="Calibri" pitchFamily="34" charset="0"/>
                <a:cs typeface="Calibri" pitchFamily="34" charset="0"/>
              </a:rPr>
              <a:t> + 2</a:t>
            </a:r>
            <a:r>
              <a:rPr lang="en-US" sz="2400" i="1">
                <a:latin typeface="Calibri" pitchFamily="34" charset="0"/>
                <a:cs typeface="Calibri" pitchFamily="34" charset="0"/>
              </a:rPr>
              <a:t>x </a:t>
            </a:r>
            <a:r>
              <a:rPr lang="en-US" sz="2400">
                <a:latin typeface="Calibri" pitchFamily="34" charset="0"/>
                <a:cs typeface="Calibri" pitchFamily="34" charset="0"/>
              </a:rPr>
              <a:t>– 2</a:t>
            </a:r>
          </a:p>
        </p:txBody>
      </p:sp>
      <p:sp>
        <p:nvSpPr>
          <p:cNvPr id="10" name="Slide Number Placeholder 9"/>
          <p:cNvSpPr>
            <a:spLocks noGrp="1"/>
          </p:cNvSpPr>
          <p:nvPr>
            <p:ph type="sldNum" sz="quarter" idx="12"/>
          </p:nvPr>
        </p:nvSpPr>
        <p:spPr/>
        <p:txBody>
          <a:bodyPr/>
          <a:lstStyle/>
          <a:p>
            <a:pPr>
              <a:defRPr/>
            </a:pPr>
            <a:fld id="{C5D99174-3558-4ECF-88CC-1EADAF5F65E5}" type="slidenum">
              <a:rPr lang="en-GB" smtClean="0"/>
              <a:pPr>
                <a:defRPr/>
              </a:pPr>
              <a:t>29</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90466">
                                            <p:txEl>
                                              <p:pRg st="5" end="5"/>
                                            </p:txEl>
                                          </p:spTgt>
                                        </p:tgtEl>
                                        <p:attrNameLst>
                                          <p:attrName>style.visibility</p:attrName>
                                        </p:attrNameLst>
                                      </p:cBhvr>
                                      <p:to>
                                        <p:strVal val="visible"/>
                                      </p:to>
                                    </p:set>
                                    <p:animEffect transition="in" filter="fade">
                                      <p:cBhvr>
                                        <p:cTn id="7" dur="1000"/>
                                        <p:tgtEl>
                                          <p:spTgt spid="190466">
                                            <p:txEl>
                                              <p:pRg st="5" end="5"/>
                                            </p:txEl>
                                          </p:spTgt>
                                        </p:tgtEl>
                                      </p:cBhvr>
                                    </p:animEffect>
                                    <p:anim calcmode="lin" valueType="num">
                                      <p:cBhvr>
                                        <p:cTn id="8" dur="1000" fill="hold"/>
                                        <p:tgtEl>
                                          <p:spTgt spid="190466">
                                            <p:txEl>
                                              <p:pRg st="5" end="5"/>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90466">
                                            <p:txEl>
                                              <p:pRg st="5" end="5"/>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90466">
                                            <p:txEl>
                                              <p:pRg st="5" end="5"/>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90473"/>
                                        </p:tgtEl>
                                        <p:attrNameLst>
                                          <p:attrName>style.visibility</p:attrName>
                                        </p:attrNameLst>
                                      </p:cBhvr>
                                      <p:to>
                                        <p:strVal val="visible"/>
                                      </p:to>
                                    </p:set>
                                    <p:animEffect transition="in" filter="fade">
                                      <p:cBhvr>
                                        <p:cTn id="13" dur="1000"/>
                                        <p:tgtEl>
                                          <p:spTgt spid="190473"/>
                                        </p:tgtEl>
                                      </p:cBhvr>
                                    </p:animEffect>
                                    <p:anim calcmode="lin" valueType="num">
                                      <p:cBhvr>
                                        <p:cTn id="14" dur="1000" fill="hold"/>
                                        <p:tgtEl>
                                          <p:spTgt spid="190473"/>
                                        </p:tgtEl>
                                        <p:attrNameLst>
                                          <p:attrName>ppt_x</p:attrName>
                                        </p:attrNameLst>
                                      </p:cBhvr>
                                      <p:tavLst>
                                        <p:tav tm="0">
                                          <p:val>
                                            <p:strVal val="#ppt_x"/>
                                          </p:val>
                                        </p:tav>
                                        <p:tav tm="100000">
                                          <p:val>
                                            <p:strVal val="#ppt_x"/>
                                          </p:val>
                                        </p:tav>
                                      </p:tavLst>
                                    </p:anim>
                                    <p:anim calcmode="lin" valueType="num">
                                      <p:cBhvr>
                                        <p:cTn id="15" dur="900" decel="100000" fill="hold"/>
                                        <p:tgtEl>
                                          <p:spTgt spid="19047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90473"/>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90466">
                                            <p:txEl>
                                              <p:pRg st="7" end="7"/>
                                            </p:txEl>
                                          </p:spTgt>
                                        </p:tgtEl>
                                        <p:attrNameLst>
                                          <p:attrName>style.visibility</p:attrName>
                                        </p:attrNameLst>
                                      </p:cBhvr>
                                      <p:to>
                                        <p:strVal val="visible"/>
                                      </p:to>
                                    </p:set>
                                    <p:animEffect transition="in" filter="fade">
                                      <p:cBhvr>
                                        <p:cTn id="19" dur="1000"/>
                                        <p:tgtEl>
                                          <p:spTgt spid="190466">
                                            <p:txEl>
                                              <p:pRg st="7" end="7"/>
                                            </p:txEl>
                                          </p:spTgt>
                                        </p:tgtEl>
                                      </p:cBhvr>
                                    </p:animEffect>
                                    <p:anim calcmode="lin" valueType="num">
                                      <p:cBhvr>
                                        <p:cTn id="20" dur="1000" fill="hold"/>
                                        <p:tgtEl>
                                          <p:spTgt spid="190466">
                                            <p:txEl>
                                              <p:pRg st="7" end="7"/>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190466">
                                            <p:txEl>
                                              <p:pRg st="7" end="7"/>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90466">
                                            <p:txEl>
                                              <p:pRg st="7" end="7"/>
                                            </p:txEl>
                                          </p:spTgt>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190466">
                                            <p:txEl>
                                              <p:pRg st="8" end="8"/>
                                            </p:txEl>
                                          </p:spTgt>
                                        </p:tgtEl>
                                        <p:attrNameLst>
                                          <p:attrName>style.visibility</p:attrName>
                                        </p:attrNameLst>
                                      </p:cBhvr>
                                      <p:to>
                                        <p:strVal val="visible"/>
                                      </p:to>
                                    </p:set>
                                    <p:animEffect transition="in" filter="fade">
                                      <p:cBhvr>
                                        <p:cTn id="25" dur="1000"/>
                                        <p:tgtEl>
                                          <p:spTgt spid="190466">
                                            <p:txEl>
                                              <p:pRg st="8" end="8"/>
                                            </p:txEl>
                                          </p:spTgt>
                                        </p:tgtEl>
                                      </p:cBhvr>
                                    </p:animEffect>
                                    <p:anim calcmode="lin" valueType="num">
                                      <p:cBhvr>
                                        <p:cTn id="26" dur="1000" fill="hold"/>
                                        <p:tgtEl>
                                          <p:spTgt spid="190466">
                                            <p:txEl>
                                              <p:pRg st="8" end="8"/>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190466">
                                            <p:txEl>
                                              <p:pRg st="8" end="8"/>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90466">
                                            <p:txEl>
                                              <p:pRg st="8" end="8"/>
                                            </p:txEl>
                                          </p:spTgt>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190476"/>
                                        </p:tgtEl>
                                        <p:attrNameLst>
                                          <p:attrName>style.visibility</p:attrName>
                                        </p:attrNameLst>
                                      </p:cBhvr>
                                      <p:to>
                                        <p:strVal val="visible"/>
                                      </p:to>
                                    </p:set>
                                    <p:animEffect transition="in" filter="fade">
                                      <p:cBhvr>
                                        <p:cTn id="31" dur="1000"/>
                                        <p:tgtEl>
                                          <p:spTgt spid="190476"/>
                                        </p:tgtEl>
                                      </p:cBhvr>
                                    </p:animEffect>
                                    <p:anim calcmode="lin" valueType="num">
                                      <p:cBhvr>
                                        <p:cTn id="32" dur="1000" fill="hold"/>
                                        <p:tgtEl>
                                          <p:spTgt spid="190476"/>
                                        </p:tgtEl>
                                        <p:attrNameLst>
                                          <p:attrName>ppt_x</p:attrName>
                                        </p:attrNameLst>
                                      </p:cBhvr>
                                      <p:tavLst>
                                        <p:tav tm="0">
                                          <p:val>
                                            <p:strVal val="#ppt_x"/>
                                          </p:val>
                                        </p:tav>
                                        <p:tav tm="100000">
                                          <p:val>
                                            <p:strVal val="#ppt_x"/>
                                          </p:val>
                                        </p:tav>
                                      </p:tavLst>
                                    </p:anim>
                                    <p:anim calcmode="lin" valueType="num">
                                      <p:cBhvr>
                                        <p:cTn id="33" dur="900" decel="100000" fill="hold"/>
                                        <p:tgtEl>
                                          <p:spTgt spid="190476"/>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90476"/>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0"/>
                                  </p:stCondLst>
                                  <p:childTnLst>
                                    <p:set>
                                      <p:cBhvr>
                                        <p:cTn id="36" dur="1" fill="hold">
                                          <p:stCondLst>
                                            <p:cond delay="0"/>
                                          </p:stCondLst>
                                        </p:cTn>
                                        <p:tgtEl>
                                          <p:spTgt spid="190475"/>
                                        </p:tgtEl>
                                        <p:attrNameLst>
                                          <p:attrName>style.visibility</p:attrName>
                                        </p:attrNameLst>
                                      </p:cBhvr>
                                      <p:to>
                                        <p:strVal val="visible"/>
                                      </p:to>
                                    </p:set>
                                    <p:animEffect transition="in" filter="fade">
                                      <p:cBhvr>
                                        <p:cTn id="37" dur="1000"/>
                                        <p:tgtEl>
                                          <p:spTgt spid="190475"/>
                                        </p:tgtEl>
                                      </p:cBhvr>
                                    </p:animEffect>
                                    <p:anim calcmode="lin" valueType="num">
                                      <p:cBhvr>
                                        <p:cTn id="38" dur="1000" fill="hold"/>
                                        <p:tgtEl>
                                          <p:spTgt spid="190475"/>
                                        </p:tgtEl>
                                        <p:attrNameLst>
                                          <p:attrName>ppt_x</p:attrName>
                                        </p:attrNameLst>
                                      </p:cBhvr>
                                      <p:tavLst>
                                        <p:tav tm="0">
                                          <p:val>
                                            <p:strVal val="#ppt_x"/>
                                          </p:val>
                                        </p:tav>
                                        <p:tav tm="100000">
                                          <p:val>
                                            <p:strVal val="#ppt_x"/>
                                          </p:val>
                                        </p:tav>
                                      </p:tavLst>
                                    </p:anim>
                                    <p:anim calcmode="lin" valueType="num">
                                      <p:cBhvr>
                                        <p:cTn id="39" dur="900" decel="100000" fill="hold"/>
                                        <p:tgtEl>
                                          <p:spTgt spid="190475"/>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90475"/>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190477"/>
                                        </p:tgtEl>
                                        <p:attrNameLst>
                                          <p:attrName>style.visibility</p:attrName>
                                        </p:attrNameLst>
                                      </p:cBhvr>
                                      <p:to>
                                        <p:strVal val="visible"/>
                                      </p:to>
                                    </p:set>
                                    <p:animEffect transition="in" filter="fade">
                                      <p:cBhvr>
                                        <p:cTn id="43" dur="1000"/>
                                        <p:tgtEl>
                                          <p:spTgt spid="190477"/>
                                        </p:tgtEl>
                                      </p:cBhvr>
                                    </p:animEffect>
                                    <p:anim calcmode="lin" valueType="num">
                                      <p:cBhvr>
                                        <p:cTn id="44" dur="1000" fill="hold"/>
                                        <p:tgtEl>
                                          <p:spTgt spid="190477"/>
                                        </p:tgtEl>
                                        <p:attrNameLst>
                                          <p:attrName>ppt_x</p:attrName>
                                        </p:attrNameLst>
                                      </p:cBhvr>
                                      <p:tavLst>
                                        <p:tav tm="0">
                                          <p:val>
                                            <p:strVal val="#ppt_x"/>
                                          </p:val>
                                        </p:tav>
                                        <p:tav tm="100000">
                                          <p:val>
                                            <p:strVal val="#ppt_x"/>
                                          </p:val>
                                        </p:tav>
                                      </p:tavLst>
                                    </p:anim>
                                    <p:anim calcmode="lin" valueType="num">
                                      <p:cBhvr>
                                        <p:cTn id="45" dur="900" decel="100000" fill="hold"/>
                                        <p:tgtEl>
                                          <p:spTgt spid="190477"/>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9047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457200" y="1370013"/>
            <a:ext cx="8229600" cy="5256212"/>
          </a:xfrm>
          <a:noFill/>
        </p:spPr>
        <p:txBody>
          <a:bodyPr/>
          <a:lstStyle/>
          <a:p>
            <a:pPr marL="0" indent="0" eaLnBrk="1" hangingPunct="1">
              <a:buNone/>
            </a:pPr>
            <a:r>
              <a:rPr lang="en-US" sz="2400" dirty="0" smtClean="0">
                <a:latin typeface="Calibri" pitchFamily="34" charset="0"/>
                <a:cs typeface="Calibri" pitchFamily="34" charset="0"/>
              </a:rPr>
              <a:t>If </a:t>
            </a:r>
            <a:r>
              <a:rPr lang="en-US" sz="2400" i="1" dirty="0" smtClean="0">
                <a:latin typeface="Calibri" pitchFamily="34" charset="0"/>
                <a:cs typeface="Calibri" pitchFamily="34" charset="0"/>
              </a:rPr>
              <a:t>P </a:t>
            </a:r>
            <a:r>
              <a:rPr lang="en-US" sz="2400" dirty="0" smtClean="0">
                <a:latin typeface="Calibri" pitchFamily="34" charset="0"/>
                <a:cs typeface="Calibri" pitchFamily="34" charset="0"/>
              </a:rPr>
              <a:t>is a polynomial function, then the values of </a:t>
            </a:r>
            <a:r>
              <a:rPr lang="en-US" sz="2400" i="1" dirty="0" smtClean="0">
                <a:latin typeface="Calibri" pitchFamily="34" charset="0"/>
                <a:cs typeface="Calibri" pitchFamily="34" charset="0"/>
              </a:rPr>
              <a:t>x </a:t>
            </a:r>
            <a:r>
              <a:rPr lang="en-US" sz="2400" dirty="0" smtClean="0">
                <a:latin typeface="Calibri" pitchFamily="34" charset="0"/>
                <a:cs typeface="Calibri" pitchFamily="34" charset="0"/>
              </a:rPr>
              <a:t>for which</a:t>
            </a:r>
          </a:p>
          <a:p>
            <a:pPr marL="0" indent="0" eaLnBrk="1" hangingPunct="1">
              <a:buNone/>
            </a:pPr>
            <a:r>
              <a:rPr lang="en-US" sz="2400" i="1" dirty="0" smtClean="0">
                <a:latin typeface="Calibri" pitchFamily="34" charset="0"/>
                <a:cs typeface="Calibri" pitchFamily="34" charset="0"/>
              </a:rPr>
              <a:t>P</a:t>
            </a:r>
            <a:r>
              <a:rPr lang="en-US" sz="2400" dirty="0" smtClean="0">
                <a:latin typeface="Calibri" pitchFamily="34" charset="0"/>
                <a:cs typeface="Calibri" pitchFamily="34" charset="0"/>
              </a:rPr>
              <a:t>(</a:t>
            </a:r>
            <a:r>
              <a:rPr lang="en-US" sz="2400" i="1" dirty="0" smtClean="0">
                <a:latin typeface="Calibri" pitchFamily="34" charset="0"/>
                <a:cs typeface="Calibri" pitchFamily="34" charset="0"/>
              </a:rPr>
              <a:t>x</a:t>
            </a:r>
            <a:r>
              <a:rPr lang="en-US" sz="2400" dirty="0" smtClean="0">
                <a:latin typeface="Calibri" pitchFamily="34" charset="0"/>
                <a:cs typeface="Calibri" pitchFamily="34" charset="0"/>
              </a:rPr>
              <a:t>) is equal to 0 are called the </a:t>
            </a:r>
            <a:r>
              <a:rPr lang="en-US" sz="2400" b="1" dirty="0" smtClean="0">
                <a:latin typeface="Calibri" pitchFamily="34" charset="0"/>
                <a:cs typeface="Calibri" pitchFamily="34" charset="0"/>
              </a:rPr>
              <a:t>zeros </a:t>
            </a:r>
            <a:r>
              <a:rPr lang="en-US" sz="2400" dirty="0" smtClean="0">
                <a:latin typeface="Calibri" pitchFamily="34" charset="0"/>
                <a:cs typeface="Calibri" pitchFamily="34" charset="0"/>
              </a:rPr>
              <a:t>of </a:t>
            </a:r>
            <a:r>
              <a:rPr lang="en-US" sz="2400" i="1" dirty="0" smtClean="0">
                <a:latin typeface="Calibri" pitchFamily="34" charset="0"/>
                <a:cs typeface="Calibri" pitchFamily="34" charset="0"/>
              </a:rPr>
              <a:t>P</a:t>
            </a:r>
            <a:r>
              <a:rPr lang="en-US" sz="2400" dirty="0" smtClean="0">
                <a:latin typeface="Calibri" pitchFamily="34" charset="0"/>
                <a:cs typeface="Calibri" pitchFamily="34" charset="0"/>
              </a:rPr>
              <a:t>.</a:t>
            </a:r>
          </a:p>
          <a:p>
            <a:pPr marL="0" indent="0" eaLnBrk="1" hangingPunct="1">
              <a:buNone/>
            </a:pPr>
            <a:endParaRPr lang="en-US" sz="2400" dirty="0" smtClean="0">
              <a:latin typeface="Calibri" pitchFamily="34" charset="0"/>
              <a:cs typeface="Calibri" pitchFamily="34" charset="0"/>
            </a:endParaRPr>
          </a:p>
          <a:p>
            <a:pPr marL="0" indent="0" eaLnBrk="1" hangingPunct="1">
              <a:buNone/>
            </a:pPr>
            <a:r>
              <a:rPr lang="en-US" sz="2400" dirty="0" smtClean="0">
                <a:latin typeface="Calibri" pitchFamily="34" charset="0"/>
                <a:cs typeface="Calibri" pitchFamily="34" charset="0"/>
              </a:rPr>
              <a:t>For instance, –1 is a zero of </a:t>
            </a:r>
            <a:r>
              <a:rPr lang="en-US" sz="2400" i="1" dirty="0" smtClean="0">
                <a:latin typeface="Calibri" pitchFamily="34" charset="0"/>
                <a:cs typeface="Calibri" pitchFamily="34" charset="0"/>
              </a:rPr>
              <a:t>P</a:t>
            </a:r>
            <a:r>
              <a:rPr lang="en-US" sz="2400" dirty="0" smtClean="0">
                <a:latin typeface="Calibri" pitchFamily="34" charset="0"/>
                <a:cs typeface="Calibri" pitchFamily="34" charset="0"/>
              </a:rPr>
              <a:t>(</a:t>
            </a:r>
            <a:r>
              <a:rPr lang="en-US" sz="2400" i="1" dirty="0" smtClean="0">
                <a:latin typeface="Calibri" pitchFamily="34" charset="0"/>
                <a:cs typeface="Calibri" pitchFamily="34" charset="0"/>
              </a:rPr>
              <a:t>x</a:t>
            </a:r>
            <a:r>
              <a:rPr lang="en-US" sz="2400" dirty="0" smtClean="0">
                <a:latin typeface="Calibri" pitchFamily="34" charset="0"/>
                <a:cs typeface="Calibri" pitchFamily="34" charset="0"/>
              </a:rPr>
              <a:t>) = 2</a:t>
            </a:r>
            <a:r>
              <a:rPr lang="en-US" sz="2400" i="1" dirty="0" smtClean="0">
                <a:latin typeface="Calibri" pitchFamily="34" charset="0"/>
                <a:cs typeface="Calibri" pitchFamily="34" charset="0"/>
              </a:rPr>
              <a:t>x</a:t>
            </a:r>
            <a:r>
              <a:rPr lang="en-US" sz="2400" baseline="30000" dirty="0" smtClean="0">
                <a:latin typeface="Calibri" pitchFamily="34" charset="0"/>
                <a:cs typeface="Calibri" pitchFamily="34" charset="0"/>
              </a:rPr>
              <a:t>3</a:t>
            </a:r>
            <a:r>
              <a:rPr lang="en-US" sz="2400" dirty="0" smtClean="0">
                <a:latin typeface="Calibri" pitchFamily="34" charset="0"/>
                <a:cs typeface="Calibri" pitchFamily="34" charset="0"/>
              </a:rPr>
              <a:t> – </a:t>
            </a:r>
            <a:r>
              <a:rPr lang="en-US" sz="2400" i="1" dirty="0" smtClean="0">
                <a:latin typeface="Calibri" pitchFamily="34" charset="0"/>
                <a:cs typeface="Calibri" pitchFamily="34" charset="0"/>
              </a:rPr>
              <a:t>x </a:t>
            </a:r>
            <a:r>
              <a:rPr lang="en-US" sz="2400" dirty="0" smtClean="0">
                <a:latin typeface="Calibri" pitchFamily="34" charset="0"/>
                <a:cs typeface="Calibri" pitchFamily="34" charset="0"/>
              </a:rPr>
              <a:t>+ 1 because</a:t>
            </a:r>
          </a:p>
          <a:p>
            <a:pPr marL="0" indent="0" eaLnBrk="1" hangingPunct="1">
              <a:buNone/>
            </a:pPr>
            <a:endParaRPr lang="en-US" sz="2400" dirty="0" smtClean="0">
              <a:latin typeface="Calibri" pitchFamily="34" charset="0"/>
              <a:cs typeface="Calibri" pitchFamily="34" charset="0"/>
            </a:endParaRPr>
          </a:p>
          <a:p>
            <a:pPr marL="0" indent="0" eaLnBrk="1" hangingPunct="1">
              <a:buNone/>
            </a:pPr>
            <a:r>
              <a:rPr lang="en-US" sz="2400" i="1" dirty="0" smtClean="0">
                <a:latin typeface="Calibri" pitchFamily="34" charset="0"/>
                <a:cs typeface="Calibri" pitchFamily="34" charset="0"/>
              </a:rPr>
              <a:t>                  P</a:t>
            </a:r>
            <a:r>
              <a:rPr lang="en-US" sz="2400" dirty="0" smtClean="0">
                <a:latin typeface="Calibri" pitchFamily="34" charset="0"/>
                <a:cs typeface="Calibri" pitchFamily="34" charset="0"/>
              </a:rPr>
              <a:t>(–1) = 2(–1)</a:t>
            </a:r>
            <a:r>
              <a:rPr lang="en-US" sz="2400" baseline="30000" dirty="0" smtClean="0">
                <a:latin typeface="Calibri" pitchFamily="34" charset="0"/>
                <a:cs typeface="Calibri" pitchFamily="34" charset="0"/>
              </a:rPr>
              <a:t>3</a:t>
            </a:r>
            <a:r>
              <a:rPr lang="en-US" sz="2400" dirty="0" smtClean="0">
                <a:latin typeface="Calibri" pitchFamily="34" charset="0"/>
                <a:cs typeface="Calibri" pitchFamily="34" charset="0"/>
              </a:rPr>
              <a:t> – (–1) + 1</a:t>
            </a:r>
          </a:p>
          <a:p>
            <a:pPr marL="0" indent="0" eaLnBrk="1" hangingPunct="1">
              <a:buNone/>
            </a:pPr>
            <a:endParaRPr lang="en-US" sz="2400" dirty="0" smtClean="0">
              <a:latin typeface="Calibri" pitchFamily="34" charset="0"/>
              <a:cs typeface="Calibri" pitchFamily="34" charset="0"/>
            </a:endParaRPr>
          </a:p>
          <a:p>
            <a:pPr marL="0" indent="0" eaLnBrk="1" hangingPunct="1">
              <a:buNone/>
            </a:pPr>
            <a:r>
              <a:rPr lang="en-US" sz="2400" dirty="0" smtClean="0">
                <a:latin typeface="Calibri" pitchFamily="34" charset="0"/>
                <a:cs typeface="Calibri" pitchFamily="34" charset="0"/>
              </a:rPr>
              <a:t>                            = –2 + 1 + 1</a:t>
            </a:r>
          </a:p>
          <a:p>
            <a:pPr marL="0" indent="0" eaLnBrk="1" hangingPunct="1">
              <a:buNone/>
            </a:pPr>
            <a:endParaRPr lang="en-US" sz="2400" dirty="0" smtClean="0">
              <a:latin typeface="Calibri" pitchFamily="34" charset="0"/>
              <a:cs typeface="Calibri" pitchFamily="34" charset="0"/>
            </a:endParaRPr>
          </a:p>
          <a:p>
            <a:pPr marL="0" indent="0" eaLnBrk="1" hangingPunct="1">
              <a:buNone/>
            </a:pPr>
            <a:r>
              <a:rPr lang="en-US" sz="2400" dirty="0" smtClean="0">
                <a:latin typeface="Calibri" pitchFamily="34" charset="0"/>
                <a:cs typeface="Calibri" pitchFamily="34" charset="0"/>
              </a:rPr>
              <a:t>                            = 0</a:t>
            </a:r>
          </a:p>
        </p:txBody>
      </p:sp>
      <p:sp>
        <p:nvSpPr>
          <p:cNvPr id="4099" name="Rectangle 4"/>
          <p:cNvSpPr>
            <a:spLocks noGrp="1" noChangeArrowheads="1"/>
          </p:cNvSpPr>
          <p:nvPr>
            <p:ph type="title"/>
          </p:nvPr>
        </p:nvSpPr>
        <p:spPr>
          <a:xfrm>
            <a:off x="301625" y="90488"/>
            <a:ext cx="8226425" cy="1143000"/>
          </a:xfrm>
          <a:noFill/>
        </p:spPr>
        <p:txBody>
          <a:bodyPr/>
          <a:lstStyle/>
          <a:p>
            <a:pPr eaLnBrk="1" hangingPunct="1"/>
            <a:r>
              <a:rPr lang="en-US" sz="2400" dirty="0" smtClean="0">
                <a:latin typeface="Calibri" pitchFamily="34" charset="0"/>
                <a:cs typeface="Calibri" pitchFamily="34" charset="0"/>
              </a:rPr>
              <a:t>REMAINDER THEOREM AND FACTOR THEOREM</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3</a:t>
            </a:fld>
            <a:endParaRPr lang="en-GB"/>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457200" y="1370013"/>
            <a:ext cx="8229600" cy="5256212"/>
          </a:xfrm>
          <a:noFill/>
        </p:spPr>
        <p:txBody>
          <a:bodyPr/>
          <a:lstStyle/>
          <a:p>
            <a:pPr marL="0" indent="0" eaLnBrk="1" hangingPunct="1">
              <a:buNone/>
            </a:pPr>
            <a:r>
              <a:rPr lang="en-US" sz="2400" dirty="0" smtClean="0">
                <a:latin typeface="Calibri" pitchFamily="34" charset="0"/>
                <a:cs typeface="Calibri" pitchFamily="34" charset="0"/>
              </a:rPr>
              <a:t>Using the Remainder Theorem to evaluate a polynomial</a:t>
            </a:r>
          </a:p>
          <a:p>
            <a:pPr marL="0" indent="0" eaLnBrk="1" hangingPunct="1">
              <a:buNone/>
            </a:pPr>
            <a:r>
              <a:rPr lang="en-US" sz="2400" dirty="0" smtClean="0">
                <a:latin typeface="Calibri" pitchFamily="34" charset="0"/>
                <a:cs typeface="Calibri" pitchFamily="34" charset="0"/>
              </a:rPr>
              <a:t>function is often faster than evaluating the polynomial</a:t>
            </a:r>
          </a:p>
          <a:p>
            <a:pPr marL="0" indent="0" eaLnBrk="1" hangingPunct="1">
              <a:buNone/>
            </a:pPr>
            <a:r>
              <a:rPr lang="en-US" sz="2400" dirty="0" smtClean="0">
                <a:latin typeface="Calibri" pitchFamily="34" charset="0"/>
                <a:cs typeface="Calibri" pitchFamily="34" charset="0"/>
              </a:rPr>
              <a:t>function by direct substitution.</a:t>
            </a:r>
          </a:p>
          <a:p>
            <a:pPr marL="0" indent="0" eaLnBrk="1" hangingPunct="1">
              <a:lnSpc>
                <a:spcPct val="110000"/>
              </a:lnSpc>
              <a:buNone/>
            </a:pPr>
            <a:r>
              <a:rPr lang="en-US" sz="2400" dirty="0" smtClean="0">
                <a:latin typeface="Calibri" pitchFamily="34" charset="0"/>
                <a:cs typeface="Calibri" pitchFamily="34" charset="0"/>
              </a:rPr>
              <a:t>For instance, evaluating </a:t>
            </a:r>
          </a:p>
          <a:p>
            <a:pPr marL="0" indent="0" eaLnBrk="1" hangingPunct="1">
              <a:lnSpc>
                <a:spcPct val="110000"/>
              </a:lnSpc>
              <a:buNone/>
            </a:pPr>
            <a:r>
              <a:rPr lang="en-US" sz="2400" i="1" dirty="0" smtClean="0">
                <a:latin typeface="Calibri" pitchFamily="34" charset="0"/>
                <a:cs typeface="Calibri" pitchFamily="34" charset="0"/>
              </a:rPr>
              <a:t>P</a:t>
            </a:r>
            <a:r>
              <a:rPr lang="en-US" sz="2400" dirty="0" smtClean="0">
                <a:latin typeface="Calibri" pitchFamily="34" charset="0"/>
                <a:cs typeface="Calibri" pitchFamily="34" charset="0"/>
              </a:rPr>
              <a:t>(</a:t>
            </a:r>
            <a:r>
              <a:rPr lang="en-US" sz="2400" i="1" dirty="0" smtClean="0">
                <a:latin typeface="Calibri" pitchFamily="34" charset="0"/>
                <a:cs typeface="Calibri" pitchFamily="34" charset="0"/>
              </a:rPr>
              <a:t>x</a:t>
            </a:r>
            <a:r>
              <a:rPr lang="en-US" sz="2400" dirty="0" smtClean="0">
                <a:latin typeface="Calibri" pitchFamily="34" charset="0"/>
                <a:cs typeface="Calibri" pitchFamily="34" charset="0"/>
              </a:rPr>
              <a:t>) = </a:t>
            </a:r>
            <a:r>
              <a:rPr lang="en-US" sz="2400" i="1" dirty="0" smtClean="0">
                <a:latin typeface="Calibri" pitchFamily="34" charset="0"/>
                <a:cs typeface="Calibri" pitchFamily="34" charset="0"/>
              </a:rPr>
              <a:t>x</a:t>
            </a:r>
            <a:r>
              <a:rPr lang="en-US" sz="2400" baseline="30000" dirty="0" smtClean="0">
                <a:latin typeface="Calibri" pitchFamily="34" charset="0"/>
                <a:cs typeface="Calibri" pitchFamily="34" charset="0"/>
              </a:rPr>
              <a:t>5</a:t>
            </a:r>
            <a:r>
              <a:rPr lang="en-US" sz="2400" dirty="0" smtClean="0">
                <a:latin typeface="Calibri" pitchFamily="34" charset="0"/>
                <a:cs typeface="Calibri" pitchFamily="34" charset="0"/>
              </a:rPr>
              <a:t> – 10</a:t>
            </a:r>
            <a:r>
              <a:rPr lang="en-US" sz="2400" i="1" dirty="0" smtClean="0">
                <a:latin typeface="Calibri" pitchFamily="34" charset="0"/>
                <a:cs typeface="Calibri" pitchFamily="34" charset="0"/>
              </a:rPr>
              <a:t>x</a:t>
            </a:r>
            <a:r>
              <a:rPr lang="en-US" sz="2400" baseline="30000" dirty="0" smtClean="0">
                <a:latin typeface="Calibri" pitchFamily="34" charset="0"/>
                <a:cs typeface="Calibri" pitchFamily="34" charset="0"/>
              </a:rPr>
              <a:t>4</a:t>
            </a:r>
            <a:r>
              <a:rPr lang="en-US" sz="2400" dirty="0" smtClean="0">
                <a:latin typeface="Calibri" pitchFamily="34" charset="0"/>
                <a:cs typeface="Calibri" pitchFamily="34" charset="0"/>
              </a:rPr>
              <a:t> + 35</a:t>
            </a:r>
            <a:r>
              <a:rPr lang="en-US" sz="2400" i="1" dirty="0" smtClean="0">
                <a:latin typeface="Calibri" pitchFamily="34" charset="0"/>
                <a:cs typeface="Calibri" pitchFamily="34" charset="0"/>
              </a:rPr>
              <a:t>x</a:t>
            </a:r>
            <a:r>
              <a:rPr lang="en-US" sz="2400" baseline="30000" dirty="0" smtClean="0">
                <a:latin typeface="Calibri" pitchFamily="34" charset="0"/>
                <a:cs typeface="Calibri" pitchFamily="34" charset="0"/>
              </a:rPr>
              <a:t>3</a:t>
            </a:r>
            <a:r>
              <a:rPr lang="en-US" sz="2400" dirty="0" smtClean="0">
                <a:latin typeface="Calibri" pitchFamily="34" charset="0"/>
                <a:cs typeface="Calibri" pitchFamily="34" charset="0"/>
              </a:rPr>
              <a:t> – 50</a:t>
            </a:r>
            <a:r>
              <a:rPr lang="en-US" sz="2400" i="1" dirty="0" smtClean="0">
                <a:latin typeface="Calibri" pitchFamily="34" charset="0"/>
                <a:cs typeface="Calibri" pitchFamily="34" charset="0"/>
              </a:rPr>
              <a:t>x</a:t>
            </a:r>
            <a:r>
              <a:rPr lang="en-US" sz="2400" baseline="30000" dirty="0" smtClean="0">
                <a:latin typeface="Calibri" pitchFamily="34" charset="0"/>
                <a:cs typeface="Calibri" pitchFamily="34" charset="0"/>
              </a:rPr>
              <a:t>2</a:t>
            </a:r>
            <a:r>
              <a:rPr lang="en-US" sz="2400" dirty="0" smtClean="0">
                <a:latin typeface="Calibri" pitchFamily="34" charset="0"/>
                <a:cs typeface="Calibri" pitchFamily="34" charset="0"/>
              </a:rPr>
              <a:t> + 24</a:t>
            </a:r>
            <a:r>
              <a:rPr lang="en-US" sz="2400" i="1" dirty="0" smtClean="0">
                <a:latin typeface="Calibri" pitchFamily="34" charset="0"/>
                <a:cs typeface="Calibri" pitchFamily="34" charset="0"/>
              </a:rPr>
              <a:t>x </a:t>
            </a:r>
            <a:r>
              <a:rPr lang="en-US" sz="2400" dirty="0" smtClean="0">
                <a:latin typeface="Calibri" pitchFamily="34" charset="0"/>
                <a:cs typeface="Calibri" pitchFamily="34" charset="0"/>
              </a:rPr>
              <a:t>by substituting 7 for </a:t>
            </a:r>
            <a:r>
              <a:rPr lang="en-US" sz="2400" i="1" dirty="0" smtClean="0">
                <a:latin typeface="Calibri" pitchFamily="34" charset="0"/>
                <a:cs typeface="Calibri" pitchFamily="34" charset="0"/>
              </a:rPr>
              <a:t>x </a:t>
            </a:r>
            <a:r>
              <a:rPr lang="en-US" sz="2400" dirty="0" smtClean="0">
                <a:latin typeface="Calibri" pitchFamily="34" charset="0"/>
                <a:cs typeface="Calibri" pitchFamily="34" charset="0"/>
              </a:rPr>
              <a:t>requires the following work.</a:t>
            </a:r>
          </a:p>
          <a:p>
            <a:pPr marL="0" indent="0" eaLnBrk="1" hangingPunct="1">
              <a:lnSpc>
                <a:spcPct val="110000"/>
              </a:lnSpc>
              <a:buNone/>
            </a:pPr>
            <a:endParaRPr lang="en-US" sz="2400" dirty="0" smtClean="0">
              <a:latin typeface="Calibri" pitchFamily="34" charset="0"/>
              <a:cs typeface="Calibri" pitchFamily="34" charset="0"/>
            </a:endParaRPr>
          </a:p>
          <a:p>
            <a:pPr marL="0" indent="0" eaLnBrk="1" hangingPunct="1">
              <a:lnSpc>
                <a:spcPct val="110000"/>
              </a:lnSpc>
              <a:buNone/>
            </a:pPr>
            <a:r>
              <a:rPr lang="en-US" sz="2400" i="1" dirty="0" smtClean="0">
                <a:latin typeface="Calibri" pitchFamily="34" charset="0"/>
                <a:cs typeface="Calibri" pitchFamily="34" charset="0"/>
              </a:rPr>
              <a:t>      P</a:t>
            </a:r>
            <a:r>
              <a:rPr lang="en-US" sz="2400" dirty="0" smtClean="0">
                <a:latin typeface="Calibri" pitchFamily="34" charset="0"/>
                <a:cs typeface="Calibri" pitchFamily="34" charset="0"/>
              </a:rPr>
              <a:t>(</a:t>
            </a:r>
            <a:r>
              <a:rPr lang="en-US" sz="2400" dirty="0" smtClean="0">
                <a:solidFill>
                  <a:srgbClr val="FF1A1A"/>
                </a:solidFill>
                <a:latin typeface="Calibri" pitchFamily="34" charset="0"/>
                <a:cs typeface="Calibri" pitchFamily="34" charset="0"/>
              </a:rPr>
              <a:t>7</a:t>
            </a:r>
            <a:r>
              <a:rPr lang="en-US" sz="2400" dirty="0" smtClean="0">
                <a:latin typeface="Calibri" pitchFamily="34" charset="0"/>
                <a:cs typeface="Calibri" pitchFamily="34" charset="0"/>
              </a:rPr>
              <a:t>) = (</a:t>
            </a:r>
            <a:r>
              <a:rPr lang="en-US" sz="2400" dirty="0" smtClean="0">
                <a:solidFill>
                  <a:srgbClr val="FF1A1A"/>
                </a:solidFill>
                <a:latin typeface="Calibri" pitchFamily="34" charset="0"/>
                <a:cs typeface="Calibri" pitchFamily="34" charset="0"/>
              </a:rPr>
              <a:t>7</a:t>
            </a:r>
            <a:r>
              <a:rPr lang="en-US" sz="2400" dirty="0" smtClean="0">
                <a:latin typeface="Calibri" pitchFamily="34" charset="0"/>
                <a:cs typeface="Calibri" pitchFamily="34" charset="0"/>
              </a:rPr>
              <a:t>)</a:t>
            </a:r>
            <a:r>
              <a:rPr lang="en-US" sz="2400" baseline="30000" dirty="0" smtClean="0">
                <a:latin typeface="Calibri" pitchFamily="34" charset="0"/>
                <a:cs typeface="Calibri" pitchFamily="34" charset="0"/>
              </a:rPr>
              <a:t>5</a:t>
            </a:r>
            <a:r>
              <a:rPr lang="en-US" sz="2400" dirty="0" smtClean="0">
                <a:latin typeface="Calibri" pitchFamily="34" charset="0"/>
                <a:cs typeface="Calibri" pitchFamily="34" charset="0"/>
              </a:rPr>
              <a:t> – 10(</a:t>
            </a:r>
            <a:r>
              <a:rPr lang="en-US" sz="2400" dirty="0" smtClean="0">
                <a:solidFill>
                  <a:srgbClr val="FF1A1A"/>
                </a:solidFill>
                <a:latin typeface="Calibri" pitchFamily="34" charset="0"/>
                <a:cs typeface="Calibri" pitchFamily="34" charset="0"/>
              </a:rPr>
              <a:t>7</a:t>
            </a:r>
            <a:r>
              <a:rPr lang="en-US" sz="2400" dirty="0" smtClean="0">
                <a:latin typeface="Calibri" pitchFamily="34" charset="0"/>
                <a:cs typeface="Calibri" pitchFamily="34" charset="0"/>
              </a:rPr>
              <a:t>)</a:t>
            </a:r>
            <a:r>
              <a:rPr lang="en-US" sz="2400" baseline="30000" dirty="0" smtClean="0">
                <a:latin typeface="Calibri" pitchFamily="34" charset="0"/>
                <a:cs typeface="Calibri" pitchFamily="34" charset="0"/>
              </a:rPr>
              <a:t>4</a:t>
            </a:r>
            <a:r>
              <a:rPr lang="en-US" sz="2400" dirty="0" smtClean="0">
                <a:latin typeface="Calibri" pitchFamily="34" charset="0"/>
                <a:cs typeface="Calibri" pitchFamily="34" charset="0"/>
              </a:rPr>
              <a:t> + 35(</a:t>
            </a:r>
            <a:r>
              <a:rPr lang="en-US" sz="2400" dirty="0" smtClean="0">
                <a:solidFill>
                  <a:srgbClr val="FF1A1A"/>
                </a:solidFill>
                <a:latin typeface="Calibri" pitchFamily="34" charset="0"/>
                <a:cs typeface="Calibri" pitchFamily="34" charset="0"/>
              </a:rPr>
              <a:t>7</a:t>
            </a:r>
            <a:r>
              <a:rPr lang="en-US" sz="2400" dirty="0" smtClean="0">
                <a:latin typeface="Calibri" pitchFamily="34" charset="0"/>
                <a:cs typeface="Calibri" pitchFamily="34" charset="0"/>
              </a:rPr>
              <a:t>)</a:t>
            </a:r>
            <a:r>
              <a:rPr lang="en-US" sz="2400" baseline="30000" dirty="0" smtClean="0">
                <a:latin typeface="Calibri" pitchFamily="34" charset="0"/>
                <a:cs typeface="Calibri" pitchFamily="34" charset="0"/>
              </a:rPr>
              <a:t>3</a:t>
            </a:r>
            <a:r>
              <a:rPr lang="en-US" sz="2400" dirty="0" smtClean="0">
                <a:latin typeface="Calibri" pitchFamily="34" charset="0"/>
                <a:cs typeface="Calibri" pitchFamily="34" charset="0"/>
              </a:rPr>
              <a:t> – 50(</a:t>
            </a:r>
            <a:r>
              <a:rPr lang="en-US" sz="2400" dirty="0" smtClean="0">
                <a:solidFill>
                  <a:srgbClr val="FF1A1A"/>
                </a:solidFill>
                <a:latin typeface="Calibri" pitchFamily="34" charset="0"/>
                <a:cs typeface="Calibri" pitchFamily="34" charset="0"/>
              </a:rPr>
              <a:t>7</a:t>
            </a:r>
            <a:r>
              <a:rPr lang="en-US" sz="2400" dirty="0" smtClean="0">
                <a:latin typeface="Calibri" pitchFamily="34" charset="0"/>
                <a:cs typeface="Calibri" pitchFamily="34" charset="0"/>
              </a:rPr>
              <a:t>)</a:t>
            </a:r>
            <a:r>
              <a:rPr lang="en-US" sz="2400" baseline="30000" dirty="0" smtClean="0">
                <a:latin typeface="Calibri" pitchFamily="34" charset="0"/>
                <a:cs typeface="Calibri" pitchFamily="34" charset="0"/>
              </a:rPr>
              <a:t>2</a:t>
            </a:r>
            <a:r>
              <a:rPr lang="en-US" sz="2400" dirty="0" smtClean="0">
                <a:latin typeface="Calibri" pitchFamily="34" charset="0"/>
                <a:cs typeface="Calibri" pitchFamily="34" charset="0"/>
              </a:rPr>
              <a:t> + 24(</a:t>
            </a:r>
            <a:r>
              <a:rPr lang="en-US" sz="2400" dirty="0" smtClean="0">
                <a:solidFill>
                  <a:srgbClr val="FF1A1A"/>
                </a:solidFill>
                <a:latin typeface="Calibri" pitchFamily="34" charset="0"/>
                <a:cs typeface="Calibri" pitchFamily="34" charset="0"/>
              </a:rPr>
              <a:t>7</a:t>
            </a:r>
            <a:r>
              <a:rPr lang="en-US" sz="2400" dirty="0" smtClean="0">
                <a:latin typeface="Calibri" pitchFamily="34" charset="0"/>
                <a:cs typeface="Calibri" pitchFamily="34" charset="0"/>
              </a:rPr>
              <a:t>)</a:t>
            </a:r>
          </a:p>
          <a:p>
            <a:pPr marL="0" indent="0" eaLnBrk="1" hangingPunct="1">
              <a:lnSpc>
                <a:spcPct val="110000"/>
              </a:lnSpc>
              <a:buNone/>
            </a:pPr>
            <a:r>
              <a:rPr lang="en-US" sz="2400" dirty="0" smtClean="0">
                <a:latin typeface="Calibri" pitchFamily="34" charset="0"/>
                <a:cs typeface="Calibri" pitchFamily="34" charset="0"/>
              </a:rPr>
              <a:t>              = 16,807 – 10(2401) + 35(343) – 50(49) + 24(7)</a:t>
            </a:r>
          </a:p>
          <a:p>
            <a:pPr marL="0" indent="0" eaLnBrk="1" hangingPunct="1">
              <a:lnSpc>
                <a:spcPct val="110000"/>
              </a:lnSpc>
              <a:buNone/>
            </a:pPr>
            <a:r>
              <a:rPr lang="en-US" sz="2400" dirty="0" smtClean="0">
                <a:latin typeface="Calibri" pitchFamily="34" charset="0"/>
                <a:cs typeface="Calibri" pitchFamily="34" charset="0"/>
              </a:rPr>
              <a:t>              = 16,807 – 24,010 + 12,005 – 2450 + 168</a:t>
            </a:r>
          </a:p>
          <a:p>
            <a:pPr marL="0" indent="0" eaLnBrk="1" hangingPunct="1">
              <a:lnSpc>
                <a:spcPct val="110000"/>
              </a:lnSpc>
              <a:buNone/>
            </a:pPr>
            <a:r>
              <a:rPr lang="en-US" sz="2400" dirty="0" smtClean="0">
                <a:solidFill>
                  <a:srgbClr val="FF1A1A"/>
                </a:solidFill>
                <a:latin typeface="Calibri" pitchFamily="34" charset="0"/>
                <a:cs typeface="Calibri" pitchFamily="34" charset="0"/>
              </a:rPr>
              <a:t>              = 2520</a:t>
            </a:r>
          </a:p>
        </p:txBody>
      </p:sp>
      <p:sp>
        <p:nvSpPr>
          <p:cNvPr id="31747" name="Rectangle 3"/>
          <p:cNvSpPr>
            <a:spLocks noGrp="1" noChangeArrowheads="1"/>
          </p:cNvSpPr>
          <p:nvPr>
            <p:ph type="title"/>
          </p:nvPr>
        </p:nvSpPr>
        <p:spPr>
          <a:xfrm>
            <a:off x="301625" y="90488"/>
            <a:ext cx="8226425" cy="1143000"/>
          </a:xfrm>
          <a:noFill/>
        </p:spPr>
        <p:txBody>
          <a:bodyPr/>
          <a:lstStyle/>
          <a:p>
            <a:pPr eaLnBrk="1" hangingPunct="1"/>
            <a:r>
              <a:rPr lang="en-US" sz="2400" smtClean="0">
                <a:latin typeface="Calibri" pitchFamily="34" charset="0"/>
                <a:cs typeface="Calibri" pitchFamily="34" charset="0"/>
              </a:rPr>
              <a:t>Remainder Theorem</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30</a:t>
            </a:fld>
            <a:endParaRPr lang="en-GB"/>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457200" y="1370013"/>
            <a:ext cx="8229600" cy="5256212"/>
          </a:xfrm>
          <a:noFill/>
        </p:spPr>
        <p:txBody>
          <a:bodyPr/>
          <a:lstStyle/>
          <a:p>
            <a:pPr marL="0" indent="0" eaLnBrk="1" hangingPunct="1">
              <a:buNone/>
            </a:pPr>
            <a:r>
              <a:rPr lang="en-US" sz="2400" smtClean="0">
                <a:latin typeface="Calibri" pitchFamily="34" charset="0"/>
                <a:cs typeface="Calibri" pitchFamily="34" charset="0"/>
              </a:rPr>
              <a:t>Using the Remainder Theorem to evaluate </a:t>
            </a:r>
            <a:r>
              <a:rPr lang="en-US" sz="2400" i="1" smtClean="0">
                <a:latin typeface="Calibri" pitchFamily="34" charset="0"/>
                <a:cs typeface="Calibri" pitchFamily="34" charset="0"/>
              </a:rPr>
              <a:t>P</a:t>
            </a:r>
            <a:r>
              <a:rPr lang="en-US" sz="2400" smtClean="0">
                <a:latin typeface="Calibri" pitchFamily="34" charset="0"/>
                <a:cs typeface="Calibri" pitchFamily="34" charset="0"/>
              </a:rPr>
              <a:t>(7) requires only the following work.</a:t>
            </a:r>
          </a:p>
        </p:txBody>
      </p:sp>
      <p:sp>
        <p:nvSpPr>
          <p:cNvPr id="32771" name="Rectangle 3"/>
          <p:cNvSpPr>
            <a:spLocks noGrp="1" noChangeArrowheads="1"/>
          </p:cNvSpPr>
          <p:nvPr>
            <p:ph type="title"/>
          </p:nvPr>
        </p:nvSpPr>
        <p:spPr>
          <a:xfrm>
            <a:off x="301625" y="90488"/>
            <a:ext cx="8226425" cy="1143000"/>
          </a:xfrm>
          <a:noFill/>
        </p:spPr>
        <p:txBody>
          <a:bodyPr/>
          <a:lstStyle/>
          <a:p>
            <a:pPr eaLnBrk="1" hangingPunct="1"/>
            <a:r>
              <a:rPr lang="en-US" sz="2400" smtClean="0">
                <a:latin typeface="Calibri" pitchFamily="34" charset="0"/>
                <a:cs typeface="Calibri" pitchFamily="34" charset="0"/>
              </a:rPr>
              <a:t>Remainder Theorem</a:t>
            </a:r>
          </a:p>
        </p:txBody>
      </p:sp>
      <p:pic>
        <p:nvPicPr>
          <p:cNvPr id="32772" name="Picture 4"/>
          <p:cNvPicPr>
            <a:picLocks noChangeAspect="1" noChangeArrowheads="1"/>
          </p:cNvPicPr>
          <p:nvPr/>
        </p:nvPicPr>
        <p:blipFill>
          <a:blip r:embed="rId3" cstate="print"/>
          <a:srcRect/>
          <a:stretch>
            <a:fillRect/>
          </a:stretch>
        </p:blipFill>
        <p:spPr bwMode="auto">
          <a:xfrm>
            <a:off x="1376363" y="2605088"/>
            <a:ext cx="6124575" cy="1571625"/>
          </a:xfrm>
          <a:prstGeom prst="rect">
            <a:avLst/>
          </a:prstGeom>
          <a:noFill/>
          <a:ln w="9525" algn="ctr">
            <a:noFill/>
            <a:miter lim="800000"/>
            <a:headEnd/>
            <a:tailEnd/>
          </a:ln>
        </p:spPr>
      </p:pic>
      <p:sp>
        <p:nvSpPr>
          <p:cNvPr id="5" name="Slide Number Placeholder 4"/>
          <p:cNvSpPr>
            <a:spLocks noGrp="1"/>
          </p:cNvSpPr>
          <p:nvPr>
            <p:ph type="sldNum" sz="quarter" idx="12"/>
          </p:nvPr>
        </p:nvSpPr>
        <p:spPr/>
        <p:txBody>
          <a:bodyPr/>
          <a:lstStyle/>
          <a:p>
            <a:pPr>
              <a:defRPr/>
            </a:pPr>
            <a:fld id="{C5D99174-3558-4ECF-88CC-1EADAF5F65E5}" type="slidenum">
              <a:rPr lang="en-GB" smtClean="0"/>
              <a:pPr>
                <a:defRPr/>
              </a:pPr>
              <a:t>31</a:t>
            </a:fld>
            <a:endParaRPr lang="en-GB"/>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455613" y="3198813"/>
            <a:ext cx="8191500" cy="461665"/>
          </a:xfrm>
          <a:prstGeom prst="rect">
            <a:avLst/>
          </a:prstGeom>
          <a:noFill/>
          <a:ln w="9525" algn="ctr">
            <a:noFill/>
            <a:miter lim="800000"/>
            <a:headEnd/>
            <a:tailEnd/>
          </a:ln>
        </p:spPr>
        <p:txBody>
          <a:bodyPr>
            <a:spAutoFit/>
          </a:bodyPr>
          <a:lstStyle/>
          <a:p>
            <a:pPr algn="ctr"/>
            <a:r>
              <a:rPr lang="en-US" sz="2400" dirty="0">
                <a:latin typeface="+mn-lt"/>
                <a:cs typeface="Andalus" pitchFamily="18" charset="-78"/>
              </a:rPr>
              <a:t>Factor Theorem</a:t>
            </a:r>
          </a:p>
        </p:txBody>
      </p:sp>
      <p:sp>
        <p:nvSpPr>
          <p:cNvPr id="3" name="Slide Number Placeholder 2"/>
          <p:cNvSpPr>
            <a:spLocks noGrp="1"/>
          </p:cNvSpPr>
          <p:nvPr>
            <p:ph type="sldNum" sz="quarter" idx="12"/>
          </p:nvPr>
        </p:nvSpPr>
        <p:spPr/>
        <p:txBody>
          <a:bodyPr/>
          <a:lstStyle/>
          <a:p>
            <a:pPr>
              <a:defRPr/>
            </a:pPr>
            <a:fld id="{C5D99174-3558-4ECF-88CC-1EADAF5F65E5}" type="slidenum">
              <a:rPr lang="en-GB" smtClean="0"/>
              <a:pPr>
                <a:defRPr/>
              </a:pPr>
              <a:t>32</a:t>
            </a:fld>
            <a:endParaRPr lang="en-GB"/>
          </a:p>
        </p:txBody>
      </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457200" y="1370013"/>
            <a:ext cx="8229600" cy="5256212"/>
          </a:xfrm>
          <a:noFill/>
        </p:spPr>
        <p:txBody>
          <a:bodyPr/>
          <a:lstStyle/>
          <a:p>
            <a:pPr marL="0" indent="0" eaLnBrk="1" hangingPunct="1">
              <a:buNone/>
            </a:pPr>
            <a:r>
              <a:rPr lang="en-US" sz="2400" dirty="0" smtClean="0">
                <a:latin typeface="Calibri" pitchFamily="34" charset="0"/>
                <a:cs typeface="Calibri" pitchFamily="34" charset="0"/>
              </a:rPr>
              <a:t>Note from Example 3 that                    .  Recall that        is a zero</a:t>
            </a:r>
          </a:p>
          <a:p>
            <a:pPr marL="0" indent="0" eaLnBrk="1" hangingPunct="1">
              <a:buNone/>
            </a:pPr>
            <a:r>
              <a:rPr lang="en-US" sz="2400" dirty="0" smtClean="0">
                <a:latin typeface="Calibri" pitchFamily="34" charset="0"/>
                <a:cs typeface="Calibri" pitchFamily="34" charset="0"/>
              </a:rPr>
              <a:t> </a:t>
            </a:r>
          </a:p>
          <a:p>
            <a:pPr marL="0" indent="0" eaLnBrk="1" hangingPunct="1">
              <a:buNone/>
            </a:pPr>
            <a:r>
              <a:rPr lang="en-US" sz="2400" dirty="0" smtClean="0">
                <a:latin typeface="Calibri" pitchFamily="34" charset="0"/>
                <a:cs typeface="Calibri" pitchFamily="34" charset="0"/>
              </a:rPr>
              <a:t>of </a:t>
            </a:r>
            <a:r>
              <a:rPr lang="en-US" sz="2400" i="1" dirty="0" smtClean="0">
                <a:latin typeface="Calibri" pitchFamily="34" charset="0"/>
                <a:cs typeface="Calibri" pitchFamily="34" charset="0"/>
              </a:rPr>
              <a:t>P </a:t>
            </a:r>
            <a:r>
              <a:rPr lang="en-US" sz="2400" dirty="0" smtClean="0">
                <a:latin typeface="Calibri" pitchFamily="34" charset="0"/>
                <a:cs typeface="Calibri" pitchFamily="34" charset="0"/>
              </a:rPr>
              <a:t>because </a:t>
            </a:r>
            <a:r>
              <a:rPr lang="en-US" sz="2400" i="1" dirty="0" smtClean="0">
                <a:latin typeface="Calibri" pitchFamily="34" charset="0"/>
                <a:cs typeface="Calibri" pitchFamily="34" charset="0"/>
              </a:rPr>
              <a:t>P</a:t>
            </a:r>
            <a:r>
              <a:rPr lang="en-US" sz="2400" dirty="0" smtClean="0">
                <a:latin typeface="Calibri" pitchFamily="34" charset="0"/>
                <a:cs typeface="Calibri" pitchFamily="34" charset="0"/>
              </a:rPr>
              <a:t>(</a:t>
            </a:r>
            <a:r>
              <a:rPr lang="en-US" sz="2400" i="1" dirty="0" smtClean="0">
                <a:latin typeface="Calibri" pitchFamily="34" charset="0"/>
                <a:cs typeface="Calibri" pitchFamily="34" charset="0"/>
              </a:rPr>
              <a:t>x</a:t>
            </a:r>
            <a:r>
              <a:rPr lang="en-US" sz="2400" dirty="0" smtClean="0">
                <a:latin typeface="Calibri" pitchFamily="34" charset="0"/>
                <a:cs typeface="Calibri" pitchFamily="34" charset="0"/>
              </a:rPr>
              <a:t>) = 0 when </a:t>
            </a:r>
            <a:r>
              <a:rPr lang="en-US" sz="2400" i="1" dirty="0" smtClean="0">
                <a:latin typeface="Calibri" pitchFamily="34" charset="0"/>
                <a:cs typeface="Calibri" pitchFamily="34" charset="0"/>
              </a:rPr>
              <a:t>x</a:t>
            </a:r>
            <a:r>
              <a:rPr lang="en-US" sz="2400" dirty="0" smtClean="0">
                <a:latin typeface="Calibri" pitchFamily="34" charset="0"/>
                <a:cs typeface="Calibri" pitchFamily="34" charset="0"/>
              </a:rPr>
              <a:t> =   .</a:t>
            </a:r>
          </a:p>
          <a:p>
            <a:pPr marL="0" indent="0" eaLnBrk="1" hangingPunct="1">
              <a:lnSpc>
                <a:spcPct val="120000"/>
              </a:lnSpc>
              <a:buNone/>
            </a:pPr>
            <a:r>
              <a:rPr lang="en-US" sz="2400" dirty="0" smtClean="0">
                <a:latin typeface="Calibri" pitchFamily="34" charset="0"/>
                <a:cs typeface="Calibri" pitchFamily="34" charset="0"/>
              </a:rPr>
              <a:t>The following theorem shows the important relationship between a zero of a given polynomial function and a factor of the polynomial.</a:t>
            </a:r>
          </a:p>
          <a:p>
            <a:pPr marL="0" indent="0" eaLnBrk="1" hangingPunct="1">
              <a:lnSpc>
                <a:spcPct val="120000"/>
              </a:lnSpc>
              <a:buNone/>
            </a:pPr>
            <a:endParaRPr lang="en-US" sz="2400" dirty="0" smtClean="0">
              <a:latin typeface="Calibri" pitchFamily="34" charset="0"/>
              <a:cs typeface="Calibri" pitchFamily="34" charset="0"/>
            </a:endParaRPr>
          </a:p>
          <a:p>
            <a:pPr marL="0" indent="0" eaLnBrk="1" hangingPunct="1">
              <a:lnSpc>
                <a:spcPct val="120000"/>
              </a:lnSpc>
              <a:buNone/>
            </a:pPr>
            <a:r>
              <a:rPr lang="en-US" sz="2400" dirty="0" smtClean="0">
                <a:solidFill>
                  <a:srgbClr val="B30000"/>
                </a:solidFill>
                <a:latin typeface="Calibri" pitchFamily="34" charset="0"/>
                <a:cs typeface="Calibri" pitchFamily="34" charset="0"/>
              </a:rPr>
              <a:t>Factor Theorem</a:t>
            </a:r>
          </a:p>
          <a:p>
            <a:pPr marL="0" indent="0" eaLnBrk="1" hangingPunct="1">
              <a:lnSpc>
                <a:spcPct val="120000"/>
              </a:lnSpc>
              <a:buNone/>
            </a:pPr>
            <a:r>
              <a:rPr lang="en-US" sz="2400" dirty="0" smtClean="0">
                <a:latin typeface="Calibri" pitchFamily="34" charset="0"/>
                <a:cs typeface="Calibri" pitchFamily="34" charset="0"/>
              </a:rPr>
              <a:t>A polynomial </a:t>
            </a:r>
            <a:r>
              <a:rPr lang="en-US" sz="2400" i="1" dirty="0" smtClean="0">
                <a:latin typeface="Calibri" pitchFamily="34" charset="0"/>
                <a:cs typeface="Calibri" pitchFamily="34" charset="0"/>
              </a:rPr>
              <a:t>P</a:t>
            </a:r>
            <a:r>
              <a:rPr lang="en-US" sz="2400" dirty="0" smtClean="0">
                <a:latin typeface="Calibri" pitchFamily="34" charset="0"/>
                <a:cs typeface="Calibri" pitchFamily="34" charset="0"/>
              </a:rPr>
              <a:t>(</a:t>
            </a:r>
            <a:r>
              <a:rPr lang="en-US" sz="2400" i="1" dirty="0" smtClean="0">
                <a:latin typeface="Calibri" pitchFamily="34" charset="0"/>
                <a:cs typeface="Calibri" pitchFamily="34" charset="0"/>
              </a:rPr>
              <a:t>x</a:t>
            </a:r>
            <a:r>
              <a:rPr lang="en-US" sz="2400" dirty="0" smtClean="0">
                <a:latin typeface="Calibri" pitchFamily="34" charset="0"/>
                <a:cs typeface="Calibri" pitchFamily="34" charset="0"/>
              </a:rPr>
              <a:t>) has a factor (</a:t>
            </a:r>
            <a:r>
              <a:rPr lang="en-US" sz="2400" i="1" dirty="0" smtClean="0">
                <a:latin typeface="Calibri" pitchFamily="34" charset="0"/>
                <a:cs typeface="Calibri" pitchFamily="34" charset="0"/>
              </a:rPr>
              <a:t>x </a:t>
            </a:r>
            <a:r>
              <a:rPr lang="en-US" sz="2400" dirty="0" smtClean="0">
                <a:latin typeface="Calibri" pitchFamily="34" charset="0"/>
                <a:cs typeface="Calibri" pitchFamily="34" charset="0"/>
              </a:rPr>
              <a:t>– </a:t>
            </a:r>
            <a:r>
              <a:rPr lang="en-US" sz="2400" i="1" dirty="0" smtClean="0">
                <a:latin typeface="Calibri" pitchFamily="34" charset="0"/>
                <a:cs typeface="Calibri" pitchFamily="34" charset="0"/>
              </a:rPr>
              <a:t>c</a:t>
            </a:r>
            <a:r>
              <a:rPr lang="en-US" sz="2400" dirty="0" smtClean="0">
                <a:latin typeface="Calibri" pitchFamily="34" charset="0"/>
                <a:cs typeface="Calibri" pitchFamily="34" charset="0"/>
              </a:rPr>
              <a:t>) if and only if </a:t>
            </a:r>
            <a:r>
              <a:rPr lang="en-US" sz="2400" i="1" dirty="0" smtClean="0">
                <a:latin typeface="Calibri" pitchFamily="34" charset="0"/>
                <a:cs typeface="Calibri" pitchFamily="34" charset="0"/>
              </a:rPr>
              <a:t>P</a:t>
            </a:r>
            <a:r>
              <a:rPr lang="en-US" sz="2400" dirty="0" smtClean="0">
                <a:latin typeface="Calibri" pitchFamily="34" charset="0"/>
                <a:cs typeface="Calibri" pitchFamily="34" charset="0"/>
              </a:rPr>
              <a:t>(</a:t>
            </a:r>
            <a:r>
              <a:rPr lang="en-US" sz="2400" i="1" dirty="0" smtClean="0">
                <a:latin typeface="Calibri" pitchFamily="34" charset="0"/>
                <a:cs typeface="Calibri" pitchFamily="34" charset="0"/>
              </a:rPr>
              <a:t>c</a:t>
            </a:r>
            <a:r>
              <a:rPr lang="en-US" sz="2400" dirty="0" smtClean="0">
                <a:latin typeface="Calibri" pitchFamily="34" charset="0"/>
                <a:cs typeface="Calibri" pitchFamily="34" charset="0"/>
              </a:rPr>
              <a:t>) = 0.</a:t>
            </a:r>
            <a:br>
              <a:rPr lang="en-US" sz="2400" dirty="0" smtClean="0">
                <a:latin typeface="Calibri" pitchFamily="34" charset="0"/>
                <a:cs typeface="Calibri" pitchFamily="34" charset="0"/>
              </a:rPr>
            </a:br>
            <a:r>
              <a:rPr lang="en-US" sz="2400" dirty="0" smtClean="0">
                <a:latin typeface="Calibri" pitchFamily="34" charset="0"/>
                <a:cs typeface="Calibri" pitchFamily="34" charset="0"/>
              </a:rPr>
              <a:t>That is, (</a:t>
            </a:r>
            <a:r>
              <a:rPr lang="en-US" sz="2400" i="1" dirty="0" smtClean="0">
                <a:latin typeface="Calibri" pitchFamily="34" charset="0"/>
                <a:cs typeface="Calibri" pitchFamily="34" charset="0"/>
              </a:rPr>
              <a:t>x </a:t>
            </a:r>
            <a:r>
              <a:rPr lang="en-US" sz="2400" dirty="0" smtClean="0">
                <a:latin typeface="Calibri" pitchFamily="34" charset="0"/>
                <a:cs typeface="Calibri" pitchFamily="34" charset="0"/>
              </a:rPr>
              <a:t>– </a:t>
            </a:r>
            <a:r>
              <a:rPr lang="en-US" sz="2400" i="1" dirty="0" smtClean="0">
                <a:latin typeface="Calibri" pitchFamily="34" charset="0"/>
                <a:cs typeface="Calibri" pitchFamily="34" charset="0"/>
              </a:rPr>
              <a:t>c</a:t>
            </a:r>
            <a:r>
              <a:rPr lang="en-US" sz="2400" dirty="0" smtClean="0">
                <a:latin typeface="Calibri" pitchFamily="34" charset="0"/>
                <a:cs typeface="Calibri" pitchFamily="34" charset="0"/>
              </a:rPr>
              <a:t>) is a factor of </a:t>
            </a:r>
            <a:r>
              <a:rPr lang="en-US" sz="2400" i="1" dirty="0" smtClean="0">
                <a:latin typeface="Calibri" pitchFamily="34" charset="0"/>
                <a:cs typeface="Calibri" pitchFamily="34" charset="0"/>
              </a:rPr>
              <a:t>P</a:t>
            </a:r>
            <a:r>
              <a:rPr lang="en-US" sz="2400" dirty="0" smtClean="0">
                <a:latin typeface="Calibri" pitchFamily="34" charset="0"/>
                <a:cs typeface="Calibri" pitchFamily="34" charset="0"/>
              </a:rPr>
              <a:t>(</a:t>
            </a:r>
            <a:r>
              <a:rPr lang="en-US" sz="2400" i="1" dirty="0" smtClean="0">
                <a:latin typeface="Calibri" pitchFamily="34" charset="0"/>
                <a:cs typeface="Calibri" pitchFamily="34" charset="0"/>
              </a:rPr>
              <a:t>x</a:t>
            </a:r>
            <a:r>
              <a:rPr lang="en-US" sz="2400" dirty="0" smtClean="0">
                <a:latin typeface="Calibri" pitchFamily="34" charset="0"/>
                <a:cs typeface="Calibri" pitchFamily="34" charset="0"/>
              </a:rPr>
              <a:t>) if and only if </a:t>
            </a:r>
            <a:r>
              <a:rPr lang="en-US" sz="2400" i="1" dirty="0" smtClean="0">
                <a:latin typeface="Calibri" pitchFamily="34" charset="0"/>
                <a:cs typeface="Calibri" pitchFamily="34" charset="0"/>
              </a:rPr>
              <a:t>c </a:t>
            </a:r>
            <a:r>
              <a:rPr lang="en-US" sz="2400" dirty="0" smtClean="0">
                <a:latin typeface="Calibri" pitchFamily="34" charset="0"/>
                <a:cs typeface="Calibri" pitchFamily="34" charset="0"/>
              </a:rPr>
              <a:t>is a zero of </a:t>
            </a:r>
            <a:br>
              <a:rPr lang="en-US" sz="2400" dirty="0" smtClean="0">
                <a:latin typeface="Calibri" pitchFamily="34" charset="0"/>
                <a:cs typeface="Calibri" pitchFamily="34" charset="0"/>
              </a:rPr>
            </a:br>
            <a:r>
              <a:rPr lang="en-US" sz="2400" i="1" dirty="0" smtClean="0">
                <a:latin typeface="Calibri" pitchFamily="34" charset="0"/>
                <a:cs typeface="Calibri" pitchFamily="34" charset="0"/>
              </a:rPr>
              <a:t>P</a:t>
            </a:r>
            <a:r>
              <a:rPr lang="en-US" sz="2400" dirty="0" smtClean="0">
                <a:latin typeface="Calibri" pitchFamily="34" charset="0"/>
                <a:cs typeface="Calibri" pitchFamily="34" charset="0"/>
              </a:rPr>
              <a:t>.</a:t>
            </a:r>
          </a:p>
        </p:txBody>
      </p:sp>
      <p:sp>
        <p:nvSpPr>
          <p:cNvPr id="34819" name="Rectangle 3"/>
          <p:cNvSpPr>
            <a:spLocks noGrp="1" noChangeArrowheads="1"/>
          </p:cNvSpPr>
          <p:nvPr>
            <p:ph type="title"/>
          </p:nvPr>
        </p:nvSpPr>
        <p:spPr>
          <a:xfrm>
            <a:off x="301625" y="90488"/>
            <a:ext cx="8226425" cy="1143000"/>
          </a:xfrm>
          <a:noFill/>
        </p:spPr>
        <p:txBody>
          <a:bodyPr/>
          <a:lstStyle/>
          <a:p>
            <a:pPr eaLnBrk="1" hangingPunct="1"/>
            <a:r>
              <a:rPr lang="en-US" sz="2400" smtClean="0">
                <a:latin typeface="Calibri" pitchFamily="34" charset="0"/>
                <a:cs typeface="Calibri" pitchFamily="34" charset="0"/>
              </a:rPr>
              <a:t>Factor Theorem</a:t>
            </a:r>
          </a:p>
        </p:txBody>
      </p:sp>
      <p:pic>
        <p:nvPicPr>
          <p:cNvPr id="34820" name="Picture 5"/>
          <p:cNvPicPr>
            <a:picLocks noChangeAspect="1" noChangeArrowheads="1"/>
          </p:cNvPicPr>
          <p:nvPr/>
        </p:nvPicPr>
        <p:blipFill>
          <a:blip r:embed="rId3" cstate="print"/>
          <a:srcRect/>
          <a:stretch>
            <a:fillRect/>
          </a:stretch>
        </p:blipFill>
        <p:spPr bwMode="auto">
          <a:xfrm>
            <a:off x="3886200" y="1247775"/>
            <a:ext cx="1225550" cy="677863"/>
          </a:xfrm>
          <a:prstGeom prst="rect">
            <a:avLst/>
          </a:prstGeom>
          <a:noFill/>
          <a:ln w="9525" algn="ctr">
            <a:noFill/>
            <a:miter lim="800000"/>
            <a:headEnd/>
            <a:tailEnd/>
          </a:ln>
        </p:spPr>
      </p:pic>
      <p:pic>
        <p:nvPicPr>
          <p:cNvPr id="34821" name="Picture 6"/>
          <p:cNvPicPr>
            <a:picLocks noChangeAspect="1" noChangeArrowheads="1"/>
          </p:cNvPicPr>
          <p:nvPr/>
        </p:nvPicPr>
        <p:blipFill>
          <a:blip r:embed="rId4" cstate="print"/>
          <a:srcRect/>
          <a:stretch>
            <a:fillRect/>
          </a:stretch>
        </p:blipFill>
        <p:spPr bwMode="auto">
          <a:xfrm>
            <a:off x="6858000" y="1295400"/>
            <a:ext cx="228600" cy="530225"/>
          </a:xfrm>
          <a:prstGeom prst="rect">
            <a:avLst/>
          </a:prstGeom>
          <a:noFill/>
          <a:ln w="9525" algn="ctr">
            <a:noFill/>
            <a:miter lim="800000"/>
            <a:headEnd/>
            <a:tailEnd/>
          </a:ln>
        </p:spPr>
      </p:pic>
      <p:pic>
        <p:nvPicPr>
          <p:cNvPr id="34822" name="Picture 7"/>
          <p:cNvPicPr>
            <a:picLocks noChangeAspect="1" noChangeArrowheads="1"/>
          </p:cNvPicPr>
          <p:nvPr/>
        </p:nvPicPr>
        <p:blipFill>
          <a:blip r:embed="rId4" cstate="print"/>
          <a:srcRect/>
          <a:stretch>
            <a:fillRect/>
          </a:stretch>
        </p:blipFill>
        <p:spPr bwMode="auto">
          <a:xfrm>
            <a:off x="4267200" y="2212975"/>
            <a:ext cx="228600" cy="530225"/>
          </a:xfrm>
          <a:prstGeom prst="rect">
            <a:avLst/>
          </a:prstGeom>
          <a:noFill/>
          <a:ln w="9525" algn="ctr">
            <a:noFill/>
            <a:miter lim="800000"/>
            <a:headEnd/>
            <a:tailEnd/>
          </a:ln>
        </p:spPr>
      </p:pic>
      <p:sp>
        <p:nvSpPr>
          <p:cNvPr id="7" name="Slide Number Placeholder 6"/>
          <p:cNvSpPr>
            <a:spLocks noGrp="1"/>
          </p:cNvSpPr>
          <p:nvPr>
            <p:ph type="sldNum" sz="quarter" idx="12"/>
          </p:nvPr>
        </p:nvSpPr>
        <p:spPr/>
        <p:txBody>
          <a:bodyPr/>
          <a:lstStyle/>
          <a:p>
            <a:pPr>
              <a:defRPr/>
            </a:pPr>
            <a:fld id="{C5D99174-3558-4ECF-88CC-1EADAF5F65E5}" type="slidenum">
              <a:rPr lang="en-GB" smtClean="0"/>
              <a:pPr>
                <a:defRPr/>
              </a:pPr>
              <a:t>33</a:t>
            </a:fld>
            <a:endParaRPr lang="en-GB"/>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body" idx="1"/>
          </p:nvPr>
        </p:nvSpPr>
        <p:spPr>
          <a:xfrm>
            <a:off x="457200" y="1370013"/>
            <a:ext cx="8229600" cy="5256212"/>
          </a:xfrm>
          <a:noFill/>
        </p:spPr>
        <p:txBody>
          <a:bodyPr/>
          <a:lstStyle/>
          <a:p>
            <a:pPr marL="0" indent="0" eaLnBrk="1" hangingPunct="1">
              <a:buNone/>
            </a:pPr>
            <a:r>
              <a:rPr lang="en-US" sz="2400" smtClean="0">
                <a:latin typeface="Calibri" pitchFamily="34" charset="0"/>
                <a:cs typeface="Calibri" pitchFamily="34" charset="0"/>
              </a:rPr>
              <a:t>Use synthetic division and the Factor Theorem to determine whether (</a:t>
            </a:r>
            <a:r>
              <a:rPr lang="en-US" sz="2400" i="1" smtClean="0">
                <a:latin typeface="Calibri" pitchFamily="34" charset="0"/>
                <a:cs typeface="Calibri" pitchFamily="34" charset="0"/>
              </a:rPr>
              <a:t>x </a:t>
            </a:r>
            <a:r>
              <a:rPr lang="en-US" sz="2400" smtClean="0">
                <a:latin typeface="Calibri" pitchFamily="34" charset="0"/>
                <a:cs typeface="Calibri" pitchFamily="34" charset="0"/>
              </a:rPr>
              <a:t>+ 5) or (</a:t>
            </a:r>
            <a:r>
              <a:rPr lang="en-US" sz="2400" i="1" smtClean="0">
                <a:latin typeface="Calibri" pitchFamily="34" charset="0"/>
                <a:cs typeface="Calibri" pitchFamily="34" charset="0"/>
              </a:rPr>
              <a:t>x </a:t>
            </a:r>
            <a:r>
              <a:rPr lang="en-US" sz="2400" smtClean="0">
                <a:latin typeface="Calibri" pitchFamily="34" charset="0"/>
                <a:cs typeface="Calibri" pitchFamily="34" charset="0"/>
              </a:rPr>
              <a:t>– 2) is a factor of</a:t>
            </a:r>
          </a:p>
          <a:p>
            <a:pPr marL="0" indent="0" eaLnBrk="1" hangingPunct="1">
              <a:buNone/>
            </a:pPr>
            <a:r>
              <a:rPr lang="en-US" sz="2400" i="1" smtClean="0">
                <a:latin typeface="Calibri" pitchFamily="34" charset="0"/>
                <a:cs typeface="Calibri" pitchFamily="34" charset="0"/>
              </a:rPr>
              <a:t>P</a:t>
            </a:r>
            <a:r>
              <a:rPr lang="en-US" sz="2400" smtClean="0">
                <a:latin typeface="Calibri" pitchFamily="34" charset="0"/>
                <a:cs typeface="Calibri" pitchFamily="34" charset="0"/>
              </a:rPr>
              <a:t>(</a:t>
            </a:r>
            <a:r>
              <a:rPr lang="en-US" sz="2400" i="1" smtClean="0">
                <a:latin typeface="Calibri" pitchFamily="34" charset="0"/>
                <a:cs typeface="Calibri" pitchFamily="34" charset="0"/>
              </a:rPr>
              <a:t>x</a:t>
            </a:r>
            <a:r>
              <a:rPr lang="en-US" sz="2400" smtClean="0">
                <a:latin typeface="Calibri" pitchFamily="34" charset="0"/>
                <a:cs typeface="Calibri" pitchFamily="34" charset="0"/>
              </a:rPr>
              <a:t>) = </a:t>
            </a:r>
            <a:r>
              <a:rPr lang="en-US" sz="2400" i="1" smtClean="0">
                <a:latin typeface="Calibri" pitchFamily="34" charset="0"/>
                <a:cs typeface="Calibri" pitchFamily="34" charset="0"/>
              </a:rPr>
              <a:t>x</a:t>
            </a:r>
            <a:r>
              <a:rPr lang="en-US" sz="2400" baseline="30000" smtClean="0">
                <a:latin typeface="Calibri" pitchFamily="34" charset="0"/>
                <a:cs typeface="Calibri" pitchFamily="34" charset="0"/>
              </a:rPr>
              <a:t>4</a:t>
            </a:r>
            <a:r>
              <a:rPr lang="en-US" sz="2400" smtClean="0">
                <a:latin typeface="Calibri" pitchFamily="34" charset="0"/>
                <a:cs typeface="Calibri" pitchFamily="34" charset="0"/>
              </a:rPr>
              <a:t> + </a:t>
            </a:r>
            <a:r>
              <a:rPr lang="en-US" sz="2400" i="1" smtClean="0">
                <a:latin typeface="Calibri" pitchFamily="34" charset="0"/>
                <a:cs typeface="Calibri" pitchFamily="34" charset="0"/>
              </a:rPr>
              <a:t>x</a:t>
            </a:r>
            <a:r>
              <a:rPr lang="en-US" sz="2400" baseline="30000" smtClean="0">
                <a:latin typeface="Calibri" pitchFamily="34" charset="0"/>
                <a:cs typeface="Calibri" pitchFamily="34" charset="0"/>
              </a:rPr>
              <a:t>3</a:t>
            </a:r>
            <a:r>
              <a:rPr lang="en-US" sz="2400" smtClean="0">
                <a:latin typeface="Calibri" pitchFamily="34" charset="0"/>
                <a:cs typeface="Calibri" pitchFamily="34" charset="0"/>
              </a:rPr>
              <a:t> – 21</a:t>
            </a:r>
            <a:r>
              <a:rPr lang="en-US" sz="2400" i="1" smtClean="0">
                <a:latin typeface="Calibri" pitchFamily="34" charset="0"/>
                <a:cs typeface="Calibri" pitchFamily="34" charset="0"/>
              </a:rPr>
              <a:t>x</a:t>
            </a:r>
            <a:r>
              <a:rPr lang="en-US" sz="2400" baseline="30000" smtClean="0">
                <a:latin typeface="Calibri" pitchFamily="34" charset="0"/>
                <a:cs typeface="Calibri" pitchFamily="34" charset="0"/>
              </a:rPr>
              <a:t>2</a:t>
            </a:r>
            <a:r>
              <a:rPr lang="en-US" sz="2400" smtClean="0">
                <a:latin typeface="Calibri" pitchFamily="34" charset="0"/>
                <a:cs typeface="Calibri" pitchFamily="34" charset="0"/>
              </a:rPr>
              <a:t> – </a:t>
            </a:r>
            <a:r>
              <a:rPr lang="en-US" sz="2400" i="1" smtClean="0">
                <a:latin typeface="Calibri" pitchFamily="34" charset="0"/>
                <a:cs typeface="Calibri" pitchFamily="34" charset="0"/>
              </a:rPr>
              <a:t>x </a:t>
            </a:r>
            <a:r>
              <a:rPr lang="en-US" sz="2400" smtClean="0">
                <a:latin typeface="Calibri" pitchFamily="34" charset="0"/>
                <a:cs typeface="Calibri" pitchFamily="34" charset="0"/>
              </a:rPr>
              <a:t>+ 20.</a:t>
            </a:r>
          </a:p>
          <a:p>
            <a:pPr marL="0" indent="0" eaLnBrk="1" hangingPunct="1">
              <a:buNone/>
            </a:pPr>
            <a:endParaRPr lang="en-US" sz="2400" smtClean="0">
              <a:latin typeface="Calibri" pitchFamily="34" charset="0"/>
              <a:cs typeface="Calibri" pitchFamily="34" charset="0"/>
            </a:endParaRPr>
          </a:p>
          <a:p>
            <a:pPr marL="0" indent="0" eaLnBrk="1" hangingPunct="1">
              <a:buNone/>
            </a:pPr>
            <a:r>
              <a:rPr lang="en-US" sz="2400" smtClean="0">
                <a:solidFill>
                  <a:srgbClr val="21419C"/>
                </a:solidFill>
                <a:latin typeface="Calibri" pitchFamily="34" charset="0"/>
                <a:cs typeface="Calibri" pitchFamily="34" charset="0"/>
              </a:rPr>
              <a:t>Solution:</a:t>
            </a:r>
          </a:p>
          <a:p>
            <a:pPr marL="0" indent="0" eaLnBrk="1" hangingPunct="1">
              <a:buNone/>
            </a:pPr>
            <a:endParaRPr lang="en-US" sz="2400" smtClean="0">
              <a:latin typeface="Calibri" pitchFamily="34" charset="0"/>
              <a:cs typeface="Calibri" pitchFamily="34" charset="0"/>
            </a:endParaRPr>
          </a:p>
          <a:p>
            <a:pPr marL="0" indent="0" eaLnBrk="1" hangingPunct="1">
              <a:buNone/>
            </a:pPr>
            <a:endParaRPr lang="en-US" sz="2400" smtClean="0">
              <a:latin typeface="Calibri" pitchFamily="34" charset="0"/>
              <a:cs typeface="Calibri" pitchFamily="34" charset="0"/>
            </a:endParaRPr>
          </a:p>
          <a:p>
            <a:pPr marL="0" indent="0" eaLnBrk="1" hangingPunct="1">
              <a:buNone/>
            </a:pPr>
            <a:endParaRPr lang="en-US" sz="2400" smtClean="0">
              <a:latin typeface="Calibri" pitchFamily="34" charset="0"/>
              <a:cs typeface="Calibri" pitchFamily="34" charset="0"/>
            </a:endParaRPr>
          </a:p>
          <a:p>
            <a:pPr marL="0" indent="0" eaLnBrk="1" hangingPunct="1">
              <a:buNone/>
            </a:pPr>
            <a:endParaRPr lang="en-US" sz="2400" smtClean="0">
              <a:latin typeface="Calibri" pitchFamily="34" charset="0"/>
              <a:cs typeface="Calibri" pitchFamily="34" charset="0"/>
            </a:endParaRPr>
          </a:p>
          <a:p>
            <a:pPr marL="0" indent="0" eaLnBrk="1" hangingPunct="1">
              <a:buNone/>
            </a:pPr>
            <a:r>
              <a:rPr lang="en-US" sz="2400" smtClean="0">
                <a:latin typeface="Calibri" pitchFamily="34" charset="0"/>
                <a:cs typeface="Calibri" pitchFamily="34" charset="0"/>
              </a:rPr>
              <a:t>The remainder of 0 indicates that </a:t>
            </a:r>
            <a:r>
              <a:rPr lang="en-US" sz="2400" smtClean="0">
                <a:solidFill>
                  <a:srgbClr val="009AFF"/>
                </a:solidFill>
                <a:latin typeface="Calibri" pitchFamily="34" charset="0"/>
                <a:cs typeface="Calibri" pitchFamily="34" charset="0"/>
              </a:rPr>
              <a:t>(</a:t>
            </a:r>
            <a:r>
              <a:rPr lang="en-US" sz="2400" i="1" smtClean="0">
                <a:solidFill>
                  <a:srgbClr val="009AFF"/>
                </a:solidFill>
                <a:latin typeface="Calibri" pitchFamily="34" charset="0"/>
                <a:cs typeface="Calibri" pitchFamily="34" charset="0"/>
              </a:rPr>
              <a:t>x </a:t>
            </a:r>
            <a:r>
              <a:rPr lang="en-US" sz="2400" smtClean="0">
                <a:solidFill>
                  <a:srgbClr val="009AFF"/>
                </a:solidFill>
                <a:latin typeface="Calibri" pitchFamily="34" charset="0"/>
                <a:cs typeface="Calibri" pitchFamily="34" charset="0"/>
              </a:rPr>
              <a:t>+ 5) is a factor of </a:t>
            </a:r>
            <a:r>
              <a:rPr lang="en-US" sz="2400" i="1" smtClean="0">
                <a:solidFill>
                  <a:srgbClr val="009AFF"/>
                </a:solidFill>
                <a:latin typeface="Calibri" pitchFamily="34" charset="0"/>
                <a:cs typeface="Calibri" pitchFamily="34" charset="0"/>
              </a:rPr>
              <a:t>P</a:t>
            </a:r>
            <a:r>
              <a:rPr lang="en-US" sz="2400" smtClean="0">
                <a:solidFill>
                  <a:srgbClr val="009AFF"/>
                </a:solidFill>
                <a:latin typeface="Calibri" pitchFamily="34" charset="0"/>
                <a:cs typeface="Calibri" pitchFamily="34" charset="0"/>
              </a:rPr>
              <a:t>(</a:t>
            </a:r>
            <a:r>
              <a:rPr lang="en-US" sz="2400" i="1" smtClean="0">
                <a:solidFill>
                  <a:srgbClr val="009AFF"/>
                </a:solidFill>
                <a:latin typeface="Calibri" pitchFamily="34" charset="0"/>
                <a:cs typeface="Calibri" pitchFamily="34" charset="0"/>
              </a:rPr>
              <a:t>x</a:t>
            </a:r>
            <a:r>
              <a:rPr lang="en-US" sz="2400" smtClean="0">
                <a:solidFill>
                  <a:srgbClr val="009AFF"/>
                </a:solidFill>
                <a:latin typeface="Calibri" pitchFamily="34" charset="0"/>
                <a:cs typeface="Calibri" pitchFamily="34" charset="0"/>
              </a:rPr>
              <a:t>).</a:t>
            </a:r>
          </a:p>
        </p:txBody>
      </p:sp>
      <p:sp>
        <p:nvSpPr>
          <p:cNvPr id="35843" name="Rectangle 3"/>
          <p:cNvSpPr>
            <a:spLocks noGrp="1" noChangeArrowheads="1"/>
          </p:cNvSpPr>
          <p:nvPr>
            <p:ph type="title"/>
          </p:nvPr>
        </p:nvSpPr>
        <p:spPr>
          <a:xfrm>
            <a:off x="301625" y="90488"/>
            <a:ext cx="8226425" cy="1143000"/>
          </a:xfrm>
          <a:noFill/>
        </p:spPr>
        <p:txBody>
          <a:bodyPr/>
          <a:lstStyle/>
          <a:p>
            <a:pPr eaLnBrk="1" hangingPunct="1"/>
            <a:r>
              <a:rPr lang="en-US" sz="2400" smtClean="0">
                <a:latin typeface="Calibri" pitchFamily="34" charset="0"/>
                <a:cs typeface="Calibri" pitchFamily="34" charset="0"/>
              </a:rPr>
              <a:t>Example 4 – </a:t>
            </a:r>
            <a:r>
              <a:rPr lang="en-US" sz="2400" i="1" smtClean="0">
                <a:latin typeface="Calibri" pitchFamily="34" charset="0"/>
                <a:cs typeface="Calibri" pitchFamily="34" charset="0"/>
              </a:rPr>
              <a:t>Apply the Factor Theorem</a:t>
            </a:r>
          </a:p>
        </p:txBody>
      </p:sp>
      <p:pic>
        <p:nvPicPr>
          <p:cNvPr id="198661" name="Picture 5"/>
          <p:cNvPicPr>
            <a:picLocks noChangeAspect="1" noChangeArrowheads="1"/>
          </p:cNvPicPr>
          <p:nvPr/>
        </p:nvPicPr>
        <p:blipFill>
          <a:blip r:embed="rId3" cstate="print"/>
          <a:srcRect/>
          <a:stretch>
            <a:fillRect/>
          </a:stretch>
        </p:blipFill>
        <p:spPr bwMode="auto">
          <a:xfrm>
            <a:off x="1938338" y="3660775"/>
            <a:ext cx="3967162" cy="1397000"/>
          </a:xfrm>
          <a:prstGeom prst="rect">
            <a:avLst/>
          </a:prstGeom>
          <a:noFill/>
          <a:ln w="9525" algn="ctr">
            <a:noFill/>
            <a:miter lim="800000"/>
            <a:headEnd/>
            <a:tailEnd/>
          </a:ln>
        </p:spPr>
      </p:pic>
      <p:sp>
        <p:nvSpPr>
          <p:cNvPr id="5" name="Slide Number Placeholder 4"/>
          <p:cNvSpPr>
            <a:spLocks noGrp="1"/>
          </p:cNvSpPr>
          <p:nvPr>
            <p:ph type="sldNum" sz="quarter" idx="12"/>
          </p:nvPr>
        </p:nvSpPr>
        <p:spPr/>
        <p:txBody>
          <a:bodyPr/>
          <a:lstStyle/>
          <a:p>
            <a:pPr>
              <a:defRPr/>
            </a:pPr>
            <a:fld id="{C5D99174-3558-4ECF-88CC-1EADAF5F65E5}" type="slidenum">
              <a:rPr lang="en-GB" smtClean="0"/>
              <a:pPr>
                <a:defRPr/>
              </a:pPr>
              <a:t>34</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98658">
                                            <p:txEl>
                                              <p:pRg st="3" end="3"/>
                                            </p:txEl>
                                          </p:spTgt>
                                        </p:tgtEl>
                                        <p:attrNameLst>
                                          <p:attrName>style.visibility</p:attrName>
                                        </p:attrNameLst>
                                      </p:cBhvr>
                                      <p:to>
                                        <p:strVal val="visible"/>
                                      </p:to>
                                    </p:set>
                                    <p:animEffect transition="in" filter="fade">
                                      <p:cBhvr>
                                        <p:cTn id="7" dur="1000"/>
                                        <p:tgtEl>
                                          <p:spTgt spid="198658">
                                            <p:txEl>
                                              <p:pRg st="3" end="3"/>
                                            </p:txEl>
                                          </p:spTgt>
                                        </p:tgtEl>
                                      </p:cBhvr>
                                    </p:animEffect>
                                    <p:anim calcmode="lin" valueType="num">
                                      <p:cBhvr>
                                        <p:cTn id="8" dur="1000" fill="hold"/>
                                        <p:tgtEl>
                                          <p:spTgt spid="198658">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98658">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98658">
                                            <p:txEl>
                                              <p:pRg st="3" end="3"/>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98661"/>
                                        </p:tgtEl>
                                        <p:attrNameLst>
                                          <p:attrName>style.visibility</p:attrName>
                                        </p:attrNameLst>
                                      </p:cBhvr>
                                      <p:to>
                                        <p:strVal val="visible"/>
                                      </p:to>
                                    </p:set>
                                    <p:animEffect transition="in" filter="fade">
                                      <p:cBhvr>
                                        <p:cTn id="13" dur="1000"/>
                                        <p:tgtEl>
                                          <p:spTgt spid="198661"/>
                                        </p:tgtEl>
                                      </p:cBhvr>
                                    </p:animEffect>
                                    <p:anim calcmode="lin" valueType="num">
                                      <p:cBhvr>
                                        <p:cTn id="14" dur="1000" fill="hold"/>
                                        <p:tgtEl>
                                          <p:spTgt spid="198661"/>
                                        </p:tgtEl>
                                        <p:attrNameLst>
                                          <p:attrName>ppt_x</p:attrName>
                                        </p:attrNameLst>
                                      </p:cBhvr>
                                      <p:tavLst>
                                        <p:tav tm="0">
                                          <p:val>
                                            <p:strVal val="#ppt_x"/>
                                          </p:val>
                                        </p:tav>
                                        <p:tav tm="100000">
                                          <p:val>
                                            <p:strVal val="#ppt_x"/>
                                          </p:val>
                                        </p:tav>
                                      </p:tavLst>
                                    </p:anim>
                                    <p:anim calcmode="lin" valueType="num">
                                      <p:cBhvr>
                                        <p:cTn id="15" dur="900" decel="100000" fill="hold"/>
                                        <p:tgtEl>
                                          <p:spTgt spid="198661"/>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98661"/>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198658">
                                            <p:txEl>
                                              <p:pRg st="8" end="8"/>
                                            </p:txEl>
                                          </p:spTgt>
                                        </p:tgtEl>
                                        <p:attrNameLst>
                                          <p:attrName>style.visibility</p:attrName>
                                        </p:attrNameLst>
                                      </p:cBhvr>
                                      <p:to>
                                        <p:strVal val="visible"/>
                                      </p:to>
                                    </p:set>
                                    <p:animEffect transition="in" filter="fade">
                                      <p:cBhvr>
                                        <p:cTn id="21" dur="1000"/>
                                        <p:tgtEl>
                                          <p:spTgt spid="198658">
                                            <p:txEl>
                                              <p:pRg st="8" end="8"/>
                                            </p:txEl>
                                          </p:spTgt>
                                        </p:tgtEl>
                                      </p:cBhvr>
                                    </p:animEffect>
                                    <p:anim calcmode="lin" valueType="num">
                                      <p:cBhvr>
                                        <p:cTn id="22" dur="1000" fill="hold"/>
                                        <p:tgtEl>
                                          <p:spTgt spid="198658">
                                            <p:txEl>
                                              <p:pRg st="8" end="8"/>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198658">
                                            <p:txEl>
                                              <p:pRg st="8" end="8"/>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98658">
                                            <p:txEl>
                                              <p:pRg st="8" end="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body" idx="1"/>
          </p:nvPr>
        </p:nvSpPr>
        <p:spPr>
          <a:xfrm>
            <a:off x="457200" y="1370013"/>
            <a:ext cx="8229600" cy="5256212"/>
          </a:xfrm>
          <a:noFill/>
        </p:spPr>
        <p:txBody>
          <a:bodyPr/>
          <a:lstStyle/>
          <a:p>
            <a:pPr marL="0" indent="0" eaLnBrk="1" hangingPunct="1">
              <a:buNone/>
            </a:pPr>
            <a:endParaRPr lang="en-US" sz="2400" dirty="0" smtClean="0">
              <a:latin typeface="Calibri" pitchFamily="34" charset="0"/>
              <a:cs typeface="Calibri" pitchFamily="34" charset="0"/>
            </a:endParaRPr>
          </a:p>
          <a:p>
            <a:pPr marL="0" indent="0" eaLnBrk="1" hangingPunct="1">
              <a:buNone/>
            </a:pPr>
            <a:endParaRPr lang="en-US" sz="2400" dirty="0" smtClean="0">
              <a:latin typeface="Calibri" pitchFamily="34" charset="0"/>
              <a:cs typeface="Calibri" pitchFamily="34" charset="0"/>
            </a:endParaRPr>
          </a:p>
          <a:p>
            <a:pPr marL="0" indent="0" eaLnBrk="1" hangingPunct="1">
              <a:buNone/>
            </a:pPr>
            <a:endParaRPr lang="en-US" sz="2400" dirty="0" smtClean="0">
              <a:latin typeface="Calibri" pitchFamily="34" charset="0"/>
              <a:cs typeface="Calibri" pitchFamily="34" charset="0"/>
            </a:endParaRPr>
          </a:p>
          <a:p>
            <a:pPr marL="0" indent="0" eaLnBrk="1" hangingPunct="1">
              <a:buNone/>
            </a:pPr>
            <a:endParaRPr lang="en-US" sz="2400" dirty="0" smtClean="0">
              <a:latin typeface="Calibri" pitchFamily="34" charset="0"/>
              <a:cs typeface="Calibri" pitchFamily="34" charset="0"/>
            </a:endParaRPr>
          </a:p>
          <a:p>
            <a:pPr marL="0" indent="0" eaLnBrk="1" hangingPunct="1">
              <a:buNone/>
            </a:pPr>
            <a:endParaRPr lang="en-US" sz="2400" dirty="0" smtClean="0">
              <a:latin typeface="Calibri" pitchFamily="34" charset="0"/>
              <a:cs typeface="Calibri" pitchFamily="34" charset="0"/>
            </a:endParaRPr>
          </a:p>
          <a:p>
            <a:pPr marL="0" indent="0" eaLnBrk="1" hangingPunct="1">
              <a:buNone/>
            </a:pPr>
            <a:r>
              <a:rPr lang="en-US" sz="2400" dirty="0" smtClean="0">
                <a:latin typeface="Calibri" pitchFamily="34" charset="0"/>
                <a:cs typeface="Calibri" pitchFamily="34" charset="0"/>
              </a:rPr>
              <a:t>The remainder of –42 indicates that </a:t>
            </a:r>
            <a:r>
              <a:rPr lang="en-US" sz="2400" dirty="0" smtClean="0">
                <a:solidFill>
                  <a:srgbClr val="009AFF"/>
                </a:solidFill>
                <a:latin typeface="Calibri" pitchFamily="34" charset="0"/>
                <a:cs typeface="Calibri" pitchFamily="34" charset="0"/>
              </a:rPr>
              <a:t>(</a:t>
            </a:r>
            <a:r>
              <a:rPr lang="en-US" sz="2400" i="1" dirty="0" smtClean="0">
                <a:solidFill>
                  <a:srgbClr val="009AFF"/>
                </a:solidFill>
                <a:latin typeface="Calibri" pitchFamily="34" charset="0"/>
                <a:cs typeface="Calibri" pitchFamily="34" charset="0"/>
              </a:rPr>
              <a:t>x </a:t>
            </a:r>
            <a:r>
              <a:rPr lang="en-US" sz="2400" dirty="0" smtClean="0">
                <a:solidFill>
                  <a:srgbClr val="009AFF"/>
                </a:solidFill>
                <a:latin typeface="Calibri" pitchFamily="34" charset="0"/>
                <a:cs typeface="Calibri" pitchFamily="34" charset="0"/>
              </a:rPr>
              <a:t>– 2) is not a factor of</a:t>
            </a:r>
          </a:p>
          <a:p>
            <a:pPr marL="0" indent="0" eaLnBrk="1" hangingPunct="1">
              <a:buNone/>
            </a:pPr>
            <a:r>
              <a:rPr lang="en-US" sz="2400" i="1" dirty="0" smtClean="0">
                <a:solidFill>
                  <a:srgbClr val="009AFF"/>
                </a:solidFill>
                <a:latin typeface="Calibri" pitchFamily="34" charset="0"/>
                <a:cs typeface="Calibri" pitchFamily="34" charset="0"/>
              </a:rPr>
              <a:t>P</a:t>
            </a:r>
            <a:r>
              <a:rPr lang="en-US" sz="2400" dirty="0" smtClean="0">
                <a:solidFill>
                  <a:srgbClr val="009AFF"/>
                </a:solidFill>
                <a:latin typeface="Calibri" pitchFamily="34" charset="0"/>
                <a:cs typeface="Calibri" pitchFamily="34" charset="0"/>
              </a:rPr>
              <a:t>(</a:t>
            </a:r>
            <a:r>
              <a:rPr lang="en-US" sz="2400" i="1" dirty="0" smtClean="0">
                <a:solidFill>
                  <a:srgbClr val="009AFF"/>
                </a:solidFill>
                <a:latin typeface="Calibri" pitchFamily="34" charset="0"/>
                <a:cs typeface="Calibri" pitchFamily="34" charset="0"/>
              </a:rPr>
              <a:t>x</a:t>
            </a:r>
            <a:r>
              <a:rPr lang="en-US" sz="2400" dirty="0" smtClean="0">
                <a:solidFill>
                  <a:srgbClr val="009AFF"/>
                </a:solidFill>
                <a:latin typeface="Calibri" pitchFamily="34" charset="0"/>
                <a:cs typeface="Calibri" pitchFamily="34" charset="0"/>
              </a:rPr>
              <a:t>).</a:t>
            </a:r>
          </a:p>
        </p:txBody>
      </p:sp>
      <p:sp>
        <p:nvSpPr>
          <p:cNvPr id="36867" name="Rectangle 3"/>
          <p:cNvSpPr>
            <a:spLocks noGrp="1" noChangeArrowheads="1"/>
          </p:cNvSpPr>
          <p:nvPr>
            <p:ph type="title"/>
          </p:nvPr>
        </p:nvSpPr>
        <p:spPr>
          <a:xfrm>
            <a:off x="301625" y="90488"/>
            <a:ext cx="8226425" cy="1143000"/>
          </a:xfrm>
          <a:noFill/>
        </p:spPr>
        <p:txBody>
          <a:bodyPr/>
          <a:lstStyle/>
          <a:p>
            <a:pPr eaLnBrk="1" hangingPunct="1"/>
            <a:r>
              <a:rPr lang="en-US" sz="2400" smtClean="0">
                <a:latin typeface="Calibri" pitchFamily="34" charset="0"/>
                <a:cs typeface="Calibri" pitchFamily="34" charset="0"/>
              </a:rPr>
              <a:t>Example 4 – </a:t>
            </a:r>
            <a:r>
              <a:rPr lang="en-US" sz="2400" i="1" smtClean="0">
                <a:latin typeface="Calibri" pitchFamily="34" charset="0"/>
                <a:cs typeface="Calibri" pitchFamily="34" charset="0"/>
              </a:rPr>
              <a:t>Solution</a:t>
            </a:r>
          </a:p>
        </p:txBody>
      </p:sp>
      <p:sp>
        <p:nvSpPr>
          <p:cNvPr id="36868" name="Text Box 4"/>
          <p:cNvSpPr txBox="1">
            <a:spLocks noChangeArrowheads="1"/>
          </p:cNvSpPr>
          <p:nvPr/>
        </p:nvSpPr>
        <p:spPr bwMode="auto">
          <a:xfrm>
            <a:off x="8242300" y="652463"/>
            <a:ext cx="963613" cy="461962"/>
          </a:xfrm>
          <a:prstGeom prst="rect">
            <a:avLst/>
          </a:prstGeom>
          <a:noFill/>
          <a:ln w="9525" algn="ctr">
            <a:noFill/>
            <a:miter lim="800000"/>
            <a:headEnd/>
            <a:tailEnd/>
          </a:ln>
        </p:spPr>
        <p:txBody>
          <a:bodyPr wrap="none">
            <a:spAutoFit/>
          </a:bodyPr>
          <a:lstStyle/>
          <a:p>
            <a:r>
              <a:rPr lang="en-US" sz="2400">
                <a:solidFill>
                  <a:srgbClr val="00718C"/>
                </a:solidFill>
                <a:latin typeface="Calibri" pitchFamily="34" charset="0"/>
                <a:cs typeface="Calibri" pitchFamily="34" charset="0"/>
              </a:rPr>
              <a:t>cont’d</a:t>
            </a:r>
          </a:p>
        </p:txBody>
      </p:sp>
      <p:pic>
        <p:nvPicPr>
          <p:cNvPr id="36869" name="Picture 5"/>
          <p:cNvPicPr>
            <a:picLocks noChangeAspect="1" noChangeArrowheads="1"/>
          </p:cNvPicPr>
          <p:nvPr/>
        </p:nvPicPr>
        <p:blipFill>
          <a:blip r:embed="rId3" cstate="print"/>
          <a:srcRect/>
          <a:stretch>
            <a:fillRect/>
          </a:stretch>
        </p:blipFill>
        <p:spPr bwMode="auto">
          <a:xfrm>
            <a:off x="2370138" y="1524000"/>
            <a:ext cx="3711575" cy="1470025"/>
          </a:xfrm>
          <a:prstGeom prst="rect">
            <a:avLst/>
          </a:prstGeom>
          <a:noFill/>
          <a:ln w="9525" algn="ctr">
            <a:noFill/>
            <a:miter lim="800000"/>
            <a:headEnd/>
            <a:tailEnd/>
          </a:ln>
        </p:spPr>
      </p:pic>
      <p:sp>
        <p:nvSpPr>
          <p:cNvPr id="6" name="Slide Number Placeholder 5"/>
          <p:cNvSpPr>
            <a:spLocks noGrp="1"/>
          </p:cNvSpPr>
          <p:nvPr>
            <p:ph type="sldNum" sz="quarter" idx="12"/>
          </p:nvPr>
        </p:nvSpPr>
        <p:spPr/>
        <p:txBody>
          <a:bodyPr/>
          <a:lstStyle/>
          <a:p>
            <a:pPr>
              <a:defRPr/>
            </a:pPr>
            <a:fld id="{C5D99174-3558-4ECF-88CC-1EADAF5F65E5}" type="slidenum">
              <a:rPr lang="en-GB" smtClean="0"/>
              <a:pPr>
                <a:defRPr/>
              </a:pPr>
              <a:t>35</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00706">
                                            <p:txEl>
                                              <p:pRg st="5" end="5"/>
                                            </p:txEl>
                                          </p:spTgt>
                                        </p:tgtEl>
                                        <p:attrNameLst>
                                          <p:attrName>style.visibility</p:attrName>
                                        </p:attrNameLst>
                                      </p:cBhvr>
                                      <p:to>
                                        <p:strVal val="visible"/>
                                      </p:to>
                                    </p:set>
                                    <p:animEffect transition="in" filter="fade">
                                      <p:cBhvr>
                                        <p:cTn id="7" dur="1000"/>
                                        <p:tgtEl>
                                          <p:spTgt spid="200706">
                                            <p:txEl>
                                              <p:pRg st="5" end="5"/>
                                            </p:txEl>
                                          </p:spTgt>
                                        </p:tgtEl>
                                      </p:cBhvr>
                                    </p:animEffect>
                                    <p:anim calcmode="lin" valueType="num">
                                      <p:cBhvr>
                                        <p:cTn id="8" dur="1000" fill="hold"/>
                                        <p:tgtEl>
                                          <p:spTgt spid="200706">
                                            <p:txEl>
                                              <p:pRg st="5" end="5"/>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00706">
                                            <p:txEl>
                                              <p:pRg st="5" end="5"/>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00706">
                                            <p:txEl>
                                              <p:pRg st="5" end="5"/>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00706">
                                            <p:txEl>
                                              <p:pRg st="6" end="6"/>
                                            </p:txEl>
                                          </p:spTgt>
                                        </p:tgtEl>
                                        <p:attrNameLst>
                                          <p:attrName>style.visibility</p:attrName>
                                        </p:attrNameLst>
                                      </p:cBhvr>
                                      <p:to>
                                        <p:strVal val="visible"/>
                                      </p:to>
                                    </p:set>
                                    <p:animEffect transition="in" filter="fade">
                                      <p:cBhvr>
                                        <p:cTn id="13" dur="1000"/>
                                        <p:tgtEl>
                                          <p:spTgt spid="200706">
                                            <p:txEl>
                                              <p:pRg st="6" end="6"/>
                                            </p:txEl>
                                          </p:spTgt>
                                        </p:tgtEl>
                                      </p:cBhvr>
                                    </p:animEffect>
                                    <p:anim calcmode="lin" valueType="num">
                                      <p:cBhvr>
                                        <p:cTn id="14" dur="1000" fill="hold"/>
                                        <p:tgtEl>
                                          <p:spTgt spid="200706">
                                            <p:txEl>
                                              <p:pRg st="6" end="6"/>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200706">
                                            <p:txEl>
                                              <p:pRg st="6" end="6"/>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00706">
                                            <p:txEl>
                                              <p:pRg st="6" end="6"/>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457200" y="1370013"/>
            <a:ext cx="8229600" cy="5256212"/>
          </a:xfrm>
          <a:noFill/>
        </p:spPr>
        <p:txBody>
          <a:bodyPr/>
          <a:lstStyle/>
          <a:p>
            <a:pPr marL="0" indent="0" eaLnBrk="1" hangingPunct="1">
              <a:buNone/>
            </a:pPr>
            <a:r>
              <a:rPr lang="en-US" sz="2400" dirty="0" smtClean="0">
                <a:cs typeface="Calibri" pitchFamily="34" charset="0"/>
              </a:rPr>
              <a:t>Here is a summary of the important role played by the remainder in the division of a polynomial by (</a:t>
            </a:r>
            <a:r>
              <a:rPr lang="en-US" sz="2400" i="1" dirty="0" smtClean="0">
                <a:cs typeface="Calibri" pitchFamily="34" charset="0"/>
              </a:rPr>
              <a:t>x </a:t>
            </a:r>
            <a:r>
              <a:rPr lang="en-US" sz="2400" dirty="0" smtClean="0">
                <a:cs typeface="Calibri" pitchFamily="34" charset="0"/>
              </a:rPr>
              <a:t>– </a:t>
            </a:r>
            <a:r>
              <a:rPr lang="en-US" sz="2400" i="1" dirty="0" smtClean="0">
                <a:cs typeface="Calibri" pitchFamily="34" charset="0"/>
              </a:rPr>
              <a:t>c</a:t>
            </a:r>
            <a:r>
              <a:rPr lang="en-US" sz="2400" dirty="0" smtClean="0">
                <a:cs typeface="Calibri" pitchFamily="34" charset="0"/>
              </a:rPr>
              <a:t>).</a:t>
            </a:r>
          </a:p>
          <a:p>
            <a:pPr marL="0" indent="0" eaLnBrk="1" hangingPunct="1">
              <a:buNone/>
            </a:pPr>
            <a:endParaRPr lang="en-US" sz="2400" dirty="0" smtClean="0">
              <a:cs typeface="Calibri" pitchFamily="34" charset="0"/>
            </a:endParaRPr>
          </a:p>
          <a:p>
            <a:pPr marL="0" indent="0" eaLnBrk="1" hangingPunct="1">
              <a:buNone/>
            </a:pPr>
            <a:r>
              <a:rPr lang="en-US" sz="2400" dirty="0" smtClean="0">
                <a:solidFill>
                  <a:srgbClr val="B30000"/>
                </a:solidFill>
                <a:cs typeface="Calibri" pitchFamily="34" charset="0"/>
              </a:rPr>
              <a:t>Remainder of a Polynomial Division</a:t>
            </a:r>
          </a:p>
          <a:p>
            <a:pPr marL="0" indent="0" eaLnBrk="1" hangingPunct="1">
              <a:buNone/>
            </a:pPr>
            <a:r>
              <a:rPr lang="en-US" sz="2400" dirty="0" smtClean="0">
                <a:cs typeface="Calibri" pitchFamily="34" charset="0"/>
              </a:rPr>
              <a:t>In the division of the polynomial </a:t>
            </a:r>
            <a:r>
              <a:rPr lang="en-US" sz="2400" i="1" dirty="0" smtClean="0">
                <a:cs typeface="Calibri" pitchFamily="34" charset="0"/>
              </a:rPr>
              <a:t>P</a:t>
            </a:r>
            <a:r>
              <a:rPr lang="en-US" sz="2400" dirty="0" smtClean="0">
                <a:cs typeface="Calibri" pitchFamily="34" charset="0"/>
              </a:rPr>
              <a:t>(</a:t>
            </a:r>
            <a:r>
              <a:rPr lang="en-US" sz="2400" i="1" dirty="0" smtClean="0">
                <a:cs typeface="Calibri" pitchFamily="34" charset="0"/>
              </a:rPr>
              <a:t>x</a:t>
            </a:r>
            <a:r>
              <a:rPr lang="en-US" sz="2400" dirty="0" smtClean="0">
                <a:cs typeface="Calibri" pitchFamily="34" charset="0"/>
              </a:rPr>
              <a:t>) by (</a:t>
            </a:r>
            <a:r>
              <a:rPr lang="en-US" sz="2400" i="1" dirty="0" smtClean="0">
                <a:cs typeface="Calibri" pitchFamily="34" charset="0"/>
              </a:rPr>
              <a:t>x </a:t>
            </a:r>
            <a:r>
              <a:rPr lang="en-US" sz="2400" dirty="0" smtClean="0">
                <a:cs typeface="Calibri" pitchFamily="34" charset="0"/>
              </a:rPr>
              <a:t>– </a:t>
            </a:r>
            <a:r>
              <a:rPr lang="en-US" sz="2400" i="1" dirty="0" smtClean="0">
                <a:cs typeface="Calibri" pitchFamily="34" charset="0"/>
              </a:rPr>
              <a:t>c</a:t>
            </a:r>
            <a:r>
              <a:rPr lang="en-US" sz="2400" dirty="0" smtClean="0">
                <a:cs typeface="Calibri" pitchFamily="34" charset="0"/>
              </a:rPr>
              <a:t>), the remainder is</a:t>
            </a:r>
          </a:p>
          <a:p>
            <a:pPr marL="0" indent="0" eaLnBrk="1" hangingPunct="1">
              <a:buClr>
                <a:srgbClr val="B30000"/>
              </a:buClr>
            </a:pPr>
            <a:r>
              <a:rPr lang="en-US" sz="2400" dirty="0" smtClean="0">
                <a:cs typeface="Calibri" pitchFamily="34" charset="0"/>
              </a:rPr>
              <a:t> equal to </a:t>
            </a:r>
            <a:r>
              <a:rPr lang="en-US" sz="2400" i="1" dirty="0" smtClean="0">
                <a:cs typeface="Calibri" pitchFamily="34" charset="0"/>
              </a:rPr>
              <a:t>P</a:t>
            </a:r>
            <a:r>
              <a:rPr lang="en-US" sz="2400" dirty="0" smtClean="0">
                <a:cs typeface="Calibri" pitchFamily="34" charset="0"/>
              </a:rPr>
              <a:t>(</a:t>
            </a:r>
            <a:r>
              <a:rPr lang="en-US" sz="2400" i="1" dirty="0" smtClean="0">
                <a:cs typeface="Calibri" pitchFamily="34" charset="0"/>
              </a:rPr>
              <a:t>c</a:t>
            </a:r>
            <a:r>
              <a:rPr lang="en-US" sz="2400" dirty="0" smtClean="0">
                <a:cs typeface="Calibri" pitchFamily="34" charset="0"/>
              </a:rPr>
              <a:t>)</a:t>
            </a:r>
          </a:p>
          <a:p>
            <a:pPr marL="0" indent="0" eaLnBrk="1" hangingPunct="1">
              <a:buClr>
                <a:srgbClr val="B30000"/>
              </a:buClr>
            </a:pPr>
            <a:r>
              <a:rPr lang="en-US" sz="2400" dirty="0" smtClean="0">
                <a:cs typeface="Calibri" pitchFamily="34" charset="0"/>
              </a:rPr>
              <a:t>0 if and only if (</a:t>
            </a:r>
            <a:r>
              <a:rPr lang="en-US" sz="2400" i="1" dirty="0" smtClean="0">
                <a:cs typeface="Calibri" pitchFamily="34" charset="0"/>
              </a:rPr>
              <a:t>x </a:t>
            </a:r>
            <a:r>
              <a:rPr lang="en-US" sz="2400" dirty="0" smtClean="0">
                <a:cs typeface="Calibri" pitchFamily="34" charset="0"/>
              </a:rPr>
              <a:t>– </a:t>
            </a:r>
            <a:r>
              <a:rPr lang="en-US" sz="2400" i="1" dirty="0" smtClean="0">
                <a:cs typeface="Calibri" pitchFamily="34" charset="0"/>
              </a:rPr>
              <a:t>c</a:t>
            </a:r>
            <a:r>
              <a:rPr lang="en-US" sz="2400" dirty="0" smtClean="0">
                <a:cs typeface="Calibri" pitchFamily="34" charset="0"/>
              </a:rPr>
              <a:t>) is a factor of </a:t>
            </a:r>
            <a:r>
              <a:rPr lang="en-US" sz="2400" i="1" dirty="0" smtClean="0">
                <a:cs typeface="Calibri" pitchFamily="34" charset="0"/>
              </a:rPr>
              <a:t>P</a:t>
            </a:r>
            <a:r>
              <a:rPr lang="en-US" sz="2400" dirty="0" smtClean="0">
                <a:cs typeface="Calibri" pitchFamily="34" charset="0"/>
              </a:rPr>
              <a:t>(</a:t>
            </a:r>
            <a:r>
              <a:rPr lang="en-US" sz="2400" i="1" dirty="0" smtClean="0">
                <a:cs typeface="Calibri" pitchFamily="34" charset="0"/>
              </a:rPr>
              <a:t>x</a:t>
            </a:r>
            <a:r>
              <a:rPr lang="en-US" sz="2400" dirty="0" smtClean="0">
                <a:cs typeface="Calibri" pitchFamily="34" charset="0"/>
              </a:rPr>
              <a:t>)</a:t>
            </a:r>
          </a:p>
          <a:p>
            <a:pPr marL="0" indent="0" eaLnBrk="1" hangingPunct="1">
              <a:buClr>
                <a:srgbClr val="B30000"/>
              </a:buClr>
            </a:pPr>
            <a:r>
              <a:rPr lang="en-US" sz="2400" dirty="0" smtClean="0">
                <a:cs typeface="Calibri" pitchFamily="34" charset="0"/>
              </a:rPr>
              <a:t>0 if and only if </a:t>
            </a:r>
            <a:r>
              <a:rPr lang="en-US" sz="2400" i="1" dirty="0" smtClean="0">
                <a:cs typeface="Calibri" pitchFamily="34" charset="0"/>
              </a:rPr>
              <a:t>c </a:t>
            </a:r>
            <a:r>
              <a:rPr lang="en-US" sz="2400" dirty="0" smtClean="0">
                <a:cs typeface="Calibri" pitchFamily="34" charset="0"/>
              </a:rPr>
              <a:t>is a zero of </a:t>
            </a:r>
            <a:r>
              <a:rPr lang="en-US" sz="2400" i="1" dirty="0" smtClean="0">
                <a:cs typeface="Calibri" pitchFamily="34" charset="0"/>
              </a:rPr>
              <a:t>P</a:t>
            </a:r>
            <a:r>
              <a:rPr lang="en-US" sz="2400" dirty="0" smtClean="0">
                <a:cs typeface="Calibri" pitchFamily="34" charset="0"/>
              </a:rPr>
              <a:t>.</a:t>
            </a:r>
          </a:p>
          <a:p>
            <a:pPr marL="0" indent="0" eaLnBrk="1" hangingPunct="1">
              <a:buNone/>
            </a:pPr>
            <a:endParaRPr lang="en-US" sz="2400" dirty="0" smtClean="0">
              <a:cs typeface="Calibri" pitchFamily="34" charset="0"/>
            </a:endParaRPr>
          </a:p>
          <a:p>
            <a:pPr marL="0" indent="0" eaLnBrk="1" hangingPunct="1">
              <a:buNone/>
            </a:pPr>
            <a:r>
              <a:rPr lang="en-US" sz="2400" dirty="0" smtClean="0">
                <a:cs typeface="Calibri" pitchFamily="34" charset="0"/>
              </a:rPr>
              <a:t>If </a:t>
            </a:r>
            <a:r>
              <a:rPr lang="en-US" sz="2400" i="1" dirty="0" smtClean="0">
                <a:cs typeface="Calibri" pitchFamily="34" charset="0"/>
              </a:rPr>
              <a:t>c </a:t>
            </a:r>
            <a:r>
              <a:rPr lang="en-US" sz="2400" dirty="0" smtClean="0">
                <a:cs typeface="Calibri" pitchFamily="34" charset="0"/>
              </a:rPr>
              <a:t>is a real number, then the remainder of </a:t>
            </a:r>
            <a:r>
              <a:rPr lang="en-US" sz="2400" i="1" dirty="0" smtClean="0">
                <a:cs typeface="Calibri" pitchFamily="34" charset="0"/>
              </a:rPr>
              <a:t>P</a:t>
            </a:r>
            <a:r>
              <a:rPr lang="en-US" sz="2400" dirty="0" smtClean="0">
                <a:cs typeface="Calibri" pitchFamily="34" charset="0"/>
              </a:rPr>
              <a:t>(</a:t>
            </a:r>
            <a:r>
              <a:rPr lang="en-US" sz="2400" i="1" dirty="0" smtClean="0">
                <a:cs typeface="Calibri" pitchFamily="34" charset="0"/>
              </a:rPr>
              <a:t>x</a:t>
            </a:r>
            <a:r>
              <a:rPr lang="en-US" sz="2400" dirty="0" smtClean="0">
                <a:cs typeface="Calibri" pitchFamily="34" charset="0"/>
              </a:rPr>
              <a:t>) </a:t>
            </a:r>
            <a:r>
              <a:rPr lang="en-US" sz="2400" b="1" dirty="0" smtClean="0">
                <a:cs typeface="Calibri" pitchFamily="34" charset="0"/>
                <a:sym typeface="Symbol" pitchFamily="18" charset="2"/>
              </a:rPr>
              <a:t></a:t>
            </a:r>
            <a:r>
              <a:rPr lang="en-US" sz="2400" dirty="0" smtClean="0">
                <a:cs typeface="Calibri" pitchFamily="34" charset="0"/>
              </a:rPr>
              <a:t> (</a:t>
            </a:r>
            <a:r>
              <a:rPr lang="en-US" sz="2400" i="1" dirty="0" smtClean="0">
                <a:cs typeface="Calibri" pitchFamily="34" charset="0"/>
              </a:rPr>
              <a:t>x </a:t>
            </a:r>
            <a:r>
              <a:rPr lang="en-US" sz="2400" dirty="0" smtClean="0">
                <a:cs typeface="Calibri" pitchFamily="34" charset="0"/>
              </a:rPr>
              <a:t>– </a:t>
            </a:r>
            <a:r>
              <a:rPr lang="en-US" sz="2400" i="1" dirty="0" smtClean="0">
                <a:cs typeface="Calibri" pitchFamily="34" charset="0"/>
              </a:rPr>
              <a:t>c</a:t>
            </a:r>
            <a:r>
              <a:rPr lang="en-US" sz="2400" dirty="0" smtClean="0">
                <a:cs typeface="Calibri" pitchFamily="34" charset="0"/>
              </a:rPr>
              <a:t>)</a:t>
            </a:r>
          </a:p>
          <a:p>
            <a:pPr marL="0" indent="0" eaLnBrk="1" hangingPunct="1">
              <a:buNone/>
            </a:pPr>
            <a:r>
              <a:rPr lang="en-US" sz="2400" dirty="0" smtClean="0">
                <a:cs typeface="Calibri" pitchFamily="34" charset="0"/>
              </a:rPr>
              <a:t>is 0 if and only if (</a:t>
            </a:r>
            <a:r>
              <a:rPr lang="en-US" sz="2400" i="1" dirty="0" smtClean="0">
                <a:cs typeface="Calibri" pitchFamily="34" charset="0"/>
              </a:rPr>
              <a:t>c</a:t>
            </a:r>
            <a:r>
              <a:rPr lang="en-US" sz="2400" dirty="0" smtClean="0">
                <a:cs typeface="Calibri" pitchFamily="34" charset="0"/>
              </a:rPr>
              <a:t>, 0) is an </a:t>
            </a:r>
            <a:r>
              <a:rPr lang="en-US" sz="2400" i="1" dirty="0" smtClean="0">
                <a:cs typeface="Calibri" pitchFamily="34" charset="0"/>
              </a:rPr>
              <a:t>x</a:t>
            </a:r>
            <a:r>
              <a:rPr lang="en-US" sz="2400" dirty="0" smtClean="0">
                <a:cs typeface="Calibri" pitchFamily="34" charset="0"/>
              </a:rPr>
              <a:t>-intercept of the graph of </a:t>
            </a:r>
            <a:r>
              <a:rPr lang="en-US" sz="2400" i="1" dirty="0" smtClean="0">
                <a:cs typeface="Calibri" pitchFamily="34" charset="0"/>
              </a:rPr>
              <a:t>P</a:t>
            </a:r>
            <a:r>
              <a:rPr lang="en-US" sz="2400" dirty="0" smtClean="0">
                <a:cs typeface="Calibri" pitchFamily="34" charset="0"/>
              </a:rPr>
              <a:t>.</a:t>
            </a:r>
          </a:p>
        </p:txBody>
      </p:sp>
      <p:sp>
        <p:nvSpPr>
          <p:cNvPr id="37891" name="Rectangle 3"/>
          <p:cNvSpPr>
            <a:spLocks noGrp="1" noChangeArrowheads="1"/>
          </p:cNvSpPr>
          <p:nvPr>
            <p:ph type="title"/>
          </p:nvPr>
        </p:nvSpPr>
        <p:spPr>
          <a:xfrm>
            <a:off x="301625" y="90488"/>
            <a:ext cx="8226425" cy="1143000"/>
          </a:xfrm>
          <a:noFill/>
        </p:spPr>
        <p:txBody>
          <a:bodyPr/>
          <a:lstStyle/>
          <a:p>
            <a:pPr eaLnBrk="1" hangingPunct="1"/>
            <a:r>
              <a:rPr lang="en-US" sz="2400" smtClean="0">
                <a:latin typeface="+mn-lt"/>
                <a:cs typeface="Calibri" pitchFamily="34" charset="0"/>
              </a:rPr>
              <a:t>Factor Theorem</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36</a:t>
            </a:fld>
            <a:endParaRPr lang="en-GB"/>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55613" y="3198813"/>
            <a:ext cx="8191500" cy="461665"/>
          </a:xfrm>
          <a:prstGeom prst="rect">
            <a:avLst/>
          </a:prstGeom>
          <a:noFill/>
          <a:ln w="9525" algn="ctr">
            <a:noFill/>
            <a:miter lim="800000"/>
            <a:headEnd/>
            <a:tailEnd/>
          </a:ln>
        </p:spPr>
        <p:txBody>
          <a:bodyPr>
            <a:spAutoFit/>
          </a:bodyPr>
          <a:lstStyle/>
          <a:p>
            <a:pPr algn="ctr"/>
            <a:r>
              <a:rPr lang="en-US" sz="2400" dirty="0" smtClean="0">
                <a:latin typeface="+mn-lt"/>
                <a:cs typeface="Calibri" pitchFamily="34" charset="0"/>
              </a:rPr>
              <a:t>REDUCED POLYNOMIALS</a:t>
            </a:r>
            <a:endParaRPr lang="en-US" sz="2400" dirty="0">
              <a:latin typeface="+mn-lt"/>
              <a:cs typeface="Calibri" pitchFamily="34" charset="0"/>
            </a:endParaRPr>
          </a:p>
        </p:txBody>
      </p:sp>
      <p:sp>
        <p:nvSpPr>
          <p:cNvPr id="3" name="Slide Number Placeholder 2"/>
          <p:cNvSpPr>
            <a:spLocks noGrp="1"/>
          </p:cNvSpPr>
          <p:nvPr>
            <p:ph type="sldNum" sz="quarter" idx="12"/>
          </p:nvPr>
        </p:nvSpPr>
        <p:spPr/>
        <p:txBody>
          <a:bodyPr/>
          <a:lstStyle/>
          <a:p>
            <a:pPr>
              <a:defRPr/>
            </a:pPr>
            <a:fld id="{C5D99174-3558-4ECF-88CC-1EADAF5F65E5}" type="slidenum">
              <a:rPr lang="en-GB" smtClean="0"/>
              <a:pPr>
                <a:defRPr/>
              </a:pPr>
              <a:t>37</a:t>
            </a:fld>
            <a:endParaRPr lang="en-GB"/>
          </a:p>
        </p:txBody>
      </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457200" y="1370013"/>
            <a:ext cx="8229600" cy="5256212"/>
          </a:xfrm>
          <a:noFill/>
        </p:spPr>
        <p:txBody>
          <a:bodyPr/>
          <a:lstStyle/>
          <a:p>
            <a:pPr marL="0" indent="0" eaLnBrk="1" hangingPunct="1">
              <a:buNone/>
            </a:pPr>
            <a:r>
              <a:rPr lang="en-US" sz="2400" dirty="0" smtClean="0">
                <a:latin typeface="Calibri" pitchFamily="34" charset="0"/>
                <a:cs typeface="Calibri" pitchFamily="34" charset="0"/>
              </a:rPr>
              <a:t>In Example 4 we showed that (</a:t>
            </a:r>
            <a:r>
              <a:rPr lang="en-US" sz="2400" i="1" dirty="0" smtClean="0">
                <a:latin typeface="Calibri" pitchFamily="34" charset="0"/>
                <a:cs typeface="Calibri" pitchFamily="34" charset="0"/>
              </a:rPr>
              <a:t>x </a:t>
            </a:r>
            <a:r>
              <a:rPr lang="en-US" sz="2400" dirty="0" smtClean="0">
                <a:latin typeface="Calibri" pitchFamily="34" charset="0"/>
                <a:cs typeface="Calibri" pitchFamily="34" charset="0"/>
              </a:rPr>
              <a:t>+ 5) is a factor of</a:t>
            </a:r>
          </a:p>
          <a:p>
            <a:pPr marL="0" indent="0" eaLnBrk="1" hangingPunct="1">
              <a:lnSpc>
                <a:spcPct val="125000"/>
              </a:lnSpc>
              <a:buNone/>
            </a:pPr>
            <a:r>
              <a:rPr lang="en-US" sz="2400" dirty="0" smtClean="0">
                <a:latin typeface="Calibri" pitchFamily="34" charset="0"/>
                <a:cs typeface="Calibri" pitchFamily="34" charset="0"/>
              </a:rPr>
              <a:t/>
            </a:r>
            <a:br>
              <a:rPr lang="en-US" sz="2400" dirty="0" smtClean="0">
                <a:latin typeface="Calibri" pitchFamily="34" charset="0"/>
                <a:cs typeface="Calibri" pitchFamily="34" charset="0"/>
              </a:rPr>
            </a:br>
            <a:r>
              <a:rPr lang="en-US" sz="2400" i="1" dirty="0" smtClean="0">
                <a:latin typeface="Calibri" pitchFamily="34" charset="0"/>
                <a:cs typeface="Calibri" pitchFamily="34" charset="0"/>
              </a:rPr>
              <a:t>P</a:t>
            </a:r>
            <a:r>
              <a:rPr lang="en-US" sz="2400" dirty="0" smtClean="0">
                <a:latin typeface="Calibri" pitchFamily="34" charset="0"/>
                <a:cs typeface="Calibri" pitchFamily="34" charset="0"/>
              </a:rPr>
              <a:t>(</a:t>
            </a:r>
            <a:r>
              <a:rPr lang="en-US" sz="2400" i="1" dirty="0" smtClean="0">
                <a:latin typeface="Calibri" pitchFamily="34" charset="0"/>
                <a:cs typeface="Calibri" pitchFamily="34" charset="0"/>
              </a:rPr>
              <a:t>x</a:t>
            </a:r>
            <a:r>
              <a:rPr lang="en-US" sz="2400" dirty="0" smtClean="0">
                <a:latin typeface="Calibri" pitchFamily="34" charset="0"/>
                <a:cs typeface="Calibri" pitchFamily="34" charset="0"/>
              </a:rPr>
              <a:t>) = </a:t>
            </a:r>
            <a:r>
              <a:rPr lang="en-US" sz="2400" i="1" dirty="0" smtClean="0">
                <a:latin typeface="Calibri" pitchFamily="34" charset="0"/>
                <a:cs typeface="Calibri" pitchFamily="34" charset="0"/>
              </a:rPr>
              <a:t>x</a:t>
            </a:r>
            <a:r>
              <a:rPr lang="en-US" sz="2400" baseline="30000" dirty="0" smtClean="0">
                <a:latin typeface="Calibri" pitchFamily="34" charset="0"/>
                <a:cs typeface="Calibri" pitchFamily="34" charset="0"/>
              </a:rPr>
              <a:t>4</a:t>
            </a:r>
            <a:r>
              <a:rPr lang="en-US" sz="2400" dirty="0" smtClean="0">
                <a:latin typeface="Calibri" pitchFamily="34" charset="0"/>
                <a:cs typeface="Calibri" pitchFamily="34" charset="0"/>
              </a:rPr>
              <a:t> + </a:t>
            </a:r>
            <a:r>
              <a:rPr lang="en-US" sz="2400" i="1" dirty="0" smtClean="0">
                <a:latin typeface="Calibri" pitchFamily="34" charset="0"/>
                <a:cs typeface="Calibri" pitchFamily="34" charset="0"/>
              </a:rPr>
              <a:t>x</a:t>
            </a:r>
            <a:r>
              <a:rPr lang="en-US" sz="2400" baseline="30000" dirty="0" smtClean="0">
                <a:latin typeface="Calibri" pitchFamily="34" charset="0"/>
                <a:cs typeface="Calibri" pitchFamily="34" charset="0"/>
              </a:rPr>
              <a:t>3</a:t>
            </a:r>
            <a:r>
              <a:rPr lang="en-US" sz="2400" dirty="0" smtClean="0">
                <a:latin typeface="Calibri" pitchFamily="34" charset="0"/>
                <a:cs typeface="Calibri" pitchFamily="34" charset="0"/>
              </a:rPr>
              <a:t> – 21</a:t>
            </a:r>
            <a:r>
              <a:rPr lang="en-US" sz="2400" i="1" dirty="0" smtClean="0">
                <a:latin typeface="Calibri" pitchFamily="34" charset="0"/>
                <a:cs typeface="Calibri" pitchFamily="34" charset="0"/>
              </a:rPr>
              <a:t>x</a:t>
            </a:r>
            <a:r>
              <a:rPr lang="en-US" sz="2400" baseline="30000" dirty="0" smtClean="0">
                <a:latin typeface="Calibri" pitchFamily="34" charset="0"/>
                <a:cs typeface="Calibri" pitchFamily="34" charset="0"/>
              </a:rPr>
              <a:t>2</a:t>
            </a:r>
            <a:r>
              <a:rPr lang="en-US" sz="2400" dirty="0" smtClean="0">
                <a:latin typeface="Calibri" pitchFamily="34" charset="0"/>
                <a:cs typeface="Calibri" pitchFamily="34" charset="0"/>
              </a:rPr>
              <a:t> – </a:t>
            </a:r>
            <a:r>
              <a:rPr lang="en-US" sz="2400" i="1" dirty="0" smtClean="0">
                <a:latin typeface="Calibri" pitchFamily="34" charset="0"/>
                <a:cs typeface="Calibri" pitchFamily="34" charset="0"/>
              </a:rPr>
              <a:t>x </a:t>
            </a:r>
            <a:r>
              <a:rPr lang="en-US" sz="2400" dirty="0" smtClean="0">
                <a:latin typeface="Calibri" pitchFamily="34" charset="0"/>
                <a:cs typeface="Calibri" pitchFamily="34" charset="0"/>
              </a:rPr>
              <a:t>+ 20 and that the quotient of </a:t>
            </a:r>
            <a:r>
              <a:rPr lang="en-US" sz="2400" i="1" dirty="0" smtClean="0">
                <a:latin typeface="Calibri" pitchFamily="34" charset="0"/>
                <a:cs typeface="Calibri" pitchFamily="34" charset="0"/>
              </a:rPr>
              <a:t>P</a:t>
            </a:r>
            <a:r>
              <a:rPr lang="en-US" sz="2400" dirty="0" smtClean="0">
                <a:latin typeface="Calibri" pitchFamily="34" charset="0"/>
                <a:cs typeface="Calibri" pitchFamily="34" charset="0"/>
              </a:rPr>
              <a:t>(</a:t>
            </a:r>
            <a:r>
              <a:rPr lang="en-US" sz="2400" i="1" dirty="0" smtClean="0">
                <a:latin typeface="Calibri" pitchFamily="34" charset="0"/>
                <a:cs typeface="Calibri" pitchFamily="34" charset="0"/>
              </a:rPr>
              <a:t>x</a:t>
            </a:r>
            <a:r>
              <a:rPr lang="en-US" sz="2400" dirty="0" smtClean="0">
                <a:latin typeface="Calibri" pitchFamily="34" charset="0"/>
                <a:cs typeface="Calibri" pitchFamily="34" charset="0"/>
              </a:rPr>
              <a:t>)</a:t>
            </a:r>
            <a:br>
              <a:rPr lang="en-US" sz="2400" dirty="0" smtClean="0">
                <a:latin typeface="Calibri" pitchFamily="34" charset="0"/>
                <a:cs typeface="Calibri" pitchFamily="34" charset="0"/>
              </a:rPr>
            </a:br>
            <a:r>
              <a:rPr lang="en-US" sz="2400" dirty="0" smtClean="0">
                <a:latin typeface="Calibri" pitchFamily="34" charset="0"/>
                <a:cs typeface="Calibri" pitchFamily="34" charset="0"/>
              </a:rPr>
              <a:t>divided by (</a:t>
            </a:r>
            <a:r>
              <a:rPr lang="en-US" sz="2400" i="1" dirty="0" smtClean="0">
                <a:latin typeface="Calibri" pitchFamily="34" charset="0"/>
                <a:cs typeface="Calibri" pitchFamily="34" charset="0"/>
              </a:rPr>
              <a:t>x </a:t>
            </a:r>
            <a:r>
              <a:rPr lang="en-US" sz="2400" dirty="0" smtClean="0">
                <a:latin typeface="Calibri" pitchFamily="34" charset="0"/>
                <a:cs typeface="Calibri" pitchFamily="34" charset="0"/>
              </a:rPr>
              <a:t>+ 5) is </a:t>
            </a:r>
            <a:r>
              <a:rPr lang="en-US" sz="2400" i="1" dirty="0" smtClean="0">
                <a:latin typeface="Calibri" pitchFamily="34" charset="0"/>
                <a:cs typeface="Calibri" pitchFamily="34" charset="0"/>
              </a:rPr>
              <a:t>x</a:t>
            </a:r>
            <a:r>
              <a:rPr lang="en-US" sz="2400" baseline="30000" dirty="0" smtClean="0">
                <a:latin typeface="Calibri" pitchFamily="34" charset="0"/>
                <a:cs typeface="Calibri" pitchFamily="34" charset="0"/>
              </a:rPr>
              <a:t>3</a:t>
            </a:r>
            <a:r>
              <a:rPr lang="en-US" sz="2400" dirty="0" smtClean="0">
                <a:latin typeface="Calibri" pitchFamily="34" charset="0"/>
                <a:cs typeface="Calibri" pitchFamily="34" charset="0"/>
              </a:rPr>
              <a:t> – 4</a:t>
            </a:r>
            <a:r>
              <a:rPr lang="en-US" sz="2400" i="1" dirty="0" smtClean="0">
                <a:latin typeface="Calibri" pitchFamily="34" charset="0"/>
                <a:cs typeface="Calibri" pitchFamily="34" charset="0"/>
              </a:rPr>
              <a:t>x</a:t>
            </a:r>
            <a:r>
              <a:rPr lang="en-US" sz="2400" baseline="30000" dirty="0" smtClean="0">
                <a:latin typeface="Calibri" pitchFamily="34" charset="0"/>
                <a:cs typeface="Calibri" pitchFamily="34" charset="0"/>
              </a:rPr>
              <a:t>2</a:t>
            </a:r>
            <a:r>
              <a:rPr lang="en-US" sz="2400" dirty="0" smtClean="0">
                <a:latin typeface="Calibri" pitchFamily="34" charset="0"/>
                <a:cs typeface="Calibri" pitchFamily="34" charset="0"/>
              </a:rPr>
              <a:t> – </a:t>
            </a:r>
            <a:r>
              <a:rPr lang="en-US" sz="2400" i="1" dirty="0" smtClean="0">
                <a:latin typeface="Calibri" pitchFamily="34" charset="0"/>
                <a:cs typeface="Calibri" pitchFamily="34" charset="0"/>
              </a:rPr>
              <a:t>x </a:t>
            </a:r>
            <a:r>
              <a:rPr lang="en-US" sz="2400" dirty="0" smtClean="0">
                <a:latin typeface="Calibri" pitchFamily="34" charset="0"/>
                <a:cs typeface="Calibri" pitchFamily="34" charset="0"/>
              </a:rPr>
              <a:t>+ 4. Thus</a:t>
            </a:r>
          </a:p>
          <a:p>
            <a:pPr marL="0" indent="0" eaLnBrk="1" hangingPunct="1">
              <a:lnSpc>
                <a:spcPct val="125000"/>
              </a:lnSpc>
              <a:buNone/>
            </a:pPr>
            <a:endParaRPr lang="en-US" sz="2400" dirty="0" smtClean="0">
              <a:latin typeface="Calibri" pitchFamily="34" charset="0"/>
              <a:cs typeface="Calibri" pitchFamily="34" charset="0"/>
            </a:endParaRPr>
          </a:p>
          <a:p>
            <a:pPr marL="0" indent="0" eaLnBrk="1" hangingPunct="1">
              <a:lnSpc>
                <a:spcPct val="125000"/>
              </a:lnSpc>
              <a:buNone/>
            </a:pPr>
            <a:r>
              <a:rPr lang="en-US" sz="2400" i="1" dirty="0" smtClean="0">
                <a:latin typeface="Calibri" pitchFamily="34" charset="0"/>
                <a:cs typeface="Calibri" pitchFamily="34" charset="0"/>
              </a:rPr>
              <a:t>          P</a:t>
            </a:r>
            <a:r>
              <a:rPr lang="en-US" sz="2400" dirty="0" smtClean="0">
                <a:latin typeface="Calibri" pitchFamily="34" charset="0"/>
                <a:cs typeface="Calibri" pitchFamily="34" charset="0"/>
              </a:rPr>
              <a:t>(</a:t>
            </a:r>
            <a:r>
              <a:rPr lang="en-US" sz="2400" i="1" dirty="0" smtClean="0">
                <a:latin typeface="Calibri" pitchFamily="34" charset="0"/>
                <a:cs typeface="Calibri" pitchFamily="34" charset="0"/>
              </a:rPr>
              <a:t>x</a:t>
            </a:r>
            <a:r>
              <a:rPr lang="en-US" sz="2400" dirty="0" smtClean="0">
                <a:latin typeface="Calibri" pitchFamily="34" charset="0"/>
                <a:cs typeface="Calibri" pitchFamily="34" charset="0"/>
              </a:rPr>
              <a:t>) = (</a:t>
            </a:r>
            <a:r>
              <a:rPr lang="en-US" sz="2400" i="1" dirty="0" smtClean="0">
                <a:latin typeface="Calibri" pitchFamily="34" charset="0"/>
                <a:cs typeface="Calibri" pitchFamily="34" charset="0"/>
              </a:rPr>
              <a:t>x </a:t>
            </a:r>
            <a:r>
              <a:rPr lang="en-US" sz="2400" dirty="0" smtClean="0">
                <a:latin typeface="Calibri" pitchFamily="34" charset="0"/>
                <a:cs typeface="Calibri" pitchFamily="34" charset="0"/>
              </a:rPr>
              <a:t>+ 5)(</a:t>
            </a:r>
            <a:r>
              <a:rPr lang="en-US" sz="2400" i="1" dirty="0" smtClean="0">
                <a:latin typeface="Calibri" pitchFamily="34" charset="0"/>
                <a:cs typeface="Calibri" pitchFamily="34" charset="0"/>
              </a:rPr>
              <a:t>x</a:t>
            </a:r>
            <a:r>
              <a:rPr lang="en-US" sz="2400" baseline="30000" dirty="0" smtClean="0">
                <a:latin typeface="Calibri" pitchFamily="34" charset="0"/>
                <a:cs typeface="Calibri" pitchFamily="34" charset="0"/>
              </a:rPr>
              <a:t>3</a:t>
            </a:r>
            <a:r>
              <a:rPr lang="en-US" sz="2400" dirty="0" smtClean="0">
                <a:latin typeface="Calibri" pitchFamily="34" charset="0"/>
                <a:cs typeface="Calibri" pitchFamily="34" charset="0"/>
              </a:rPr>
              <a:t> – 4</a:t>
            </a:r>
            <a:r>
              <a:rPr lang="en-US" sz="2400" i="1" dirty="0" smtClean="0">
                <a:latin typeface="Calibri" pitchFamily="34" charset="0"/>
                <a:cs typeface="Calibri" pitchFamily="34" charset="0"/>
              </a:rPr>
              <a:t>x</a:t>
            </a:r>
            <a:r>
              <a:rPr lang="en-US" sz="2400" baseline="30000" dirty="0" smtClean="0">
                <a:latin typeface="Calibri" pitchFamily="34" charset="0"/>
                <a:cs typeface="Calibri" pitchFamily="34" charset="0"/>
              </a:rPr>
              <a:t>2</a:t>
            </a:r>
            <a:r>
              <a:rPr lang="en-US" sz="2400" dirty="0" smtClean="0">
                <a:latin typeface="Calibri" pitchFamily="34" charset="0"/>
                <a:cs typeface="Calibri" pitchFamily="34" charset="0"/>
              </a:rPr>
              <a:t> – </a:t>
            </a:r>
            <a:r>
              <a:rPr lang="en-US" sz="2400" i="1" dirty="0" smtClean="0">
                <a:latin typeface="Calibri" pitchFamily="34" charset="0"/>
                <a:cs typeface="Calibri" pitchFamily="34" charset="0"/>
              </a:rPr>
              <a:t>x </a:t>
            </a:r>
            <a:r>
              <a:rPr lang="en-US" sz="2400" dirty="0" smtClean="0">
                <a:latin typeface="Calibri" pitchFamily="34" charset="0"/>
                <a:cs typeface="Calibri" pitchFamily="34" charset="0"/>
              </a:rPr>
              <a:t>+ 4)</a:t>
            </a:r>
          </a:p>
          <a:p>
            <a:pPr marL="0" indent="0" eaLnBrk="1" hangingPunct="1">
              <a:lnSpc>
                <a:spcPct val="125000"/>
              </a:lnSpc>
              <a:buNone/>
            </a:pPr>
            <a:endParaRPr lang="en-US" sz="2400" dirty="0" smtClean="0">
              <a:latin typeface="Calibri" pitchFamily="34" charset="0"/>
              <a:cs typeface="Calibri" pitchFamily="34" charset="0"/>
            </a:endParaRPr>
          </a:p>
          <a:p>
            <a:pPr marL="0" indent="0" eaLnBrk="1" hangingPunct="1">
              <a:lnSpc>
                <a:spcPct val="125000"/>
              </a:lnSpc>
              <a:buNone/>
            </a:pPr>
            <a:r>
              <a:rPr lang="en-US" sz="2400" dirty="0" smtClean="0">
                <a:latin typeface="Calibri" pitchFamily="34" charset="0"/>
                <a:cs typeface="Calibri" pitchFamily="34" charset="0"/>
              </a:rPr>
              <a:t>The quotient </a:t>
            </a:r>
            <a:r>
              <a:rPr lang="en-US" sz="2400" i="1" dirty="0" smtClean="0">
                <a:latin typeface="Calibri" pitchFamily="34" charset="0"/>
                <a:cs typeface="Calibri" pitchFamily="34" charset="0"/>
              </a:rPr>
              <a:t>x</a:t>
            </a:r>
            <a:r>
              <a:rPr lang="en-US" sz="2400" baseline="30000" dirty="0" smtClean="0">
                <a:latin typeface="Calibri" pitchFamily="34" charset="0"/>
                <a:cs typeface="Calibri" pitchFamily="34" charset="0"/>
              </a:rPr>
              <a:t>3</a:t>
            </a:r>
            <a:r>
              <a:rPr lang="en-US" sz="2400" dirty="0" smtClean="0">
                <a:latin typeface="Calibri" pitchFamily="34" charset="0"/>
                <a:cs typeface="Calibri" pitchFamily="34" charset="0"/>
              </a:rPr>
              <a:t> – 4</a:t>
            </a:r>
            <a:r>
              <a:rPr lang="en-US" sz="2400" i="1" dirty="0" smtClean="0">
                <a:latin typeface="Calibri" pitchFamily="34" charset="0"/>
                <a:cs typeface="Calibri" pitchFamily="34" charset="0"/>
              </a:rPr>
              <a:t>x</a:t>
            </a:r>
            <a:r>
              <a:rPr lang="en-US" sz="2400" baseline="30000" dirty="0" smtClean="0">
                <a:latin typeface="Calibri" pitchFamily="34" charset="0"/>
                <a:cs typeface="Calibri" pitchFamily="34" charset="0"/>
              </a:rPr>
              <a:t>2</a:t>
            </a:r>
            <a:r>
              <a:rPr lang="en-US" sz="2400" dirty="0" smtClean="0">
                <a:latin typeface="Calibri" pitchFamily="34" charset="0"/>
                <a:cs typeface="Calibri" pitchFamily="34" charset="0"/>
              </a:rPr>
              <a:t> – </a:t>
            </a:r>
            <a:r>
              <a:rPr lang="en-US" sz="2400" i="1" dirty="0" smtClean="0">
                <a:latin typeface="Calibri" pitchFamily="34" charset="0"/>
                <a:cs typeface="Calibri" pitchFamily="34" charset="0"/>
              </a:rPr>
              <a:t>x </a:t>
            </a:r>
            <a:r>
              <a:rPr lang="en-US" sz="2400" dirty="0" smtClean="0">
                <a:latin typeface="Calibri" pitchFamily="34" charset="0"/>
                <a:cs typeface="Calibri" pitchFamily="34" charset="0"/>
              </a:rPr>
              <a:t>+ 4 is called a </a:t>
            </a:r>
            <a:r>
              <a:rPr lang="en-US" sz="2400" b="1" dirty="0" smtClean="0">
                <a:latin typeface="Calibri" pitchFamily="34" charset="0"/>
                <a:cs typeface="Calibri" pitchFamily="34" charset="0"/>
              </a:rPr>
              <a:t>reduced </a:t>
            </a:r>
            <a:br>
              <a:rPr lang="en-US" sz="2400" b="1" dirty="0" smtClean="0">
                <a:latin typeface="Calibri" pitchFamily="34" charset="0"/>
                <a:cs typeface="Calibri" pitchFamily="34" charset="0"/>
              </a:rPr>
            </a:br>
            <a:r>
              <a:rPr lang="en-US" sz="2400" b="1" dirty="0" smtClean="0">
                <a:latin typeface="Calibri" pitchFamily="34" charset="0"/>
                <a:cs typeface="Calibri" pitchFamily="34" charset="0"/>
              </a:rPr>
              <a:t>polynomial, </a:t>
            </a:r>
            <a:r>
              <a:rPr lang="en-US" sz="2400" dirty="0" smtClean="0">
                <a:latin typeface="Calibri" pitchFamily="34" charset="0"/>
                <a:cs typeface="Calibri" pitchFamily="34" charset="0"/>
              </a:rPr>
              <a:t>or a </a:t>
            </a:r>
            <a:r>
              <a:rPr lang="en-US" sz="2400" b="1" dirty="0" smtClean="0">
                <a:latin typeface="Calibri" pitchFamily="34" charset="0"/>
                <a:cs typeface="Calibri" pitchFamily="34" charset="0"/>
              </a:rPr>
              <a:t>depressed polynomial, </a:t>
            </a:r>
            <a:r>
              <a:rPr lang="en-US" sz="2400" dirty="0" smtClean="0">
                <a:latin typeface="Calibri" pitchFamily="34" charset="0"/>
                <a:cs typeface="Calibri" pitchFamily="34" charset="0"/>
              </a:rPr>
              <a:t>of </a:t>
            </a:r>
            <a:r>
              <a:rPr lang="en-US" sz="2400" i="1" dirty="0" smtClean="0">
                <a:latin typeface="Calibri" pitchFamily="34" charset="0"/>
                <a:cs typeface="Calibri" pitchFamily="34" charset="0"/>
              </a:rPr>
              <a:t>P</a:t>
            </a:r>
            <a:r>
              <a:rPr lang="en-US" sz="2400" dirty="0" smtClean="0">
                <a:latin typeface="Calibri" pitchFamily="34" charset="0"/>
                <a:cs typeface="Calibri" pitchFamily="34" charset="0"/>
              </a:rPr>
              <a:t>(</a:t>
            </a:r>
            <a:r>
              <a:rPr lang="en-US" sz="2400" i="1" dirty="0" smtClean="0">
                <a:latin typeface="Calibri" pitchFamily="34" charset="0"/>
                <a:cs typeface="Calibri" pitchFamily="34" charset="0"/>
              </a:rPr>
              <a:t>x</a:t>
            </a:r>
            <a:r>
              <a:rPr lang="en-US" sz="2400" dirty="0" smtClean="0">
                <a:latin typeface="Calibri" pitchFamily="34" charset="0"/>
                <a:cs typeface="Calibri" pitchFamily="34" charset="0"/>
              </a:rPr>
              <a:t>) because it is a factor of </a:t>
            </a:r>
            <a:r>
              <a:rPr lang="en-US" sz="2400" i="1" dirty="0" smtClean="0">
                <a:latin typeface="Calibri" pitchFamily="34" charset="0"/>
                <a:cs typeface="Calibri" pitchFamily="34" charset="0"/>
              </a:rPr>
              <a:t>P</a:t>
            </a:r>
            <a:r>
              <a:rPr lang="en-US" sz="2400" dirty="0" smtClean="0">
                <a:latin typeface="Calibri" pitchFamily="34" charset="0"/>
                <a:cs typeface="Calibri" pitchFamily="34" charset="0"/>
              </a:rPr>
              <a:t>(</a:t>
            </a:r>
            <a:r>
              <a:rPr lang="en-US" sz="2400" i="1" dirty="0" smtClean="0">
                <a:latin typeface="Calibri" pitchFamily="34" charset="0"/>
                <a:cs typeface="Calibri" pitchFamily="34" charset="0"/>
              </a:rPr>
              <a:t>x</a:t>
            </a:r>
            <a:r>
              <a:rPr lang="en-US" sz="2400" dirty="0" smtClean="0">
                <a:latin typeface="Calibri" pitchFamily="34" charset="0"/>
                <a:cs typeface="Calibri" pitchFamily="34" charset="0"/>
              </a:rPr>
              <a:t>) and its degree is 1 less than the degree of </a:t>
            </a:r>
            <a:r>
              <a:rPr lang="en-US" sz="2400" i="1" dirty="0" smtClean="0">
                <a:latin typeface="Calibri" pitchFamily="34" charset="0"/>
                <a:cs typeface="Calibri" pitchFamily="34" charset="0"/>
              </a:rPr>
              <a:t>P</a:t>
            </a:r>
            <a:r>
              <a:rPr lang="en-US" sz="2400" dirty="0" smtClean="0">
                <a:latin typeface="Calibri" pitchFamily="34" charset="0"/>
                <a:cs typeface="Calibri" pitchFamily="34" charset="0"/>
              </a:rPr>
              <a:t>(</a:t>
            </a:r>
            <a:r>
              <a:rPr lang="en-US" sz="2400" i="1" dirty="0" smtClean="0">
                <a:latin typeface="Calibri" pitchFamily="34" charset="0"/>
                <a:cs typeface="Calibri" pitchFamily="34" charset="0"/>
              </a:rPr>
              <a:t>x</a:t>
            </a:r>
            <a:r>
              <a:rPr lang="en-US" sz="2400" dirty="0" smtClean="0">
                <a:latin typeface="Calibri" pitchFamily="34" charset="0"/>
                <a:cs typeface="Calibri" pitchFamily="34" charset="0"/>
              </a:rPr>
              <a:t>).</a:t>
            </a:r>
          </a:p>
        </p:txBody>
      </p:sp>
      <p:sp>
        <p:nvSpPr>
          <p:cNvPr id="39939" name="Rectangle 3"/>
          <p:cNvSpPr>
            <a:spLocks noGrp="1" noChangeArrowheads="1"/>
          </p:cNvSpPr>
          <p:nvPr>
            <p:ph type="title"/>
          </p:nvPr>
        </p:nvSpPr>
        <p:spPr>
          <a:xfrm>
            <a:off x="301625" y="90488"/>
            <a:ext cx="8226425" cy="1143000"/>
          </a:xfrm>
          <a:noFill/>
        </p:spPr>
        <p:txBody>
          <a:bodyPr/>
          <a:lstStyle/>
          <a:p>
            <a:pPr eaLnBrk="1" hangingPunct="1"/>
            <a:r>
              <a:rPr lang="en-US" sz="2400" smtClean="0">
                <a:latin typeface="Calibri" pitchFamily="34" charset="0"/>
                <a:cs typeface="Calibri" pitchFamily="34" charset="0"/>
              </a:rPr>
              <a:t>Reduced Polynomials</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38</a:t>
            </a:fld>
            <a:endParaRPr lang="en-GB"/>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body" idx="1"/>
          </p:nvPr>
        </p:nvSpPr>
        <p:spPr>
          <a:xfrm>
            <a:off x="457200" y="1370013"/>
            <a:ext cx="8229600" cy="5256212"/>
          </a:xfrm>
          <a:noFill/>
        </p:spPr>
        <p:txBody>
          <a:bodyPr/>
          <a:lstStyle/>
          <a:p>
            <a:pPr marL="0" indent="0" eaLnBrk="1" hangingPunct="1">
              <a:buNone/>
            </a:pPr>
            <a:r>
              <a:rPr lang="en-US" sz="2400" smtClean="0">
                <a:latin typeface="Calibri" pitchFamily="34" charset="0"/>
                <a:cs typeface="Calibri" pitchFamily="34" charset="0"/>
              </a:rPr>
              <a:t>Verify that (</a:t>
            </a:r>
            <a:r>
              <a:rPr lang="en-US" sz="2400" i="1" smtClean="0">
                <a:latin typeface="Calibri" pitchFamily="34" charset="0"/>
                <a:cs typeface="Calibri" pitchFamily="34" charset="0"/>
              </a:rPr>
              <a:t>x </a:t>
            </a:r>
            <a:r>
              <a:rPr lang="en-US" sz="2400" smtClean="0">
                <a:latin typeface="Calibri" pitchFamily="34" charset="0"/>
                <a:cs typeface="Calibri" pitchFamily="34" charset="0"/>
              </a:rPr>
              <a:t>– 3) is a factor of </a:t>
            </a:r>
            <a:r>
              <a:rPr lang="en-US" sz="2400" i="1" smtClean="0">
                <a:latin typeface="Calibri" pitchFamily="34" charset="0"/>
                <a:cs typeface="Calibri" pitchFamily="34" charset="0"/>
              </a:rPr>
              <a:t>P</a:t>
            </a:r>
            <a:r>
              <a:rPr lang="en-US" sz="2400" smtClean="0">
                <a:latin typeface="Calibri" pitchFamily="34" charset="0"/>
                <a:cs typeface="Calibri" pitchFamily="34" charset="0"/>
              </a:rPr>
              <a:t>(</a:t>
            </a:r>
            <a:r>
              <a:rPr lang="en-US" sz="2400" i="1" smtClean="0">
                <a:latin typeface="Calibri" pitchFamily="34" charset="0"/>
                <a:cs typeface="Calibri" pitchFamily="34" charset="0"/>
              </a:rPr>
              <a:t>x</a:t>
            </a:r>
            <a:r>
              <a:rPr lang="en-US" sz="2400" smtClean="0">
                <a:latin typeface="Calibri" pitchFamily="34" charset="0"/>
                <a:cs typeface="Calibri" pitchFamily="34" charset="0"/>
              </a:rPr>
              <a:t>) = 2</a:t>
            </a:r>
            <a:r>
              <a:rPr lang="en-US" sz="2400" i="1" smtClean="0">
                <a:latin typeface="Calibri" pitchFamily="34" charset="0"/>
                <a:cs typeface="Calibri" pitchFamily="34" charset="0"/>
              </a:rPr>
              <a:t>x</a:t>
            </a:r>
            <a:r>
              <a:rPr lang="en-US" sz="2400" baseline="30000" smtClean="0">
                <a:latin typeface="Calibri" pitchFamily="34" charset="0"/>
                <a:cs typeface="Calibri" pitchFamily="34" charset="0"/>
              </a:rPr>
              <a:t>3</a:t>
            </a:r>
            <a:r>
              <a:rPr lang="en-US" sz="2400" smtClean="0">
                <a:latin typeface="Calibri" pitchFamily="34" charset="0"/>
                <a:cs typeface="Calibri" pitchFamily="34" charset="0"/>
              </a:rPr>
              <a:t> – 3</a:t>
            </a:r>
            <a:r>
              <a:rPr lang="en-US" sz="2400" i="1" smtClean="0">
                <a:latin typeface="Calibri" pitchFamily="34" charset="0"/>
                <a:cs typeface="Calibri" pitchFamily="34" charset="0"/>
              </a:rPr>
              <a:t>x</a:t>
            </a:r>
            <a:r>
              <a:rPr lang="en-US" sz="2400" baseline="30000" smtClean="0">
                <a:latin typeface="Calibri" pitchFamily="34" charset="0"/>
                <a:cs typeface="Calibri" pitchFamily="34" charset="0"/>
              </a:rPr>
              <a:t>2</a:t>
            </a:r>
            <a:r>
              <a:rPr lang="en-US" sz="2400" smtClean="0">
                <a:latin typeface="Calibri" pitchFamily="34" charset="0"/>
                <a:cs typeface="Calibri" pitchFamily="34" charset="0"/>
              </a:rPr>
              <a:t> – 4</a:t>
            </a:r>
            <a:r>
              <a:rPr lang="en-US" sz="2400" i="1" smtClean="0">
                <a:latin typeface="Calibri" pitchFamily="34" charset="0"/>
                <a:cs typeface="Calibri" pitchFamily="34" charset="0"/>
              </a:rPr>
              <a:t>x </a:t>
            </a:r>
            <a:r>
              <a:rPr lang="en-US" sz="2400" smtClean="0">
                <a:latin typeface="Calibri" pitchFamily="34" charset="0"/>
                <a:cs typeface="Calibri" pitchFamily="34" charset="0"/>
              </a:rPr>
              <a:t>– 15,</a:t>
            </a:r>
          </a:p>
          <a:p>
            <a:pPr marL="0" indent="0" eaLnBrk="1" hangingPunct="1">
              <a:buNone/>
            </a:pPr>
            <a:r>
              <a:rPr lang="en-US" sz="2400" smtClean="0">
                <a:latin typeface="Calibri" pitchFamily="34" charset="0"/>
                <a:cs typeface="Calibri" pitchFamily="34" charset="0"/>
              </a:rPr>
              <a:t>and write </a:t>
            </a:r>
            <a:r>
              <a:rPr lang="en-US" sz="2400" i="1" smtClean="0">
                <a:latin typeface="Calibri" pitchFamily="34" charset="0"/>
                <a:cs typeface="Calibri" pitchFamily="34" charset="0"/>
              </a:rPr>
              <a:t>P</a:t>
            </a:r>
            <a:r>
              <a:rPr lang="en-US" sz="2400" smtClean="0">
                <a:latin typeface="Calibri" pitchFamily="34" charset="0"/>
                <a:cs typeface="Calibri" pitchFamily="34" charset="0"/>
              </a:rPr>
              <a:t>(</a:t>
            </a:r>
            <a:r>
              <a:rPr lang="en-US" sz="2400" i="1" smtClean="0">
                <a:latin typeface="Calibri" pitchFamily="34" charset="0"/>
                <a:cs typeface="Calibri" pitchFamily="34" charset="0"/>
              </a:rPr>
              <a:t>x</a:t>
            </a:r>
            <a:r>
              <a:rPr lang="en-US" sz="2400" smtClean="0">
                <a:latin typeface="Calibri" pitchFamily="34" charset="0"/>
                <a:cs typeface="Calibri" pitchFamily="34" charset="0"/>
              </a:rPr>
              <a:t>) as the product of (</a:t>
            </a:r>
            <a:r>
              <a:rPr lang="en-US" sz="2400" i="1" smtClean="0">
                <a:latin typeface="Calibri" pitchFamily="34" charset="0"/>
                <a:cs typeface="Calibri" pitchFamily="34" charset="0"/>
              </a:rPr>
              <a:t>x </a:t>
            </a:r>
            <a:r>
              <a:rPr lang="en-US" sz="2400" smtClean="0">
                <a:latin typeface="Calibri" pitchFamily="34" charset="0"/>
                <a:cs typeface="Calibri" pitchFamily="34" charset="0"/>
              </a:rPr>
              <a:t>– 3) and the reduced</a:t>
            </a:r>
          </a:p>
          <a:p>
            <a:pPr marL="0" indent="0" eaLnBrk="1" hangingPunct="1">
              <a:buNone/>
            </a:pPr>
            <a:r>
              <a:rPr lang="en-US" sz="2400" smtClean="0">
                <a:latin typeface="Calibri" pitchFamily="34" charset="0"/>
                <a:cs typeface="Calibri" pitchFamily="34" charset="0"/>
              </a:rPr>
              <a:t>polynomial </a:t>
            </a:r>
            <a:r>
              <a:rPr lang="en-US" sz="2400" i="1" smtClean="0">
                <a:latin typeface="Calibri" pitchFamily="34" charset="0"/>
                <a:cs typeface="Calibri" pitchFamily="34" charset="0"/>
              </a:rPr>
              <a:t>Q</a:t>
            </a:r>
            <a:r>
              <a:rPr lang="en-US" sz="2400" smtClean="0">
                <a:latin typeface="Calibri" pitchFamily="34" charset="0"/>
                <a:cs typeface="Calibri" pitchFamily="34" charset="0"/>
              </a:rPr>
              <a:t>(</a:t>
            </a:r>
            <a:r>
              <a:rPr lang="en-US" sz="2400" i="1" smtClean="0">
                <a:latin typeface="Calibri" pitchFamily="34" charset="0"/>
                <a:cs typeface="Calibri" pitchFamily="34" charset="0"/>
              </a:rPr>
              <a:t>x</a:t>
            </a:r>
            <a:r>
              <a:rPr lang="en-US" sz="2400" smtClean="0">
                <a:latin typeface="Calibri" pitchFamily="34" charset="0"/>
                <a:cs typeface="Calibri" pitchFamily="34" charset="0"/>
              </a:rPr>
              <a:t>).</a:t>
            </a:r>
          </a:p>
          <a:p>
            <a:pPr marL="0" indent="0" eaLnBrk="1" hangingPunct="1">
              <a:buNone/>
            </a:pPr>
            <a:endParaRPr lang="en-US" sz="2400" smtClean="0">
              <a:latin typeface="Calibri" pitchFamily="34" charset="0"/>
              <a:cs typeface="Calibri" pitchFamily="34" charset="0"/>
            </a:endParaRPr>
          </a:p>
          <a:p>
            <a:pPr marL="0" indent="0" eaLnBrk="1" hangingPunct="1">
              <a:buNone/>
            </a:pPr>
            <a:r>
              <a:rPr lang="en-US" sz="2400" smtClean="0">
                <a:solidFill>
                  <a:srgbClr val="21419C"/>
                </a:solidFill>
                <a:latin typeface="Calibri" pitchFamily="34" charset="0"/>
                <a:cs typeface="Calibri" pitchFamily="34" charset="0"/>
              </a:rPr>
              <a:t>Solution:</a:t>
            </a:r>
          </a:p>
        </p:txBody>
      </p:sp>
      <p:sp>
        <p:nvSpPr>
          <p:cNvPr id="40963" name="Rectangle 3"/>
          <p:cNvSpPr>
            <a:spLocks noGrp="1" noChangeArrowheads="1"/>
          </p:cNvSpPr>
          <p:nvPr>
            <p:ph type="title"/>
          </p:nvPr>
        </p:nvSpPr>
        <p:spPr>
          <a:xfrm>
            <a:off x="301625" y="90488"/>
            <a:ext cx="8226425" cy="1143000"/>
          </a:xfrm>
          <a:noFill/>
        </p:spPr>
        <p:txBody>
          <a:bodyPr/>
          <a:lstStyle/>
          <a:p>
            <a:pPr eaLnBrk="1" hangingPunct="1"/>
            <a:r>
              <a:rPr lang="en-US" sz="2400" smtClean="0">
                <a:latin typeface="Calibri" pitchFamily="34" charset="0"/>
                <a:cs typeface="Calibri" pitchFamily="34" charset="0"/>
              </a:rPr>
              <a:t>Example 5 – </a:t>
            </a:r>
            <a:r>
              <a:rPr lang="en-US" sz="2400" i="1" smtClean="0">
                <a:latin typeface="Calibri" pitchFamily="34" charset="0"/>
                <a:cs typeface="Calibri" pitchFamily="34" charset="0"/>
              </a:rPr>
              <a:t>Find a Reduced Polynomial</a:t>
            </a:r>
          </a:p>
        </p:txBody>
      </p:sp>
      <p:pic>
        <p:nvPicPr>
          <p:cNvPr id="208902" name="Picture 6"/>
          <p:cNvPicPr>
            <a:picLocks noChangeAspect="1" noChangeArrowheads="1"/>
          </p:cNvPicPr>
          <p:nvPr/>
        </p:nvPicPr>
        <p:blipFill>
          <a:blip r:embed="rId3" cstate="print"/>
          <a:srcRect/>
          <a:stretch>
            <a:fillRect/>
          </a:stretch>
        </p:blipFill>
        <p:spPr bwMode="auto">
          <a:xfrm>
            <a:off x="1676400" y="4006850"/>
            <a:ext cx="3382963" cy="1382713"/>
          </a:xfrm>
          <a:prstGeom prst="rect">
            <a:avLst/>
          </a:prstGeom>
          <a:noFill/>
          <a:ln w="9525">
            <a:noFill/>
            <a:miter lim="800000"/>
            <a:headEnd/>
            <a:tailEnd/>
          </a:ln>
        </p:spPr>
      </p:pic>
      <p:sp>
        <p:nvSpPr>
          <p:cNvPr id="208903" name="Rectangle 7"/>
          <p:cNvSpPr>
            <a:spLocks noChangeArrowheads="1"/>
          </p:cNvSpPr>
          <p:nvPr/>
        </p:nvSpPr>
        <p:spPr bwMode="auto">
          <a:xfrm>
            <a:off x="5105400" y="4387850"/>
            <a:ext cx="3048000" cy="1200150"/>
          </a:xfrm>
          <a:prstGeom prst="rect">
            <a:avLst/>
          </a:prstGeom>
          <a:noFill/>
          <a:ln w="9525" algn="ctr">
            <a:noFill/>
            <a:miter lim="800000"/>
            <a:headEnd/>
            <a:tailEnd/>
          </a:ln>
        </p:spPr>
        <p:txBody>
          <a:bodyPr>
            <a:spAutoFit/>
          </a:bodyPr>
          <a:lstStyle/>
          <a:p>
            <a:r>
              <a:rPr lang="en-US" sz="2400">
                <a:solidFill>
                  <a:srgbClr val="009AFF"/>
                </a:solidFill>
                <a:latin typeface="Calibri" pitchFamily="34" charset="0"/>
                <a:cs typeface="Calibri" pitchFamily="34" charset="0"/>
              </a:rPr>
              <a:t>This 0 indicates that (</a:t>
            </a:r>
            <a:r>
              <a:rPr lang="en-US" sz="2400" i="1">
                <a:solidFill>
                  <a:srgbClr val="009AFF"/>
                </a:solidFill>
                <a:latin typeface="Calibri" pitchFamily="34" charset="0"/>
                <a:cs typeface="Calibri" pitchFamily="34" charset="0"/>
              </a:rPr>
              <a:t>x </a:t>
            </a:r>
            <a:r>
              <a:rPr lang="en-US" sz="2400">
                <a:solidFill>
                  <a:srgbClr val="009AFF"/>
                </a:solidFill>
                <a:latin typeface="Calibri" pitchFamily="34" charset="0"/>
                <a:cs typeface="Calibri" pitchFamily="34" charset="0"/>
              </a:rPr>
              <a:t>– 3)</a:t>
            </a:r>
          </a:p>
          <a:p>
            <a:r>
              <a:rPr lang="en-US" sz="2400">
                <a:solidFill>
                  <a:srgbClr val="009AFF"/>
                </a:solidFill>
                <a:latin typeface="Calibri" pitchFamily="34" charset="0"/>
                <a:cs typeface="Calibri" pitchFamily="34" charset="0"/>
              </a:rPr>
              <a:t>is a factor of </a:t>
            </a:r>
            <a:r>
              <a:rPr lang="en-US" sz="2400" i="1">
                <a:solidFill>
                  <a:srgbClr val="009AFF"/>
                </a:solidFill>
                <a:latin typeface="Calibri" pitchFamily="34" charset="0"/>
                <a:cs typeface="Calibri" pitchFamily="34" charset="0"/>
              </a:rPr>
              <a:t>P</a:t>
            </a:r>
            <a:r>
              <a:rPr lang="en-US" sz="2400">
                <a:solidFill>
                  <a:srgbClr val="009AFF"/>
                </a:solidFill>
                <a:latin typeface="Calibri" pitchFamily="34" charset="0"/>
                <a:cs typeface="Calibri" pitchFamily="34" charset="0"/>
              </a:rPr>
              <a:t>(</a:t>
            </a:r>
            <a:r>
              <a:rPr lang="en-US" sz="2400" i="1">
                <a:solidFill>
                  <a:srgbClr val="009AFF"/>
                </a:solidFill>
                <a:latin typeface="Calibri" pitchFamily="34" charset="0"/>
                <a:cs typeface="Calibri" pitchFamily="34" charset="0"/>
              </a:rPr>
              <a:t>x</a:t>
            </a:r>
            <a:r>
              <a:rPr lang="en-US" sz="2400">
                <a:solidFill>
                  <a:srgbClr val="009AFF"/>
                </a:solidFill>
                <a:latin typeface="Calibri" pitchFamily="34" charset="0"/>
                <a:cs typeface="Calibri" pitchFamily="34" charset="0"/>
              </a:rPr>
              <a:t>).</a:t>
            </a:r>
          </a:p>
        </p:txBody>
      </p:sp>
      <p:sp>
        <p:nvSpPr>
          <p:cNvPr id="208904" name="Rectangle 8"/>
          <p:cNvSpPr>
            <a:spLocks noChangeArrowheads="1"/>
          </p:cNvSpPr>
          <p:nvPr/>
        </p:nvSpPr>
        <p:spPr bwMode="auto">
          <a:xfrm>
            <a:off x="3581400" y="5226050"/>
            <a:ext cx="2743200" cy="1200150"/>
          </a:xfrm>
          <a:prstGeom prst="rect">
            <a:avLst/>
          </a:prstGeom>
          <a:noFill/>
          <a:ln w="9525" algn="ctr">
            <a:noFill/>
            <a:miter lim="800000"/>
            <a:headEnd/>
            <a:tailEnd/>
          </a:ln>
        </p:spPr>
        <p:txBody>
          <a:bodyPr>
            <a:spAutoFit/>
          </a:bodyPr>
          <a:lstStyle/>
          <a:p>
            <a:r>
              <a:rPr lang="en-US" sz="2400">
                <a:solidFill>
                  <a:srgbClr val="009AFF"/>
                </a:solidFill>
                <a:latin typeface="Calibri" pitchFamily="34" charset="0"/>
                <a:cs typeface="Calibri" pitchFamily="34" charset="0"/>
              </a:rPr>
              <a:t>Coefficients of the</a:t>
            </a:r>
          </a:p>
          <a:p>
            <a:r>
              <a:rPr lang="en-US" sz="2400">
                <a:solidFill>
                  <a:srgbClr val="009AFF"/>
                </a:solidFill>
                <a:latin typeface="Calibri" pitchFamily="34" charset="0"/>
                <a:cs typeface="Calibri" pitchFamily="34" charset="0"/>
              </a:rPr>
              <a:t>reduced polynomial </a:t>
            </a:r>
            <a:r>
              <a:rPr lang="en-US" sz="2400" i="1">
                <a:solidFill>
                  <a:srgbClr val="009AFF"/>
                </a:solidFill>
                <a:latin typeface="Calibri" pitchFamily="34" charset="0"/>
                <a:cs typeface="Calibri" pitchFamily="34" charset="0"/>
              </a:rPr>
              <a:t>Q</a:t>
            </a:r>
            <a:r>
              <a:rPr lang="en-US" sz="2400">
                <a:solidFill>
                  <a:srgbClr val="009AFF"/>
                </a:solidFill>
                <a:latin typeface="Calibri" pitchFamily="34" charset="0"/>
                <a:cs typeface="Calibri" pitchFamily="34" charset="0"/>
              </a:rPr>
              <a:t>(</a:t>
            </a:r>
            <a:r>
              <a:rPr lang="en-US" sz="2400" i="1">
                <a:solidFill>
                  <a:srgbClr val="009AFF"/>
                </a:solidFill>
                <a:latin typeface="Calibri" pitchFamily="34" charset="0"/>
                <a:cs typeface="Calibri" pitchFamily="34" charset="0"/>
              </a:rPr>
              <a:t>x</a:t>
            </a:r>
            <a:r>
              <a:rPr lang="en-US" sz="2400">
                <a:solidFill>
                  <a:srgbClr val="009AFF"/>
                </a:solidFill>
                <a:latin typeface="Calibri" pitchFamily="34" charset="0"/>
                <a:cs typeface="Calibri" pitchFamily="34" charset="0"/>
              </a:rPr>
              <a:t>)</a:t>
            </a:r>
          </a:p>
        </p:txBody>
      </p:sp>
      <p:sp>
        <p:nvSpPr>
          <p:cNvPr id="7" name="Slide Number Placeholder 6"/>
          <p:cNvSpPr>
            <a:spLocks noGrp="1"/>
          </p:cNvSpPr>
          <p:nvPr>
            <p:ph type="sldNum" sz="quarter" idx="12"/>
          </p:nvPr>
        </p:nvSpPr>
        <p:spPr/>
        <p:txBody>
          <a:bodyPr/>
          <a:lstStyle/>
          <a:p>
            <a:pPr>
              <a:defRPr/>
            </a:pPr>
            <a:fld id="{C5D99174-3558-4ECF-88CC-1EADAF5F65E5}" type="slidenum">
              <a:rPr lang="en-GB" smtClean="0"/>
              <a:pPr>
                <a:defRPr/>
              </a:pPr>
              <a:t>39</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08898">
                                            <p:txEl>
                                              <p:pRg st="4" end="4"/>
                                            </p:txEl>
                                          </p:spTgt>
                                        </p:tgtEl>
                                        <p:attrNameLst>
                                          <p:attrName>style.visibility</p:attrName>
                                        </p:attrNameLst>
                                      </p:cBhvr>
                                      <p:to>
                                        <p:strVal val="visible"/>
                                      </p:to>
                                    </p:set>
                                    <p:animEffect transition="in" filter="fade">
                                      <p:cBhvr>
                                        <p:cTn id="7" dur="1000"/>
                                        <p:tgtEl>
                                          <p:spTgt spid="208898">
                                            <p:txEl>
                                              <p:pRg st="4" end="4"/>
                                            </p:txEl>
                                          </p:spTgt>
                                        </p:tgtEl>
                                      </p:cBhvr>
                                    </p:animEffect>
                                    <p:anim calcmode="lin" valueType="num">
                                      <p:cBhvr>
                                        <p:cTn id="8" dur="1000" fill="hold"/>
                                        <p:tgtEl>
                                          <p:spTgt spid="208898">
                                            <p:txEl>
                                              <p:pRg st="4" end="4"/>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08898">
                                            <p:txEl>
                                              <p:pRg st="4" end="4"/>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08898">
                                            <p:txEl>
                                              <p:pRg st="4" end="4"/>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208903"/>
                                        </p:tgtEl>
                                        <p:attrNameLst>
                                          <p:attrName>style.visibility</p:attrName>
                                        </p:attrNameLst>
                                      </p:cBhvr>
                                      <p:to>
                                        <p:strVal val="visible"/>
                                      </p:to>
                                    </p:set>
                                    <p:animEffect transition="in" filter="fade">
                                      <p:cBhvr>
                                        <p:cTn id="13" dur="1000"/>
                                        <p:tgtEl>
                                          <p:spTgt spid="208903"/>
                                        </p:tgtEl>
                                      </p:cBhvr>
                                    </p:animEffect>
                                    <p:anim calcmode="lin" valueType="num">
                                      <p:cBhvr>
                                        <p:cTn id="14" dur="1000" fill="hold"/>
                                        <p:tgtEl>
                                          <p:spTgt spid="208903"/>
                                        </p:tgtEl>
                                        <p:attrNameLst>
                                          <p:attrName>ppt_x</p:attrName>
                                        </p:attrNameLst>
                                      </p:cBhvr>
                                      <p:tavLst>
                                        <p:tav tm="0">
                                          <p:val>
                                            <p:strVal val="#ppt_x"/>
                                          </p:val>
                                        </p:tav>
                                        <p:tav tm="100000">
                                          <p:val>
                                            <p:strVal val="#ppt_x"/>
                                          </p:val>
                                        </p:tav>
                                      </p:tavLst>
                                    </p:anim>
                                    <p:anim calcmode="lin" valueType="num">
                                      <p:cBhvr>
                                        <p:cTn id="15" dur="900" decel="100000" fill="hold"/>
                                        <p:tgtEl>
                                          <p:spTgt spid="20890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08903"/>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208904"/>
                                        </p:tgtEl>
                                        <p:attrNameLst>
                                          <p:attrName>style.visibility</p:attrName>
                                        </p:attrNameLst>
                                      </p:cBhvr>
                                      <p:to>
                                        <p:strVal val="visible"/>
                                      </p:to>
                                    </p:set>
                                    <p:animEffect transition="in" filter="fade">
                                      <p:cBhvr>
                                        <p:cTn id="19" dur="1000"/>
                                        <p:tgtEl>
                                          <p:spTgt spid="208904"/>
                                        </p:tgtEl>
                                      </p:cBhvr>
                                    </p:animEffect>
                                    <p:anim calcmode="lin" valueType="num">
                                      <p:cBhvr>
                                        <p:cTn id="20" dur="1000" fill="hold"/>
                                        <p:tgtEl>
                                          <p:spTgt spid="208904"/>
                                        </p:tgtEl>
                                        <p:attrNameLst>
                                          <p:attrName>ppt_x</p:attrName>
                                        </p:attrNameLst>
                                      </p:cBhvr>
                                      <p:tavLst>
                                        <p:tav tm="0">
                                          <p:val>
                                            <p:strVal val="#ppt_x"/>
                                          </p:val>
                                        </p:tav>
                                        <p:tav tm="100000">
                                          <p:val>
                                            <p:strVal val="#ppt_x"/>
                                          </p:val>
                                        </p:tav>
                                      </p:tavLst>
                                    </p:anim>
                                    <p:anim calcmode="lin" valueType="num">
                                      <p:cBhvr>
                                        <p:cTn id="21" dur="900" decel="100000" fill="hold"/>
                                        <p:tgtEl>
                                          <p:spTgt spid="208904"/>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08904"/>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208902"/>
                                        </p:tgtEl>
                                        <p:attrNameLst>
                                          <p:attrName>style.visibility</p:attrName>
                                        </p:attrNameLst>
                                      </p:cBhvr>
                                      <p:to>
                                        <p:strVal val="visible"/>
                                      </p:to>
                                    </p:set>
                                    <p:animEffect transition="in" filter="fade">
                                      <p:cBhvr>
                                        <p:cTn id="25" dur="1000"/>
                                        <p:tgtEl>
                                          <p:spTgt spid="208902"/>
                                        </p:tgtEl>
                                      </p:cBhvr>
                                    </p:animEffect>
                                    <p:anim calcmode="lin" valueType="num">
                                      <p:cBhvr>
                                        <p:cTn id="26" dur="1000" fill="hold"/>
                                        <p:tgtEl>
                                          <p:spTgt spid="208902"/>
                                        </p:tgtEl>
                                        <p:attrNameLst>
                                          <p:attrName>ppt_x</p:attrName>
                                        </p:attrNameLst>
                                      </p:cBhvr>
                                      <p:tavLst>
                                        <p:tav tm="0">
                                          <p:val>
                                            <p:strVal val="#ppt_x"/>
                                          </p:val>
                                        </p:tav>
                                        <p:tav tm="100000">
                                          <p:val>
                                            <p:strVal val="#ppt_x"/>
                                          </p:val>
                                        </p:tav>
                                      </p:tavLst>
                                    </p:anim>
                                    <p:anim calcmode="lin" valueType="num">
                                      <p:cBhvr>
                                        <p:cTn id="27" dur="900" decel="100000" fill="hold"/>
                                        <p:tgtEl>
                                          <p:spTgt spid="208902"/>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20890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3" grpId="0"/>
      <p:bldP spid="20890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55613" y="3198813"/>
            <a:ext cx="8191500" cy="461665"/>
          </a:xfrm>
          <a:prstGeom prst="rect">
            <a:avLst/>
          </a:prstGeom>
          <a:noFill/>
          <a:ln w="9525" algn="ctr">
            <a:noFill/>
            <a:miter lim="800000"/>
            <a:headEnd/>
            <a:tailEnd/>
          </a:ln>
        </p:spPr>
        <p:txBody>
          <a:bodyPr>
            <a:spAutoFit/>
          </a:bodyPr>
          <a:lstStyle/>
          <a:p>
            <a:pPr algn="ctr"/>
            <a:r>
              <a:rPr lang="en-US" sz="2400" dirty="0" smtClean="0">
                <a:latin typeface="Calibri" pitchFamily="34" charset="0"/>
                <a:cs typeface="Calibri" pitchFamily="34" charset="0"/>
              </a:rPr>
              <a:t>DIVISION OF POLYNOMIALS</a:t>
            </a:r>
          </a:p>
        </p:txBody>
      </p:sp>
      <p:sp>
        <p:nvSpPr>
          <p:cNvPr id="3" name="Slide Number Placeholder 2"/>
          <p:cNvSpPr>
            <a:spLocks noGrp="1"/>
          </p:cNvSpPr>
          <p:nvPr>
            <p:ph type="sldNum" sz="quarter" idx="12"/>
          </p:nvPr>
        </p:nvSpPr>
        <p:spPr/>
        <p:txBody>
          <a:bodyPr/>
          <a:lstStyle/>
          <a:p>
            <a:pPr>
              <a:defRPr/>
            </a:pPr>
            <a:fld id="{C5D99174-3558-4ECF-88CC-1EADAF5F65E5}" type="slidenum">
              <a:rPr lang="en-GB" smtClean="0"/>
              <a:pPr>
                <a:defRPr/>
              </a:pPr>
              <a:t>4</a:t>
            </a:fld>
            <a:endParaRPr lang="en-GB"/>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body" idx="1"/>
          </p:nvPr>
        </p:nvSpPr>
        <p:spPr>
          <a:xfrm>
            <a:off x="457200" y="1370013"/>
            <a:ext cx="8229600" cy="5256212"/>
          </a:xfrm>
          <a:noFill/>
        </p:spPr>
        <p:txBody>
          <a:bodyPr/>
          <a:lstStyle/>
          <a:p>
            <a:pPr marL="0" indent="0" eaLnBrk="1" hangingPunct="1">
              <a:buNone/>
            </a:pPr>
            <a:r>
              <a:rPr lang="en-US" sz="2400" smtClean="0">
                <a:latin typeface="Calibri" pitchFamily="34" charset="0"/>
                <a:cs typeface="Calibri" pitchFamily="34" charset="0"/>
              </a:rPr>
              <a:t>Thus (</a:t>
            </a:r>
            <a:r>
              <a:rPr lang="en-US" sz="2400" i="1" smtClean="0">
                <a:latin typeface="Calibri" pitchFamily="34" charset="0"/>
                <a:cs typeface="Calibri" pitchFamily="34" charset="0"/>
              </a:rPr>
              <a:t>x </a:t>
            </a:r>
            <a:r>
              <a:rPr lang="en-US" sz="2400" smtClean="0">
                <a:latin typeface="Calibri" pitchFamily="34" charset="0"/>
                <a:cs typeface="Calibri" pitchFamily="34" charset="0"/>
              </a:rPr>
              <a:t>– 3) and the reduced polynomial 2</a:t>
            </a:r>
            <a:r>
              <a:rPr lang="en-US" sz="2400" i="1" smtClean="0">
                <a:latin typeface="Calibri" pitchFamily="34" charset="0"/>
                <a:cs typeface="Calibri" pitchFamily="34" charset="0"/>
              </a:rPr>
              <a:t>x</a:t>
            </a:r>
            <a:r>
              <a:rPr lang="en-US" sz="2400" baseline="30000" smtClean="0">
                <a:latin typeface="Calibri" pitchFamily="34" charset="0"/>
                <a:cs typeface="Calibri" pitchFamily="34" charset="0"/>
              </a:rPr>
              <a:t>2</a:t>
            </a:r>
            <a:r>
              <a:rPr lang="en-US" sz="2400" smtClean="0">
                <a:latin typeface="Calibri" pitchFamily="34" charset="0"/>
                <a:cs typeface="Calibri" pitchFamily="34" charset="0"/>
              </a:rPr>
              <a:t> + 3</a:t>
            </a:r>
            <a:r>
              <a:rPr lang="en-US" sz="2400" i="1" smtClean="0">
                <a:latin typeface="Calibri" pitchFamily="34" charset="0"/>
                <a:cs typeface="Calibri" pitchFamily="34" charset="0"/>
              </a:rPr>
              <a:t>x </a:t>
            </a:r>
            <a:r>
              <a:rPr lang="en-US" sz="2400" smtClean="0">
                <a:latin typeface="Calibri" pitchFamily="34" charset="0"/>
                <a:cs typeface="Calibri" pitchFamily="34" charset="0"/>
              </a:rPr>
              <a:t>+ 5 are both factors of </a:t>
            </a:r>
            <a:r>
              <a:rPr lang="en-US" sz="2400" i="1" smtClean="0">
                <a:latin typeface="Calibri" pitchFamily="34" charset="0"/>
                <a:cs typeface="Calibri" pitchFamily="34" charset="0"/>
              </a:rPr>
              <a:t>P</a:t>
            </a:r>
            <a:r>
              <a:rPr lang="en-US" sz="2400" smtClean="0">
                <a:latin typeface="Calibri" pitchFamily="34" charset="0"/>
                <a:cs typeface="Calibri" pitchFamily="34" charset="0"/>
              </a:rPr>
              <a:t>. That is,</a:t>
            </a:r>
          </a:p>
          <a:p>
            <a:pPr marL="0" indent="0" eaLnBrk="1" hangingPunct="1">
              <a:buNone/>
            </a:pPr>
            <a:endParaRPr lang="en-US" sz="2400" i="1" smtClean="0">
              <a:latin typeface="Calibri" pitchFamily="34" charset="0"/>
              <a:cs typeface="Calibri" pitchFamily="34" charset="0"/>
            </a:endParaRPr>
          </a:p>
          <a:p>
            <a:pPr marL="0" indent="0" eaLnBrk="1" hangingPunct="1">
              <a:buNone/>
            </a:pPr>
            <a:r>
              <a:rPr lang="en-US" sz="2400" i="1" smtClean="0">
                <a:latin typeface="Calibri" pitchFamily="34" charset="0"/>
                <a:cs typeface="Calibri" pitchFamily="34" charset="0"/>
              </a:rPr>
              <a:t>          P</a:t>
            </a:r>
            <a:r>
              <a:rPr lang="en-US" sz="2400" smtClean="0">
                <a:latin typeface="Calibri" pitchFamily="34" charset="0"/>
                <a:cs typeface="Calibri" pitchFamily="34" charset="0"/>
              </a:rPr>
              <a:t>(</a:t>
            </a:r>
            <a:r>
              <a:rPr lang="en-US" sz="2400" i="1" smtClean="0">
                <a:latin typeface="Calibri" pitchFamily="34" charset="0"/>
                <a:cs typeface="Calibri" pitchFamily="34" charset="0"/>
              </a:rPr>
              <a:t>x</a:t>
            </a:r>
            <a:r>
              <a:rPr lang="en-US" sz="2400" smtClean="0">
                <a:latin typeface="Calibri" pitchFamily="34" charset="0"/>
                <a:cs typeface="Calibri" pitchFamily="34" charset="0"/>
              </a:rPr>
              <a:t>) = 2</a:t>
            </a:r>
            <a:r>
              <a:rPr lang="en-US" sz="2400" i="1" smtClean="0">
                <a:latin typeface="Calibri" pitchFamily="34" charset="0"/>
                <a:cs typeface="Calibri" pitchFamily="34" charset="0"/>
              </a:rPr>
              <a:t>x</a:t>
            </a:r>
            <a:r>
              <a:rPr lang="en-US" sz="2400" baseline="30000" smtClean="0">
                <a:latin typeface="Calibri" pitchFamily="34" charset="0"/>
                <a:cs typeface="Calibri" pitchFamily="34" charset="0"/>
              </a:rPr>
              <a:t>3</a:t>
            </a:r>
            <a:r>
              <a:rPr lang="en-US" sz="2400" smtClean="0">
                <a:latin typeface="Calibri" pitchFamily="34" charset="0"/>
                <a:cs typeface="Calibri" pitchFamily="34" charset="0"/>
              </a:rPr>
              <a:t> – 3</a:t>
            </a:r>
            <a:r>
              <a:rPr lang="en-US" sz="2400" i="1" smtClean="0">
                <a:latin typeface="Calibri" pitchFamily="34" charset="0"/>
                <a:cs typeface="Calibri" pitchFamily="34" charset="0"/>
              </a:rPr>
              <a:t>x</a:t>
            </a:r>
            <a:r>
              <a:rPr lang="en-US" sz="2400" baseline="30000" smtClean="0">
                <a:latin typeface="Calibri" pitchFamily="34" charset="0"/>
                <a:cs typeface="Calibri" pitchFamily="34" charset="0"/>
              </a:rPr>
              <a:t>2</a:t>
            </a:r>
            <a:r>
              <a:rPr lang="en-US" sz="2400" smtClean="0">
                <a:latin typeface="Calibri" pitchFamily="34" charset="0"/>
                <a:cs typeface="Calibri" pitchFamily="34" charset="0"/>
              </a:rPr>
              <a:t> – 4</a:t>
            </a:r>
            <a:r>
              <a:rPr lang="en-US" sz="2400" i="1" smtClean="0">
                <a:latin typeface="Calibri" pitchFamily="34" charset="0"/>
                <a:cs typeface="Calibri" pitchFamily="34" charset="0"/>
              </a:rPr>
              <a:t>x </a:t>
            </a:r>
            <a:r>
              <a:rPr lang="en-US" sz="2400" smtClean="0">
                <a:latin typeface="Calibri" pitchFamily="34" charset="0"/>
                <a:cs typeface="Calibri" pitchFamily="34" charset="0"/>
              </a:rPr>
              <a:t>– 15</a:t>
            </a:r>
          </a:p>
          <a:p>
            <a:pPr marL="0" indent="0" eaLnBrk="1" hangingPunct="1">
              <a:buNone/>
            </a:pPr>
            <a:endParaRPr lang="en-US" sz="2400" smtClean="0">
              <a:latin typeface="Calibri" pitchFamily="34" charset="0"/>
              <a:cs typeface="Calibri" pitchFamily="34" charset="0"/>
            </a:endParaRPr>
          </a:p>
          <a:p>
            <a:pPr marL="0" indent="0" eaLnBrk="1" hangingPunct="1">
              <a:buNone/>
            </a:pPr>
            <a:r>
              <a:rPr lang="en-US" sz="2400" smtClean="0">
                <a:latin typeface="Calibri" pitchFamily="34" charset="0"/>
                <a:cs typeface="Calibri" pitchFamily="34" charset="0"/>
              </a:rPr>
              <a:t>                  = </a:t>
            </a:r>
            <a:r>
              <a:rPr lang="en-US" sz="2400" smtClean="0">
                <a:solidFill>
                  <a:srgbClr val="009AFF"/>
                </a:solidFill>
                <a:latin typeface="Calibri" pitchFamily="34" charset="0"/>
                <a:cs typeface="Calibri" pitchFamily="34" charset="0"/>
              </a:rPr>
              <a:t>(</a:t>
            </a:r>
            <a:r>
              <a:rPr lang="en-US" sz="2400" i="1" smtClean="0">
                <a:solidFill>
                  <a:srgbClr val="009AFF"/>
                </a:solidFill>
                <a:latin typeface="Calibri" pitchFamily="34" charset="0"/>
                <a:cs typeface="Calibri" pitchFamily="34" charset="0"/>
              </a:rPr>
              <a:t>x </a:t>
            </a:r>
            <a:r>
              <a:rPr lang="en-US" sz="2400" smtClean="0">
                <a:solidFill>
                  <a:srgbClr val="009AFF"/>
                </a:solidFill>
                <a:latin typeface="Calibri" pitchFamily="34" charset="0"/>
                <a:cs typeface="Calibri" pitchFamily="34" charset="0"/>
              </a:rPr>
              <a:t>– 3)(2</a:t>
            </a:r>
            <a:r>
              <a:rPr lang="en-US" sz="2400" i="1" smtClean="0">
                <a:solidFill>
                  <a:srgbClr val="009AFF"/>
                </a:solidFill>
                <a:latin typeface="Calibri" pitchFamily="34" charset="0"/>
                <a:cs typeface="Calibri" pitchFamily="34" charset="0"/>
              </a:rPr>
              <a:t>x</a:t>
            </a:r>
            <a:r>
              <a:rPr lang="en-US" sz="2400" baseline="30000" smtClean="0">
                <a:solidFill>
                  <a:srgbClr val="009AFF"/>
                </a:solidFill>
                <a:latin typeface="Calibri" pitchFamily="34" charset="0"/>
                <a:cs typeface="Calibri" pitchFamily="34" charset="0"/>
              </a:rPr>
              <a:t>2</a:t>
            </a:r>
            <a:r>
              <a:rPr lang="en-US" sz="2400" smtClean="0">
                <a:solidFill>
                  <a:srgbClr val="009AFF"/>
                </a:solidFill>
                <a:latin typeface="Calibri" pitchFamily="34" charset="0"/>
                <a:cs typeface="Calibri" pitchFamily="34" charset="0"/>
              </a:rPr>
              <a:t> + 3</a:t>
            </a:r>
            <a:r>
              <a:rPr lang="en-US" sz="2400" i="1" smtClean="0">
                <a:solidFill>
                  <a:srgbClr val="009AFF"/>
                </a:solidFill>
                <a:latin typeface="Calibri" pitchFamily="34" charset="0"/>
                <a:cs typeface="Calibri" pitchFamily="34" charset="0"/>
              </a:rPr>
              <a:t>x </a:t>
            </a:r>
            <a:r>
              <a:rPr lang="en-US" sz="2400" smtClean="0">
                <a:solidFill>
                  <a:srgbClr val="009AFF"/>
                </a:solidFill>
                <a:latin typeface="Calibri" pitchFamily="34" charset="0"/>
                <a:cs typeface="Calibri" pitchFamily="34" charset="0"/>
              </a:rPr>
              <a:t>+ 5)</a:t>
            </a:r>
          </a:p>
        </p:txBody>
      </p:sp>
      <p:sp>
        <p:nvSpPr>
          <p:cNvPr id="41987" name="Rectangle 3"/>
          <p:cNvSpPr>
            <a:spLocks noGrp="1" noChangeArrowheads="1"/>
          </p:cNvSpPr>
          <p:nvPr>
            <p:ph type="title"/>
          </p:nvPr>
        </p:nvSpPr>
        <p:spPr>
          <a:xfrm>
            <a:off x="301625" y="90488"/>
            <a:ext cx="8226425" cy="1143000"/>
          </a:xfrm>
          <a:noFill/>
        </p:spPr>
        <p:txBody>
          <a:bodyPr/>
          <a:lstStyle/>
          <a:p>
            <a:pPr eaLnBrk="1" hangingPunct="1"/>
            <a:r>
              <a:rPr lang="en-US" sz="2400" smtClean="0">
                <a:latin typeface="Calibri" pitchFamily="34" charset="0"/>
                <a:cs typeface="Calibri" pitchFamily="34" charset="0"/>
              </a:rPr>
              <a:t>Example 5 – </a:t>
            </a:r>
            <a:r>
              <a:rPr lang="en-US" sz="2400" i="1" smtClean="0">
                <a:latin typeface="Calibri" pitchFamily="34" charset="0"/>
                <a:cs typeface="Calibri" pitchFamily="34" charset="0"/>
              </a:rPr>
              <a:t>Solution</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40</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10946">
                                            <p:txEl>
                                              <p:pRg st="4" end="4"/>
                                            </p:txEl>
                                          </p:spTgt>
                                        </p:tgtEl>
                                        <p:attrNameLst>
                                          <p:attrName>style.visibility</p:attrName>
                                        </p:attrNameLst>
                                      </p:cBhvr>
                                      <p:to>
                                        <p:strVal val="visible"/>
                                      </p:to>
                                    </p:set>
                                    <p:animEffect transition="in" filter="fade">
                                      <p:cBhvr>
                                        <p:cTn id="7" dur="1000"/>
                                        <p:tgtEl>
                                          <p:spTgt spid="210946">
                                            <p:txEl>
                                              <p:pRg st="4" end="4"/>
                                            </p:txEl>
                                          </p:spTgt>
                                        </p:tgtEl>
                                      </p:cBhvr>
                                    </p:animEffect>
                                    <p:anim calcmode="lin" valueType="num">
                                      <p:cBhvr>
                                        <p:cTn id="8" dur="1000" fill="hold"/>
                                        <p:tgtEl>
                                          <p:spTgt spid="210946">
                                            <p:txEl>
                                              <p:pRg st="4" end="4"/>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10946">
                                            <p:txEl>
                                              <p:pRg st="4" end="4"/>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0946">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5" name="Picture 23"/>
          <p:cNvPicPr>
            <a:picLocks noChangeAspect="1" noChangeArrowheads="1"/>
          </p:cNvPicPr>
          <p:nvPr/>
        </p:nvPicPr>
        <p:blipFill>
          <a:blip r:embed="rId3" cstate="print"/>
          <a:srcRect/>
          <a:stretch>
            <a:fillRect/>
          </a:stretch>
        </p:blipFill>
        <p:spPr bwMode="auto">
          <a:xfrm>
            <a:off x="0" y="2879725"/>
            <a:ext cx="9144000" cy="808038"/>
          </a:xfrm>
          <a:prstGeom prst="rect">
            <a:avLst/>
          </a:prstGeom>
          <a:noFill/>
          <a:ln w="9525" algn="ctr">
            <a:noFill/>
            <a:miter lim="800000"/>
            <a:headEnd/>
            <a:tailEnd/>
          </a:ln>
          <a:effectLst/>
        </p:spPr>
      </p:pic>
      <p:sp>
        <p:nvSpPr>
          <p:cNvPr id="3093" name="Text Box 21"/>
          <p:cNvSpPr txBox="1">
            <a:spLocks noChangeArrowheads="1"/>
          </p:cNvSpPr>
          <p:nvPr/>
        </p:nvSpPr>
        <p:spPr bwMode="auto">
          <a:xfrm>
            <a:off x="914400" y="3140075"/>
            <a:ext cx="7410450" cy="461665"/>
          </a:xfrm>
          <a:prstGeom prst="rect">
            <a:avLst/>
          </a:prstGeom>
          <a:noFill/>
          <a:ln w="9525" algn="ctr">
            <a:noFill/>
            <a:miter lim="800000"/>
            <a:headEnd/>
            <a:tailEnd/>
          </a:ln>
          <a:effectLst/>
        </p:spPr>
        <p:txBody>
          <a:bodyPr>
            <a:spAutoFit/>
          </a:bodyPr>
          <a:lstStyle/>
          <a:p>
            <a:pPr algn="ctr">
              <a:spcBef>
                <a:spcPct val="0"/>
              </a:spcBef>
              <a:buFontTx/>
              <a:buNone/>
            </a:pPr>
            <a:r>
              <a:rPr lang="en-US" sz="2400" dirty="0" smtClean="0">
                <a:latin typeface="+mn-lt"/>
              </a:rPr>
              <a:t>POLYNOMIAL FUNCTIONS OF HIGHER DEGREE</a:t>
            </a:r>
            <a:endParaRPr lang="en-US" sz="2400" dirty="0">
              <a:latin typeface="+mn-lt"/>
            </a:endParaRPr>
          </a:p>
        </p:txBody>
      </p:sp>
      <p:sp>
        <p:nvSpPr>
          <p:cNvPr id="3097" name="Text Box 25"/>
          <p:cNvSpPr txBox="1">
            <a:spLocks noChangeArrowheads="1"/>
          </p:cNvSpPr>
          <p:nvPr/>
        </p:nvSpPr>
        <p:spPr bwMode="auto">
          <a:xfrm>
            <a:off x="104775" y="2671763"/>
            <a:ext cx="2028825" cy="396875"/>
          </a:xfrm>
          <a:prstGeom prst="rect">
            <a:avLst/>
          </a:prstGeom>
          <a:noFill/>
          <a:ln w="9525" algn="ctr">
            <a:noFill/>
            <a:miter lim="800000"/>
            <a:headEnd/>
            <a:tailEnd/>
          </a:ln>
          <a:effectLst/>
        </p:spPr>
        <p:txBody>
          <a:bodyPr>
            <a:spAutoFit/>
          </a:bodyPr>
          <a:lstStyle/>
          <a:p>
            <a:pPr>
              <a:spcBef>
                <a:spcPct val="0"/>
              </a:spcBef>
              <a:buFontTx/>
              <a:buNone/>
            </a:pPr>
            <a:r>
              <a:rPr lang="en-US" sz="2000" b="1" dirty="0">
                <a:solidFill>
                  <a:schemeClr val="bg1"/>
                </a:solidFill>
              </a:rPr>
              <a:t>SECTION 3.2</a:t>
            </a:r>
          </a:p>
        </p:txBody>
      </p:sp>
      <p:sp>
        <p:nvSpPr>
          <p:cNvPr id="5" name="Slide Number Placeholder 4"/>
          <p:cNvSpPr>
            <a:spLocks noGrp="1"/>
          </p:cNvSpPr>
          <p:nvPr>
            <p:ph type="sldNum" sz="quarter" idx="12"/>
          </p:nvPr>
        </p:nvSpPr>
        <p:spPr/>
        <p:txBody>
          <a:bodyPr/>
          <a:lstStyle/>
          <a:p>
            <a:pPr>
              <a:defRPr/>
            </a:pPr>
            <a:fld id="{A6416AED-9AE8-4DB5-A701-17B03AAD204E}"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body" idx="1"/>
          </p:nvPr>
        </p:nvSpPr>
        <p:spPr>
          <a:xfrm>
            <a:off x="457200" y="1370013"/>
            <a:ext cx="8229600" cy="5256212"/>
          </a:xfrm>
          <a:noFill/>
        </p:spPr>
        <p:txBody>
          <a:bodyPr/>
          <a:lstStyle/>
          <a:p>
            <a:pPr>
              <a:buNone/>
            </a:pPr>
            <a:r>
              <a:rPr lang="en-US" sz="2400"/>
              <a:t>Table 3.1 summarizes information about graphs of polynomial functions of degree 0, 1, or 2.</a:t>
            </a:r>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r>
              <a:rPr lang="en-US" sz="2400"/>
              <a:t>In this section, we will focus on polynomial functions of degree 3 or higher. </a:t>
            </a:r>
          </a:p>
        </p:txBody>
      </p:sp>
      <p:sp>
        <p:nvSpPr>
          <p:cNvPr id="139267" name="Rectangle 3"/>
          <p:cNvSpPr>
            <a:spLocks noGrp="1" noChangeArrowheads="1"/>
          </p:cNvSpPr>
          <p:nvPr>
            <p:ph type="title"/>
          </p:nvPr>
        </p:nvSpPr>
        <p:spPr>
          <a:xfrm>
            <a:off x="301625" y="90488"/>
            <a:ext cx="8226425" cy="1143000"/>
          </a:xfrm>
          <a:noFill/>
        </p:spPr>
        <p:txBody>
          <a:bodyPr/>
          <a:lstStyle/>
          <a:p>
            <a:r>
              <a:rPr lang="en-US" sz="2400">
                <a:latin typeface="+mn-lt"/>
              </a:rPr>
              <a:t>Polynomial Functions of Higher Degree</a:t>
            </a:r>
          </a:p>
        </p:txBody>
      </p:sp>
      <p:pic>
        <p:nvPicPr>
          <p:cNvPr id="139269" name="Picture 5"/>
          <p:cNvPicPr>
            <a:picLocks noChangeAspect="1" noChangeArrowheads="1"/>
          </p:cNvPicPr>
          <p:nvPr/>
        </p:nvPicPr>
        <p:blipFill>
          <a:blip r:embed="rId3" cstate="print"/>
          <a:srcRect/>
          <a:stretch>
            <a:fillRect/>
          </a:stretch>
        </p:blipFill>
        <p:spPr bwMode="auto">
          <a:xfrm>
            <a:off x="455613" y="2857500"/>
            <a:ext cx="8272462" cy="1846263"/>
          </a:xfrm>
          <a:prstGeom prst="rect">
            <a:avLst/>
          </a:prstGeom>
          <a:noFill/>
          <a:ln w="9525" algn="ctr">
            <a:noFill/>
            <a:miter lim="800000"/>
            <a:headEnd/>
            <a:tailEnd/>
          </a:ln>
          <a:effectLst/>
        </p:spPr>
      </p:pic>
      <p:sp>
        <p:nvSpPr>
          <p:cNvPr id="139270" name="Rectangle 6"/>
          <p:cNvSpPr>
            <a:spLocks noChangeArrowheads="1"/>
          </p:cNvSpPr>
          <p:nvPr/>
        </p:nvSpPr>
        <p:spPr bwMode="auto">
          <a:xfrm>
            <a:off x="3925298" y="2524125"/>
            <a:ext cx="1323567" cy="461665"/>
          </a:xfrm>
          <a:prstGeom prst="rect">
            <a:avLst/>
          </a:prstGeom>
          <a:noFill/>
          <a:ln w="9525" algn="ctr">
            <a:noFill/>
            <a:miter lim="800000"/>
            <a:headEnd/>
            <a:tailEnd/>
          </a:ln>
          <a:effectLst/>
        </p:spPr>
        <p:txBody>
          <a:bodyPr wrap="none">
            <a:spAutoFit/>
          </a:bodyPr>
          <a:lstStyle/>
          <a:p>
            <a:pPr algn="ctr">
              <a:spcBef>
                <a:spcPct val="0"/>
              </a:spcBef>
            </a:pPr>
            <a:r>
              <a:rPr lang="en-US" sz="2400" b="1">
                <a:solidFill>
                  <a:schemeClr val="tx1"/>
                </a:solidFill>
                <a:latin typeface="+mn-lt"/>
              </a:rPr>
              <a:t>Table 3.1</a:t>
            </a:r>
          </a:p>
        </p:txBody>
      </p:sp>
      <p:sp>
        <p:nvSpPr>
          <p:cNvPr id="6" name="Slide Number Placeholder 5"/>
          <p:cNvSpPr>
            <a:spLocks noGrp="1"/>
          </p:cNvSpPr>
          <p:nvPr>
            <p:ph type="sldNum" sz="quarter" idx="12"/>
          </p:nvPr>
        </p:nvSpPr>
        <p:spPr/>
        <p:txBody>
          <a:bodyPr/>
          <a:lstStyle/>
          <a:p>
            <a:pPr>
              <a:defRPr/>
            </a:pPr>
            <a:fld id="{C5D99174-3558-4ECF-88CC-1EADAF5F65E5}" type="slidenum">
              <a:rPr lang="en-GB" smtClean="0"/>
              <a:pPr>
                <a:defRPr/>
              </a:pPr>
              <a:t>42</a:t>
            </a:fld>
            <a:endParaRPr lang="en-GB"/>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body" idx="1"/>
          </p:nvPr>
        </p:nvSpPr>
        <p:spPr>
          <a:xfrm>
            <a:off x="457200" y="1370013"/>
            <a:ext cx="8229600" cy="5256212"/>
          </a:xfrm>
          <a:noFill/>
        </p:spPr>
        <p:txBody>
          <a:bodyPr/>
          <a:lstStyle/>
          <a:p>
            <a:pPr marL="0" indent="0">
              <a:buNone/>
            </a:pPr>
            <a:r>
              <a:rPr lang="en-US" sz="2400" dirty="0"/>
              <a:t>These functions can be graphed by the technique of plotting points; however, some additional knowledge about polynomial functions will make graphing easier.</a:t>
            </a:r>
          </a:p>
          <a:p>
            <a:pPr>
              <a:buNone/>
            </a:pPr>
            <a:endParaRPr lang="en-US" sz="2400" dirty="0"/>
          </a:p>
          <a:p>
            <a:pPr marL="0" indent="0">
              <a:buNone/>
            </a:pPr>
            <a:r>
              <a:rPr lang="en-US" sz="2400" dirty="0"/>
              <a:t>All polynomial functions have graphs that are </a:t>
            </a:r>
            <a:r>
              <a:rPr lang="en-US" sz="2400" b="1" dirty="0"/>
              <a:t>smooth continuous curves.</a:t>
            </a:r>
          </a:p>
          <a:p>
            <a:pPr>
              <a:buNone/>
            </a:pPr>
            <a:r>
              <a:rPr lang="en-US" sz="2400" b="1" dirty="0"/>
              <a:t> </a:t>
            </a:r>
          </a:p>
          <a:p>
            <a:pPr marL="0" indent="0">
              <a:buNone/>
            </a:pPr>
            <a:r>
              <a:rPr lang="en-US" sz="2400" dirty="0"/>
              <a:t>The terms </a:t>
            </a:r>
            <a:r>
              <a:rPr lang="en-US" sz="2400" i="1" dirty="0"/>
              <a:t>smooth </a:t>
            </a:r>
            <a:r>
              <a:rPr lang="en-US" sz="2400" dirty="0"/>
              <a:t>and </a:t>
            </a:r>
            <a:r>
              <a:rPr lang="en-US" sz="2400" i="1" dirty="0"/>
              <a:t>continuous </a:t>
            </a:r>
            <a:br>
              <a:rPr lang="en-US" sz="2400" i="1" dirty="0"/>
            </a:br>
            <a:r>
              <a:rPr lang="en-US" sz="2400" dirty="0"/>
              <a:t>are defined rigorously in calculus, </a:t>
            </a:r>
            <a:br>
              <a:rPr lang="en-US" sz="2400" dirty="0"/>
            </a:br>
            <a:r>
              <a:rPr lang="en-US" sz="2400" dirty="0"/>
              <a:t>but for the present, a smooth curve </a:t>
            </a:r>
            <a:br>
              <a:rPr lang="en-US" sz="2400" dirty="0"/>
            </a:br>
            <a:r>
              <a:rPr lang="en-US" sz="2400" dirty="0"/>
              <a:t>is a curve that does not have sharp </a:t>
            </a:r>
            <a:br>
              <a:rPr lang="en-US" sz="2400" dirty="0"/>
            </a:br>
            <a:r>
              <a:rPr lang="en-US" sz="2400" dirty="0"/>
              <a:t>corners, like the graph shown in </a:t>
            </a:r>
            <a:br>
              <a:rPr lang="en-US" sz="2400" dirty="0"/>
            </a:br>
            <a:r>
              <a:rPr lang="en-US" sz="2400" dirty="0"/>
              <a:t>Figure 3.5a.</a:t>
            </a:r>
          </a:p>
        </p:txBody>
      </p:sp>
      <p:sp>
        <p:nvSpPr>
          <p:cNvPr id="141315" name="Rectangle 3"/>
          <p:cNvSpPr>
            <a:spLocks noGrp="1" noChangeArrowheads="1"/>
          </p:cNvSpPr>
          <p:nvPr>
            <p:ph type="title"/>
          </p:nvPr>
        </p:nvSpPr>
        <p:spPr>
          <a:xfrm>
            <a:off x="301625" y="90488"/>
            <a:ext cx="8226425" cy="1143000"/>
          </a:xfrm>
          <a:noFill/>
        </p:spPr>
        <p:txBody>
          <a:bodyPr/>
          <a:lstStyle/>
          <a:p>
            <a:r>
              <a:rPr lang="en-US" sz="2400">
                <a:latin typeface="+mn-lt"/>
              </a:rPr>
              <a:t>Polynomial Functions of Higher Degree</a:t>
            </a:r>
          </a:p>
        </p:txBody>
      </p:sp>
      <p:pic>
        <p:nvPicPr>
          <p:cNvPr id="141318" name="Picture 6"/>
          <p:cNvPicPr>
            <a:picLocks noChangeAspect="1" noChangeArrowheads="1"/>
          </p:cNvPicPr>
          <p:nvPr/>
        </p:nvPicPr>
        <p:blipFill>
          <a:blip r:embed="rId3" cstate="print"/>
          <a:srcRect/>
          <a:stretch>
            <a:fillRect/>
          </a:stretch>
        </p:blipFill>
        <p:spPr bwMode="auto">
          <a:xfrm>
            <a:off x="5710238" y="3581400"/>
            <a:ext cx="2824162" cy="2212975"/>
          </a:xfrm>
          <a:prstGeom prst="rect">
            <a:avLst/>
          </a:prstGeom>
          <a:noFill/>
          <a:ln w="9525" algn="ctr">
            <a:noFill/>
            <a:miter lim="800000"/>
            <a:headEnd/>
            <a:tailEnd/>
          </a:ln>
          <a:effectLst/>
        </p:spPr>
      </p:pic>
      <p:sp>
        <p:nvSpPr>
          <p:cNvPr id="141319" name="Rectangle 7"/>
          <p:cNvSpPr>
            <a:spLocks noChangeArrowheads="1"/>
          </p:cNvSpPr>
          <p:nvPr/>
        </p:nvSpPr>
        <p:spPr bwMode="auto">
          <a:xfrm>
            <a:off x="5800725" y="5791200"/>
            <a:ext cx="3769302" cy="461665"/>
          </a:xfrm>
          <a:prstGeom prst="rect">
            <a:avLst/>
          </a:prstGeom>
          <a:noFill/>
          <a:ln w="9525" algn="ctr">
            <a:noFill/>
            <a:miter lim="800000"/>
            <a:headEnd/>
            <a:tailEnd/>
          </a:ln>
          <a:effectLst/>
        </p:spPr>
        <p:txBody>
          <a:bodyPr wrap="none">
            <a:spAutoFit/>
          </a:bodyPr>
          <a:lstStyle/>
          <a:p>
            <a:pPr>
              <a:spcBef>
                <a:spcPct val="0"/>
              </a:spcBef>
            </a:pPr>
            <a:r>
              <a:rPr lang="en-US" sz="2400" b="1">
                <a:solidFill>
                  <a:schemeClr val="tx1"/>
                </a:solidFill>
                <a:latin typeface="+mn-lt"/>
              </a:rPr>
              <a:t> </a:t>
            </a:r>
            <a:r>
              <a:rPr lang="en-US" sz="2400">
                <a:solidFill>
                  <a:schemeClr val="tx1"/>
                </a:solidFill>
                <a:latin typeface="+mn-lt"/>
              </a:rPr>
              <a:t>Continuous, but not smooth</a:t>
            </a:r>
          </a:p>
        </p:txBody>
      </p:sp>
      <p:sp>
        <p:nvSpPr>
          <p:cNvPr id="141320" name="Rectangle 8"/>
          <p:cNvSpPr>
            <a:spLocks noChangeArrowheads="1"/>
          </p:cNvSpPr>
          <p:nvPr/>
        </p:nvSpPr>
        <p:spPr bwMode="auto">
          <a:xfrm>
            <a:off x="6285008" y="6081713"/>
            <a:ext cx="1779398" cy="461665"/>
          </a:xfrm>
          <a:prstGeom prst="rect">
            <a:avLst/>
          </a:prstGeom>
          <a:noFill/>
          <a:ln w="9525" algn="ctr">
            <a:noFill/>
            <a:miter lim="800000"/>
            <a:headEnd/>
            <a:tailEnd/>
          </a:ln>
          <a:effectLst/>
        </p:spPr>
        <p:txBody>
          <a:bodyPr wrap="none">
            <a:spAutoFit/>
          </a:bodyPr>
          <a:lstStyle/>
          <a:p>
            <a:pPr algn="ctr">
              <a:spcBef>
                <a:spcPct val="0"/>
              </a:spcBef>
            </a:pPr>
            <a:r>
              <a:rPr lang="en-US" sz="2400" b="1">
                <a:solidFill>
                  <a:schemeClr val="tx1"/>
                </a:solidFill>
                <a:latin typeface="+mn-lt"/>
              </a:rPr>
              <a:t>Figure 3.5(a)</a:t>
            </a:r>
          </a:p>
        </p:txBody>
      </p:sp>
      <p:sp>
        <p:nvSpPr>
          <p:cNvPr id="7" name="Slide Number Placeholder 6"/>
          <p:cNvSpPr>
            <a:spLocks noGrp="1"/>
          </p:cNvSpPr>
          <p:nvPr>
            <p:ph type="sldNum" sz="quarter" idx="12"/>
          </p:nvPr>
        </p:nvSpPr>
        <p:spPr/>
        <p:txBody>
          <a:bodyPr/>
          <a:lstStyle/>
          <a:p>
            <a:pPr>
              <a:defRPr/>
            </a:pPr>
            <a:fld id="{C5D99174-3558-4ECF-88CC-1EADAF5F65E5}" type="slidenum">
              <a:rPr lang="en-GB" smtClean="0"/>
              <a:pPr>
                <a:defRPr/>
              </a:pPr>
              <a:t>43</a:t>
            </a:fld>
            <a:endParaRPr lang="en-GB"/>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body" idx="1"/>
          </p:nvPr>
        </p:nvSpPr>
        <p:spPr>
          <a:xfrm>
            <a:off x="457200" y="1370013"/>
            <a:ext cx="8229600" cy="5256212"/>
          </a:xfrm>
          <a:noFill/>
        </p:spPr>
        <p:txBody>
          <a:bodyPr/>
          <a:lstStyle/>
          <a:p>
            <a:pPr>
              <a:buNone/>
            </a:pPr>
            <a:r>
              <a:rPr lang="en-US" sz="2400" dirty="0"/>
              <a:t>A continuous curve does not have a break or hole, like the </a:t>
            </a:r>
          </a:p>
          <a:p>
            <a:pPr>
              <a:buNone/>
            </a:pPr>
            <a:r>
              <a:rPr lang="en-US" sz="2400" dirty="0"/>
              <a:t>graph shown in Figure 3.5b.</a:t>
            </a:r>
          </a:p>
          <a:p>
            <a:pPr>
              <a:buNone/>
            </a:pPr>
            <a:endParaRPr lang="en-US" sz="2400" dirty="0"/>
          </a:p>
          <a:p>
            <a:pPr>
              <a:buNone/>
            </a:pPr>
            <a:r>
              <a:rPr lang="en-US" sz="2400" dirty="0">
                <a:solidFill>
                  <a:srgbClr val="B30000"/>
                </a:solidFill>
              </a:rPr>
              <a:t>Note</a:t>
            </a:r>
          </a:p>
          <a:p>
            <a:pPr>
              <a:buNone/>
            </a:pPr>
            <a:r>
              <a:rPr lang="en-US" sz="2400" dirty="0"/>
              <a:t>The </a:t>
            </a:r>
            <a:r>
              <a:rPr lang="en-US" sz="2400" b="1" dirty="0"/>
              <a:t>general form of a </a:t>
            </a:r>
            <a:r>
              <a:rPr lang="en-US" sz="2400" b="1" dirty="0" smtClean="0"/>
              <a:t>polynomial </a:t>
            </a:r>
            <a:r>
              <a:rPr lang="en-US" sz="2400" dirty="0"/>
              <a:t>is given by</a:t>
            </a:r>
          </a:p>
          <a:p>
            <a:pPr>
              <a:buNone/>
            </a:pPr>
            <a:endParaRPr lang="en-US" sz="2400" dirty="0"/>
          </a:p>
          <a:p>
            <a:pPr>
              <a:buNone/>
            </a:pPr>
            <a:r>
              <a:rPr lang="en-US" sz="2400" i="1" dirty="0"/>
              <a:t>    </a:t>
            </a:r>
            <a:r>
              <a:rPr lang="en-US" sz="2400" i="1" dirty="0" err="1"/>
              <a:t>a</a:t>
            </a:r>
            <a:r>
              <a:rPr lang="en-US" sz="2400" i="1" baseline="-25000" dirty="0" err="1"/>
              <a:t>n</a:t>
            </a:r>
            <a:r>
              <a:rPr lang="en-US" sz="2400" i="1" dirty="0" err="1"/>
              <a:t>x</a:t>
            </a:r>
            <a:r>
              <a:rPr lang="en-US" sz="2400" i="1" baseline="30000" dirty="0" err="1"/>
              <a:t>n</a:t>
            </a:r>
            <a:r>
              <a:rPr lang="en-US" sz="2400" i="1" dirty="0"/>
              <a:t> </a:t>
            </a:r>
            <a:r>
              <a:rPr lang="en-US" sz="2400" dirty="0"/>
              <a:t>+ </a:t>
            </a:r>
            <a:r>
              <a:rPr lang="en-US" sz="2400" i="1" dirty="0"/>
              <a:t>a</a:t>
            </a:r>
            <a:r>
              <a:rPr lang="en-US" sz="2400" i="1" baseline="-25000" dirty="0"/>
              <a:t>n </a:t>
            </a:r>
            <a:r>
              <a:rPr lang="en-US" sz="2400" baseline="-25000" dirty="0"/>
              <a:t>–</a:t>
            </a:r>
            <a:r>
              <a:rPr lang="en-US" sz="2400" i="1" baseline="-25000" dirty="0"/>
              <a:t> </a:t>
            </a:r>
            <a:r>
              <a:rPr lang="en-US" sz="2400" baseline="-25000" dirty="0"/>
              <a:t>1</a:t>
            </a:r>
            <a:r>
              <a:rPr lang="en-US" sz="2400" i="1" dirty="0"/>
              <a:t>x</a:t>
            </a:r>
            <a:r>
              <a:rPr lang="en-US" sz="2400" i="1" baseline="30000" dirty="0"/>
              <a:t>n </a:t>
            </a:r>
            <a:r>
              <a:rPr lang="en-US" sz="2400" baseline="30000" dirty="0"/>
              <a:t>–</a:t>
            </a:r>
            <a:r>
              <a:rPr lang="en-US" sz="2400" i="1" baseline="30000" dirty="0"/>
              <a:t> </a:t>
            </a:r>
            <a:r>
              <a:rPr lang="en-US" sz="2400" baseline="30000" dirty="0"/>
              <a:t>1</a:t>
            </a:r>
            <a:r>
              <a:rPr lang="en-US" sz="2400" dirty="0"/>
              <a:t> + </a:t>
            </a:r>
            <a:r>
              <a:rPr lang="en-US" sz="2400" b="1" baseline="30000" dirty="0"/>
              <a:t>. . .</a:t>
            </a:r>
            <a:r>
              <a:rPr lang="en-US" sz="2400" dirty="0"/>
              <a:t> </a:t>
            </a:r>
            <a:r>
              <a:rPr lang="en-US" sz="2400" dirty="0" smtClean="0"/>
              <a:t>a</a:t>
            </a:r>
            <a:r>
              <a:rPr lang="en-US" sz="2400" baseline="-25000" dirty="0" smtClean="0"/>
              <a:t>2</a:t>
            </a:r>
            <a:r>
              <a:rPr lang="en-US" sz="2400" dirty="0" smtClean="0"/>
              <a:t>x</a:t>
            </a:r>
            <a:r>
              <a:rPr lang="en-US" sz="2400" baseline="26000" dirty="0" smtClean="0"/>
              <a:t>2</a:t>
            </a:r>
            <a:r>
              <a:rPr lang="en-US" sz="2400" dirty="0" smtClean="0"/>
              <a:t> +a</a:t>
            </a:r>
            <a:r>
              <a:rPr lang="en-US" sz="2400" baseline="-26000" dirty="0" smtClean="0"/>
              <a:t>1</a:t>
            </a:r>
            <a:r>
              <a:rPr lang="en-US" sz="2400" dirty="0" smtClean="0"/>
              <a:t>x + </a:t>
            </a:r>
            <a:r>
              <a:rPr lang="en-US" sz="2400" i="1" dirty="0"/>
              <a:t>a</a:t>
            </a:r>
            <a:r>
              <a:rPr lang="en-US" sz="2400" baseline="-25000" dirty="0"/>
              <a:t>0</a:t>
            </a:r>
          </a:p>
          <a:p>
            <a:pPr>
              <a:buNone/>
            </a:pPr>
            <a:endParaRPr lang="en-US" sz="2400" dirty="0"/>
          </a:p>
          <a:p>
            <a:pPr>
              <a:buNone/>
            </a:pPr>
            <a:r>
              <a:rPr lang="en-US" sz="2400" dirty="0"/>
              <a:t>The coefficients </a:t>
            </a:r>
            <a:r>
              <a:rPr lang="en-US" sz="2400" i="1" dirty="0"/>
              <a:t>a</a:t>
            </a:r>
            <a:r>
              <a:rPr lang="en-US" sz="2400" i="1" baseline="-25000" dirty="0"/>
              <a:t>n</a:t>
            </a:r>
            <a:r>
              <a:rPr lang="en-US" sz="2400" dirty="0"/>
              <a:t>, </a:t>
            </a:r>
            <a:r>
              <a:rPr lang="en-US" sz="2400" i="1" dirty="0"/>
              <a:t>a</a:t>
            </a:r>
            <a:r>
              <a:rPr lang="en-US" sz="2400" i="1" baseline="-25000" dirty="0"/>
              <a:t>n </a:t>
            </a:r>
            <a:r>
              <a:rPr lang="en-US" sz="2400" baseline="-25000" dirty="0"/>
              <a:t>–</a:t>
            </a:r>
            <a:r>
              <a:rPr lang="en-US" sz="2400" i="1" baseline="-25000" dirty="0"/>
              <a:t> </a:t>
            </a:r>
            <a:r>
              <a:rPr lang="en-US" sz="2400" baseline="-25000" dirty="0"/>
              <a:t>1</a:t>
            </a:r>
            <a:r>
              <a:rPr lang="en-US" sz="2400" dirty="0"/>
              <a:t>, . . . </a:t>
            </a:r>
            <a:r>
              <a:rPr lang="en-US" sz="2400" dirty="0" smtClean="0"/>
              <a:t>, a</a:t>
            </a:r>
            <a:r>
              <a:rPr lang="en-US" sz="2400" baseline="-25000" dirty="0" smtClean="0"/>
              <a:t>2</a:t>
            </a:r>
            <a:r>
              <a:rPr lang="en-US" sz="2400" dirty="0" smtClean="0"/>
              <a:t>, a</a:t>
            </a:r>
            <a:r>
              <a:rPr lang="en-US" sz="2400" baseline="-26000" dirty="0" smtClean="0"/>
              <a:t>1</a:t>
            </a:r>
            <a:r>
              <a:rPr lang="en-US" sz="2400" dirty="0" smtClean="0"/>
              <a:t>, </a:t>
            </a:r>
            <a:r>
              <a:rPr lang="en-US" sz="2400" i="1" dirty="0" smtClean="0"/>
              <a:t>a</a:t>
            </a:r>
            <a:r>
              <a:rPr lang="en-US" sz="2400" baseline="-25000" dirty="0" smtClean="0"/>
              <a:t>0 </a:t>
            </a:r>
            <a:r>
              <a:rPr lang="en-US" sz="2400" dirty="0" smtClean="0"/>
              <a:t> </a:t>
            </a:r>
            <a:r>
              <a:rPr lang="en-US" sz="2400" dirty="0"/>
              <a:t>are </a:t>
            </a:r>
          </a:p>
          <a:p>
            <a:pPr>
              <a:buNone/>
            </a:pPr>
            <a:r>
              <a:rPr lang="en-US" sz="2400" dirty="0"/>
              <a:t>all real numbers unless specifically </a:t>
            </a:r>
          </a:p>
          <a:p>
            <a:pPr>
              <a:buNone/>
            </a:pPr>
            <a:r>
              <a:rPr lang="en-US" sz="2400" dirty="0"/>
              <a:t>stated otherwise.</a:t>
            </a:r>
          </a:p>
        </p:txBody>
      </p:sp>
      <p:sp>
        <p:nvSpPr>
          <p:cNvPr id="270339" name="Rectangle 3"/>
          <p:cNvSpPr>
            <a:spLocks noGrp="1" noChangeArrowheads="1"/>
          </p:cNvSpPr>
          <p:nvPr>
            <p:ph type="title"/>
          </p:nvPr>
        </p:nvSpPr>
        <p:spPr>
          <a:xfrm>
            <a:off x="301625" y="90488"/>
            <a:ext cx="8226425" cy="1143000"/>
          </a:xfrm>
          <a:noFill/>
        </p:spPr>
        <p:txBody>
          <a:bodyPr/>
          <a:lstStyle/>
          <a:p>
            <a:r>
              <a:rPr lang="en-US" sz="2400">
                <a:latin typeface="+mn-lt"/>
              </a:rPr>
              <a:t>Polynomial Functions of Higher Degree</a:t>
            </a:r>
          </a:p>
        </p:txBody>
      </p:sp>
      <p:sp>
        <p:nvSpPr>
          <p:cNvPr id="270340" name="Rectangle 4"/>
          <p:cNvSpPr>
            <a:spLocks noChangeArrowheads="1"/>
          </p:cNvSpPr>
          <p:nvPr/>
        </p:nvSpPr>
        <p:spPr bwMode="auto">
          <a:xfrm>
            <a:off x="6705600" y="4572000"/>
            <a:ext cx="2106026" cy="461665"/>
          </a:xfrm>
          <a:prstGeom prst="rect">
            <a:avLst/>
          </a:prstGeom>
          <a:noFill/>
          <a:ln w="9525" algn="ctr">
            <a:noFill/>
            <a:miter lim="800000"/>
            <a:headEnd/>
            <a:tailEnd/>
          </a:ln>
          <a:effectLst/>
        </p:spPr>
        <p:txBody>
          <a:bodyPr wrap="none">
            <a:spAutoFit/>
          </a:bodyPr>
          <a:lstStyle/>
          <a:p>
            <a:pPr>
              <a:spcBef>
                <a:spcPct val="0"/>
              </a:spcBef>
            </a:pPr>
            <a:r>
              <a:rPr lang="en-US" sz="2400" dirty="0">
                <a:solidFill>
                  <a:schemeClr val="tx1"/>
                </a:solidFill>
                <a:latin typeface="+mn-lt"/>
              </a:rPr>
              <a:t>Not continuous</a:t>
            </a:r>
          </a:p>
        </p:txBody>
      </p:sp>
      <p:sp>
        <p:nvSpPr>
          <p:cNvPr id="270341" name="Rectangle 5"/>
          <p:cNvSpPr>
            <a:spLocks noChangeArrowheads="1"/>
          </p:cNvSpPr>
          <p:nvPr/>
        </p:nvSpPr>
        <p:spPr bwMode="auto">
          <a:xfrm>
            <a:off x="6629400" y="5181600"/>
            <a:ext cx="1792222" cy="461665"/>
          </a:xfrm>
          <a:prstGeom prst="rect">
            <a:avLst/>
          </a:prstGeom>
          <a:noFill/>
          <a:ln w="9525" algn="ctr">
            <a:noFill/>
            <a:miter lim="800000"/>
            <a:headEnd/>
            <a:tailEnd/>
          </a:ln>
          <a:effectLst/>
        </p:spPr>
        <p:txBody>
          <a:bodyPr wrap="none">
            <a:spAutoFit/>
          </a:bodyPr>
          <a:lstStyle/>
          <a:p>
            <a:pPr algn="ctr">
              <a:spcBef>
                <a:spcPct val="0"/>
              </a:spcBef>
            </a:pPr>
            <a:r>
              <a:rPr lang="en-US" sz="2400" b="1" dirty="0">
                <a:solidFill>
                  <a:schemeClr val="tx1"/>
                </a:solidFill>
                <a:latin typeface="+mn-lt"/>
              </a:rPr>
              <a:t>Figure 3.5(b)</a:t>
            </a:r>
          </a:p>
        </p:txBody>
      </p:sp>
      <p:pic>
        <p:nvPicPr>
          <p:cNvPr id="270342" name="Picture 6"/>
          <p:cNvPicPr>
            <a:picLocks noChangeAspect="1" noChangeArrowheads="1"/>
          </p:cNvPicPr>
          <p:nvPr/>
        </p:nvPicPr>
        <p:blipFill>
          <a:blip r:embed="rId3" cstate="print"/>
          <a:srcRect/>
          <a:stretch>
            <a:fillRect/>
          </a:stretch>
        </p:blipFill>
        <p:spPr bwMode="auto">
          <a:xfrm>
            <a:off x="5715000" y="2438400"/>
            <a:ext cx="2916238" cy="2227262"/>
          </a:xfrm>
          <a:prstGeom prst="rect">
            <a:avLst/>
          </a:prstGeom>
          <a:noFill/>
          <a:ln w="9525" algn="ctr">
            <a:noFill/>
            <a:miter lim="800000"/>
            <a:headEnd/>
            <a:tailEnd/>
          </a:ln>
          <a:effectLst/>
        </p:spPr>
      </p:pic>
      <p:sp>
        <p:nvSpPr>
          <p:cNvPr id="7" name="Slide Number Placeholder 6"/>
          <p:cNvSpPr>
            <a:spLocks noGrp="1"/>
          </p:cNvSpPr>
          <p:nvPr>
            <p:ph type="sldNum" sz="quarter" idx="12"/>
          </p:nvPr>
        </p:nvSpPr>
        <p:spPr>
          <a:xfrm>
            <a:off x="6629400" y="5410200"/>
            <a:ext cx="2133600" cy="365125"/>
          </a:xfrm>
        </p:spPr>
        <p:txBody>
          <a:bodyPr/>
          <a:lstStyle/>
          <a:p>
            <a:pPr>
              <a:defRPr/>
            </a:pPr>
            <a:fld id="{C5D99174-3558-4ECF-88CC-1EADAF5F65E5}" type="slidenum">
              <a:rPr lang="en-GB" smtClean="0"/>
              <a:pPr>
                <a:defRPr/>
              </a:pPr>
              <a:t>44</a:t>
            </a:fld>
            <a:endParaRPr lang="en-GB"/>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455613" y="3198813"/>
            <a:ext cx="8191500" cy="830997"/>
          </a:xfrm>
          <a:prstGeom prst="rect">
            <a:avLst/>
          </a:prstGeom>
          <a:noFill/>
          <a:ln w="9525" algn="ctr">
            <a:noFill/>
            <a:miter lim="800000"/>
            <a:headEnd/>
            <a:tailEnd/>
          </a:ln>
          <a:effectLst/>
        </p:spPr>
        <p:txBody>
          <a:bodyPr>
            <a:spAutoFit/>
          </a:bodyPr>
          <a:lstStyle/>
          <a:p>
            <a:pPr algn="ctr">
              <a:spcBef>
                <a:spcPct val="0"/>
              </a:spcBef>
              <a:buFontTx/>
              <a:buNone/>
              <a:tabLst>
                <a:tab pos="1538288" algn="l"/>
              </a:tabLst>
            </a:pPr>
            <a:r>
              <a:rPr lang="en-US" sz="2400" dirty="0" smtClean="0">
                <a:latin typeface="+mn-lt"/>
              </a:rPr>
              <a:t>FAR-LEFT AND FAR-RIGHT BEHAVIOR</a:t>
            </a:r>
          </a:p>
          <a:p>
            <a:pPr algn="ctr">
              <a:spcBef>
                <a:spcPct val="0"/>
              </a:spcBef>
              <a:buFontTx/>
              <a:buNone/>
              <a:tabLst>
                <a:tab pos="1538288" algn="l"/>
              </a:tabLst>
            </a:pPr>
            <a:r>
              <a:rPr lang="en-US" sz="2400" dirty="0" smtClean="0">
                <a:latin typeface="+mn-lt"/>
              </a:rPr>
              <a:t>(END BEHAVIOUR OF  POLYNOMIALS)</a:t>
            </a:r>
            <a:endParaRPr lang="en-US" sz="2400" dirty="0">
              <a:latin typeface="+mn-lt"/>
            </a:endParaRPr>
          </a:p>
        </p:txBody>
      </p:sp>
      <p:sp>
        <p:nvSpPr>
          <p:cNvPr id="3" name="Slide Number Placeholder 2"/>
          <p:cNvSpPr>
            <a:spLocks noGrp="1"/>
          </p:cNvSpPr>
          <p:nvPr>
            <p:ph type="sldNum" sz="quarter" idx="12"/>
          </p:nvPr>
        </p:nvSpPr>
        <p:spPr/>
        <p:txBody>
          <a:bodyPr/>
          <a:lstStyle/>
          <a:p>
            <a:pPr>
              <a:defRPr/>
            </a:pPr>
            <a:fld id="{C5D99174-3558-4ECF-88CC-1EADAF5F65E5}" type="slidenum">
              <a:rPr lang="en-GB" smtClean="0"/>
              <a:pPr>
                <a:defRPr/>
              </a:pPr>
              <a:t>45</a:t>
            </a:fld>
            <a:endParaRPr lang="en-GB"/>
          </a:p>
        </p:txBody>
      </p:sp>
    </p:spTree>
    <p:custDataLst>
      <p:tags r:id="rId1"/>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body" idx="1"/>
          </p:nvPr>
        </p:nvSpPr>
        <p:spPr>
          <a:xfrm>
            <a:off x="228600" y="1447800"/>
            <a:ext cx="8686800" cy="4495800"/>
          </a:xfrm>
          <a:noFill/>
        </p:spPr>
        <p:txBody>
          <a:bodyPr/>
          <a:lstStyle/>
          <a:p>
            <a:pPr marL="0" indent="0">
              <a:buNone/>
            </a:pPr>
            <a:r>
              <a:rPr lang="en-US" sz="2400" dirty="0"/>
              <a:t>The </a:t>
            </a:r>
            <a:r>
              <a:rPr lang="en-US" sz="2400" dirty="0" smtClean="0"/>
              <a:t>end behavior of a polynomial is a description of what happens as x becomes large in positive or negative direction.</a:t>
            </a:r>
          </a:p>
          <a:p>
            <a:pPr marL="0" indent="0">
              <a:buNone/>
            </a:pPr>
            <a:r>
              <a:rPr lang="en-US" sz="2400" dirty="0" smtClean="0"/>
              <a:t> For any polynomial, the end behavior is determined by the term that contains the highest power of x (leading term), because when x is large, the other terms are relatively insignificant in size.</a:t>
            </a:r>
          </a:p>
          <a:p>
            <a:pPr marL="0" indent="0">
              <a:buNone/>
            </a:pPr>
            <a:endParaRPr lang="en-US" sz="2400" dirty="0" smtClean="0"/>
          </a:p>
          <a:p>
            <a:pPr marL="0" indent="0">
              <a:buNone/>
            </a:pPr>
            <a:r>
              <a:rPr lang="en-US" sz="2400" dirty="0" smtClean="0"/>
              <a:t>The end behavior of the polynomial </a:t>
            </a:r>
          </a:p>
          <a:p>
            <a:pPr marL="0" indent="0">
              <a:buNone/>
            </a:pPr>
            <a:r>
              <a:rPr lang="en-US" sz="2400" i="1" dirty="0" smtClean="0"/>
              <a:t>                            P</a:t>
            </a:r>
            <a:r>
              <a:rPr lang="en-US" sz="2400" dirty="0" smtClean="0"/>
              <a:t>(</a:t>
            </a:r>
            <a:r>
              <a:rPr lang="en-US" sz="2400" i="1" dirty="0" smtClean="0"/>
              <a:t>x</a:t>
            </a:r>
            <a:r>
              <a:rPr lang="en-US" sz="2400" dirty="0" smtClean="0"/>
              <a:t>) = </a:t>
            </a:r>
            <a:r>
              <a:rPr lang="en-US" sz="2400" i="1" dirty="0" err="1" smtClean="0"/>
              <a:t>a</a:t>
            </a:r>
            <a:r>
              <a:rPr lang="en-US" sz="2400" i="1" baseline="-25000" dirty="0" err="1" smtClean="0"/>
              <a:t>n</a:t>
            </a:r>
            <a:r>
              <a:rPr lang="en-US" sz="2400" i="1" dirty="0" err="1" smtClean="0"/>
              <a:t>x</a:t>
            </a:r>
            <a:r>
              <a:rPr lang="en-US" sz="2400" i="1" baseline="30000" dirty="0" err="1" smtClean="0"/>
              <a:t>n</a:t>
            </a:r>
            <a:r>
              <a:rPr lang="en-US" sz="2400" i="1" dirty="0" smtClean="0"/>
              <a:t> </a:t>
            </a:r>
            <a:r>
              <a:rPr lang="en-US" sz="2400" dirty="0" smtClean="0"/>
              <a:t>+ </a:t>
            </a:r>
            <a:r>
              <a:rPr lang="en-US" sz="2400" i="1" dirty="0" smtClean="0"/>
              <a:t>a</a:t>
            </a:r>
            <a:r>
              <a:rPr lang="en-US" sz="2400" i="1" baseline="-25000" dirty="0" smtClean="0"/>
              <a:t>n </a:t>
            </a:r>
            <a:r>
              <a:rPr lang="en-US" sz="2400" baseline="-25000" dirty="0" smtClean="0"/>
              <a:t>–</a:t>
            </a:r>
            <a:r>
              <a:rPr lang="en-US" sz="2400" i="1" baseline="-25000" dirty="0" smtClean="0"/>
              <a:t> </a:t>
            </a:r>
            <a:r>
              <a:rPr lang="en-US" sz="2400" baseline="-25000" dirty="0" smtClean="0"/>
              <a:t>1</a:t>
            </a:r>
            <a:r>
              <a:rPr lang="en-US" sz="2400" i="1" dirty="0" smtClean="0"/>
              <a:t>x</a:t>
            </a:r>
            <a:r>
              <a:rPr lang="en-US" sz="2400" i="1" baseline="30000" dirty="0" smtClean="0"/>
              <a:t>n </a:t>
            </a:r>
            <a:r>
              <a:rPr lang="en-US" sz="2400" baseline="30000" dirty="0" smtClean="0"/>
              <a:t>–</a:t>
            </a:r>
            <a:r>
              <a:rPr lang="en-US" sz="2400" i="1" baseline="30000" dirty="0" smtClean="0"/>
              <a:t> </a:t>
            </a:r>
            <a:r>
              <a:rPr lang="en-US" sz="2400" baseline="30000" dirty="0" smtClean="0"/>
              <a:t>1</a:t>
            </a:r>
            <a:r>
              <a:rPr lang="en-US" sz="2400" dirty="0" smtClean="0"/>
              <a:t> + </a:t>
            </a:r>
            <a:r>
              <a:rPr lang="en-US" sz="2400" b="1" baseline="30000" dirty="0" smtClean="0"/>
              <a:t>. . .</a:t>
            </a:r>
            <a:r>
              <a:rPr lang="en-US" sz="2400" dirty="0" smtClean="0"/>
              <a:t> a</a:t>
            </a:r>
            <a:r>
              <a:rPr lang="en-US" sz="2400" baseline="-25000" dirty="0" smtClean="0"/>
              <a:t>2</a:t>
            </a:r>
            <a:r>
              <a:rPr lang="en-US" sz="2400" dirty="0" smtClean="0"/>
              <a:t>x</a:t>
            </a:r>
            <a:r>
              <a:rPr lang="en-US" sz="2400" baseline="26000" dirty="0" smtClean="0"/>
              <a:t>2</a:t>
            </a:r>
            <a:r>
              <a:rPr lang="en-US" sz="2400" dirty="0" smtClean="0"/>
              <a:t> +a</a:t>
            </a:r>
            <a:r>
              <a:rPr lang="en-US" sz="2400" baseline="-26000" dirty="0" smtClean="0"/>
              <a:t>1</a:t>
            </a:r>
            <a:r>
              <a:rPr lang="en-US" sz="2400" dirty="0" smtClean="0"/>
              <a:t>x + </a:t>
            </a:r>
            <a:r>
              <a:rPr lang="en-US" sz="2400" i="1" dirty="0" smtClean="0"/>
              <a:t>a</a:t>
            </a:r>
            <a:r>
              <a:rPr lang="en-US" sz="2400" baseline="-25000" dirty="0" smtClean="0"/>
              <a:t>0</a:t>
            </a:r>
            <a:endParaRPr lang="en-US" sz="2400" dirty="0" smtClean="0"/>
          </a:p>
          <a:p>
            <a:pPr marL="0" indent="0">
              <a:buNone/>
            </a:pPr>
            <a:r>
              <a:rPr lang="en-US" sz="2400" dirty="0" smtClean="0"/>
              <a:t>Is determined by the degree n and the sign of the leading coefficient </a:t>
            </a:r>
            <a:r>
              <a:rPr lang="en-US" sz="2400" i="1" dirty="0" smtClean="0"/>
              <a:t>a</a:t>
            </a:r>
            <a:r>
              <a:rPr lang="en-US" sz="2400" i="1" baseline="-25000" dirty="0" smtClean="0"/>
              <a:t>n</a:t>
            </a:r>
            <a:r>
              <a:rPr lang="en-US" sz="2400" i="1" dirty="0" smtClean="0"/>
              <a:t>  . </a:t>
            </a:r>
            <a:endParaRPr lang="en-US" sz="2400" dirty="0"/>
          </a:p>
          <a:p>
            <a:pPr>
              <a:buNone/>
            </a:pPr>
            <a:endParaRPr lang="en-US" sz="2400" dirty="0"/>
          </a:p>
        </p:txBody>
      </p:sp>
      <p:sp>
        <p:nvSpPr>
          <p:cNvPr id="147459" name="Rectangle 3"/>
          <p:cNvSpPr>
            <a:spLocks noGrp="1" noChangeArrowheads="1"/>
          </p:cNvSpPr>
          <p:nvPr>
            <p:ph type="title"/>
          </p:nvPr>
        </p:nvSpPr>
        <p:spPr>
          <a:xfrm>
            <a:off x="688975" y="152400"/>
            <a:ext cx="8226425" cy="609600"/>
          </a:xfrm>
          <a:noFill/>
        </p:spPr>
        <p:txBody>
          <a:bodyPr/>
          <a:lstStyle/>
          <a:p>
            <a:r>
              <a:rPr lang="en-US" sz="2400" dirty="0">
                <a:latin typeface="+mn-lt"/>
              </a:rPr>
              <a:t>Far-Left and Far-Right </a:t>
            </a:r>
            <a:r>
              <a:rPr lang="en-US" sz="2400" dirty="0" smtClean="0">
                <a:latin typeface="+mn-lt"/>
              </a:rPr>
              <a:t>Behavior (End Behavior) OF POLYNOMIAL</a:t>
            </a:r>
            <a:endParaRPr lang="en-US" sz="2400" dirty="0">
              <a:latin typeface="+mn-lt"/>
            </a:endParaRP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46</a:t>
            </a:fld>
            <a:endParaRPr lang="en-GB"/>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body" idx="1"/>
          </p:nvPr>
        </p:nvSpPr>
        <p:spPr>
          <a:xfrm>
            <a:off x="457200" y="1676400"/>
            <a:ext cx="8229600" cy="1981200"/>
          </a:xfrm>
          <a:noFill/>
        </p:spPr>
        <p:txBody>
          <a:bodyPr/>
          <a:lstStyle/>
          <a:p>
            <a:pPr>
              <a:lnSpc>
                <a:spcPct val="110000"/>
              </a:lnSpc>
              <a:buNone/>
            </a:pPr>
            <a:r>
              <a:rPr lang="en-US" sz="2400" dirty="0" smtClean="0">
                <a:solidFill>
                  <a:srgbClr val="B30000"/>
                </a:solidFill>
              </a:rPr>
              <a:t>Note</a:t>
            </a:r>
            <a:endParaRPr lang="en-US" sz="2400" dirty="0">
              <a:solidFill>
                <a:srgbClr val="000000"/>
              </a:solidFill>
            </a:endParaRPr>
          </a:p>
          <a:p>
            <a:pPr marL="0" indent="0">
              <a:lnSpc>
                <a:spcPct val="110000"/>
              </a:lnSpc>
              <a:buNone/>
            </a:pPr>
            <a:r>
              <a:rPr lang="en-US" sz="2400" dirty="0"/>
              <a:t>The leading term of a polynomial function in </a:t>
            </a:r>
            <a:r>
              <a:rPr lang="en-US" sz="2400" i="1" dirty="0"/>
              <a:t>x </a:t>
            </a:r>
            <a:r>
              <a:rPr lang="en-US" sz="2400" dirty="0"/>
              <a:t>is the nonzero term that contains the largest power of </a:t>
            </a:r>
            <a:r>
              <a:rPr lang="en-US" sz="2400" i="1" dirty="0"/>
              <a:t>x</a:t>
            </a:r>
            <a:r>
              <a:rPr lang="en-US" sz="2400" dirty="0"/>
              <a:t>. The leading coefficient of a polynomial function is the coefficient of the leading term.</a:t>
            </a:r>
          </a:p>
        </p:txBody>
      </p:sp>
      <p:sp>
        <p:nvSpPr>
          <p:cNvPr id="149507" name="Rectangle 3"/>
          <p:cNvSpPr>
            <a:spLocks noGrp="1" noChangeArrowheads="1"/>
          </p:cNvSpPr>
          <p:nvPr>
            <p:ph type="title"/>
          </p:nvPr>
        </p:nvSpPr>
        <p:spPr>
          <a:xfrm>
            <a:off x="301625" y="90488"/>
            <a:ext cx="8226425" cy="1143000"/>
          </a:xfrm>
          <a:noFill/>
        </p:spPr>
        <p:txBody>
          <a:bodyPr/>
          <a:lstStyle/>
          <a:p>
            <a:r>
              <a:rPr lang="en-US" sz="2400">
                <a:latin typeface="+mn-lt"/>
              </a:rPr>
              <a:t>Far-Left and Far-Right Behavior</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47</a:t>
            </a:fld>
            <a:endParaRPr lang="en-GB"/>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body" idx="1"/>
          </p:nvPr>
        </p:nvSpPr>
        <p:spPr>
          <a:xfrm>
            <a:off x="457200" y="533400"/>
            <a:ext cx="8686800" cy="762000"/>
          </a:xfrm>
          <a:noFill/>
        </p:spPr>
        <p:txBody>
          <a:bodyPr/>
          <a:lstStyle/>
          <a:p>
            <a:pPr>
              <a:buNone/>
            </a:pPr>
            <a:r>
              <a:rPr lang="en-US" sz="2400" dirty="0" smtClean="0"/>
              <a:t>The following graphs shows </a:t>
            </a:r>
            <a:r>
              <a:rPr lang="en-US" sz="2400" dirty="0"/>
              <a:t>the far-left and far-right behavior of a polynomial function </a:t>
            </a:r>
            <a:r>
              <a:rPr lang="en-US" sz="2400" i="1" dirty="0"/>
              <a:t>P </a:t>
            </a:r>
            <a:r>
              <a:rPr lang="en-US" sz="2400" dirty="0"/>
              <a:t>with leading term </a:t>
            </a:r>
            <a:r>
              <a:rPr lang="en-US" sz="2400" i="1" dirty="0" err="1"/>
              <a:t>a</a:t>
            </a:r>
            <a:r>
              <a:rPr lang="en-US" sz="2400" i="1" baseline="-25000" dirty="0" err="1"/>
              <a:t>n</a:t>
            </a:r>
            <a:r>
              <a:rPr lang="en-US" sz="2400" i="1" dirty="0" err="1"/>
              <a:t>x</a:t>
            </a:r>
            <a:r>
              <a:rPr lang="en-US" sz="2400" i="1" baseline="30000" dirty="0" err="1"/>
              <a:t>n</a:t>
            </a:r>
            <a:r>
              <a:rPr lang="en-US" sz="2400" dirty="0"/>
              <a:t>.</a:t>
            </a:r>
          </a:p>
          <a:p>
            <a:pPr>
              <a:buNone/>
            </a:pPr>
            <a:endParaRPr lang="en-US" sz="2400" dirty="0"/>
          </a:p>
        </p:txBody>
      </p:sp>
      <p:pic>
        <p:nvPicPr>
          <p:cNvPr id="153604" name="Picture 4"/>
          <p:cNvPicPr>
            <a:picLocks noChangeAspect="1" noChangeArrowheads="1"/>
          </p:cNvPicPr>
          <p:nvPr/>
        </p:nvPicPr>
        <p:blipFill>
          <a:blip r:embed="rId3" cstate="print"/>
          <a:srcRect/>
          <a:stretch>
            <a:fillRect/>
          </a:stretch>
        </p:blipFill>
        <p:spPr bwMode="auto">
          <a:xfrm>
            <a:off x="548893" y="1399579"/>
            <a:ext cx="8290307" cy="5077421"/>
          </a:xfrm>
          <a:prstGeom prst="rect">
            <a:avLst/>
          </a:prstGeom>
          <a:noFill/>
          <a:ln w="9525" algn="ctr">
            <a:noFill/>
            <a:miter lim="800000"/>
            <a:headEnd/>
            <a:tailEnd/>
          </a:ln>
          <a:effectLst/>
        </p:spPr>
      </p:pic>
      <p:sp>
        <p:nvSpPr>
          <p:cNvPr id="7" name="Slide Number Placeholder 6"/>
          <p:cNvSpPr>
            <a:spLocks noGrp="1"/>
          </p:cNvSpPr>
          <p:nvPr>
            <p:ph type="sldNum" sz="quarter" idx="12"/>
          </p:nvPr>
        </p:nvSpPr>
        <p:spPr/>
        <p:txBody>
          <a:bodyPr/>
          <a:lstStyle/>
          <a:p>
            <a:pPr>
              <a:defRPr/>
            </a:pPr>
            <a:fld id="{C5D99174-3558-4ECF-88CC-1EADAF5F65E5}" type="slidenum">
              <a:rPr lang="en-GB" smtClean="0"/>
              <a:pPr>
                <a:defRPr/>
              </a:pPr>
              <a:t>48</a:t>
            </a:fld>
            <a:endParaRPr lang="en-GB"/>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body" idx="1"/>
          </p:nvPr>
        </p:nvSpPr>
        <p:spPr>
          <a:xfrm>
            <a:off x="457200" y="1370013"/>
            <a:ext cx="8229600" cy="5256212"/>
          </a:xfrm>
          <a:noFill/>
        </p:spPr>
        <p:txBody>
          <a:bodyPr/>
          <a:lstStyle/>
          <a:p>
            <a:pPr>
              <a:buNone/>
            </a:pPr>
            <a:r>
              <a:rPr lang="en-US" sz="2400" dirty="0"/>
              <a:t>Examine the leading term to determine the far-left and far-right behavior of the graph of each polynomial function.</a:t>
            </a:r>
          </a:p>
          <a:p>
            <a:pPr>
              <a:buNone/>
            </a:pPr>
            <a:endParaRPr lang="en-US" sz="2400" dirty="0"/>
          </a:p>
          <a:p>
            <a:pPr>
              <a:buNone/>
            </a:pPr>
            <a:r>
              <a:rPr lang="en-US" sz="2400" b="1" dirty="0"/>
              <a:t>a. </a:t>
            </a:r>
            <a:r>
              <a:rPr lang="en-US" sz="2400" i="1" dirty="0"/>
              <a:t>P</a:t>
            </a:r>
            <a:r>
              <a:rPr lang="en-US" sz="2400" dirty="0"/>
              <a:t>(</a:t>
            </a:r>
            <a:r>
              <a:rPr lang="en-US" sz="2400" i="1" dirty="0"/>
              <a:t>x</a:t>
            </a:r>
            <a:r>
              <a:rPr lang="en-US" sz="2400" dirty="0"/>
              <a:t>) = </a:t>
            </a:r>
            <a:r>
              <a:rPr lang="en-US" sz="2400" i="1" dirty="0"/>
              <a:t>x</a:t>
            </a:r>
            <a:r>
              <a:rPr lang="en-US" sz="2400" baseline="30000" dirty="0"/>
              <a:t>3</a:t>
            </a:r>
            <a:r>
              <a:rPr lang="en-US" sz="2400" dirty="0"/>
              <a:t> – </a:t>
            </a:r>
            <a:r>
              <a:rPr lang="en-US" sz="2400" i="1" dirty="0"/>
              <a:t>x </a:t>
            </a:r>
            <a:r>
              <a:rPr lang="en-US" sz="2400" b="1" dirty="0"/>
              <a:t>		        b. </a:t>
            </a:r>
            <a:r>
              <a:rPr lang="en-US" sz="2400" i="1" dirty="0"/>
              <a:t>S</a:t>
            </a:r>
            <a:r>
              <a:rPr lang="en-US" sz="2400" dirty="0"/>
              <a:t>(</a:t>
            </a:r>
            <a:r>
              <a:rPr lang="en-US" sz="2400" i="1" dirty="0"/>
              <a:t>x</a:t>
            </a:r>
            <a:r>
              <a:rPr lang="en-US" sz="2400" dirty="0"/>
              <a:t>) =    </a:t>
            </a:r>
            <a:r>
              <a:rPr lang="en-US" sz="2400" i="1" dirty="0"/>
              <a:t>x</a:t>
            </a:r>
            <a:r>
              <a:rPr lang="en-US" sz="2400" baseline="30000" dirty="0"/>
              <a:t>4</a:t>
            </a:r>
            <a:r>
              <a:rPr lang="en-US" sz="2400" dirty="0"/>
              <a:t> –     </a:t>
            </a:r>
            <a:r>
              <a:rPr lang="en-US" sz="2400" i="1" dirty="0"/>
              <a:t>x</a:t>
            </a:r>
            <a:r>
              <a:rPr lang="en-US" sz="2400" baseline="30000" dirty="0"/>
              <a:t>2</a:t>
            </a:r>
            <a:r>
              <a:rPr lang="en-US" sz="2400" dirty="0"/>
              <a:t> + 2</a:t>
            </a:r>
          </a:p>
          <a:p>
            <a:pPr>
              <a:buNone/>
            </a:pPr>
            <a:endParaRPr lang="en-US" sz="2400" i="1" dirty="0"/>
          </a:p>
          <a:p>
            <a:pPr>
              <a:buNone/>
            </a:pPr>
            <a:r>
              <a:rPr lang="en-US" sz="2400" b="1" dirty="0"/>
              <a:t>c. </a:t>
            </a:r>
            <a:r>
              <a:rPr lang="en-US" sz="2400" i="1" dirty="0"/>
              <a:t>T</a:t>
            </a:r>
            <a:r>
              <a:rPr lang="en-US" sz="2400" dirty="0"/>
              <a:t>(</a:t>
            </a:r>
            <a:r>
              <a:rPr lang="en-US" sz="2400" i="1" dirty="0"/>
              <a:t>x</a:t>
            </a:r>
            <a:r>
              <a:rPr lang="en-US" sz="2400" dirty="0"/>
              <a:t>) = –2</a:t>
            </a:r>
            <a:r>
              <a:rPr lang="en-US" sz="2400" i="1" dirty="0"/>
              <a:t>x</a:t>
            </a:r>
            <a:r>
              <a:rPr lang="en-US" sz="2400" baseline="30000" dirty="0"/>
              <a:t>3</a:t>
            </a:r>
            <a:r>
              <a:rPr lang="en-US" sz="2400" dirty="0"/>
              <a:t> + </a:t>
            </a:r>
            <a:r>
              <a:rPr lang="en-US" sz="2400" i="1" dirty="0"/>
              <a:t>x</a:t>
            </a:r>
            <a:r>
              <a:rPr lang="en-US" sz="2400" baseline="30000" dirty="0"/>
              <a:t>2</a:t>
            </a:r>
            <a:r>
              <a:rPr lang="en-US" sz="2400" dirty="0"/>
              <a:t> + 7</a:t>
            </a:r>
            <a:r>
              <a:rPr lang="en-US" sz="2400" i="1" dirty="0"/>
              <a:t>x </a:t>
            </a:r>
            <a:r>
              <a:rPr lang="en-US" sz="2400" dirty="0"/>
              <a:t>– 6        </a:t>
            </a:r>
            <a:r>
              <a:rPr lang="en-US" sz="2400" b="1" dirty="0"/>
              <a:t>d. </a:t>
            </a:r>
            <a:r>
              <a:rPr lang="en-US" sz="2400" i="1" dirty="0"/>
              <a:t>U</a:t>
            </a:r>
            <a:r>
              <a:rPr lang="en-US" sz="2400" dirty="0"/>
              <a:t>(</a:t>
            </a:r>
            <a:r>
              <a:rPr lang="en-US" sz="2400" i="1" dirty="0"/>
              <a:t>x</a:t>
            </a:r>
            <a:r>
              <a:rPr lang="en-US" sz="2400" dirty="0"/>
              <a:t>) = 9 + 8</a:t>
            </a:r>
            <a:r>
              <a:rPr lang="en-US" sz="2400" i="1" dirty="0"/>
              <a:t>x</a:t>
            </a:r>
            <a:r>
              <a:rPr lang="en-US" sz="2400" baseline="30000" dirty="0"/>
              <a:t>2</a:t>
            </a:r>
            <a:r>
              <a:rPr lang="en-US" sz="2400" dirty="0"/>
              <a:t> – </a:t>
            </a:r>
            <a:r>
              <a:rPr lang="en-US" sz="2400" i="1" dirty="0"/>
              <a:t>x</a:t>
            </a:r>
            <a:r>
              <a:rPr lang="en-US" sz="2400" baseline="30000" dirty="0"/>
              <a:t>4</a:t>
            </a:r>
            <a:endParaRPr lang="en-US" sz="2400" dirty="0"/>
          </a:p>
        </p:txBody>
      </p:sp>
      <p:sp>
        <p:nvSpPr>
          <p:cNvPr id="151555" name="Rectangle 3"/>
          <p:cNvSpPr>
            <a:spLocks noGrp="1" noChangeArrowheads="1"/>
          </p:cNvSpPr>
          <p:nvPr>
            <p:ph type="title"/>
          </p:nvPr>
        </p:nvSpPr>
        <p:spPr>
          <a:xfrm>
            <a:off x="301625" y="90488"/>
            <a:ext cx="8842375" cy="1143000"/>
          </a:xfrm>
          <a:noFill/>
        </p:spPr>
        <p:txBody>
          <a:bodyPr/>
          <a:lstStyle/>
          <a:p>
            <a:r>
              <a:rPr lang="en-US" sz="2400">
                <a:latin typeface="+mn-lt"/>
              </a:rPr>
              <a:t>Example 1 – </a:t>
            </a:r>
            <a:r>
              <a:rPr lang="en-US" sz="2400" i="1">
                <a:latin typeface="+mn-lt"/>
              </a:rPr>
              <a:t>Determine the Far-Left and Far-Right Behavior of a Polynomial Function</a:t>
            </a:r>
          </a:p>
        </p:txBody>
      </p:sp>
      <p:pic>
        <p:nvPicPr>
          <p:cNvPr id="151559" name="Picture 7"/>
          <p:cNvPicPr>
            <a:picLocks noChangeAspect="1" noChangeArrowheads="1"/>
          </p:cNvPicPr>
          <p:nvPr/>
        </p:nvPicPr>
        <p:blipFill>
          <a:blip r:embed="rId3" cstate="print"/>
          <a:srcRect/>
          <a:stretch>
            <a:fillRect/>
          </a:stretch>
        </p:blipFill>
        <p:spPr bwMode="auto">
          <a:xfrm>
            <a:off x="4845204" y="2590800"/>
            <a:ext cx="219075" cy="641350"/>
          </a:xfrm>
          <a:prstGeom prst="rect">
            <a:avLst/>
          </a:prstGeom>
          <a:noFill/>
          <a:ln w="9525" algn="ctr">
            <a:noFill/>
            <a:miter lim="800000"/>
            <a:headEnd/>
            <a:tailEnd/>
          </a:ln>
          <a:effectLst/>
        </p:spPr>
      </p:pic>
      <p:pic>
        <p:nvPicPr>
          <p:cNvPr id="151560" name="Picture 8"/>
          <p:cNvPicPr>
            <a:picLocks noChangeAspect="1" noChangeArrowheads="1"/>
          </p:cNvPicPr>
          <p:nvPr/>
        </p:nvPicPr>
        <p:blipFill>
          <a:blip r:embed="rId4" cstate="print"/>
          <a:srcRect/>
          <a:stretch>
            <a:fillRect/>
          </a:stretch>
        </p:blipFill>
        <p:spPr bwMode="auto">
          <a:xfrm>
            <a:off x="5648325" y="2590800"/>
            <a:ext cx="219075" cy="674688"/>
          </a:xfrm>
          <a:prstGeom prst="rect">
            <a:avLst/>
          </a:prstGeom>
          <a:noFill/>
          <a:ln w="9525" algn="ctr">
            <a:noFill/>
            <a:miter lim="800000"/>
            <a:headEnd/>
            <a:tailEnd/>
          </a:ln>
          <a:effectLst/>
        </p:spPr>
      </p:pic>
      <p:sp>
        <p:nvSpPr>
          <p:cNvPr id="6" name="Slide Number Placeholder 5"/>
          <p:cNvSpPr>
            <a:spLocks noGrp="1"/>
          </p:cNvSpPr>
          <p:nvPr>
            <p:ph type="sldNum" sz="quarter" idx="12"/>
          </p:nvPr>
        </p:nvSpPr>
        <p:spPr/>
        <p:txBody>
          <a:bodyPr/>
          <a:lstStyle/>
          <a:p>
            <a:pPr>
              <a:defRPr/>
            </a:pPr>
            <a:fld id="{C5D99174-3558-4ECF-88CC-1EADAF5F65E5}" type="slidenum">
              <a:rPr lang="en-GB" smtClean="0"/>
              <a:pPr>
                <a:defRPr/>
              </a:pPr>
              <a:t>49</a:t>
            </a:fld>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457200" y="1370013"/>
            <a:ext cx="8229600" cy="5256212"/>
          </a:xfrm>
          <a:noFill/>
        </p:spPr>
        <p:txBody>
          <a:bodyPr/>
          <a:lstStyle/>
          <a:p>
            <a:pPr marL="0" indent="0" eaLnBrk="1" hangingPunct="1">
              <a:buNone/>
            </a:pPr>
            <a:r>
              <a:rPr lang="en-US" sz="2400" smtClean="0">
                <a:cs typeface="Calibri" pitchFamily="34" charset="0"/>
              </a:rPr>
              <a:t>To divide a polynomial by a monomial, divide each term of</a:t>
            </a:r>
          </a:p>
          <a:p>
            <a:pPr marL="0" indent="0" eaLnBrk="1" hangingPunct="1">
              <a:buNone/>
            </a:pPr>
            <a:r>
              <a:rPr lang="en-US" sz="2400" smtClean="0">
                <a:cs typeface="Calibri" pitchFamily="34" charset="0"/>
              </a:rPr>
              <a:t>the polynomial by the monomial. For instance,</a:t>
            </a:r>
          </a:p>
          <a:p>
            <a:pPr marL="0" indent="0" eaLnBrk="1" hangingPunct="1">
              <a:buNone/>
            </a:pPr>
            <a:endParaRPr lang="en-US" sz="2400" smtClean="0">
              <a:cs typeface="Calibri" pitchFamily="34" charset="0"/>
            </a:endParaRPr>
          </a:p>
          <a:p>
            <a:pPr marL="0" indent="0" eaLnBrk="1" hangingPunct="1">
              <a:buNone/>
            </a:pPr>
            <a:endParaRPr lang="en-US" sz="2400" smtClean="0">
              <a:cs typeface="Calibri" pitchFamily="34" charset="0"/>
            </a:endParaRPr>
          </a:p>
          <a:p>
            <a:pPr marL="0" indent="0" eaLnBrk="1" hangingPunct="1">
              <a:buNone/>
            </a:pPr>
            <a:endParaRPr lang="en-US" sz="2400" smtClean="0">
              <a:cs typeface="Calibri" pitchFamily="34" charset="0"/>
            </a:endParaRPr>
          </a:p>
          <a:p>
            <a:pPr marL="0" indent="0" eaLnBrk="1" hangingPunct="1">
              <a:buNone/>
            </a:pPr>
            <a:endParaRPr lang="en-US" sz="2400" smtClean="0">
              <a:cs typeface="Calibri" pitchFamily="34" charset="0"/>
            </a:endParaRPr>
          </a:p>
          <a:p>
            <a:pPr marL="0" indent="0" eaLnBrk="1" hangingPunct="1">
              <a:buNone/>
            </a:pPr>
            <a:endParaRPr lang="en-US" sz="2400" smtClean="0">
              <a:cs typeface="Calibri" pitchFamily="34" charset="0"/>
            </a:endParaRPr>
          </a:p>
          <a:p>
            <a:pPr marL="0" indent="0" eaLnBrk="1" hangingPunct="1">
              <a:buNone/>
            </a:pPr>
            <a:endParaRPr lang="en-US" sz="2400" smtClean="0">
              <a:cs typeface="Calibri" pitchFamily="34" charset="0"/>
            </a:endParaRPr>
          </a:p>
          <a:p>
            <a:pPr marL="0" indent="0" eaLnBrk="1" hangingPunct="1">
              <a:buNone/>
            </a:pPr>
            <a:r>
              <a:rPr lang="en-US" sz="2400" smtClean="0">
                <a:cs typeface="Calibri" pitchFamily="34" charset="0"/>
              </a:rPr>
              <a:t>To divide a polynomial by a binomial, we use a method</a:t>
            </a:r>
          </a:p>
          <a:p>
            <a:pPr marL="0" indent="0" eaLnBrk="1" hangingPunct="1">
              <a:buNone/>
            </a:pPr>
            <a:r>
              <a:rPr lang="en-US" sz="2400" smtClean="0">
                <a:cs typeface="Calibri" pitchFamily="34" charset="0"/>
              </a:rPr>
              <a:t>similar to that used to divide natural numbers. </a:t>
            </a:r>
          </a:p>
        </p:txBody>
      </p:sp>
      <p:sp>
        <p:nvSpPr>
          <p:cNvPr id="6147" name="Rectangle 3"/>
          <p:cNvSpPr>
            <a:spLocks noGrp="1" noChangeArrowheads="1"/>
          </p:cNvSpPr>
          <p:nvPr>
            <p:ph type="title"/>
          </p:nvPr>
        </p:nvSpPr>
        <p:spPr>
          <a:xfrm>
            <a:off x="301625" y="90488"/>
            <a:ext cx="8226425" cy="1143000"/>
          </a:xfrm>
          <a:noFill/>
        </p:spPr>
        <p:txBody>
          <a:bodyPr/>
          <a:lstStyle/>
          <a:p>
            <a:pPr eaLnBrk="1" hangingPunct="1"/>
            <a:r>
              <a:rPr lang="en-US" sz="2400" smtClean="0">
                <a:latin typeface="+mn-lt"/>
                <a:cs typeface="Calibri" pitchFamily="34" charset="0"/>
              </a:rPr>
              <a:t>Division of Polynomials</a:t>
            </a:r>
          </a:p>
        </p:txBody>
      </p:sp>
      <p:pic>
        <p:nvPicPr>
          <p:cNvPr id="6148" name="Picture 5"/>
          <p:cNvPicPr>
            <a:picLocks noChangeAspect="1" noChangeArrowheads="1"/>
          </p:cNvPicPr>
          <p:nvPr/>
        </p:nvPicPr>
        <p:blipFill>
          <a:blip r:embed="rId3" cstate="print"/>
          <a:srcRect/>
          <a:stretch>
            <a:fillRect/>
          </a:stretch>
        </p:blipFill>
        <p:spPr bwMode="auto">
          <a:xfrm>
            <a:off x="646113" y="2616200"/>
            <a:ext cx="4716462" cy="758825"/>
          </a:xfrm>
          <a:prstGeom prst="rect">
            <a:avLst/>
          </a:prstGeom>
          <a:noFill/>
          <a:ln w="9525" algn="ctr">
            <a:noFill/>
            <a:miter lim="800000"/>
            <a:headEnd/>
            <a:tailEnd/>
          </a:ln>
        </p:spPr>
      </p:pic>
      <p:sp>
        <p:nvSpPr>
          <p:cNvPr id="6149" name="Text Box 6"/>
          <p:cNvSpPr txBox="1">
            <a:spLocks noChangeArrowheads="1"/>
          </p:cNvSpPr>
          <p:nvPr/>
        </p:nvSpPr>
        <p:spPr bwMode="auto">
          <a:xfrm>
            <a:off x="5943600" y="2605088"/>
            <a:ext cx="2743200" cy="1200150"/>
          </a:xfrm>
          <a:prstGeom prst="rect">
            <a:avLst/>
          </a:prstGeom>
          <a:noFill/>
          <a:ln w="9525" algn="ctr">
            <a:noFill/>
            <a:miter lim="800000"/>
            <a:headEnd/>
            <a:tailEnd/>
          </a:ln>
        </p:spPr>
        <p:txBody>
          <a:bodyPr>
            <a:spAutoFit/>
          </a:bodyPr>
          <a:lstStyle/>
          <a:p>
            <a:r>
              <a:rPr lang="en-US" sz="2400">
                <a:solidFill>
                  <a:srgbClr val="009AFF"/>
                </a:solidFill>
                <a:latin typeface="+mn-lt"/>
                <a:cs typeface="Calibri" pitchFamily="34" charset="0"/>
              </a:rPr>
              <a:t>Divide each term in the numerator by the denominator.</a:t>
            </a:r>
          </a:p>
        </p:txBody>
      </p:sp>
      <p:pic>
        <p:nvPicPr>
          <p:cNvPr id="6150" name="Picture 7"/>
          <p:cNvPicPr>
            <a:picLocks noChangeAspect="1" noChangeArrowheads="1"/>
          </p:cNvPicPr>
          <p:nvPr/>
        </p:nvPicPr>
        <p:blipFill>
          <a:blip r:embed="rId4" cstate="print"/>
          <a:srcRect/>
          <a:stretch>
            <a:fillRect/>
          </a:stretch>
        </p:blipFill>
        <p:spPr bwMode="auto">
          <a:xfrm>
            <a:off x="2881313" y="3900488"/>
            <a:ext cx="1819275" cy="355600"/>
          </a:xfrm>
          <a:prstGeom prst="rect">
            <a:avLst/>
          </a:prstGeom>
          <a:noFill/>
          <a:ln w="9525" algn="ctr">
            <a:noFill/>
            <a:miter lim="800000"/>
            <a:headEnd/>
            <a:tailEnd/>
          </a:ln>
        </p:spPr>
      </p:pic>
      <p:sp>
        <p:nvSpPr>
          <p:cNvPr id="6151" name="Text Box 8"/>
          <p:cNvSpPr txBox="1">
            <a:spLocks noChangeArrowheads="1"/>
          </p:cNvSpPr>
          <p:nvPr/>
        </p:nvSpPr>
        <p:spPr bwMode="auto">
          <a:xfrm>
            <a:off x="5972175" y="3900488"/>
            <a:ext cx="1495425" cy="461962"/>
          </a:xfrm>
          <a:prstGeom prst="rect">
            <a:avLst/>
          </a:prstGeom>
          <a:noFill/>
          <a:ln w="9525" algn="ctr">
            <a:noFill/>
            <a:miter lim="800000"/>
            <a:headEnd/>
            <a:tailEnd/>
          </a:ln>
        </p:spPr>
        <p:txBody>
          <a:bodyPr>
            <a:spAutoFit/>
          </a:bodyPr>
          <a:lstStyle/>
          <a:p>
            <a:pPr>
              <a:spcBef>
                <a:spcPct val="50000"/>
              </a:spcBef>
            </a:pPr>
            <a:r>
              <a:rPr lang="en-US" sz="2400">
                <a:solidFill>
                  <a:srgbClr val="009AFF"/>
                </a:solidFill>
                <a:latin typeface="+mn-lt"/>
                <a:cs typeface="Calibri" pitchFamily="34" charset="0"/>
              </a:rPr>
              <a:t>Simplify.</a:t>
            </a:r>
          </a:p>
        </p:txBody>
      </p:sp>
      <p:sp>
        <p:nvSpPr>
          <p:cNvPr id="8" name="Slide Number Placeholder 7"/>
          <p:cNvSpPr>
            <a:spLocks noGrp="1"/>
          </p:cNvSpPr>
          <p:nvPr>
            <p:ph type="sldNum" sz="quarter" idx="12"/>
          </p:nvPr>
        </p:nvSpPr>
        <p:spPr/>
        <p:txBody>
          <a:bodyPr/>
          <a:lstStyle/>
          <a:p>
            <a:pPr>
              <a:defRPr/>
            </a:pPr>
            <a:fld id="{C5D99174-3558-4ECF-88CC-1EADAF5F65E5}" type="slidenum">
              <a:rPr lang="en-GB" smtClean="0"/>
              <a:pPr>
                <a:defRPr/>
              </a:pPr>
              <a:t>5</a:t>
            </a:fld>
            <a:endParaRPr lang="en-GB"/>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body" idx="1"/>
          </p:nvPr>
        </p:nvSpPr>
        <p:spPr>
          <a:xfrm>
            <a:off x="457200" y="1370013"/>
            <a:ext cx="8229600" cy="5256212"/>
          </a:xfrm>
          <a:noFill/>
        </p:spPr>
        <p:txBody>
          <a:bodyPr/>
          <a:lstStyle/>
          <a:p>
            <a:pPr>
              <a:buNone/>
            </a:pPr>
            <a:r>
              <a:rPr lang="en-US" sz="2400" dirty="0"/>
              <a:t>Because </a:t>
            </a:r>
            <a:r>
              <a:rPr lang="en-US" sz="2400" i="1" dirty="0"/>
              <a:t>a</a:t>
            </a:r>
            <a:r>
              <a:rPr lang="en-US" sz="2400" i="1" baseline="-25000" dirty="0"/>
              <a:t>n</a:t>
            </a:r>
            <a:r>
              <a:rPr lang="en-US" sz="2400" i="1" dirty="0"/>
              <a:t> </a:t>
            </a:r>
            <a:r>
              <a:rPr lang="en-US" sz="2400" dirty="0"/>
              <a:t>= 1 is </a:t>
            </a:r>
            <a:r>
              <a:rPr lang="en-US" sz="2400" i="1" dirty="0"/>
              <a:t>positive </a:t>
            </a:r>
            <a:r>
              <a:rPr lang="en-US" sz="2400" dirty="0"/>
              <a:t>and </a:t>
            </a:r>
            <a:r>
              <a:rPr lang="en-US" sz="2400" i="1" dirty="0"/>
              <a:t>n </a:t>
            </a:r>
            <a:r>
              <a:rPr lang="en-US" sz="2400" dirty="0"/>
              <a:t>= 3 is </a:t>
            </a:r>
            <a:r>
              <a:rPr lang="en-US" sz="2400" i="1" dirty="0"/>
              <a:t>odd</a:t>
            </a:r>
            <a:r>
              <a:rPr lang="en-US" sz="2400" dirty="0"/>
              <a:t>,</a:t>
            </a:r>
            <a:r>
              <a:rPr lang="en-US" sz="2400" i="1" dirty="0"/>
              <a:t> </a:t>
            </a:r>
            <a:r>
              <a:rPr lang="en-US" sz="2400" dirty="0">
                <a:solidFill>
                  <a:srgbClr val="009AFF"/>
                </a:solidFill>
              </a:rPr>
              <a:t>the graph of </a:t>
            </a:r>
            <a:r>
              <a:rPr lang="en-US" sz="2400" i="1" dirty="0">
                <a:solidFill>
                  <a:srgbClr val="009AFF"/>
                </a:solidFill>
              </a:rPr>
              <a:t>P </a:t>
            </a:r>
            <a:r>
              <a:rPr lang="en-US" sz="2400" dirty="0">
                <a:solidFill>
                  <a:srgbClr val="009AFF"/>
                </a:solidFill>
              </a:rPr>
              <a:t>goes down to the far left and up to the far right.</a:t>
            </a:r>
            <a:r>
              <a:rPr lang="en-US" sz="2400" dirty="0"/>
              <a:t> </a:t>
            </a:r>
          </a:p>
          <a:p>
            <a:pPr>
              <a:buNone/>
            </a:pPr>
            <a:r>
              <a:rPr lang="en-US" sz="2400" dirty="0"/>
              <a:t>See </a:t>
            </a:r>
            <a:r>
              <a:rPr lang="en-US" sz="2400" dirty="0" smtClean="0"/>
              <a:t>the figure below.</a:t>
            </a:r>
            <a:endParaRPr lang="en-US" sz="2400" dirty="0"/>
          </a:p>
        </p:txBody>
      </p:sp>
      <p:sp>
        <p:nvSpPr>
          <p:cNvPr id="155651" name="Rectangle 3"/>
          <p:cNvSpPr>
            <a:spLocks noGrp="1" noChangeArrowheads="1"/>
          </p:cNvSpPr>
          <p:nvPr>
            <p:ph type="title"/>
          </p:nvPr>
        </p:nvSpPr>
        <p:spPr>
          <a:xfrm>
            <a:off x="301625" y="90488"/>
            <a:ext cx="8226425" cy="1143000"/>
          </a:xfrm>
          <a:noFill/>
        </p:spPr>
        <p:txBody>
          <a:bodyPr/>
          <a:lstStyle/>
          <a:p>
            <a:r>
              <a:rPr lang="en-US" sz="2400">
                <a:latin typeface="+mn-lt"/>
              </a:rPr>
              <a:t>Example 1(a) – </a:t>
            </a:r>
            <a:r>
              <a:rPr lang="en-US" sz="2400" i="1">
                <a:latin typeface="+mn-lt"/>
              </a:rPr>
              <a:t>Solution</a:t>
            </a:r>
          </a:p>
        </p:txBody>
      </p:sp>
      <p:sp>
        <p:nvSpPr>
          <p:cNvPr id="155655" name="Rectangle 7"/>
          <p:cNvSpPr>
            <a:spLocks noChangeArrowheads="1"/>
          </p:cNvSpPr>
          <p:nvPr/>
        </p:nvSpPr>
        <p:spPr bwMode="auto">
          <a:xfrm>
            <a:off x="4071169" y="6126163"/>
            <a:ext cx="973087" cy="461665"/>
          </a:xfrm>
          <a:prstGeom prst="rect">
            <a:avLst/>
          </a:prstGeom>
          <a:noFill/>
          <a:ln w="9525" algn="ctr">
            <a:noFill/>
            <a:miter lim="800000"/>
            <a:headEnd/>
            <a:tailEnd/>
          </a:ln>
          <a:effectLst/>
        </p:spPr>
        <p:txBody>
          <a:bodyPr wrap="none">
            <a:spAutoFit/>
          </a:bodyPr>
          <a:lstStyle/>
          <a:p>
            <a:pPr algn="ctr">
              <a:spcBef>
                <a:spcPct val="0"/>
              </a:spcBef>
            </a:pPr>
            <a:r>
              <a:rPr lang="en-US" sz="2400" b="1" dirty="0" smtClean="0">
                <a:solidFill>
                  <a:schemeClr val="tx1"/>
                </a:solidFill>
                <a:latin typeface="+mn-lt"/>
              </a:rPr>
              <a:t>Figure</a:t>
            </a:r>
            <a:endParaRPr lang="en-US" sz="2400" b="1" dirty="0">
              <a:solidFill>
                <a:schemeClr val="tx1"/>
              </a:solidFill>
              <a:latin typeface="+mn-lt"/>
            </a:endParaRPr>
          </a:p>
        </p:txBody>
      </p:sp>
      <p:pic>
        <p:nvPicPr>
          <p:cNvPr id="155656" name="Picture 8"/>
          <p:cNvPicPr>
            <a:picLocks noChangeAspect="1" noChangeArrowheads="1"/>
          </p:cNvPicPr>
          <p:nvPr/>
        </p:nvPicPr>
        <p:blipFill>
          <a:blip r:embed="rId3" cstate="print"/>
          <a:srcRect/>
          <a:stretch>
            <a:fillRect/>
          </a:stretch>
        </p:blipFill>
        <p:spPr bwMode="auto">
          <a:xfrm>
            <a:off x="2990850" y="2709863"/>
            <a:ext cx="2962275" cy="3341687"/>
          </a:xfrm>
          <a:prstGeom prst="rect">
            <a:avLst/>
          </a:prstGeom>
          <a:noFill/>
          <a:ln w="9525" algn="ctr">
            <a:noFill/>
            <a:miter lim="800000"/>
            <a:headEnd/>
            <a:tailEnd/>
          </a:ln>
          <a:effectLst/>
        </p:spPr>
      </p:pic>
      <p:sp>
        <p:nvSpPr>
          <p:cNvPr id="6" name="Slide Number Placeholder 5"/>
          <p:cNvSpPr>
            <a:spLocks noGrp="1"/>
          </p:cNvSpPr>
          <p:nvPr>
            <p:ph type="sldNum" sz="quarter" idx="12"/>
          </p:nvPr>
        </p:nvSpPr>
        <p:spPr/>
        <p:txBody>
          <a:bodyPr/>
          <a:lstStyle/>
          <a:p>
            <a:pPr>
              <a:defRPr/>
            </a:pPr>
            <a:fld id="{C5D99174-3558-4ECF-88CC-1EADAF5F65E5}" type="slidenum">
              <a:rPr lang="en-GB" smtClean="0"/>
              <a:pPr>
                <a:defRPr/>
              </a:pPr>
              <a:t>50</a:t>
            </a:fld>
            <a:endParaRPr lang="en-GB"/>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body" idx="1"/>
          </p:nvPr>
        </p:nvSpPr>
        <p:spPr>
          <a:xfrm>
            <a:off x="457200" y="1370013"/>
            <a:ext cx="8229600" cy="5256212"/>
          </a:xfrm>
          <a:noFill/>
        </p:spPr>
        <p:txBody>
          <a:bodyPr/>
          <a:lstStyle/>
          <a:p>
            <a:pPr>
              <a:buNone/>
            </a:pPr>
            <a:r>
              <a:rPr lang="en-US" sz="2400" dirty="0"/>
              <a:t>Because </a:t>
            </a:r>
            <a:r>
              <a:rPr lang="en-US" sz="2400" i="1" dirty="0"/>
              <a:t>a</a:t>
            </a:r>
            <a:r>
              <a:rPr lang="en-US" sz="2400" i="1" baseline="-25000" dirty="0"/>
              <a:t>n</a:t>
            </a:r>
            <a:r>
              <a:rPr lang="en-US" sz="2400" i="1" dirty="0"/>
              <a:t> </a:t>
            </a:r>
            <a:r>
              <a:rPr lang="en-US" sz="2400" dirty="0"/>
              <a:t>=   </a:t>
            </a:r>
            <a:r>
              <a:rPr lang="en-US" sz="2400" dirty="0" smtClean="0"/>
              <a:t>    </a:t>
            </a:r>
            <a:r>
              <a:rPr lang="en-US" sz="2400" dirty="0"/>
              <a:t>is </a:t>
            </a:r>
            <a:r>
              <a:rPr lang="en-US" sz="2400" i="1" dirty="0"/>
              <a:t>positive </a:t>
            </a:r>
            <a:r>
              <a:rPr lang="en-US" sz="2400" dirty="0"/>
              <a:t>and </a:t>
            </a:r>
            <a:r>
              <a:rPr lang="en-US" sz="2400" i="1" dirty="0"/>
              <a:t>n </a:t>
            </a:r>
            <a:r>
              <a:rPr lang="en-US" sz="2400" dirty="0"/>
              <a:t>= 4 is </a:t>
            </a:r>
            <a:r>
              <a:rPr lang="en-US" sz="2400" i="1" dirty="0"/>
              <a:t>even</a:t>
            </a:r>
            <a:r>
              <a:rPr lang="en-US" sz="2400" dirty="0"/>
              <a:t>,</a:t>
            </a:r>
            <a:r>
              <a:rPr lang="en-US" sz="2400" i="1" dirty="0"/>
              <a:t> </a:t>
            </a:r>
            <a:r>
              <a:rPr lang="en-US" sz="2400" dirty="0">
                <a:solidFill>
                  <a:srgbClr val="009AFF"/>
                </a:solidFill>
              </a:rPr>
              <a:t>the graph of </a:t>
            </a:r>
            <a:r>
              <a:rPr lang="en-US" sz="2400" i="1" dirty="0">
                <a:solidFill>
                  <a:srgbClr val="009AFF"/>
                </a:solidFill>
              </a:rPr>
              <a:t>S </a:t>
            </a:r>
            <a:r>
              <a:rPr lang="en-US" sz="2400" dirty="0">
                <a:solidFill>
                  <a:srgbClr val="009AFF"/>
                </a:solidFill>
              </a:rPr>
              <a:t>goes up to the far left and up to the far right.</a:t>
            </a:r>
            <a:r>
              <a:rPr lang="en-US" sz="2400" dirty="0"/>
              <a:t> </a:t>
            </a:r>
          </a:p>
          <a:p>
            <a:pPr>
              <a:buNone/>
            </a:pPr>
            <a:r>
              <a:rPr lang="en-US" sz="2400" dirty="0"/>
              <a:t>See </a:t>
            </a:r>
            <a:r>
              <a:rPr lang="en-US" sz="2400" dirty="0" smtClean="0"/>
              <a:t>the figure  below.</a:t>
            </a:r>
            <a:endParaRPr lang="en-US" sz="2400" dirty="0"/>
          </a:p>
        </p:txBody>
      </p:sp>
      <p:sp>
        <p:nvSpPr>
          <p:cNvPr id="157699" name="Rectangle 3"/>
          <p:cNvSpPr>
            <a:spLocks noGrp="1" noChangeArrowheads="1"/>
          </p:cNvSpPr>
          <p:nvPr>
            <p:ph type="title"/>
          </p:nvPr>
        </p:nvSpPr>
        <p:spPr>
          <a:xfrm>
            <a:off x="301625" y="90488"/>
            <a:ext cx="8226425" cy="1143000"/>
          </a:xfrm>
          <a:noFill/>
        </p:spPr>
        <p:txBody>
          <a:bodyPr/>
          <a:lstStyle/>
          <a:p>
            <a:r>
              <a:rPr lang="en-US" sz="2400">
                <a:latin typeface="+mn-lt"/>
              </a:rPr>
              <a:t>Example 1(b) – </a:t>
            </a:r>
            <a:r>
              <a:rPr lang="en-US" sz="2400" i="1">
                <a:latin typeface="+mn-lt"/>
              </a:rPr>
              <a:t>Solution</a:t>
            </a:r>
          </a:p>
        </p:txBody>
      </p:sp>
      <p:sp>
        <p:nvSpPr>
          <p:cNvPr id="157701" name="Rectangle 5"/>
          <p:cNvSpPr>
            <a:spLocks noChangeArrowheads="1"/>
          </p:cNvSpPr>
          <p:nvPr/>
        </p:nvSpPr>
        <p:spPr bwMode="auto">
          <a:xfrm>
            <a:off x="4075932" y="6248400"/>
            <a:ext cx="973088" cy="461665"/>
          </a:xfrm>
          <a:prstGeom prst="rect">
            <a:avLst/>
          </a:prstGeom>
          <a:noFill/>
          <a:ln w="9525" algn="ctr">
            <a:noFill/>
            <a:miter lim="800000"/>
            <a:headEnd/>
            <a:tailEnd/>
          </a:ln>
          <a:effectLst/>
        </p:spPr>
        <p:txBody>
          <a:bodyPr wrap="none">
            <a:spAutoFit/>
          </a:bodyPr>
          <a:lstStyle/>
          <a:p>
            <a:pPr algn="ctr">
              <a:spcBef>
                <a:spcPct val="0"/>
              </a:spcBef>
            </a:pPr>
            <a:r>
              <a:rPr lang="en-US" sz="2400" b="1" dirty="0" smtClean="0">
                <a:solidFill>
                  <a:schemeClr val="tx1"/>
                </a:solidFill>
                <a:latin typeface="+mn-lt"/>
              </a:rPr>
              <a:t>Figure</a:t>
            </a:r>
            <a:endParaRPr lang="en-US" sz="2400" b="1" dirty="0">
              <a:solidFill>
                <a:schemeClr val="tx1"/>
              </a:solidFill>
              <a:latin typeface="+mn-lt"/>
            </a:endParaRPr>
          </a:p>
        </p:txBody>
      </p:sp>
      <p:pic>
        <p:nvPicPr>
          <p:cNvPr id="157704" name="Picture 8"/>
          <p:cNvPicPr>
            <a:picLocks noChangeAspect="1" noChangeArrowheads="1"/>
          </p:cNvPicPr>
          <p:nvPr/>
        </p:nvPicPr>
        <p:blipFill>
          <a:blip r:embed="rId3" cstate="print"/>
          <a:srcRect/>
          <a:stretch>
            <a:fillRect/>
          </a:stretch>
        </p:blipFill>
        <p:spPr bwMode="auto">
          <a:xfrm>
            <a:off x="2943225" y="2573338"/>
            <a:ext cx="3181350" cy="3613150"/>
          </a:xfrm>
          <a:prstGeom prst="rect">
            <a:avLst/>
          </a:prstGeom>
          <a:noFill/>
          <a:ln w="9525" algn="ctr">
            <a:noFill/>
            <a:miter lim="800000"/>
            <a:headEnd/>
            <a:tailEnd/>
          </a:ln>
          <a:effectLst/>
        </p:spPr>
      </p:pic>
      <p:pic>
        <p:nvPicPr>
          <p:cNvPr id="157705" name="Picture 9"/>
          <p:cNvPicPr>
            <a:picLocks noChangeAspect="1" noChangeArrowheads="1"/>
          </p:cNvPicPr>
          <p:nvPr/>
        </p:nvPicPr>
        <p:blipFill>
          <a:blip r:embed="rId4" cstate="print"/>
          <a:srcRect/>
          <a:stretch>
            <a:fillRect/>
          </a:stretch>
        </p:blipFill>
        <p:spPr bwMode="auto">
          <a:xfrm>
            <a:off x="2295294" y="1380894"/>
            <a:ext cx="165100" cy="484187"/>
          </a:xfrm>
          <a:prstGeom prst="rect">
            <a:avLst/>
          </a:prstGeom>
          <a:noFill/>
          <a:ln w="9525" algn="ctr">
            <a:noFill/>
            <a:miter lim="800000"/>
            <a:headEnd/>
            <a:tailEnd/>
          </a:ln>
          <a:effectLst/>
        </p:spPr>
      </p:pic>
      <p:sp>
        <p:nvSpPr>
          <p:cNvPr id="157706" name="Text Box 10"/>
          <p:cNvSpPr txBox="1">
            <a:spLocks noChangeArrowheads="1"/>
          </p:cNvSpPr>
          <p:nvPr/>
        </p:nvSpPr>
        <p:spPr bwMode="auto">
          <a:xfrm>
            <a:off x="8242300" y="652463"/>
            <a:ext cx="963149" cy="461665"/>
          </a:xfrm>
          <a:prstGeom prst="rect">
            <a:avLst/>
          </a:prstGeom>
          <a:noFill/>
          <a:ln w="9525" algn="ctr">
            <a:noFill/>
            <a:miter lim="800000"/>
            <a:headEnd/>
            <a:tailEnd/>
          </a:ln>
          <a:effectLst/>
        </p:spPr>
        <p:txBody>
          <a:bodyPr wrap="none">
            <a:spAutoFit/>
          </a:bodyPr>
          <a:lstStyle/>
          <a:p>
            <a:pPr>
              <a:spcBef>
                <a:spcPct val="0"/>
              </a:spcBef>
            </a:pPr>
            <a:r>
              <a:rPr lang="en-US" sz="2400">
                <a:solidFill>
                  <a:srgbClr val="00718C"/>
                </a:solidFill>
                <a:latin typeface="+mn-lt"/>
              </a:rPr>
              <a:t>cont’d</a:t>
            </a:r>
          </a:p>
        </p:txBody>
      </p:sp>
      <p:sp>
        <p:nvSpPr>
          <p:cNvPr id="8" name="Slide Number Placeholder 7"/>
          <p:cNvSpPr>
            <a:spLocks noGrp="1"/>
          </p:cNvSpPr>
          <p:nvPr>
            <p:ph type="sldNum" sz="quarter" idx="12"/>
          </p:nvPr>
        </p:nvSpPr>
        <p:spPr/>
        <p:txBody>
          <a:bodyPr/>
          <a:lstStyle/>
          <a:p>
            <a:pPr>
              <a:defRPr/>
            </a:pPr>
            <a:fld id="{C5D99174-3558-4ECF-88CC-1EADAF5F65E5}" type="slidenum">
              <a:rPr lang="en-GB" smtClean="0"/>
              <a:pPr>
                <a:defRPr/>
              </a:pPr>
              <a:t>51</a:t>
            </a:fld>
            <a:endParaRPr lang="en-GB"/>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body" idx="1"/>
          </p:nvPr>
        </p:nvSpPr>
        <p:spPr>
          <a:xfrm>
            <a:off x="457200" y="1371600"/>
            <a:ext cx="8229600" cy="5256213"/>
          </a:xfrm>
          <a:noFill/>
        </p:spPr>
        <p:txBody>
          <a:bodyPr/>
          <a:lstStyle/>
          <a:p>
            <a:pPr>
              <a:buNone/>
            </a:pPr>
            <a:r>
              <a:rPr lang="en-US" sz="2400" dirty="0"/>
              <a:t>Because </a:t>
            </a:r>
            <a:r>
              <a:rPr lang="en-US" sz="2400" i="1" dirty="0"/>
              <a:t>a</a:t>
            </a:r>
            <a:r>
              <a:rPr lang="en-US" sz="2400" i="1" baseline="-25000" dirty="0"/>
              <a:t>n</a:t>
            </a:r>
            <a:r>
              <a:rPr lang="en-US" sz="2400" i="1" dirty="0"/>
              <a:t> </a:t>
            </a:r>
            <a:r>
              <a:rPr lang="en-US" sz="2400" dirty="0"/>
              <a:t>= –2 is </a:t>
            </a:r>
            <a:r>
              <a:rPr lang="en-US" sz="2400" i="1" dirty="0"/>
              <a:t>negative </a:t>
            </a:r>
            <a:r>
              <a:rPr lang="en-US" sz="2400" dirty="0"/>
              <a:t>and </a:t>
            </a:r>
            <a:r>
              <a:rPr lang="en-US" sz="2400" i="1" dirty="0"/>
              <a:t>n </a:t>
            </a:r>
            <a:r>
              <a:rPr lang="en-US" sz="2400" dirty="0"/>
              <a:t>= 3 is </a:t>
            </a:r>
            <a:r>
              <a:rPr lang="en-US" sz="2400" i="1" dirty="0"/>
              <a:t>odd</a:t>
            </a:r>
            <a:r>
              <a:rPr lang="en-US" sz="2400" dirty="0"/>
              <a:t>,</a:t>
            </a:r>
            <a:r>
              <a:rPr lang="en-US" sz="2400" i="1" dirty="0"/>
              <a:t> </a:t>
            </a:r>
            <a:r>
              <a:rPr lang="en-US" sz="2400" dirty="0">
                <a:solidFill>
                  <a:srgbClr val="009AFF"/>
                </a:solidFill>
              </a:rPr>
              <a:t>the graph of </a:t>
            </a:r>
            <a:r>
              <a:rPr lang="en-US" sz="2400" i="1" dirty="0">
                <a:solidFill>
                  <a:srgbClr val="009AFF"/>
                </a:solidFill>
              </a:rPr>
              <a:t>T </a:t>
            </a:r>
            <a:r>
              <a:rPr lang="en-US" sz="2400" dirty="0">
                <a:solidFill>
                  <a:srgbClr val="009AFF"/>
                </a:solidFill>
              </a:rPr>
              <a:t>goes up to the far left and down to the far right.</a:t>
            </a:r>
            <a:r>
              <a:rPr lang="en-US" sz="2400" dirty="0"/>
              <a:t> </a:t>
            </a:r>
          </a:p>
          <a:p>
            <a:pPr>
              <a:buNone/>
            </a:pPr>
            <a:r>
              <a:rPr lang="en-US" sz="2400" dirty="0"/>
              <a:t>See </a:t>
            </a:r>
            <a:r>
              <a:rPr lang="en-US" sz="2400" dirty="0" smtClean="0"/>
              <a:t>the figure .</a:t>
            </a:r>
            <a:endParaRPr lang="en-US" sz="2400" dirty="0"/>
          </a:p>
        </p:txBody>
      </p:sp>
      <p:sp>
        <p:nvSpPr>
          <p:cNvPr id="159747" name="Rectangle 3"/>
          <p:cNvSpPr>
            <a:spLocks noGrp="1" noChangeArrowheads="1"/>
          </p:cNvSpPr>
          <p:nvPr>
            <p:ph type="title"/>
          </p:nvPr>
        </p:nvSpPr>
        <p:spPr>
          <a:xfrm>
            <a:off x="301625" y="90488"/>
            <a:ext cx="8226425" cy="1143000"/>
          </a:xfrm>
          <a:noFill/>
        </p:spPr>
        <p:txBody>
          <a:bodyPr/>
          <a:lstStyle/>
          <a:p>
            <a:r>
              <a:rPr lang="en-US" sz="2400">
                <a:latin typeface="+mn-lt"/>
              </a:rPr>
              <a:t>Example 1(c) – </a:t>
            </a:r>
            <a:r>
              <a:rPr lang="en-US" sz="2400" i="1">
                <a:latin typeface="+mn-lt"/>
              </a:rPr>
              <a:t>Solution</a:t>
            </a:r>
          </a:p>
        </p:txBody>
      </p:sp>
      <p:sp>
        <p:nvSpPr>
          <p:cNvPr id="159749" name="Rectangle 5"/>
          <p:cNvSpPr>
            <a:spLocks noChangeArrowheads="1"/>
          </p:cNvSpPr>
          <p:nvPr/>
        </p:nvSpPr>
        <p:spPr bwMode="auto">
          <a:xfrm>
            <a:off x="4041466" y="5922963"/>
            <a:ext cx="1042017" cy="461665"/>
          </a:xfrm>
          <a:prstGeom prst="rect">
            <a:avLst/>
          </a:prstGeom>
          <a:noFill/>
          <a:ln w="9525" algn="ctr">
            <a:noFill/>
            <a:miter lim="800000"/>
            <a:headEnd/>
            <a:tailEnd/>
          </a:ln>
          <a:effectLst/>
        </p:spPr>
        <p:txBody>
          <a:bodyPr wrap="none">
            <a:spAutoFit/>
          </a:bodyPr>
          <a:lstStyle/>
          <a:p>
            <a:pPr algn="ctr">
              <a:spcBef>
                <a:spcPct val="0"/>
              </a:spcBef>
            </a:pPr>
            <a:r>
              <a:rPr lang="en-US" sz="2400" b="1" dirty="0">
                <a:solidFill>
                  <a:schemeClr val="tx1"/>
                </a:solidFill>
                <a:latin typeface="+mn-lt"/>
              </a:rPr>
              <a:t>Figure </a:t>
            </a:r>
          </a:p>
        </p:txBody>
      </p:sp>
      <p:pic>
        <p:nvPicPr>
          <p:cNvPr id="159751" name="Picture 7"/>
          <p:cNvPicPr>
            <a:picLocks noChangeAspect="1" noChangeArrowheads="1"/>
          </p:cNvPicPr>
          <p:nvPr/>
        </p:nvPicPr>
        <p:blipFill>
          <a:blip r:embed="rId3" cstate="print"/>
          <a:srcRect/>
          <a:stretch>
            <a:fillRect/>
          </a:stretch>
        </p:blipFill>
        <p:spPr bwMode="auto">
          <a:xfrm>
            <a:off x="3098800" y="2709863"/>
            <a:ext cx="2916238" cy="3124200"/>
          </a:xfrm>
          <a:prstGeom prst="rect">
            <a:avLst/>
          </a:prstGeom>
          <a:noFill/>
          <a:ln w="9525" algn="ctr">
            <a:noFill/>
            <a:miter lim="800000"/>
            <a:headEnd/>
            <a:tailEnd/>
          </a:ln>
          <a:effectLst/>
        </p:spPr>
      </p:pic>
      <p:sp>
        <p:nvSpPr>
          <p:cNvPr id="159752" name="Text Box 8"/>
          <p:cNvSpPr txBox="1">
            <a:spLocks noChangeArrowheads="1"/>
          </p:cNvSpPr>
          <p:nvPr/>
        </p:nvSpPr>
        <p:spPr bwMode="auto">
          <a:xfrm>
            <a:off x="8242300" y="652463"/>
            <a:ext cx="963149" cy="461665"/>
          </a:xfrm>
          <a:prstGeom prst="rect">
            <a:avLst/>
          </a:prstGeom>
          <a:noFill/>
          <a:ln w="9525" algn="ctr">
            <a:noFill/>
            <a:miter lim="800000"/>
            <a:headEnd/>
            <a:tailEnd/>
          </a:ln>
          <a:effectLst/>
        </p:spPr>
        <p:txBody>
          <a:bodyPr wrap="none">
            <a:spAutoFit/>
          </a:bodyPr>
          <a:lstStyle/>
          <a:p>
            <a:pPr>
              <a:spcBef>
                <a:spcPct val="0"/>
              </a:spcBef>
            </a:pPr>
            <a:r>
              <a:rPr lang="en-US" sz="2400">
                <a:solidFill>
                  <a:srgbClr val="00718C"/>
                </a:solidFill>
                <a:latin typeface="+mn-lt"/>
              </a:rPr>
              <a:t>cont’d</a:t>
            </a:r>
          </a:p>
        </p:txBody>
      </p:sp>
      <p:sp>
        <p:nvSpPr>
          <p:cNvPr id="7" name="Slide Number Placeholder 6"/>
          <p:cNvSpPr>
            <a:spLocks noGrp="1"/>
          </p:cNvSpPr>
          <p:nvPr>
            <p:ph type="sldNum" sz="quarter" idx="12"/>
          </p:nvPr>
        </p:nvSpPr>
        <p:spPr/>
        <p:txBody>
          <a:bodyPr/>
          <a:lstStyle/>
          <a:p>
            <a:pPr>
              <a:defRPr/>
            </a:pPr>
            <a:fld id="{C5D99174-3558-4ECF-88CC-1EADAF5F65E5}" type="slidenum">
              <a:rPr lang="en-GB" smtClean="0"/>
              <a:pPr>
                <a:defRPr/>
              </a:pPr>
              <a:t>52</a:t>
            </a:fld>
            <a:endParaRPr lang="en-GB"/>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body" idx="1"/>
          </p:nvPr>
        </p:nvSpPr>
        <p:spPr>
          <a:xfrm>
            <a:off x="457200" y="1370013"/>
            <a:ext cx="8229600" cy="5256212"/>
          </a:xfrm>
          <a:noFill/>
        </p:spPr>
        <p:txBody>
          <a:bodyPr/>
          <a:lstStyle/>
          <a:p>
            <a:pPr>
              <a:buNone/>
            </a:pPr>
            <a:r>
              <a:rPr lang="en-US" sz="2400" dirty="0"/>
              <a:t>The leading term of </a:t>
            </a:r>
            <a:r>
              <a:rPr lang="en-US" sz="2400" i="1" dirty="0"/>
              <a:t>U </a:t>
            </a:r>
            <a:r>
              <a:rPr lang="en-US" sz="2400" dirty="0"/>
              <a:t>is –</a:t>
            </a:r>
            <a:r>
              <a:rPr lang="en-US" sz="2400" i="1" dirty="0"/>
              <a:t>x</a:t>
            </a:r>
            <a:r>
              <a:rPr lang="en-US" sz="2400" baseline="30000" dirty="0"/>
              <a:t>4</a:t>
            </a:r>
            <a:r>
              <a:rPr lang="en-US" sz="2400" dirty="0"/>
              <a:t> and the leading coefficient is   –1. </a:t>
            </a:r>
          </a:p>
          <a:p>
            <a:pPr>
              <a:buNone/>
            </a:pPr>
            <a:endParaRPr lang="en-US" sz="2400" dirty="0"/>
          </a:p>
          <a:p>
            <a:pPr>
              <a:buNone/>
            </a:pPr>
            <a:r>
              <a:rPr lang="en-US" sz="2400" dirty="0"/>
              <a:t>Because </a:t>
            </a:r>
            <a:r>
              <a:rPr lang="en-US" sz="2400" i="1" dirty="0"/>
              <a:t>a</a:t>
            </a:r>
            <a:r>
              <a:rPr lang="en-US" sz="2400" i="1" baseline="-25000" dirty="0"/>
              <a:t>n</a:t>
            </a:r>
            <a:r>
              <a:rPr lang="en-US" sz="2400" i="1" dirty="0"/>
              <a:t> </a:t>
            </a:r>
            <a:r>
              <a:rPr lang="en-US" sz="2400" dirty="0"/>
              <a:t>= –1 is </a:t>
            </a:r>
            <a:r>
              <a:rPr lang="en-US" sz="2400" i="1" dirty="0"/>
              <a:t>negative </a:t>
            </a:r>
          </a:p>
          <a:p>
            <a:pPr>
              <a:buNone/>
            </a:pPr>
            <a:r>
              <a:rPr lang="en-US" sz="2400" dirty="0"/>
              <a:t>and </a:t>
            </a:r>
            <a:r>
              <a:rPr lang="en-US" sz="2400" i="1" dirty="0"/>
              <a:t>n </a:t>
            </a:r>
            <a:r>
              <a:rPr lang="en-US" sz="2400" dirty="0"/>
              <a:t>= 4 is </a:t>
            </a:r>
            <a:r>
              <a:rPr lang="en-US" sz="2400" i="1" dirty="0"/>
              <a:t>even, </a:t>
            </a:r>
            <a:r>
              <a:rPr lang="en-US" sz="2400" dirty="0">
                <a:solidFill>
                  <a:srgbClr val="009AFF"/>
                </a:solidFill>
              </a:rPr>
              <a:t>the graph </a:t>
            </a:r>
          </a:p>
          <a:p>
            <a:pPr>
              <a:buNone/>
            </a:pPr>
            <a:r>
              <a:rPr lang="en-US" sz="2400" dirty="0">
                <a:solidFill>
                  <a:srgbClr val="009AFF"/>
                </a:solidFill>
              </a:rPr>
              <a:t>of </a:t>
            </a:r>
            <a:r>
              <a:rPr lang="en-US" sz="2400" i="1" dirty="0">
                <a:solidFill>
                  <a:srgbClr val="009AFF"/>
                </a:solidFill>
              </a:rPr>
              <a:t>U </a:t>
            </a:r>
            <a:r>
              <a:rPr lang="en-US" sz="2400" dirty="0">
                <a:solidFill>
                  <a:srgbClr val="009AFF"/>
                </a:solidFill>
              </a:rPr>
              <a:t>goes down to the far left </a:t>
            </a:r>
          </a:p>
          <a:p>
            <a:pPr>
              <a:buNone/>
            </a:pPr>
            <a:r>
              <a:rPr lang="en-US" sz="2400" dirty="0">
                <a:solidFill>
                  <a:srgbClr val="009AFF"/>
                </a:solidFill>
              </a:rPr>
              <a:t>and down to the far right.</a:t>
            </a:r>
            <a:r>
              <a:rPr lang="en-US" sz="2400" dirty="0"/>
              <a:t> </a:t>
            </a:r>
          </a:p>
          <a:p>
            <a:pPr>
              <a:buNone/>
            </a:pPr>
            <a:r>
              <a:rPr lang="en-US" sz="2400" dirty="0"/>
              <a:t>See </a:t>
            </a:r>
            <a:r>
              <a:rPr lang="en-US" sz="2400" dirty="0" smtClean="0"/>
              <a:t>the figure below.</a:t>
            </a:r>
            <a:endParaRPr lang="en-US" sz="2400" dirty="0"/>
          </a:p>
        </p:txBody>
      </p:sp>
      <p:sp>
        <p:nvSpPr>
          <p:cNvPr id="161795" name="Rectangle 3"/>
          <p:cNvSpPr>
            <a:spLocks noGrp="1" noChangeArrowheads="1"/>
          </p:cNvSpPr>
          <p:nvPr>
            <p:ph type="title"/>
          </p:nvPr>
        </p:nvSpPr>
        <p:spPr>
          <a:xfrm>
            <a:off x="301625" y="90488"/>
            <a:ext cx="8226425" cy="1143000"/>
          </a:xfrm>
          <a:noFill/>
        </p:spPr>
        <p:txBody>
          <a:bodyPr/>
          <a:lstStyle/>
          <a:p>
            <a:r>
              <a:rPr lang="en-US" sz="2400">
                <a:latin typeface="+mn-lt"/>
              </a:rPr>
              <a:t>Example 1(d) – </a:t>
            </a:r>
            <a:r>
              <a:rPr lang="en-US" sz="2400" i="1">
                <a:latin typeface="+mn-lt"/>
              </a:rPr>
              <a:t>Solution</a:t>
            </a:r>
          </a:p>
        </p:txBody>
      </p:sp>
      <p:sp>
        <p:nvSpPr>
          <p:cNvPr id="161796" name="Rectangle 4"/>
          <p:cNvSpPr>
            <a:spLocks noChangeArrowheads="1"/>
          </p:cNvSpPr>
          <p:nvPr/>
        </p:nvSpPr>
        <p:spPr bwMode="auto">
          <a:xfrm>
            <a:off x="6571942" y="6248400"/>
            <a:ext cx="1042017" cy="461665"/>
          </a:xfrm>
          <a:prstGeom prst="rect">
            <a:avLst/>
          </a:prstGeom>
          <a:noFill/>
          <a:ln w="9525" algn="ctr">
            <a:noFill/>
            <a:miter lim="800000"/>
            <a:headEnd/>
            <a:tailEnd/>
          </a:ln>
          <a:effectLst/>
        </p:spPr>
        <p:txBody>
          <a:bodyPr wrap="none">
            <a:spAutoFit/>
          </a:bodyPr>
          <a:lstStyle/>
          <a:p>
            <a:pPr algn="ctr">
              <a:spcBef>
                <a:spcPct val="0"/>
              </a:spcBef>
            </a:pPr>
            <a:r>
              <a:rPr lang="en-US" sz="2400" b="1" dirty="0">
                <a:solidFill>
                  <a:schemeClr val="tx1"/>
                </a:solidFill>
                <a:latin typeface="+mn-lt"/>
              </a:rPr>
              <a:t>Figure </a:t>
            </a:r>
          </a:p>
        </p:txBody>
      </p:sp>
      <p:pic>
        <p:nvPicPr>
          <p:cNvPr id="161799" name="Picture 7"/>
          <p:cNvPicPr>
            <a:picLocks noChangeAspect="1" noChangeArrowheads="1"/>
          </p:cNvPicPr>
          <p:nvPr/>
        </p:nvPicPr>
        <p:blipFill>
          <a:blip r:embed="rId3" cstate="print"/>
          <a:srcRect/>
          <a:stretch>
            <a:fillRect/>
          </a:stretch>
        </p:blipFill>
        <p:spPr bwMode="auto">
          <a:xfrm>
            <a:off x="5638800" y="2909888"/>
            <a:ext cx="2944813" cy="3276600"/>
          </a:xfrm>
          <a:prstGeom prst="rect">
            <a:avLst/>
          </a:prstGeom>
          <a:noFill/>
          <a:ln w="9525" algn="ctr">
            <a:noFill/>
            <a:miter lim="800000"/>
            <a:headEnd/>
            <a:tailEnd/>
          </a:ln>
          <a:effectLst/>
        </p:spPr>
      </p:pic>
      <p:sp>
        <p:nvSpPr>
          <p:cNvPr id="161800" name="Text Box 8"/>
          <p:cNvSpPr txBox="1">
            <a:spLocks noChangeArrowheads="1"/>
          </p:cNvSpPr>
          <p:nvPr/>
        </p:nvSpPr>
        <p:spPr bwMode="auto">
          <a:xfrm>
            <a:off x="8242300" y="652463"/>
            <a:ext cx="963149" cy="461665"/>
          </a:xfrm>
          <a:prstGeom prst="rect">
            <a:avLst/>
          </a:prstGeom>
          <a:noFill/>
          <a:ln w="9525" algn="ctr">
            <a:noFill/>
            <a:miter lim="800000"/>
            <a:headEnd/>
            <a:tailEnd/>
          </a:ln>
          <a:effectLst/>
        </p:spPr>
        <p:txBody>
          <a:bodyPr wrap="none">
            <a:spAutoFit/>
          </a:bodyPr>
          <a:lstStyle/>
          <a:p>
            <a:pPr>
              <a:spcBef>
                <a:spcPct val="0"/>
              </a:spcBef>
            </a:pPr>
            <a:r>
              <a:rPr lang="en-US" sz="2400">
                <a:solidFill>
                  <a:srgbClr val="00718C"/>
                </a:solidFill>
                <a:latin typeface="+mn-lt"/>
              </a:rPr>
              <a:t>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61794">
                                            <p:txEl>
                                              <p:pRg st="2" end="2"/>
                                            </p:txEl>
                                          </p:spTgt>
                                        </p:tgtEl>
                                        <p:attrNameLst>
                                          <p:attrName>style.visibility</p:attrName>
                                        </p:attrNameLst>
                                      </p:cBhvr>
                                      <p:to>
                                        <p:strVal val="visible"/>
                                      </p:to>
                                    </p:set>
                                    <p:animEffect transition="in" filter="fade">
                                      <p:cBhvr>
                                        <p:cTn id="7" dur="1000"/>
                                        <p:tgtEl>
                                          <p:spTgt spid="161794">
                                            <p:txEl>
                                              <p:pRg st="2" end="2"/>
                                            </p:txEl>
                                          </p:spTgt>
                                        </p:tgtEl>
                                      </p:cBhvr>
                                    </p:animEffect>
                                    <p:anim calcmode="lin" valueType="num">
                                      <p:cBhvr>
                                        <p:cTn id="8" dur="1000" fill="hold"/>
                                        <p:tgtEl>
                                          <p:spTgt spid="161794">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61794">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1794">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61794">
                                            <p:txEl>
                                              <p:pRg st="3" end="3"/>
                                            </p:txEl>
                                          </p:spTgt>
                                        </p:tgtEl>
                                        <p:attrNameLst>
                                          <p:attrName>style.visibility</p:attrName>
                                        </p:attrNameLst>
                                      </p:cBhvr>
                                      <p:to>
                                        <p:strVal val="visible"/>
                                      </p:to>
                                    </p:set>
                                    <p:animEffect transition="in" filter="fade">
                                      <p:cBhvr>
                                        <p:cTn id="13" dur="1000"/>
                                        <p:tgtEl>
                                          <p:spTgt spid="161794">
                                            <p:txEl>
                                              <p:pRg st="3" end="3"/>
                                            </p:txEl>
                                          </p:spTgt>
                                        </p:tgtEl>
                                      </p:cBhvr>
                                    </p:animEffect>
                                    <p:anim calcmode="lin" valueType="num">
                                      <p:cBhvr>
                                        <p:cTn id="14" dur="1000" fill="hold"/>
                                        <p:tgtEl>
                                          <p:spTgt spid="161794">
                                            <p:txEl>
                                              <p:pRg st="3" end="3"/>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61794">
                                            <p:txEl>
                                              <p:pRg st="3" end="3"/>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61794">
                                            <p:txEl>
                                              <p:pRg st="3" end="3"/>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61794">
                                            <p:txEl>
                                              <p:pRg st="4" end="4"/>
                                            </p:txEl>
                                          </p:spTgt>
                                        </p:tgtEl>
                                        <p:attrNameLst>
                                          <p:attrName>style.visibility</p:attrName>
                                        </p:attrNameLst>
                                      </p:cBhvr>
                                      <p:to>
                                        <p:strVal val="visible"/>
                                      </p:to>
                                    </p:set>
                                    <p:animEffect transition="in" filter="fade">
                                      <p:cBhvr>
                                        <p:cTn id="19" dur="1000"/>
                                        <p:tgtEl>
                                          <p:spTgt spid="161794">
                                            <p:txEl>
                                              <p:pRg st="4" end="4"/>
                                            </p:txEl>
                                          </p:spTgt>
                                        </p:tgtEl>
                                      </p:cBhvr>
                                    </p:animEffect>
                                    <p:anim calcmode="lin" valueType="num">
                                      <p:cBhvr>
                                        <p:cTn id="20" dur="1000" fill="hold"/>
                                        <p:tgtEl>
                                          <p:spTgt spid="161794">
                                            <p:txEl>
                                              <p:pRg st="4" end="4"/>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161794">
                                            <p:txEl>
                                              <p:pRg st="4" end="4"/>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61794">
                                            <p:txEl>
                                              <p:pRg st="4" end="4"/>
                                            </p:txEl>
                                          </p:spTgt>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161794">
                                            <p:txEl>
                                              <p:pRg st="5" end="5"/>
                                            </p:txEl>
                                          </p:spTgt>
                                        </p:tgtEl>
                                        <p:attrNameLst>
                                          <p:attrName>style.visibility</p:attrName>
                                        </p:attrNameLst>
                                      </p:cBhvr>
                                      <p:to>
                                        <p:strVal val="visible"/>
                                      </p:to>
                                    </p:set>
                                    <p:animEffect transition="in" filter="fade">
                                      <p:cBhvr>
                                        <p:cTn id="25" dur="1000"/>
                                        <p:tgtEl>
                                          <p:spTgt spid="161794">
                                            <p:txEl>
                                              <p:pRg st="5" end="5"/>
                                            </p:txEl>
                                          </p:spTgt>
                                        </p:tgtEl>
                                      </p:cBhvr>
                                    </p:animEffect>
                                    <p:anim calcmode="lin" valueType="num">
                                      <p:cBhvr>
                                        <p:cTn id="26" dur="1000" fill="hold"/>
                                        <p:tgtEl>
                                          <p:spTgt spid="161794">
                                            <p:txEl>
                                              <p:pRg st="5" end="5"/>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161794">
                                            <p:txEl>
                                              <p:pRg st="5" end="5"/>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61794">
                                            <p:txEl>
                                              <p:pRg st="5" end="5"/>
                                            </p:txEl>
                                          </p:spTgt>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161794">
                                            <p:txEl>
                                              <p:pRg st="6" end="6"/>
                                            </p:txEl>
                                          </p:spTgt>
                                        </p:tgtEl>
                                        <p:attrNameLst>
                                          <p:attrName>style.visibility</p:attrName>
                                        </p:attrNameLst>
                                      </p:cBhvr>
                                      <p:to>
                                        <p:strVal val="visible"/>
                                      </p:to>
                                    </p:set>
                                    <p:animEffect transition="in" filter="fade">
                                      <p:cBhvr>
                                        <p:cTn id="31" dur="1000"/>
                                        <p:tgtEl>
                                          <p:spTgt spid="161794">
                                            <p:txEl>
                                              <p:pRg st="6" end="6"/>
                                            </p:txEl>
                                          </p:spTgt>
                                        </p:tgtEl>
                                      </p:cBhvr>
                                    </p:animEffect>
                                    <p:anim calcmode="lin" valueType="num">
                                      <p:cBhvr>
                                        <p:cTn id="32" dur="1000" fill="hold"/>
                                        <p:tgtEl>
                                          <p:spTgt spid="161794">
                                            <p:txEl>
                                              <p:pRg st="6" end="6"/>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161794">
                                            <p:txEl>
                                              <p:pRg st="6" end="6"/>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61794">
                                            <p:txEl>
                                              <p:pRg st="6" end="6"/>
                                            </p:txEl>
                                          </p:spTgt>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0"/>
                                  </p:stCondLst>
                                  <p:childTnLst>
                                    <p:set>
                                      <p:cBhvr>
                                        <p:cTn id="36" dur="1" fill="hold">
                                          <p:stCondLst>
                                            <p:cond delay="0"/>
                                          </p:stCondLst>
                                        </p:cTn>
                                        <p:tgtEl>
                                          <p:spTgt spid="161799"/>
                                        </p:tgtEl>
                                        <p:attrNameLst>
                                          <p:attrName>style.visibility</p:attrName>
                                        </p:attrNameLst>
                                      </p:cBhvr>
                                      <p:to>
                                        <p:strVal val="visible"/>
                                      </p:to>
                                    </p:set>
                                    <p:animEffect transition="in" filter="fade">
                                      <p:cBhvr>
                                        <p:cTn id="37" dur="1000"/>
                                        <p:tgtEl>
                                          <p:spTgt spid="161799"/>
                                        </p:tgtEl>
                                      </p:cBhvr>
                                    </p:animEffect>
                                    <p:anim calcmode="lin" valueType="num">
                                      <p:cBhvr>
                                        <p:cTn id="38" dur="1000" fill="hold"/>
                                        <p:tgtEl>
                                          <p:spTgt spid="161799"/>
                                        </p:tgtEl>
                                        <p:attrNameLst>
                                          <p:attrName>ppt_x</p:attrName>
                                        </p:attrNameLst>
                                      </p:cBhvr>
                                      <p:tavLst>
                                        <p:tav tm="0">
                                          <p:val>
                                            <p:strVal val="#ppt_x"/>
                                          </p:val>
                                        </p:tav>
                                        <p:tav tm="100000">
                                          <p:val>
                                            <p:strVal val="#ppt_x"/>
                                          </p:val>
                                        </p:tav>
                                      </p:tavLst>
                                    </p:anim>
                                    <p:anim calcmode="lin" valueType="num">
                                      <p:cBhvr>
                                        <p:cTn id="39" dur="900" decel="100000" fill="hold"/>
                                        <p:tgtEl>
                                          <p:spTgt spid="161799"/>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61799"/>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161796"/>
                                        </p:tgtEl>
                                        <p:attrNameLst>
                                          <p:attrName>style.visibility</p:attrName>
                                        </p:attrNameLst>
                                      </p:cBhvr>
                                      <p:to>
                                        <p:strVal val="visible"/>
                                      </p:to>
                                    </p:set>
                                    <p:animEffect transition="in" filter="fade">
                                      <p:cBhvr>
                                        <p:cTn id="43" dur="1000"/>
                                        <p:tgtEl>
                                          <p:spTgt spid="161796"/>
                                        </p:tgtEl>
                                      </p:cBhvr>
                                    </p:animEffect>
                                    <p:anim calcmode="lin" valueType="num">
                                      <p:cBhvr>
                                        <p:cTn id="44" dur="1000" fill="hold"/>
                                        <p:tgtEl>
                                          <p:spTgt spid="161796"/>
                                        </p:tgtEl>
                                        <p:attrNameLst>
                                          <p:attrName>ppt_x</p:attrName>
                                        </p:attrNameLst>
                                      </p:cBhvr>
                                      <p:tavLst>
                                        <p:tav tm="0">
                                          <p:val>
                                            <p:strVal val="#ppt_x"/>
                                          </p:val>
                                        </p:tav>
                                        <p:tav tm="100000">
                                          <p:val>
                                            <p:strVal val="#ppt_x"/>
                                          </p:val>
                                        </p:tav>
                                      </p:tavLst>
                                    </p:anim>
                                    <p:anim calcmode="lin" valueType="num">
                                      <p:cBhvr>
                                        <p:cTn id="45" dur="900" decel="100000" fill="hold"/>
                                        <p:tgtEl>
                                          <p:spTgt spid="161796"/>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6179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ChangeArrowheads="1"/>
          </p:cNvSpPr>
          <p:nvPr/>
        </p:nvSpPr>
        <p:spPr bwMode="auto">
          <a:xfrm>
            <a:off x="455613" y="3198813"/>
            <a:ext cx="8191500" cy="461665"/>
          </a:xfrm>
          <a:prstGeom prst="rect">
            <a:avLst/>
          </a:prstGeom>
          <a:noFill/>
          <a:ln w="9525" algn="ctr">
            <a:noFill/>
            <a:miter lim="800000"/>
            <a:headEnd/>
            <a:tailEnd/>
          </a:ln>
          <a:effectLst/>
        </p:spPr>
        <p:txBody>
          <a:bodyPr>
            <a:spAutoFit/>
          </a:bodyPr>
          <a:lstStyle/>
          <a:p>
            <a:pPr algn="ctr">
              <a:spcBef>
                <a:spcPct val="0"/>
              </a:spcBef>
              <a:buFontTx/>
              <a:buNone/>
            </a:pPr>
            <a:r>
              <a:rPr lang="en-US" sz="2400" dirty="0" smtClean="0">
                <a:latin typeface="Calibri" pitchFamily="34" charset="0"/>
                <a:cs typeface="Calibri" pitchFamily="34" charset="0"/>
              </a:rPr>
              <a:t>ZEROS OF A POLYNOMIAL FUNCTION</a:t>
            </a:r>
            <a:endParaRPr lang="en-US" sz="2400" dirty="0">
              <a:latin typeface="Calibri" pitchFamily="34" charset="0"/>
              <a:cs typeface="Calibri" pitchFamily="34" charset="0"/>
            </a:endParaRPr>
          </a:p>
        </p:txBody>
      </p:sp>
      <p:sp>
        <p:nvSpPr>
          <p:cNvPr id="3" name="Slide Number Placeholder 2"/>
          <p:cNvSpPr>
            <a:spLocks noGrp="1"/>
          </p:cNvSpPr>
          <p:nvPr>
            <p:ph type="sldNum" sz="quarter" idx="12"/>
          </p:nvPr>
        </p:nvSpPr>
        <p:spPr/>
        <p:txBody>
          <a:bodyPr/>
          <a:lstStyle/>
          <a:p>
            <a:pPr>
              <a:defRPr/>
            </a:pPr>
            <a:fld id="{C5D99174-3558-4ECF-88CC-1EADAF5F65E5}" type="slidenum">
              <a:rPr lang="en-GB" smtClean="0"/>
              <a:pPr>
                <a:defRPr/>
              </a:pPr>
              <a:t>54</a:t>
            </a:fld>
            <a:endParaRPr lang="en-GB"/>
          </a:p>
        </p:txBody>
      </p:sp>
    </p:spTree>
    <p:custDataLst>
      <p:tags r:id="rId1"/>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ChangeArrowheads="1"/>
          </p:cNvSpPr>
          <p:nvPr/>
        </p:nvSpPr>
        <p:spPr bwMode="auto">
          <a:xfrm>
            <a:off x="455613" y="3198813"/>
            <a:ext cx="8191500" cy="461665"/>
          </a:xfrm>
          <a:prstGeom prst="rect">
            <a:avLst/>
          </a:prstGeom>
          <a:noFill/>
          <a:ln w="9525" algn="ctr">
            <a:noFill/>
            <a:miter lim="800000"/>
            <a:headEnd/>
            <a:tailEnd/>
          </a:ln>
          <a:effectLst/>
        </p:spPr>
        <p:txBody>
          <a:bodyPr>
            <a:spAutoFit/>
          </a:bodyPr>
          <a:lstStyle/>
          <a:p>
            <a:pPr algn="ctr">
              <a:spcBef>
                <a:spcPct val="0"/>
              </a:spcBef>
              <a:buFontTx/>
              <a:buNone/>
            </a:pPr>
            <a:r>
              <a:rPr lang="en-US" sz="2400" dirty="0" smtClean="0">
                <a:latin typeface="Calibri" pitchFamily="34" charset="0"/>
                <a:cs typeface="Calibri" pitchFamily="34" charset="0"/>
              </a:rPr>
              <a:t>REAL  ZEROS OF A POLYNOMIAL FUNCTION</a:t>
            </a:r>
            <a:endParaRPr lang="en-US" sz="2400" dirty="0">
              <a:latin typeface="Calibri" pitchFamily="34" charset="0"/>
              <a:cs typeface="Calibri" pitchFamily="34" charset="0"/>
            </a:endParaRPr>
          </a:p>
        </p:txBody>
      </p:sp>
      <p:sp>
        <p:nvSpPr>
          <p:cNvPr id="3" name="Slide Number Placeholder 2"/>
          <p:cNvSpPr>
            <a:spLocks noGrp="1"/>
          </p:cNvSpPr>
          <p:nvPr>
            <p:ph type="sldNum" sz="quarter" idx="12"/>
          </p:nvPr>
        </p:nvSpPr>
        <p:spPr/>
        <p:txBody>
          <a:bodyPr/>
          <a:lstStyle/>
          <a:p>
            <a:pPr>
              <a:defRPr/>
            </a:pPr>
            <a:fld id="{C5D99174-3558-4ECF-88CC-1EADAF5F65E5}" type="slidenum">
              <a:rPr lang="en-GB" smtClean="0"/>
              <a:pPr>
                <a:defRPr/>
              </a:pPr>
              <a:t>55</a:t>
            </a:fld>
            <a:endParaRPr lang="en-GB"/>
          </a:p>
        </p:txBody>
      </p:sp>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body" idx="1"/>
          </p:nvPr>
        </p:nvSpPr>
        <p:spPr>
          <a:xfrm>
            <a:off x="457200" y="1370013"/>
            <a:ext cx="8229600" cy="5256212"/>
          </a:xfrm>
          <a:noFill/>
        </p:spPr>
        <p:txBody>
          <a:bodyPr/>
          <a:lstStyle/>
          <a:p>
            <a:pPr marL="0" indent="0">
              <a:buNone/>
            </a:pPr>
            <a:r>
              <a:rPr lang="en-US" sz="2400" dirty="0"/>
              <a:t>Sometimes the real zeros of a polynomial function can be determined by using the factoring procedures. </a:t>
            </a:r>
          </a:p>
          <a:p>
            <a:pPr>
              <a:buNone/>
            </a:pPr>
            <a:endParaRPr lang="en-US" sz="2400" dirty="0"/>
          </a:p>
          <a:p>
            <a:pPr>
              <a:buNone/>
            </a:pPr>
            <a:r>
              <a:rPr lang="en-US" sz="2400" dirty="0"/>
              <a:t>We illustrate this concept in the next example.</a:t>
            </a:r>
          </a:p>
        </p:txBody>
      </p:sp>
      <p:sp>
        <p:nvSpPr>
          <p:cNvPr id="186371" name="Rectangle 3"/>
          <p:cNvSpPr>
            <a:spLocks noGrp="1" noChangeArrowheads="1"/>
          </p:cNvSpPr>
          <p:nvPr>
            <p:ph type="title"/>
          </p:nvPr>
        </p:nvSpPr>
        <p:spPr>
          <a:xfrm>
            <a:off x="301625" y="90488"/>
            <a:ext cx="8226425" cy="1143000"/>
          </a:xfrm>
          <a:noFill/>
        </p:spPr>
        <p:txBody>
          <a:bodyPr/>
          <a:lstStyle/>
          <a:p>
            <a:r>
              <a:rPr lang="en-US" sz="2400">
                <a:latin typeface="+mn-lt"/>
              </a:rPr>
              <a:t>Real Zeros of a Polynomial Function</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56</a:t>
            </a:fld>
            <a:endParaRPr lang="en-GB"/>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body" idx="1"/>
          </p:nvPr>
        </p:nvSpPr>
        <p:spPr>
          <a:xfrm>
            <a:off x="457200" y="1370013"/>
            <a:ext cx="8229600" cy="5256212"/>
          </a:xfrm>
          <a:noFill/>
        </p:spPr>
        <p:txBody>
          <a:bodyPr/>
          <a:lstStyle/>
          <a:p>
            <a:pPr>
              <a:lnSpc>
                <a:spcPct val="110000"/>
              </a:lnSpc>
              <a:buNone/>
            </a:pPr>
            <a:r>
              <a:rPr lang="en-US" sz="2400" dirty="0"/>
              <a:t>Factor to find the three real zeros of </a:t>
            </a:r>
            <a:r>
              <a:rPr lang="en-US" sz="2400" i="1" dirty="0"/>
              <a:t>P</a:t>
            </a:r>
            <a:r>
              <a:rPr lang="en-US" sz="2400" dirty="0"/>
              <a:t>(</a:t>
            </a:r>
            <a:r>
              <a:rPr lang="en-US" sz="2400" i="1" dirty="0"/>
              <a:t>x</a:t>
            </a:r>
            <a:r>
              <a:rPr lang="en-US" sz="2400" dirty="0"/>
              <a:t>) = </a:t>
            </a:r>
            <a:r>
              <a:rPr lang="en-US" sz="2400" i="1" dirty="0"/>
              <a:t>x</a:t>
            </a:r>
            <a:r>
              <a:rPr lang="en-US" sz="2400" baseline="30000" dirty="0"/>
              <a:t>3</a:t>
            </a:r>
            <a:r>
              <a:rPr lang="en-US" sz="2400" dirty="0"/>
              <a:t> + 3</a:t>
            </a:r>
            <a:r>
              <a:rPr lang="en-US" sz="2400" i="1" dirty="0"/>
              <a:t>x</a:t>
            </a:r>
            <a:r>
              <a:rPr lang="en-US" sz="2400" baseline="30000" dirty="0"/>
              <a:t>2</a:t>
            </a:r>
            <a:r>
              <a:rPr lang="en-US" sz="2400" dirty="0"/>
              <a:t> – 4</a:t>
            </a:r>
            <a:r>
              <a:rPr lang="en-US" sz="2400" i="1" dirty="0"/>
              <a:t>x</a:t>
            </a:r>
            <a:r>
              <a:rPr lang="en-US" sz="2400" dirty="0"/>
              <a:t>.</a:t>
            </a:r>
          </a:p>
          <a:p>
            <a:pPr>
              <a:lnSpc>
                <a:spcPct val="110000"/>
              </a:lnSpc>
              <a:buNone/>
            </a:pPr>
            <a:endParaRPr lang="en-US" sz="2400" dirty="0"/>
          </a:p>
          <a:p>
            <a:pPr>
              <a:lnSpc>
                <a:spcPct val="110000"/>
              </a:lnSpc>
              <a:buNone/>
            </a:pPr>
            <a:r>
              <a:rPr lang="en-US" sz="2400" dirty="0">
                <a:solidFill>
                  <a:srgbClr val="21419C"/>
                </a:solidFill>
              </a:rPr>
              <a:t>Solution:</a:t>
            </a:r>
          </a:p>
          <a:p>
            <a:pPr>
              <a:lnSpc>
                <a:spcPct val="110000"/>
              </a:lnSpc>
              <a:buNone/>
            </a:pPr>
            <a:r>
              <a:rPr lang="en-US" sz="2400" i="1" dirty="0"/>
              <a:t>P </a:t>
            </a:r>
            <a:r>
              <a:rPr lang="en-US" sz="2400" dirty="0"/>
              <a:t>can be factored as shown below.</a:t>
            </a:r>
          </a:p>
          <a:p>
            <a:pPr>
              <a:lnSpc>
                <a:spcPct val="110000"/>
              </a:lnSpc>
              <a:buNone/>
            </a:pPr>
            <a:r>
              <a:rPr lang="en-US" sz="2400" i="1" dirty="0"/>
              <a:t>	P</a:t>
            </a:r>
            <a:r>
              <a:rPr lang="en-US" sz="2400" dirty="0"/>
              <a:t>(</a:t>
            </a:r>
            <a:r>
              <a:rPr lang="en-US" sz="2400" i="1" dirty="0"/>
              <a:t>x</a:t>
            </a:r>
            <a:r>
              <a:rPr lang="en-US" sz="2400" dirty="0"/>
              <a:t>) = </a:t>
            </a:r>
            <a:r>
              <a:rPr lang="en-US" sz="2400" i="1" dirty="0"/>
              <a:t>x</a:t>
            </a:r>
            <a:r>
              <a:rPr lang="en-US" sz="2400" baseline="30000" dirty="0"/>
              <a:t>3</a:t>
            </a:r>
            <a:r>
              <a:rPr lang="en-US" sz="2400" dirty="0"/>
              <a:t> + 3</a:t>
            </a:r>
            <a:r>
              <a:rPr lang="en-US" sz="2400" i="1" dirty="0"/>
              <a:t>x</a:t>
            </a:r>
            <a:r>
              <a:rPr lang="en-US" sz="2400" baseline="30000" dirty="0"/>
              <a:t>2</a:t>
            </a:r>
            <a:r>
              <a:rPr lang="en-US" sz="2400" dirty="0"/>
              <a:t> – </a:t>
            </a:r>
            <a:r>
              <a:rPr lang="en-US" sz="2400" dirty="0" smtClean="0"/>
              <a:t>4</a:t>
            </a:r>
            <a:r>
              <a:rPr lang="en-US" sz="2400" i="1" dirty="0" smtClean="0"/>
              <a:t>x</a:t>
            </a:r>
            <a:endParaRPr lang="en-US" sz="2400" i="1" dirty="0"/>
          </a:p>
          <a:p>
            <a:pPr>
              <a:lnSpc>
                <a:spcPct val="110000"/>
              </a:lnSpc>
              <a:buNone/>
            </a:pPr>
            <a:r>
              <a:rPr lang="en-US" sz="2400" dirty="0"/>
              <a:t>	        = </a:t>
            </a:r>
            <a:r>
              <a:rPr lang="en-US" sz="2400" i="1" dirty="0"/>
              <a:t>x</a:t>
            </a:r>
            <a:r>
              <a:rPr lang="en-US" sz="2400" dirty="0"/>
              <a:t>(</a:t>
            </a:r>
            <a:r>
              <a:rPr lang="en-US" sz="2400" i="1" dirty="0"/>
              <a:t>x</a:t>
            </a:r>
            <a:r>
              <a:rPr lang="en-US" sz="2400" baseline="30000" dirty="0"/>
              <a:t>2</a:t>
            </a:r>
            <a:r>
              <a:rPr lang="en-US" sz="2400" dirty="0"/>
              <a:t> + 3</a:t>
            </a:r>
            <a:r>
              <a:rPr lang="en-US" sz="2400" i="1" dirty="0"/>
              <a:t>x </a:t>
            </a:r>
            <a:r>
              <a:rPr lang="en-US" sz="2400" dirty="0"/>
              <a:t>– 4</a:t>
            </a:r>
            <a:r>
              <a:rPr lang="en-US" sz="2400" dirty="0" smtClean="0"/>
              <a:t>)</a:t>
            </a:r>
            <a:endParaRPr lang="en-US" sz="2400" dirty="0"/>
          </a:p>
          <a:p>
            <a:pPr>
              <a:lnSpc>
                <a:spcPct val="110000"/>
              </a:lnSpc>
              <a:buNone/>
            </a:pPr>
            <a:r>
              <a:rPr lang="en-US" sz="2400" dirty="0"/>
              <a:t>                   = </a:t>
            </a:r>
            <a:r>
              <a:rPr lang="en-US" sz="2400" i="1" dirty="0"/>
              <a:t>x</a:t>
            </a:r>
            <a:r>
              <a:rPr lang="en-US" sz="2400" dirty="0"/>
              <a:t>(</a:t>
            </a:r>
            <a:r>
              <a:rPr lang="en-US" sz="2400" i="1" dirty="0"/>
              <a:t>x </a:t>
            </a:r>
            <a:r>
              <a:rPr lang="en-US" sz="2400" dirty="0"/>
              <a:t>– 1)(</a:t>
            </a:r>
            <a:r>
              <a:rPr lang="en-US" sz="2400" i="1" dirty="0"/>
              <a:t>x </a:t>
            </a:r>
            <a:r>
              <a:rPr lang="en-US" sz="2400" dirty="0"/>
              <a:t>+ 4</a:t>
            </a:r>
            <a:r>
              <a:rPr lang="en-US" sz="2400" dirty="0" smtClean="0"/>
              <a:t>)</a:t>
            </a:r>
          </a:p>
          <a:p>
            <a:pPr>
              <a:lnSpc>
                <a:spcPct val="110000"/>
              </a:lnSpc>
              <a:buNone/>
            </a:pPr>
            <a:endParaRPr lang="en-US" sz="2400" dirty="0"/>
          </a:p>
          <a:p>
            <a:pPr>
              <a:lnSpc>
                <a:spcPct val="110000"/>
              </a:lnSpc>
              <a:buNone/>
            </a:pPr>
            <a:r>
              <a:rPr lang="en-US" sz="2400" dirty="0"/>
              <a:t>The real zeros of </a:t>
            </a:r>
            <a:r>
              <a:rPr lang="en-US" sz="2400" i="1" dirty="0"/>
              <a:t>P</a:t>
            </a:r>
            <a:r>
              <a:rPr lang="en-US" sz="2400" dirty="0"/>
              <a:t>(</a:t>
            </a:r>
            <a:r>
              <a:rPr lang="en-US" sz="2400" i="1" dirty="0"/>
              <a:t>x</a:t>
            </a:r>
            <a:r>
              <a:rPr lang="en-US" sz="2400" dirty="0"/>
              <a:t>) are </a:t>
            </a:r>
            <a:r>
              <a:rPr lang="en-US" sz="2400" i="1" dirty="0">
                <a:solidFill>
                  <a:srgbClr val="009AFF"/>
                </a:solidFill>
              </a:rPr>
              <a:t>x </a:t>
            </a:r>
            <a:r>
              <a:rPr lang="en-US" sz="2400" dirty="0">
                <a:solidFill>
                  <a:srgbClr val="009AFF"/>
                </a:solidFill>
              </a:rPr>
              <a:t>= 0, </a:t>
            </a:r>
            <a:r>
              <a:rPr lang="en-US" sz="2400" i="1" dirty="0">
                <a:solidFill>
                  <a:srgbClr val="009AFF"/>
                </a:solidFill>
              </a:rPr>
              <a:t>x </a:t>
            </a:r>
            <a:r>
              <a:rPr lang="en-US" sz="2400" dirty="0">
                <a:solidFill>
                  <a:srgbClr val="009AFF"/>
                </a:solidFill>
              </a:rPr>
              <a:t>= 1, and </a:t>
            </a:r>
            <a:r>
              <a:rPr lang="en-US" sz="2400" i="1" dirty="0">
                <a:solidFill>
                  <a:srgbClr val="009AFF"/>
                </a:solidFill>
              </a:rPr>
              <a:t>x </a:t>
            </a:r>
            <a:r>
              <a:rPr lang="en-US" sz="2400" dirty="0">
                <a:solidFill>
                  <a:srgbClr val="009AFF"/>
                </a:solidFill>
              </a:rPr>
              <a:t>= –4.</a:t>
            </a:r>
          </a:p>
        </p:txBody>
      </p:sp>
      <p:sp>
        <p:nvSpPr>
          <p:cNvPr id="188419" name="Rectangle 3"/>
          <p:cNvSpPr>
            <a:spLocks noGrp="1" noChangeArrowheads="1"/>
          </p:cNvSpPr>
          <p:nvPr>
            <p:ph type="title"/>
          </p:nvPr>
        </p:nvSpPr>
        <p:spPr>
          <a:xfrm>
            <a:off x="301625" y="90488"/>
            <a:ext cx="8226425" cy="1143000"/>
          </a:xfrm>
          <a:noFill/>
        </p:spPr>
        <p:txBody>
          <a:bodyPr/>
          <a:lstStyle/>
          <a:p>
            <a:r>
              <a:rPr lang="en-US" sz="2400">
                <a:latin typeface="+mn-lt"/>
              </a:rPr>
              <a:t>Example 3 – </a:t>
            </a:r>
            <a:r>
              <a:rPr lang="en-US" sz="2400" i="1">
                <a:latin typeface="+mn-lt"/>
              </a:rPr>
              <a:t>Factor to Find the Real Zeros of a Polynomial Function</a:t>
            </a:r>
          </a:p>
        </p:txBody>
      </p:sp>
      <p:sp>
        <p:nvSpPr>
          <p:cNvPr id="188422" name="Rectangle 6"/>
          <p:cNvSpPr>
            <a:spLocks noChangeArrowheads="1"/>
          </p:cNvSpPr>
          <p:nvPr/>
        </p:nvSpPr>
        <p:spPr bwMode="auto">
          <a:xfrm>
            <a:off x="4876800" y="3276600"/>
            <a:ext cx="4201343" cy="461665"/>
          </a:xfrm>
          <a:prstGeom prst="rect">
            <a:avLst/>
          </a:prstGeom>
          <a:noFill/>
          <a:ln w="9525" algn="ctr">
            <a:noFill/>
            <a:miter lim="800000"/>
            <a:headEnd/>
            <a:tailEnd/>
          </a:ln>
          <a:effectLst/>
        </p:spPr>
        <p:txBody>
          <a:bodyPr wrap="none">
            <a:spAutoFit/>
          </a:bodyPr>
          <a:lstStyle/>
          <a:p>
            <a:pPr>
              <a:spcBef>
                <a:spcPct val="0"/>
              </a:spcBef>
            </a:pPr>
            <a:r>
              <a:rPr lang="en-US" sz="2400" dirty="0">
                <a:latin typeface="+mn-lt"/>
              </a:rPr>
              <a:t>Factor out the common factor </a:t>
            </a:r>
            <a:r>
              <a:rPr lang="en-US" sz="2400" i="1" dirty="0">
                <a:latin typeface="+mn-lt"/>
              </a:rPr>
              <a:t>x</a:t>
            </a:r>
            <a:r>
              <a:rPr lang="en-US" sz="2400" dirty="0">
                <a:latin typeface="+mn-lt"/>
              </a:rPr>
              <a:t>.</a:t>
            </a:r>
          </a:p>
        </p:txBody>
      </p:sp>
      <p:sp>
        <p:nvSpPr>
          <p:cNvPr id="188424" name="Rectangle 8"/>
          <p:cNvSpPr>
            <a:spLocks noChangeArrowheads="1"/>
          </p:cNvSpPr>
          <p:nvPr/>
        </p:nvSpPr>
        <p:spPr bwMode="auto">
          <a:xfrm>
            <a:off x="4953000" y="3886201"/>
            <a:ext cx="4191000" cy="461665"/>
          </a:xfrm>
          <a:prstGeom prst="rect">
            <a:avLst/>
          </a:prstGeom>
          <a:noFill/>
          <a:ln w="9525" algn="ctr">
            <a:noFill/>
            <a:miter lim="800000"/>
            <a:headEnd/>
            <a:tailEnd/>
          </a:ln>
          <a:effectLst/>
        </p:spPr>
        <p:txBody>
          <a:bodyPr wrap="square">
            <a:spAutoFit/>
          </a:bodyPr>
          <a:lstStyle/>
          <a:p>
            <a:pPr>
              <a:spcBef>
                <a:spcPct val="0"/>
              </a:spcBef>
            </a:pPr>
            <a:r>
              <a:rPr lang="en-US" sz="2400" dirty="0">
                <a:latin typeface="+mn-lt"/>
              </a:rPr>
              <a:t>Factor the trinomial </a:t>
            </a:r>
            <a:r>
              <a:rPr lang="en-US" sz="2400" i="1" dirty="0">
                <a:latin typeface="+mn-lt"/>
              </a:rPr>
              <a:t>x</a:t>
            </a:r>
            <a:r>
              <a:rPr lang="en-US" sz="2400" baseline="30000" dirty="0">
                <a:latin typeface="+mn-lt"/>
              </a:rPr>
              <a:t>2</a:t>
            </a:r>
            <a:r>
              <a:rPr lang="en-US" sz="2400" dirty="0">
                <a:latin typeface="+mn-lt"/>
              </a:rPr>
              <a:t> + 3</a:t>
            </a:r>
            <a:r>
              <a:rPr lang="en-US" sz="2400" i="1" dirty="0">
                <a:latin typeface="+mn-lt"/>
              </a:rPr>
              <a:t>x </a:t>
            </a:r>
            <a:r>
              <a:rPr lang="en-US" sz="2400" dirty="0">
                <a:latin typeface="+mn-lt"/>
              </a:rPr>
              <a:t>– 4.</a:t>
            </a:r>
          </a:p>
        </p:txBody>
      </p:sp>
      <p:sp>
        <p:nvSpPr>
          <p:cNvPr id="6" name="Slide Number Placeholder 5"/>
          <p:cNvSpPr>
            <a:spLocks noGrp="1"/>
          </p:cNvSpPr>
          <p:nvPr>
            <p:ph type="sldNum" sz="quarter" idx="12"/>
          </p:nvPr>
        </p:nvSpPr>
        <p:spPr/>
        <p:txBody>
          <a:bodyPr/>
          <a:lstStyle/>
          <a:p>
            <a:pPr>
              <a:defRPr/>
            </a:pPr>
            <a:fld id="{C5D99174-3558-4ECF-88CC-1EADAF5F65E5}" type="slidenum">
              <a:rPr lang="en-GB" smtClean="0"/>
              <a:pPr>
                <a:defRPr/>
              </a:pPr>
              <a:t>57</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88418">
                                            <p:txEl>
                                              <p:pRg st="2" end="2"/>
                                            </p:txEl>
                                          </p:spTgt>
                                        </p:tgtEl>
                                        <p:attrNameLst>
                                          <p:attrName>style.visibility</p:attrName>
                                        </p:attrNameLst>
                                      </p:cBhvr>
                                      <p:to>
                                        <p:strVal val="visible"/>
                                      </p:to>
                                    </p:set>
                                    <p:animEffect transition="in" filter="fade">
                                      <p:cBhvr>
                                        <p:cTn id="7" dur="1000"/>
                                        <p:tgtEl>
                                          <p:spTgt spid="188418">
                                            <p:txEl>
                                              <p:pRg st="2" end="2"/>
                                            </p:txEl>
                                          </p:spTgt>
                                        </p:tgtEl>
                                      </p:cBhvr>
                                    </p:animEffect>
                                    <p:anim calcmode="lin" valueType="num">
                                      <p:cBhvr>
                                        <p:cTn id="8" dur="1000" fill="hold"/>
                                        <p:tgtEl>
                                          <p:spTgt spid="188418">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88418">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88418">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88418">
                                            <p:txEl>
                                              <p:pRg st="3" end="3"/>
                                            </p:txEl>
                                          </p:spTgt>
                                        </p:tgtEl>
                                        <p:attrNameLst>
                                          <p:attrName>style.visibility</p:attrName>
                                        </p:attrNameLst>
                                      </p:cBhvr>
                                      <p:to>
                                        <p:strVal val="visible"/>
                                      </p:to>
                                    </p:set>
                                    <p:animEffect transition="in" filter="fade">
                                      <p:cBhvr>
                                        <p:cTn id="13" dur="1000"/>
                                        <p:tgtEl>
                                          <p:spTgt spid="188418">
                                            <p:txEl>
                                              <p:pRg st="3" end="3"/>
                                            </p:txEl>
                                          </p:spTgt>
                                        </p:tgtEl>
                                      </p:cBhvr>
                                    </p:animEffect>
                                    <p:anim calcmode="lin" valueType="num">
                                      <p:cBhvr>
                                        <p:cTn id="14" dur="1000" fill="hold"/>
                                        <p:tgtEl>
                                          <p:spTgt spid="188418">
                                            <p:txEl>
                                              <p:pRg st="3" end="3"/>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88418">
                                            <p:txEl>
                                              <p:pRg st="3" end="3"/>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88418">
                                            <p:txEl>
                                              <p:pRg st="3" end="3"/>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88418">
                                            <p:txEl>
                                              <p:pRg st="4" end="4"/>
                                            </p:txEl>
                                          </p:spTgt>
                                        </p:tgtEl>
                                        <p:attrNameLst>
                                          <p:attrName>style.visibility</p:attrName>
                                        </p:attrNameLst>
                                      </p:cBhvr>
                                      <p:to>
                                        <p:strVal val="visible"/>
                                      </p:to>
                                    </p:set>
                                    <p:animEffect transition="in" filter="fade">
                                      <p:cBhvr>
                                        <p:cTn id="19" dur="1000"/>
                                        <p:tgtEl>
                                          <p:spTgt spid="188418">
                                            <p:txEl>
                                              <p:pRg st="4" end="4"/>
                                            </p:txEl>
                                          </p:spTgt>
                                        </p:tgtEl>
                                      </p:cBhvr>
                                    </p:animEffect>
                                    <p:anim calcmode="lin" valueType="num">
                                      <p:cBhvr>
                                        <p:cTn id="20" dur="1000" fill="hold"/>
                                        <p:tgtEl>
                                          <p:spTgt spid="188418">
                                            <p:txEl>
                                              <p:pRg st="4" end="4"/>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188418">
                                            <p:txEl>
                                              <p:pRg st="4" end="4"/>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88418">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188418">
                                            <p:txEl>
                                              <p:pRg st="5" end="5"/>
                                            </p:txEl>
                                          </p:spTgt>
                                        </p:tgtEl>
                                        <p:attrNameLst>
                                          <p:attrName>style.visibility</p:attrName>
                                        </p:attrNameLst>
                                      </p:cBhvr>
                                      <p:to>
                                        <p:strVal val="visible"/>
                                      </p:to>
                                    </p:set>
                                    <p:animEffect transition="in" filter="fade">
                                      <p:cBhvr>
                                        <p:cTn id="27" dur="1000"/>
                                        <p:tgtEl>
                                          <p:spTgt spid="188418">
                                            <p:txEl>
                                              <p:pRg st="5" end="5"/>
                                            </p:txEl>
                                          </p:spTgt>
                                        </p:tgtEl>
                                      </p:cBhvr>
                                    </p:animEffect>
                                    <p:anim calcmode="lin" valueType="num">
                                      <p:cBhvr>
                                        <p:cTn id="28" dur="1000" fill="hold"/>
                                        <p:tgtEl>
                                          <p:spTgt spid="188418">
                                            <p:txEl>
                                              <p:pRg st="5" end="5"/>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188418">
                                            <p:txEl>
                                              <p:pRg st="5" end="5"/>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88418">
                                            <p:txEl>
                                              <p:pRg st="5" end="5"/>
                                            </p:txEl>
                                          </p:spTgt>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0"/>
                                  </p:stCondLst>
                                  <p:childTnLst>
                                    <p:set>
                                      <p:cBhvr>
                                        <p:cTn id="32" dur="1" fill="hold">
                                          <p:stCondLst>
                                            <p:cond delay="0"/>
                                          </p:stCondLst>
                                        </p:cTn>
                                        <p:tgtEl>
                                          <p:spTgt spid="188422"/>
                                        </p:tgtEl>
                                        <p:attrNameLst>
                                          <p:attrName>style.visibility</p:attrName>
                                        </p:attrNameLst>
                                      </p:cBhvr>
                                      <p:to>
                                        <p:strVal val="visible"/>
                                      </p:to>
                                    </p:set>
                                    <p:animEffect transition="in" filter="fade">
                                      <p:cBhvr>
                                        <p:cTn id="33" dur="1000"/>
                                        <p:tgtEl>
                                          <p:spTgt spid="188422"/>
                                        </p:tgtEl>
                                      </p:cBhvr>
                                    </p:animEffect>
                                    <p:anim calcmode="lin" valueType="num">
                                      <p:cBhvr>
                                        <p:cTn id="34" dur="1000" fill="hold"/>
                                        <p:tgtEl>
                                          <p:spTgt spid="188422"/>
                                        </p:tgtEl>
                                        <p:attrNameLst>
                                          <p:attrName>ppt_x</p:attrName>
                                        </p:attrNameLst>
                                      </p:cBhvr>
                                      <p:tavLst>
                                        <p:tav tm="0">
                                          <p:val>
                                            <p:strVal val="#ppt_x"/>
                                          </p:val>
                                        </p:tav>
                                        <p:tav tm="100000">
                                          <p:val>
                                            <p:strVal val="#ppt_x"/>
                                          </p:val>
                                        </p:tav>
                                      </p:tavLst>
                                    </p:anim>
                                    <p:anim calcmode="lin" valueType="num">
                                      <p:cBhvr>
                                        <p:cTn id="35" dur="900" decel="100000" fill="hold"/>
                                        <p:tgtEl>
                                          <p:spTgt spid="188422"/>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88422"/>
                                        </p:tgtEl>
                                        <p:attrNameLst>
                                          <p:attrName>ppt_y</p:attrName>
                                        </p:attrNameLst>
                                      </p:cBhvr>
                                      <p:tavLst>
                                        <p:tav tm="0">
                                          <p:val>
                                            <p:strVal val="#ppt_y-.03"/>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7" presetClass="entr" presetSubtype="0" fill="hold" nodeType="clickEffect">
                                  <p:stCondLst>
                                    <p:cond delay="0"/>
                                  </p:stCondLst>
                                  <p:childTnLst>
                                    <p:set>
                                      <p:cBhvr>
                                        <p:cTn id="40" dur="1" fill="hold">
                                          <p:stCondLst>
                                            <p:cond delay="0"/>
                                          </p:stCondLst>
                                        </p:cTn>
                                        <p:tgtEl>
                                          <p:spTgt spid="188418">
                                            <p:txEl>
                                              <p:pRg st="6" end="6"/>
                                            </p:txEl>
                                          </p:spTgt>
                                        </p:tgtEl>
                                        <p:attrNameLst>
                                          <p:attrName>style.visibility</p:attrName>
                                        </p:attrNameLst>
                                      </p:cBhvr>
                                      <p:to>
                                        <p:strVal val="visible"/>
                                      </p:to>
                                    </p:set>
                                    <p:animEffect transition="in" filter="fade">
                                      <p:cBhvr>
                                        <p:cTn id="41" dur="1000"/>
                                        <p:tgtEl>
                                          <p:spTgt spid="188418">
                                            <p:txEl>
                                              <p:pRg st="6" end="6"/>
                                            </p:txEl>
                                          </p:spTgt>
                                        </p:tgtEl>
                                      </p:cBhvr>
                                    </p:animEffect>
                                    <p:anim calcmode="lin" valueType="num">
                                      <p:cBhvr>
                                        <p:cTn id="42" dur="1000" fill="hold"/>
                                        <p:tgtEl>
                                          <p:spTgt spid="188418">
                                            <p:txEl>
                                              <p:pRg st="6" end="6"/>
                                            </p:txEl>
                                          </p:spTgt>
                                        </p:tgtEl>
                                        <p:attrNameLst>
                                          <p:attrName>ppt_x</p:attrName>
                                        </p:attrNameLst>
                                      </p:cBhvr>
                                      <p:tavLst>
                                        <p:tav tm="0">
                                          <p:val>
                                            <p:strVal val="#ppt_x"/>
                                          </p:val>
                                        </p:tav>
                                        <p:tav tm="100000">
                                          <p:val>
                                            <p:strVal val="#ppt_x"/>
                                          </p:val>
                                        </p:tav>
                                      </p:tavLst>
                                    </p:anim>
                                    <p:anim calcmode="lin" valueType="num">
                                      <p:cBhvr>
                                        <p:cTn id="43" dur="900" decel="100000" fill="hold"/>
                                        <p:tgtEl>
                                          <p:spTgt spid="188418">
                                            <p:txEl>
                                              <p:pRg st="6" end="6"/>
                                            </p:txEl>
                                          </p:spTgt>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88418">
                                            <p:txEl>
                                              <p:pRg st="6" end="6"/>
                                            </p:txEl>
                                          </p:spTgt>
                                        </p:tgtEl>
                                        <p:attrNameLst>
                                          <p:attrName>ppt_y</p:attrName>
                                        </p:attrNameLst>
                                      </p:cBhvr>
                                      <p:tavLst>
                                        <p:tav tm="0">
                                          <p:val>
                                            <p:strVal val="#ppt_y-.03"/>
                                          </p:val>
                                        </p:tav>
                                        <p:tav tm="100000">
                                          <p:val>
                                            <p:strVal val="#ppt_y"/>
                                          </p:val>
                                        </p:tav>
                                      </p:tavLst>
                                    </p:anim>
                                  </p:childTnLst>
                                </p:cTn>
                              </p:par>
                              <p:par>
                                <p:cTn id="45" presetID="37" presetClass="entr" presetSubtype="0" fill="hold" grpId="0" nodeType="withEffect">
                                  <p:stCondLst>
                                    <p:cond delay="0"/>
                                  </p:stCondLst>
                                  <p:childTnLst>
                                    <p:set>
                                      <p:cBhvr>
                                        <p:cTn id="46" dur="1" fill="hold">
                                          <p:stCondLst>
                                            <p:cond delay="0"/>
                                          </p:stCondLst>
                                        </p:cTn>
                                        <p:tgtEl>
                                          <p:spTgt spid="188424"/>
                                        </p:tgtEl>
                                        <p:attrNameLst>
                                          <p:attrName>style.visibility</p:attrName>
                                        </p:attrNameLst>
                                      </p:cBhvr>
                                      <p:to>
                                        <p:strVal val="visible"/>
                                      </p:to>
                                    </p:set>
                                    <p:animEffect transition="in" filter="fade">
                                      <p:cBhvr>
                                        <p:cTn id="47" dur="1000"/>
                                        <p:tgtEl>
                                          <p:spTgt spid="188424"/>
                                        </p:tgtEl>
                                      </p:cBhvr>
                                    </p:animEffect>
                                    <p:anim calcmode="lin" valueType="num">
                                      <p:cBhvr>
                                        <p:cTn id="48" dur="1000" fill="hold"/>
                                        <p:tgtEl>
                                          <p:spTgt spid="188424"/>
                                        </p:tgtEl>
                                        <p:attrNameLst>
                                          <p:attrName>ppt_x</p:attrName>
                                        </p:attrNameLst>
                                      </p:cBhvr>
                                      <p:tavLst>
                                        <p:tav tm="0">
                                          <p:val>
                                            <p:strVal val="#ppt_x"/>
                                          </p:val>
                                        </p:tav>
                                        <p:tav tm="100000">
                                          <p:val>
                                            <p:strVal val="#ppt_x"/>
                                          </p:val>
                                        </p:tav>
                                      </p:tavLst>
                                    </p:anim>
                                    <p:anim calcmode="lin" valueType="num">
                                      <p:cBhvr>
                                        <p:cTn id="49" dur="900" decel="100000" fill="hold"/>
                                        <p:tgtEl>
                                          <p:spTgt spid="188424"/>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188424"/>
                                        </p:tgtEl>
                                        <p:attrNameLst>
                                          <p:attrName>ppt_y</p:attrName>
                                        </p:attrNameLst>
                                      </p:cBhvr>
                                      <p:tavLst>
                                        <p:tav tm="0">
                                          <p:val>
                                            <p:strVal val="#ppt_y-.03"/>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7" presetClass="entr" presetSubtype="0" fill="hold" nodeType="clickEffect">
                                  <p:stCondLst>
                                    <p:cond delay="0"/>
                                  </p:stCondLst>
                                  <p:childTnLst>
                                    <p:set>
                                      <p:cBhvr>
                                        <p:cTn id="54" dur="1" fill="hold">
                                          <p:stCondLst>
                                            <p:cond delay="0"/>
                                          </p:stCondLst>
                                        </p:cTn>
                                        <p:tgtEl>
                                          <p:spTgt spid="188418">
                                            <p:txEl>
                                              <p:pRg st="8" end="8"/>
                                            </p:txEl>
                                          </p:spTgt>
                                        </p:tgtEl>
                                        <p:attrNameLst>
                                          <p:attrName>style.visibility</p:attrName>
                                        </p:attrNameLst>
                                      </p:cBhvr>
                                      <p:to>
                                        <p:strVal val="visible"/>
                                      </p:to>
                                    </p:set>
                                    <p:animEffect transition="in" filter="fade">
                                      <p:cBhvr>
                                        <p:cTn id="55" dur="1000"/>
                                        <p:tgtEl>
                                          <p:spTgt spid="188418">
                                            <p:txEl>
                                              <p:pRg st="8" end="8"/>
                                            </p:txEl>
                                          </p:spTgt>
                                        </p:tgtEl>
                                      </p:cBhvr>
                                    </p:animEffect>
                                    <p:anim calcmode="lin" valueType="num">
                                      <p:cBhvr>
                                        <p:cTn id="56" dur="1000" fill="hold"/>
                                        <p:tgtEl>
                                          <p:spTgt spid="188418">
                                            <p:txEl>
                                              <p:pRg st="8" end="8"/>
                                            </p:txEl>
                                          </p:spTgt>
                                        </p:tgtEl>
                                        <p:attrNameLst>
                                          <p:attrName>ppt_x</p:attrName>
                                        </p:attrNameLst>
                                      </p:cBhvr>
                                      <p:tavLst>
                                        <p:tav tm="0">
                                          <p:val>
                                            <p:strVal val="#ppt_x"/>
                                          </p:val>
                                        </p:tav>
                                        <p:tav tm="100000">
                                          <p:val>
                                            <p:strVal val="#ppt_x"/>
                                          </p:val>
                                        </p:tav>
                                      </p:tavLst>
                                    </p:anim>
                                    <p:anim calcmode="lin" valueType="num">
                                      <p:cBhvr>
                                        <p:cTn id="57" dur="900" decel="100000" fill="hold"/>
                                        <p:tgtEl>
                                          <p:spTgt spid="188418">
                                            <p:txEl>
                                              <p:pRg st="8" end="8"/>
                                            </p:txEl>
                                          </p:spTgt>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88418">
                                            <p:txEl>
                                              <p:pRg st="8" end="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2" grpId="0"/>
      <p:bldP spid="18842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body" idx="1"/>
          </p:nvPr>
        </p:nvSpPr>
        <p:spPr>
          <a:xfrm>
            <a:off x="457200" y="1370013"/>
            <a:ext cx="8229600" cy="5256212"/>
          </a:xfrm>
          <a:noFill/>
        </p:spPr>
        <p:txBody>
          <a:bodyPr/>
          <a:lstStyle/>
          <a:p>
            <a:pPr>
              <a:buNone/>
            </a:pPr>
            <a:r>
              <a:rPr lang="en-US" sz="2400"/>
              <a:t>The graph of </a:t>
            </a:r>
            <a:r>
              <a:rPr lang="en-US" sz="2400" i="1"/>
              <a:t>P </a:t>
            </a:r>
            <a:r>
              <a:rPr lang="en-US" sz="2400"/>
              <a:t>has </a:t>
            </a:r>
            <a:r>
              <a:rPr lang="en-US" sz="2400" i="1"/>
              <a:t>x</a:t>
            </a:r>
            <a:r>
              <a:rPr lang="en-US" sz="2400"/>
              <a:t>-intercepts at (0, 0), (1, 0), and (–4, 0).</a:t>
            </a:r>
          </a:p>
        </p:txBody>
      </p:sp>
      <p:sp>
        <p:nvSpPr>
          <p:cNvPr id="190467" name="Rectangle 3"/>
          <p:cNvSpPr>
            <a:spLocks noGrp="1" noChangeArrowheads="1"/>
          </p:cNvSpPr>
          <p:nvPr>
            <p:ph type="title"/>
          </p:nvPr>
        </p:nvSpPr>
        <p:spPr>
          <a:xfrm>
            <a:off x="301625" y="90488"/>
            <a:ext cx="8226425" cy="1143000"/>
          </a:xfrm>
          <a:noFill/>
        </p:spPr>
        <p:txBody>
          <a:bodyPr/>
          <a:lstStyle/>
          <a:p>
            <a:r>
              <a:rPr lang="en-US" sz="2400">
                <a:latin typeface="+mn-lt"/>
              </a:rPr>
              <a:t>Example 3 – </a:t>
            </a:r>
            <a:r>
              <a:rPr lang="en-US" sz="2400" i="1">
                <a:latin typeface="+mn-lt"/>
              </a:rPr>
              <a:t>Solution</a:t>
            </a:r>
          </a:p>
        </p:txBody>
      </p:sp>
      <p:pic>
        <p:nvPicPr>
          <p:cNvPr id="190473" name="Picture 9"/>
          <p:cNvPicPr>
            <a:picLocks noChangeAspect="1" noChangeArrowheads="1"/>
          </p:cNvPicPr>
          <p:nvPr/>
        </p:nvPicPr>
        <p:blipFill>
          <a:blip r:embed="rId3" cstate="print"/>
          <a:srcRect/>
          <a:stretch>
            <a:fillRect/>
          </a:stretch>
        </p:blipFill>
        <p:spPr bwMode="auto">
          <a:xfrm>
            <a:off x="2768600" y="2133600"/>
            <a:ext cx="3455988" cy="2578100"/>
          </a:xfrm>
          <a:prstGeom prst="rect">
            <a:avLst/>
          </a:prstGeom>
          <a:noFill/>
          <a:ln w="9525" algn="ctr">
            <a:noFill/>
            <a:miter lim="800000"/>
            <a:headEnd/>
            <a:tailEnd/>
          </a:ln>
          <a:effectLst/>
        </p:spPr>
      </p:pic>
      <p:sp>
        <p:nvSpPr>
          <p:cNvPr id="190474" name="Text Box 10"/>
          <p:cNvSpPr txBox="1">
            <a:spLocks noChangeArrowheads="1"/>
          </p:cNvSpPr>
          <p:nvPr/>
        </p:nvSpPr>
        <p:spPr bwMode="auto">
          <a:xfrm>
            <a:off x="8242300" y="652463"/>
            <a:ext cx="963149" cy="461665"/>
          </a:xfrm>
          <a:prstGeom prst="rect">
            <a:avLst/>
          </a:prstGeom>
          <a:noFill/>
          <a:ln w="9525" algn="ctr">
            <a:noFill/>
            <a:miter lim="800000"/>
            <a:headEnd/>
            <a:tailEnd/>
          </a:ln>
          <a:effectLst/>
        </p:spPr>
        <p:txBody>
          <a:bodyPr wrap="none">
            <a:spAutoFit/>
          </a:bodyPr>
          <a:lstStyle/>
          <a:p>
            <a:pPr>
              <a:spcBef>
                <a:spcPct val="0"/>
              </a:spcBef>
            </a:pPr>
            <a:r>
              <a:rPr lang="en-US" sz="2400">
                <a:solidFill>
                  <a:srgbClr val="00718C"/>
                </a:solidFill>
                <a:latin typeface="+mn-lt"/>
              </a:rPr>
              <a:t>cont’d</a:t>
            </a:r>
          </a:p>
        </p:txBody>
      </p:sp>
      <p:sp>
        <p:nvSpPr>
          <p:cNvPr id="6" name="Slide Number Placeholder 5"/>
          <p:cNvSpPr>
            <a:spLocks noGrp="1"/>
          </p:cNvSpPr>
          <p:nvPr>
            <p:ph type="sldNum" sz="quarter" idx="12"/>
          </p:nvPr>
        </p:nvSpPr>
        <p:spPr/>
        <p:txBody>
          <a:bodyPr/>
          <a:lstStyle/>
          <a:p>
            <a:pPr>
              <a:defRPr/>
            </a:pPr>
            <a:fld id="{C5D99174-3558-4ECF-88CC-1EADAF5F65E5}" type="slidenum">
              <a:rPr lang="en-GB" smtClean="0"/>
              <a:pPr>
                <a:defRPr/>
              </a:pPr>
              <a:t>58</a:t>
            </a:fld>
            <a:endParaRPr lang="en-GB"/>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ChangeArrowheads="1"/>
          </p:cNvSpPr>
          <p:nvPr/>
        </p:nvSpPr>
        <p:spPr bwMode="auto">
          <a:xfrm>
            <a:off x="455613" y="3198813"/>
            <a:ext cx="8191500" cy="830997"/>
          </a:xfrm>
          <a:prstGeom prst="rect">
            <a:avLst/>
          </a:prstGeom>
          <a:noFill/>
          <a:ln w="9525" algn="ctr">
            <a:noFill/>
            <a:miter lim="800000"/>
            <a:headEnd/>
            <a:tailEnd/>
          </a:ln>
          <a:effectLst/>
        </p:spPr>
        <p:txBody>
          <a:bodyPr>
            <a:spAutoFit/>
          </a:bodyPr>
          <a:lstStyle/>
          <a:p>
            <a:pPr algn="ctr">
              <a:spcBef>
                <a:spcPct val="0"/>
              </a:spcBef>
              <a:buFontTx/>
              <a:buNone/>
            </a:pPr>
            <a:r>
              <a:rPr lang="en-US" sz="2400" dirty="0" smtClean="0">
                <a:latin typeface="+mn-lt"/>
              </a:rPr>
              <a:t>REAL ZEROS, </a:t>
            </a:r>
            <a:r>
              <a:rPr lang="en-US" sz="2400" i="1" dirty="0" smtClean="0">
                <a:latin typeface="+mn-lt"/>
              </a:rPr>
              <a:t>X</a:t>
            </a:r>
            <a:r>
              <a:rPr lang="en-US" sz="2400" dirty="0" smtClean="0">
                <a:latin typeface="+mn-lt"/>
              </a:rPr>
              <a:t>-INTERCEPTS, AND FACTORS OF A POLYNOMIAL FUNCTION</a:t>
            </a:r>
            <a:endParaRPr lang="en-US" sz="2400" dirty="0">
              <a:latin typeface="+mn-lt"/>
            </a:endParaRPr>
          </a:p>
        </p:txBody>
      </p:sp>
      <p:sp>
        <p:nvSpPr>
          <p:cNvPr id="3" name="Slide Number Placeholder 2"/>
          <p:cNvSpPr>
            <a:spLocks noGrp="1"/>
          </p:cNvSpPr>
          <p:nvPr>
            <p:ph type="sldNum" sz="quarter" idx="12"/>
          </p:nvPr>
        </p:nvSpPr>
        <p:spPr/>
        <p:txBody>
          <a:bodyPr/>
          <a:lstStyle/>
          <a:p>
            <a:pPr>
              <a:defRPr/>
            </a:pPr>
            <a:fld id="{C5D99174-3558-4ECF-88CC-1EADAF5F65E5}" type="slidenum">
              <a:rPr lang="en-GB" smtClean="0"/>
              <a:pPr>
                <a:defRPr/>
              </a:pPr>
              <a:t>59</a:t>
            </a:fld>
            <a:endParaRPr lang="en-GB"/>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457200" y="1370013"/>
            <a:ext cx="8229600" cy="5256212"/>
          </a:xfrm>
          <a:noFill/>
        </p:spPr>
        <p:txBody>
          <a:bodyPr/>
          <a:lstStyle/>
          <a:p>
            <a:pPr marL="0" indent="0" eaLnBrk="1" hangingPunct="1"/>
            <a:r>
              <a:rPr lang="en-US" sz="2400" smtClean="0">
                <a:cs typeface="Calibri" pitchFamily="34" charset="0"/>
              </a:rPr>
              <a:t>For instance, consider (6x3 – 16x2 + 23x – 5) </a:t>
            </a:r>
            <a:r>
              <a:rPr lang="en-US" sz="2400" smtClean="0">
                <a:cs typeface="Calibri" pitchFamily="34" charset="0"/>
                <a:sym typeface="Symbol" pitchFamily="18" charset="2"/>
              </a:rPr>
              <a:t></a:t>
            </a:r>
            <a:r>
              <a:rPr lang="en-US" sz="2400" smtClean="0">
                <a:cs typeface="Calibri" pitchFamily="34" charset="0"/>
              </a:rPr>
              <a:t> (3x – 2).</a:t>
            </a:r>
          </a:p>
        </p:txBody>
      </p:sp>
      <p:sp>
        <p:nvSpPr>
          <p:cNvPr id="7171" name="Rectangle 3"/>
          <p:cNvSpPr>
            <a:spLocks noGrp="1" noChangeArrowheads="1"/>
          </p:cNvSpPr>
          <p:nvPr>
            <p:ph type="title"/>
          </p:nvPr>
        </p:nvSpPr>
        <p:spPr>
          <a:xfrm>
            <a:off x="301625" y="90488"/>
            <a:ext cx="8226425" cy="1143000"/>
          </a:xfrm>
          <a:noFill/>
        </p:spPr>
        <p:txBody>
          <a:bodyPr/>
          <a:lstStyle/>
          <a:p>
            <a:pPr eaLnBrk="1" hangingPunct="1"/>
            <a:r>
              <a:rPr lang="en-US" sz="2400" smtClean="0">
                <a:latin typeface="+mn-lt"/>
              </a:rPr>
              <a:t>Division of Polynomials</a:t>
            </a:r>
          </a:p>
        </p:txBody>
      </p:sp>
      <p:pic>
        <p:nvPicPr>
          <p:cNvPr id="7172" name="Picture 8"/>
          <p:cNvPicPr>
            <a:picLocks noChangeAspect="1" noChangeArrowheads="1"/>
          </p:cNvPicPr>
          <p:nvPr/>
        </p:nvPicPr>
        <p:blipFill>
          <a:blip r:embed="rId3" cstate="print"/>
          <a:srcRect/>
          <a:stretch>
            <a:fillRect/>
          </a:stretch>
        </p:blipFill>
        <p:spPr bwMode="auto">
          <a:xfrm>
            <a:off x="1447800" y="2209800"/>
            <a:ext cx="4030663" cy="522288"/>
          </a:xfrm>
          <a:prstGeom prst="rect">
            <a:avLst/>
          </a:prstGeom>
          <a:noFill/>
          <a:ln w="9525" algn="ctr">
            <a:noFill/>
            <a:miter lim="800000"/>
            <a:headEnd/>
            <a:tailEnd/>
          </a:ln>
        </p:spPr>
      </p:pic>
      <p:pic>
        <p:nvPicPr>
          <p:cNvPr id="7173" name="Picture 9"/>
          <p:cNvPicPr>
            <a:picLocks noChangeAspect="1" noChangeArrowheads="1"/>
          </p:cNvPicPr>
          <p:nvPr/>
        </p:nvPicPr>
        <p:blipFill>
          <a:blip r:embed="rId4" cstate="print"/>
          <a:srcRect/>
          <a:stretch>
            <a:fillRect/>
          </a:stretch>
        </p:blipFill>
        <p:spPr bwMode="auto">
          <a:xfrm>
            <a:off x="1509713" y="3429000"/>
            <a:ext cx="3976687" cy="1620838"/>
          </a:xfrm>
          <a:prstGeom prst="rect">
            <a:avLst/>
          </a:prstGeom>
          <a:noFill/>
          <a:ln w="9525" algn="ctr">
            <a:noFill/>
            <a:miter lim="800000"/>
            <a:headEnd/>
            <a:tailEnd/>
          </a:ln>
        </p:spPr>
      </p:pic>
      <p:pic>
        <p:nvPicPr>
          <p:cNvPr id="7174" name="Picture 10"/>
          <p:cNvPicPr>
            <a:picLocks noChangeAspect="1" noChangeArrowheads="1"/>
          </p:cNvPicPr>
          <p:nvPr/>
        </p:nvPicPr>
        <p:blipFill>
          <a:blip r:embed="rId5" cstate="print"/>
          <a:srcRect/>
          <a:stretch>
            <a:fillRect/>
          </a:stretch>
        </p:blipFill>
        <p:spPr bwMode="auto">
          <a:xfrm>
            <a:off x="7162800" y="2133600"/>
            <a:ext cx="977900" cy="531813"/>
          </a:xfrm>
          <a:prstGeom prst="rect">
            <a:avLst/>
          </a:prstGeom>
          <a:noFill/>
          <a:ln w="9525" algn="ctr">
            <a:noFill/>
            <a:miter lim="800000"/>
            <a:headEnd/>
            <a:tailEnd/>
          </a:ln>
        </p:spPr>
      </p:pic>
      <p:sp>
        <p:nvSpPr>
          <p:cNvPr id="7175" name="Text Box 11"/>
          <p:cNvSpPr txBox="1">
            <a:spLocks noChangeArrowheads="1"/>
          </p:cNvSpPr>
          <p:nvPr/>
        </p:nvSpPr>
        <p:spPr bwMode="auto">
          <a:xfrm>
            <a:off x="6096000" y="2205335"/>
            <a:ext cx="2514600" cy="461665"/>
          </a:xfrm>
          <a:prstGeom prst="rect">
            <a:avLst/>
          </a:prstGeom>
          <a:noFill/>
          <a:ln w="9525" algn="ctr">
            <a:noFill/>
            <a:miter lim="800000"/>
            <a:headEnd/>
            <a:tailEnd/>
          </a:ln>
        </p:spPr>
        <p:txBody>
          <a:bodyPr>
            <a:spAutoFit/>
          </a:bodyPr>
          <a:lstStyle/>
          <a:p>
            <a:pPr>
              <a:spcBef>
                <a:spcPct val="50000"/>
              </a:spcBef>
            </a:pPr>
            <a:r>
              <a:rPr lang="en-US" sz="2400" dirty="0">
                <a:solidFill>
                  <a:srgbClr val="009AFF"/>
                </a:solidFill>
                <a:latin typeface="+mn-lt"/>
              </a:rPr>
              <a:t>Think                .</a:t>
            </a:r>
          </a:p>
        </p:txBody>
      </p:sp>
      <p:sp>
        <p:nvSpPr>
          <p:cNvPr id="7176" name="Text Box 12"/>
          <p:cNvSpPr txBox="1">
            <a:spLocks noChangeArrowheads="1"/>
          </p:cNvSpPr>
          <p:nvPr/>
        </p:nvSpPr>
        <p:spPr bwMode="auto">
          <a:xfrm>
            <a:off x="5715000" y="3817203"/>
            <a:ext cx="3429000" cy="830997"/>
          </a:xfrm>
          <a:prstGeom prst="rect">
            <a:avLst/>
          </a:prstGeom>
          <a:noFill/>
          <a:ln w="9525" algn="ctr">
            <a:noFill/>
            <a:miter lim="800000"/>
            <a:headEnd/>
            <a:tailEnd/>
          </a:ln>
        </p:spPr>
        <p:txBody>
          <a:bodyPr>
            <a:spAutoFit/>
          </a:bodyPr>
          <a:lstStyle/>
          <a:p>
            <a:pPr>
              <a:spcBef>
                <a:spcPct val="50000"/>
              </a:spcBef>
            </a:pPr>
            <a:r>
              <a:rPr lang="en-US" sz="2400" dirty="0">
                <a:solidFill>
                  <a:srgbClr val="009AFF"/>
                </a:solidFill>
                <a:latin typeface="+mn-lt"/>
              </a:rPr>
              <a:t>Multiply: 2</a:t>
            </a:r>
            <a:r>
              <a:rPr lang="en-US" sz="2400" i="1" dirty="0">
                <a:solidFill>
                  <a:srgbClr val="009AFF"/>
                </a:solidFill>
                <a:latin typeface="+mn-lt"/>
              </a:rPr>
              <a:t>x</a:t>
            </a:r>
            <a:r>
              <a:rPr lang="en-US" sz="2400" baseline="30000" dirty="0">
                <a:solidFill>
                  <a:srgbClr val="009AFF"/>
                </a:solidFill>
                <a:latin typeface="+mn-lt"/>
              </a:rPr>
              <a:t>2</a:t>
            </a:r>
            <a:r>
              <a:rPr lang="en-US" sz="2400" dirty="0">
                <a:solidFill>
                  <a:srgbClr val="009AFF"/>
                </a:solidFill>
                <a:latin typeface="+mn-lt"/>
              </a:rPr>
              <a:t>(3</a:t>
            </a:r>
            <a:r>
              <a:rPr lang="en-US" sz="2400" i="1" dirty="0">
                <a:solidFill>
                  <a:srgbClr val="009AFF"/>
                </a:solidFill>
                <a:latin typeface="+mn-lt"/>
              </a:rPr>
              <a:t>x </a:t>
            </a:r>
            <a:r>
              <a:rPr lang="en-US" sz="2400" dirty="0">
                <a:solidFill>
                  <a:srgbClr val="009AFF"/>
                </a:solidFill>
                <a:latin typeface="+mn-lt"/>
              </a:rPr>
              <a:t>– 2) = 6</a:t>
            </a:r>
            <a:r>
              <a:rPr lang="en-US" sz="2400" i="1" dirty="0">
                <a:solidFill>
                  <a:srgbClr val="009AFF"/>
                </a:solidFill>
                <a:latin typeface="+mn-lt"/>
              </a:rPr>
              <a:t>x</a:t>
            </a:r>
            <a:r>
              <a:rPr lang="en-US" sz="2400" baseline="30000" dirty="0">
                <a:solidFill>
                  <a:srgbClr val="009AFF"/>
                </a:solidFill>
                <a:latin typeface="+mn-lt"/>
              </a:rPr>
              <a:t>3</a:t>
            </a:r>
            <a:r>
              <a:rPr lang="en-US" sz="2400" dirty="0">
                <a:solidFill>
                  <a:srgbClr val="009AFF"/>
                </a:solidFill>
                <a:latin typeface="+mn-lt"/>
              </a:rPr>
              <a:t> – 4</a:t>
            </a:r>
            <a:r>
              <a:rPr lang="en-US" sz="2400" i="1" dirty="0">
                <a:solidFill>
                  <a:srgbClr val="009AFF"/>
                </a:solidFill>
                <a:latin typeface="+mn-lt"/>
              </a:rPr>
              <a:t>x</a:t>
            </a:r>
            <a:r>
              <a:rPr lang="en-US" sz="2400" baseline="30000" dirty="0">
                <a:solidFill>
                  <a:srgbClr val="009AFF"/>
                </a:solidFill>
                <a:latin typeface="+mn-lt"/>
              </a:rPr>
              <a:t>2</a:t>
            </a:r>
          </a:p>
        </p:txBody>
      </p:sp>
      <p:sp>
        <p:nvSpPr>
          <p:cNvPr id="7177" name="Text Box 13"/>
          <p:cNvSpPr txBox="1">
            <a:spLocks noChangeArrowheads="1"/>
          </p:cNvSpPr>
          <p:nvPr/>
        </p:nvSpPr>
        <p:spPr bwMode="auto">
          <a:xfrm>
            <a:off x="5867400" y="4971871"/>
            <a:ext cx="3276600" cy="830997"/>
          </a:xfrm>
          <a:prstGeom prst="rect">
            <a:avLst/>
          </a:prstGeom>
          <a:noFill/>
          <a:ln w="9525" algn="ctr">
            <a:noFill/>
            <a:miter lim="800000"/>
            <a:headEnd/>
            <a:tailEnd/>
          </a:ln>
        </p:spPr>
        <p:txBody>
          <a:bodyPr wrap="square">
            <a:spAutoFit/>
          </a:bodyPr>
          <a:lstStyle/>
          <a:p>
            <a:pPr>
              <a:spcBef>
                <a:spcPct val="50000"/>
              </a:spcBef>
            </a:pPr>
            <a:r>
              <a:rPr lang="en-US" sz="2400" dirty="0">
                <a:solidFill>
                  <a:srgbClr val="009AFF"/>
                </a:solidFill>
                <a:latin typeface="+mn-lt"/>
              </a:rPr>
              <a:t>Subtract and bring down the next term, 23</a:t>
            </a:r>
            <a:r>
              <a:rPr lang="en-US" sz="2400" i="1" dirty="0">
                <a:solidFill>
                  <a:srgbClr val="009AFF"/>
                </a:solidFill>
                <a:latin typeface="+mn-lt"/>
              </a:rPr>
              <a:t>x.</a:t>
            </a:r>
            <a:endParaRPr lang="en-US" sz="2400" dirty="0">
              <a:solidFill>
                <a:srgbClr val="009AFF"/>
              </a:solidFill>
              <a:latin typeface="+mn-lt"/>
            </a:endParaRPr>
          </a:p>
        </p:txBody>
      </p:sp>
      <p:sp>
        <p:nvSpPr>
          <p:cNvPr id="10" name="Slide Number Placeholder 9"/>
          <p:cNvSpPr>
            <a:spLocks noGrp="1"/>
          </p:cNvSpPr>
          <p:nvPr>
            <p:ph type="sldNum" sz="quarter" idx="12"/>
          </p:nvPr>
        </p:nvSpPr>
        <p:spPr/>
        <p:txBody>
          <a:bodyPr/>
          <a:lstStyle/>
          <a:p>
            <a:pPr>
              <a:defRPr/>
            </a:pPr>
            <a:fld id="{C5D99174-3558-4ECF-88CC-1EADAF5F65E5}" type="slidenum">
              <a:rPr lang="en-GB" smtClean="0"/>
              <a:pPr>
                <a:defRPr/>
              </a:pPr>
              <a:t>6</a:t>
            </a:fld>
            <a:endParaRPr lang="en-GB"/>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body" idx="1"/>
          </p:nvPr>
        </p:nvSpPr>
        <p:spPr>
          <a:xfrm>
            <a:off x="457200" y="1370013"/>
            <a:ext cx="8382000" cy="1754187"/>
          </a:xfrm>
          <a:noFill/>
        </p:spPr>
        <p:txBody>
          <a:bodyPr/>
          <a:lstStyle/>
          <a:p>
            <a:pPr marL="0" indent="0">
              <a:lnSpc>
                <a:spcPct val="120000"/>
              </a:lnSpc>
              <a:buNone/>
            </a:pPr>
            <a:r>
              <a:rPr lang="en-US" sz="2400" dirty="0"/>
              <a:t>The following theorem summarizes important </a:t>
            </a:r>
            <a:r>
              <a:rPr lang="en-US" sz="2400" dirty="0" smtClean="0"/>
              <a:t>relationships among </a:t>
            </a:r>
            <a:r>
              <a:rPr lang="en-US" sz="2400" dirty="0"/>
              <a:t>the real zeros of a polynomial function, </a:t>
            </a:r>
            <a:r>
              <a:rPr lang="en-US" sz="2400" dirty="0" smtClean="0"/>
              <a:t>the </a:t>
            </a:r>
            <a:r>
              <a:rPr lang="en-US" sz="2400" i="1" dirty="0"/>
              <a:t>x</a:t>
            </a:r>
            <a:r>
              <a:rPr lang="en-US" sz="2400" dirty="0"/>
              <a:t>-intercepts of its graph, and its factors; this theorem can be written in the form (</a:t>
            </a:r>
            <a:r>
              <a:rPr lang="en-US" sz="2400" i="1" dirty="0"/>
              <a:t>x </a:t>
            </a:r>
            <a:r>
              <a:rPr lang="en-US" sz="2400" dirty="0"/>
              <a:t>– </a:t>
            </a:r>
            <a:r>
              <a:rPr lang="en-US" sz="2400" i="1" dirty="0"/>
              <a:t>c</a:t>
            </a:r>
            <a:r>
              <a:rPr lang="en-US" sz="2400" dirty="0"/>
              <a:t>), where </a:t>
            </a:r>
            <a:r>
              <a:rPr lang="en-US" sz="2400" i="1" dirty="0"/>
              <a:t>c </a:t>
            </a:r>
            <a:r>
              <a:rPr lang="en-US" sz="2400" dirty="0"/>
              <a:t>is a real number.</a:t>
            </a:r>
          </a:p>
        </p:txBody>
      </p:sp>
      <p:sp>
        <p:nvSpPr>
          <p:cNvPr id="206851" name="Rectangle 3"/>
          <p:cNvSpPr>
            <a:spLocks noGrp="1" noChangeArrowheads="1"/>
          </p:cNvSpPr>
          <p:nvPr>
            <p:ph type="title"/>
          </p:nvPr>
        </p:nvSpPr>
        <p:spPr>
          <a:xfrm>
            <a:off x="301625" y="90488"/>
            <a:ext cx="8226425" cy="1143000"/>
          </a:xfrm>
          <a:noFill/>
        </p:spPr>
        <p:txBody>
          <a:bodyPr/>
          <a:lstStyle/>
          <a:p>
            <a:r>
              <a:rPr lang="en-US" sz="2400" dirty="0">
                <a:latin typeface="+mn-lt"/>
                <a:ea typeface="+mn-ea"/>
                <a:cs typeface="+mn-cs"/>
              </a:rPr>
              <a:t>Real Zeros, x-Intercepts, and Factors of a Polynomial Function</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60</a:t>
            </a:fld>
            <a:endParaRPr lang="en-GB"/>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body" idx="1"/>
          </p:nvPr>
        </p:nvSpPr>
        <p:spPr>
          <a:xfrm>
            <a:off x="381000" y="685800"/>
            <a:ext cx="8382000" cy="5791200"/>
          </a:xfrm>
          <a:noFill/>
        </p:spPr>
        <p:txBody>
          <a:bodyPr/>
          <a:lstStyle/>
          <a:p>
            <a:pPr>
              <a:buNone/>
            </a:pPr>
            <a:r>
              <a:rPr lang="en-US" sz="2400" dirty="0">
                <a:solidFill>
                  <a:srgbClr val="B30000"/>
                </a:solidFill>
              </a:rPr>
              <a:t>Polynomial Functions, Real Zeros, Graphs, and Factors    (</a:t>
            </a:r>
            <a:r>
              <a:rPr lang="en-US" sz="2400" i="1" dirty="0">
                <a:solidFill>
                  <a:srgbClr val="B30000"/>
                </a:solidFill>
              </a:rPr>
              <a:t>x </a:t>
            </a:r>
            <a:r>
              <a:rPr lang="en-US" sz="2400" dirty="0">
                <a:solidFill>
                  <a:srgbClr val="B30000"/>
                </a:solidFill>
              </a:rPr>
              <a:t>– </a:t>
            </a:r>
            <a:r>
              <a:rPr lang="en-US" sz="2400" i="1" dirty="0">
                <a:solidFill>
                  <a:srgbClr val="B30000"/>
                </a:solidFill>
              </a:rPr>
              <a:t>c</a:t>
            </a:r>
            <a:r>
              <a:rPr lang="en-US" sz="2400" dirty="0">
                <a:solidFill>
                  <a:srgbClr val="B30000"/>
                </a:solidFill>
              </a:rPr>
              <a:t>)</a:t>
            </a:r>
          </a:p>
          <a:p>
            <a:pPr marL="0" indent="0">
              <a:buNone/>
            </a:pPr>
            <a:r>
              <a:rPr lang="en-US" sz="2400" dirty="0"/>
              <a:t>If </a:t>
            </a:r>
            <a:r>
              <a:rPr lang="en-US" sz="2400" i="1" dirty="0"/>
              <a:t>P </a:t>
            </a:r>
            <a:r>
              <a:rPr lang="en-US" sz="2400" dirty="0"/>
              <a:t>is a polynomial function and </a:t>
            </a:r>
            <a:r>
              <a:rPr lang="en-US" sz="2400" i="1" dirty="0"/>
              <a:t>c </a:t>
            </a:r>
            <a:r>
              <a:rPr lang="en-US" sz="2400" dirty="0"/>
              <a:t>is a real number, then all of the following statements are equivalent in the following sense: If any one statement is true, then they are all true, and if any one statement is false, then they are all false.</a:t>
            </a:r>
          </a:p>
          <a:p>
            <a:pPr>
              <a:buNone/>
            </a:pPr>
            <a:endParaRPr lang="en-US" sz="2400" dirty="0"/>
          </a:p>
          <a:p>
            <a:pPr>
              <a:buClr>
                <a:srgbClr val="B30000"/>
              </a:buClr>
              <a:buNone/>
            </a:pPr>
            <a:r>
              <a:rPr lang="en-US" sz="2400" dirty="0"/>
              <a:t>  (</a:t>
            </a:r>
            <a:r>
              <a:rPr lang="en-US" sz="2400" i="1" dirty="0"/>
              <a:t>x </a:t>
            </a:r>
            <a:r>
              <a:rPr lang="en-US" sz="2400" dirty="0"/>
              <a:t>– </a:t>
            </a:r>
            <a:r>
              <a:rPr lang="en-US" sz="2400" i="1" dirty="0"/>
              <a:t>c</a:t>
            </a:r>
            <a:r>
              <a:rPr lang="en-US" sz="2400" dirty="0"/>
              <a:t>) is a factor of </a:t>
            </a:r>
            <a:r>
              <a:rPr lang="en-US" sz="2400" i="1" dirty="0"/>
              <a:t>P</a:t>
            </a:r>
            <a:r>
              <a:rPr lang="en-US" sz="2400" dirty="0"/>
              <a:t>.</a:t>
            </a:r>
          </a:p>
          <a:p>
            <a:pPr>
              <a:buClr>
                <a:srgbClr val="B30000"/>
              </a:buClr>
              <a:buNone/>
            </a:pPr>
            <a:endParaRPr lang="en-US" sz="2400" dirty="0"/>
          </a:p>
          <a:p>
            <a:pPr>
              <a:buClr>
                <a:srgbClr val="B30000"/>
              </a:buClr>
              <a:buNone/>
            </a:pPr>
            <a:r>
              <a:rPr lang="en-US" sz="2400" dirty="0"/>
              <a:t>  </a:t>
            </a:r>
            <a:r>
              <a:rPr lang="en-US" sz="2400" i="1" dirty="0"/>
              <a:t>x </a:t>
            </a:r>
            <a:r>
              <a:rPr lang="en-US" sz="2400" dirty="0"/>
              <a:t>= </a:t>
            </a:r>
            <a:r>
              <a:rPr lang="en-US" sz="2400" i="1" dirty="0"/>
              <a:t>c </a:t>
            </a:r>
            <a:r>
              <a:rPr lang="en-US" sz="2400" dirty="0"/>
              <a:t>is a real solution of </a:t>
            </a:r>
            <a:r>
              <a:rPr lang="en-US" sz="2400" i="1" dirty="0"/>
              <a:t>P</a:t>
            </a:r>
            <a:r>
              <a:rPr lang="en-US" sz="2400" dirty="0"/>
              <a:t>(</a:t>
            </a:r>
            <a:r>
              <a:rPr lang="en-US" sz="2400" i="1" dirty="0"/>
              <a:t>x</a:t>
            </a:r>
            <a:r>
              <a:rPr lang="en-US" sz="2400" dirty="0"/>
              <a:t>) = 0.</a:t>
            </a:r>
          </a:p>
          <a:p>
            <a:pPr>
              <a:buClr>
                <a:srgbClr val="B30000"/>
              </a:buClr>
              <a:buNone/>
            </a:pPr>
            <a:endParaRPr lang="en-US" sz="2400" dirty="0"/>
          </a:p>
          <a:p>
            <a:pPr>
              <a:buClr>
                <a:srgbClr val="B30000"/>
              </a:buClr>
              <a:buNone/>
            </a:pPr>
            <a:r>
              <a:rPr lang="en-US" sz="2400" i="1" dirty="0"/>
              <a:t>  x </a:t>
            </a:r>
            <a:r>
              <a:rPr lang="en-US" sz="2400" dirty="0"/>
              <a:t>= </a:t>
            </a:r>
            <a:r>
              <a:rPr lang="en-US" sz="2400" i="1" dirty="0"/>
              <a:t>c </a:t>
            </a:r>
            <a:r>
              <a:rPr lang="en-US" sz="2400" dirty="0"/>
              <a:t>is a real zero of </a:t>
            </a:r>
            <a:r>
              <a:rPr lang="en-US" sz="2400" i="1" dirty="0"/>
              <a:t>P</a:t>
            </a:r>
            <a:r>
              <a:rPr lang="en-US" sz="2400" dirty="0"/>
              <a:t>.</a:t>
            </a:r>
          </a:p>
          <a:p>
            <a:pPr>
              <a:buClr>
                <a:srgbClr val="B30000"/>
              </a:buClr>
              <a:buNone/>
            </a:pPr>
            <a:endParaRPr lang="en-US" sz="2400" dirty="0"/>
          </a:p>
          <a:p>
            <a:pPr>
              <a:buClr>
                <a:srgbClr val="B30000"/>
              </a:buClr>
              <a:buNone/>
            </a:pPr>
            <a:r>
              <a:rPr lang="en-US" sz="2400" dirty="0"/>
              <a:t>  (</a:t>
            </a:r>
            <a:r>
              <a:rPr lang="en-US" sz="2400" i="1" dirty="0"/>
              <a:t>c</a:t>
            </a:r>
            <a:r>
              <a:rPr lang="en-US" sz="2400" dirty="0"/>
              <a:t>, 0) is an </a:t>
            </a:r>
            <a:r>
              <a:rPr lang="en-US" sz="2400" i="1" dirty="0"/>
              <a:t>x</a:t>
            </a:r>
            <a:r>
              <a:rPr lang="en-US" sz="2400" dirty="0"/>
              <a:t>-intercept of the graph of </a:t>
            </a:r>
            <a:r>
              <a:rPr lang="en-US" sz="2400" i="1" dirty="0"/>
              <a:t>y </a:t>
            </a:r>
            <a:r>
              <a:rPr lang="en-US" sz="2400" dirty="0"/>
              <a:t>= </a:t>
            </a:r>
            <a:r>
              <a:rPr lang="en-US" sz="2400" i="1" dirty="0"/>
              <a:t>P</a:t>
            </a:r>
            <a:r>
              <a:rPr lang="en-US" sz="2400" dirty="0"/>
              <a:t>(</a:t>
            </a:r>
            <a:r>
              <a:rPr lang="en-US" sz="2400" i="1" dirty="0"/>
              <a:t>x</a:t>
            </a:r>
            <a:r>
              <a:rPr lang="en-US" sz="2400" dirty="0"/>
              <a:t>).</a:t>
            </a:r>
          </a:p>
        </p:txBody>
      </p:sp>
      <p:sp>
        <p:nvSpPr>
          <p:cNvPr id="5" name="Slide Number Placeholder 4"/>
          <p:cNvSpPr>
            <a:spLocks noGrp="1"/>
          </p:cNvSpPr>
          <p:nvPr>
            <p:ph type="sldNum" sz="quarter" idx="12"/>
          </p:nvPr>
        </p:nvSpPr>
        <p:spPr/>
        <p:txBody>
          <a:bodyPr/>
          <a:lstStyle/>
          <a:p>
            <a:pPr>
              <a:defRPr/>
            </a:pPr>
            <a:fld id="{C5D99174-3558-4ECF-88CC-1EADAF5F65E5}" type="slidenum">
              <a:rPr lang="en-GB" smtClean="0"/>
              <a:pPr>
                <a:defRPr/>
              </a:pPr>
              <a:t>61</a:t>
            </a:fld>
            <a:endParaRPr lang="en-GB"/>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body" idx="1"/>
          </p:nvPr>
        </p:nvSpPr>
        <p:spPr>
          <a:xfrm>
            <a:off x="457200" y="1370013"/>
            <a:ext cx="8229600" cy="5256212"/>
          </a:xfrm>
          <a:noFill/>
        </p:spPr>
        <p:txBody>
          <a:bodyPr/>
          <a:lstStyle/>
          <a:p>
            <a:pPr marL="0" indent="0">
              <a:buNone/>
            </a:pPr>
            <a:r>
              <a:rPr lang="en-US" sz="2400" dirty="0"/>
              <a:t>Sometimes it is possible to make use of the preceding theorem and a graph of a polynomial function to find factors of the function. For example, the graph </a:t>
            </a:r>
            <a:r>
              <a:rPr lang="en-US" sz="2400" dirty="0" smtClean="0"/>
              <a:t>of</a:t>
            </a:r>
            <a:endParaRPr lang="en-US" sz="2400" dirty="0"/>
          </a:p>
          <a:p>
            <a:pPr>
              <a:buNone/>
            </a:pPr>
            <a:r>
              <a:rPr lang="en-US" sz="2400" i="1" dirty="0"/>
              <a:t>		S</a:t>
            </a:r>
            <a:r>
              <a:rPr lang="en-US" sz="2400" dirty="0"/>
              <a:t>(</a:t>
            </a:r>
            <a:r>
              <a:rPr lang="en-US" sz="2400" i="1" dirty="0"/>
              <a:t>x</a:t>
            </a:r>
            <a:r>
              <a:rPr lang="en-US" sz="2400" dirty="0"/>
              <a:t>) = </a:t>
            </a:r>
            <a:r>
              <a:rPr lang="en-US" sz="2400" i="1" dirty="0"/>
              <a:t>x</a:t>
            </a:r>
            <a:r>
              <a:rPr lang="en-US" sz="2400" baseline="30000" dirty="0"/>
              <a:t>3</a:t>
            </a:r>
            <a:r>
              <a:rPr lang="en-US" sz="2400" dirty="0"/>
              <a:t> – 2</a:t>
            </a:r>
            <a:r>
              <a:rPr lang="en-US" sz="2400" i="1" dirty="0"/>
              <a:t>x</a:t>
            </a:r>
            <a:r>
              <a:rPr lang="en-US" sz="2400" baseline="30000" dirty="0"/>
              <a:t>2</a:t>
            </a:r>
            <a:r>
              <a:rPr lang="en-US" sz="2400" dirty="0"/>
              <a:t> – 5</a:t>
            </a:r>
            <a:r>
              <a:rPr lang="en-US" sz="2400" i="1" dirty="0"/>
              <a:t>x </a:t>
            </a:r>
            <a:r>
              <a:rPr lang="en-US" sz="2400" dirty="0"/>
              <a:t>+ </a:t>
            </a:r>
            <a:r>
              <a:rPr lang="en-US" sz="2400" dirty="0" smtClean="0"/>
              <a:t>6</a:t>
            </a:r>
            <a:endParaRPr lang="en-US" sz="2400" dirty="0"/>
          </a:p>
          <a:p>
            <a:pPr>
              <a:buNone/>
            </a:pPr>
            <a:r>
              <a:rPr lang="en-US" sz="2400" dirty="0"/>
              <a:t>is shown in Figure 3.15</a:t>
            </a:r>
            <a:r>
              <a:rPr lang="en-US" sz="2400" dirty="0" smtClean="0"/>
              <a:t>.</a:t>
            </a:r>
          </a:p>
          <a:p>
            <a:pPr>
              <a:buNone/>
            </a:pPr>
            <a:endParaRPr lang="en-US" sz="2400" dirty="0"/>
          </a:p>
          <a:p>
            <a:pPr>
              <a:buNone/>
            </a:pPr>
            <a:r>
              <a:rPr lang="en-US" sz="2400" dirty="0"/>
              <a:t>The </a:t>
            </a:r>
            <a:r>
              <a:rPr lang="en-US" sz="2400" i="1" dirty="0"/>
              <a:t>x</a:t>
            </a:r>
            <a:r>
              <a:rPr lang="en-US" sz="2400" dirty="0"/>
              <a:t>-intercepts are (–2, 0), (1, 0), </a:t>
            </a:r>
          </a:p>
          <a:p>
            <a:pPr>
              <a:buNone/>
            </a:pPr>
            <a:r>
              <a:rPr lang="en-US" sz="2400" dirty="0"/>
              <a:t>and (3, 0). Hence –2, 1, and 3 are </a:t>
            </a:r>
          </a:p>
          <a:p>
            <a:pPr>
              <a:buNone/>
            </a:pPr>
            <a:r>
              <a:rPr lang="en-US" sz="2400" dirty="0"/>
              <a:t>zeros of </a:t>
            </a:r>
            <a:r>
              <a:rPr lang="en-US" sz="2400" i="1" dirty="0"/>
              <a:t>S</a:t>
            </a:r>
            <a:r>
              <a:rPr lang="en-US" sz="2400" dirty="0"/>
              <a:t>, and [</a:t>
            </a:r>
            <a:r>
              <a:rPr lang="en-US" sz="2400" i="1" dirty="0"/>
              <a:t>x </a:t>
            </a:r>
            <a:r>
              <a:rPr lang="en-US" sz="2400" dirty="0"/>
              <a:t>– (–2)], (</a:t>
            </a:r>
            <a:r>
              <a:rPr lang="en-US" sz="2400" i="1" dirty="0"/>
              <a:t>x </a:t>
            </a:r>
            <a:r>
              <a:rPr lang="en-US" sz="2400" dirty="0"/>
              <a:t>– 1), </a:t>
            </a:r>
          </a:p>
          <a:p>
            <a:pPr>
              <a:buNone/>
            </a:pPr>
            <a:r>
              <a:rPr lang="en-US" sz="2400" dirty="0"/>
              <a:t>and (</a:t>
            </a:r>
            <a:r>
              <a:rPr lang="en-US" sz="2400" i="1" dirty="0"/>
              <a:t>x </a:t>
            </a:r>
            <a:r>
              <a:rPr lang="en-US" sz="2400" dirty="0"/>
              <a:t>– 3) are all factors of </a:t>
            </a:r>
            <a:r>
              <a:rPr lang="en-US" sz="2400" i="1" dirty="0"/>
              <a:t>S</a:t>
            </a:r>
            <a:r>
              <a:rPr lang="en-US" sz="2400" dirty="0"/>
              <a:t>.</a:t>
            </a:r>
          </a:p>
        </p:txBody>
      </p:sp>
      <p:sp>
        <p:nvSpPr>
          <p:cNvPr id="208899" name="Rectangle 3"/>
          <p:cNvSpPr>
            <a:spLocks noGrp="1" noChangeArrowheads="1"/>
          </p:cNvSpPr>
          <p:nvPr>
            <p:ph type="title"/>
          </p:nvPr>
        </p:nvSpPr>
        <p:spPr>
          <a:xfrm>
            <a:off x="301625" y="90488"/>
            <a:ext cx="8226425" cy="1143000"/>
          </a:xfrm>
          <a:noFill/>
        </p:spPr>
        <p:txBody>
          <a:bodyPr/>
          <a:lstStyle/>
          <a:p>
            <a:r>
              <a:rPr lang="en-US" sz="2400">
                <a:latin typeface="+mn-lt"/>
              </a:rPr>
              <a:t>Real Zeros, </a:t>
            </a:r>
            <a:r>
              <a:rPr lang="en-US" sz="2400" i="1">
                <a:latin typeface="+mn-lt"/>
              </a:rPr>
              <a:t>x</a:t>
            </a:r>
            <a:r>
              <a:rPr lang="en-US" sz="2400">
                <a:latin typeface="+mn-lt"/>
              </a:rPr>
              <a:t>-Intercepts, and Factors of a Polynomial Function</a:t>
            </a:r>
          </a:p>
        </p:txBody>
      </p:sp>
      <p:pic>
        <p:nvPicPr>
          <p:cNvPr id="208900" name="Picture 4"/>
          <p:cNvPicPr>
            <a:picLocks noChangeAspect="1" noChangeArrowheads="1"/>
          </p:cNvPicPr>
          <p:nvPr/>
        </p:nvPicPr>
        <p:blipFill>
          <a:blip r:embed="rId3" cstate="print"/>
          <a:srcRect/>
          <a:stretch>
            <a:fillRect/>
          </a:stretch>
        </p:blipFill>
        <p:spPr bwMode="auto">
          <a:xfrm>
            <a:off x="5791200" y="3429000"/>
            <a:ext cx="2330450" cy="2879725"/>
          </a:xfrm>
          <a:prstGeom prst="rect">
            <a:avLst/>
          </a:prstGeom>
          <a:noFill/>
          <a:ln w="9525" algn="ctr">
            <a:noFill/>
            <a:miter lim="800000"/>
            <a:headEnd/>
            <a:tailEnd/>
          </a:ln>
          <a:effectLst/>
        </p:spPr>
      </p:pic>
      <p:sp>
        <p:nvSpPr>
          <p:cNvPr id="208901" name="Rectangle 5"/>
          <p:cNvSpPr>
            <a:spLocks noChangeArrowheads="1"/>
          </p:cNvSpPr>
          <p:nvPr/>
        </p:nvSpPr>
        <p:spPr bwMode="auto">
          <a:xfrm>
            <a:off x="6087485" y="6321425"/>
            <a:ext cx="1590244" cy="461665"/>
          </a:xfrm>
          <a:prstGeom prst="rect">
            <a:avLst/>
          </a:prstGeom>
          <a:noFill/>
          <a:ln w="9525" algn="ctr">
            <a:noFill/>
            <a:miter lim="800000"/>
            <a:headEnd/>
            <a:tailEnd/>
          </a:ln>
          <a:effectLst/>
        </p:spPr>
        <p:txBody>
          <a:bodyPr wrap="none">
            <a:spAutoFit/>
          </a:bodyPr>
          <a:lstStyle/>
          <a:p>
            <a:pPr algn="ctr">
              <a:spcBef>
                <a:spcPct val="0"/>
              </a:spcBef>
            </a:pPr>
            <a:r>
              <a:rPr lang="en-US" sz="2400" b="1">
                <a:solidFill>
                  <a:schemeClr val="tx1"/>
                </a:solidFill>
                <a:latin typeface="+mn-lt"/>
              </a:rPr>
              <a:t>Figure 3.15</a:t>
            </a:r>
          </a:p>
        </p:txBody>
      </p:sp>
      <p:sp>
        <p:nvSpPr>
          <p:cNvPr id="6" name="Slide Number Placeholder 5"/>
          <p:cNvSpPr>
            <a:spLocks noGrp="1"/>
          </p:cNvSpPr>
          <p:nvPr>
            <p:ph type="sldNum" sz="quarter" idx="12"/>
          </p:nvPr>
        </p:nvSpPr>
        <p:spPr/>
        <p:txBody>
          <a:bodyPr/>
          <a:lstStyle/>
          <a:p>
            <a:pPr>
              <a:defRPr/>
            </a:pPr>
            <a:fld id="{C5D99174-3558-4ECF-88CC-1EADAF5F65E5}" type="slidenum">
              <a:rPr lang="en-GB" smtClean="0"/>
              <a:pPr>
                <a:defRPr/>
              </a:pPr>
              <a:t>62</a:t>
            </a:fld>
            <a:endParaRPr lang="en-GB"/>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ChangeArrowheads="1"/>
          </p:cNvSpPr>
          <p:nvPr/>
        </p:nvSpPr>
        <p:spPr bwMode="auto">
          <a:xfrm>
            <a:off x="455613" y="3198813"/>
            <a:ext cx="8191500" cy="461665"/>
          </a:xfrm>
          <a:prstGeom prst="rect">
            <a:avLst/>
          </a:prstGeom>
          <a:noFill/>
          <a:ln w="9525" algn="ctr">
            <a:noFill/>
            <a:miter lim="800000"/>
            <a:headEnd/>
            <a:tailEnd/>
          </a:ln>
          <a:effectLst/>
        </p:spPr>
        <p:txBody>
          <a:bodyPr>
            <a:spAutoFit/>
          </a:bodyPr>
          <a:lstStyle/>
          <a:p>
            <a:pPr algn="ctr">
              <a:spcBef>
                <a:spcPct val="0"/>
              </a:spcBef>
              <a:buFontTx/>
              <a:buNone/>
            </a:pPr>
            <a:r>
              <a:rPr lang="en-US" sz="2400" dirty="0" smtClean="0">
                <a:latin typeface="+mn-lt"/>
                <a:cs typeface="Calibri" pitchFamily="34" charset="0"/>
              </a:rPr>
              <a:t>EVEN AND ODD POWERS OF (</a:t>
            </a:r>
            <a:r>
              <a:rPr lang="en-US" sz="2400" i="1" dirty="0" smtClean="0">
                <a:latin typeface="+mn-lt"/>
                <a:cs typeface="Calibri" pitchFamily="34" charset="0"/>
              </a:rPr>
              <a:t>X</a:t>
            </a:r>
            <a:r>
              <a:rPr lang="en-US" sz="2400" dirty="0" smtClean="0">
                <a:latin typeface="+mn-lt"/>
                <a:cs typeface="Calibri" pitchFamily="34" charset="0"/>
              </a:rPr>
              <a:t> – </a:t>
            </a:r>
            <a:r>
              <a:rPr lang="en-US" sz="2400" i="1" dirty="0" smtClean="0">
                <a:latin typeface="+mn-lt"/>
                <a:cs typeface="Calibri" pitchFamily="34" charset="0"/>
              </a:rPr>
              <a:t>C</a:t>
            </a:r>
            <a:r>
              <a:rPr lang="en-US" sz="2400" dirty="0" smtClean="0">
                <a:latin typeface="+mn-lt"/>
                <a:cs typeface="Calibri" pitchFamily="34" charset="0"/>
              </a:rPr>
              <a:t>) THEOREM</a:t>
            </a:r>
            <a:endParaRPr lang="en-US" sz="2400" dirty="0">
              <a:latin typeface="+mn-lt"/>
              <a:cs typeface="Calibri" pitchFamily="34" charset="0"/>
            </a:endParaRPr>
          </a:p>
        </p:txBody>
      </p:sp>
      <p:sp>
        <p:nvSpPr>
          <p:cNvPr id="3" name="Slide Number Placeholder 2"/>
          <p:cNvSpPr>
            <a:spLocks noGrp="1"/>
          </p:cNvSpPr>
          <p:nvPr>
            <p:ph type="sldNum" sz="quarter" idx="12"/>
          </p:nvPr>
        </p:nvSpPr>
        <p:spPr/>
        <p:txBody>
          <a:bodyPr/>
          <a:lstStyle/>
          <a:p>
            <a:pPr>
              <a:defRPr/>
            </a:pPr>
            <a:fld id="{C5D99174-3558-4ECF-88CC-1EADAF5F65E5}" type="slidenum">
              <a:rPr lang="en-GB" smtClean="0"/>
              <a:pPr>
                <a:defRPr/>
              </a:pPr>
              <a:t>63</a:t>
            </a:fld>
            <a:endParaRPr lang="en-GB"/>
          </a:p>
        </p:txBody>
      </p:sp>
    </p:spTree>
    <p:custDataLst>
      <p:tags r:id="rId1"/>
    </p:custData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body" idx="1"/>
          </p:nvPr>
        </p:nvSpPr>
        <p:spPr>
          <a:xfrm>
            <a:off x="457200" y="1370013"/>
            <a:ext cx="8229600" cy="5256212"/>
          </a:xfrm>
          <a:noFill/>
        </p:spPr>
        <p:txBody>
          <a:bodyPr/>
          <a:lstStyle/>
          <a:p>
            <a:pPr>
              <a:buNone/>
            </a:pPr>
            <a:r>
              <a:rPr lang="en-US" sz="2400" dirty="0"/>
              <a:t>Use a graphing utility to graph </a:t>
            </a:r>
            <a:r>
              <a:rPr lang="en-US" sz="2400" i="1" dirty="0"/>
              <a:t>P</a:t>
            </a:r>
            <a:r>
              <a:rPr lang="en-US" sz="2400" dirty="0"/>
              <a:t>(</a:t>
            </a:r>
            <a:r>
              <a:rPr lang="en-US" sz="2400" i="1" dirty="0"/>
              <a:t>x</a:t>
            </a:r>
            <a:r>
              <a:rPr lang="en-US" sz="2400" dirty="0"/>
              <a:t>) = (</a:t>
            </a:r>
            <a:r>
              <a:rPr lang="en-US" sz="2400" i="1" dirty="0"/>
              <a:t>x </a:t>
            </a:r>
            <a:r>
              <a:rPr lang="en-US" sz="2400" dirty="0"/>
              <a:t>+ 3)(</a:t>
            </a:r>
            <a:r>
              <a:rPr lang="en-US" sz="2400" i="1" dirty="0"/>
              <a:t>x </a:t>
            </a:r>
            <a:r>
              <a:rPr lang="en-US" sz="2400" dirty="0"/>
              <a:t>– 4)</a:t>
            </a:r>
            <a:r>
              <a:rPr lang="en-US" sz="2400" baseline="30000" dirty="0"/>
              <a:t>2</a:t>
            </a:r>
            <a:r>
              <a:rPr lang="en-US" sz="2400" dirty="0"/>
              <a:t>.</a:t>
            </a:r>
          </a:p>
          <a:p>
            <a:pPr>
              <a:buNone/>
            </a:pPr>
            <a:r>
              <a:rPr lang="en-US" sz="2400" dirty="0"/>
              <a:t>Compare your graph with Figure 3.16.</a:t>
            </a:r>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r>
              <a:rPr lang="en-US" sz="2400" dirty="0"/>
              <a:t>Examine the graph near the </a:t>
            </a:r>
            <a:r>
              <a:rPr lang="en-US" sz="2400" i="1" dirty="0"/>
              <a:t>x</a:t>
            </a:r>
            <a:r>
              <a:rPr lang="en-US" sz="2400" dirty="0"/>
              <a:t>-intercepts (–3, 0) and (4, 0).</a:t>
            </a:r>
          </a:p>
        </p:txBody>
      </p:sp>
      <p:sp>
        <p:nvSpPr>
          <p:cNvPr id="217091" name="Rectangle 3"/>
          <p:cNvSpPr>
            <a:spLocks noGrp="1" noChangeArrowheads="1"/>
          </p:cNvSpPr>
          <p:nvPr>
            <p:ph type="title"/>
          </p:nvPr>
        </p:nvSpPr>
        <p:spPr>
          <a:xfrm>
            <a:off x="301625" y="90488"/>
            <a:ext cx="8226425" cy="1143000"/>
          </a:xfrm>
          <a:noFill/>
        </p:spPr>
        <p:txBody>
          <a:bodyPr/>
          <a:lstStyle/>
          <a:p>
            <a:r>
              <a:rPr lang="en-US" sz="2400">
                <a:latin typeface="+mn-lt"/>
              </a:rPr>
              <a:t>Even and Odd Powers of (</a:t>
            </a:r>
            <a:r>
              <a:rPr lang="en-US" sz="2400" i="1">
                <a:latin typeface="+mn-lt"/>
              </a:rPr>
              <a:t>x</a:t>
            </a:r>
            <a:r>
              <a:rPr lang="en-US" sz="2400">
                <a:latin typeface="+mn-lt"/>
              </a:rPr>
              <a:t> – </a:t>
            </a:r>
            <a:r>
              <a:rPr lang="en-US" sz="2400" i="1">
                <a:latin typeface="+mn-lt"/>
              </a:rPr>
              <a:t>c</a:t>
            </a:r>
            <a:r>
              <a:rPr lang="en-US" sz="2400">
                <a:latin typeface="+mn-lt"/>
              </a:rPr>
              <a:t>) Theorem</a:t>
            </a:r>
          </a:p>
        </p:txBody>
      </p:sp>
      <p:pic>
        <p:nvPicPr>
          <p:cNvPr id="217092" name="Picture 4"/>
          <p:cNvPicPr>
            <a:picLocks noChangeAspect="1" noChangeArrowheads="1"/>
          </p:cNvPicPr>
          <p:nvPr/>
        </p:nvPicPr>
        <p:blipFill>
          <a:blip r:embed="rId3" cstate="print"/>
          <a:srcRect/>
          <a:stretch>
            <a:fillRect/>
          </a:stretch>
        </p:blipFill>
        <p:spPr bwMode="auto">
          <a:xfrm>
            <a:off x="3184525" y="2438400"/>
            <a:ext cx="2806700" cy="2214563"/>
          </a:xfrm>
          <a:prstGeom prst="rect">
            <a:avLst/>
          </a:prstGeom>
          <a:noFill/>
          <a:ln w="9525" algn="ctr">
            <a:noFill/>
            <a:miter lim="800000"/>
            <a:headEnd/>
            <a:tailEnd/>
          </a:ln>
          <a:effectLst/>
        </p:spPr>
      </p:pic>
      <p:sp>
        <p:nvSpPr>
          <p:cNvPr id="217093" name="Rectangle 5"/>
          <p:cNvSpPr>
            <a:spLocks noChangeArrowheads="1"/>
          </p:cNvSpPr>
          <p:nvPr/>
        </p:nvSpPr>
        <p:spPr bwMode="auto">
          <a:xfrm>
            <a:off x="3768147" y="4833938"/>
            <a:ext cx="1590244" cy="461665"/>
          </a:xfrm>
          <a:prstGeom prst="rect">
            <a:avLst/>
          </a:prstGeom>
          <a:noFill/>
          <a:ln w="9525" algn="ctr">
            <a:noFill/>
            <a:miter lim="800000"/>
            <a:headEnd/>
            <a:tailEnd/>
          </a:ln>
          <a:effectLst/>
        </p:spPr>
        <p:txBody>
          <a:bodyPr wrap="none">
            <a:spAutoFit/>
          </a:bodyPr>
          <a:lstStyle/>
          <a:p>
            <a:pPr algn="ctr">
              <a:spcBef>
                <a:spcPct val="0"/>
              </a:spcBef>
            </a:pPr>
            <a:r>
              <a:rPr lang="en-US" sz="2400" b="1">
                <a:solidFill>
                  <a:schemeClr val="tx1"/>
                </a:solidFill>
                <a:latin typeface="+mn-lt"/>
              </a:rPr>
              <a:t>Figure 3.16</a:t>
            </a:r>
          </a:p>
        </p:txBody>
      </p:sp>
      <p:sp>
        <p:nvSpPr>
          <p:cNvPr id="6" name="Slide Number Placeholder 5"/>
          <p:cNvSpPr>
            <a:spLocks noGrp="1"/>
          </p:cNvSpPr>
          <p:nvPr>
            <p:ph type="sldNum" sz="quarter" idx="12"/>
          </p:nvPr>
        </p:nvSpPr>
        <p:spPr/>
        <p:txBody>
          <a:bodyPr/>
          <a:lstStyle/>
          <a:p>
            <a:pPr>
              <a:defRPr/>
            </a:pPr>
            <a:fld id="{C5D99174-3558-4ECF-88CC-1EADAF5F65E5}" type="slidenum">
              <a:rPr lang="en-GB" smtClean="0"/>
              <a:pPr>
                <a:defRPr/>
              </a:pPr>
              <a:t>64</a:t>
            </a:fld>
            <a:endParaRPr lang="en-GB"/>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body" idx="1"/>
          </p:nvPr>
        </p:nvSpPr>
        <p:spPr>
          <a:xfrm>
            <a:off x="457200" y="1370013"/>
            <a:ext cx="8229600" cy="5256212"/>
          </a:xfrm>
          <a:noFill/>
        </p:spPr>
        <p:txBody>
          <a:bodyPr/>
          <a:lstStyle/>
          <a:p>
            <a:pPr>
              <a:lnSpc>
                <a:spcPct val="120000"/>
              </a:lnSpc>
              <a:buNone/>
            </a:pPr>
            <a:r>
              <a:rPr lang="en-US" sz="2400" dirty="0"/>
              <a:t>Observe that the graph of </a:t>
            </a:r>
            <a:r>
              <a:rPr lang="en-US" sz="2400" i="1" dirty="0"/>
              <a:t>P</a:t>
            </a:r>
          </a:p>
          <a:p>
            <a:pPr>
              <a:lnSpc>
                <a:spcPct val="120000"/>
              </a:lnSpc>
              <a:buClr>
                <a:srgbClr val="9A9BFF"/>
              </a:buClr>
              <a:buNone/>
            </a:pPr>
            <a:r>
              <a:rPr lang="en-US" sz="2400" dirty="0"/>
              <a:t>  crosses the </a:t>
            </a:r>
            <a:r>
              <a:rPr lang="en-US" sz="2400" i="1" dirty="0"/>
              <a:t>x</a:t>
            </a:r>
            <a:r>
              <a:rPr lang="en-US" sz="2400" dirty="0"/>
              <a:t>-axis at (–3, 0).</a:t>
            </a:r>
          </a:p>
          <a:p>
            <a:pPr>
              <a:lnSpc>
                <a:spcPct val="120000"/>
              </a:lnSpc>
              <a:buClr>
                <a:srgbClr val="9A9BFF"/>
              </a:buClr>
              <a:buNone/>
            </a:pPr>
            <a:endParaRPr lang="en-US" sz="2400" dirty="0"/>
          </a:p>
          <a:p>
            <a:pPr>
              <a:lnSpc>
                <a:spcPct val="120000"/>
              </a:lnSpc>
              <a:buClr>
                <a:srgbClr val="9A9BFF"/>
              </a:buClr>
              <a:buNone/>
            </a:pPr>
            <a:r>
              <a:rPr lang="en-US" sz="2400" dirty="0"/>
              <a:t>  intersects but does not cross the </a:t>
            </a:r>
            <a:r>
              <a:rPr lang="en-US" sz="2400" i="1" dirty="0"/>
              <a:t>x</a:t>
            </a:r>
            <a:r>
              <a:rPr lang="en-US" sz="2400" dirty="0"/>
              <a:t>-axis at (4, 0).</a:t>
            </a:r>
          </a:p>
          <a:p>
            <a:pPr>
              <a:lnSpc>
                <a:spcPct val="120000"/>
              </a:lnSpc>
              <a:buClr>
                <a:srgbClr val="9A9BFF"/>
              </a:buClr>
              <a:buNone/>
            </a:pPr>
            <a:endParaRPr lang="en-US" sz="2400" dirty="0"/>
          </a:p>
          <a:p>
            <a:pPr marL="0" indent="0">
              <a:lnSpc>
                <a:spcPct val="120000"/>
              </a:lnSpc>
              <a:buNone/>
            </a:pPr>
            <a:r>
              <a:rPr lang="en-US" sz="2400" dirty="0"/>
              <a:t>The following theorem can be used to determine at which </a:t>
            </a:r>
            <a:r>
              <a:rPr lang="en-US" sz="2400" i="1" dirty="0"/>
              <a:t>x</a:t>
            </a:r>
            <a:r>
              <a:rPr lang="en-US" sz="2400" dirty="0"/>
              <a:t>-intercepts the graph of a polynomial function will cross the </a:t>
            </a:r>
            <a:r>
              <a:rPr lang="en-US" sz="2400" i="1" dirty="0"/>
              <a:t>x</a:t>
            </a:r>
            <a:r>
              <a:rPr lang="en-US" sz="2400" dirty="0"/>
              <a:t>-axis and at which </a:t>
            </a:r>
            <a:r>
              <a:rPr lang="en-US" sz="2400" i="1" dirty="0"/>
              <a:t>x</a:t>
            </a:r>
            <a:r>
              <a:rPr lang="en-US" sz="2400" dirty="0"/>
              <a:t>-intercepts the graph will intersect but not cross the </a:t>
            </a:r>
            <a:r>
              <a:rPr lang="en-US" sz="2400" i="1" dirty="0"/>
              <a:t>x</a:t>
            </a:r>
            <a:r>
              <a:rPr lang="en-US" sz="2400" dirty="0"/>
              <a:t>-axis.</a:t>
            </a:r>
            <a:endParaRPr lang="en-US" sz="2400" i="1" dirty="0"/>
          </a:p>
        </p:txBody>
      </p:sp>
      <p:sp>
        <p:nvSpPr>
          <p:cNvPr id="219139" name="Rectangle 3"/>
          <p:cNvSpPr>
            <a:spLocks noGrp="1" noChangeArrowheads="1"/>
          </p:cNvSpPr>
          <p:nvPr>
            <p:ph type="title"/>
          </p:nvPr>
        </p:nvSpPr>
        <p:spPr>
          <a:xfrm>
            <a:off x="301625" y="90488"/>
            <a:ext cx="8226425" cy="1143000"/>
          </a:xfrm>
          <a:noFill/>
        </p:spPr>
        <p:txBody>
          <a:bodyPr/>
          <a:lstStyle/>
          <a:p>
            <a:r>
              <a:rPr lang="en-US" sz="2400">
                <a:latin typeface="+mn-lt"/>
              </a:rPr>
              <a:t>Even and Odd Powers of (</a:t>
            </a:r>
            <a:r>
              <a:rPr lang="en-US" sz="2400" i="1">
                <a:latin typeface="+mn-lt"/>
              </a:rPr>
              <a:t>x</a:t>
            </a:r>
            <a:r>
              <a:rPr lang="en-US" sz="2400">
                <a:latin typeface="+mn-lt"/>
              </a:rPr>
              <a:t> – </a:t>
            </a:r>
            <a:r>
              <a:rPr lang="en-US" sz="2400" i="1">
                <a:latin typeface="+mn-lt"/>
              </a:rPr>
              <a:t>c</a:t>
            </a:r>
            <a:r>
              <a:rPr lang="en-US" sz="2400">
                <a:latin typeface="+mn-lt"/>
              </a:rPr>
              <a:t>) Theorem</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65</a:t>
            </a:fld>
            <a:endParaRPr lang="en-GB"/>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body" idx="1"/>
          </p:nvPr>
        </p:nvSpPr>
        <p:spPr>
          <a:xfrm>
            <a:off x="457200" y="1370013"/>
            <a:ext cx="8229600" cy="5256212"/>
          </a:xfrm>
          <a:noFill/>
        </p:spPr>
        <p:txBody>
          <a:bodyPr/>
          <a:lstStyle/>
          <a:p>
            <a:pPr>
              <a:lnSpc>
                <a:spcPct val="110000"/>
              </a:lnSpc>
              <a:buNone/>
            </a:pPr>
            <a:r>
              <a:rPr lang="en-US" sz="2400" dirty="0">
                <a:solidFill>
                  <a:srgbClr val="B30000"/>
                </a:solidFill>
              </a:rPr>
              <a:t>Even and Odd Powers of (</a:t>
            </a:r>
            <a:r>
              <a:rPr lang="en-US" sz="2400" i="1" dirty="0">
                <a:solidFill>
                  <a:srgbClr val="B30000"/>
                </a:solidFill>
              </a:rPr>
              <a:t>x </a:t>
            </a:r>
            <a:r>
              <a:rPr lang="en-US" sz="2400" dirty="0">
                <a:solidFill>
                  <a:srgbClr val="B30000"/>
                </a:solidFill>
              </a:rPr>
              <a:t>– </a:t>
            </a:r>
            <a:r>
              <a:rPr lang="en-US" sz="2400" i="1" dirty="0">
                <a:solidFill>
                  <a:srgbClr val="B30000"/>
                </a:solidFill>
              </a:rPr>
              <a:t>c</a:t>
            </a:r>
            <a:r>
              <a:rPr lang="en-US" sz="2400" dirty="0">
                <a:solidFill>
                  <a:srgbClr val="B30000"/>
                </a:solidFill>
              </a:rPr>
              <a:t>) Theorem</a:t>
            </a:r>
          </a:p>
          <a:p>
            <a:pPr marL="0" indent="0">
              <a:lnSpc>
                <a:spcPct val="110000"/>
              </a:lnSpc>
              <a:buNone/>
            </a:pPr>
            <a:r>
              <a:rPr lang="en-US" sz="2400" dirty="0"/>
              <a:t>If </a:t>
            </a:r>
            <a:r>
              <a:rPr lang="en-US" sz="2400" i="1" dirty="0"/>
              <a:t>c </a:t>
            </a:r>
            <a:r>
              <a:rPr lang="en-US" sz="2400" dirty="0"/>
              <a:t>is a real number and the polynomial function </a:t>
            </a:r>
            <a:r>
              <a:rPr lang="en-US" sz="2400" i="1" dirty="0"/>
              <a:t>P</a:t>
            </a:r>
            <a:r>
              <a:rPr lang="en-US" sz="2400" dirty="0"/>
              <a:t> has  </a:t>
            </a:r>
            <a:r>
              <a:rPr lang="en-US" sz="2400" dirty="0" smtClean="0"/>
              <a:t>(</a:t>
            </a:r>
            <a:r>
              <a:rPr lang="en-US" sz="2400" i="1" dirty="0"/>
              <a:t>x </a:t>
            </a:r>
            <a:r>
              <a:rPr lang="en-US" sz="2400" dirty="0"/>
              <a:t>– </a:t>
            </a:r>
            <a:r>
              <a:rPr lang="en-US" sz="2400" i="1" dirty="0"/>
              <a:t>c</a:t>
            </a:r>
            <a:r>
              <a:rPr lang="en-US" sz="2400" dirty="0"/>
              <a:t>) as a factor exactly </a:t>
            </a:r>
            <a:r>
              <a:rPr lang="en-US" sz="2400" i="1" dirty="0"/>
              <a:t>k </a:t>
            </a:r>
            <a:r>
              <a:rPr lang="en-US" sz="2400" dirty="0"/>
              <a:t>times, then the graph of </a:t>
            </a:r>
            <a:r>
              <a:rPr lang="en-US" sz="2400" i="1" dirty="0"/>
              <a:t>P </a:t>
            </a:r>
            <a:r>
              <a:rPr lang="en-US" sz="2400" dirty="0" smtClean="0"/>
              <a:t>will intersect </a:t>
            </a:r>
            <a:r>
              <a:rPr lang="en-US" sz="2400" dirty="0"/>
              <a:t>but </a:t>
            </a:r>
            <a:endParaRPr lang="en-US" sz="2400" dirty="0" smtClean="0"/>
          </a:p>
          <a:p>
            <a:pPr marL="0" indent="0">
              <a:lnSpc>
                <a:spcPct val="110000"/>
              </a:lnSpc>
              <a:buNone/>
            </a:pPr>
            <a:endParaRPr lang="en-US" sz="2400" dirty="0" smtClean="0"/>
          </a:p>
          <a:p>
            <a:pPr marL="0" indent="0">
              <a:lnSpc>
                <a:spcPct val="110000"/>
              </a:lnSpc>
            </a:pPr>
            <a:r>
              <a:rPr lang="en-US" sz="2400" dirty="0" smtClean="0"/>
              <a:t>NOT </a:t>
            </a:r>
            <a:r>
              <a:rPr lang="en-US" sz="2400" dirty="0"/>
              <a:t>cross the </a:t>
            </a:r>
            <a:r>
              <a:rPr lang="en-US" sz="2400" i="1" dirty="0"/>
              <a:t>x</a:t>
            </a:r>
            <a:r>
              <a:rPr lang="en-US" sz="2400" dirty="0"/>
              <a:t>-axis at (</a:t>
            </a:r>
            <a:r>
              <a:rPr lang="en-US" sz="2400" i="1" dirty="0"/>
              <a:t>c</a:t>
            </a:r>
            <a:r>
              <a:rPr lang="en-US" sz="2400" dirty="0"/>
              <a:t>, 0), provided </a:t>
            </a:r>
            <a:r>
              <a:rPr lang="en-US" sz="2400" i="1" dirty="0"/>
              <a:t>k </a:t>
            </a:r>
            <a:r>
              <a:rPr lang="en-US" sz="2400" dirty="0"/>
              <a:t>is </a:t>
            </a:r>
            <a:r>
              <a:rPr lang="en-US" sz="2400" dirty="0" smtClean="0"/>
              <a:t>an </a:t>
            </a:r>
            <a:r>
              <a:rPr lang="en-US" sz="2400" dirty="0"/>
              <a:t>even positive integer</a:t>
            </a:r>
            <a:r>
              <a:rPr lang="en-US" sz="2400" dirty="0" smtClean="0"/>
              <a:t>.</a:t>
            </a:r>
          </a:p>
          <a:p>
            <a:pPr marL="0" indent="0">
              <a:lnSpc>
                <a:spcPct val="110000"/>
              </a:lnSpc>
            </a:pPr>
            <a:r>
              <a:rPr lang="en-US" sz="2400" dirty="0" smtClean="0"/>
              <a:t>cross </a:t>
            </a:r>
            <a:r>
              <a:rPr lang="en-US" sz="2400" dirty="0"/>
              <a:t>the </a:t>
            </a:r>
            <a:r>
              <a:rPr lang="en-US" sz="2400" i="1" dirty="0"/>
              <a:t>x</a:t>
            </a:r>
            <a:r>
              <a:rPr lang="en-US" sz="2400" dirty="0"/>
              <a:t>-axis at (</a:t>
            </a:r>
            <a:r>
              <a:rPr lang="en-US" sz="2400" i="1" dirty="0"/>
              <a:t>c</a:t>
            </a:r>
            <a:r>
              <a:rPr lang="en-US" sz="2400" dirty="0"/>
              <a:t>, 0), provided </a:t>
            </a:r>
            <a:r>
              <a:rPr lang="en-US" sz="2400" i="1" dirty="0"/>
              <a:t>k </a:t>
            </a:r>
            <a:r>
              <a:rPr lang="en-US" sz="2400" dirty="0"/>
              <a:t>is an odd positive </a:t>
            </a:r>
            <a:br>
              <a:rPr lang="en-US" sz="2400" dirty="0"/>
            </a:br>
            <a:r>
              <a:rPr lang="en-US" sz="2400" dirty="0"/>
              <a:t>    integer.</a:t>
            </a:r>
            <a:endParaRPr lang="en-US" sz="2400" i="1" dirty="0">
              <a:solidFill>
                <a:srgbClr val="B30000"/>
              </a:solidFill>
            </a:endParaRPr>
          </a:p>
        </p:txBody>
      </p:sp>
      <p:sp>
        <p:nvSpPr>
          <p:cNvPr id="221187" name="Rectangle 3"/>
          <p:cNvSpPr>
            <a:spLocks noGrp="1" noChangeArrowheads="1"/>
          </p:cNvSpPr>
          <p:nvPr>
            <p:ph type="title"/>
          </p:nvPr>
        </p:nvSpPr>
        <p:spPr>
          <a:xfrm>
            <a:off x="301625" y="90488"/>
            <a:ext cx="8226425" cy="1143000"/>
          </a:xfrm>
          <a:noFill/>
        </p:spPr>
        <p:txBody>
          <a:bodyPr/>
          <a:lstStyle/>
          <a:p>
            <a:r>
              <a:rPr lang="en-US" sz="2400">
                <a:latin typeface="+mn-lt"/>
              </a:rPr>
              <a:t>Even and Odd Powers of (</a:t>
            </a:r>
            <a:r>
              <a:rPr lang="en-US" sz="2400" i="1">
                <a:latin typeface="+mn-lt"/>
              </a:rPr>
              <a:t>x</a:t>
            </a:r>
            <a:r>
              <a:rPr lang="en-US" sz="2400">
                <a:latin typeface="+mn-lt"/>
              </a:rPr>
              <a:t> – </a:t>
            </a:r>
            <a:r>
              <a:rPr lang="en-US" sz="2400" i="1">
                <a:latin typeface="+mn-lt"/>
              </a:rPr>
              <a:t>c</a:t>
            </a:r>
            <a:r>
              <a:rPr lang="en-US" sz="2400">
                <a:latin typeface="+mn-lt"/>
              </a:rPr>
              <a:t>) Theorem</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66</a:t>
            </a:fld>
            <a:endParaRPr lang="en-GB"/>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body" idx="1"/>
          </p:nvPr>
        </p:nvSpPr>
        <p:spPr>
          <a:xfrm>
            <a:off x="457200" y="1370013"/>
            <a:ext cx="8229600" cy="5256212"/>
          </a:xfrm>
          <a:noFill/>
        </p:spPr>
        <p:txBody>
          <a:bodyPr/>
          <a:lstStyle/>
          <a:p>
            <a:pPr marL="0" indent="0">
              <a:lnSpc>
                <a:spcPct val="110000"/>
              </a:lnSpc>
              <a:buNone/>
            </a:pPr>
            <a:r>
              <a:rPr lang="en-US" sz="2400" dirty="0"/>
              <a:t>Determine where the graph of </a:t>
            </a:r>
            <a:r>
              <a:rPr lang="en-US" sz="2400" i="1" dirty="0"/>
              <a:t>P</a:t>
            </a:r>
            <a:r>
              <a:rPr lang="en-US" sz="2400" dirty="0"/>
              <a:t>(</a:t>
            </a:r>
            <a:r>
              <a:rPr lang="en-US" sz="2400" i="1" dirty="0"/>
              <a:t>x</a:t>
            </a:r>
            <a:r>
              <a:rPr lang="en-US" sz="2400" dirty="0"/>
              <a:t>) = (</a:t>
            </a:r>
            <a:r>
              <a:rPr lang="en-US" sz="2400" i="1" dirty="0"/>
              <a:t>x </a:t>
            </a:r>
            <a:r>
              <a:rPr lang="en-US" sz="2400" dirty="0"/>
              <a:t>+ 3)(</a:t>
            </a:r>
            <a:r>
              <a:rPr lang="en-US" sz="2400" i="1" dirty="0"/>
              <a:t>x </a:t>
            </a:r>
            <a:r>
              <a:rPr lang="en-US" sz="2400" dirty="0"/>
              <a:t>– 2)</a:t>
            </a:r>
            <a:r>
              <a:rPr lang="en-US" sz="2400" baseline="30000" dirty="0"/>
              <a:t>2</a:t>
            </a:r>
            <a:r>
              <a:rPr lang="en-US" sz="2400" dirty="0"/>
              <a:t>(</a:t>
            </a:r>
            <a:r>
              <a:rPr lang="en-US" sz="2400" i="1" dirty="0"/>
              <a:t>x </a:t>
            </a:r>
            <a:r>
              <a:rPr lang="en-US" sz="2400" dirty="0"/>
              <a:t>– 4)</a:t>
            </a:r>
            <a:r>
              <a:rPr lang="en-US" sz="2400" baseline="30000" dirty="0"/>
              <a:t>3 </a:t>
            </a:r>
            <a:r>
              <a:rPr lang="en-US" sz="2400" dirty="0"/>
              <a:t>crosses the </a:t>
            </a:r>
            <a:r>
              <a:rPr lang="en-US" sz="2400" i="1" dirty="0"/>
              <a:t>x</a:t>
            </a:r>
            <a:r>
              <a:rPr lang="en-US" sz="2400" dirty="0"/>
              <a:t>-axis and where the graph intersects but does not cross the </a:t>
            </a:r>
            <a:r>
              <a:rPr lang="en-US" sz="2400" i="1" dirty="0"/>
              <a:t>x</a:t>
            </a:r>
            <a:r>
              <a:rPr lang="en-US" sz="2400" dirty="0"/>
              <a:t>-axis.</a:t>
            </a:r>
          </a:p>
          <a:p>
            <a:pPr>
              <a:lnSpc>
                <a:spcPct val="110000"/>
              </a:lnSpc>
              <a:buNone/>
            </a:pPr>
            <a:endParaRPr lang="en-US" sz="2400" dirty="0"/>
          </a:p>
          <a:p>
            <a:pPr>
              <a:lnSpc>
                <a:spcPct val="110000"/>
              </a:lnSpc>
              <a:buNone/>
            </a:pPr>
            <a:r>
              <a:rPr lang="en-US" sz="2400" dirty="0">
                <a:solidFill>
                  <a:srgbClr val="21419C"/>
                </a:solidFill>
              </a:rPr>
              <a:t>Solution:</a:t>
            </a:r>
          </a:p>
          <a:p>
            <a:pPr marL="0" indent="0">
              <a:lnSpc>
                <a:spcPct val="110000"/>
              </a:lnSpc>
              <a:buNone/>
            </a:pPr>
            <a:r>
              <a:rPr lang="en-US" sz="2400" dirty="0"/>
              <a:t>The exponents of </a:t>
            </a:r>
            <a:r>
              <a:rPr lang="en-US" sz="2400" dirty="0" smtClean="0"/>
              <a:t>the factors (</a:t>
            </a:r>
            <a:r>
              <a:rPr lang="en-US" sz="2400" i="1" dirty="0" smtClean="0"/>
              <a:t>x </a:t>
            </a:r>
            <a:r>
              <a:rPr lang="en-US" sz="2400" dirty="0" smtClean="0"/>
              <a:t>+ 3) and (</a:t>
            </a:r>
            <a:r>
              <a:rPr lang="en-US" sz="2400" i="1" dirty="0" smtClean="0"/>
              <a:t>x </a:t>
            </a:r>
            <a:r>
              <a:rPr lang="en-US" sz="2400" dirty="0" smtClean="0"/>
              <a:t>– 4) are odd integers. Therefore,  </a:t>
            </a:r>
            <a:r>
              <a:rPr lang="en-US" sz="2400" dirty="0" smtClean="0">
                <a:solidFill>
                  <a:srgbClr val="009AFF"/>
                </a:solidFill>
              </a:rPr>
              <a:t>the graph of </a:t>
            </a:r>
            <a:r>
              <a:rPr lang="en-US" sz="2400" i="1" dirty="0" smtClean="0">
                <a:solidFill>
                  <a:srgbClr val="009AFF"/>
                </a:solidFill>
              </a:rPr>
              <a:t>P </a:t>
            </a:r>
            <a:r>
              <a:rPr lang="en-US" sz="2400" dirty="0" smtClean="0">
                <a:solidFill>
                  <a:srgbClr val="009AFF"/>
                </a:solidFill>
              </a:rPr>
              <a:t>will </a:t>
            </a:r>
            <a:r>
              <a:rPr lang="en-US" sz="2400" dirty="0">
                <a:solidFill>
                  <a:srgbClr val="009AFF"/>
                </a:solidFill>
              </a:rPr>
              <a:t>cross the </a:t>
            </a:r>
            <a:r>
              <a:rPr lang="en-US" sz="2400" i="1" dirty="0">
                <a:solidFill>
                  <a:srgbClr val="009AFF"/>
                </a:solidFill>
              </a:rPr>
              <a:t>x</a:t>
            </a:r>
            <a:r>
              <a:rPr lang="en-US" sz="2400" dirty="0">
                <a:solidFill>
                  <a:srgbClr val="009AFF"/>
                </a:solidFill>
              </a:rPr>
              <a:t>-axis at the </a:t>
            </a:r>
            <a:r>
              <a:rPr lang="en-US" sz="2400" i="1" dirty="0">
                <a:solidFill>
                  <a:srgbClr val="009AFF"/>
                </a:solidFill>
              </a:rPr>
              <a:t>x</a:t>
            </a:r>
            <a:r>
              <a:rPr lang="en-US" sz="2400" dirty="0">
                <a:solidFill>
                  <a:srgbClr val="009AFF"/>
                </a:solidFill>
              </a:rPr>
              <a:t>-intercepts (–3, 0) and (4, 0).</a:t>
            </a:r>
          </a:p>
          <a:p>
            <a:pPr>
              <a:lnSpc>
                <a:spcPct val="110000"/>
              </a:lnSpc>
              <a:buNone/>
            </a:pPr>
            <a:endParaRPr lang="en-US" sz="2400" dirty="0">
              <a:solidFill>
                <a:srgbClr val="009AFF"/>
              </a:solidFill>
            </a:endParaRPr>
          </a:p>
          <a:p>
            <a:pPr marL="0" indent="0">
              <a:lnSpc>
                <a:spcPct val="110000"/>
              </a:lnSpc>
              <a:buNone/>
            </a:pPr>
            <a:r>
              <a:rPr lang="en-US" sz="2400" dirty="0"/>
              <a:t>The exponent of the factor (</a:t>
            </a:r>
            <a:r>
              <a:rPr lang="en-US" sz="2400" i="1" dirty="0"/>
              <a:t>x </a:t>
            </a:r>
            <a:r>
              <a:rPr lang="en-US" sz="2400" dirty="0"/>
              <a:t>– 2) is an even integer. Therefore, </a:t>
            </a:r>
            <a:r>
              <a:rPr lang="en-US" sz="2400" dirty="0">
                <a:solidFill>
                  <a:srgbClr val="009AFF"/>
                </a:solidFill>
              </a:rPr>
              <a:t>the graph of </a:t>
            </a:r>
            <a:r>
              <a:rPr lang="en-US" sz="2400" i="1" dirty="0">
                <a:solidFill>
                  <a:srgbClr val="009AFF"/>
                </a:solidFill>
              </a:rPr>
              <a:t>P </a:t>
            </a:r>
            <a:r>
              <a:rPr lang="en-US" sz="2400" dirty="0">
                <a:solidFill>
                  <a:srgbClr val="009AFF"/>
                </a:solidFill>
              </a:rPr>
              <a:t>will intersect but not cross </a:t>
            </a:r>
            <a:r>
              <a:rPr lang="en-US" sz="2400" dirty="0" smtClean="0">
                <a:solidFill>
                  <a:srgbClr val="009AFF"/>
                </a:solidFill>
              </a:rPr>
              <a:t>the </a:t>
            </a:r>
            <a:r>
              <a:rPr lang="en-US" sz="2400" i="1" dirty="0">
                <a:solidFill>
                  <a:srgbClr val="009AFF"/>
                </a:solidFill>
              </a:rPr>
              <a:t>x</a:t>
            </a:r>
            <a:r>
              <a:rPr lang="en-US" sz="2400" dirty="0">
                <a:solidFill>
                  <a:srgbClr val="009AFF"/>
                </a:solidFill>
              </a:rPr>
              <a:t>-axis at (2, 0).</a:t>
            </a:r>
          </a:p>
        </p:txBody>
      </p:sp>
      <p:sp>
        <p:nvSpPr>
          <p:cNvPr id="223235" name="Rectangle 3"/>
          <p:cNvSpPr>
            <a:spLocks noGrp="1" noChangeArrowheads="1"/>
          </p:cNvSpPr>
          <p:nvPr>
            <p:ph type="title"/>
          </p:nvPr>
        </p:nvSpPr>
        <p:spPr>
          <a:xfrm>
            <a:off x="301625" y="90488"/>
            <a:ext cx="8226425" cy="1143000"/>
          </a:xfrm>
          <a:noFill/>
        </p:spPr>
        <p:txBody>
          <a:bodyPr/>
          <a:lstStyle/>
          <a:p>
            <a:r>
              <a:rPr lang="en-US" sz="2400">
                <a:latin typeface="+mn-lt"/>
              </a:rPr>
              <a:t>Example 5 – </a:t>
            </a:r>
            <a:r>
              <a:rPr lang="en-US" sz="2400" i="1">
                <a:latin typeface="+mn-lt"/>
              </a:rPr>
              <a:t>Apply the Even and Odd Powers of (x – c) Theorem</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67</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23234">
                                            <p:txEl>
                                              <p:pRg st="2" end="2"/>
                                            </p:txEl>
                                          </p:spTgt>
                                        </p:tgtEl>
                                        <p:attrNameLst>
                                          <p:attrName>style.visibility</p:attrName>
                                        </p:attrNameLst>
                                      </p:cBhvr>
                                      <p:to>
                                        <p:strVal val="visible"/>
                                      </p:to>
                                    </p:set>
                                    <p:animEffect transition="in" filter="fade">
                                      <p:cBhvr>
                                        <p:cTn id="7" dur="1000"/>
                                        <p:tgtEl>
                                          <p:spTgt spid="223234">
                                            <p:txEl>
                                              <p:pRg st="2" end="2"/>
                                            </p:txEl>
                                          </p:spTgt>
                                        </p:tgtEl>
                                      </p:cBhvr>
                                    </p:animEffect>
                                    <p:anim calcmode="lin" valueType="num">
                                      <p:cBhvr>
                                        <p:cTn id="8" dur="1000" fill="hold"/>
                                        <p:tgtEl>
                                          <p:spTgt spid="223234">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23234">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23234">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23234">
                                            <p:txEl>
                                              <p:pRg st="3" end="3"/>
                                            </p:txEl>
                                          </p:spTgt>
                                        </p:tgtEl>
                                        <p:attrNameLst>
                                          <p:attrName>style.visibility</p:attrName>
                                        </p:attrNameLst>
                                      </p:cBhvr>
                                      <p:to>
                                        <p:strVal val="visible"/>
                                      </p:to>
                                    </p:set>
                                    <p:animEffect transition="in" filter="fade">
                                      <p:cBhvr>
                                        <p:cTn id="13" dur="1000"/>
                                        <p:tgtEl>
                                          <p:spTgt spid="223234">
                                            <p:txEl>
                                              <p:pRg st="3" end="3"/>
                                            </p:txEl>
                                          </p:spTgt>
                                        </p:tgtEl>
                                      </p:cBhvr>
                                    </p:animEffect>
                                    <p:anim calcmode="lin" valueType="num">
                                      <p:cBhvr>
                                        <p:cTn id="14" dur="1000" fill="hold"/>
                                        <p:tgtEl>
                                          <p:spTgt spid="223234">
                                            <p:txEl>
                                              <p:pRg st="3" end="3"/>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223234">
                                            <p:txEl>
                                              <p:pRg st="3" end="3"/>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23234">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223234">
                                            <p:txEl>
                                              <p:pRg st="5" end="5"/>
                                            </p:txEl>
                                          </p:spTgt>
                                        </p:tgtEl>
                                        <p:attrNameLst>
                                          <p:attrName>style.visibility</p:attrName>
                                        </p:attrNameLst>
                                      </p:cBhvr>
                                      <p:to>
                                        <p:strVal val="visible"/>
                                      </p:to>
                                    </p:set>
                                    <p:animEffect transition="in" filter="fade">
                                      <p:cBhvr>
                                        <p:cTn id="21" dur="1000"/>
                                        <p:tgtEl>
                                          <p:spTgt spid="223234">
                                            <p:txEl>
                                              <p:pRg st="5" end="5"/>
                                            </p:txEl>
                                          </p:spTgt>
                                        </p:tgtEl>
                                      </p:cBhvr>
                                    </p:animEffect>
                                    <p:anim calcmode="lin" valueType="num">
                                      <p:cBhvr>
                                        <p:cTn id="22" dur="1000" fill="hold"/>
                                        <p:tgtEl>
                                          <p:spTgt spid="223234">
                                            <p:txEl>
                                              <p:pRg st="5" end="5"/>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223234">
                                            <p:txEl>
                                              <p:pRg st="5" end="5"/>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223234">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ChangeArrowheads="1"/>
          </p:cNvSpPr>
          <p:nvPr/>
        </p:nvSpPr>
        <p:spPr bwMode="auto">
          <a:xfrm>
            <a:off x="455613" y="3198813"/>
            <a:ext cx="8191500" cy="461665"/>
          </a:xfrm>
          <a:prstGeom prst="rect">
            <a:avLst/>
          </a:prstGeom>
          <a:noFill/>
          <a:ln w="9525" algn="ctr">
            <a:noFill/>
            <a:miter lim="800000"/>
            <a:headEnd/>
            <a:tailEnd/>
          </a:ln>
          <a:effectLst/>
        </p:spPr>
        <p:txBody>
          <a:bodyPr>
            <a:spAutoFit/>
          </a:bodyPr>
          <a:lstStyle/>
          <a:p>
            <a:pPr algn="ctr">
              <a:spcBef>
                <a:spcPct val="0"/>
              </a:spcBef>
              <a:buFontTx/>
              <a:buNone/>
            </a:pPr>
            <a:r>
              <a:rPr lang="en-US" sz="2400" dirty="0" smtClean="0">
                <a:latin typeface="+mn-lt"/>
                <a:cs typeface="Calibri" pitchFamily="34" charset="0"/>
              </a:rPr>
              <a:t>PROCEDURE FOR GRAPHING POLYNOMIAL FUNCTIONS</a:t>
            </a:r>
            <a:endParaRPr lang="en-US" sz="2400" dirty="0">
              <a:latin typeface="+mn-lt"/>
              <a:cs typeface="Calibri" pitchFamily="34" charset="0"/>
            </a:endParaRPr>
          </a:p>
        </p:txBody>
      </p:sp>
      <p:sp>
        <p:nvSpPr>
          <p:cNvPr id="3" name="Slide Number Placeholder 2"/>
          <p:cNvSpPr>
            <a:spLocks noGrp="1"/>
          </p:cNvSpPr>
          <p:nvPr>
            <p:ph type="sldNum" sz="quarter" idx="12"/>
          </p:nvPr>
        </p:nvSpPr>
        <p:spPr/>
        <p:txBody>
          <a:bodyPr/>
          <a:lstStyle/>
          <a:p>
            <a:pPr>
              <a:defRPr/>
            </a:pPr>
            <a:fld id="{C5D99174-3558-4ECF-88CC-1EADAF5F65E5}" type="slidenum">
              <a:rPr lang="en-GB" smtClean="0"/>
              <a:pPr>
                <a:defRPr/>
              </a:pPr>
              <a:t>68</a:t>
            </a:fld>
            <a:endParaRPr lang="en-GB"/>
          </a:p>
        </p:txBody>
      </p:sp>
    </p:spTree>
    <p:custDataLst>
      <p:tags r:id="rId1"/>
    </p:custData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body" idx="1"/>
          </p:nvPr>
        </p:nvSpPr>
        <p:spPr>
          <a:xfrm>
            <a:off x="304800" y="762000"/>
            <a:ext cx="8229600" cy="5256212"/>
          </a:xfrm>
          <a:noFill/>
        </p:spPr>
        <p:txBody>
          <a:bodyPr/>
          <a:lstStyle/>
          <a:p>
            <a:pPr marL="0" indent="0">
              <a:buNone/>
            </a:pPr>
            <a:r>
              <a:rPr lang="en-US" sz="2400" dirty="0"/>
              <a:t>You may find that you can sketch the graph of a polynomial function just by plotting several points; however, the following procedure will help you sketch the graph of many polynomial functions in an efficient manner</a:t>
            </a:r>
            <a:r>
              <a:rPr lang="en-US" sz="2400" dirty="0" smtClean="0"/>
              <a:t>.</a:t>
            </a:r>
            <a:endParaRPr lang="en-US" sz="2400" dirty="0"/>
          </a:p>
          <a:p>
            <a:pPr>
              <a:buNone/>
            </a:pPr>
            <a:r>
              <a:rPr lang="en-US" sz="2400" dirty="0">
                <a:solidFill>
                  <a:srgbClr val="B30000"/>
                </a:solidFill>
              </a:rPr>
              <a:t>Procedure for Graphing Polynomial </a:t>
            </a:r>
            <a:r>
              <a:rPr lang="en-US" sz="2400" dirty="0" smtClean="0">
                <a:solidFill>
                  <a:srgbClr val="B30000"/>
                </a:solidFill>
              </a:rPr>
              <a:t>Functions</a:t>
            </a:r>
            <a:endParaRPr lang="en-US" sz="2400" i="1" dirty="0"/>
          </a:p>
          <a:p>
            <a:pPr>
              <a:buNone/>
            </a:pPr>
            <a:r>
              <a:rPr lang="en-US" sz="2400" i="1" dirty="0"/>
              <a:t>	P</a:t>
            </a:r>
            <a:r>
              <a:rPr lang="en-US" sz="2400" dirty="0"/>
              <a:t>(</a:t>
            </a:r>
            <a:r>
              <a:rPr lang="en-US" sz="2400" i="1" dirty="0"/>
              <a:t>x</a:t>
            </a:r>
            <a:r>
              <a:rPr lang="en-US" sz="2400" dirty="0"/>
              <a:t>) = </a:t>
            </a:r>
            <a:r>
              <a:rPr lang="en-US" sz="2400" i="1" dirty="0" err="1"/>
              <a:t>a</a:t>
            </a:r>
            <a:r>
              <a:rPr lang="en-US" sz="2400" i="1" baseline="-25000" dirty="0" err="1"/>
              <a:t>n</a:t>
            </a:r>
            <a:r>
              <a:rPr lang="en-US" sz="2400" i="1" dirty="0" err="1"/>
              <a:t>x</a:t>
            </a:r>
            <a:r>
              <a:rPr lang="en-US" sz="2400" i="1" baseline="30000" dirty="0" err="1"/>
              <a:t>n</a:t>
            </a:r>
            <a:r>
              <a:rPr lang="en-US" sz="2400" i="1" dirty="0"/>
              <a:t> </a:t>
            </a:r>
            <a:r>
              <a:rPr lang="en-US" sz="2400" dirty="0"/>
              <a:t>+ </a:t>
            </a:r>
            <a:r>
              <a:rPr lang="en-US" sz="2400" i="1" dirty="0"/>
              <a:t>a</a:t>
            </a:r>
            <a:r>
              <a:rPr lang="en-US" sz="2400" i="1" baseline="-25000" dirty="0"/>
              <a:t>n </a:t>
            </a:r>
            <a:r>
              <a:rPr lang="en-US" sz="2400" baseline="-25000" dirty="0"/>
              <a:t>–</a:t>
            </a:r>
            <a:r>
              <a:rPr lang="en-US" sz="2400" i="1" baseline="-25000" dirty="0"/>
              <a:t> </a:t>
            </a:r>
            <a:r>
              <a:rPr lang="en-US" sz="2400" baseline="-25000" dirty="0"/>
              <a:t>1</a:t>
            </a:r>
            <a:r>
              <a:rPr lang="en-US" sz="2400" i="1" dirty="0"/>
              <a:t>x</a:t>
            </a:r>
            <a:r>
              <a:rPr lang="en-US" sz="2400" i="1" baseline="30000" dirty="0"/>
              <a:t>n </a:t>
            </a:r>
            <a:r>
              <a:rPr lang="en-US" sz="2400" baseline="30000" dirty="0"/>
              <a:t>–</a:t>
            </a:r>
            <a:r>
              <a:rPr lang="en-US" sz="2400" i="1" baseline="30000" dirty="0"/>
              <a:t> </a:t>
            </a:r>
            <a:r>
              <a:rPr lang="en-US" sz="2400" baseline="30000" dirty="0"/>
              <a:t>1</a:t>
            </a:r>
            <a:r>
              <a:rPr lang="en-US" sz="2400" dirty="0"/>
              <a:t> + </a:t>
            </a:r>
            <a:r>
              <a:rPr lang="en-US" sz="2400" b="1" baseline="30000" dirty="0"/>
              <a:t>. . .</a:t>
            </a:r>
            <a:r>
              <a:rPr lang="en-US" sz="2400" dirty="0"/>
              <a:t> + </a:t>
            </a:r>
            <a:r>
              <a:rPr lang="en-US" sz="2400" i="1" dirty="0"/>
              <a:t>a</a:t>
            </a:r>
            <a:r>
              <a:rPr lang="en-US" sz="2400" baseline="-25000" dirty="0"/>
              <a:t>1</a:t>
            </a:r>
            <a:r>
              <a:rPr lang="en-US" sz="2400" i="1" dirty="0"/>
              <a:t>x </a:t>
            </a:r>
            <a:r>
              <a:rPr lang="en-US" sz="2400" dirty="0"/>
              <a:t>+ </a:t>
            </a:r>
            <a:r>
              <a:rPr lang="en-US" sz="2400" i="1" dirty="0"/>
              <a:t>a</a:t>
            </a:r>
            <a:r>
              <a:rPr lang="en-US" sz="2400" baseline="-25000" dirty="0"/>
              <a:t>0</a:t>
            </a:r>
            <a:r>
              <a:rPr lang="en-US" sz="2400" dirty="0"/>
              <a:t>,     </a:t>
            </a:r>
            <a:r>
              <a:rPr lang="en-US" sz="2400" i="1" dirty="0"/>
              <a:t>a</a:t>
            </a:r>
            <a:r>
              <a:rPr lang="en-US" sz="2400" i="1" baseline="-25000" dirty="0"/>
              <a:t>n</a:t>
            </a:r>
            <a:r>
              <a:rPr lang="en-US" sz="2400" i="1" dirty="0"/>
              <a:t> </a:t>
            </a:r>
            <a:r>
              <a:rPr lang="en-US" sz="2400" b="1" dirty="0">
                <a:sym typeface="Symbol" pitchFamily="18" charset="2"/>
              </a:rPr>
              <a:t></a:t>
            </a:r>
            <a:r>
              <a:rPr lang="en-US" sz="2400" dirty="0"/>
              <a:t> 0</a:t>
            </a:r>
          </a:p>
          <a:p>
            <a:pPr>
              <a:buNone/>
            </a:pPr>
            <a:endParaRPr lang="en-US" sz="2400" dirty="0"/>
          </a:p>
          <a:p>
            <a:pPr>
              <a:buNone/>
            </a:pPr>
            <a:r>
              <a:rPr lang="en-US" sz="2400" dirty="0"/>
              <a:t>To graph </a:t>
            </a:r>
            <a:r>
              <a:rPr lang="en-US" sz="2400" i="1" dirty="0"/>
              <a:t>P</a:t>
            </a:r>
            <a:r>
              <a:rPr lang="en-US" sz="2400" dirty="0"/>
              <a:t>, follow these steps</a:t>
            </a:r>
            <a:r>
              <a:rPr lang="en-US" sz="2400" dirty="0" smtClean="0"/>
              <a:t>.</a:t>
            </a:r>
            <a:endParaRPr lang="en-US" sz="2400" dirty="0"/>
          </a:p>
          <a:p>
            <a:pPr>
              <a:buNone/>
            </a:pPr>
            <a:r>
              <a:rPr lang="en-US" sz="2400" b="1" dirty="0"/>
              <a:t>1.  </a:t>
            </a:r>
            <a:r>
              <a:rPr lang="en-US" sz="2400" b="1" i="1" dirty="0"/>
              <a:t>Determine the far-left and far-right behavior: </a:t>
            </a:r>
            <a:br>
              <a:rPr lang="en-US" sz="2400" b="1" i="1" dirty="0"/>
            </a:br>
            <a:r>
              <a:rPr lang="en-US" sz="2400" b="1" i="1" dirty="0"/>
              <a:t>     </a:t>
            </a:r>
            <a:r>
              <a:rPr lang="en-US" sz="2400" dirty="0"/>
              <a:t>Examine the leading coefficient </a:t>
            </a:r>
            <a:r>
              <a:rPr lang="en-US" sz="2400" i="1" dirty="0" err="1"/>
              <a:t>a</a:t>
            </a:r>
            <a:r>
              <a:rPr lang="en-US" sz="2400" i="1" baseline="-25000" dirty="0" err="1"/>
              <a:t>n</a:t>
            </a:r>
            <a:r>
              <a:rPr lang="en-US" sz="2400" i="1" dirty="0" err="1"/>
              <a:t>x</a:t>
            </a:r>
            <a:r>
              <a:rPr lang="en-US" sz="2400" i="1" baseline="30000" dirty="0" err="1"/>
              <a:t>n</a:t>
            </a:r>
            <a:r>
              <a:rPr lang="en-US" sz="2400" dirty="0"/>
              <a:t> to determine the </a:t>
            </a:r>
            <a:br>
              <a:rPr lang="en-US" sz="2400" dirty="0"/>
            </a:br>
            <a:r>
              <a:rPr lang="en-US" sz="2400" dirty="0"/>
              <a:t>     far-left and far-right behavior of the graph.</a:t>
            </a:r>
          </a:p>
        </p:txBody>
      </p:sp>
      <p:sp>
        <p:nvSpPr>
          <p:cNvPr id="229379" name="Rectangle 3"/>
          <p:cNvSpPr>
            <a:spLocks noGrp="1" noChangeArrowheads="1"/>
          </p:cNvSpPr>
          <p:nvPr>
            <p:ph type="title"/>
          </p:nvPr>
        </p:nvSpPr>
        <p:spPr>
          <a:xfrm>
            <a:off x="301625" y="90488"/>
            <a:ext cx="8226425" cy="747712"/>
          </a:xfrm>
          <a:noFill/>
        </p:spPr>
        <p:txBody>
          <a:bodyPr/>
          <a:lstStyle/>
          <a:p>
            <a:r>
              <a:rPr lang="en-US" sz="2400" dirty="0">
                <a:latin typeface="+mn-lt"/>
              </a:rPr>
              <a:t>Procedure for Graphing Polynomial Functions</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69</a:t>
            </a:fld>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title"/>
          </p:nvPr>
        </p:nvSpPr>
        <p:spPr>
          <a:xfrm>
            <a:off x="301625" y="90488"/>
            <a:ext cx="8226425" cy="1143000"/>
          </a:xfrm>
          <a:noFill/>
        </p:spPr>
        <p:txBody>
          <a:bodyPr/>
          <a:lstStyle/>
          <a:p>
            <a:pPr eaLnBrk="1" hangingPunct="1"/>
            <a:r>
              <a:rPr lang="en-US" sz="2400" smtClean="0">
                <a:latin typeface="+mn-lt"/>
              </a:rPr>
              <a:t>Division of Polynomials</a:t>
            </a:r>
          </a:p>
        </p:txBody>
      </p:sp>
      <p:pic>
        <p:nvPicPr>
          <p:cNvPr id="8195" name="Picture 11"/>
          <p:cNvPicPr>
            <a:picLocks noChangeAspect="1" noChangeArrowheads="1"/>
          </p:cNvPicPr>
          <p:nvPr/>
        </p:nvPicPr>
        <p:blipFill>
          <a:blip r:embed="rId3" cstate="print"/>
          <a:srcRect/>
          <a:stretch>
            <a:fillRect/>
          </a:stretch>
        </p:blipFill>
        <p:spPr bwMode="auto">
          <a:xfrm>
            <a:off x="6684962" y="1447800"/>
            <a:ext cx="1316038" cy="547688"/>
          </a:xfrm>
          <a:prstGeom prst="rect">
            <a:avLst/>
          </a:prstGeom>
          <a:noFill/>
          <a:ln w="9525" algn="ctr">
            <a:noFill/>
            <a:miter lim="800000"/>
            <a:headEnd/>
            <a:tailEnd/>
          </a:ln>
        </p:spPr>
      </p:pic>
      <p:sp>
        <p:nvSpPr>
          <p:cNvPr id="8196" name="Text Box 12"/>
          <p:cNvSpPr txBox="1">
            <a:spLocks noChangeArrowheads="1"/>
          </p:cNvSpPr>
          <p:nvPr/>
        </p:nvSpPr>
        <p:spPr bwMode="auto">
          <a:xfrm>
            <a:off x="5715000" y="1447800"/>
            <a:ext cx="2590800" cy="461665"/>
          </a:xfrm>
          <a:prstGeom prst="rect">
            <a:avLst/>
          </a:prstGeom>
          <a:noFill/>
          <a:ln w="9525" algn="ctr">
            <a:noFill/>
            <a:miter lim="800000"/>
            <a:headEnd/>
            <a:tailEnd/>
          </a:ln>
        </p:spPr>
        <p:txBody>
          <a:bodyPr>
            <a:spAutoFit/>
          </a:bodyPr>
          <a:lstStyle/>
          <a:p>
            <a:pPr>
              <a:spcBef>
                <a:spcPct val="50000"/>
              </a:spcBef>
            </a:pPr>
            <a:r>
              <a:rPr lang="en-US" sz="2400">
                <a:solidFill>
                  <a:srgbClr val="009AFF"/>
                </a:solidFill>
                <a:latin typeface="+mn-lt"/>
              </a:rPr>
              <a:t>Think                     .</a:t>
            </a:r>
          </a:p>
        </p:txBody>
      </p:sp>
      <p:sp>
        <p:nvSpPr>
          <p:cNvPr id="8197" name="Text Box 13"/>
          <p:cNvSpPr txBox="1">
            <a:spLocks noChangeArrowheads="1"/>
          </p:cNvSpPr>
          <p:nvPr/>
        </p:nvSpPr>
        <p:spPr bwMode="auto">
          <a:xfrm>
            <a:off x="5486400" y="2438400"/>
            <a:ext cx="3657600" cy="1015663"/>
          </a:xfrm>
          <a:prstGeom prst="rect">
            <a:avLst/>
          </a:prstGeom>
          <a:noFill/>
          <a:ln w="9525" algn="ctr">
            <a:noFill/>
            <a:miter lim="800000"/>
            <a:headEnd/>
            <a:tailEnd/>
          </a:ln>
        </p:spPr>
        <p:txBody>
          <a:bodyPr>
            <a:spAutoFit/>
          </a:bodyPr>
          <a:lstStyle/>
          <a:p>
            <a:pPr>
              <a:spcBef>
                <a:spcPct val="50000"/>
              </a:spcBef>
            </a:pPr>
            <a:r>
              <a:rPr lang="en-US" sz="2400" dirty="0">
                <a:solidFill>
                  <a:srgbClr val="009AFF"/>
                </a:solidFill>
                <a:latin typeface="+mn-lt"/>
              </a:rPr>
              <a:t>Multiply: –4</a:t>
            </a:r>
            <a:r>
              <a:rPr lang="en-US" sz="2400" i="1" dirty="0">
                <a:solidFill>
                  <a:srgbClr val="009AFF"/>
                </a:solidFill>
                <a:latin typeface="+mn-lt"/>
              </a:rPr>
              <a:t>x</a:t>
            </a:r>
            <a:r>
              <a:rPr lang="en-US" sz="2400" dirty="0">
                <a:solidFill>
                  <a:srgbClr val="009AFF"/>
                </a:solidFill>
                <a:latin typeface="+mn-lt"/>
              </a:rPr>
              <a:t>(3</a:t>
            </a:r>
            <a:r>
              <a:rPr lang="en-US" sz="2400" i="1" dirty="0">
                <a:solidFill>
                  <a:srgbClr val="009AFF"/>
                </a:solidFill>
                <a:latin typeface="+mn-lt"/>
              </a:rPr>
              <a:t>x </a:t>
            </a:r>
            <a:r>
              <a:rPr lang="en-US" sz="2400" dirty="0">
                <a:solidFill>
                  <a:srgbClr val="009AFF"/>
                </a:solidFill>
                <a:latin typeface="+mn-lt"/>
              </a:rPr>
              <a:t>– 2) </a:t>
            </a:r>
            <a:r>
              <a:rPr lang="en-US" sz="2400" dirty="0" smtClean="0">
                <a:solidFill>
                  <a:srgbClr val="009AFF"/>
                </a:solidFill>
                <a:latin typeface="+mn-lt"/>
              </a:rPr>
              <a:t>=</a:t>
            </a:r>
          </a:p>
          <a:p>
            <a:pPr>
              <a:spcBef>
                <a:spcPct val="50000"/>
              </a:spcBef>
            </a:pPr>
            <a:r>
              <a:rPr lang="en-US" sz="2400" dirty="0" smtClean="0">
                <a:solidFill>
                  <a:srgbClr val="009AFF"/>
                </a:solidFill>
                <a:latin typeface="+mn-lt"/>
              </a:rPr>
              <a:t>     </a:t>
            </a:r>
            <a:r>
              <a:rPr lang="en-US" sz="2400" dirty="0">
                <a:solidFill>
                  <a:srgbClr val="009AFF"/>
                </a:solidFill>
                <a:latin typeface="+mn-lt"/>
              </a:rPr>
              <a:t>–12</a:t>
            </a:r>
            <a:r>
              <a:rPr lang="en-US" sz="2400" i="1" dirty="0">
                <a:solidFill>
                  <a:srgbClr val="009AFF"/>
                </a:solidFill>
                <a:latin typeface="+mn-lt"/>
              </a:rPr>
              <a:t>x</a:t>
            </a:r>
            <a:r>
              <a:rPr lang="en-US" sz="2400" baseline="30000" dirty="0">
                <a:solidFill>
                  <a:srgbClr val="009AFF"/>
                </a:solidFill>
                <a:latin typeface="+mn-lt"/>
              </a:rPr>
              <a:t>2</a:t>
            </a:r>
            <a:r>
              <a:rPr lang="en-US" sz="2400" dirty="0">
                <a:solidFill>
                  <a:srgbClr val="009AFF"/>
                </a:solidFill>
                <a:latin typeface="+mn-lt"/>
              </a:rPr>
              <a:t> + 8</a:t>
            </a:r>
            <a:r>
              <a:rPr lang="en-US" sz="2400" i="1" dirty="0">
                <a:solidFill>
                  <a:srgbClr val="009AFF"/>
                </a:solidFill>
                <a:latin typeface="+mn-lt"/>
              </a:rPr>
              <a:t>x</a:t>
            </a:r>
          </a:p>
        </p:txBody>
      </p:sp>
      <p:sp>
        <p:nvSpPr>
          <p:cNvPr id="8198" name="Text Box 14"/>
          <p:cNvSpPr txBox="1">
            <a:spLocks noChangeArrowheads="1"/>
          </p:cNvSpPr>
          <p:nvPr/>
        </p:nvSpPr>
        <p:spPr bwMode="auto">
          <a:xfrm>
            <a:off x="5638800" y="3581400"/>
            <a:ext cx="3048000" cy="1384995"/>
          </a:xfrm>
          <a:prstGeom prst="rect">
            <a:avLst/>
          </a:prstGeom>
          <a:noFill/>
          <a:ln w="9525" algn="ctr">
            <a:noFill/>
            <a:miter lim="800000"/>
            <a:headEnd/>
            <a:tailEnd/>
          </a:ln>
        </p:spPr>
        <p:txBody>
          <a:bodyPr>
            <a:spAutoFit/>
          </a:bodyPr>
          <a:lstStyle/>
          <a:p>
            <a:pPr>
              <a:spcBef>
                <a:spcPct val="50000"/>
              </a:spcBef>
            </a:pPr>
            <a:r>
              <a:rPr lang="en-US" sz="2400" dirty="0">
                <a:solidFill>
                  <a:srgbClr val="009AFF"/>
                </a:solidFill>
                <a:latin typeface="+mn-lt"/>
              </a:rPr>
              <a:t>Subtract and bring down the next term, </a:t>
            </a:r>
            <a:r>
              <a:rPr lang="en-US" sz="2400" dirty="0" smtClean="0">
                <a:solidFill>
                  <a:srgbClr val="009AFF"/>
                </a:solidFill>
                <a:latin typeface="+mn-lt"/>
              </a:rPr>
              <a:t> </a:t>
            </a:r>
          </a:p>
          <a:p>
            <a:pPr>
              <a:spcBef>
                <a:spcPct val="50000"/>
              </a:spcBef>
            </a:pPr>
            <a:r>
              <a:rPr lang="en-US" sz="2400" dirty="0" smtClean="0">
                <a:solidFill>
                  <a:srgbClr val="009AFF"/>
                </a:solidFill>
                <a:latin typeface="+mn-lt"/>
              </a:rPr>
              <a:t>–</a:t>
            </a:r>
            <a:r>
              <a:rPr lang="en-US" sz="2400" dirty="0">
                <a:solidFill>
                  <a:srgbClr val="009AFF"/>
                </a:solidFill>
                <a:latin typeface="+mn-lt"/>
              </a:rPr>
              <a:t>5.</a:t>
            </a:r>
          </a:p>
        </p:txBody>
      </p:sp>
      <p:pic>
        <p:nvPicPr>
          <p:cNvPr id="8199" name="Picture 23"/>
          <p:cNvPicPr>
            <a:picLocks noChangeAspect="1" noChangeArrowheads="1"/>
          </p:cNvPicPr>
          <p:nvPr/>
        </p:nvPicPr>
        <p:blipFill>
          <a:blip r:embed="rId4" cstate="print"/>
          <a:srcRect/>
          <a:stretch>
            <a:fillRect/>
          </a:stretch>
        </p:blipFill>
        <p:spPr bwMode="auto">
          <a:xfrm>
            <a:off x="1371600" y="1371600"/>
            <a:ext cx="3994150" cy="2054225"/>
          </a:xfrm>
          <a:prstGeom prst="rect">
            <a:avLst/>
          </a:prstGeom>
          <a:noFill/>
          <a:ln w="9525" algn="ctr">
            <a:noFill/>
            <a:miter lim="800000"/>
            <a:headEnd/>
            <a:tailEnd/>
          </a:ln>
        </p:spPr>
      </p:pic>
      <p:pic>
        <p:nvPicPr>
          <p:cNvPr id="8200" name="Picture 24"/>
          <p:cNvPicPr>
            <a:picLocks noChangeAspect="1" noChangeArrowheads="1"/>
          </p:cNvPicPr>
          <p:nvPr/>
        </p:nvPicPr>
        <p:blipFill>
          <a:blip r:embed="rId5" cstate="print"/>
          <a:srcRect/>
          <a:stretch>
            <a:fillRect/>
          </a:stretch>
        </p:blipFill>
        <p:spPr bwMode="auto">
          <a:xfrm>
            <a:off x="4246563" y="3505200"/>
            <a:ext cx="1087437" cy="330200"/>
          </a:xfrm>
          <a:prstGeom prst="rect">
            <a:avLst/>
          </a:prstGeom>
          <a:noFill/>
          <a:ln w="9525" algn="ctr">
            <a:noFill/>
            <a:miter lim="800000"/>
            <a:headEnd/>
            <a:tailEnd/>
          </a:ln>
        </p:spPr>
      </p:pic>
      <p:sp>
        <p:nvSpPr>
          <p:cNvPr id="9" name="Slide Number Placeholder 8"/>
          <p:cNvSpPr>
            <a:spLocks noGrp="1"/>
          </p:cNvSpPr>
          <p:nvPr>
            <p:ph type="sldNum" sz="quarter" idx="12"/>
          </p:nvPr>
        </p:nvSpPr>
        <p:spPr/>
        <p:txBody>
          <a:bodyPr/>
          <a:lstStyle/>
          <a:p>
            <a:pPr>
              <a:defRPr/>
            </a:pPr>
            <a:fld id="{C5D99174-3558-4ECF-88CC-1EADAF5F65E5}" type="slidenum">
              <a:rPr lang="en-GB" smtClean="0"/>
              <a:pPr>
                <a:defRPr/>
              </a:pPr>
              <a:t>7</a:t>
            </a:fld>
            <a:endParaRPr lang="en-GB"/>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body" idx="1"/>
          </p:nvPr>
        </p:nvSpPr>
        <p:spPr>
          <a:xfrm>
            <a:off x="457200" y="1370013"/>
            <a:ext cx="8229600" cy="5256212"/>
          </a:xfrm>
          <a:noFill/>
        </p:spPr>
        <p:txBody>
          <a:bodyPr/>
          <a:lstStyle/>
          <a:p>
            <a:pPr>
              <a:lnSpc>
                <a:spcPct val="115000"/>
              </a:lnSpc>
              <a:buNone/>
            </a:pPr>
            <a:r>
              <a:rPr lang="en-US" sz="2400" b="1" dirty="0"/>
              <a:t>2.  </a:t>
            </a:r>
            <a:r>
              <a:rPr lang="en-US" sz="2400" b="1" i="1" dirty="0"/>
              <a:t>Find the y-intercept:  </a:t>
            </a:r>
            <a:r>
              <a:rPr lang="en-US" sz="2400" dirty="0"/>
              <a:t>Determine the </a:t>
            </a:r>
            <a:r>
              <a:rPr lang="en-US" sz="2400" i="1" dirty="0"/>
              <a:t>y</a:t>
            </a:r>
            <a:r>
              <a:rPr lang="en-US" sz="2400" dirty="0"/>
              <a:t>-intercept by </a:t>
            </a:r>
            <a:br>
              <a:rPr lang="en-US" sz="2400" dirty="0"/>
            </a:br>
            <a:r>
              <a:rPr lang="en-US" sz="2400" dirty="0"/>
              <a:t>     evaluating </a:t>
            </a:r>
            <a:r>
              <a:rPr lang="en-US" sz="2400" i="1" dirty="0"/>
              <a:t>P</a:t>
            </a:r>
            <a:r>
              <a:rPr lang="en-US" sz="2400" dirty="0"/>
              <a:t>(0</a:t>
            </a:r>
            <a:r>
              <a:rPr lang="en-US" sz="2400" dirty="0" smtClean="0"/>
              <a:t>).</a:t>
            </a:r>
            <a:endParaRPr lang="en-US" sz="2400" dirty="0"/>
          </a:p>
          <a:p>
            <a:pPr marL="457200" indent="-457200">
              <a:lnSpc>
                <a:spcPct val="115000"/>
              </a:lnSpc>
              <a:buAutoNum type="arabicPeriod" startAt="3"/>
            </a:pPr>
            <a:r>
              <a:rPr lang="en-US" sz="2400" b="1" i="1" dirty="0" smtClean="0"/>
              <a:t>Find </a:t>
            </a:r>
            <a:r>
              <a:rPr lang="en-US" sz="2400" b="1" i="1" dirty="0"/>
              <a:t>the </a:t>
            </a:r>
            <a:r>
              <a:rPr lang="en-US" sz="2400" b="1" i="1" dirty="0" smtClean="0"/>
              <a:t>x-intercept/s </a:t>
            </a:r>
            <a:r>
              <a:rPr lang="en-US" sz="2400" b="1" i="1" dirty="0"/>
              <a:t>and determine </a:t>
            </a:r>
            <a:r>
              <a:rPr lang="en-US" sz="2400" b="1" i="1" dirty="0" smtClean="0"/>
              <a:t> the </a:t>
            </a:r>
            <a:r>
              <a:rPr lang="en-US" sz="2400" b="1" i="1" dirty="0"/>
              <a:t>behavior of the graph near the </a:t>
            </a:r>
            <a:r>
              <a:rPr lang="en-US" sz="2400" b="1" i="1" dirty="0" smtClean="0"/>
              <a:t>x-intercept/s: </a:t>
            </a:r>
          </a:p>
          <a:p>
            <a:pPr marL="457200" indent="-457200">
              <a:lnSpc>
                <a:spcPct val="115000"/>
              </a:lnSpc>
              <a:buNone/>
            </a:pPr>
            <a:r>
              <a:rPr lang="en-US" sz="2400" b="1" i="1" dirty="0" smtClean="0"/>
              <a:t>        </a:t>
            </a:r>
            <a:r>
              <a:rPr lang="en-US" sz="2400" dirty="0" smtClean="0"/>
              <a:t>If </a:t>
            </a:r>
            <a:r>
              <a:rPr lang="en-US" sz="2400" dirty="0"/>
              <a:t>possible, find the </a:t>
            </a:r>
            <a:r>
              <a:rPr lang="en-US" sz="2400" i="1" dirty="0"/>
              <a:t>x</a:t>
            </a:r>
            <a:r>
              <a:rPr lang="en-US" sz="2400" dirty="0"/>
              <a:t>-intercepts by </a:t>
            </a:r>
            <a:r>
              <a:rPr lang="en-US" sz="2400" dirty="0" smtClean="0"/>
              <a:t>factoring</a:t>
            </a:r>
            <a:r>
              <a:rPr lang="en-US" sz="2400" dirty="0"/>
              <a:t>. If (</a:t>
            </a:r>
            <a:r>
              <a:rPr lang="en-US" sz="2400" i="1" dirty="0"/>
              <a:t>x </a:t>
            </a:r>
            <a:r>
              <a:rPr lang="en-US" sz="2400" dirty="0"/>
              <a:t>– </a:t>
            </a:r>
            <a:r>
              <a:rPr lang="en-US" sz="2400" i="1" dirty="0"/>
              <a:t>c</a:t>
            </a:r>
            <a:r>
              <a:rPr lang="en-US" sz="2400" dirty="0"/>
              <a:t>), where </a:t>
            </a:r>
            <a:r>
              <a:rPr lang="en-US" sz="2400" i="1" dirty="0"/>
              <a:t>c </a:t>
            </a:r>
            <a:r>
              <a:rPr lang="en-US" sz="2400" dirty="0"/>
              <a:t>is a real number, is a factor </a:t>
            </a:r>
            <a:r>
              <a:rPr lang="en-US" sz="2400" dirty="0" smtClean="0"/>
              <a:t>of </a:t>
            </a:r>
            <a:r>
              <a:rPr lang="en-US" sz="2400" i="1" dirty="0"/>
              <a:t>P</a:t>
            </a:r>
            <a:r>
              <a:rPr lang="en-US" sz="2400" dirty="0"/>
              <a:t>, then (</a:t>
            </a:r>
            <a:r>
              <a:rPr lang="en-US" sz="2400" i="1" dirty="0"/>
              <a:t>c</a:t>
            </a:r>
            <a:r>
              <a:rPr lang="en-US" sz="2400" dirty="0"/>
              <a:t>, 0) is an </a:t>
            </a:r>
            <a:r>
              <a:rPr lang="en-US" sz="2400" i="1" dirty="0"/>
              <a:t>x</a:t>
            </a:r>
            <a:r>
              <a:rPr lang="en-US" sz="2400" dirty="0"/>
              <a:t>-intercept of the graph. </a:t>
            </a:r>
            <a:endParaRPr lang="en-US" sz="2400" dirty="0" smtClean="0"/>
          </a:p>
          <a:p>
            <a:pPr marL="457200" indent="-457200">
              <a:lnSpc>
                <a:spcPct val="115000"/>
              </a:lnSpc>
              <a:buNone/>
            </a:pPr>
            <a:r>
              <a:rPr lang="en-US" sz="2400" dirty="0" smtClean="0"/>
              <a:t>	Use </a:t>
            </a:r>
            <a:r>
              <a:rPr lang="en-US" sz="2400" dirty="0"/>
              <a:t>the </a:t>
            </a:r>
            <a:r>
              <a:rPr lang="en-US" sz="2400" dirty="0" smtClean="0"/>
              <a:t>Even </a:t>
            </a:r>
            <a:r>
              <a:rPr lang="en-US" sz="2400" dirty="0"/>
              <a:t>and Odd Powers of (</a:t>
            </a:r>
            <a:r>
              <a:rPr lang="en-US" sz="2400" i="1" dirty="0"/>
              <a:t>x </a:t>
            </a:r>
            <a:r>
              <a:rPr lang="en-US" sz="2400" dirty="0"/>
              <a:t>– </a:t>
            </a:r>
            <a:r>
              <a:rPr lang="en-US" sz="2400" i="1" dirty="0"/>
              <a:t>c</a:t>
            </a:r>
            <a:r>
              <a:rPr lang="en-US" sz="2400" dirty="0"/>
              <a:t>) Theorem to </a:t>
            </a:r>
            <a:r>
              <a:rPr lang="en-US" sz="2400" dirty="0" smtClean="0"/>
              <a:t>determine where </a:t>
            </a:r>
            <a:r>
              <a:rPr lang="en-US" sz="2400" dirty="0"/>
              <a:t>the graph crosses the </a:t>
            </a:r>
            <a:r>
              <a:rPr lang="en-US" sz="2400" i="1" dirty="0"/>
              <a:t>x</a:t>
            </a:r>
            <a:r>
              <a:rPr lang="en-US" sz="2400" dirty="0"/>
              <a:t>-axis and where the graph </a:t>
            </a:r>
            <a:r>
              <a:rPr lang="en-US" sz="2400" dirty="0" smtClean="0"/>
              <a:t> intersects </a:t>
            </a:r>
            <a:r>
              <a:rPr lang="en-US" sz="2400" dirty="0"/>
              <a:t>but does not cross the </a:t>
            </a:r>
            <a:r>
              <a:rPr lang="en-US" sz="2400" i="1" dirty="0"/>
              <a:t>x</a:t>
            </a:r>
            <a:r>
              <a:rPr lang="en-US" sz="2400" dirty="0"/>
              <a:t>-axis.</a:t>
            </a:r>
          </a:p>
        </p:txBody>
      </p:sp>
      <p:sp>
        <p:nvSpPr>
          <p:cNvPr id="227331" name="Rectangle 3"/>
          <p:cNvSpPr>
            <a:spLocks noGrp="1" noChangeArrowheads="1"/>
          </p:cNvSpPr>
          <p:nvPr>
            <p:ph type="title"/>
          </p:nvPr>
        </p:nvSpPr>
        <p:spPr>
          <a:xfrm>
            <a:off x="301625" y="90488"/>
            <a:ext cx="8226425" cy="1143000"/>
          </a:xfrm>
          <a:noFill/>
        </p:spPr>
        <p:txBody>
          <a:bodyPr/>
          <a:lstStyle/>
          <a:p>
            <a:r>
              <a:rPr lang="en-US" sz="2400">
                <a:latin typeface="+mn-lt"/>
              </a:rPr>
              <a:t>Procedure for Graphing Polynomial Functions</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70</a:t>
            </a:fld>
            <a:endParaRPr lang="en-GB"/>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body" idx="1"/>
          </p:nvPr>
        </p:nvSpPr>
        <p:spPr>
          <a:xfrm>
            <a:off x="457200" y="1370013"/>
            <a:ext cx="8229600" cy="5256212"/>
          </a:xfrm>
          <a:noFill/>
        </p:spPr>
        <p:txBody>
          <a:bodyPr/>
          <a:lstStyle/>
          <a:p>
            <a:pPr>
              <a:buNone/>
            </a:pPr>
            <a:r>
              <a:rPr lang="en-US" sz="2400" b="1"/>
              <a:t>4.  </a:t>
            </a:r>
            <a:r>
              <a:rPr lang="en-US" sz="2400" b="1" i="1"/>
              <a:t>Find additional points on the graph: </a:t>
            </a:r>
            <a:r>
              <a:rPr lang="en-US" sz="2400"/>
              <a:t>Find a few </a:t>
            </a:r>
            <a:br>
              <a:rPr lang="en-US" sz="2400"/>
            </a:br>
            <a:r>
              <a:rPr lang="en-US" sz="2400"/>
              <a:t>     additional points (in addition to the intercepts).</a:t>
            </a:r>
          </a:p>
          <a:p>
            <a:pPr>
              <a:buNone/>
            </a:pPr>
            <a:endParaRPr lang="en-US" sz="2400"/>
          </a:p>
          <a:p>
            <a:pPr>
              <a:buNone/>
            </a:pPr>
            <a:r>
              <a:rPr lang="en-US" sz="2400" b="1"/>
              <a:t>5.  </a:t>
            </a:r>
            <a:r>
              <a:rPr lang="en-US" sz="2400" b="1" i="1"/>
              <a:t>Check for symmetry:</a:t>
            </a:r>
          </a:p>
          <a:p>
            <a:pPr>
              <a:buNone/>
            </a:pPr>
            <a:r>
              <a:rPr lang="en-US" sz="2400" b="1"/>
              <a:t>     a. </a:t>
            </a:r>
            <a:r>
              <a:rPr lang="en-US" sz="2400"/>
              <a:t>The graph of an even function is symmetric with </a:t>
            </a:r>
            <a:br>
              <a:rPr lang="en-US" sz="2400"/>
            </a:br>
            <a:r>
              <a:rPr lang="en-US" sz="2400"/>
              <a:t>         respect to the </a:t>
            </a:r>
            <a:r>
              <a:rPr lang="en-US" sz="2400" i="1"/>
              <a:t>y</a:t>
            </a:r>
            <a:r>
              <a:rPr lang="en-US" sz="2400"/>
              <a:t>-axis.</a:t>
            </a:r>
          </a:p>
          <a:p>
            <a:pPr>
              <a:buNone/>
            </a:pPr>
            <a:endParaRPr lang="en-US" sz="2400"/>
          </a:p>
          <a:p>
            <a:pPr>
              <a:buNone/>
            </a:pPr>
            <a:r>
              <a:rPr lang="en-US" sz="2400" b="1"/>
              <a:t>     b. </a:t>
            </a:r>
            <a:r>
              <a:rPr lang="en-US" sz="2400"/>
              <a:t>The graph of an odd function is symmetric with   </a:t>
            </a:r>
            <a:br>
              <a:rPr lang="en-US" sz="2400"/>
            </a:br>
            <a:r>
              <a:rPr lang="en-US" sz="2400"/>
              <a:t>         respect to the origin.</a:t>
            </a:r>
          </a:p>
        </p:txBody>
      </p:sp>
      <p:sp>
        <p:nvSpPr>
          <p:cNvPr id="268291" name="Rectangle 3"/>
          <p:cNvSpPr>
            <a:spLocks noGrp="1" noChangeArrowheads="1"/>
          </p:cNvSpPr>
          <p:nvPr>
            <p:ph type="title"/>
          </p:nvPr>
        </p:nvSpPr>
        <p:spPr>
          <a:xfrm>
            <a:off x="301625" y="90488"/>
            <a:ext cx="8226425" cy="1143000"/>
          </a:xfrm>
          <a:noFill/>
        </p:spPr>
        <p:txBody>
          <a:bodyPr/>
          <a:lstStyle/>
          <a:p>
            <a:r>
              <a:rPr lang="en-US" sz="2400">
                <a:latin typeface="+mn-lt"/>
              </a:rPr>
              <a:t>Procedure for Graphing Polynomial Functions</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71</a:t>
            </a:fld>
            <a:endParaRPr lang="en-GB"/>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body" idx="1"/>
          </p:nvPr>
        </p:nvSpPr>
        <p:spPr>
          <a:xfrm>
            <a:off x="457200" y="1370013"/>
            <a:ext cx="8229600" cy="5256212"/>
          </a:xfrm>
          <a:noFill/>
        </p:spPr>
        <p:txBody>
          <a:bodyPr/>
          <a:lstStyle/>
          <a:p>
            <a:pPr>
              <a:lnSpc>
                <a:spcPct val="115000"/>
              </a:lnSpc>
              <a:buNone/>
            </a:pPr>
            <a:r>
              <a:rPr lang="en-US" sz="2400" b="1"/>
              <a:t>6.  </a:t>
            </a:r>
            <a:r>
              <a:rPr lang="en-US" sz="2400" b="1" i="1"/>
              <a:t>Sketch the graph: </a:t>
            </a:r>
            <a:r>
              <a:rPr lang="en-US" sz="2400"/>
              <a:t>Use all the information previously </a:t>
            </a:r>
            <a:br>
              <a:rPr lang="en-US" sz="2400"/>
            </a:br>
            <a:r>
              <a:rPr lang="en-US" sz="2400"/>
              <a:t>     obtained to sketch the graph of the polynomial function. </a:t>
            </a:r>
            <a:br>
              <a:rPr lang="en-US" sz="2400"/>
            </a:br>
            <a:r>
              <a:rPr lang="en-US" sz="2400"/>
              <a:t>     The graph should be a smooth continuous curve that </a:t>
            </a:r>
            <a:br>
              <a:rPr lang="en-US" sz="2400"/>
            </a:br>
            <a:r>
              <a:rPr lang="en-US" sz="2400"/>
              <a:t>     passes through the points determined in steps 2 through </a:t>
            </a:r>
            <a:br>
              <a:rPr lang="en-US" sz="2400"/>
            </a:br>
            <a:r>
              <a:rPr lang="en-US" sz="2400"/>
              <a:t>     4. The graph should have a maximum of </a:t>
            </a:r>
            <a:r>
              <a:rPr lang="en-US" sz="2400" i="1"/>
              <a:t>n </a:t>
            </a:r>
            <a:r>
              <a:rPr lang="en-US" sz="2400"/>
              <a:t>– 1 turning </a:t>
            </a:r>
            <a:br>
              <a:rPr lang="en-US" sz="2400"/>
            </a:br>
            <a:r>
              <a:rPr lang="en-US" sz="2400"/>
              <a:t>     points.</a:t>
            </a:r>
          </a:p>
        </p:txBody>
      </p:sp>
      <p:sp>
        <p:nvSpPr>
          <p:cNvPr id="231427" name="Rectangle 3"/>
          <p:cNvSpPr>
            <a:spLocks noGrp="1" noChangeArrowheads="1"/>
          </p:cNvSpPr>
          <p:nvPr>
            <p:ph type="title"/>
          </p:nvPr>
        </p:nvSpPr>
        <p:spPr>
          <a:xfrm>
            <a:off x="301625" y="90488"/>
            <a:ext cx="8226425" cy="1143000"/>
          </a:xfrm>
          <a:noFill/>
        </p:spPr>
        <p:txBody>
          <a:bodyPr/>
          <a:lstStyle/>
          <a:p>
            <a:r>
              <a:rPr lang="en-US" sz="2400">
                <a:latin typeface="+mn-lt"/>
              </a:rPr>
              <a:t>Procedure for Graphing Polynomial Functions</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72</a:t>
            </a:fld>
            <a:endParaRPr lang="en-GB"/>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body" idx="1"/>
          </p:nvPr>
        </p:nvSpPr>
        <p:spPr>
          <a:xfrm>
            <a:off x="457200" y="1295400"/>
            <a:ext cx="8229600" cy="5256212"/>
          </a:xfrm>
          <a:noFill/>
        </p:spPr>
        <p:txBody>
          <a:bodyPr/>
          <a:lstStyle/>
          <a:p>
            <a:pPr>
              <a:lnSpc>
                <a:spcPct val="110000"/>
              </a:lnSpc>
              <a:buNone/>
            </a:pPr>
            <a:r>
              <a:rPr lang="en-US" sz="2400" dirty="0"/>
              <a:t>Sketch the graph of </a:t>
            </a:r>
            <a:r>
              <a:rPr lang="en-US" sz="2400" i="1" dirty="0"/>
              <a:t>P</a:t>
            </a:r>
            <a:r>
              <a:rPr lang="en-US" sz="2400" dirty="0"/>
              <a:t>(</a:t>
            </a:r>
            <a:r>
              <a:rPr lang="en-US" sz="2400" i="1" dirty="0"/>
              <a:t>x</a:t>
            </a:r>
            <a:r>
              <a:rPr lang="en-US" sz="2400" dirty="0"/>
              <a:t>) = </a:t>
            </a:r>
            <a:r>
              <a:rPr lang="en-US" sz="2400" i="1" dirty="0"/>
              <a:t>x</a:t>
            </a:r>
            <a:r>
              <a:rPr lang="en-US" sz="2400" baseline="30000" dirty="0"/>
              <a:t>3</a:t>
            </a:r>
            <a:r>
              <a:rPr lang="en-US" sz="2400" dirty="0"/>
              <a:t> – 4</a:t>
            </a:r>
            <a:r>
              <a:rPr lang="en-US" sz="2400" i="1" dirty="0"/>
              <a:t>x</a:t>
            </a:r>
            <a:r>
              <a:rPr lang="en-US" sz="2400" baseline="30000" dirty="0"/>
              <a:t>2</a:t>
            </a:r>
            <a:r>
              <a:rPr lang="en-US" sz="2400" dirty="0"/>
              <a:t> + 4</a:t>
            </a:r>
            <a:r>
              <a:rPr lang="en-US" sz="2400" i="1" dirty="0"/>
              <a:t>x</a:t>
            </a:r>
            <a:r>
              <a:rPr lang="en-US" sz="2400" dirty="0" smtClean="0"/>
              <a:t>.</a:t>
            </a:r>
            <a:endParaRPr lang="en-US" sz="2400" dirty="0"/>
          </a:p>
          <a:p>
            <a:pPr>
              <a:lnSpc>
                <a:spcPct val="110000"/>
              </a:lnSpc>
              <a:buNone/>
            </a:pPr>
            <a:r>
              <a:rPr lang="en-US" sz="2400" dirty="0">
                <a:solidFill>
                  <a:srgbClr val="21419C"/>
                </a:solidFill>
              </a:rPr>
              <a:t>Solution:</a:t>
            </a:r>
          </a:p>
          <a:p>
            <a:pPr>
              <a:lnSpc>
                <a:spcPct val="110000"/>
              </a:lnSpc>
              <a:buNone/>
            </a:pPr>
            <a:r>
              <a:rPr lang="en-US" sz="2400" b="1" dirty="0"/>
              <a:t>1.  </a:t>
            </a:r>
            <a:r>
              <a:rPr lang="en-US" sz="2400" b="1" i="1" dirty="0"/>
              <a:t>Determine the far-left and far-right behavior: </a:t>
            </a:r>
            <a:r>
              <a:rPr lang="en-US" sz="2400" dirty="0"/>
              <a:t>The </a:t>
            </a:r>
            <a:br>
              <a:rPr lang="en-US" sz="2400" dirty="0"/>
            </a:br>
            <a:r>
              <a:rPr lang="en-US" sz="2400" dirty="0"/>
              <a:t>     leading term is 1</a:t>
            </a:r>
            <a:r>
              <a:rPr lang="en-US" sz="2400" i="1" dirty="0"/>
              <a:t>x</a:t>
            </a:r>
            <a:r>
              <a:rPr lang="en-US" sz="2400" baseline="30000" dirty="0"/>
              <a:t>3</a:t>
            </a:r>
            <a:r>
              <a:rPr lang="en-US" sz="2400" dirty="0"/>
              <a:t>. Because the leading coefficient, 1, is </a:t>
            </a:r>
            <a:br>
              <a:rPr lang="en-US" sz="2400" dirty="0"/>
            </a:br>
            <a:r>
              <a:rPr lang="en-US" sz="2400" dirty="0"/>
              <a:t>     positive and the degree of the polynomial, 3, is odd, the </a:t>
            </a:r>
            <a:br>
              <a:rPr lang="en-US" sz="2400" dirty="0"/>
            </a:br>
            <a:r>
              <a:rPr lang="en-US" sz="2400" dirty="0"/>
              <a:t>     graph of </a:t>
            </a:r>
            <a:r>
              <a:rPr lang="en-US" sz="2400" i="1" dirty="0"/>
              <a:t>P </a:t>
            </a:r>
            <a:r>
              <a:rPr lang="en-US" sz="2400" dirty="0"/>
              <a:t>goes down to the far left and up to the far </a:t>
            </a:r>
            <a:br>
              <a:rPr lang="en-US" sz="2400" dirty="0"/>
            </a:br>
            <a:r>
              <a:rPr lang="en-US" sz="2400" dirty="0"/>
              <a:t>     right</a:t>
            </a:r>
            <a:r>
              <a:rPr lang="en-US" sz="2400" dirty="0" smtClean="0"/>
              <a:t>.</a:t>
            </a:r>
            <a:endParaRPr lang="en-US" sz="2400" dirty="0"/>
          </a:p>
          <a:p>
            <a:pPr>
              <a:lnSpc>
                <a:spcPct val="110000"/>
              </a:lnSpc>
              <a:buNone/>
            </a:pPr>
            <a:r>
              <a:rPr lang="en-US" sz="2400" b="1" dirty="0"/>
              <a:t>2. </a:t>
            </a:r>
            <a:r>
              <a:rPr lang="en-US" sz="2400" b="1" i="1" dirty="0"/>
              <a:t>Find the y-intercept: </a:t>
            </a:r>
            <a:r>
              <a:rPr lang="en-US" sz="2400" i="1" dirty="0"/>
              <a:t>P</a:t>
            </a:r>
            <a:r>
              <a:rPr lang="en-US" sz="2400" dirty="0"/>
              <a:t>(0) = 0</a:t>
            </a:r>
            <a:r>
              <a:rPr lang="en-US" sz="2400" baseline="30000" dirty="0"/>
              <a:t>3</a:t>
            </a:r>
            <a:r>
              <a:rPr lang="en-US" sz="2400" dirty="0"/>
              <a:t> – 4(0)</a:t>
            </a:r>
            <a:r>
              <a:rPr lang="en-US" sz="2400" baseline="30000" dirty="0"/>
              <a:t>2</a:t>
            </a:r>
            <a:r>
              <a:rPr lang="en-US" sz="2400" dirty="0"/>
              <a:t> + 4(0) = 0. The  </a:t>
            </a:r>
            <a:br>
              <a:rPr lang="en-US" sz="2400" dirty="0"/>
            </a:br>
            <a:r>
              <a:rPr lang="en-US" sz="2400" dirty="0"/>
              <a:t>    </a:t>
            </a:r>
            <a:r>
              <a:rPr lang="en-US" sz="2400" i="1" dirty="0"/>
              <a:t>y</a:t>
            </a:r>
            <a:r>
              <a:rPr lang="en-US" sz="2400" dirty="0"/>
              <a:t>-intercept is (0, 0).</a:t>
            </a:r>
          </a:p>
        </p:txBody>
      </p:sp>
      <p:sp>
        <p:nvSpPr>
          <p:cNvPr id="233475" name="Rectangle 3"/>
          <p:cNvSpPr>
            <a:spLocks noGrp="1" noChangeArrowheads="1"/>
          </p:cNvSpPr>
          <p:nvPr>
            <p:ph type="title"/>
          </p:nvPr>
        </p:nvSpPr>
        <p:spPr>
          <a:xfrm>
            <a:off x="301625" y="90488"/>
            <a:ext cx="8226425" cy="747712"/>
          </a:xfrm>
          <a:noFill/>
        </p:spPr>
        <p:txBody>
          <a:bodyPr/>
          <a:lstStyle/>
          <a:p>
            <a:r>
              <a:rPr lang="en-US" sz="2400" dirty="0">
                <a:latin typeface="+mn-lt"/>
              </a:rPr>
              <a:t>Example 6 – </a:t>
            </a:r>
            <a:r>
              <a:rPr lang="en-US" sz="2400" i="1" dirty="0">
                <a:latin typeface="+mn-lt"/>
              </a:rPr>
              <a:t>Graph a Polynomial Function</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73</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33474">
                                            <p:txEl>
                                              <p:pRg st="1" end="1"/>
                                            </p:txEl>
                                          </p:spTgt>
                                        </p:tgtEl>
                                        <p:attrNameLst>
                                          <p:attrName>style.visibility</p:attrName>
                                        </p:attrNameLst>
                                      </p:cBhvr>
                                      <p:to>
                                        <p:strVal val="visible"/>
                                      </p:to>
                                    </p:set>
                                    <p:animEffect transition="in" filter="fade">
                                      <p:cBhvr>
                                        <p:cTn id="7" dur="1000"/>
                                        <p:tgtEl>
                                          <p:spTgt spid="233474">
                                            <p:txEl>
                                              <p:pRg st="1" end="1"/>
                                            </p:txEl>
                                          </p:spTgt>
                                        </p:tgtEl>
                                      </p:cBhvr>
                                    </p:animEffect>
                                    <p:anim calcmode="lin" valueType="num">
                                      <p:cBhvr>
                                        <p:cTn id="8" dur="1000" fill="hold"/>
                                        <p:tgtEl>
                                          <p:spTgt spid="233474">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33474">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33474">
                                            <p:txEl>
                                              <p:pRg st="1" end="1"/>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33474">
                                            <p:txEl>
                                              <p:pRg st="2" end="2"/>
                                            </p:txEl>
                                          </p:spTgt>
                                        </p:tgtEl>
                                        <p:attrNameLst>
                                          <p:attrName>style.visibility</p:attrName>
                                        </p:attrNameLst>
                                      </p:cBhvr>
                                      <p:to>
                                        <p:strVal val="visible"/>
                                      </p:to>
                                    </p:set>
                                    <p:animEffect transition="in" filter="fade">
                                      <p:cBhvr>
                                        <p:cTn id="13" dur="1000"/>
                                        <p:tgtEl>
                                          <p:spTgt spid="233474">
                                            <p:txEl>
                                              <p:pRg st="2" end="2"/>
                                            </p:txEl>
                                          </p:spTgt>
                                        </p:tgtEl>
                                      </p:cBhvr>
                                    </p:animEffect>
                                    <p:anim calcmode="lin" valueType="num">
                                      <p:cBhvr>
                                        <p:cTn id="14" dur="1000" fill="hold"/>
                                        <p:tgtEl>
                                          <p:spTgt spid="233474">
                                            <p:txEl>
                                              <p:pRg st="2" end="2"/>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233474">
                                            <p:txEl>
                                              <p:pRg st="2" end="2"/>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33474">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233474">
                                            <p:txEl>
                                              <p:pRg st="3" end="3"/>
                                            </p:txEl>
                                          </p:spTgt>
                                        </p:tgtEl>
                                        <p:attrNameLst>
                                          <p:attrName>style.visibility</p:attrName>
                                        </p:attrNameLst>
                                      </p:cBhvr>
                                      <p:to>
                                        <p:strVal val="visible"/>
                                      </p:to>
                                    </p:set>
                                    <p:animEffect transition="in" filter="fade">
                                      <p:cBhvr>
                                        <p:cTn id="21" dur="1000"/>
                                        <p:tgtEl>
                                          <p:spTgt spid="233474">
                                            <p:txEl>
                                              <p:pRg st="3" end="3"/>
                                            </p:txEl>
                                          </p:spTgt>
                                        </p:tgtEl>
                                      </p:cBhvr>
                                    </p:animEffect>
                                    <p:anim calcmode="lin" valueType="num">
                                      <p:cBhvr>
                                        <p:cTn id="22" dur="1000" fill="hold"/>
                                        <p:tgtEl>
                                          <p:spTgt spid="233474">
                                            <p:txEl>
                                              <p:pRg st="3" end="3"/>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233474">
                                            <p:txEl>
                                              <p:pRg st="3" end="3"/>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233474">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body" idx="1"/>
          </p:nvPr>
        </p:nvSpPr>
        <p:spPr>
          <a:xfrm>
            <a:off x="457200" y="838200"/>
            <a:ext cx="8686800" cy="5715000"/>
          </a:xfrm>
          <a:noFill/>
        </p:spPr>
        <p:txBody>
          <a:bodyPr/>
          <a:lstStyle/>
          <a:p>
            <a:pPr marL="0" indent="0">
              <a:buNone/>
            </a:pPr>
            <a:r>
              <a:rPr lang="en-US" sz="2400" b="1" dirty="0"/>
              <a:t>3.  </a:t>
            </a:r>
            <a:r>
              <a:rPr lang="en-US" sz="2400" b="1" i="1" dirty="0"/>
              <a:t>Find the x-intercept or x-intercepts and determine </a:t>
            </a:r>
            <a:br>
              <a:rPr lang="en-US" sz="2400" b="1" i="1" dirty="0"/>
            </a:br>
            <a:r>
              <a:rPr lang="en-US" sz="2400" b="1" i="1" dirty="0"/>
              <a:t>     the behavior of the graph near the x-intercept or      </a:t>
            </a:r>
            <a:br>
              <a:rPr lang="en-US" sz="2400" b="1" i="1" dirty="0"/>
            </a:br>
            <a:r>
              <a:rPr lang="en-US" sz="2400" b="1" i="1" dirty="0"/>
              <a:t>     x-intercepts: </a:t>
            </a:r>
            <a:r>
              <a:rPr lang="en-US" sz="2400" dirty="0"/>
              <a:t>Try to factor </a:t>
            </a:r>
            <a:r>
              <a:rPr lang="en-US" sz="2400" i="1" dirty="0"/>
              <a:t>x</a:t>
            </a:r>
            <a:r>
              <a:rPr lang="en-US" sz="2400" baseline="30000" dirty="0"/>
              <a:t>3</a:t>
            </a:r>
            <a:r>
              <a:rPr lang="en-US" sz="2400" dirty="0"/>
              <a:t> – 4</a:t>
            </a:r>
            <a:r>
              <a:rPr lang="en-US" sz="2400" i="1" dirty="0"/>
              <a:t>x</a:t>
            </a:r>
            <a:r>
              <a:rPr lang="en-US" sz="2400" baseline="30000" dirty="0"/>
              <a:t>2</a:t>
            </a:r>
            <a:r>
              <a:rPr lang="en-US" sz="2400" dirty="0"/>
              <a:t> + 4</a:t>
            </a:r>
            <a:r>
              <a:rPr lang="en-US" sz="2400" i="1" dirty="0"/>
              <a:t>x</a:t>
            </a:r>
            <a:r>
              <a:rPr lang="en-US" sz="2400" dirty="0"/>
              <a:t>.</a:t>
            </a:r>
          </a:p>
          <a:p>
            <a:pPr>
              <a:buNone/>
            </a:pPr>
            <a:endParaRPr lang="en-US" sz="2400" dirty="0"/>
          </a:p>
          <a:p>
            <a:pPr>
              <a:buNone/>
            </a:pPr>
            <a:r>
              <a:rPr lang="en-US" sz="2400" i="1" dirty="0"/>
              <a:t>		x</a:t>
            </a:r>
            <a:r>
              <a:rPr lang="en-US" sz="2400" baseline="30000" dirty="0"/>
              <a:t>3</a:t>
            </a:r>
            <a:r>
              <a:rPr lang="en-US" sz="2400" dirty="0"/>
              <a:t> – 4</a:t>
            </a:r>
            <a:r>
              <a:rPr lang="en-US" sz="2400" i="1" dirty="0"/>
              <a:t>x</a:t>
            </a:r>
            <a:r>
              <a:rPr lang="en-US" sz="2400" baseline="30000" dirty="0"/>
              <a:t>2</a:t>
            </a:r>
            <a:r>
              <a:rPr lang="en-US" sz="2400" dirty="0"/>
              <a:t> + 4</a:t>
            </a:r>
            <a:r>
              <a:rPr lang="en-US" sz="2400" i="1" dirty="0"/>
              <a:t>x </a:t>
            </a:r>
            <a:r>
              <a:rPr lang="en-US" sz="2400" dirty="0"/>
              <a:t>= </a:t>
            </a:r>
            <a:r>
              <a:rPr lang="en-US" sz="2400" i="1" dirty="0"/>
              <a:t>x</a:t>
            </a:r>
            <a:r>
              <a:rPr lang="en-US" sz="2400" dirty="0"/>
              <a:t>(</a:t>
            </a:r>
            <a:r>
              <a:rPr lang="en-US" sz="2400" i="1" dirty="0"/>
              <a:t>x</a:t>
            </a:r>
            <a:r>
              <a:rPr lang="en-US" sz="2400" baseline="30000" dirty="0"/>
              <a:t>2</a:t>
            </a:r>
            <a:r>
              <a:rPr lang="en-US" sz="2400" dirty="0"/>
              <a:t> – 4</a:t>
            </a:r>
            <a:r>
              <a:rPr lang="en-US" sz="2400" i="1" dirty="0"/>
              <a:t>x </a:t>
            </a:r>
            <a:r>
              <a:rPr lang="en-US" sz="2400" dirty="0"/>
              <a:t>+ 4)</a:t>
            </a:r>
          </a:p>
          <a:p>
            <a:pPr>
              <a:buNone/>
            </a:pPr>
            <a:endParaRPr lang="en-US" sz="2400" dirty="0"/>
          </a:p>
          <a:p>
            <a:pPr>
              <a:buNone/>
            </a:pPr>
            <a:r>
              <a:rPr lang="en-US" sz="2400" dirty="0"/>
              <a:t>			           = </a:t>
            </a:r>
            <a:r>
              <a:rPr lang="en-US" sz="2400" i="1" dirty="0"/>
              <a:t>x</a:t>
            </a:r>
            <a:r>
              <a:rPr lang="en-US" sz="2400" dirty="0"/>
              <a:t>(</a:t>
            </a:r>
            <a:r>
              <a:rPr lang="en-US" sz="2400" i="1" dirty="0"/>
              <a:t>x </a:t>
            </a:r>
            <a:r>
              <a:rPr lang="en-US" sz="2400" dirty="0"/>
              <a:t>– 2)(</a:t>
            </a:r>
            <a:r>
              <a:rPr lang="en-US" sz="2400" i="1" dirty="0"/>
              <a:t>x </a:t>
            </a:r>
            <a:r>
              <a:rPr lang="en-US" sz="2400" dirty="0"/>
              <a:t>– 2)</a:t>
            </a:r>
          </a:p>
          <a:p>
            <a:pPr>
              <a:buNone/>
            </a:pPr>
            <a:endParaRPr lang="en-US" sz="2400" dirty="0"/>
          </a:p>
          <a:p>
            <a:pPr>
              <a:buNone/>
            </a:pPr>
            <a:r>
              <a:rPr lang="en-US" sz="2400" dirty="0"/>
              <a:t>                                           = </a:t>
            </a:r>
            <a:r>
              <a:rPr lang="en-US" sz="2400" i="1" dirty="0"/>
              <a:t>x</a:t>
            </a:r>
            <a:r>
              <a:rPr lang="en-US" sz="2400" dirty="0"/>
              <a:t>(</a:t>
            </a:r>
            <a:r>
              <a:rPr lang="en-US" sz="2400" i="1" dirty="0"/>
              <a:t>x </a:t>
            </a:r>
            <a:r>
              <a:rPr lang="en-US" sz="2400" dirty="0"/>
              <a:t>– 2)</a:t>
            </a:r>
            <a:r>
              <a:rPr lang="en-US" sz="2400" baseline="30000" dirty="0"/>
              <a:t>2</a:t>
            </a:r>
          </a:p>
          <a:p>
            <a:pPr>
              <a:buNone/>
            </a:pPr>
            <a:endParaRPr lang="en-US" sz="2400" dirty="0"/>
          </a:p>
          <a:p>
            <a:pPr marL="0" indent="0">
              <a:buNone/>
            </a:pPr>
            <a:r>
              <a:rPr lang="en-US" sz="2400" dirty="0"/>
              <a:t>     Because (</a:t>
            </a:r>
            <a:r>
              <a:rPr lang="en-US" sz="2400" i="1" dirty="0"/>
              <a:t>x </a:t>
            </a:r>
            <a:r>
              <a:rPr lang="en-US" sz="2400" dirty="0"/>
              <a:t>– 2) is a factor of </a:t>
            </a:r>
            <a:r>
              <a:rPr lang="en-US" sz="2400" i="1" dirty="0"/>
              <a:t>P</a:t>
            </a:r>
            <a:r>
              <a:rPr lang="en-US" sz="2400" dirty="0"/>
              <a:t>, the point (2, 0) is an     </a:t>
            </a:r>
            <a:br>
              <a:rPr lang="en-US" sz="2400" dirty="0"/>
            </a:br>
            <a:r>
              <a:rPr lang="en-US" sz="2400" dirty="0"/>
              <a:t>     </a:t>
            </a:r>
            <a:r>
              <a:rPr lang="en-US" sz="2400" i="1" dirty="0"/>
              <a:t>x</a:t>
            </a:r>
            <a:r>
              <a:rPr lang="en-US" sz="2400" dirty="0"/>
              <a:t>-intercept of the graph of </a:t>
            </a:r>
            <a:r>
              <a:rPr lang="en-US" sz="2400" i="1" dirty="0"/>
              <a:t>P</a:t>
            </a:r>
            <a:r>
              <a:rPr lang="en-US" sz="2400" dirty="0"/>
              <a:t>. Because </a:t>
            </a:r>
            <a:r>
              <a:rPr lang="en-US" sz="2400" i="1" dirty="0"/>
              <a:t>x </a:t>
            </a:r>
            <a:r>
              <a:rPr lang="en-US" sz="2400" dirty="0"/>
              <a:t>is a factor of </a:t>
            </a:r>
            <a:r>
              <a:rPr lang="en-US" sz="2400" i="1" dirty="0"/>
              <a:t>P    </a:t>
            </a:r>
            <a:br>
              <a:rPr lang="en-US" sz="2400" i="1" dirty="0"/>
            </a:br>
            <a:r>
              <a:rPr lang="en-US" sz="2400" i="1" dirty="0"/>
              <a:t>     </a:t>
            </a:r>
            <a:r>
              <a:rPr lang="en-US" sz="2400" dirty="0"/>
              <a:t>(think of </a:t>
            </a:r>
            <a:r>
              <a:rPr lang="en-US" sz="2400" i="1" dirty="0"/>
              <a:t>x </a:t>
            </a:r>
            <a:r>
              <a:rPr lang="en-US" sz="2400" dirty="0"/>
              <a:t>as </a:t>
            </a:r>
            <a:r>
              <a:rPr lang="en-US" sz="2400" i="1" dirty="0"/>
              <a:t>x </a:t>
            </a:r>
            <a:r>
              <a:rPr lang="en-US" sz="2400" dirty="0"/>
              <a:t>– 0), the point (0, 0) is an </a:t>
            </a:r>
            <a:r>
              <a:rPr lang="en-US" sz="2400" i="1" dirty="0"/>
              <a:t>x</a:t>
            </a:r>
            <a:r>
              <a:rPr lang="en-US" sz="2400" dirty="0"/>
              <a:t>-intercept of </a:t>
            </a:r>
            <a:br>
              <a:rPr lang="en-US" sz="2400" dirty="0"/>
            </a:br>
            <a:r>
              <a:rPr lang="en-US" sz="2400" dirty="0"/>
              <a:t>     the graph of </a:t>
            </a:r>
            <a:r>
              <a:rPr lang="en-US" sz="2400" i="1" dirty="0"/>
              <a:t>P</a:t>
            </a:r>
            <a:r>
              <a:rPr lang="en-US" sz="2400" dirty="0"/>
              <a:t>.</a:t>
            </a:r>
          </a:p>
        </p:txBody>
      </p:sp>
      <p:sp>
        <p:nvSpPr>
          <p:cNvPr id="235524" name="Text Box 4"/>
          <p:cNvSpPr txBox="1">
            <a:spLocks noChangeArrowheads="1"/>
          </p:cNvSpPr>
          <p:nvPr/>
        </p:nvSpPr>
        <p:spPr bwMode="auto">
          <a:xfrm>
            <a:off x="8242300" y="652463"/>
            <a:ext cx="963149" cy="461665"/>
          </a:xfrm>
          <a:prstGeom prst="rect">
            <a:avLst/>
          </a:prstGeom>
          <a:noFill/>
          <a:ln w="9525" algn="ctr">
            <a:noFill/>
            <a:miter lim="800000"/>
            <a:headEnd/>
            <a:tailEnd/>
          </a:ln>
          <a:effectLst/>
        </p:spPr>
        <p:txBody>
          <a:bodyPr wrap="none">
            <a:spAutoFit/>
          </a:bodyPr>
          <a:lstStyle/>
          <a:p>
            <a:pPr>
              <a:spcBef>
                <a:spcPct val="0"/>
              </a:spcBef>
            </a:pPr>
            <a:r>
              <a:rPr lang="en-US" sz="2400">
                <a:solidFill>
                  <a:srgbClr val="00718C"/>
                </a:solidFill>
                <a:latin typeface="+mn-lt"/>
              </a:rPr>
              <a:t>cont’d</a:t>
            </a:r>
          </a:p>
        </p:txBody>
      </p:sp>
      <p:sp>
        <p:nvSpPr>
          <p:cNvPr id="6" name="Slide Number Placeholder 5"/>
          <p:cNvSpPr>
            <a:spLocks noGrp="1"/>
          </p:cNvSpPr>
          <p:nvPr>
            <p:ph type="sldNum" sz="quarter" idx="12"/>
          </p:nvPr>
        </p:nvSpPr>
        <p:spPr/>
        <p:txBody>
          <a:bodyPr/>
          <a:lstStyle/>
          <a:p>
            <a:pPr>
              <a:defRPr/>
            </a:pPr>
            <a:fld id="{C5D99174-3558-4ECF-88CC-1EADAF5F65E5}" type="slidenum">
              <a:rPr lang="en-GB" smtClean="0"/>
              <a:pPr>
                <a:defRPr/>
              </a:pPr>
              <a:t>74</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35522">
                                            <p:txEl>
                                              <p:pRg st="4" end="4"/>
                                            </p:txEl>
                                          </p:spTgt>
                                        </p:tgtEl>
                                        <p:attrNameLst>
                                          <p:attrName>style.visibility</p:attrName>
                                        </p:attrNameLst>
                                      </p:cBhvr>
                                      <p:to>
                                        <p:strVal val="visible"/>
                                      </p:to>
                                    </p:set>
                                    <p:animEffect transition="in" filter="fade">
                                      <p:cBhvr>
                                        <p:cTn id="7" dur="1000"/>
                                        <p:tgtEl>
                                          <p:spTgt spid="235522">
                                            <p:txEl>
                                              <p:pRg st="4" end="4"/>
                                            </p:txEl>
                                          </p:spTgt>
                                        </p:tgtEl>
                                      </p:cBhvr>
                                    </p:animEffect>
                                    <p:anim calcmode="lin" valueType="num">
                                      <p:cBhvr>
                                        <p:cTn id="8" dur="1000" fill="hold"/>
                                        <p:tgtEl>
                                          <p:spTgt spid="235522">
                                            <p:txEl>
                                              <p:pRg st="4" end="4"/>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35522">
                                            <p:txEl>
                                              <p:pRg st="4" end="4"/>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35522">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235522">
                                            <p:txEl>
                                              <p:pRg st="6" end="6"/>
                                            </p:txEl>
                                          </p:spTgt>
                                        </p:tgtEl>
                                        <p:attrNameLst>
                                          <p:attrName>style.visibility</p:attrName>
                                        </p:attrNameLst>
                                      </p:cBhvr>
                                      <p:to>
                                        <p:strVal val="visible"/>
                                      </p:to>
                                    </p:set>
                                    <p:animEffect transition="in" filter="fade">
                                      <p:cBhvr>
                                        <p:cTn id="15" dur="1000"/>
                                        <p:tgtEl>
                                          <p:spTgt spid="235522">
                                            <p:txEl>
                                              <p:pRg st="6" end="6"/>
                                            </p:txEl>
                                          </p:spTgt>
                                        </p:tgtEl>
                                      </p:cBhvr>
                                    </p:animEffect>
                                    <p:anim calcmode="lin" valueType="num">
                                      <p:cBhvr>
                                        <p:cTn id="16" dur="1000" fill="hold"/>
                                        <p:tgtEl>
                                          <p:spTgt spid="235522">
                                            <p:txEl>
                                              <p:pRg st="6" end="6"/>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35522">
                                            <p:txEl>
                                              <p:pRg st="6" end="6"/>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35522">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235522">
                                            <p:txEl>
                                              <p:pRg st="8" end="8"/>
                                            </p:txEl>
                                          </p:spTgt>
                                        </p:tgtEl>
                                        <p:attrNameLst>
                                          <p:attrName>style.visibility</p:attrName>
                                        </p:attrNameLst>
                                      </p:cBhvr>
                                      <p:to>
                                        <p:strVal val="visible"/>
                                      </p:to>
                                    </p:set>
                                    <p:animEffect transition="in" filter="fade">
                                      <p:cBhvr>
                                        <p:cTn id="23" dur="1000"/>
                                        <p:tgtEl>
                                          <p:spTgt spid="235522">
                                            <p:txEl>
                                              <p:pRg st="8" end="8"/>
                                            </p:txEl>
                                          </p:spTgt>
                                        </p:tgtEl>
                                      </p:cBhvr>
                                    </p:animEffect>
                                    <p:anim calcmode="lin" valueType="num">
                                      <p:cBhvr>
                                        <p:cTn id="24" dur="1000" fill="hold"/>
                                        <p:tgtEl>
                                          <p:spTgt spid="235522">
                                            <p:txEl>
                                              <p:pRg st="8" end="8"/>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235522">
                                            <p:txEl>
                                              <p:pRg st="8" end="8"/>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35522">
                                            <p:txEl>
                                              <p:pRg st="8" end="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body" idx="1"/>
          </p:nvPr>
        </p:nvSpPr>
        <p:spPr>
          <a:xfrm>
            <a:off x="457200" y="1370013"/>
            <a:ext cx="8229600" cy="5256212"/>
          </a:xfrm>
          <a:noFill/>
        </p:spPr>
        <p:txBody>
          <a:bodyPr/>
          <a:lstStyle/>
          <a:p>
            <a:pPr marL="0" indent="0">
              <a:buNone/>
            </a:pPr>
            <a:r>
              <a:rPr lang="en-US" sz="2400" b="1" dirty="0"/>
              <a:t>     </a:t>
            </a:r>
            <a:r>
              <a:rPr lang="en-US" sz="2400" dirty="0"/>
              <a:t>Applying the Even and Odd Powers of (</a:t>
            </a:r>
            <a:r>
              <a:rPr lang="en-US" sz="2400" i="1" dirty="0"/>
              <a:t>x </a:t>
            </a:r>
            <a:r>
              <a:rPr lang="en-US" sz="2400" dirty="0"/>
              <a:t>– </a:t>
            </a:r>
            <a:r>
              <a:rPr lang="en-US" sz="2400" i="1" dirty="0"/>
              <a:t>c</a:t>
            </a:r>
            <a:r>
              <a:rPr lang="en-US" sz="2400" dirty="0"/>
              <a:t>) Theorem </a:t>
            </a:r>
            <a:br>
              <a:rPr lang="en-US" sz="2400" dirty="0"/>
            </a:br>
            <a:r>
              <a:rPr lang="en-US" sz="2400" dirty="0"/>
              <a:t>     allows us to determine that the graph of </a:t>
            </a:r>
            <a:r>
              <a:rPr lang="en-US" sz="2400" i="1" dirty="0"/>
              <a:t>P </a:t>
            </a:r>
            <a:r>
              <a:rPr lang="en-US" sz="2400" dirty="0"/>
              <a:t>crosses the    </a:t>
            </a:r>
            <a:br>
              <a:rPr lang="en-US" sz="2400" dirty="0"/>
            </a:br>
            <a:r>
              <a:rPr lang="en-US" sz="2400" dirty="0"/>
              <a:t>     </a:t>
            </a:r>
            <a:r>
              <a:rPr lang="en-US" sz="2400" i="1" dirty="0"/>
              <a:t>x</a:t>
            </a:r>
            <a:r>
              <a:rPr lang="en-US" sz="2400" dirty="0"/>
              <a:t>-axis at (0, 0) and intersects but does not cross the       </a:t>
            </a:r>
            <a:br>
              <a:rPr lang="en-US" sz="2400" dirty="0"/>
            </a:br>
            <a:r>
              <a:rPr lang="en-US" sz="2400" dirty="0"/>
              <a:t>     </a:t>
            </a:r>
            <a:r>
              <a:rPr lang="en-US" sz="2400" i="1" dirty="0"/>
              <a:t>x</a:t>
            </a:r>
            <a:r>
              <a:rPr lang="en-US" sz="2400" dirty="0"/>
              <a:t>-axis at (2, 0).</a:t>
            </a:r>
          </a:p>
          <a:p>
            <a:pPr>
              <a:buNone/>
            </a:pPr>
            <a:endParaRPr lang="en-US" sz="2400" dirty="0"/>
          </a:p>
          <a:p>
            <a:pPr>
              <a:buNone/>
            </a:pPr>
            <a:r>
              <a:rPr lang="en-US" sz="2400" b="1" dirty="0"/>
              <a:t>4.  </a:t>
            </a:r>
            <a:r>
              <a:rPr lang="en-US" sz="2400" b="1" i="1" dirty="0"/>
              <a:t>Find additional points on the graph:</a:t>
            </a:r>
            <a:endParaRPr lang="en-US" sz="2400" dirty="0"/>
          </a:p>
        </p:txBody>
      </p:sp>
      <p:pic>
        <p:nvPicPr>
          <p:cNvPr id="237572" name="Picture 4"/>
          <p:cNvPicPr>
            <a:picLocks noChangeAspect="1" noChangeArrowheads="1"/>
          </p:cNvPicPr>
          <p:nvPr/>
        </p:nvPicPr>
        <p:blipFill>
          <a:blip r:embed="rId3" cstate="print"/>
          <a:srcRect/>
          <a:stretch>
            <a:fillRect/>
          </a:stretch>
        </p:blipFill>
        <p:spPr bwMode="auto">
          <a:xfrm>
            <a:off x="3130550" y="4052888"/>
            <a:ext cx="2852738" cy="1890712"/>
          </a:xfrm>
          <a:prstGeom prst="rect">
            <a:avLst/>
          </a:prstGeom>
          <a:noFill/>
          <a:ln w="9525" algn="ctr">
            <a:noFill/>
            <a:miter lim="800000"/>
            <a:headEnd/>
            <a:tailEnd/>
          </a:ln>
          <a:effectLst/>
        </p:spPr>
      </p:pic>
      <p:sp>
        <p:nvSpPr>
          <p:cNvPr id="237573" name="Text Box 5"/>
          <p:cNvSpPr txBox="1">
            <a:spLocks noChangeArrowheads="1"/>
          </p:cNvSpPr>
          <p:nvPr/>
        </p:nvSpPr>
        <p:spPr bwMode="auto">
          <a:xfrm>
            <a:off x="8242300" y="652463"/>
            <a:ext cx="963149" cy="461665"/>
          </a:xfrm>
          <a:prstGeom prst="rect">
            <a:avLst/>
          </a:prstGeom>
          <a:noFill/>
          <a:ln w="9525" algn="ctr">
            <a:noFill/>
            <a:miter lim="800000"/>
            <a:headEnd/>
            <a:tailEnd/>
          </a:ln>
          <a:effectLst/>
        </p:spPr>
        <p:txBody>
          <a:bodyPr wrap="none">
            <a:spAutoFit/>
          </a:bodyPr>
          <a:lstStyle/>
          <a:p>
            <a:pPr>
              <a:spcBef>
                <a:spcPct val="0"/>
              </a:spcBef>
            </a:pPr>
            <a:r>
              <a:rPr lang="en-US" sz="2400">
                <a:solidFill>
                  <a:srgbClr val="00718C"/>
                </a:solidFill>
                <a:latin typeface="+mn-lt"/>
              </a:rPr>
              <a:t>cont’d</a:t>
            </a:r>
          </a:p>
        </p:txBody>
      </p:sp>
      <p:sp>
        <p:nvSpPr>
          <p:cNvPr id="7" name="Slide Number Placeholder 6"/>
          <p:cNvSpPr>
            <a:spLocks noGrp="1"/>
          </p:cNvSpPr>
          <p:nvPr>
            <p:ph type="sldNum" sz="quarter" idx="12"/>
          </p:nvPr>
        </p:nvSpPr>
        <p:spPr/>
        <p:txBody>
          <a:bodyPr/>
          <a:lstStyle/>
          <a:p>
            <a:pPr>
              <a:defRPr/>
            </a:pPr>
            <a:fld id="{C5D99174-3558-4ECF-88CC-1EADAF5F65E5}" type="slidenum">
              <a:rPr lang="en-GB" smtClean="0"/>
              <a:pPr>
                <a:defRPr/>
              </a:pPr>
              <a:t>75</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37570">
                                            <p:txEl>
                                              <p:pRg st="2" end="2"/>
                                            </p:txEl>
                                          </p:spTgt>
                                        </p:tgtEl>
                                        <p:attrNameLst>
                                          <p:attrName>style.visibility</p:attrName>
                                        </p:attrNameLst>
                                      </p:cBhvr>
                                      <p:to>
                                        <p:strVal val="visible"/>
                                      </p:to>
                                    </p:set>
                                    <p:animEffect transition="in" filter="fade">
                                      <p:cBhvr>
                                        <p:cTn id="7" dur="1000"/>
                                        <p:tgtEl>
                                          <p:spTgt spid="237570">
                                            <p:txEl>
                                              <p:pRg st="2" end="2"/>
                                            </p:txEl>
                                          </p:spTgt>
                                        </p:tgtEl>
                                      </p:cBhvr>
                                    </p:animEffect>
                                    <p:anim calcmode="lin" valueType="num">
                                      <p:cBhvr>
                                        <p:cTn id="8" dur="1000" fill="hold"/>
                                        <p:tgtEl>
                                          <p:spTgt spid="237570">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37570">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37570">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37572"/>
                                        </p:tgtEl>
                                        <p:attrNameLst>
                                          <p:attrName>style.visibility</p:attrName>
                                        </p:attrNameLst>
                                      </p:cBhvr>
                                      <p:to>
                                        <p:strVal val="visible"/>
                                      </p:to>
                                    </p:set>
                                    <p:animEffect transition="in" filter="fade">
                                      <p:cBhvr>
                                        <p:cTn id="13" dur="1000"/>
                                        <p:tgtEl>
                                          <p:spTgt spid="237572"/>
                                        </p:tgtEl>
                                      </p:cBhvr>
                                    </p:animEffect>
                                    <p:anim calcmode="lin" valueType="num">
                                      <p:cBhvr>
                                        <p:cTn id="14" dur="1000" fill="hold"/>
                                        <p:tgtEl>
                                          <p:spTgt spid="237572"/>
                                        </p:tgtEl>
                                        <p:attrNameLst>
                                          <p:attrName>ppt_x</p:attrName>
                                        </p:attrNameLst>
                                      </p:cBhvr>
                                      <p:tavLst>
                                        <p:tav tm="0">
                                          <p:val>
                                            <p:strVal val="#ppt_x"/>
                                          </p:val>
                                        </p:tav>
                                        <p:tav tm="100000">
                                          <p:val>
                                            <p:strVal val="#ppt_x"/>
                                          </p:val>
                                        </p:tav>
                                      </p:tavLst>
                                    </p:anim>
                                    <p:anim calcmode="lin" valueType="num">
                                      <p:cBhvr>
                                        <p:cTn id="15" dur="900" decel="100000" fill="hold"/>
                                        <p:tgtEl>
                                          <p:spTgt spid="237572"/>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3757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body" idx="1"/>
          </p:nvPr>
        </p:nvSpPr>
        <p:spPr>
          <a:xfrm>
            <a:off x="457200" y="1370013"/>
            <a:ext cx="8229600" cy="5256212"/>
          </a:xfrm>
          <a:noFill/>
        </p:spPr>
        <p:txBody>
          <a:bodyPr/>
          <a:lstStyle/>
          <a:p>
            <a:pPr>
              <a:buNone/>
            </a:pPr>
            <a:r>
              <a:rPr lang="en-US" sz="2400" b="1"/>
              <a:t>5.  </a:t>
            </a:r>
            <a:r>
              <a:rPr lang="en-US" sz="2400" b="1" i="1"/>
              <a:t>Check for symmetry: </a:t>
            </a:r>
            <a:r>
              <a:rPr lang="en-US" sz="2400"/>
              <a:t>The function </a:t>
            </a:r>
            <a:r>
              <a:rPr lang="en-US" sz="2400" i="1"/>
              <a:t>P </a:t>
            </a:r>
            <a:r>
              <a:rPr lang="en-US" sz="2400"/>
              <a:t>is neither an even    </a:t>
            </a:r>
            <a:br>
              <a:rPr lang="en-US" sz="2400"/>
            </a:br>
            <a:r>
              <a:rPr lang="en-US" sz="2400"/>
              <a:t>     nor an odd function, so the graph of </a:t>
            </a:r>
            <a:r>
              <a:rPr lang="en-US" sz="2400" i="1"/>
              <a:t>P </a:t>
            </a:r>
            <a:r>
              <a:rPr lang="en-US" sz="2400"/>
              <a:t>is </a:t>
            </a:r>
            <a:r>
              <a:rPr lang="en-US" sz="2400" i="1"/>
              <a:t>not </a:t>
            </a:r>
            <a:r>
              <a:rPr lang="en-US" sz="2400"/>
              <a:t>symmetric </a:t>
            </a:r>
            <a:br>
              <a:rPr lang="en-US" sz="2400"/>
            </a:br>
            <a:r>
              <a:rPr lang="en-US" sz="2400"/>
              <a:t>     to either the </a:t>
            </a:r>
            <a:r>
              <a:rPr lang="en-US" sz="2400" i="1"/>
              <a:t>y</a:t>
            </a:r>
            <a:r>
              <a:rPr lang="en-US" sz="2400"/>
              <a:t>-axis or the origin.</a:t>
            </a:r>
          </a:p>
          <a:p>
            <a:pPr>
              <a:buNone/>
            </a:pPr>
            <a:endParaRPr lang="en-US" sz="2400"/>
          </a:p>
          <a:p>
            <a:pPr>
              <a:buNone/>
            </a:pPr>
            <a:r>
              <a:rPr lang="en-US" sz="2400" b="1"/>
              <a:t>6.  </a:t>
            </a:r>
            <a:r>
              <a:rPr lang="en-US" sz="2400" b="1" i="1"/>
              <a:t>Sketch the graph: </a:t>
            </a:r>
            <a:r>
              <a:rPr lang="en-US" sz="2400"/>
              <a:t>See Figure 3.17.</a:t>
            </a:r>
          </a:p>
        </p:txBody>
      </p:sp>
      <p:pic>
        <p:nvPicPr>
          <p:cNvPr id="239622" name="Picture 6"/>
          <p:cNvPicPr>
            <a:picLocks noChangeAspect="1" noChangeArrowheads="1"/>
          </p:cNvPicPr>
          <p:nvPr/>
        </p:nvPicPr>
        <p:blipFill>
          <a:blip r:embed="rId3" cstate="print"/>
          <a:srcRect/>
          <a:stretch>
            <a:fillRect/>
          </a:stretch>
        </p:blipFill>
        <p:spPr bwMode="auto">
          <a:xfrm>
            <a:off x="6729413" y="2543175"/>
            <a:ext cx="1677987" cy="3733800"/>
          </a:xfrm>
          <a:prstGeom prst="rect">
            <a:avLst/>
          </a:prstGeom>
          <a:noFill/>
          <a:ln w="9525" algn="ctr">
            <a:noFill/>
            <a:miter lim="800000"/>
            <a:headEnd/>
            <a:tailEnd/>
          </a:ln>
          <a:effectLst/>
        </p:spPr>
      </p:pic>
      <p:sp>
        <p:nvSpPr>
          <p:cNvPr id="239623" name="Rectangle 7"/>
          <p:cNvSpPr>
            <a:spLocks noChangeArrowheads="1"/>
          </p:cNvSpPr>
          <p:nvPr/>
        </p:nvSpPr>
        <p:spPr bwMode="auto">
          <a:xfrm>
            <a:off x="6809797" y="6267450"/>
            <a:ext cx="1590244" cy="461665"/>
          </a:xfrm>
          <a:prstGeom prst="rect">
            <a:avLst/>
          </a:prstGeom>
          <a:noFill/>
          <a:ln w="9525" algn="ctr">
            <a:noFill/>
            <a:miter lim="800000"/>
            <a:headEnd/>
            <a:tailEnd/>
          </a:ln>
          <a:effectLst/>
        </p:spPr>
        <p:txBody>
          <a:bodyPr wrap="none">
            <a:spAutoFit/>
          </a:bodyPr>
          <a:lstStyle/>
          <a:p>
            <a:pPr algn="ctr">
              <a:spcBef>
                <a:spcPct val="0"/>
              </a:spcBef>
            </a:pPr>
            <a:r>
              <a:rPr lang="en-US" sz="2400" b="1">
                <a:solidFill>
                  <a:schemeClr val="tx1"/>
                </a:solidFill>
                <a:latin typeface="+mn-lt"/>
              </a:rPr>
              <a:t>Figure 3.17</a:t>
            </a:r>
          </a:p>
        </p:txBody>
      </p:sp>
      <p:sp>
        <p:nvSpPr>
          <p:cNvPr id="239624" name="Text Box 8"/>
          <p:cNvSpPr txBox="1">
            <a:spLocks noChangeArrowheads="1"/>
          </p:cNvSpPr>
          <p:nvPr/>
        </p:nvSpPr>
        <p:spPr bwMode="auto">
          <a:xfrm>
            <a:off x="8242300" y="652463"/>
            <a:ext cx="963149" cy="461665"/>
          </a:xfrm>
          <a:prstGeom prst="rect">
            <a:avLst/>
          </a:prstGeom>
          <a:noFill/>
          <a:ln w="9525" algn="ctr">
            <a:noFill/>
            <a:miter lim="800000"/>
            <a:headEnd/>
            <a:tailEnd/>
          </a:ln>
          <a:effectLst/>
        </p:spPr>
        <p:txBody>
          <a:bodyPr wrap="none">
            <a:spAutoFit/>
          </a:bodyPr>
          <a:lstStyle/>
          <a:p>
            <a:pPr>
              <a:spcBef>
                <a:spcPct val="0"/>
              </a:spcBef>
            </a:pPr>
            <a:r>
              <a:rPr lang="en-US" sz="2400">
                <a:solidFill>
                  <a:srgbClr val="00718C"/>
                </a:solidFill>
                <a:latin typeface="+mn-lt"/>
              </a:rPr>
              <a:t>cont’d</a:t>
            </a:r>
          </a:p>
        </p:txBody>
      </p:sp>
      <p:sp>
        <p:nvSpPr>
          <p:cNvPr id="8" name="Slide Number Placeholder 7"/>
          <p:cNvSpPr>
            <a:spLocks noGrp="1"/>
          </p:cNvSpPr>
          <p:nvPr>
            <p:ph type="sldNum" sz="quarter" idx="12"/>
          </p:nvPr>
        </p:nvSpPr>
        <p:spPr/>
        <p:txBody>
          <a:bodyPr/>
          <a:lstStyle/>
          <a:p>
            <a:pPr>
              <a:defRPr/>
            </a:pPr>
            <a:fld id="{C5D99174-3558-4ECF-88CC-1EADAF5F65E5}" type="slidenum">
              <a:rPr lang="en-GB" smtClean="0"/>
              <a:pPr>
                <a:defRPr/>
              </a:pPr>
              <a:t>76</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39618">
                                            <p:txEl>
                                              <p:pRg st="2" end="2"/>
                                            </p:txEl>
                                          </p:spTgt>
                                        </p:tgtEl>
                                        <p:attrNameLst>
                                          <p:attrName>style.visibility</p:attrName>
                                        </p:attrNameLst>
                                      </p:cBhvr>
                                      <p:to>
                                        <p:strVal val="visible"/>
                                      </p:to>
                                    </p:set>
                                    <p:animEffect transition="in" filter="fade">
                                      <p:cBhvr>
                                        <p:cTn id="7" dur="1000"/>
                                        <p:tgtEl>
                                          <p:spTgt spid="239618">
                                            <p:txEl>
                                              <p:pRg st="2" end="2"/>
                                            </p:txEl>
                                          </p:spTgt>
                                        </p:tgtEl>
                                      </p:cBhvr>
                                    </p:animEffect>
                                    <p:anim calcmode="lin" valueType="num">
                                      <p:cBhvr>
                                        <p:cTn id="8" dur="1000" fill="hold"/>
                                        <p:tgtEl>
                                          <p:spTgt spid="239618">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39618">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39618">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39622"/>
                                        </p:tgtEl>
                                        <p:attrNameLst>
                                          <p:attrName>style.visibility</p:attrName>
                                        </p:attrNameLst>
                                      </p:cBhvr>
                                      <p:to>
                                        <p:strVal val="visible"/>
                                      </p:to>
                                    </p:set>
                                    <p:animEffect transition="in" filter="fade">
                                      <p:cBhvr>
                                        <p:cTn id="13" dur="1000"/>
                                        <p:tgtEl>
                                          <p:spTgt spid="239622"/>
                                        </p:tgtEl>
                                      </p:cBhvr>
                                    </p:animEffect>
                                    <p:anim calcmode="lin" valueType="num">
                                      <p:cBhvr>
                                        <p:cTn id="14" dur="1000" fill="hold"/>
                                        <p:tgtEl>
                                          <p:spTgt spid="239622"/>
                                        </p:tgtEl>
                                        <p:attrNameLst>
                                          <p:attrName>ppt_x</p:attrName>
                                        </p:attrNameLst>
                                      </p:cBhvr>
                                      <p:tavLst>
                                        <p:tav tm="0">
                                          <p:val>
                                            <p:strVal val="#ppt_x"/>
                                          </p:val>
                                        </p:tav>
                                        <p:tav tm="100000">
                                          <p:val>
                                            <p:strVal val="#ppt_x"/>
                                          </p:val>
                                        </p:tav>
                                      </p:tavLst>
                                    </p:anim>
                                    <p:anim calcmode="lin" valueType="num">
                                      <p:cBhvr>
                                        <p:cTn id="15" dur="900" decel="100000" fill="hold"/>
                                        <p:tgtEl>
                                          <p:spTgt spid="239622"/>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39622"/>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239623"/>
                                        </p:tgtEl>
                                        <p:attrNameLst>
                                          <p:attrName>style.visibility</p:attrName>
                                        </p:attrNameLst>
                                      </p:cBhvr>
                                      <p:to>
                                        <p:strVal val="visible"/>
                                      </p:to>
                                    </p:set>
                                    <p:animEffect transition="in" filter="fade">
                                      <p:cBhvr>
                                        <p:cTn id="19" dur="1000"/>
                                        <p:tgtEl>
                                          <p:spTgt spid="239623"/>
                                        </p:tgtEl>
                                      </p:cBhvr>
                                    </p:animEffect>
                                    <p:anim calcmode="lin" valueType="num">
                                      <p:cBhvr>
                                        <p:cTn id="20" dur="1000" fill="hold"/>
                                        <p:tgtEl>
                                          <p:spTgt spid="239623"/>
                                        </p:tgtEl>
                                        <p:attrNameLst>
                                          <p:attrName>ppt_x</p:attrName>
                                        </p:attrNameLst>
                                      </p:cBhvr>
                                      <p:tavLst>
                                        <p:tav tm="0">
                                          <p:val>
                                            <p:strVal val="#ppt_x"/>
                                          </p:val>
                                        </p:tav>
                                        <p:tav tm="100000">
                                          <p:val>
                                            <p:strVal val="#ppt_x"/>
                                          </p:val>
                                        </p:tav>
                                      </p:tavLst>
                                    </p:anim>
                                    <p:anim calcmode="lin" valueType="num">
                                      <p:cBhvr>
                                        <p:cTn id="21" dur="900" decel="100000" fill="hold"/>
                                        <p:tgtEl>
                                          <p:spTgt spid="239623"/>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3962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455613" y="3198813"/>
            <a:ext cx="8191500" cy="461665"/>
          </a:xfrm>
          <a:prstGeom prst="rect">
            <a:avLst/>
          </a:prstGeom>
          <a:noFill/>
          <a:ln w="9525" algn="ctr">
            <a:noFill/>
            <a:miter lim="800000"/>
            <a:headEnd/>
            <a:tailEnd/>
          </a:ln>
          <a:effectLst/>
        </p:spPr>
        <p:txBody>
          <a:bodyPr>
            <a:spAutoFit/>
          </a:bodyPr>
          <a:lstStyle/>
          <a:p>
            <a:pPr algn="ctr"/>
            <a:r>
              <a:rPr lang="en-US" sz="2400" dirty="0" smtClean="0">
                <a:latin typeface="+mn-lt"/>
                <a:cs typeface="Calibri" pitchFamily="34" charset="0"/>
              </a:rPr>
              <a:t>MULTIPLE ZEROS OF A POLYNOMIAL FUNCTION</a:t>
            </a:r>
            <a:endParaRPr lang="en-US" sz="2400" dirty="0">
              <a:latin typeface="+mn-lt"/>
              <a:cs typeface="Calibri" pitchFamily="34" charset="0"/>
            </a:endParaRPr>
          </a:p>
        </p:txBody>
      </p:sp>
      <p:sp>
        <p:nvSpPr>
          <p:cNvPr id="3" name="Slide Number Placeholder 2"/>
          <p:cNvSpPr>
            <a:spLocks noGrp="1"/>
          </p:cNvSpPr>
          <p:nvPr>
            <p:ph type="sldNum" sz="quarter" idx="12"/>
          </p:nvPr>
        </p:nvSpPr>
        <p:spPr/>
        <p:txBody>
          <a:bodyPr/>
          <a:lstStyle/>
          <a:p>
            <a:pPr>
              <a:defRPr/>
            </a:pPr>
            <a:fld id="{C5D99174-3558-4ECF-88CC-1EADAF5F65E5}" type="slidenum">
              <a:rPr lang="en-GB" smtClean="0"/>
              <a:pPr>
                <a:defRPr/>
              </a:pPr>
              <a:t>77</a:t>
            </a:fld>
            <a:endParaRPr lang="en-GB"/>
          </a:p>
        </p:txBody>
      </p:sp>
    </p:spTree>
    <p:custDataLst>
      <p:tags r:id="rId1"/>
    </p:custData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457200" y="1370013"/>
            <a:ext cx="8229600" cy="5256212"/>
          </a:xfrm>
          <a:noFill/>
        </p:spPr>
        <p:txBody>
          <a:bodyPr/>
          <a:lstStyle/>
          <a:p>
            <a:pPr marL="0" indent="0">
              <a:buNone/>
            </a:pPr>
            <a:r>
              <a:rPr lang="en-US" sz="2400" dirty="0"/>
              <a:t>Recall that if </a:t>
            </a:r>
            <a:r>
              <a:rPr lang="en-US" sz="2400" i="1" dirty="0"/>
              <a:t>P </a:t>
            </a:r>
            <a:r>
              <a:rPr lang="en-US" sz="2400" dirty="0"/>
              <a:t>is a polynomial function then the values of </a:t>
            </a:r>
            <a:r>
              <a:rPr lang="en-US" sz="2400" i="1" dirty="0"/>
              <a:t>x </a:t>
            </a:r>
            <a:r>
              <a:rPr lang="en-US" sz="2400" dirty="0"/>
              <a:t>for which </a:t>
            </a:r>
            <a:r>
              <a:rPr lang="en-US" sz="2400" i="1" dirty="0"/>
              <a:t>P</a:t>
            </a:r>
            <a:r>
              <a:rPr lang="en-US" sz="2400" dirty="0"/>
              <a:t>(</a:t>
            </a:r>
            <a:r>
              <a:rPr lang="en-US" sz="2400" i="1" dirty="0"/>
              <a:t>x</a:t>
            </a:r>
            <a:r>
              <a:rPr lang="en-US" sz="2400" dirty="0"/>
              <a:t>) is equal to 0 are called the </a:t>
            </a:r>
            <a:r>
              <a:rPr lang="en-US" sz="2400" i="1" dirty="0"/>
              <a:t>zeros </a:t>
            </a:r>
            <a:r>
              <a:rPr lang="en-US" sz="2400" dirty="0"/>
              <a:t>of </a:t>
            </a:r>
            <a:r>
              <a:rPr lang="en-US" sz="2400" i="1" dirty="0"/>
              <a:t>P </a:t>
            </a:r>
            <a:r>
              <a:rPr lang="en-US" sz="2400" dirty="0"/>
              <a:t>or the </a:t>
            </a:r>
            <a:r>
              <a:rPr lang="en-US" sz="2400" b="1" dirty="0"/>
              <a:t>roots </a:t>
            </a:r>
            <a:r>
              <a:rPr lang="en-US" sz="2400" dirty="0"/>
              <a:t>of the equation </a:t>
            </a:r>
            <a:r>
              <a:rPr lang="en-US" sz="2400" i="1" dirty="0"/>
              <a:t>P</a:t>
            </a:r>
            <a:r>
              <a:rPr lang="en-US" sz="2400" dirty="0"/>
              <a:t>(</a:t>
            </a:r>
            <a:r>
              <a:rPr lang="en-US" sz="2400" i="1" dirty="0"/>
              <a:t>x</a:t>
            </a:r>
            <a:r>
              <a:rPr lang="en-US" sz="2400" dirty="0"/>
              <a:t>) = 0.</a:t>
            </a:r>
          </a:p>
          <a:p>
            <a:pPr>
              <a:buNone/>
            </a:pPr>
            <a:endParaRPr lang="en-US" sz="2400" dirty="0"/>
          </a:p>
          <a:p>
            <a:pPr>
              <a:buNone/>
            </a:pPr>
            <a:r>
              <a:rPr lang="en-US" sz="2400" dirty="0"/>
              <a:t>A zero of a polynomial function may be a </a:t>
            </a:r>
            <a:r>
              <a:rPr lang="en-US" sz="2400" b="1" dirty="0"/>
              <a:t>multiple zero.</a:t>
            </a:r>
          </a:p>
          <a:p>
            <a:pPr>
              <a:buNone/>
            </a:pPr>
            <a:endParaRPr lang="en-US" sz="2400" b="1" dirty="0"/>
          </a:p>
          <a:p>
            <a:pPr marL="0" indent="0">
              <a:buNone/>
            </a:pPr>
            <a:r>
              <a:rPr lang="en-US" sz="2400" dirty="0"/>
              <a:t>For example, </a:t>
            </a:r>
            <a:r>
              <a:rPr lang="en-US" sz="2400" i="1" dirty="0"/>
              <a:t>P</a:t>
            </a:r>
            <a:r>
              <a:rPr lang="en-US" sz="2400" dirty="0"/>
              <a:t>(</a:t>
            </a:r>
            <a:r>
              <a:rPr lang="en-US" sz="2400" i="1" dirty="0"/>
              <a:t>x</a:t>
            </a:r>
            <a:r>
              <a:rPr lang="en-US" sz="2400" dirty="0"/>
              <a:t>) = </a:t>
            </a:r>
            <a:r>
              <a:rPr lang="en-US" sz="2400" i="1" dirty="0"/>
              <a:t>x</a:t>
            </a:r>
            <a:r>
              <a:rPr lang="en-US" sz="2400" baseline="30000" dirty="0"/>
              <a:t>2</a:t>
            </a:r>
            <a:r>
              <a:rPr lang="en-US" sz="2400" dirty="0"/>
              <a:t> + 6</a:t>
            </a:r>
            <a:r>
              <a:rPr lang="en-US" sz="2400" i="1" dirty="0"/>
              <a:t>x </a:t>
            </a:r>
            <a:r>
              <a:rPr lang="en-US" sz="2400" dirty="0"/>
              <a:t>+ 9 can be expressed in factored form as (</a:t>
            </a:r>
            <a:r>
              <a:rPr lang="en-US" sz="2400" i="1" dirty="0"/>
              <a:t>x </a:t>
            </a:r>
            <a:r>
              <a:rPr lang="en-US" sz="2400" dirty="0"/>
              <a:t>+ 3)(</a:t>
            </a:r>
            <a:r>
              <a:rPr lang="en-US" sz="2400" i="1" dirty="0"/>
              <a:t>x </a:t>
            </a:r>
            <a:r>
              <a:rPr lang="en-US" sz="2400" dirty="0"/>
              <a:t>+ 3).</a:t>
            </a:r>
          </a:p>
          <a:p>
            <a:pPr>
              <a:buNone/>
            </a:pPr>
            <a:endParaRPr lang="en-US" sz="2400" dirty="0"/>
          </a:p>
          <a:p>
            <a:pPr>
              <a:buNone/>
            </a:pPr>
            <a:r>
              <a:rPr lang="en-US" sz="2400" dirty="0"/>
              <a:t>Setting each factor equal to zero yields </a:t>
            </a:r>
            <a:r>
              <a:rPr lang="en-US" sz="2400" i="1" dirty="0"/>
              <a:t>x </a:t>
            </a:r>
            <a:r>
              <a:rPr lang="en-US" sz="2400" dirty="0"/>
              <a:t>= –3 in both cases.</a:t>
            </a:r>
          </a:p>
        </p:txBody>
      </p:sp>
      <p:sp>
        <p:nvSpPr>
          <p:cNvPr id="8196" name="Rectangle 4"/>
          <p:cNvSpPr>
            <a:spLocks noGrp="1" noChangeArrowheads="1"/>
          </p:cNvSpPr>
          <p:nvPr>
            <p:ph type="title"/>
          </p:nvPr>
        </p:nvSpPr>
        <p:spPr>
          <a:xfrm>
            <a:off x="301625" y="90488"/>
            <a:ext cx="8226425" cy="1143000"/>
          </a:xfrm>
          <a:noFill/>
        </p:spPr>
        <p:txBody>
          <a:bodyPr/>
          <a:lstStyle/>
          <a:p>
            <a:r>
              <a:rPr lang="en-US" sz="2400" dirty="0" smtClean="0">
                <a:latin typeface="+mn-lt"/>
                <a:ea typeface="+mn-ea"/>
                <a:cs typeface="Calibri" pitchFamily="34" charset="0"/>
              </a:rPr>
              <a:t>MULTIPLE ZEROS OF A POLYNOMIAL FUNCTION</a:t>
            </a:r>
            <a:endParaRPr lang="en-US" sz="2400" dirty="0">
              <a:latin typeface="+mn-lt"/>
              <a:ea typeface="+mn-ea"/>
              <a:cs typeface="Calibri" pitchFamily="34" charset="0"/>
            </a:endParaRP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78</a:t>
            </a:fld>
            <a:endParaRPr lang="en-GB"/>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body" idx="1"/>
          </p:nvPr>
        </p:nvSpPr>
        <p:spPr>
          <a:xfrm>
            <a:off x="457200" y="1370013"/>
            <a:ext cx="8229600" cy="5256212"/>
          </a:xfrm>
          <a:noFill/>
        </p:spPr>
        <p:txBody>
          <a:bodyPr/>
          <a:lstStyle/>
          <a:p>
            <a:pPr>
              <a:buNone/>
            </a:pPr>
            <a:r>
              <a:rPr lang="en-US" sz="2400"/>
              <a:t>Thus </a:t>
            </a:r>
            <a:r>
              <a:rPr lang="en-US" sz="2400" i="1"/>
              <a:t>P</a:t>
            </a:r>
            <a:r>
              <a:rPr lang="en-US" sz="2400"/>
              <a:t>(</a:t>
            </a:r>
            <a:r>
              <a:rPr lang="en-US" sz="2400" i="1"/>
              <a:t>x</a:t>
            </a:r>
            <a:r>
              <a:rPr lang="en-US" sz="2400"/>
              <a:t>) = </a:t>
            </a:r>
            <a:r>
              <a:rPr lang="en-US" sz="2400" i="1"/>
              <a:t>x</a:t>
            </a:r>
            <a:r>
              <a:rPr lang="en-US" sz="2400" baseline="30000"/>
              <a:t>2</a:t>
            </a:r>
            <a:r>
              <a:rPr lang="en-US" sz="2400"/>
              <a:t> + 6</a:t>
            </a:r>
            <a:r>
              <a:rPr lang="en-US" sz="2400" i="1"/>
              <a:t>x </a:t>
            </a:r>
            <a:r>
              <a:rPr lang="en-US" sz="2400"/>
              <a:t>+ 9 has a zero of –3 that occurs twice. </a:t>
            </a:r>
          </a:p>
          <a:p>
            <a:pPr>
              <a:buNone/>
            </a:pPr>
            <a:endParaRPr lang="en-US" sz="2400"/>
          </a:p>
          <a:p>
            <a:pPr>
              <a:buNone/>
            </a:pPr>
            <a:r>
              <a:rPr lang="en-US" sz="2400"/>
              <a:t>The following definition will be most useful when we are discussing multiple zeros.</a:t>
            </a:r>
          </a:p>
          <a:p>
            <a:pPr>
              <a:buNone/>
            </a:pPr>
            <a:endParaRPr lang="en-US" sz="2400"/>
          </a:p>
          <a:p>
            <a:pPr>
              <a:buNone/>
            </a:pPr>
            <a:r>
              <a:rPr lang="en-US" sz="2400">
                <a:solidFill>
                  <a:srgbClr val="21419C"/>
                </a:solidFill>
              </a:rPr>
              <a:t>Definition of Multiple Zeros of a Polynomial Function</a:t>
            </a:r>
          </a:p>
          <a:p>
            <a:pPr>
              <a:buNone/>
            </a:pPr>
            <a:r>
              <a:rPr lang="en-US" sz="2400"/>
              <a:t>If a polynomial function </a:t>
            </a:r>
            <a:r>
              <a:rPr lang="en-US" sz="2400" i="1"/>
              <a:t>P </a:t>
            </a:r>
            <a:r>
              <a:rPr lang="en-US" sz="2400"/>
              <a:t>has (</a:t>
            </a:r>
            <a:r>
              <a:rPr lang="en-US" sz="2400" i="1"/>
              <a:t>x </a:t>
            </a:r>
            <a:r>
              <a:rPr lang="en-US" sz="2400"/>
              <a:t>– </a:t>
            </a:r>
            <a:r>
              <a:rPr lang="en-US" sz="2400" i="1"/>
              <a:t>r </a:t>
            </a:r>
            <a:r>
              <a:rPr lang="en-US" sz="2400"/>
              <a:t>) as a factor exactly </a:t>
            </a:r>
            <a:r>
              <a:rPr lang="en-US" sz="2400" i="1"/>
              <a:t>k </a:t>
            </a:r>
            <a:r>
              <a:rPr lang="en-US" sz="2400"/>
              <a:t>times, then </a:t>
            </a:r>
            <a:r>
              <a:rPr lang="en-US" sz="2400" i="1"/>
              <a:t>r </a:t>
            </a:r>
            <a:r>
              <a:rPr lang="en-US" sz="2400"/>
              <a:t>is a </a:t>
            </a:r>
            <a:r>
              <a:rPr lang="en-US" sz="2400" b="1"/>
              <a:t>zero of multiplicity </a:t>
            </a:r>
            <a:r>
              <a:rPr lang="en-US" sz="2400" b="1" i="1"/>
              <a:t>k </a:t>
            </a:r>
            <a:r>
              <a:rPr lang="en-US" sz="2400"/>
              <a:t>of the polynomial function </a:t>
            </a:r>
            <a:r>
              <a:rPr lang="en-US" sz="2400" i="1"/>
              <a:t>P</a:t>
            </a:r>
            <a:r>
              <a:rPr lang="en-US" sz="2400"/>
              <a:t>.</a:t>
            </a:r>
          </a:p>
        </p:txBody>
      </p:sp>
      <p:sp>
        <p:nvSpPr>
          <p:cNvPr id="139267" name="Rectangle 3"/>
          <p:cNvSpPr>
            <a:spLocks noGrp="1" noChangeArrowheads="1"/>
          </p:cNvSpPr>
          <p:nvPr>
            <p:ph type="title"/>
          </p:nvPr>
        </p:nvSpPr>
        <p:spPr>
          <a:xfrm>
            <a:off x="301625" y="90488"/>
            <a:ext cx="8226425" cy="1143000"/>
          </a:xfrm>
          <a:noFill/>
        </p:spPr>
        <p:txBody>
          <a:bodyPr/>
          <a:lstStyle/>
          <a:p>
            <a:r>
              <a:rPr lang="en-US" sz="2400">
                <a:latin typeface="+mn-lt"/>
              </a:rPr>
              <a:t>Multiple Zeros of a Polynomial Function</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79</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457200" y="1370013"/>
            <a:ext cx="8229600" cy="5256212"/>
          </a:xfrm>
          <a:noFill/>
        </p:spPr>
        <p:txBody>
          <a:bodyPr/>
          <a:lstStyle/>
          <a:p>
            <a:pPr marL="0" indent="0" eaLnBrk="1" hangingPunct="1"/>
            <a:endParaRPr lang="en-US" smtClean="0"/>
          </a:p>
          <a:p>
            <a:pPr marL="0" indent="0" eaLnBrk="1" hangingPunct="1"/>
            <a:endParaRPr lang="en-US" smtClean="0"/>
          </a:p>
        </p:txBody>
      </p:sp>
      <p:sp>
        <p:nvSpPr>
          <p:cNvPr id="9219" name="Rectangle 3"/>
          <p:cNvSpPr>
            <a:spLocks noGrp="1" noChangeArrowheads="1"/>
          </p:cNvSpPr>
          <p:nvPr>
            <p:ph type="title"/>
          </p:nvPr>
        </p:nvSpPr>
        <p:spPr>
          <a:xfrm>
            <a:off x="301625" y="90488"/>
            <a:ext cx="8226425" cy="1143000"/>
          </a:xfrm>
          <a:noFill/>
        </p:spPr>
        <p:txBody>
          <a:bodyPr/>
          <a:lstStyle/>
          <a:p>
            <a:pPr eaLnBrk="1" hangingPunct="1"/>
            <a:r>
              <a:rPr lang="en-US" sz="2400" dirty="0" smtClean="0">
                <a:latin typeface="+mn-lt"/>
              </a:rPr>
              <a:t>Division of Polynomials</a:t>
            </a:r>
          </a:p>
        </p:txBody>
      </p:sp>
      <p:sp>
        <p:nvSpPr>
          <p:cNvPr id="9220" name="Text Box 10"/>
          <p:cNvSpPr txBox="1">
            <a:spLocks noChangeArrowheads="1"/>
          </p:cNvSpPr>
          <p:nvPr/>
        </p:nvSpPr>
        <p:spPr bwMode="auto">
          <a:xfrm>
            <a:off x="6157913" y="1552575"/>
            <a:ext cx="1066800" cy="366713"/>
          </a:xfrm>
          <a:prstGeom prst="rect">
            <a:avLst/>
          </a:prstGeom>
          <a:noFill/>
          <a:ln w="9525" algn="ctr">
            <a:noFill/>
            <a:miter lim="800000"/>
            <a:headEnd/>
            <a:tailEnd/>
          </a:ln>
        </p:spPr>
        <p:txBody>
          <a:bodyPr>
            <a:spAutoFit/>
          </a:bodyPr>
          <a:lstStyle/>
          <a:p>
            <a:pPr>
              <a:spcBef>
                <a:spcPct val="50000"/>
              </a:spcBef>
            </a:pPr>
            <a:r>
              <a:rPr lang="en-US">
                <a:solidFill>
                  <a:srgbClr val="009AFF"/>
                </a:solidFill>
              </a:rPr>
              <a:t>Quotient</a:t>
            </a:r>
          </a:p>
        </p:txBody>
      </p:sp>
      <p:pic>
        <p:nvPicPr>
          <p:cNvPr id="9221" name="Picture 11"/>
          <p:cNvPicPr>
            <a:picLocks noChangeAspect="1" noChangeArrowheads="1"/>
          </p:cNvPicPr>
          <p:nvPr/>
        </p:nvPicPr>
        <p:blipFill>
          <a:blip r:embed="rId3" cstate="print"/>
          <a:srcRect/>
          <a:stretch>
            <a:fillRect/>
          </a:stretch>
        </p:blipFill>
        <p:spPr bwMode="auto">
          <a:xfrm>
            <a:off x="5681663" y="1662113"/>
            <a:ext cx="547687" cy="127000"/>
          </a:xfrm>
          <a:prstGeom prst="rect">
            <a:avLst/>
          </a:prstGeom>
          <a:noFill/>
          <a:ln w="9525" algn="ctr">
            <a:noFill/>
            <a:miter lim="800000"/>
            <a:headEnd/>
            <a:tailEnd/>
          </a:ln>
        </p:spPr>
      </p:pic>
      <p:sp>
        <p:nvSpPr>
          <p:cNvPr id="9222" name="Text Box 12"/>
          <p:cNvSpPr txBox="1">
            <a:spLocks noChangeArrowheads="1"/>
          </p:cNvSpPr>
          <p:nvPr/>
        </p:nvSpPr>
        <p:spPr bwMode="auto">
          <a:xfrm>
            <a:off x="6200775" y="1981200"/>
            <a:ext cx="1095375" cy="366713"/>
          </a:xfrm>
          <a:prstGeom prst="rect">
            <a:avLst/>
          </a:prstGeom>
          <a:noFill/>
          <a:ln w="9525" algn="ctr">
            <a:noFill/>
            <a:miter lim="800000"/>
            <a:headEnd/>
            <a:tailEnd/>
          </a:ln>
        </p:spPr>
        <p:txBody>
          <a:bodyPr>
            <a:spAutoFit/>
          </a:bodyPr>
          <a:lstStyle/>
          <a:p>
            <a:pPr>
              <a:spcBef>
                <a:spcPct val="50000"/>
              </a:spcBef>
            </a:pPr>
            <a:r>
              <a:rPr lang="en-US">
                <a:solidFill>
                  <a:srgbClr val="009AFF"/>
                </a:solidFill>
              </a:rPr>
              <a:t>Dividend</a:t>
            </a:r>
          </a:p>
        </p:txBody>
      </p:sp>
      <p:pic>
        <p:nvPicPr>
          <p:cNvPr id="9223" name="Picture 13"/>
          <p:cNvPicPr>
            <a:picLocks noChangeAspect="1" noChangeArrowheads="1"/>
          </p:cNvPicPr>
          <p:nvPr/>
        </p:nvPicPr>
        <p:blipFill>
          <a:blip r:embed="rId3" cstate="print"/>
          <a:srcRect/>
          <a:stretch>
            <a:fillRect/>
          </a:stretch>
        </p:blipFill>
        <p:spPr bwMode="auto">
          <a:xfrm>
            <a:off x="5710238" y="2111375"/>
            <a:ext cx="547687" cy="127000"/>
          </a:xfrm>
          <a:prstGeom prst="rect">
            <a:avLst/>
          </a:prstGeom>
          <a:noFill/>
          <a:ln w="9525" algn="ctr">
            <a:noFill/>
            <a:miter lim="800000"/>
            <a:headEnd/>
            <a:tailEnd/>
          </a:ln>
        </p:spPr>
      </p:pic>
      <p:sp>
        <p:nvSpPr>
          <p:cNvPr id="9224" name="Text Box 14"/>
          <p:cNvSpPr txBox="1">
            <a:spLocks noChangeArrowheads="1"/>
          </p:cNvSpPr>
          <p:nvPr/>
        </p:nvSpPr>
        <p:spPr bwMode="auto">
          <a:xfrm>
            <a:off x="100013" y="1952625"/>
            <a:ext cx="1371600" cy="366713"/>
          </a:xfrm>
          <a:prstGeom prst="rect">
            <a:avLst/>
          </a:prstGeom>
          <a:noFill/>
          <a:ln w="9525" algn="ctr">
            <a:noFill/>
            <a:miter lim="800000"/>
            <a:headEnd/>
            <a:tailEnd/>
          </a:ln>
        </p:spPr>
        <p:txBody>
          <a:bodyPr>
            <a:spAutoFit/>
          </a:bodyPr>
          <a:lstStyle/>
          <a:p>
            <a:pPr>
              <a:spcBef>
                <a:spcPct val="50000"/>
              </a:spcBef>
            </a:pPr>
            <a:r>
              <a:rPr lang="en-US"/>
              <a:t>    </a:t>
            </a:r>
            <a:r>
              <a:rPr lang="en-US">
                <a:solidFill>
                  <a:srgbClr val="009AFF"/>
                </a:solidFill>
              </a:rPr>
              <a:t>Divisor</a:t>
            </a:r>
          </a:p>
        </p:txBody>
      </p:sp>
      <p:pic>
        <p:nvPicPr>
          <p:cNvPr id="9225" name="Picture 15"/>
          <p:cNvPicPr>
            <a:picLocks noChangeAspect="1" noChangeArrowheads="1"/>
          </p:cNvPicPr>
          <p:nvPr/>
        </p:nvPicPr>
        <p:blipFill>
          <a:blip r:embed="rId4" cstate="print"/>
          <a:srcRect/>
          <a:stretch>
            <a:fillRect/>
          </a:stretch>
        </p:blipFill>
        <p:spPr bwMode="auto">
          <a:xfrm>
            <a:off x="1143000" y="2133600"/>
            <a:ext cx="511175" cy="90488"/>
          </a:xfrm>
          <a:prstGeom prst="rect">
            <a:avLst/>
          </a:prstGeom>
          <a:noFill/>
          <a:ln w="9525" algn="ctr">
            <a:noFill/>
            <a:miter lim="800000"/>
            <a:headEnd/>
            <a:tailEnd/>
          </a:ln>
        </p:spPr>
      </p:pic>
      <p:sp>
        <p:nvSpPr>
          <p:cNvPr id="9226" name="Text Box 16"/>
          <p:cNvSpPr txBox="1">
            <a:spLocks noChangeArrowheads="1"/>
          </p:cNvSpPr>
          <p:nvPr/>
        </p:nvSpPr>
        <p:spPr bwMode="auto">
          <a:xfrm>
            <a:off x="6310313" y="4587875"/>
            <a:ext cx="2514600" cy="641350"/>
          </a:xfrm>
          <a:prstGeom prst="rect">
            <a:avLst/>
          </a:prstGeom>
          <a:noFill/>
          <a:ln w="9525" algn="ctr">
            <a:noFill/>
            <a:miter lim="800000"/>
            <a:headEnd/>
            <a:tailEnd/>
          </a:ln>
        </p:spPr>
        <p:txBody>
          <a:bodyPr>
            <a:spAutoFit/>
          </a:bodyPr>
          <a:lstStyle/>
          <a:p>
            <a:pPr>
              <a:spcBef>
                <a:spcPct val="50000"/>
              </a:spcBef>
            </a:pPr>
            <a:r>
              <a:rPr lang="en-US">
                <a:solidFill>
                  <a:srgbClr val="009AFF"/>
                </a:solidFill>
              </a:rPr>
              <a:t>Subtract to produce the remainder, 5.</a:t>
            </a:r>
          </a:p>
        </p:txBody>
      </p:sp>
      <p:sp>
        <p:nvSpPr>
          <p:cNvPr id="9227" name="Text Box 17"/>
          <p:cNvSpPr txBox="1">
            <a:spLocks noChangeArrowheads="1"/>
          </p:cNvSpPr>
          <p:nvPr/>
        </p:nvSpPr>
        <p:spPr bwMode="auto">
          <a:xfrm>
            <a:off x="6296025" y="3959225"/>
            <a:ext cx="2819400" cy="641350"/>
          </a:xfrm>
          <a:prstGeom prst="rect">
            <a:avLst/>
          </a:prstGeom>
          <a:noFill/>
          <a:ln w="9525" algn="ctr">
            <a:noFill/>
            <a:miter lim="800000"/>
            <a:headEnd/>
            <a:tailEnd/>
          </a:ln>
        </p:spPr>
        <p:txBody>
          <a:bodyPr>
            <a:spAutoFit/>
          </a:bodyPr>
          <a:lstStyle/>
          <a:p>
            <a:pPr>
              <a:spcBef>
                <a:spcPct val="50000"/>
              </a:spcBef>
            </a:pPr>
            <a:r>
              <a:rPr lang="en-US">
                <a:solidFill>
                  <a:srgbClr val="009AFF"/>
                </a:solidFill>
              </a:rPr>
              <a:t>Multiply:</a:t>
            </a:r>
            <a:br>
              <a:rPr lang="en-US">
                <a:solidFill>
                  <a:srgbClr val="009AFF"/>
                </a:solidFill>
              </a:rPr>
            </a:br>
            <a:r>
              <a:rPr lang="en-US">
                <a:solidFill>
                  <a:srgbClr val="009AFF"/>
                </a:solidFill>
              </a:rPr>
              <a:t>5(3</a:t>
            </a:r>
            <a:r>
              <a:rPr lang="en-US" i="1">
                <a:solidFill>
                  <a:srgbClr val="009AFF"/>
                </a:solidFill>
              </a:rPr>
              <a:t>x </a:t>
            </a:r>
            <a:r>
              <a:rPr lang="en-US">
                <a:solidFill>
                  <a:srgbClr val="009AFF"/>
                </a:solidFill>
              </a:rPr>
              <a:t>– 2) = 15</a:t>
            </a:r>
            <a:r>
              <a:rPr lang="en-US" i="1">
                <a:solidFill>
                  <a:srgbClr val="009AFF"/>
                </a:solidFill>
              </a:rPr>
              <a:t>x </a:t>
            </a:r>
            <a:r>
              <a:rPr lang="en-US">
                <a:solidFill>
                  <a:srgbClr val="009AFF"/>
                </a:solidFill>
              </a:rPr>
              <a:t>– 10.</a:t>
            </a:r>
          </a:p>
        </p:txBody>
      </p:sp>
      <p:pic>
        <p:nvPicPr>
          <p:cNvPr id="9228" name="Picture 18"/>
          <p:cNvPicPr>
            <a:picLocks noChangeAspect="1" noChangeArrowheads="1"/>
          </p:cNvPicPr>
          <p:nvPr/>
        </p:nvPicPr>
        <p:blipFill>
          <a:blip r:embed="rId5" cstate="print"/>
          <a:srcRect/>
          <a:stretch>
            <a:fillRect/>
          </a:stretch>
        </p:blipFill>
        <p:spPr bwMode="auto">
          <a:xfrm>
            <a:off x="6843713" y="3214688"/>
            <a:ext cx="795337" cy="541337"/>
          </a:xfrm>
          <a:prstGeom prst="rect">
            <a:avLst/>
          </a:prstGeom>
          <a:noFill/>
          <a:ln w="9525" algn="ctr">
            <a:noFill/>
            <a:miter lim="800000"/>
            <a:headEnd/>
            <a:tailEnd/>
          </a:ln>
        </p:spPr>
      </p:pic>
      <p:pic>
        <p:nvPicPr>
          <p:cNvPr id="9229" name="Picture 19"/>
          <p:cNvPicPr>
            <a:picLocks noChangeAspect="1" noChangeArrowheads="1"/>
          </p:cNvPicPr>
          <p:nvPr/>
        </p:nvPicPr>
        <p:blipFill>
          <a:blip r:embed="rId6" cstate="print"/>
          <a:srcRect/>
          <a:stretch>
            <a:fillRect/>
          </a:stretch>
        </p:blipFill>
        <p:spPr bwMode="auto">
          <a:xfrm>
            <a:off x="1724025" y="1498600"/>
            <a:ext cx="3957638" cy="2054225"/>
          </a:xfrm>
          <a:prstGeom prst="rect">
            <a:avLst/>
          </a:prstGeom>
          <a:noFill/>
          <a:ln w="9525" algn="ctr">
            <a:noFill/>
            <a:miter lim="800000"/>
            <a:headEnd/>
            <a:tailEnd/>
          </a:ln>
        </p:spPr>
      </p:pic>
      <p:pic>
        <p:nvPicPr>
          <p:cNvPr id="9230" name="Picture 20"/>
          <p:cNvPicPr>
            <a:picLocks noChangeAspect="1" noChangeArrowheads="1"/>
          </p:cNvPicPr>
          <p:nvPr/>
        </p:nvPicPr>
        <p:blipFill>
          <a:blip r:embed="rId7" cstate="print"/>
          <a:srcRect/>
          <a:stretch>
            <a:fillRect/>
          </a:stretch>
        </p:blipFill>
        <p:spPr bwMode="auto">
          <a:xfrm>
            <a:off x="4572000" y="3705225"/>
            <a:ext cx="1325563" cy="631825"/>
          </a:xfrm>
          <a:prstGeom prst="rect">
            <a:avLst/>
          </a:prstGeom>
          <a:noFill/>
          <a:ln w="9525" algn="ctr">
            <a:noFill/>
            <a:miter lim="800000"/>
            <a:headEnd/>
            <a:tailEnd/>
          </a:ln>
        </p:spPr>
      </p:pic>
      <p:pic>
        <p:nvPicPr>
          <p:cNvPr id="9231" name="Picture 21"/>
          <p:cNvPicPr>
            <a:picLocks noChangeAspect="1" noChangeArrowheads="1"/>
          </p:cNvPicPr>
          <p:nvPr/>
        </p:nvPicPr>
        <p:blipFill>
          <a:blip r:embed="rId8" cstate="print"/>
          <a:srcRect/>
          <a:stretch>
            <a:fillRect/>
          </a:stretch>
        </p:blipFill>
        <p:spPr bwMode="auto">
          <a:xfrm>
            <a:off x="4670425" y="4452938"/>
            <a:ext cx="1335088" cy="476250"/>
          </a:xfrm>
          <a:prstGeom prst="rect">
            <a:avLst/>
          </a:prstGeom>
          <a:noFill/>
          <a:ln w="9525" algn="ctr">
            <a:noFill/>
            <a:miter lim="800000"/>
            <a:headEnd/>
            <a:tailEnd/>
          </a:ln>
        </p:spPr>
      </p:pic>
      <p:sp>
        <p:nvSpPr>
          <p:cNvPr id="9232" name="Text Box 22"/>
          <p:cNvSpPr txBox="1">
            <a:spLocks noChangeArrowheads="1"/>
          </p:cNvSpPr>
          <p:nvPr/>
        </p:nvSpPr>
        <p:spPr bwMode="auto">
          <a:xfrm>
            <a:off x="6186488" y="3290888"/>
            <a:ext cx="2057400" cy="366712"/>
          </a:xfrm>
          <a:prstGeom prst="rect">
            <a:avLst/>
          </a:prstGeom>
          <a:noFill/>
          <a:ln w="9525" algn="ctr">
            <a:noFill/>
            <a:miter lim="800000"/>
            <a:headEnd/>
            <a:tailEnd/>
          </a:ln>
        </p:spPr>
        <p:txBody>
          <a:bodyPr>
            <a:spAutoFit/>
          </a:bodyPr>
          <a:lstStyle/>
          <a:p>
            <a:pPr>
              <a:spcBef>
                <a:spcPct val="50000"/>
              </a:spcBef>
            </a:pPr>
            <a:r>
              <a:rPr lang="en-US">
                <a:solidFill>
                  <a:srgbClr val="009AFF"/>
                </a:solidFill>
              </a:rPr>
              <a:t>Think             .</a:t>
            </a:r>
          </a:p>
        </p:txBody>
      </p:sp>
      <p:sp>
        <p:nvSpPr>
          <p:cNvPr id="17" name="Slide Number Placeholder 16"/>
          <p:cNvSpPr>
            <a:spLocks noGrp="1"/>
          </p:cNvSpPr>
          <p:nvPr>
            <p:ph type="sldNum" sz="quarter" idx="12"/>
          </p:nvPr>
        </p:nvSpPr>
        <p:spPr/>
        <p:txBody>
          <a:bodyPr/>
          <a:lstStyle/>
          <a:p>
            <a:pPr>
              <a:defRPr/>
            </a:pPr>
            <a:fld id="{C5D99174-3558-4ECF-88CC-1EADAF5F65E5}" type="slidenum">
              <a:rPr lang="en-GB" smtClean="0"/>
              <a:pPr>
                <a:defRPr/>
              </a:pPr>
              <a:t>8</a:t>
            </a:fld>
            <a:endParaRPr lang="en-GB"/>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body" idx="1"/>
          </p:nvPr>
        </p:nvSpPr>
        <p:spPr>
          <a:xfrm>
            <a:off x="457200" y="1370013"/>
            <a:ext cx="8229600" cy="5256212"/>
          </a:xfrm>
          <a:noFill/>
        </p:spPr>
        <p:txBody>
          <a:bodyPr/>
          <a:lstStyle/>
          <a:p>
            <a:pPr>
              <a:buNone/>
            </a:pPr>
            <a:r>
              <a:rPr lang="en-US" sz="2400" dirty="0">
                <a:solidFill>
                  <a:srgbClr val="21419C"/>
                </a:solidFill>
              </a:rPr>
              <a:t>Example</a:t>
            </a:r>
          </a:p>
          <a:p>
            <a:pPr>
              <a:buNone/>
            </a:pPr>
            <a:r>
              <a:rPr lang="en-US" sz="2400" dirty="0"/>
              <a:t>The graph of the polynomial function</a:t>
            </a:r>
          </a:p>
          <a:p>
            <a:pPr>
              <a:buNone/>
            </a:pPr>
            <a:endParaRPr lang="en-US" sz="2400" i="1" dirty="0"/>
          </a:p>
          <a:p>
            <a:pPr>
              <a:buNone/>
            </a:pPr>
            <a:r>
              <a:rPr lang="en-US" sz="2400" i="1" dirty="0"/>
              <a:t>                          P</a:t>
            </a:r>
            <a:r>
              <a:rPr lang="en-US" sz="2400" dirty="0"/>
              <a:t>(</a:t>
            </a:r>
            <a:r>
              <a:rPr lang="en-US" sz="2400" i="1" dirty="0"/>
              <a:t>x</a:t>
            </a:r>
            <a:r>
              <a:rPr lang="en-US" sz="2400" dirty="0"/>
              <a:t>) = (</a:t>
            </a:r>
            <a:r>
              <a:rPr lang="en-US" sz="2400" i="1" dirty="0"/>
              <a:t>x </a:t>
            </a:r>
            <a:r>
              <a:rPr lang="en-US" sz="2400" dirty="0"/>
              <a:t>– 5)</a:t>
            </a:r>
            <a:r>
              <a:rPr lang="en-US" sz="2400" baseline="30000" dirty="0"/>
              <a:t>2</a:t>
            </a:r>
            <a:r>
              <a:rPr lang="en-US" sz="2400" dirty="0"/>
              <a:t>(</a:t>
            </a:r>
            <a:r>
              <a:rPr lang="en-US" sz="2400" i="1" dirty="0"/>
              <a:t>x </a:t>
            </a:r>
            <a:r>
              <a:rPr lang="en-US" sz="2400" dirty="0"/>
              <a:t>+ 2)</a:t>
            </a:r>
            <a:r>
              <a:rPr lang="en-US" sz="2400" baseline="30000" dirty="0"/>
              <a:t>3</a:t>
            </a:r>
            <a:r>
              <a:rPr lang="en-US" sz="2400" dirty="0"/>
              <a:t>(</a:t>
            </a:r>
            <a:r>
              <a:rPr lang="en-US" sz="2400" i="1" dirty="0"/>
              <a:t>x </a:t>
            </a:r>
            <a:r>
              <a:rPr lang="en-US" sz="2400" dirty="0"/>
              <a:t>+ 4)</a:t>
            </a:r>
          </a:p>
          <a:p>
            <a:pPr>
              <a:buNone/>
            </a:pPr>
            <a:endParaRPr lang="en-US" sz="2400" dirty="0"/>
          </a:p>
          <a:p>
            <a:pPr>
              <a:buNone/>
            </a:pPr>
            <a:r>
              <a:rPr lang="en-US" sz="2400" dirty="0"/>
              <a:t>is shown in </a:t>
            </a:r>
            <a:r>
              <a:rPr lang="en-US" sz="2400" dirty="0" smtClean="0"/>
              <a:t>the figure.</a:t>
            </a:r>
            <a:endParaRPr lang="en-US" sz="2400" dirty="0">
              <a:solidFill>
                <a:srgbClr val="21419C"/>
              </a:solidFill>
            </a:endParaRPr>
          </a:p>
        </p:txBody>
      </p:sp>
      <p:sp>
        <p:nvSpPr>
          <p:cNvPr id="141315" name="Rectangle 3"/>
          <p:cNvSpPr>
            <a:spLocks noGrp="1" noChangeArrowheads="1"/>
          </p:cNvSpPr>
          <p:nvPr>
            <p:ph type="title"/>
          </p:nvPr>
        </p:nvSpPr>
        <p:spPr>
          <a:xfrm>
            <a:off x="301625" y="90488"/>
            <a:ext cx="8226425" cy="1143000"/>
          </a:xfrm>
          <a:noFill/>
        </p:spPr>
        <p:txBody>
          <a:bodyPr/>
          <a:lstStyle/>
          <a:p>
            <a:r>
              <a:rPr lang="en-US" sz="2400">
                <a:latin typeface="+mn-lt"/>
              </a:rPr>
              <a:t>Multiple Zeros of a Polynomial Function</a:t>
            </a:r>
          </a:p>
        </p:txBody>
      </p:sp>
      <p:pic>
        <p:nvPicPr>
          <p:cNvPr id="141317" name="Picture 5"/>
          <p:cNvPicPr>
            <a:picLocks noChangeAspect="1" noChangeArrowheads="1"/>
          </p:cNvPicPr>
          <p:nvPr/>
        </p:nvPicPr>
        <p:blipFill>
          <a:blip r:embed="rId3" cstate="print"/>
          <a:srcRect/>
          <a:stretch>
            <a:fillRect/>
          </a:stretch>
        </p:blipFill>
        <p:spPr bwMode="auto">
          <a:xfrm>
            <a:off x="4191000" y="3276600"/>
            <a:ext cx="3529012" cy="2320925"/>
          </a:xfrm>
          <a:prstGeom prst="rect">
            <a:avLst/>
          </a:prstGeom>
          <a:noFill/>
          <a:ln w="9525" algn="ctr">
            <a:noFill/>
            <a:miter lim="800000"/>
            <a:headEnd/>
            <a:tailEnd/>
          </a:ln>
          <a:effectLst/>
        </p:spPr>
      </p:pic>
      <p:sp>
        <p:nvSpPr>
          <p:cNvPr id="141318" name="Rectangle 6"/>
          <p:cNvSpPr>
            <a:spLocks noChangeArrowheads="1"/>
          </p:cNvSpPr>
          <p:nvPr/>
        </p:nvSpPr>
        <p:spPr bwMode="auto">
          <a:xfrm>
            <a:off x="3352800" y="5867400"/>
            <a:ext cx="3461204" cy="461665"/>
          </a:xfrm>
          <a:prstGeom prst="rect">
            <a:avLst/>
          </a:prstGeom>
          <a:noFill/>
          <a:ln w="9525" algn="ctr">
            <a:noFill/>
            <a:miter lim="800000"/>
            <a:headEnd/>
            <a:tailEnd/>
          </a:ln>
          <a:effectLst/>
        </p:spPr>
        <p:txBody>
          <a:bodyPr wrap="none">
            <a:spAutoFit/>
          </a:bodyPr>
          <a:lstStyle/>
          <a:p>
            <a:pPr>
              <a:spcBef>
                <a:spcPct val="20000"/>
              </a:spcBef>
            </a:pPr>
            <a:r>
              <a:rPr lang="en-US" sz="2400" i="1">
                <a:latin typeface="+mn-lt"/>
              </a:rPr>
              <a:t>P</a:t>
            </a:r>
            <a:r>
              <a:rPr lang="en-US" sz="2400">
                <a:latin typeface="+mn-lt"/>
              </a:rPr>
              <a:t>(</a:t>
            </a:r>
            <a:r>
              <a:rPr lang="en-US" sz="2400" i="1">
                <a:latin typeface="+mn-lt"/>
              </a:rPr>
              <a:t>x</a:t>
            </a:r>
            <a:r>
              <a:rPr lang="en-US" sz="2400">
                <a:latin typeface="+mn-lt"/>
              </a:rPr>
              <a:t>) = (</a:t>
            </a:r>
            <a:r>
              <a:rPr lang="en-US" sz="2400" i="1">
                <a:latin typeface="+mn-lt"/>
              </a:rPr>
              <a:t>x </a:t>
            </a:r>
            <a:r>
              <a:rPr lang="en-US" sz="2400">
                <a:latin typeface="+mn-lt"/>
              </a:rPr>
              <a:t>– 5)</a:t>
            </a:r>
            <a:r>
              <a:rPr lang="en-US" sz="2400" baseline="30000">
                <a:latin typeface="+mn-lt"/>
              </a:rPr>
              <a:t>2</a:t>
            </a:r>
            <a:r>
              <a:rPr lang="en-US" sz="2400">
                <a:latin typeface="+mn-lt"/>
              </a:rPr>
              <a:t>(</a:t>
            </a:r>
            <a:r>
              <a:rPr lang="en-US" sz="2400" i="1">
                <a:latin typeface="+mn-lt"/>
              </a:rPr>
              <a:t>x </a:t>
            </a:r>
            <a:r>
              <a:rPr lang="en-US" sz="2400">
                <a:latin typeface="+mn-lt"/>
              </a:rPr>
              <a:t>+ 2)</a:t>
            </a:r>
            <a:r>
              <a:rPr lang="en-US" sz="2400" baseline="30000">
                <a:latin typeface="+mn-lt"/>
              </a:rPr>
              <a:t>3</a:t>
            </a:r>
            <a:r>
              <a:rPr lang="en-US" sz="2400">
                <a:latin typeface="+mn-lt"/>
              </a:rPr>
              <a:t>(</a:t>
            </a:r>
            <a:r>
              <a:rPr lang="en-US" sz="2400" i="1">
                <a:latin typeface="+mn-lt"/>
              </a:rPr>
              <a:t>x </a:t>
            </a:r>
            <a:r>
              <a:rPr lang="en-US" sz="2400">
                <a:latin typeface="+mn-lt"/>
              </a:rPr>
              <a:t>+ 4)</a:t>
            </a:r>
          </a:p>
        </p:txBody>
      </p:sp>
      <p:sp>
        <p:nvSpPr>
          <p:cNvPr id="7" name="Slide Number Placeholder 6"/>
          <p:cNvSpPr>
            <a:spLocks noGrp="1"/>
          </p:cNvSpPr>
          <p:nvPr>
            <p:ph type="sldNum" sz="quarter" idx="12"/>
          </p:nvPr>
        </p:nvSpPr>
        <p:spPr/>
        <p:txBody>
          <a:bodyPr/>
          <a:lstStyle/>
          <a:p>
            <a:pPr>
              <a:defRPr/>
            </a:pPr>
            <a:fld id="{C5D99174-3558-4ECF-88CC-1EADAF5F65E5}" type="slidenum">
              <a:rPr lang="en-GB" smtClean="0"/>
              <a:pPr>
                <a:defRPr/>
              </a:pPr>
              <a:t>80</a:t>
            </a:fld>
            <a:endParaRPr lang="en-GB"/>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a:xfrm>
            <a:off x="457200" y="1370013"/>
            <a:ext cx="8229600" cy="5256212"/>
          </a:xfrm>
          <a:noFill/>
        </p:spPr>
        <p:txBody>
          <a:bodyPr/>
          <a:lstStyle/>
          <a:p>
            <a:pPr lvl="2" indent="-914400">
              <a:buClr>
                <a:srgbClr val="21419C"/>
              </a:buClr>
              <a:buFont typeface="Wingdings" pitchFamily="2" charset="2"/>
              <a:buNone/>
              <a:tabLst>
                <a:tab pos="566738" algn="l"/>
              </a:tabLst>
            </a:pPr>
            <a:endParaRPr lang="en-US" dirty="0"/>
          </a:p>
          <a:p>
            <a:pPr marL="114300" lvl="1" indent="0">
              <a:buClr>
                <a:srgbClr val="21419C"/>
              </a:buClr>
              <a:buFont typeface="Wingdings" pitchFamily="2" charset="2"/>
              <a:buChar char="§"/>
              <a:tabLst>
                <a:tab pos="566738" algn="l"/>
              </a:tabLst>
            </a:pPr>
            <a:r>
              <a:rPr lang="en-US" sz="2400" dirty="0"/>
              <a:t>  5 as a zero of multiplicity 2.</a:t>
            </a:r>
          </a:p>
          <a:p>
            <a:pPr marL="114300" lvl="1" indent="0">
              <a:buClr>
                <a:srgbClr val="21419C"/>
              </a:buClr>
              <a:buFont typeface="Wingdings" pitchFamily="2" charset="2"/>
              <a:buChar char="§"/>
              <a:tabLst>
                <a:tab pos="566738" algn="l"/>
              </a:tabLst>
            </a:pPr>
            <a:r>
              <a:rPr lang="en-US" sz="2400" dirty="0"/>
              <a:t>  –2 as a zero of multiplicity 3.</a:t>
            </a:r>
          </a:p>
          <a:p>
            <a:pPr marL="114300" lvl="1" indent="0">
              <a:buClr>
                <a:srgbClr val="21419C"/>
              </a:buClr>
              <a:buFont typeface="Wingdings" pitchFamily="2" charset="2"/>
              <a:buChar char="§"/>
              <a:tabLst>
                <a:tab pos="566738" algn="l"/>
              </a:tabLst>
            </a:pPr>
            <a:r>
              <a:rPr lang="en-US" sz="2400" dirty="0"/>
              <a:t>  –</a:t>
            </a:r>
            <a:r>
              <a:rPr lang="en-US" sz="400" dirty="0"/>
              <a:t> </a:t>
            </a:r>
            <a:r>
              <a:rPr lang="en-US" sz="2400" dirty="0"/>
              <a:t>4 as a zero of multiplicity 1.</a:t>
            </a:r>
          </a:p>
          <a:p>
            <a:pPr marL="114300" lvl="1" indent="0">
              <a:buClr>
                <a:srgbClr val="21419C"/>
              </a:buClr>
              <a:buFont typeface="Wingdings" pitchFamily="2" charset="2"/>
              <a:buNone/>
              <a:tabLst>
                <a:tab pos="566738" algn="l"/>
              </a:tabLst>
            </a:pPr>
            <a:endParaRPr lang="en-US" sz="2400" dirty="0"/>
          </a:p>
          <a:p>
            <a:pPr marL="114300" lvl="1" indent="0">
              <a:buClr>
                <a:srgbClr val="21419C"/>
              </a:buClr>
              <a:buFont typeface="Wingdings" pitchFamily="2" charset="2"/>
              <a:buNone/>
              <a:tabLst>
                <a:tab pos="566738" algn="l"/>
              </a:tabLst>
            </a:pPr>
            <a:r>
              <a:rPr lang="en-US" sz="2400" dirty="0"/>
              <a:t>A zero of multiplicity 1 is generally referred to as a </a:t>
            </a:r>
            <a:r>
              <a:rPr lang="en-US" sz="2400" b="1" dirty="0"/>
              <a:t>simple zero.</a:t>
            </a:r>
            <a:endParaRPr lang="en-US" sz="2400" dirty="0"/>
          </a:p>
          <a:p>
            <a:pPr marL="114300" lvl="1" indent="0">
              <a:buClr>
                <a:srgbClr val="21419C"/>
              </a:buClr>
              <a:buFont typeface="Wingdings" pitchFamily="2" charset="2"/>
              <a:buNone/>
              <a:tabLst>
                <a:tab pos="566738" algn="l"/>
              </a:tabLst>
            </a:pPr>
            <a:endParaRPr lang="en-US" sz="2400" dirty="0"/>
          </a:p>
          <a:p>
            <a:pPr marL="114300" lvl="1" indent="0">
              <a:lnSpc>
                <a:spcPct val="110000"/>
              </a:lnSpc>
              <a:buFontTx/>
              <a:buNone/>
              <a:tabLst>
                <a:tab pos="566738" algn="l"/>
              </a:tabLst>
            </a:pPr>
            <a:r>
              <a:rPr lang="en-US" sz="2400" dirty="0"/>
              <a:t>When searching for the zeros of a polynomial function, it is important that we know how many zeros to expect. For the  work in this section, the following result is valuable.</a:t>
            </a:r>
          </a:p>
        </p:txBody>
      </p:sp>
      <p:sp>
        <p:nvSpPr>
          <p:cNvPr id="143363" name="Rectangle 3"/>
          <p:cNvSpPr>
            <a:spLocks noGrp="1" noChangeArrowheads="1"/>
          </p:cNvSpPr>
          <p:nvPr>
            <p:ph type="title"/>
          </p:nvPr>
        </p:nvSpPr>
        <p:spPr>
          <a:xfrm>
            <a:off x="301625" y="90488"/>
            <a:ext cx="8226425" cy="1143000"/>
          </a:xfrm>
          <a:noFill/>
        </p:spPr>
        <p:txBody>
          <a:bodyPr/>
          <a:lstStyle/>
          <a:p>
            <a:r>
              <a:rPr lang="en-US" sz="2400" dirty="0" smtClean="0">
                <a:latin typeface="+mn-lt"/>
              </a:rPr>
              <a:t>MULTIPLE ZEROS OF A POLYNOMIAL FUNCTION</a:t>
            </a:r>
            <a:endParaRPr lang="en-US" sz="2400" dirty="0">
              <a:latin typeface="+mn-lt"/>
            </a:endParaRPr>
          </a:p>
        </p:txBody>
      </p:sp>
      <p:sp>
        <p:nvSpPr>
          <p:cNvPr id="143368" name="Text Box 8"/>
          <p:cNvSpPr txBox="1">
            <a:spLocks noChangeArrowheads="1"/>
          </p:cNvSpPr>
          <p:nvPr/>
        </p:nvSpPr>
        <p:spPr bwMode="auto">
          <a:xfrm>
            <a:off x="212725" y="1390650"/>
            <a:ext cx="6705600" cy="457200"/>
          </a:xfrm>
          <a:prstGeom prst="rect">
            <a:avLst/>
          </a:prstGeom>
          <a:noFill/>
          <a:ln w="9525" algn="ctr">
            <a:noFill/>
            <a:miter lim="800000"/>
            <a:headEnd/>
            <a:tailEnd/>
          </a:ln>
          <a:effectLst/>
        </p:spPr>
        <p:txBody>
          <a:bodyPr>
            <a:spAutoFit/>
          </a:bodyPr>
          <a:lstStyle/>
          <a:p>
            <a:pPr marL="228600" lvl="2">
              <a:spcBef>
                <a:spcPct val="20000"/>
              </a:spcBef>
              <a:buClr>
                <a:srgbClr val="21419C"/>
              </a:buClr>
              <a:buFont typeface="Wingdings" pitchFamily="2" charset="2"/>
              <a:buNone/>
            </a:pPr>
            <a:r>
              <a:rPr lang="en-US" sz="2400"/>
              <a:t>This polynomial function has</a:t>
            </a:r>
            <a:endParaRPr lang="en-US"/>
          </a:p>
        </p:txBody>
      </p:sp>
      <p:sp>
        <p:nvSpPr>
          <p:cNvPr id="5" name="Slide Number Placeholder 4"/>
          <p:cNvSpPr>
            <a:spLocks noGrp="1"/>
          </p:cNvSpPr>
          <p:nvPr>
            <p:ph type="sldNum" sz="quarter" idx="12"/>
          </p:nvPr>
        </p:nvSpPr>
        <p:spPr/>
        <p:txBody>
          <a:bodyPr/>
          <a:lstStyle/>
          <a:p>
            <a:pPr>
              <a:defRPr/>
            </a:pPr>
            <a:fld id="{C5D99174-3558-4ECF-88CC-1EADAF5F65E5}" type="slidenum">
              <a:rPr lang="en-GB" smtClean="0"/>
              <a:pPr>
                <a:defRPr/>
              </a:pPr>
              <a:t>81</a:t>
            </a:fld>
            <a:endParaRPr lang="en-GB"/>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body" idx="1"/>
          </p:nvPr>
        </p:nvSpPr>
        <p:spPr>
          <a:xfrm>
            <a:off x="457200" y="1370013"/>
            <a:ext cx="8229600" cy="5256212"/>
          </a:xfrm>
          <a:noFill/>
        </p:spPr>
        <p:txBody>
          <a:bodyPr/>
          <a:lstStyle/>
          <a:p>
            <a:pPr>
              <a:buNone/>
            </a:pPr>
            <a:r>
              <a:rPr lang="en-US" sz="2400" dirty="0">
                <a:solidFill>
                  <a:srgbClr val="B30000"/>
                </a:solidFill>
              </a:rPr>
              <a:t>Number of Zeros of a Polynomial Function</a:t>
            </a:r>
          </a:p>
          <a:p>
            <a:pPr marL="0" indent="0">
              <a:lnSpc>
                <a:spcPct val="125000"/>
              </a:lnSpc>
              <a:buNone/>
            </a:pPr>
            <a:r>
              <a:rPr lang="en-US" sz="2400" dirty="0"/>
              <a:t>A polynomial function </a:t>
            </a:r>
            <a:r>
              <a:rPr lang="en-US" sz="2400" i="1" dirty="0"/>
              <a:t>P </a:t>
            </a:r>
            <a:r>
              <a:rPr lang="en-US" sz="2400" dirty="0"/>
              <a:t>of degree </a:t>
            </a:r>
            <a:r>
              <a:rPr lang="en-US" sz="2400" i="1" dirty="0"/>
              <a:t>n </a:t>
            </a:r>
            <a:r>
              <a:rPr lang="en-US" sz="2400" dirty="0"/>
              <a:t>has at most </a:t>
            </a:r>
            <a:r>
              <a:rPr lang="en-US" sz="2400" i="1" dirty="0"/>
              <a:t>n </a:t>
            </a:r>
            <a:r>
              <a:rPr lang="en-US" sz="2400" dirty="0"/>
              <a:t>zeros, where each zero of multiplicity </a:t>
            </a:r>
            <a:r>
              <a:rPr lang="en-US" sz="2400" i="1" dirty="0"/>
              <a:t>k </a:t>
            </a:r>
            <a:r>
              <a:rPr lang="en-US" sz="2400" dirty="0"/>
              <a:t>is counted </a:t>
            </a:r>
            <a:r>
              <a:rPr lang="en-US" sz="2400" i="1" dirty="0"/>
              <a:t>k </a:t>
            </a:r>
            <a:r>
              <a:rPr lang="en-US" sz="2400" dirty="0"/>
              <a:t>times.</a:t>
            </a:r>
            <a:endParaRPr lang="en-US" sz="2400" dirty="0">
              <a:solidFill>
                <a:srgbClr val="B30000"/>
              </a:solidFill>
            </a:endParaRPr>
          </a:p>
        </p:txBody>
      </p:sp>
      <p:sp>
        <p:nvSpPr>
          <p:cNvPr id="217091" name="Rectangle 3"/>
          <p:cNvSpPr>
            <a:spLocks noGrp="1" noChangeArrowheads="1"/>
          </p:cNvSpPr>
          <p:nvPr>
            <p:ph type="title"/>
          </p:nvPr>
        </p:nvSpPr>
        <p:spPr>
          <a:xfrm>
            <a:off x="301625" y="90488"/>
            <a:ext cx="8226425" cy="1143000"/>
          </a:xfrm>
          <a:noFill/>
        </p:spPr>
        <p:txBody>
          <a:bodyPr/>
          <a:lstStyle/>
          <a:p>
            <a:r>
              <a:rPr lang="en-US" sz="2400" dirty="0">
                <a:latin typeface="+mn-lt"/>
              </a:rPr>
              <a:t>Multiple Zeros of a Polynomial Function</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82</a:t>
            </a:fld>
            <a:endParaRPr lang="en-GB"/>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ChangeArrowheads="1"/>
          </p:cNvSpPr>
          <p:nvPr/>
        </p:nvSpPr>
        <p:spPr bwMode="auto">
          <a:xfrm>
            <a:off x="455613" y="3198813"/>
            <a:ext cx="8191500" cy="461665"/>
          </a:xfrm>
          <a:prstGeom prst="rect">
            <a:avLst/>
          </a:prstGeom>
          <a:noFill/>
          <a:ln w="9525" algn="ctr">
            <a:noFill/>
            <a:miter lim="800000"/>
            <a:headEnd/>
            <a:tailEnd/>
          </a:ln>
          <a:effectLst/>
        </p:spPr>
        <p:txBody>
          <a:bodyPr>
            <a:spAutoFit/>
          </a:bodyPr>
          <a:lstStyle/>
          <a:p>
            <a:pPr algn="ctr"/>
            <a:r>
              <a:rPr lang="en-US" sz="2400" dirty="0" smtClean="0">
                <a:latin typeface="+mn-lt"/>
                <a:cs typeface="Calibri" pitchFamily="34" charset="0"/>
              </a:rPr>
              <a:t>RATIONAL ZERO THEOREM</a:t>
            </a:r>
            <a:endParaRPr lang="en-US" sz="2400" dirty="0">
              <a:latin typeface="+mn-lt"/>
              <a:cs typeface="Calibri" pitchFamily="34" charset="0"/>
            </a:endParaRPr>
          </a:p>
        </p:txBody>
      </p:sp>
      <p:sp>
        <p:nvSpPr>
          <p:cNvPr id="3" name="Slide Number Placeholder 2"/>
          <p:cNvSpPr>
            <a:spLocks noGrp="1"/>
          </p:cNvSpPr>
          <p:nvPr>
            <p:ph type="sldNum" sz="quarter" idx="12"/>
          </p:nvPr>
        </p:nvSpPr>
        <p:spPr/>
        <p:txBody>
          <a:bodyPr/>
          <a:lstStyle/>
          <a:p>
            <a:pPr>
              <a:defRPr/>
            </a:pPr>
            <a:fld id="{C5D99174-3558-4ECF-88CC-1EADAF5F65E5}" type="slidenum">
              <a:rPr lang="en-GB" smtClean="0"/>
              <a:pPr>
                <a:defRPr/>
              </a:pPr>
              <a:t>83</a:t>
            </a:fld>
            <a:endParaRPr lang="en-GB"/>
          </a:p>
        </p:txBody>
      </p:sp>
    </p:spTree>
    <p:custDataLst>
      <p:tags r:id="rId1"/>
    </p:custData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body" idx="1"/>
          </p:nvPr>
        </p:nvSpPr>
        <p:spPr>
          <a:xfrm>
            <a:off x="457200" y="990600"/>
            <a:ext cx="8229600" cy="5256212"/>
          </a:xfrm>
          <a:noFill/>
        </p:spPr>
        <p:txBody>
          <a:bodyPr/>
          <a:lstStyle/>
          <a:p>
            <a:pPr marL="0" indent="0">
              <a:buNone/>
            </a:pPr>
            <a:r>
              <a:rPr lang="en-US" sz="2400" dirty="0"/>
              <a:t>The </a:t>
            </a:r>
            <a:r>
              <a:rPr lang="en-US" sz="2400" dirty="0" smtClean="0"/>
              <a:t>factor theorem tells us that finding zeros of a polynomial is really the same as factoring it into linear factors. </a:t>
            </a:r>
          </a:p>
          <a:p>
            <a:pPr marL="0" indent="0">
              <a:buNone/>
            </a:pPr>
            <a:endParaRPr lang="en-US" sz="2400" dirty="0" smtClean="0"/>
          </a:p>
          <a:p>
            <a:pPr marL="0" indent="0">
              <a:buNone/>
            </a:pPr>
            <a:r>
              <a:rPr lang="en-US" sz="2400" dirty="0" smtClean="0"/>
              <a:t>To understand the next theorem, let’s consider the polynomial </a:t>
            </a:r>
            <a:endParaRPr lang="en-US" sz="2400" dirty="0"/>
          </a:p>
          <a:p>
            <a:pPr>
              <a:buNone/>
            </a:pPr>
            <a:r>
              <a:rPr lang="en-US" sz="2400" dirty="0" smtClean="0"/>
              <a:t>     </a:t>
            </a:r>
            <a:r>
              <a:rPr lang="en-US" sz="2400" i="1" dirty="0" smtClean="0"/>
              <a:t>P(x)= (x-2) (x-3) (x+4) </a:t>
            </a:r>
            <a:r>
              <a:rPr lang="en-US" sz="2400" dirty="0" smtClean="0"/>
              <a:t> ----</a:t>
            </a:r>
            <a:r>
              <a:rPr lang="en-US" sz="2400" i="1" dirty="0" smtClean="0"/>
              <a:t> Factored form</a:t>
            </a:r>
          </a:p>
          <a:p>
            <a:pPr>
              <a:buNone/>
            </a:pPr>
            <a:r>
              <a:rPr lang="en-US" sz="2400" dirty="0" smtClean="0"/>
              <a:t>    </a:t>
            </a:r>
            <a:r>
              <a:rPr lang="en-US" sz="2400" i="1" dirty="0" smtClean="0"/>
              <a:t> P(x) = x</a:t>
            </a:r>
            <a:r>
              <a:rPr lang="en-US" sz="2400" i="1" baseline="30000" dirty="0" smtClean="0"/>
              <a:t>3</a:t>
            </a:r>
            <a:r>
              <a:rPr lang="en-US" sz="2400" i="1" dirty="0" smtClean="0"/>
              <a:t> – x</a:t>
            </a:r>
            <a:r>
              <a:rPr lang="en-US" sz="2400" i="1" baseline="30000" dirty="0" smtClean="0"/>
              <a:t>2</a:t>
            </a:r>
            <a:r>
              <a:rPr lang="en-US" sz="2400" i="1" baseline="-25000" dirty="0" smtClean="0"/>
              <a:t> </a:t>
            </a:r>
            <a:r>
              <a:rPr lang="en-US" sz="2400" i="1" dirty="0" smtClean="0"/>
              <a:t>– 14x+24 ---- Expanded  form</a:t>
            </a:r>
          </a:p>
          <a:p>
            <a:pPr>
              <a:buNone/>
            </a:pPr>
            <a:endParaRPr lang="en-US" sz="2400" i="1" dirty="0" smtClean="0"/>
          </a:p>
          <a:p>
            <a:pPr marL="0" indent="0">
              <a:buNone/>
            </a:pPr>
            <a:r>
              <a:rPr lang="en-US" sz="2400" dirty="0" smtClean="0"/>
              <a:t>From the factored form we see that the zeros of P are 2,3 and -4. When the polynomial is expanded, the constant 24 is obtained by multiplying 2,3,-4. This means that the zeros of the polynomial are all factors of the constant term 24. The following generalizes this observation.  </a:t>
            </a:r>
          </a:p>
          <a:p>
            <a:pPr>
              <a:buNone/>
            </a:pPr>
            <a:endParaRPr lang="en-US" sz="2400" dirty="0" smtClean="0">
              <a:solidFill>
                <a:srgbClr val="B30000"/>
              </a:solidFill>
            </a:endParaRPr>
          </a:p>
        </p:txBody>
      </p:sp>
      <p:sp>
        <p:nvSpPr>
          <p:cNvPr id="147459" name="Rectangle 3"/>
          <p:cNvSpPr>
            <a:spLocks noGrp="1" noChangeArrowheads="1"/>
          </p:cNvSpPr>
          <p:nvPr>
            <p:ph type="title"/>
          </p:nvPr>
        </p:nvSpPr>
        <p:spPr>
          <a:xfrm>
            <a:off x="301625" y="90488"/>
            <a:ext cx="8226425" cy="1143000"/>
          </a:xfrm>
          <a:noFill/>
        </p:spPr>
        <p:txBody>
          <a:bodyPr/>
          <a:lstStyle/>
          <a:p>
            <a:r>
              <a:rPr lang="en-US" sz="2400">
                <a:latin typeface="+mn-lt"/>
              </a:rPr>
              <a:t>Rational Zero Theorem</a:t>
            </a:r>
          </a:p>
        </p:txBody>
      </p:sp>
      <p:sp>
        <p:nvSpPr>
          <p:cNvPr id="5" name="Slide Number Placeholder 4"/>
          <p:cNvSpPr>
            <a:spLocks noGrp="1"/>
          </p:cNvSpPr>
          <p:nvPr>
            <p:ph type="sldNum" sz="quarter" idx="12"/>
          </p:nvPr>
        </p:nvSpPr>
        <p:spPr/>
        <p:txBody>
          <a:bodyPr/>
          <a:lstStyle/>
          <a:p>
            <a:pPr>
              <a:defRPr/>
            </a:pPr>
            <a:fld id="{C5D99174-3558-4ECF-88CC-1EADAF5F65E5}" type="slidenum">
              <a:rPr lang="en-GB" smtClean="0"/>
              <a:pPr>
                <a:defRPr/>
              </a:pPr>
              <a:t>84</a:t>
            </a:fld>
            <a:endParaRPr lang="en-GB"/>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body" idx="1"/>
          </p:nvPr>
        </p:nvSpPr>
        <p:spPr>
          <a:xfrm>
            <a:off x="457200" y="1370013"/>
            <a:ext cx="8229600" cy="5256212"/>
          </a:xfrm>
          <a:noFill/>
        </p:spPr>
        <p:txBody>
          <a:bodyPr/>
          <a:lstStyle/>
          <a:p>
            <a:pPr marL="0" indent="0">
              <a:buNone/>
            </a:pPr>
            <a:r>
              <a:rPr lang="en-US" sz="2400" dirty="0"/>
              <a:t>The rational zeros of polynomial functions with integer coefficients can be found with the aid of the following theorem.</a:t>
            </a:r>
          </a:p>
          <a:p>
            <a:pPr>
              <a:buNone/>
            </a:pPr>
            <a:endParaRPr lang="en-US" sz="2400" dirty="0"/>
          </a:p>
          <a:p>
            <a:pPr>
              <a:buNone/>
            </a:pPr>
            <a:r>
              <a:rPr lang="en-US" sz="2400" dirty="0">
                <a:solidFill>
                  <a:srgbClr val="B30000"/>
                </a:solidFill>
              </a:rPr>
              <a:t>Rational Zero Theorem</a:t>
            </a:r>
          </a:p>
          <a:p>
            <a:pPr>
              <a:buNone/>
            </a:pPr>
            <a:r>
              <a:rPr lang="en-US" sz="2400" dirty="0"/>
              <a:t>If </a:t>
            </a:r>
            <a:r>
              <a:rPr lang="en-US" sz="2400" dirty="0" smtClean="0"/>
              <a:t> the polynomial </a:t>
            </a:r>
            <a:r>
              <a:rPr lang="en-US" sz="2400" i="1" dirty="0" smtClean="0"/>
              <a:t>P</a:t>
            </a:r>
            <a:r>
              <a:rPr lang="en-US" sz="2400" dirty="0" smtClean="0"/>
              <a:t>(</a:t>
            </a:r>
            <a:r>
              <a:rPr lang="en-US" sz="2400" i="1" dirty="0" smtClean="0"/>
              <a:t>x</a:t>
            </a:r>
            <a:r>
              <a:rPr lang="en-US" sz="2400" dirty="0"/>
              <a:t>) = </a:t>
            </a:r>
            <a:r>
              <a:rPr lang="en-US" sz="2400" i="1" dirty="0" err="1"/>
              <a:t>a</a:t>
            </a:r>
            <a:r>
              <a:rPr lang="en-US" sz="2400" i="1" baseline="-25000" dirty="0" err="1"/>
              <a:t>n</a:t>
            </a:r>
            <a:r>
              <a:rPr lang="en-US" sz="2400" i="1" dirty="0" err="1"/>
              <a:t>x</a:t>
            </a:r>
            <a:r>
              <a:rPr lang="en-US" sz="2400" i="1" baseline="30000" dirty="0" err="1"/>
              <a:t>n</a:t>
            </a:r>
            <a:r>
              <a:rPr lang="en-US" sz="2400" i="1" dirty="0"/>
              <a:t> </a:t>
            </a:r>
            <a:r>
              <a:rPr lang="en-US" sz="2400" dirty="0"/>
              <a:t>+ </a:t>
            </a:r>
            <a:r>
              <a:rPr lang="en-US" sz="2400" i="1" dirty="0"/>
              <a:t>a</a:t>
            </a:r>
            <a:r>
              <a:rPr lang="en-US" sz="2400" i="1" baseline="-25000" dirty="0"/>
              <a:t>n </a:t>
            </a:r>
            <a:r>
              <a:rPr lang="en-US" sz="2400" baseline="-25000" dirty="0"/>
              <a:t>–</a:t>
            </a:r>
            <a:r>
              <a:rPr lang="en-US" sz="2400" i="1" baseline="-25000" dirty="0"/>
              <a:t> </a:t>
            </a:r>
            <a:r>
              <a:rPr lang="en-US" sz="2400" baseline="-25000" dirty="0"/>
              <a:t>1</a:t>
            </a:r>
            <a:r>
              <a:rPr lang="en-US" sz="2400" i="1" dirty="0"/>
              <a:t>x</a:t>
            </a:r>
            <a:r>
              <a:rPr lang="en-US" sz="2400" i="1" baseline="30000" dirty="0"/>
              <a:t>n</a:t>
            </a:r>
            <a:r>
              <a:rPr lang="en-US" sz="2400" i="1" baseline="-25000" dirty="0"/>
              <a:t> </a:t>
            </a:r>
            <a:r>
              <a:rPr lang="en-US" sz="2400" baseline="30000" dirty="0"/>
              <a:t>–</a:t>
            </a:r>
            <a:r>
              <a:rPr lang="en-US" sz="2400" i="1" baseline="-25000" dirty="0"/>
              <a:t> </a:t>
            </a:r>
            <a:r>
              <a:rPr lang="en-US" sz="2400" baseline="30000" dirty="0"/>
              <a:t>1</a:t>
            </a:r>
            <a:r>
              <a:rPr lang="en-US" sz="2400" dirty="0"/>
              <a:t> + </a:t>
            </a:r>
            <a:r>
              <a:rPr lang="en-US" sz="2400" b="1" baseline="30000" dirty="0"/>
              <a:t>. . .</a:t>
            </a:r>
            <a:r>
              <a:rPr lang="en-US" sz="2400" dirty="0"/>
              <a:t> + </a:t>
            </a:r>
            <a:r>
              <a:rPr lang="en-US" sz="2400" i="1" dirty="0"/>
              <a:t>a</a:t>
            </a:r>
            <a:r>
              <a:rPr lang="en-US" sz="2400" baseline="-25000" dirty="0"/>
              <a:t>1</a:t>
            </a:r>
            <a:r>
              <a:rPr lang="en-US" sz="2400" i="1" dirty="0"/>
              <a:t>x </a:t>
            </a:r>
            <a:r>
              <a:rPr lang="en-US" sz="2400" dirty="0"/>
              <a:t>+ </a:t>
            </a:r>
            <a:r>
              <a:rPr lang="en-US" sz="2400" i="1" dirty="0"/>
              <a:t>a</a:t>
            </a:r>
            <a:r>
              <a:rPr lang="en-US" sz="2400" baseline="-25000" dirty="0"/>
              <a:t>0</a:t>
            </a:r>
            <a:r>
              <a:rPr lang="en-US" sz="2400" dirty="0"/>
              <a:t> has </a:t>
            </a:r>
            <a:r>
              <a:rPr lang="en-US" sz="2400" i="1" dirty="0"/>
              <a:t>integer </a:t>
            </a:r>
            <a:r>
              <a:rPr lang="en-US" sz="2400" i="1" dirty="0" smtClean="0"/>
              <a:t> </a:t>
            </a:r>
            <a:r>
              <a:rPr lang="en-US" sz="2400" dirty="0" smtClean="0"/>
              <a:t>coefficients </a:t>
            </a:r>
            <a:r>
              <a:rPr lang="en-US" sz="2400" dirty="0"/>
              <a:t>(</a:t>
            </a:r>
            <a:r>
              <a:rPr lang="en-US" sz="2400" i="1" dirty="0"/>
              <a:t>a</a:t>
            </a:r>
            <a:r>
              <a:rPr lang="en-US" sz="2400" i="1" baseline="-25000" dirty="0"/>
              <a:t>n </a:t>
            </a:r>
            <a:r>
              <a:rPr lang="en-US" sz="2400" b="1" dirty="0">
                <a:sym typeface="Symbol" pitchFamily="18" charset="2"/>
              </a:rPr>
              <a:t></a:t>
            </a:r>
            <a:r>
              <a:rPr lang="en-US" sz="2400" dirty="0"/>
              <a:t> 0) </a:t>
            </a:r>
            <a:r>
              <a:rPr lang="en-US" sz="2400" dirty="0" smtClean="0"/>
              <a:t>, then every rational zero of P is of the form </a:t>
            </a:r>
          </a:p>
          <a:p>
            <a:pPr>
              <a:buNone/>
            </a:pPr>
            <a:r>
              <a:rPr lang="en-US" sz="2400" dirty="0" smtClean="0"/>
              <a:t>                                            ( in simplest </a:t>
            </a:r>
            <a:r>
              <a:rPr lang="en-US" sz="2400" dirty="0"/>
              <a:t> </a:t>
            </a:r>
            <a:r>
              <a:rPr lang="en-US" sz="2400" dirty="0" smtClean="0"/>
              <a:t>form). </a:t>
            </a:r>
            <a:endParaRPr lang="en-US" sz="2400" dirty="0"/>
          </a:p>
          <a:p>
            <a:pPr>
              <a:buNone/>
            </a:pPr>
            <a:endParaRPr lang="en-US" sz="2400" dirty="0"/>
          </a:p>
          <a:p>
            <a:pPr>
              <a:buClr>
                <a:srgbClr val="B30000"/>
              </a:buClr>
              <a:buNone/>
            </a:pPr>
            <a:r>
              <a:rPr lang="en-US" sz="2400" i="1" dirty="0" smtClean="0"/>
              <a:t>Where    p </a:t>
            </a:r>
            <a:r>
              <a:rPr lang="en-US" sz="2400" dirty="0"/>
              <a:t>is a factor of the constant term </a:t>
            </a:r>
            <a:r>
              <a:rPr lang="en-US" sz="2400" i="1" dirty="0" smtClean="0"/>
              <a:t>a</a:t>
            </a:r>
            <a:r>
              <a:rPr lang="en-US" sz="2400" baseline="-25000" dirty="0" smtClean="0"/>
              <a:t>0</a:t>
            </a:r>
            <a:endParaRPr lang="en-US" sz="2400" dirty="0"/>
          </a:p>
          <a:p>
            <a:pPr>
              <a:buClr>
                <a:srgbClr val="B30000"/>
              </a:buClr>
              <a:buNone/>
            </a:pPr>
            <a:r>
              <a:rPr lang="en-US" sz="2400" i="1" dirty="0"/>
              <a:t> </a:t>
            </a:r>
            <a:r>
              <a:rPr lang="en-US" sz="2400" i="1" dirty="0" smtClean="0"/>
              <a:t>    and     q </a:t>
            </a:r>
            <a:r>
              <a:rPr lang="en-US" sz="2400" dirty="0"/>
              <a:t>is a factor of the leading coefficient </a:t>
            </a:r>
            <a:r>
              <a:rPr lang="en-US" sz="2400" i="1" dirty="0"/>
              <a:t>a</a:t>
            </a:r>
            <a:r>
              <a:rPr lang="en-US" sz="2400" i="1" baseline="-25000" dirty="0"/>
              <a:t>n</a:t>
            </a:r>
            <a:r>
              <a:rPr lang="en-US" sz="2400" dirty="0"/>
              <a:t>.</a:t>
            </a:r>
            <a:endParaRPr lang="en-US" sz="2400" dirty="0">
              <a:solidFill>
                <a:srgbClr val="B30000"/>
              </a:solidFill>
            </a:endParaRPr>
          </a:p>
        </p:txBody>
      </p:sp>
      <p:sp>
        <p:nvSpPr>
          <p:cNvPr id="147459" name="Rectangle 3"/>
          <p:cNvSpPr>
            <a:spLocks noGrp="1" noChangeArrowheads="1"/>
          </p:cNvSpPr>
          <p:nvPr>
            <p:ph type="title"/>
          </p:nvPr>
        </p:nvSpPr>
        <p:spPr>
          <a:xfrm>
            <a:off x="301625" y="90488"/>
            <a:ext cx="8226425" cy="1143000"/>
          </a:xfrm>
          <a:noFill/>
        </p:spPr>
        <p:txBody>
          <a:bodyPr/>
          <a:lstStyle/>
          <a:p>
            <a:r>
              <a:rPr lang="en-US" sz="2400">
                <a:latin typeface="+mn-lt"/>
              </a:rPr>
              <a:t>Rational Zero Theorem</a:t>
            </a:r>
          </a:p>
        </p:txBody>
      </p:sp>
      <p:sp>
        <p:nvSpPr>
          <p:cNvPr id="5" name="Slide Number Placeholder 4"/>
          <p:cNvSpPr>
            <a:spLocks noGrp="1"/>
          </p:cNvSpPr>
          <p:nvPr>
            <p:ph type="sldNum" sz="quarter" idx="12"/>
          </p:nvPr>
        </p:nvSpPr>
        <p:spPr/>
        <p:txBody>
          <a:bodyPr/>
          <a:lstStyle/>
          <a:p>
            <a:pPr>
              <a:defRPr/>
            </a:pPr>
            <a:fld id="{C5D99174-3558-4ECF-88CC-1EADAF5F65E5}" type="slidenum">
              <a:rPr lang="en-GB" smtClean="0"/>
              <a:pPr>
                <a:defRPr/>
              </a:pPr>
              <a:t>85</a:t>
            </a:fld>
            <a:endParaRPr lang="en-GB"/>
          </a:p>
        </p:txBody>
      </p:sp>
      <p:graphicFrame>
        <p:nvGraphicFramePr>
          <p:cNvPr id="6" name="Object 5"/>
          <p:cNvGraphicFramePr>
            <a:graphicFrameLocks noChangeAspect="1"/>
          </p:cNvGraphicFramePr>
          <p:nvPr/>
        </p:nvGraphicFramePr>
        <p:xfrm>
          <a:off x="2362200" y="3962400"/>
          <a:ext cx="1089211" cy="949568"/>
        </p:xfrm>
        <a:graphic>
          <a:graphicData uri="http://schemas.openxmlformats.org/presentationml/2006/ole">
            <p:oleObj spid="_x0000_s1026" name="Equation" r:id="rId4" imgW="495000" imgH="431640" progId="Equation.3">
              <p:embed/>
            </p:oleObj>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body" idx="1"/>
          </p:nvPr>
        </p:nvSpPr>
        <p:spPr>
          <a:xfrm>
            <a:off x="457200" y="1370013"/>
            <a:ext cx="8229600" cy="2820987"/>
          </a:xfrm>
          <a:noFill/>
        </p:spPr>
        <p:txBody>
          <a:bodyPr/>
          <a:lstStyle/>
          <a:p>
            <a:pPr>
              <a:buNone/>
            </a:pPr>
            <a:r>
              <a:rPr lang="en-US" sz="2400" dirty="0"/>
              <a:t>The Rational Zero Theorem often is used to make a list of</a:t>
            </a:r>
          </a:p>
          <a:p>
            <a:pPr>
              <a:buNone/>
            </a:pPr>
            <a:r>
              <a:rPr lang="en-US" sz="2400" dirty="0"/>
              <a:t>all possible rational zeros of a polynomial function.</a:t>
            </a:r>
          </a:p>
          <a:p>
            <a:pPr>
              <a:buNone/>
            </a:pPr>
            <a:endParaRPr lang="en-US" sz="2400" dirty="0"/>
          </a:p>
          <a:p>
            <a:pPr>
              <a:buNone/>
            </a:pPr>
            <a:r>
              <a:rPr lang="en-US" sz="2400" dirty="0"/>
              <a:t>The list consists of all rational numbers of the form     , </a:t>
            </a:r>
          </a:p>
          <a:p>
            <a:pPr>
              <a:buNone/>
            </a:pPr>
            <a:r>
              <a:rPr lang="en-US" sz="2400" dirty="0"/>
              <a:t>where </a:t>
            </a:r>
            <a:r>
              <a:rPr lang="en-US" sz="2400" i="1" dirty="0"/>
              <a:t>p </a:t>
            </a:r>
            <a:r>
              <a:rPr lang="en-US" sz="2400" dirty="0"/>
              <a:t>is an integer factor of the constant term </a:t>
            </a:r>
            <a:r>
              <a:rPr lang="en-US" sz="2400" i="1" dirty="0"/>
              <a:t>a</a:t>
            </a:r>
            <a:r>
              <a:rPr lang="en-US" sz="2400" baseline="-25000" dirty="0"/>
              <a:t>0</a:t>
            </a:r>
          </a:p>
          <a:p>
            <a:pPr>
              <a:buNone/>
            </a:pPr>
            <a:r>
              <a:rPr lang="en-US" sz="2400" dirty="0"/>
              <a:t>and </a:t>
            </a:r>
            <a:r>
              <a:rPr lang="en-US" sz="2400" i="1" dirty="0"/>
              <a:t>q </a:t>
            </a:r>
            <a:r>
              <a:rPr lang="en-US" sz="2400" dirty="0"/>
              <a:t>is an integer factor of the leading coefficient </a:t>
            </a:r>
            <a:r>
              <a:rPr lang="en-US" sz="2400" i="1" dirty="0"/>
              <a:t>a</a:t>
            </a:r>
            <a:r>
              <a:rPr lang="en-US" sz="2400" i="1" baseline="-25000" dirty="0"/>
              <a:t>n</a:t>
            </a:r>
            <a:r>
              <a:rPr lang="en-US" sz="2400" dirty="0"/>
              <a:t>.</a:t>
            </a:r>
          </a:p>
        </p:txBody>
      </p:sp>
      <p:sp>
        <p:nvSpPr>
          <p:cNvPr id="151555" name="Rectangle 3"/>
          <p:cNvSpPr>
            <a:spLocks noGrp="1" noChangeArrowheads="1"/>
          </p:cNvSpPr>
          <p:nvPr>
            <p:ph type="title"/>
          </p:nvPr>
        </p:nvSpPr>
        <p:spPr>
          <a:xfrm>
            <a:off x="301625" y="90488"/>
            <a:ext cx="8226425" cy="1143000"/>
          </a:xfrm>
          <a:noFill/>
        </p:spPr>
        <p:txBody>
          <a:bodyPr/>
          <a:lstStyle/>
          <a:p>
            <a:r>
              <a:rPr lang="en-US" sz="2400">
                <a:latin typeface="+mn-lt"/>
              </a:rPr>
              <a:t>Rational Zero Theorem</a:t>
            </a:r>
          </a:p>
        </p:txBody>
      </p:sp>
      <p:pic>
        <p:nvPicPr>
          <p:cNvPr id="151556" name="Picture 4"/>
          <p:cNvPicPr>
            <a:picLocks noChangeAspect="1" noChangeArrowheads="1"/>
          </p:cNvPicPr>
          <p:nvPr/>
        </p:nvPicPr>
        <p:blipFill>
          <a:blip r:embed="rId3" cstate="print"/>
          <a:srcRect/>
          <a:stretch>
            <a:fillRect/>
          </a:stretch>
        </p:blipFill>
        <p:spPr bwMode="auto">
          <a:xfrm>
            <a:off x="6934200" y="2662238"/>
            <a:ext cx="265112" cy="563562"/>
          </a:xfrm>
          <a:prstGeom prst="rect">
            <a:avLst/>
          </a:prstGeom>
          <a:noFill/>
          <a:ln w="9525" algn="ctr">
            <a:noFill/>
            <a:miter lim="800000"/>
            <a:headEnd/>
            <a:tailEnd/>
          </a:ln>
          <a:effectLst/>
        </p:spPr>
      </p:pic>
      <p:sp>
        <p:nvSpPr>
          <p:cNvPr id="5" name="Slide Number Placeholder 4"/>
          <p:cNvSpPr>
            <a:spLocks noGrp="1"/>
          </p:cNvSpPr>
          <p:nvPr>
            <p:ph type="sldNum" sz="quarter" idx="12"/>
          </p:nvPr>
        </p:nvSpPr>
        <p:spPr/>
        <p:txBody>
          <a:bodyPr/>
          <a:lstStyle/>
          <a:p>
            <a:pPr>
              <a:defRPr/>
            </a:pPr>
            <a:fld id="{C5D99174-3558-4ECF-88CC-1EADAF5F65E5}" type="slidenum">
              <a:rPr lang="en-GB" smtClean="0"/>
              <a:pPr>
                <a:defRPr/>
              </a:pPr>
              <a:t>86</a:t>
            </a:fld>
            <a:endParaRPr lang="en-GB"/>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body" idx="1"/>
          </p:nvPr>
        </p:nvSpPr>
        <p:spPr>
          <a:xfrm>
            <a:off x="533400" y="990600"/>
            <a:ext cx="8229600" cy="5256212"/>
          </a:xfrm>
          <a:noFill/>
        </p:spPr>
        <p:txBody>
          <a:bodyPr/>
          <a:lstStyle/>
          <a:p>
            <a:pPr marL="0" indent="0">
              <a:buNone/>
            </a:pPr>
            <a:r>
              <a:rPr lang="en-US" sz="2400" dirty="0"/>
              <a:t>Use the Rational Zero Theorem to list all possible rational zeros </a:t>
            </a:r>
            <a:r>
              <a:rPr lang="en-US" sz="2400" dirty="0" smtClean="0"/>
              <a:t>of   </a:t>
            </a:r>
            <a:r>
              <a:rPr lang="en-US" sz="2400" i="1" dirty="0" smtClean="0"/>
              <a:t>P</a:t>
            </a:r>
            <a:r>
              <a:rPr lang="en-US" sz="2400" dirty="0" smtClean="0"/>
              <a:t>(</a:t>
            </a:r>
            <a:r>
              <a:rPr lang="en-US" sz="2400" i="1" dirty="0" smtClean="0"/>
              <a:t>x</a:t>
            </a:r>
            <a:r>
              <a:rPr lang="en-US" sz="2400" dirty="0"/>
              <a:t>) = 4</a:t>
            </a:r>
            <a:r>
              <a:rPr lang="en-US" sz="2400" i="1" dirty="0"/>
              <a:t>x</a:t>
            </a:r>
            <a:r>
              <a:rPr lang="en-US" sz="2400" baseline="30000" dirty="0"/>
              <a:t>4</a:t>
            </a:r>
            <a:r>
              <a:rPr lang="en-US" sz="2400" dirty="0"/>
              <a:t> + </a:t>
            </a:r>
            <a:r>
              <a:rPr lang="en-US" sz="2400" i="1" dirty="0"/>
              <a:t>x</a:t>
            </a:r>
            <a:r>
              <a:rPr lang="en-US" sz="2400" baseline="30000" dirty="0"/>
              <a:t>3</a:t>
            </a:r>
            <a:r>
              <a:rPr lang="en-US" sz="2400" dirty="0"/>
              <a:t> – 40</a:t>
            </a:r>
            <a:r>
              <a:rPr lang="en-US" sz="2400" i="1" dirty="0"/>
              <a:t>x</a:t>
            </a:r>
            <a:r>
              <a:rPr lang="en-US" sz="2400" baseline="30000" dirty="0"/>
              <a:t>2</a:t>
            </a:r>
            <a:r>
              <a:rPr lang="en-US" sz="2400" dirty="0"/>
              <a:t> + 38</a:t>
            </a:r>
            <a:r>
              <a:rPr lang="en-US" sz="2400" i="1" dirty="0"/>
              <a:t>x </a:t>
            </a:r>
            <a:r>
              <a:rPr lang="en-US" sz="2400" dirty="0"/>
              <a:t>+ 12</a:t>
            </a:r>
          </a:p>
          <a:p>
            <a:pPr>
              <a:buNone/>
            </a:pPr>
            <a:endParaRPr lang="en-US" sz="2400" dirty="0"/>
          </a:p>
          <a:p>
            <a:pPr>
              <a:buClr>
                <a:srgbClr val="B30000"/>
              </a:buClr>
              <a:buNone/>
            </a:pPr>
            <a:r>
              <a:rPr lang="en-US" sz="2400" dirty="0">
                <a:solidFill>
                  <a:srgbClr val="21419C"/>
                </a:solidFill>
              </a:rPr>
              <a:t>Solution:</a:t>
            </a:r>
          </a:p>
          <a:p>
            <a:pPr marL="0" indent="0">
              <a:buNone/>
            </a:pPr>
            <a:r>
              <a:rPr lang="en-US" sz="2400" dirty="0"/>
              <a:t>List all integers </a:t>
            </a:r>
            <a:r>
              <a:rPr lang="en-US" sz="2400" i="1" dirty="0"/>
              <a:t>p </a:t>
            </a:r>
            <a:r>
              <a:rPr lang="en-US" sz="2400" dirty="0"/>
              <a:t>that are factors of 12 and all integers </a:t>
            </a:r>
            <a:r>
              <a:rPr lang="en-US" sz="2400" i="1" dirty="0"/>
              <a:t>q </a:t>
            </a:r>
            <a:r>
              <a:rPr lang="en-US" sz="2400" dirty="0"/>
              <a:t>that are factors of 4.</a:t>
            </a:r>
          </a:p>
          <a:p>
            <a:pPr>
              <a:buNone/>
            </a:pPr>
            <a:r>
              <a:rPr lang="en-US" sz="2400" i="1" dirty="0"/>
              <a:t>		p</a:t>
            </a:r>
            <a:r>
              <a:rPr lang="en-US" sz="2400" dirty="0"/>
              <a:t>:   </a:t>
            </a:r>
            <a:r>
              <a:rPr lang="en-US" sz="2400" dirty="0">
                <a:sym typeface="Symbol" pitchFamily="18" charset="2"/>
              </a:rPr>
              <a:t></a:t>
            </a:r>
            <a:r>
              <a:rPr lang="en-US" sz="2400" dirty="0"/>
              <a:t>1, </a:t>
            </a:r>
            <a:r>
              <a:rPr lang="en-US" sz="2400" dirty="0">
                <a:sym typeface="Symbol" pitchFamily="18" charset="2"/>
              </a:rPr>
              <a:t></a:t>
            </a:r>
            <a:r>
              <a:rPr lang="en-US" sz="2400" dirty="0"/>
              <a:t>2, </a:t>
            </a:r>
            <a:r>
              <a:rPr lang="en-US" sz="2400" dirty="0">
                <a:sym typeface="Symbol" pitchFamily="18" charset="2"/>
              </a:rPr>
              <a:t></a:t>
            </a:r>
            <a:r>
              <a:rPr lang="en-US" sz="2400" dirty="0"/>
              <a:t>3, </a:t>
            </a:r>
            <a:r>
              <a:rPr lang="en-US" sz="2400" dirty="0">
                <a:sym typeface="Symbol" pitchFamily="18" charset="2"/>
              </a:rPr>
              <a:t></a:t>
            </a:r>
            <a:r>
              <a:rPr lang="en-US" sz="2400" dirty="0"/>
              <a:t>4, </a:t>
            </a:r>
            <a:r>
              <a:rPr lang="en-US" sz="2400" dirty="0">
                <a:sym typeface="Symbol" pitchFamily="18" charset="2"/>
              </a:rPr>
              <a:t></a:t>
            </a:r>
            <a:r>
              <a:rPr lang="en-US" sz="2400" dirty="0"/>
              <a:t>6, </a:t>
            </a:r>
            <a:r>
              <a:rPr lang="en-US" sz="2400" dirty="0">
                <a:sym typeface="Symbol" pitchFamily="18" charset="2"/>
              </a:rPr>
              <a:t></a:t>
            </a:r>
            <a:r>
              <a:rPr lang="en-US" sz="2400" dirty="0"/>
              <a:t>12</a:t>
            </a:r>
          </a:p>
          <a:p>
            <a:pPr>
              <a:buNone/>
            </a:pPr>
            <a:r>
              <a:rPr lang="en-US" sz="2400" i="1" dirty="0"/>
              <a:t>		q</a:t>
            </a:r>
            <a:r>
              <a:rPr lang="en-US" sz="2400" dirty="0"/>
              <a:t>:   </a:t>
            </a:r>
            <a:r>
              <a:rPr lang="en-US" sz="2400" dirty="0">
                <a:sym typeface="Symbol" pitchFamily="18" charset="2"/>
              </a:rPr>
              <a:t></a:t>
            </a:r>
            <a:r>
              <a:rPr lang="en-US" sz="2400" dirty="0"/>
              <a:t>1, </a:t>
            </a:r>
            <a:r>
              <a:rPr lang="en-US" sz="2400" dirty="0">
                <a:sym typeface="Symbol" pitchFamily="18" charset="2"/>
              </a:rPr>
              <a:t></a:t>
            </a:r>
            <a:r>
              <a:rPr lang="en-US" sz="2400" dirty="0"/>
              <a:t>2, </a:t>
            </a:r>
            <a:r>
              <a:rPr lang="en-US" sz="2400" dirty="0">
                <a:sym typeface="Symbol" pitchFamily="18" charset="2"/>
              </a:rPr>
              <a:t></a:t>
            </a:r>
            <a:r>
              <a:rPr lang="en-US" sz="2400" dirty="0"/>
              <a:t>4</a:t>
            </a:r>
          </a:p>
          <a:p>
            <a:pPr>
              <a:buNone/>
            </a:pPr>
            <a:endParaRPr lang="en-US" sz="2400" dirty="0"/>
          </a:p>
          <a:p>
            <a:pPr marL="0" indent="0">
              <a:buNone/>
            </a:pPr>
            <a:r>
              <a:rPr lang="en-US" sz="2400" dirty="0"/>
              <a:t>Form all possible rational numbers using </a:t>
            </a:r>
            <a:r>
              <a:rPr lang="en-US" sz="2400" dirty="0">
                <a:sym typeface="Symbol" pitchFamily="18" charset="2"/>
              </a:rPr>
              <a:t></a:t>
            </a:r>
            <a:r>
              <a:rPr lang="en-US" sz="2400" dirty="0"/>
              <a:t>1, </a:t>
            </a:r>
            <a:r>
              <a:rPr lang="en-US" sz="2400" dirty="0">
                <a:sym typeface="Symbol" pitchFamily="18" charset="2"/>
              </a:rPr>
              <a:t></a:t>
            </a:r>
            <a:r>
              <a:rPr lang="en-US" sz="2400" dirty="0"/>
              <a:t>2, </a:t>
            </a:r>
            <a:r>
              <a:rPr lang="en-US" sz="2400" dirty="0">
                <a:sym typeface="Symbol" pitchFamily="18" charset="2"/>
              </a:rPr>
              <a:t></a:t>
            </a:r>
            <a:r>
              <a:rPr lang="en-US" sz="2400" dirty="0"/>
              <a:t>3, </a:t>
            </a:r>
            <a:r>
              <a:rPr lang="en-US" sz="2400" dirty="0">
                <a:sym typeface="Symbol" pitchFamily="18" charset="2"/>
              </a:rPr>
              <a:t></a:t>
            </a:r>
            <a:r>
              <a:rPr lang="en-US" sz="2400" dirty="0"/>
              <a:t>4, </a:t>
            </a:r>
            <a:r>
              <a:rPr lang="en-US" sz="2400" dirty="0">
                <a:sym typeface="Symbol" pitchFamily="18" charset="2"/>
              </a:rPr>
              <a:t></a:t>
            </a:r>
            <a:r>
              <a:rPr lang="en-US" sz="2400" dirty="0"/>
              <a:t>6, </a:t>
            </a:r>
            <a:br>
              <a:rPr lang="en-US" sz="2400" dirty="0"/>
            </a:br>
            <a:r>
              <a:rPr lang="en-US" sz="2400" dirty="0"/>
              <a:t>and </a:t>
            </a:r>
            <a:r>
              <a:rPr lang="en-US" sz="2400" dirty="0">
                <a:sym typeface="Symbol" pitchFamily="18" charset="2"/>
              </a:rPr>
              <a:t></a:t>
            </a:r>
            <a:r>
              <a:rPr lang="en-US" sz="2400" dirty="0"/>
              <a:t>12 for the numerator and </a:t>
            </a:r>
            <a:r>
              <a:rPr lang="en-US" sz="2400" dirty="0">
                <a:sym typeface="Symbol" pitchFamily="18" charset="2"/>
              </a:rPr>
              <a:t></a:t>
            </a:r>
            <a:r>
              <a:rPr lang="en-US" sz="2400" dirty="0"/>
              <a:t>1, </a:t>
            </a:r>
            <a:r>
              <a:rPr lang="en-US" sz="2400" dirty="0">
                <a:sym typeface="Symbol" pitchFamily="18" charset="2"/>
              </a:rPr>
              <a:t></a:t>
            </a:r>
            <a:r>
              <a:rPr lang="en-US" sz="2400" dirty="0"/>
              <a:t>2, and </a:t>
            </a:r>
            <a:r>
              <a:rPr lang="en-US" sz="2400" dirty="0">
                <a:sym typeface="Symbol" pitchFamily="18" charset="2"/>
              </a:rPr>
              <a:t></a:t>
            </a:r>
            <a:r>
              <a:rPr lang="en-US" sz="2400" dirty="0"/>
              <a:t>4 for the denominator.</a:t>
            </a:r>
          </a:p>
        </p:txBody>
      </p:sp>
      <p:sp>
        <p:nvSpPr>
          <p:cNvPr id="153603" name="Rectangle 3"/>
          <p:cNvSpPr>
            <a:spLocks noGrp="1" noChangeArrowheads="1"/>
          </p:cNvSpPr>
          <p:nvPr>
            <p:ph type="title"/>
          </p:nvPr>
        </p:nvSpPr>
        <p:spPr>
          <a:xfrm>
            <a:off x="301625" y="90488"/>
            <a:ext cx="8226425" cy="1143000"/>
          </a:xfrm>
          <a:noFill/>
        </p:spPr>
        <p:txBody>
          <a:bodyPr/>
          <a:lstStyle/>
          <a:p>
            <a:r>
              <a:rPr lang="en-US" sz="2400" dirty="0">
                <a:latin typeface="+mn-lt"/>
              </a:rPr>
              <a:t>Example 1 – </a:t>
            </a:r>
            <a:r>
              <a:rPr lang="en-US" sz="2400" i="1" dirty="0">
                <a:latin typeface="+mn-lt"/>
              </a:rPr>
              <a:t>Apply the Rational Zero Theorem</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87</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53602">
                                            <p:txEl>
                                              <p:pRg st="2" end="2"/>
                                            </p:txEl>
                                          </p:spTgt>
                                        </p:tgtEl>
                                        <p:attrNameLst>
                                          <p:attrName>style.visibility</p:attrName>
                                        </p:attrNameLst>
                                      </p:cBhvr>
                                      <p:to>
                                        <p:strVal val="visible"/>
                                      </p:to>
                                    </p:set>
                                    <p:animEffect transition="in" filter="fade">
                                      <p:cBhvr>
                                        <p:cTn id="7" dur="1000"/>
                                        <p:tgtEl>
                                          <p:spTgt spid="153602">
                                            <p:txEl>
                                              <p:pRg st="2" end="2"/>
                                            </p:txEl>
                                          </p:spTgt>
                                        </p:tgtEl>
                                      </p:cBhvr>
                                    </p:animEffect>
                                    <p:anim calcmode="lin" valueType="num">
                                      <p:cBhvr>
                                        <p:cTn id="8" dur="1000" fill="hold"/>
                                        <p:tgtEl>
                                          <p:spTgt spid="153602">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53602">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3602">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53602">
                                            <p:txEl>
                                              <p:pRg st="3" end="3"/>
                                            </p:txEl>
                                          </p:spTgt>
                                        </p:tgtEl>
                                        <p:attrNameLst>
                                          <p:attrName>style.visibility</p:attrName>
                                        </p:attrNameLst>
                                      </p:cBhvr>
                                      <p:to>
                                        <p:strVal val="visible"/>
                                      </p:to>
                                    </p:set>
                                    <p:animEffect transition="in" filter="fade">
                                      <p:cBhvr>
                                        <p:cTn id="13" dur="1000"/>
                                        <p:tgtEl>
                                          <p:spTgt spid="153602">
                                            <p:txEl>
                                              <p:pRg st="3" end="3"/>
                                            </p:txEl>
                                          </p:spTgt>
                                        </p:tgtEl>
                                      </p:cBhvr>
                                    </p:animEffect>
                                    <p:anim calcmode="lin" valueType="num">
                                      <p:cBhvr>
                                        <p:cTn id="14" dur="1000" fill="hold"/>
                                        <p:tgtEl>
                                          <p:spTgt spid="153602">
                                            <p:txEl>
                                              <p:pRg st="3" end="3"/>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53602">
                                            <p:txEl>
                                              <p:pRg st="3" end="3"/>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53602">
                                            <p:txEl>
                                              <p:pRg st="3" end="3"/>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53602">
                                            <p:txEl>
                                              <p:pRg st="4" end="4"/>
                                            </p:txEl>
                                          </p:spTgt>
                                        </p:tgtEl>
                                        <p:attrNameLst>
                                          <p:attrName>style.visibility</p:attrName>
                                        </p:attrNameLst>
                                      </p:cBhvr>
                                      <p:to>
                                        <p:strVal val="visible"/>
                                      </p:to>
                                    </p:set>
                                    <p:animEffect transition="in" filter="fade">
                                      <p:cBhvr>
                                        <p:cTn id="19" dur="1000"/>
                                        <p:tgtEl>
                                          <p:spTgt spid="153602">
                                            <p:txEl>
                                              <p:pRg st="4" end="4"/>
                                            </p:txEl>
                                          </p:spTgt>
                                        </p:tgtEl>
                                      </p:cBhvr>
                                    </p:animEffect>
                                    <p:anim calcmode="lin" valueType="num">
                                      <p:cBhvr>
                                        <p:cTn id="20" dur="1000" fill="hold"/>
                                        <p:tgtEl>
                                          <p:spTgt spid="153602">
                                            <p:txEl>
                                              <p:pRg st="4" end="4"/>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153602">
                                            <p:txEl>
                                              <p:pRg st="4" end="4"/>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53602">
                                            <p:txEl>
                                              <p:pRg st="4" end="4"/>
                                            </p:txEl>
                                          </p:spTgt>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153602">
                                            <p:txEl>
                                              <p:pRg st="5" end="5"/>
                                            </p:txEl>
                                          </p:spTgt>
                                        </p:tgtEl>
                                        <p:attrNameLst>
                                          <p:attrName>style.visibility</p:attrName>
                                        </p:attrNameLst>
                                      </p:cBhvr>
                                      <p:to>
                                        <p:strVal val="visible"/>
                                      </p:to>
                                    </p:set>
                                    <p:animEffect transition="in" filter="fade">
                                      <p:cBhvr>
                                        <p:cTn id="25" dur="1000"/>
                                        <p:tgtEl>
                                          <p:spTgt spid="153602">
                                            <p:txEl>
                                              <p:pRg st="5" end="5"/>
                                            </p:txEl>
                                          </p:spTgt>
                                        </p:tgtEl>
                                      </p:cBhvr>
                                    </p:animEffect>
                                    <p:anim calcmode="lin" valueType="num">
                                      <p:cBhvr>
                                        <p:cTn id="26" dur="1000" fill="hold"/>
                                        <p:tgtEl>
                                          <p:spTgt spid="153602">
                                            <p:txEl>
                                              <p:pRg st="5" end="5"/>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153602">
                                            <p:txEl>
                                              <p:pRg st="5" end="5"/>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53602">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7" presetClass="entr" presetSubtype="0" fill="hold" nodeType="clickEffect">
                                  <p:stCondLst>
                                    <p:cond delay="0"/>
                                  </p:stCondLst>
                                  <p:childTnLst>
                                    <p:set>
                                      <p:cBhvr>
                                        <p:cTn id="32" dur="1" fill="hold">
                                          <p:stCondLst>
                                            <p:cond delay="0"/>
                                          </p:stCondLst>
                                        </p:cTn>
                                        <p:tgtEl>
                                          <p:spTgt spid="153602">
                                            <p:txEl>
                                              <p:pRg st="7" end="7"/>
                                            </p:txEl>
                                          </p:spTgt>
                                        </p:tgtEl>
                                        <p:attrNameLst>
                                          <p:attrName>style.visibility</p:attrName>
                                        </p:attrNameLst>
                                      </p:cBhvr>
                                      <p:to>
                                        <p:strVal val="visible"/>
                                      </p:to>
                                    </p:set>
                                    <p:animEffect transition="in" filter="fade">
                                      <p:cBhvr>
                                        <p:cTn id="33" dur="1000"/>
                                        <p:tgtEl>
                                          <p:spTgt spid="153602">
                                            <p:txEl>
                                              <p:pRg st="7" end="7"/>
                                            </p:txEl>
                                          </p:spTgt>
                                        </p:tgtEl>
                                      </p:cBhvr>
                                    </p:animEffect>
                                    <p:anim calcmode="lin" valueType="num">
                                      <p:cBhvr>
                                        <p:cTn id="34" dur="1000" fill="hold"/>
                                        <p:tgtEl>
                                          <p:spTgt spid="153602">
                                            <p:txEl>
                                              <p:pRg st="7" end="7"/>
                                            </p:txEl>
                                          </p:spTgt>
                                        </p:tgtEl>
                                        <p:attrNameLst>
                                          <p:attrName>ppt_x</p:attrName>
                                        </p:attrNameLst>
                                      </p:cBhvr>
                                      <p:tavLst>
                                        <p:tav tm="0">
                                          <p:val>
                                            <p:strVal val="#ppt_x"/>
                                          </p:val>
                                        </p:tav>
                                        <p:tav tm="100000">
                                          <p:val>
                                            <p:strVal val="#ppt_x"/>
                                          </p:val>
                                        </p:tav>
                                      </p:tavLst>
                                    </p:anim>
                                    <p:anim calcmode="lin" valueType="num">
                                      <p:cBhvr>
                                        <p:cTn id="35" dur="900" decel="100000" fill="hold"/>
                                        <p:tgtEl>
                                          <p:spTgt spid="153602">
                                            <p:txEl>
                                              <p:pRg st="7" end="7"/>
                                            </p:txEl>
                                          </p:spTgt>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53602">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body" idx="1"/>
          </p:nvPr>
        </p:nvSpPr>
        <p:spPr>
          <a:xfrm>
            <a:off x="457200" y="1370013"/>
            <a:ext cx="8229600" cy="5256212"/>
          </a:xfrm>
          <a:noFill/>
        </p:spPr>
        <p:txBody>
          <a:bodyPr/>
          <a:lstStyle/>
          <a:p>
            <a:pPr>
              <a:buNone/>
            </a:pPr>
            <a:r>
              <a:rPr lang="en-US" sz="2400" dirty="0"/>
              <a:t>By the Rational Zero Theorem, the possible rational zeros are</a:t>
            </a:r>
          </a:p>
          <a:p>
            <a:pPr>
              <a:buNone/>
            </a:pPr>
            <a:endParaRPr lang="en-US" sz="2400" dirty="0"/>
          </a:p>
          <a:p>
            <a:pPr>
              <a:buNone/>
            </a:pPr>
            <a:endParaRPr lang="en-US" sz="2400" dirty="0"/>
          </a:p>
          <a:p>
            <a:pPr marL="0" indent="0">
              <a:buNone/>
            </a:pPr>
            <a:r>
              <a:rPr lang="en-US" sz="2400" dirty="0"/>
              <a:t>It is not necessary to list a factor that is already listed in reduced form.</a:t>
            </a:r>
          </a:p>
          <a:p>
            <a:pPr>
              <a:buNone/>
            </a:pPr>
            <a:endParaRPr lang="en-US" sz="2400" dirty="0"/>
          </a:p>
          <a:p>
            <a:pPr>
              <a:buNone/>
            </a:pPr>
            <a:r>
              <a:rPr lang="en-US" sz="2400" dirty="0"/>
              <a:t>For example</a:t>
            </a:r>
            <a:r>
              <a:rPr lang="en-US" sz="2400" dirty="0" smtClean="0"/>
              <a:t>,             </a:t>
            </a:r>
            <a:r>
              <a:rPr lang="en-US" sz="2400" dirty="0"/>
              <a:t>is not listed because it is equal to</a:t>
            </a:r>
          </a:p>
        </p:txBody>
      </p:sp>
      <p:sp>
        <p:nvSpPr>
          <p:cNvPr id="155651" name="Rectangle 3"/>
          <p:cNvSpPr>
            <a:spLocks noGrp="1" noChangeArrowheads="1"/>
          </p:cNvSpPr>
          <p:nvPr>
            <p:ph type="title"/>
          </p:nvPr>
        </p:nvSpPr>
        <p:spPr>
          <a:xfrm>
            <a:off x="301625" y="90488"/>
            <a:ext cx="8226425" cy="1143000"/>
          </a:xfrm>
          <a:noFill/>
        </p:spPr>
        <p:txBody>
          <a:bodyPr/>
          <a:lstStyle/>
          <a:p>
            <a:r>
              <a:rPr lang="en-US" sz="2400">
                <a:latin typeface="+mn-lt"/>
              </a:rPr>
              <a:t>Example 1 – </a:t>
            </a:r>
            <a:r>
              <a:rPr lang="en-US" sz="2400" i="1">
                <a:latin typeface="+mn-lt"/>
              </a:rPr>
              <a:t>Solution </a:t>
            </a:r>
          </a:p>
        </p:txBody>
      </p:sp>
      <p:sp>
        <p:nvSpPr>
          <p:cNvPr id="155652" name="Text Box 4"/>
          <p:cNvSpPr txBox="1">
            <a:spLocks noChangeArrowheads="1"/>
          </p:cNvSpPr>
          <p:nvPr/>
        </p:nvSpPr>
        <p:spPr bwMode="auto">
          <a:xfrm>
            <a:off x="8242300" y="652463"/>
            <a:ext cx="963149" cy="461665"/>
          </a:xfrm>
          <a:prstGeom prst="rect">
            <a:avLst/>
          </a:prstGeom>
          <a:noFill/>
          <a:ln w="9525" algn="ctr">
            <a:noFill/>
            <a:miter lim="800000"/>
            <a:headEnd/>
            <a:tailEnd/>
          </a:ln>
          <a:effectLst/>
        </p:spPr>
        <p:txBody>
          <a:bodyPr wrap="none">
            <a:spAutoFit/>
          </a:bodyPr>
          <a:lstStyle/>
          <a:p>
            <a:r>
              <a:rPr lang="en-US" sz="2400">
                <a:solidFill>
                  <a:srgbClr val="00718C"/>
                </a:solidFill>
                <a:latin typeface="+mn-lt"/>
              </a:rPr>
              <a:t>cont’d</a:t>
            </a:r>
          </a:p>
        </p:txBody>
      </p:sp>
      <p:pic>
        <p:nvPicPr>
          <p:cNvPr id="155653" name="Picture 5"/>
          <p:cNvPicPr>
            <a:picLocks noChangeAspect="1" noChangeArrowheads="1"/>
          </p:cNvPicPr>
          <p:nvPr/>
        </p:nvPicPr>
        <p:blipFill>
          <a:blip r:embed="rId3" cstate="print"/>
          <a:srcRect/>
          <a:stretch>
            <a:fillRect/>
          </a:stretch>
        </p:blipFill>
        <p:spPr bwMode="auto">
          <a:xfrm>
            <a:off x="990600" y="1905000"/>
            <a:ext cx="5959475" cy="593725"/>
          </a:xfrm>
          <a:prstGeom prst="rect">
            <a:avLst/>
          </a:prstGeom>
          <a:noFill/>
          <a:ln w="9525" algn="ctr">
            <a:noFill/>
            <a:miter lim="800000"/>
            <a:headEnd/>
            <a:tailEnd/>
          </a:ln>
          <a:effectLst/>
        </p:spPr>
      </p:pic>
      <p:pic>
        <p:nvPicPr>
          <p:cNvPr id="155654" name="Picture 6"/>
          <p:cNvPicPr>
            <a:picLocks noChangeAspect="1" noChangeArrowheads="1"/>
          </p:cNvPicPr>
          <p:nvPr/>
        </p:nvPicPr>
        <p:blipFill>
          <a:blip r:embed="rId4" cstate="print"/>
          <a:srcRect/>
          <a:stretch>
            <a:fillRect/>
          </a:stretch>
        </p:blipFill>
        <p:spPr bwMode="auto">
          <a:xfrm>
            <a:off x="2286000" y="3962400"/>
            <a:ext cx="493713" cy="528638"/>
          </a:xfrm>
          <a:prstGeom prst="rect">
            <a:avLst/>
          </a:prstGeom>
          <a:noFill/>
          <a:ln w="9525" algn="ctr">
            <a:noFill/>
            <a:miter lim="800000"/>
            <a:headEnd/>
            <a:tailEnd/>
          </a:ln>
          <a:effectLst/>
        </p:spPr>
      </p:pic>
      <p:pic>
        <p:nvPicPr>
          <p:cNvPr id="155655" name="Picture 7"/>
          <p:cNvPicPr>
            <a:picLocks noChangeAspect="1" noChangeArrowheads="1"/>
          </p:cNvPicPr>
          <p:nvPr/>
        </p:nvPicPr>
        <p:blipFill>
          <a:blip r:embed="rId5" cstate="print"/>
          <a:srcRect/>
          <a:stretch>
            <a:fillRect/>
          </a:stretch>
        </p:blipFill>
        <p:spPr bwMode="auto">
          <a:xfrm>
            <a:off x="7239000" y="3944937"/>
            <a:ext cx="685800" cy="550863"/>
          </a:xfrm>
          <a:prstGeom prst="rect">
            <a:avLst/>
          </a:prstGeom>
          <a:noFill/>
          <a:ln w="9525" algn="ctr">
            <a:noFill/>
            <a:miter lim="800000"/>
            <a:headEnd/>
            <a:tailEnd/>
          </a:ln>
          <a:effectLst/>
        </p:spPr>
      </p:pic>
      <p:sp>
        <p:nvSpPr>
          <p:cNvPr id="8" name="Slide Number Placeholder 7"/>
          <p:cNvSpPr>
            <a:spLocks noGrp="1"/>
          </p:cNvSpPr>
          <p:nvPr>
            <p:ph type="sldNum" sz="quarter" idx="12"/>
          </p:nvPr>
        </p:nvSpPr>
        <p:spPr/>
        <p:txBody>
          <a:bodyPr/>
          <a:lstStyle/>
          <a:p>
            <a:pPr>
              <a:defRPr/>
            </a:pPr>
            <a:fld id="{C5D99174-3558-4ECF-88CC-1EADAF5F65E5}" type="slidenum">
              <a:rPr lang="en-GB" smtClean="0"/>
              <a:pPr>
                <a:defRPr/>
              </a:pPr>
              <a:t>88</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55650">
                                            <p:txEl>
                                              <p:pRg st="3" end="3"/>
                                            </p:txEl>
                                          </p:spTgt>
                                        </p:tgtEl>
                                        <p:attrNameLst>
                                          <p:attrName>style.visibility</p:attrName>
                                        </p:attrNameLst>
                                      </p:cBhvr>
                                      <p:to>
                                        <p:strVal val="visible"/>
                                      </p:to>
                                    </p:set>
                                    <p:animEffect transition="in" filter="fade">
                                      <p:cBhvr>
                                        <p:cTn id="7" dur="1000"/>
                                        <p:tgtEl>
                                          <p:spTgt spid="155650">
                                            <p:txEl>
                                              <p:pRg st="3" end="3"/>
                                            </p:txEl>
                                          </p:spTgt>
                                        </p:tgtEl>
                                      </p:cBhvr>
                                    </p:animEffect>
                                    <p:anim calcmode="lin" valueType="num">
                                      <p:cBhvr>
                                        <p:cTn id="8" dur="1000" fill="hold"/>
                                        <p:tgtEl>
                                          <p:spTgt spid="155650">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55650">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5650">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55650">
                                            <p:txEl>
                                              <p:pRg st="5" end="5"/>
                                            </p:txEl>
                                          </p:spTgt>
                                        </p:tgtEl>
                                        <p:attrNameLst>
                                          <p:attrName>style.visibility</p:attrName>
                                        </p:attrNameLst>
                                      </p:cBhvr>
                                      <p:to>
                                        <p:strVal val="visible"/>
                                      </p:to>
                                    </p:set>
                                    <p:animEffect transition="in" filter="fade">
                                      <p:cBhvr>
                                        <p:cTn id="15" dur="1000"/>
                                        <p:tgtEl>
                                          <p:spTgt spid="155650">
                                            <p:txEl>
                                              <p:pRg st="5" end="5"/>
                                            </p:txEl>
                                          </p:spTgt>
                                        </p:tgtEl>
                                      </p:cBhvr>
                                    </p:animEffect>
                                    <p:anim calcmode="lin" valueType="num">
                                      <p:cBhvr>
                                        <p:cTn id="16" dur="1000" fill="hold"/>
                                        <p:tgtEl>
                                          <p:spTgt spid="155650">
                                            <p:txEl>
                                              <p:pRg st="5" end="5"/>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55650">
                                            <p:txEl>
                                              <p:pRg st="5" end="5"/>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55650">
                                            <p:txEl>
                                              <p:pRg st="5" end="5"/>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155655"/>
                                        </p:tgtEl>
                                        <p:attrNameLst>
                                          <p:attrName>style.visibility</p:attrName>
                                        </p:attrNameLst>
                                      </p:cBhvr>
                                      <p:to>
                                        <p:strVal val="visible"/>
                                      </p:to>
                                    </p:set>
                                    <p:animEffect transition="in" filter="fade">
                                      <p:cBhvr>
                                        <p:cTn id="21" dur="1000"/>
                                        <p:tgtEl>
                                          <p:spTgt spid="155655"/>
                                        </p:tgtEl>
                                      </p:cBhvr>
                                    </p:animEffect>
                                    <p:anim calcmode="lin" valueType="num">
                                      <p:cBhvr>
                                        <p:cTn id="22" dur="1000" fill="hold"/>
                                        <p:tgtEl>
                                          <p:spTgt spid="155655"/>
                                        </p:tgtEl>
                                        <p:attrNameLst>
                                          <p:attrName>ppt_x</p:attrName>
                                        </p:attrNameLst>
                                      </p:cBhvr>
                                      <p:tavLst>
                                        <p:tav tm="0">
                                          <p:val>
                                            <p:strVal val="#ppt_x"/>
                                          </p:val>
                                        </p:tav>
                                        <p:tav tm="100000">
                                          <p:val>
                                            <p:strVal val="#ppt_x"/>
                                          </p:val>
                                        </p:tav>
                                      </p:tavLst>
                                    </p:anim>
                                    <p:anim calcmode="lin" valueType="num">
                                      <p:cBhvr>
                                        <p:cTn id="23" dur="900" decel="100000" fill="hold"/>
                                        <p:tgtEl>
                                          <p:spTgt spid="155655"/>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55655"/>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155654"/>
                                        </p:tgtEl>
                                        <p:attrNameLst>
                                          <p:attrName>style.visibility</p:attrName>
                                        </p:attrNameLst>
                                      </p:cBhvr>
                                      <p:to>
                                        <p:strVal val="visible"/>
                                      </p:to>
                                    </p:set>
                                    <p:animEffect transition="in" filter="fade">
                                      <p:cBhvr>
                                        <p:cTn id="27" dur="1000"/>
                                        <p:tgtEl>
                                          <p:spTgt spid="155654"/>
                                        </p:tgtEl>
                                      </p:cBhvr>
                                    </p:animEffect>
                                    <p:anim calcmode="lin" valueType="num">
                                      <p:cBhvr>
                                        <p:cTn id="28" dur="1000" fill="hold"/>
                                        <p:tgtEl>
                                          <p:spTgt spid="155654"/>
                                        </p:tgtEl>
                                        <p:attrNameLst>
                                          <p:attrName>ppt_x</p:attrName>
                                        </p:attrNameLst>
                                      </p:cBhvr>
                                      <p:tavLst>
                                        <p:tav tm="0">
                                          <p:val>
                                            <p:strVal val="#ppt_x"/>
                                          </p:val>
                                        </p:tav>
                                        <p:tav tm="100000">
                                          <p:val>
                                            <p:strVal val="#ppt_x"/>
                                          </p:val>
                                        </p:tav>
                                      </p:tavLst>
                                    </p:anim>
                                    <p:anim calcmode="lin" valueType="num">
                                      <p:cBhvr>
                                        <p:cTn id="29" dur="900" decel="100000" fill="hold"/>
                                        <p:tgtEl>
                                          <p:spTgt spid="155654"/>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5565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See examples from paper</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89</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457200" y="1370013"/>
            <a:ext cx="8229600" cy="5256212"/>
          </a:xfrm>
          <a:noFill/>
        </p:spPr>
        <p:txBody>
          <a:bodyPr/>
          <a:lstStyle/>
          <a:p>
            <a:pPr marL="0" indent="0" eaLnBrk="1" hangingPunct="1">
              <a:buNone/>
            </a:pPr>
            <a:r>
              <a:rPr lang="en-US" sz="2400" smtClean="0">
                <a:latin typeface="Calibri" pitchFamily="34" charset="0"/>
                <a:cs typeface="Calibri" pitchFamily="34" charset="0"/>
              </a:rPr>
              <a:t>The division process ends when the expression in the</a:t>
            </a:r>
          </a:p>
          <a:p>
            <a:pPr marL="0" indent="0" eaLnBrk="1" hangingPunct="1">
              <a:buNone/>
            </a:pPr>
            <a:r>
              <a:rPr lang="en-US" sz="2400" smtClean="0">
                <a:latin typeface="Calibri" pitchFamily="34" charset="0"/>
                <a:cs typeface="Calibri" pitchFamily="34" charset="0"/>
              </a:rPr>
              <a:t>bottom row is of lesser degree than the divisor.</a:t>
            </a:r>
          </a:p>
          <a:p>
            <a:pPr marL="0" indent="0" eaLnBrk="1" hangingPunct="1">
              <a:buNone/>
            </a:pPr>
            <a:endParaRPr lang="en-US" sz="2400" smtClean="0">
              <a:latin typeface="Calibri" pitchFamily="34" charset="0"/>
              <a:cs typeface="Calibri" pitchFamily="34" charset="0"/>
            </a:endParaRPr>
          </a:p>
          <a:p>
            <a:pPr marL="0" indent="0" eaLnBrk="1" hangingPunct="1">
              <a:buNone/>
            </a:pPr>
            <a:r>
              <a:rPr lang="en-US" sz="2400" smtClean="0">
                <a:latin typeface="Calibri" pitchFamily="34" charset="0"/>
                <a:cs typeface="Calibri" pitchFamily="34" charset="0"/>
              </a:rPr>
              <a:t>The expression in the bottom row is the </a:t>
            </a:r>
            <a:r>
              <a:rPr lang="en-US" sz="2400" b="1" smtClean="0">
                <a:latin typeface="Calibri" pitchFamily="34" charset="0"/>
                <a:cs typeface="Calibri" pitchFamily="34" charset="0"/>
              </a:rPr>
              <a:t>remainder, </a:t>
            </a:r>
            <a:r>
              <a:rPr lang="en-US" sz="2400" smtClean="0">
                <a:latin typeface="Calibri" pitchFamily="34" charset="0"/>
                <a:cs typeface="Calibri" pitchFamily="34" charset="0"/>
              </a:rPr>
              <a:t>and</a:t>
            </a:r>
          </a:p>
          <a:p>
            <a:pPr marL="0" indent="0" eaLnBrk="1" hangingPunct="1">
              <a:buNone/>
            </a:pPr>
            <a:r>
              <a:rPr lang="en-US" sz="2400" smtClean="0">
                <a:latin typeface="Calibri" pitchFamily="34" charset="0"/>
                <a:cs typeface="Calibri" pitchFamily="34" charset="0"/>
              </a:rPr>
              <a:t>the polynomial in the top row is the </a:t>
            </a:r>
            <a:r>
              <a:rPr lang="en-US" sz="2400" b="1" smtClean="0">
                <a:latin typeface="Calibri" pitchFamily="34" charset="0"/>
                <a:cs typeface="Calibri" pitchFamily="34" charset="0"/>
              </a:rPr>
              <a:t>quotient.</a:t>
            </a:r>
            <a:endParaRPr lang="en-US" sz="2400" smtClean="0">
              <a:latin typeface="Calibri" pitchFamily="34" charset="0"/>
              <a:cs typeface="Calibri" pitchFamily="34" charset="0"/>
            </a:endParaRPr>
          </a:p>
          <a:p>
            <a:pPr marL="0" indent="0" eaLnBrk="1" hangingPunct="1">
              <a:buNone/>
            </a:pPr>
            <a:endParaRPr lang="en-US" sz="2400" smtClean="0">
              <a:latin typeface="Calibri" pitchFamily="34" charset="0"/>
              <a:cs typeface="Calibri" pitchFamily="34" charset="0"/>
            </a:endParaRPr>
          </a:p>
          <a:p>
            <a:pPr marL="0" indent="0" eaLnBrk="1" hangingPunct="1">
              <a:lnSpc>
                <a:spcPct val="110000"/>
              </a:lnSpc>
              <a:buNone/>
            </a:pPr>
            <a:r>
              <a:rPr lang="en-US" sz="2400" smtClean="0">
                <a:latin typeface="Calibri" pitchFamily="34" charset="0"/>
                <a:cs typeface="Calibri" pitchFamily="34" charset="0"/>
              </a:rPr>
              <a:t>Thus (6</a:t>
            </a:r>
            <a:r>
              <a:rPr lang="en-US" sz="2400" i="1" smtClean="0">
                <a:latin typeface="Calibri" pitchFamily="34" charset="0"/>
                <a:cs typeface="Calibri" pitchFamily="34" charset="0"/>
              </a:rPr>
              <a:t>x</a:t>
            </a:r>
            <a:r>
              <a:rPr lang="en-US" sz="2400" baseline="30000" smtClean="0">
                <a:latin typeface="Calibri" pitchFamily="34" charset="0"/>
                <a:cs typeface="Calibri" pitchFamily="34" charset="0"/>
              </a:rPr>
              <a:t>3</a:t>
            </a:r>
            <a:r>
              <a:rPr lang="en-US" sz="2400" smtClean="0">
                <a:latin typeface="Calibri" pitchFamily="34" charset="0"/>
                <a:cs typeface="Calibri" pitchFamily="34" charset="0"/>
              </a:rPr>
              <a:t> – 16</a:t>
            </a:r>
            <a:r>
              <a:rPr lang="en-US" sz="2400" i="1" smtClean="0">
                <a:latin typeface="Calibri" pitchFamily="34" charset="0"/>
                <a:cs typeface="Calibri" pitchFamily="34" charset="0"/>
              </a:rPr>
              <a:t>x</a:t>
            </a:r>
            <a:r>
              <a:rPr lang="en-US" sz="2400" baseline="30000" smtClean="0">
                <a:latin typeface="Calibri" pitchFamily="34" charset="0"/>
                <a:cs typeface="Calibri" pitchFamily="34" charset="0"/>
              </a:rPr>
              <a:t>2</a:t>
            </a:r>
            <a:r>
              <a:rPr lang="en-US" sz="2400" smtClean="0">
                <a:latin typeface="Calibri" pitchFamily="34" charset="0"/>
                <a:cs typeface="Calibri" pitchFamily="34" charset="0"/>
              </a:rPr>
              <a:t> + 23</a:t>
            </a:r>
            <a:r>
              <a:rPr lang="en-US" sz="2400" i="1" smtClean="0">
                <a:latin typeface="Calibri" pitchFamily="34" charset="0"/>
                <a:cs typeface="Calibri" pitchFamily="34" charset="0"/>
              </a:rPr>
              <a:t>x </a:t>
            </a:r>
            <a:r>
              <a:rPr lang="en-US" sz="2400" smtClean="0">
                <a:latin typeface="Calibri" pitchFamily="34" charset="0"/>
                <a:cs typeface="Calibri" pitchFamily="34" charset="0"/>
              </a:rPr>
              <a:t>– 5) </a:t>
            </a:r>
            <a:r>
              <a:rPr lang="en-US" sz="2400" b="1" smtClean="0">
                <a:latin typeface="Calibri" pitchFamily="34" charset="0"/>
                <a:cs typeface="Calibri" pitchFamily="34" charset="0"/>
                <a:sym typeface="Symbol" pitchFamily="18" charset="2"/>
              </a:rPr>
              <a:t></a:t>
            </a:r>
            <a:r>
              <a:rPr lang="en-US" sz="2400" smtClean="0">
                <a:latin typeface="Calibri" pitchFamily="34" charset="0"/>
                <a:cs typeface="Calibri" pitchFamily="34" charset="0"/>
              </a:rPr>
              <a:t> (3</a:t>
            </a:r>
            <a:r>
              <a:rPr lang="en-US" sz="2400" i="1" smtClean="0">
                <a:latin typeface="Calibri" pitchFamily="34" charset="0"/>
                <a:cs typeface="Calibri" pitchFamily="34" charset="0"/>
              </a:rPr>
              <a:t>x </a:t>
            </a:r>
            <a:r>
              <a:rPr lang="en-US" sz="2400" smtClean="0">
                <a:latin typeface="Calibri" pitchFamily="34" charset="0"/>
                <a:cs typeface="Calibri" pitchFamily="34" charset="0"/>
              </a:rPr>
              <a:t>– 2) = 2</a:t>
            </a:r>
            <a:r>
              <a:rPr lang="en-US" sz="2400" i="1" smtClean="0">
                <a:latin typeface="Calibri" pitchFamily="34" charset="0"/>
                <a:cs typeface="Calibri" pitchFamily="34" charset="0"/>
              </a:rPr>
              <a:t>x</a:t>
            </a:r>
            <a:r>
              <a:rPr lang="en-US" sz="2400" baseline="30000" smtClean="0">
                <a:latin typeface="Calibri" pitchFamily="34" charset="0"/>
                <a:cs typeface="Calibri" pitchFamily="34" charset="0"/>
              </a:rPr>
              <a:t>2</a:t>
            </a:r>
            <a:r>
              <a:rPr lang="en-US" sz="2400" smtClean="0">
                <a:latin typeface="Calibri" pitchFamily="34" charset="0"/>
                <a:cs typeface="Calibri" pitchFamily="34" charset="0"/>
              </a:rPr>
              <a:t> – 4</a:t>
            </a:r>
            <a:r>
              <a:rPr lang="en-US" sz="2400" i="1" smtClean="0">
                <a:latin typeface="Calibri" pitchFamily="34" charset="0"/>
                <a:cs typeface="Calibri" pitchFamily="34" charset="0"/>
              </a:rPr>
              <a:t>x </a:t>
            </a:r>
            <a:r>
              <a:rPr lang="en-US" sz="2400" smtClean="0">
                <a:latin typeface="Calibri" pitchFamily="34" charset="0"/>
                <a:cs typeface="Calibri" pitchFamily="34" charset="0"/>
              </a:rPr>
              <a:t>+ 5</a:t>
            </a:r>
          </a:p>
          <a:p>
            <a:pPr marL="0" indent="0" eaLnBrk="1" hangingPunct="1">
              <a:lnSpc>
                <a:spcPct val="110000"/>
              </a:lnSpc>
              <a:buNone/>
            </a:pPr>
            <a:r>
              <a:rPr lang="en-US" sz="2400" smtClean="0">
                <a:latin typeface="Calibri" pitchFamily="34" charset="0"/>
                <a:cs typeface="Calibri" pitchFamily="34" charset="0"/>
              </a:rPr>
              <a:t>with a remainder of 5.</a:t>
            </a:r>
          </a:p>
        </p:txBody>
      </p:sp>
      <p:sp>
        <p:nvSpPr>
          <p:cNvPr id="10243" name="Rectangle 3"/>
          <p:cNvSpPr>
            <a:spLocks noGrp="1" noChangeArrowheads="1"/>
          </p:cNvSpPr>
          <p:nvPr>
            <p:ph type="title"/>
          </p:nvPr>
        </p:nvSpPr>
        <p:spPr>
          <a:xfrm>
            <a:off x="301625" y="90488"/>
            <a:ext cx="8226425" cy="1143000"/>
          </a:xfrm>
          <a:noFill/>
        </p:spPr>
        <p:txBody>
          <a:bodyPr/>
          <a:lstStyle/>
          <a:p>
            <a:pPr eaLnBrk="1" hangingPunct="1"/>
            <a:r>
              <a:rPr lang="en-US" sz="2400" smtClean="0">
                <a:latin typeface="Calibri" pitchFamily="34" charset="0"/>
                <a:cs typeface="Calibri" pitchFamily="34" charset="0"/>
              </a:rPr>
              <a:t>Division of Polynomials</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9</a:t>
            </a:fld>
            <a:endParaRPr lang="en-GB"/>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ChangeArrowheads="1"/>
          </p:cNvSpPr>
          <p:nvPr/>
        </p:nvSpPr>
        <p:spPr bwMode="auto">
          <a:xfrm>
            <a:off x="455613" y="3198813"/>
            <a:ext cx="8191500" cy="461665"/>
          </a:xfrm>
          <a:prstGeom prst="rect">
            <a:avLst/>
          </a:prstGeom>
          <a:noFill/>
          <a:ln w="9525" algn="ctr">
            <a:noFill/>
            <a:miter lim="800000"/>
            <a:headEnd/>
            <a:tailEnd/>
          </a:ln>
          <a:effectLst/>
        </p:spPr>
        <p:txBody>
          <a:bodyPr>
            <a:spAutoFit/>
          </a:bodyPr>
          <a:lstStyle/>
          <a:p>
            <a:pPr algn="ctr"/>
            <a:r>
              <a:rPr lang="en-US" sz="2400" dirty="0" smtClean="0">
                <a:latin typeface="+mn-lt"/>
                <a:cs typeface="Calibri" pitchFamily="34" charset="0"/>
              </a:rPr>
              <a:t>DESCARTES’ RULE OF SIGNS</a:t>
            </a:r>
            <a:endParaRPr lang="en-US" sz="2400" dirty="0">
              <a:latin typeface="+mn-lt"/>
              <a:cs typeface="Calibri" pitchFamily="34" charset="0"/>
            </a:endParaRPr>
          </a:p>
        </p:txBody>
      </p:sp>
      <p:sp>
        <p:nvSpPr>
          <p:cNvPr id="3" name="Slide Number Placeholder 2"/>
          <p:cNvSpPr>
            <a:spLocks noGrp="1"/>
          </p:cNvSpPr>
          <p:nvPr>
            <p:ph type="sldNum" sz="quarter" idx="12"/>
          </p:nvPr>
        </p:nvSpPr>
        <p:spPr/>
        <p:txBody>
          <a:bodyPr/>
          <a:lstStyle/>
          <a:p>
            <a:pPr>
              <a:defRPr/>
            </a:pPr>
            <a:fld id="{C5D99174-3558-4ECF-88CC-1EADAF5F65E5}" type="slidenum">
              <a:rPr lang="en-GB" smtClean="0"/>
              <a:pPr>
                <a:defRPr/>
              </a:pPr>
              <a:t>90</a:t>
            </a:fld>
            <a:endParaRPr lang="en-GB"/>
          </a:p>
        </p:txBody>
      </p:sp>
    </p:spTree>
    <p:custDataLst>
      <p:tags r:id="rId1"/>
    </p:custData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body" idx="1"/>
          </p:nvPr>
        </p:nvSpPr>
        <p:spPr>
          <a:xfrm>
            <a:off x="381000" y="1143000"/>
            <a:ext cx="8229600" cy="4040187"/>
          </a:xfrm>
          <a:noFill/>
        </p:spPr>
        <p:txBody>
          <a:bodyPr/>
          <a:lstStyle/>
          <a:p>
            <a:r>
              <a:rPr lang="en-US" sz="2400" b="1" dirty="0"/>
              <a:t>Descartes’ Rule of Signs </a:t>
            </a:r>
            <a:r>
              <a:rPr lang="en-US" sz="2400" dirty="0" smtClean="0"/>
              <a:t>is helpful in eliminating candidates from lengthy list of possible rational roots. </a:t>
            </a:r>
          </a:p>
          <a:p>
            <a:endParaRPr lang="en-US" sz="2400" dirty="0" smtClean="0"/>
          </a:p>
          <a:p>
            <a:r>
              <a:rPr lang="en-US" sz="2400" dirty="0" smtClean="0"/>
              <a:t>Descartes’ Rule of Signs states that the number of positive real roots of f(x) = 0 is equal to the number of variation in sign of f(x) or less than this by an even integer. </a:t>
            </a:r>
          </a:p>
          <a:p>
            <a:endParaRPr lang="en-US" sz="2400" dirty="0" smtClean="0"/>
          </a:p>
          <a:p>
            <a:r>
              <a:rPr lang="en-US" sz="2400" dirty="0" smtClean="0"/>
              <a:t>While the number of negative real roots is equal to the number of variation in sign of f(-x) or less than this by an even integer. </a:t>
            </a:r>
          </a:p>
          <a:p>
            <a:pPr marL="0" indent="0">
              <a:buNone/>
              <a:tabLst>
                <a:tab pos="0" algn="l"/>
              </a:tabLst>
            </a:pPr>
            <a:endParaRPr lang="en-US" sz="2400" dirty="0" smtClean="0"/>
          </a:p>
          <a:p>
            <a:pPr marL="0" indent="0">
              <a:buNone/>
              <a:tabLst>
                <a:tab pos="0" algn="l"/>
              </a:tabLst>
            </a:pPr>
            <a:endParaRPr lang="en-US" sz="2400" dirty="0" smtClean="0"/>
          </a:p>
          <a:p>
            <a:pPr marL="0" indent="0">
              <a:buNone/>
              <a:tabLst>
                <a:tab pos="0" algn="l"/>
              </a:tabLst>
            </a:pPr>
            <a:endParaRPr lang="en-US" sz="2400" dirty="0" smtClean="0"/>
          </a:p>
          <a:p>
            <a:pPr marL="0" indent="0">
              <a:buNone/>
              <a:tabLst>
                <a:tab pos="0" algn="l"/>
              </a:tabLst>
            </a:pPr>
            <a:endParaRPr lang="en-US" sz="2400" dirty="0"/>
          </a:p>
          <a:p>
            <a:pPr>
              <a:buNone/>
            </a:pPr>
            <a:endParaRPr lang="en-US" sz="2400" dirty="0"/>
          </a:p>
        </p:txBody>
      </p:sp>
      <p:sp>
        <p:nvSpPr>
          <p:cNvPr id="172035" name="Rectangle 3"/>
          <p:cNvSpPr>
            <a:spLocks noGrp="1" noChangeArrowheads="1"/>
          </p:cNvSpPr>
          <p:nvPr>
            <p:ph type="title"/>
          </p:nvPr>
        </p:nvSpPr>
        <p:spPr>
          <a:xfrm>
            <a:off x="304800" y="0"/>
            <a:ext cx="8226425" cy="1143000"/>
          </a:xfrm>
          <a:noFill/>
        </p:spPr>
        <p:txBody>
          <a:bodyPr/>
          <a:lstStyle/>
          <a:p>
            <a:r>
              <a:rPr lang="en-US" sz="2400">
                <a:latin typeface="+mn-lt"/>
              </a:rPr>
              <a:t>Descartes’ Rule of Signs</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91</a:t>
            </a:fld>
            <a:endParaRPr lang="en-GB"/>
          </a:p>
        </p:txBody>
      </p:sp>
      <p:sp>
        <p:nvSpPr>
          <p:cNvPr id="5" name="Rectangle 4"/>
          <p:cNvSpPr/>
          <p:nvPr/>
        </p:nvSpPr>
        <p:spPr>
          <a:xfrm>
            <a:off x="533400" y="5562600"/>
            <a:ext cx="7924800" cy="830997"/>
          </a:xfrm>
          <a:prstGeom prst="rect">
            <a:avLst/>
          </a:prstGeom>
        </p:spPr>
        <p:txBody>
          <a:bodyPr wrap="square">
            <a:spAutoFit/>
          </a:bodyPr>
          <a:lstStyle/>
          <a:p>
            <a:pPr marL="0" indent="0">
              <a:buNone/>
            </a:pPr>
            <a:r>
              <a:rPr lang="en-US" sz="2400" dirty="0" smtClean="0">
                <a:latin typeface="+mn-lt"/>
              </a:rPr>
              <a:t>The terms are assumed to appear in order of descending</a:t>
            </a:r>
            <a:br>
              <a:rPr lang="en-US" sz="2400" dirty="0" smtClean="0">
                <a:latin typeface="+mn-lt"/>
              </a:rPr>
            </a:br>
            <a:r>
              <a:rPr lang="en-US" sz="2400" dirty="0" smtClean="0">
                <a:latin typeface="+mn-lt"/>
              </a:rPr>
              <a:t>powers of x.</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92</a:t>
            </a:fld>
            <a:endParaRPr lang="en-GB"/>
          </a:p>
        </p:txBody>
      </p:sp>
      <p:sp>
        <p:nvSpPr>
          <p:cNvPr id="7" name="TextBox 1"/>
          <p:cNvSpPr txBox="1">
            <a:spLocks noChangeArrowheads="1"/>
          </p:cNvSpPr>
          <p:nvPr/>
        </p:nvSpPr>
        <p:spPr bwMode="auto">
          <a:xfrm>
            <a:off x="1295400" y="0"/>
            <a:ext cx="1457450" cy="461665"/>
          </a:xfrm>
          <a:prstGeom prst="rect">
            <a:avLst/>
          </a:prstGeom>
          <a:noFill/>
          <a:ln w="9525">
            <a:noFill/>
            <a:miter lim="800000"/>
            <a:headEnd/>
            <a:tailEnd/>
          </a:ln>
        </p:spPr>
        <p:txBody>
          <a:bodyPr wrap="none">
            <a:spAutoFit/>
          </a:bodyPr>
          <a:lstStyle/>
          <a:p>
            <a:r>
              <a:rPr lang="en-US" sz="2400" u="sng">
                <a:solidFill>
                  <a:schemeClr val="tx1"/>
                </a:solidFill>
                <a:latin typeface="Calibri" pitchFamily="34" charset="0"/>
                <a:cs typeface="Calibri" pitchFamily="34" charset="0"/>
              </a:rPr>
              <a:t>EXAMPLE</a:t>
            </a:r>
            <a:r>
              <a:rPr lang="en-US" sz="2400">
                <a:solidFill>
                  <a:schemeClr val="tx1"/>
                </a:solidFill>
                <a:latin typeface="Calibri" pitchFamily="34" charset="0"/>
                <a:cs typeface="Calibri" pitchFamily="34" charset="0"/>
              </a:rPr>
              <a:t>:</a:t>
            </a:r>
          </a:p>
        </p:txBody>
      </p:sp>
      <p:graphicFrame>
        <p:nvGraphicFramePr>
          <p:cNvPr id="8" name="Object 15"/>
          <p:cNvGraphicFramePr>
            <a:graphicFrameLocks noChangeAspect="1"/>
          </p:cNvGraphicFramePr>
          <p:nvPr/>
        </p:nvGraphicFramePr>
        <p:xfrm>
          <a:off x="1470025" y="752475"/>
          <a:ext cx="6073775" cy="1457325"/>
        </p:xfrm>
        <a:graphic>
          <a:graphicData uri="http://schemas.openxmlformats.org/presentationml/2006/ole">
            <p:oleObj spid="_x0000_s2051" name="Equation" r:id="rId4" imgW="3124080" imgH="749160" progId="Equation.3">
              <p:embed/>
            </p:oleObj>
          </a:graphicData>
        </a:graphic>
      </p:graphicFrame>
      <p:graphicFrame>
        <p:nvGraphicFramePr>
          <p:cNvPr id="9" name="Table 8"/>
          <p:cNvGraphicFramePr>
            <a:graphicFrameLocks noGrp="1"/>
          </p:cNvGraphicFramePr>
          <p:nvPr/>
        </p:nvGraphicFramePr>
        <p:xfrm>
          <a:off x="1905000" y="3444875"/>
          <a:ext cx="6096000" cy="17373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a:txBody>
                  <a:tcPr>
                    <a:solidFill>
                      <a:srgbClr val="FF0000"/>
                    </a:solidFill>
                  </a:tcPr>
                </a:tc>
                <a:tc>
                  <a:txBody>
                    <a:bodyPr/>
                    <a:lstStyle/>
                    <a:p>
                      <a:pPr algn="ctr"/>
                      <a:r>
                        <a:rPr lang="en-US" sz="3200" dirty="0" smtClean="0">
                          <a:latin typeface="Calibri" pitchFamily="34" charset="0"/>
                          <a:cs typeface="Calibri" pitchFamily="34" charset="0"/>
                        </a:rPr>
                        <a:t>2</a:t>
                      </a:r>
                      <a:endParaRPr lang="en-US" sz="3200" dirty="0">
                        <a:latin typeface="Calibri" pitchFamily="34" charset="0"/>
                        <a:cs typeface="Calibri" pitchFamily="34" charset="0"/>
                      </a:endParaRPr>
                    </a:p>
                  </a:txBody>
                  <a:tcPr>
                    <a:solidFill>
                      <a:srgbClr val="FF0000"/>
                    </a:solidFill>
                  </a:tcPr>
                </a:tc>
                <a:tc>
                  <a:txBody>
                    <a:bodyPr/>
                    <a:lstStyle/>
                    <a:p>
                      <a:pPr algn="ctr"/>
                      <a:r>
                        <a:rPr lang="en-US" sz="3200" dirty="0" smtClean="0">
                          <a:latin typeface="Calibri" pitchFamily="34" charset="0"/>
                          <a:cs typeface="Calibri" pitchFamily="34" charset="0"/>
                        </a:rPr>
                        <a:t>0</a:t>
                      </a:r>
                      <a:endParaRPr lang="en-US" sz="3200" dirty="0">
                        <a:latin typeface="Calibri" pitchFamily="34" charset="0"/>
                        <a:cs typeface="Calibri" pitchFamily="34" charset="0"/>
                      </a:endParaRPr>
                    </a:p>
                  </a:txBody>
                  <a:tcPr>
                    <a:solidFill>
                      <a:srgbClr val="FF0000"/>
                    </a:solidFill>
                  </a:tcPr>
                </a:tc>
                <a:tc>
                  <a:txBody>
                    <a:bodyPr/>
                    <a:lstStyle/>
                    <a:p>
                      <a:pPr algn="ctr"/>
                      <a:r>
                        <a:rPr lang="en-US" sz="3200" dirty="0" smtClean="0">
                          <a:latin typeface="Calibri" pitchFamily="34" charset="0"/>
                          <a:cs typeface="Calibri" pitchFamily="34" charset="0"/>
                        </a:rPr>
                        <a:t>2</a:t>
                      </a:r>
                      <a:endParaRPr lang="en-US" sz="3200" dirty="0">
                        <a:latin typeface="Calibri" pitchFamily="34" charset="0"/>
                        <a:cs typeface="Calibri" pitchFamily="34" charset="0"/>
                      </a:endParaRPr>
                    </a:p>
                  </a:txBody>
                  <a:tcPr>
                    <a:solidFill>
                      <a:srgbClr val="FF0000"/>
                    </a:solidFill>
                  </a:tcPr>
                </a:tc>
                <a:tc>
                  <a:txBody>
                    <a:bodyPr/>
                    <a:lstStyle/>
                    <a:p>
                      <a:pPr algn="ctr"/>
                      <a:r>
                        <a:rPr lang="en-US" sz="3200" dirty="0" smtClean="0">
                          <a:latin typeface="Calibri" pitchFamily="34" charset="0"/>
                          <a:cs typeface="Calibri" pitchFamily="34" charset="0"/>
                        </a:rPr>
                        <a:t>0</a:t>
                      </a:r>
                      <a:endParaRPr lang="en-US" sz="3200" dirty="0">
                        <a:latin typeface="Calibri" pitchFamily="34" charset="0"/>
                        <a:cs typeface="Calibri" pitchFamily="34" charset="0"/>
                      </a:endParaRPr>
                    </a:p>
                  </a:txBody>
                  <a:tcPr>
                    <a:solidFill>
                      <a:srgbClr val="FF0000"/>
                    </a:solidFill>
                  </a:tcPr>
                </a:tc>
              </a:tr>
              <a:tr h="370840">
                <a:tc>
                  <a:txBody>
                    <a:bodyPr/>
                    <a:lstStyle/>
                    <a:p>
                      <a:pPr algn="ct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a:txBody>
                  <a:tcPr>
                    <a:solidFill>
                      <a:srgbClr val="0070C0"/>
                    </a:solidFill>
                  </a:tcPr>
                </a:tc>
                <a:tc>
                  <a:txBody>
                    <a:bodyPr/>
                    <a:lstStyle/>
                    <a:p>
                      <a:pPr algn="ctr"/>
                      <a:r>
                        <a:rPr lang="en-US" sz="3200" dirty="0" smtClean="0">
                          <a:latin typeface="Calibri" pitchFamily="34" charset="0"/>
                          <a:cs typeface="Calibri" pitchFamily="34" charset="0"/>
                        </a:rPr>
                        <a:t>2</a:t>
                      </a:r>
                      <a:endParaRPr lang="en-US" sz="3200" dirty="0">
                        <a:latin typeface="Calibri" pitchFamily="34" charset="0"/>
                        <a:cs typeface="Calibri" pitchFamily="34" charset="0"/>
                      </a:endParaRPr>
                    </a:p>
                  </a:txBody>
                  <a:tcPr>
                    <a:solidFill>
                      <a:srgbClr val="0070C0"/>
                    </a:solidFill>
                  </a:tcPr>
                </a:tc>
                <a:tc>
                  <a:txBody>
                    <a:bodyPr/>
                    <a:lstStyle/>
                    <a:p>
                      <a:pPr algn="ctr"/>
                      <a:r>
                        <a:rPr lang="en-US" sz="3200" dirty="0" smtClean="0">
                          <a:latin typeface="Calibri" pitchFamily="34" charset="0"/>
                          <a:cs typeface="Calibri" pitchFamily="34" charset="0"/>
                        </a:rPr>
                        <a:t>2</a:t>
                      </a:r>
                      <a:endParaRPr lang="en-US" sz="3200" dirty="0">
                        <a:latin typeface="Calibri" pitchFamily="34" charset="0"/>
                        <a:cs typeface="Calibri" pitchFamily="34" charset="0"/>
                      </a:endParaRPr>
                    </a:p>
                  </a:txBody>
                  <a:tcPr>
                    <a:solidFill>
                      <a:srgbClr val="0070C0"/>
                    </a:solidFill>
                  </a:tcPr>
                </a:tc>
                <a:tc>
                  <a:txBody>
                    <a:bodyPr/>
                    <a:lstStyle/>
                    <a:p>
                      <a:pPr algn="ctr"/>
                      <a:r>
                        <a:rPr lang="en-US" sz="3200" dirty="0" smtClean="0">
                          <a:latin typeface="Calibri" pitchFamily="34" charset="0"/>
                          <a:cs typeface="Calibri" pitchFamily="34" charset="0"/>
                        </a:rPr>
                        <a:t>0</a:t>
                      </a:r>
                      <a:endParaRPr lang="en-US" sz="3200" dirty="0">
                        <a:latin typeface="Calibri" pitchFamily="34" charset="0"/>
                        <a:cs typeface="Calibri" pitchFamily="34" charset="0"/>
                      </a:endParaRPr>
                    </a:p>
                  </a:txBody>
                  <a:tcPr>
                    <a:solidFill>
                      <a:srgbClr val="0070C0"/>
                    </a:solidFill>
                  </a:tcPr>
                </a:tc>
                <a:tc>
                  <a:txBody>
                    <a:bodyPr/>
                    <a:lstStyle/>
                    <a:p>
                      <a:pPr algn="ctr"/>
                      <a:r>
                        <a:rPr lang="en-US" sz="3200" dirty="0" smtClean="0">
                          <a:latin typeface="Calibri" pitchFamily="34" charset="0"/>
                          <a:cs typeface="Calibri" pitchFamily="34" charset="0"/>
                        </a:rPr>
                        <a:t>0</a:t>
                      </a:r>
                      <a:endParaRPr lang="en-US" sz="3200" dirty="0">
                        <a:latin typeface="Calibri" pitchFamily="34" charset="0"/>
                        <a:cs typeface="Calibri" pitchFamily="34" charset="0"/>
                      </a:endParaRPr>
                    </a:p>
                  </a:txBody>
                  <a:tcPr>
                    <a:solidFill>
                      <a:srgbClr val="0070C0"/>
                    </a:solidFill>
                  </a:tcPr>
                </a:tc>
              </a:tr>
              <a:tr h="370840">
                <a:tc>
                  <a:txBody>
                    <a:bodyPr/>
                    <a:lstStyle/>
                    <a:p>
                      <a:pPr algn="ctr"/>
                      <a:r>
                        <a:rPr lang="el-GR" sz="3200" dirty="0" smtClean="0">
                          <a:latin typeface="Calibri" pitchFamily="34" charset="0"/>
                          <a:cs typeface="Calibri" pitchFamily="34" charset="0"/>
                        </a:rPr>
                        <a:t>ί</a:t>
                      </a:r>
                      <a:endParaRPr lang="en-US" sz="3200" dirty="0">
                        <a:latin typeface="Calibri" pitchFamily="34" charset="0"/>
                        <a:cs typeface="Calibri" pitchFamily="34" charset="0"/>
                      </a:endParaRPr>
                    </a:p>
                  </a:txBody>
                  <a:tcPr>
                    <a:solidFill>
                      <a:srgbClr val="00B0F0"/>
                    </a:solidFill>
                  </a:tcPr>
                </a:tc>
                <a:tc>
                  <a:txBody>
                    <a:bodyPr/>
                    <a:lstStyle/>
                    <a:p>
                      <a:pPr algn="ctr"/>
                      <a:r>
                        <a:rPr lang="en-US" sz="3200" dirty="0" smtClean="0">
                          <a:latin typeface="Calibri" pitchFamily="34" charset="0"/>
                          <a:cs typeface="Calibri" pitchFamily="34" charset="0"/>
                        </a:rPr>
                        <a:t>0</a:t>
                      </a:r>
                      <a:endParaRPr lang="en-US" sz="3200" dirty="0">
                        <a:latin typeface="Calibri" pitchFamily="34" charset="0"/>
                        <a:cs typeface="Calibri" pitchFamily="34" charset="0"/>
                      </a:endParaRPr>
                    </a:p>
                  </a:txBody>
                  <a:tcPr>
                    <a:solidFill>
                      <a:srgbClr val="00B0F0"/>
                    </a:solidFill>
                  </a:tcPr>
                </a:tc>
                <a:tc>
                  <a:txBody>
                    <a:bodyPr/>
                    <a:lstStyle/>
                    <a:p>
                      <a:pPr algn="ctr"/>
                      <a:r>
                        <a:rPr lang="en-US" sz="3200" dirty="0" smtClean="0">
                          <a:latin typeface="Calibri" pitchFamily="34" charset="0"/>
                          <a:cs typeface="Calibri" pitchFamily="34" charset="0"/>
                        </a:rPr>
                        <a:t>2</a:t>
                      </a:r>
                      <a:endParaRPr lang="en-US" sz="3200" dirty="0">
                        <a:latin typeface="Calibri" pitchFamily="34" charset="0"/>
                        <a:cs typeface="Calibri" pitchFamily="34" charset="0"/>
                      </a:endParaRPr>
                    </a:p>
                  </a:txBody>
                  <a:tcPr>
                    <a:solidFill>
                      <a:srgbClr val="00B0F0"/>
                    </a:solidFill>
                  </a:tcPr>
                </a:tc>
                <a:tc>
                  <a:txBody>
                    <a:bodyPr/>
                    <a:lstStyle/>
                    <a:p>
                      <a:pPr algn="ctr"/>
                      <a:r>
                        <a:rPr lang="en-US" sz="3200" dirty="0" smtClean="0">
                          <a:latin typeface="Calibri" pitchFamily="34" charset="0"/>
                          <a:cs typeface="Calibri" pitchFamily="34" charset="0"/>
                        </a:rPr>
                        <a:t>2</a:t>
                      </a:r>
                      <a:endParaRPr lang="en-US" sz="3200" dirty="0">
                        <a:latin typeface="Calibri" pitchFamily="34" charset="0"/>
                        <a:cs typeface="Calibri" pitchFamily="34" charset="0"/>
                      </a:endParaRPr>
                    </a:p>
                  </a:txBody>
                  <a:tcPr>
                    <a:solidFill>
                      <a:srgbClr val="00B0F0"/>
                    </a:solidFill>
                  </a:tcPr>
                </a:tc>
                <a:tc>
                  <a:txBody>
                    <a:bodyPr/>
                    <a:lstStyle/>
                    <a:p>
                      <a:pPr algn="ctr"/>
                      <a:r>
                        <a:rPr lang="en-US" sz="3200" dirty="0" smtClean="0">
                          <a:latin typeface="Calibri" pitchFamily="34" charset="0"/>
                          <a:cs typeface="Calibri" pitchFamily="34" charset="0"/>
                        </a:rPr>
                        <a:t>4</a:t>
                      </a:r>
                      <a:endParaRPr lang="en-US" sz="3200" dirty="0">
                        <a:latin typeface="Calibri" pitchFamily="34" charset="0"/>
                        <a:cs typeface="Calibri" pitchFamily="34" charset="0"/>
                      </a:endParaRPr>
                    </a:p>
                  </a:txBody>
                  <a:tcPr>
                    <a:solidFill>
                      <a:srgbClr val="00B0F0"/>
                    </a:solidFill>
                  </a:tcPr>
                </a:tc>
              </a:tr>
            </a:tbl>
          </a:graphicData>
        </a:graphic>
      </p:graphicFrame>
      <p:sp>
        <p:nvSpPr>
          <p:cNvPr id="10" name="TextBox 4"/>
          <p:cNvSpPr txBox="1">
            <a:spLocks noChangeArrowheads="1"/>
          </p:cNvSpPr>
          <p:nvPr/>
        </p:nvSpPr>
        <p:spPr bwMode="auto">
          <a:xfrm>
            <a:off x="1295400" y="2768600"/>
            <a:ext cx="1996187" cy="461665"/>
          </a:xfrm>
          <a:prstGeom prst="rect">
            <a:avLst/>
          </a:prstGeom>
          <a:noFill/>
          <a:ln w="9525">
            <a:noFill/>
            <a:miter lim="800000"/>
            <a:headEnd/>
            <a:tailEnd/>
          </a:ln>
        </p:spPr>
        <p:txBody>
          <a:bodyPr wrap="none">
            <a:spAutoFit/>
          </a:bodyPr>
          <a:lstStyle/>
          <a:p>
            <a:r>
              <a:rPr lang="en-US" sz="2400" b="0" u="sng" dirty="0">
                <a:solidFill>
                  <a:schemeClr val="tx1"/>
                </a:solidFill>
                <a:latin typeface="Calibri" pitchFamily="34" charset="0"/>
                <a:cs typeface="Calibri" pitchFamily="34" charset="0"/>
              </a:rPr>
              <a:t>Possible roots</a:t>
            </a:r>
            <a:r>
              <a:rPr lang="en-US" sz="2400" dirty="0">
                <a:solidFill>
                  <a:schemeClr val="tx1"/>
                </a:solidFill>
                <a:latin typeface="Calibri" pitchFamily="34" charset="0"/>
                <a:cs typeface="Calibri"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heckerboard(across)">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heckerboard(across)">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93</a:t>
            </a:fld>
            <a:endParaRPr lang="en-GB"/>
          </a:p>
        </p:txBody>
      </p:sp>
      <p:sp>
        <p:nvSpPr>
          <p:cNvPr id="5" name="TextBox 1"/>
          <p:cNvSpPr txBox="1">
            <a:spLocks noChangeArrowheads="1"/>
          </p:cNvSpPr>
          <p:nvPr/>
        </p:nvSpPr>
        <p:spPr bwMode="auto">
          <a:xfrm>
            <a:off x="1295400" y="0"/>
            <a:ext cx="1924050" cy="584200"/>
          </a:xfrm>
          <a:prstGeom prst="rect">
            <a:avLst/>
          </a:prstGeom>
          <a:noFill/>
          <a:ln w="9525">
            <a:noFill/>
            <a:miter lim="800000"/>
            <a:headEnd/>
            <a:tailEnd/>
          </a:ln>
        </p:spPr>
        <p:txBody>
          <a:bodyPr wrap="none">
            <a:spAutoFit/>
          </a:bodyPr>
          <a:lstStyle/>
          <a:p>
            <a:r>
              <a:rPr lang="en-US" sz="3200" u="sng">
                <a:solidFill>
                  <a:schemeClr val="tx1"/>
                </a:solidFill>
                <a:latin typeface="Calibri" pitchFamily="34" charset="0"/>
                <a:cs typeface="Calibri" pitchFamily="34" charset="0"/>
              </a:rPr>
              <a:t>EXAMPLE</a:t>
            </a:r>
            <a:r>
              <a:rPr lang="en-US" sz="3200">
                <a:solidFill>
                  <a:schemeClr val="tx1"/>
                </a:solidFill>
                <a:latin typeface="Calibri" pitchFamily="34" charset="0"/>
                <a:cs typeface="Calibri" pitchFamily="34" charset="0"/>
              </a:rPr>
              <a:t>:</a:t>
            </a:r>
          </a:p>
        </p:txBody>
      </p:sp>
      <p:graphicFrame>
        <p:nvGraphicFramePr>
          <p:cNvPr id="6" name="Object 15"/>
          <p:cNvGraphicFramePr>
            <a:graphicFrameLocks noChangeAspect="1"/>
          </p:cNvGraphicFramePr>
          <p:nvPr/>
        </p:nvGraphicFramePr>
        <p:xfrm>
          <a:off x="1543050" y="676275"/>
          <a:ext cx="5432425" cy="1457325"/>
        </p:xfrm>
        <a:graphic>
          <a:graphicData uri="http://schemas.openxmlformats.org/presentationml/2006/ole">
            <p:oleObj spid="_x0000_s216066" name="Equation" r:id="rId3" imgW="2793960" imgH="749160" progId="Equation.3">
              <p:embed/>
            </p:oleObj>
          </a:graphicData>
        </a:graphic>
      </p:graphicFrame>
      <p:graphicFrame>
        <p:nvGraphicFramePr>
          <p:cNvPr id="7" name="Table 6"/>
          <p:cNvGraphicFramePr>
            <a:graphicFrameLocks noGrp="1"/>
          </p:cNvGraphicFramePr>
          <p:nvPr/>
        </p:nvGraphicFramePr>
        <p:xfrm>
          <a:off x="2743200" y="3673475"/>
          <a:ext cx="3657600" cy="1737360"/>
        </p:xfrm>
        <a:graphic>
          <a:graphicData uri="http://schemas.openxmlformats.org/drawingml/2006/table">
            <a:tbl>
              <a:tblPr firstRow="1" bandRow="1">
                <a:tableStyleId>{5C22544A-7EE6-4342-B048-85BDC9FD1C3A}</a:tableStyleId>
              </a:tblPr>
              <a:tblGrid>
                <a:gridCol w="1219200"/>
                <a:gridCol w="1219200"/>
                <a:gridCol w="1219200"/>
              </a:tblGrid>
              <a:tr h="370840">
                <a:tc>
                  <a:txBody>
                    <a:bodyPr/>
                    <a:lstStyle/>
                    <a:p>
                      <a:pPr algn="ct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a:txBody>
                  <a:tcPr>
                    <a:solidFill>
                      <a:srgbClr val="FF0000"/>
                    </a:solidFill>
                  </a:tcPr>
                </a:tc>
                <a:tc>
                  <a:txBody>
                    <a:bodyPr/>
                    <a:lstStyle/>
                    <a:p>
                      <a:pPr algn="ctr"/>
                      <a:r>
                        <a:rPr lang="en-US" sz="3200" dirty="0" smtClean="0">
                          <a:latin typeface="Calibri" pitchFamily="34" charset="0"/>
                          <a:cs typeface="Calibri" pitchFamily="34" charset="0"/>
                        </a:rPr>
                        <a:t>1</a:t>
                      </a:r>
                      <a:endParaRPr lang="en-US" sz="3200" dirty="0">
                        <a:latin typeface="Calibri" pitchFamily="34" charset="0"/>
                        <a:cs typeface="Calibri" pitchFamily="34" charset="0"/>
                      </a:endParaRPr>
                    </a:p>
                  </a:txBody>
                  <a:tcPr>
                    <a:solidFill>
                      <a:srgbClr val="FF0000"/>
                    </a:solidFill>
                  </a:tcPr>
                </a:tc>
                <a:tc>
                  <a:txBody>
                    <a:bodyPr/>
                    <a:lstStyle/>
                    <a:p>
                      <a:pPr algn="ctr"/>
                      <a:r>
                        <a:rPr lang="en-US" sz="3200" dirty="0" smtClean="0">
                          <a:latin typeface="Calibri" pitchFamily="34" charset="0"/>
                          <a:cs typeface="Calibri" pitchFamily="34" charset="0"/>
                        </a:rPr>
                        <a:t>1</a:t>
                      </a:r>
                      <a:endParaRPr lang="en-US" sz="3200" dirty="0">
                        <a:latin typeface="Calibri" pitchFamily="34" charset="0"/>
                        <a:cs typeface="Calibri" pitchFamily="34" charset="0"/>
                      </a:endParaRPr>
                    </a:p>
                  </a:txBody>
                  <a:tcPr>
                    <a:solidFill>
                      <a:srgbClr val="FF0000"/>
                    </a:solidFill>
                  </a:tcPr>
                </a:tc>
              </a:tr>
              <a:tr h="370840">
                <a:tc>
                  <a:txBody>
                    <a:bodyPr/>
                    <a:lstStyle/>
                    <a:p>
                      <a:pPr algn="ct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a:txBody>
                  <a:tcPr>
                    <a:solidFill>
                      <a:srgbClr val="0000FF"/>
                    </a:solidFill>
                  </a:tcPr>
                </a:tc>
                <a:tc>
                  <a:txBody>
                    <a:bodyPr/>
                    <a:lstStyle/>
                    <a:p>
                      <a:pPr algn="ctr"/>
                      <a:r>
                        <a:rPr lang="en-US" sz="3200" dirty="0" smtClean="0">
                          <a:latin typeface="Calibri" pitchFamily="34" charset="0"/>
                          <a:cs typeface="Calibri" pitchFamily="34" charset="0"/>
                        </a:rPr>
                        <a:t>3</a:t>
                      </a:r>
                      <a:endParaRPr lang="en-US" sz="3200" dirty="0">
                        <a:latin typeface="Calibri" pitchFamily="34" charset="0"/>
                        <a:cs typeface="Calibri" pitchFamily="34" charset="0"/>
                      </a:endParaRPr>
                    </a:p>
                  </a:txBody>
                  <a:tcPr>
                    <a:solidFill>
                      <a:srgbClr val="0000FF"/>
                    </a:solidFill>
                  </a:tcPr>
                </a:tc>
                <a:tc>
                  <a:txBody>
                    <a:bodyPr/>
                    <a:lstStyle/>
                    <a:p>
                      <a:pPr algn="ctr"/>
                      <a:r>
                        <a:rPr lang="en-US" sz="3200" dirty="0" smtClean="0">
                          <a:latin typeface="Calibri" pitchFamily="34" charset="0"/>
                          <a:cs typeface="Calibri" pitchFamily="34" charset="0"/>
                        </a:rPr>
                        <a:t>1</a:t>
                      </a:r>
                      <a:endParaRPr lang="en-US" sz="3200" dirty="0">
                        <a:latin typeface="Calibri" pitchFamily="34" charset="0"/>
                        <a:cs typeface="Calibri" pitchFamily="34" charset="0"/>
                      </a:endParaRPr>
                    </a:p>
                  </a:txBody>
                  <a:tcPr>
                    <a:solidFill>
                      <a:srgbClr val="0000FF"/>
                    </a:solidFill>
                  </a:tcPr>
                </a:tc>
              </a:tr>
              <a:tr h="370840">
                <a:tc>
                  <a:txBody>
                    <a:bodyPr/>
                    <a:lstStyle/>
                    <a:p>
                      <a:pPr algn="ctr"/>
                      <a:r>
                        <a:rPr lang="el-GR" sz="3200" dirty="0" smtClean="0">
                          <a:latin typeface="Calibri" pitchFamily="34" charset="0"/>
                          <a:cs typeface="Calibri" pitchFamily="34" charset="0"/>
                        </a:rPr>
                        <a:t>ί</a:t>
                      </a:r>
                      <a:endParaRPr lang="en-US" sz="3200" dirty="0">
                        <a:latin typeface="Calibri" pitchFamily="34" charset="0"/>
                        <a:cs typeface="Calibri" pitchFamily="34" charset="0"/>
                      </a:endParaRPr>
                    </a:p>
                  </a:txBody>
                  <a:tcPr>
                    <a:solidFill>
                      <a:srgbClr val="00FFFF"/>
                    </a:solidFill>
                  </a:tcPr>
                </a:tc>
                <a:tc>
                  <a:txBody>
                    <a:bodyPr/>
                    <a:lstStyle/>
                    <a:p>
                      <a:pPr algn="ctr"/>
                      <a:r>
                        <a:rPr lang="en-US" sz="3200" dirty="0" smtClean="0">
                          <a:latin typeface="Calibri" pitchFamily="34" charset="0"/>
                          <a:cs typeface="Calibri" pitchFamily="34" charset="0"/>
                        </a:rPr>
                        <a:t>2</a:t>
                      </a:r>
                      <a:endParaRPr lang="en-US" sz="3200" dirty="0">
                        <a:latin typeface="Calibri" pitchFamily="34" charset="0"/>
                        <a:cs typeface="Calibri" pitchFamily="34" charset="0"/>
                      </a:endParaRPr>
                    </a:p>
                  </a:txBody>
                  <a:tcPr>
                    <a:solidFill>
                      <a:srgbClr val="00FFFF"/>
                    </a:solidFill>
                  </a:tcPr>
                </a:tc>
                <a:tc>
                  <a:txBody>
                    <a:bodyPr/>
                    <a:lstStyle/>
                    <a:p>
                      <a:pPr algn="ctr"/>
                      <a:r>
                        <a:rPr lang="en-US" sz="3200" dirty="0" smtClean="0">
                          <a:latin typeface="Calibri" pitchFamily="34" charset="0"/>
                          <a:cs typeface="Calibri" pitchFamily="34" charset="0"/>
                        </a:rPr>
                        <a:t>4</a:t>
                      </a:r>
                      <a:endParaRPr lang="en-US" sz="3200" dirty="0">
                        <a:latin typeface="Calibri" pitchFamily="34" charset="0"/>
                        <a:cs typeface="Calibri" pitchFamily="34" charset="0"/>
                      </a:endParaRPr>
                    </a:p>
                  </a:txBody>
                  <a:tcPr>
                    <a:solidFill>
                      <a:srgbClr val="00FFFF"/>
                    </a:solidFill>
                  </a:tcPr>
                </a:tc>
              </a:tr>
            </a:tbl>
          </a:graphicData>
        </a:graphic>
      </p:graphicFrame>
      <p:sp>
        <p:nvSpPr>
          <p:cNvPr id="8" name="TextBox 4"/>
          <p:cNvSpPr txBox="1">
            <a:spLocks noChangeArrowheads="1"/>
          </p:cNvSpPr>
          <p:nvPr/>
        </p:nvSpPr>
        <p:spPr bwMode="auto">
          <a:xfrm>
            <a:off x="1295400" y="2844800"/>
            <a:ext cx="2028825" cy="584200"/>
          </a:xfrm>
          <a:prstGeom prst="rect">
            <a:avLst/>
          </a:prstGeom>
          <a:noFill/>
          <a:ln w="9525">
            <a:noFill/>
            <a:miter lim="800000"/>
            <a:headEnd/>
            <a:tailEnd/>
          </a:ln>
        </p:spPr>
        <p:txBody>
          <a:bodyPr wrap="none">
            <a:spAutoFit/>
          </a:bodyPr>
          <a:lstStyle/>
          <a:p>
            <a:r>
              <a:rPr lang="en-US" sz="2400" b="0" u="sng">
                <a:solidFill>
                  <a:schemeClr val="tx1"/>
                </a:solidFill>
                <a:latin typeface="Calibri" pitchFamily="34" charset="0"/>
                <a:cs typeface="Calibri" pitchFamily="34" charset="0"/>
              </a:rPr>
              <a:t>Possible roots</a:t>
            </a:r>
            <a:r>
              <a:rPr lang="en-US" sz="3200">
                <a:solidFill>
                  <a:schemeClr val="tx1"/>
                </a:solidFill>
                <a:latin typeface="Calibri" pitchFamily="34" charset="0"/>
                <a:cs typeface="Calibri"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body" idx="1"/>
          </p:nvPr>
        </p:nvSpPr>
        <p:spPr>
          <a:xfrm>
            <a:off x="457200" y="1370013"/>
            <a:ext cx="8229600" cy="5256212"/>
          </a:xfrm>
          <a:noFill/>
        </p:spPr>
        <p:txBody>
          <a:bodyPr/>
          <a:lstStyle/>
          <a:p>
            <a:pPr>
              <a:buNone/>
            </a:pPr>
            <a:r>
              <a:rPr lang="en-US" sz="2400" dirty="0"/>
              <a:t>For example, the polynomial function</a:t>
            </a:r>
          </a:p>
          <a:p>
            <a:pPr>
              <a:buNone/>
            </a:pPr>
            <a:r>
              <a:rPr lang="en-US" sz="2400" i="1" dirty="0"/>
              <a:t>	P</a:t>
            </a:r>
            <a:r>
              <a:rPr lang="en-US" sz="2400" dirty="0"/>
              <a:t>(</a:t>
            </a:r>
            <a:r>
              <a:rPr lang="en-US" sz="2400" i="1" dirty="0"/>
              <a:t>x</a:t>
            </a:r>
            <a:r>
              <a:rPr lang="en-US" sz="2400" dirty="0"/>
              <a:t>) = +3</a:t>
            </a:r>
            <a:r>
              <a:rPr lang="en-US" sz="2400" i="1" dirty="0"/>
              <a:t>x</a:t>
            </a:r>
            <a:r>
              <a:rPr lang="en-US" sz="2400" baseline="30000" dirty="0"/>
              <a:t>4</a:t>
            </a:r>
            <a:r>
              <a:rPr lang="en-US" sz="2400" dirty="0"/>
              <a:t> – 5</a:t>
            </a:r>
            <a:r>
              <a:rPr lang="en-US" sz="2400" i="1" dirty="0"/>
              <a:t>x</a:t>
            </a:r>
            <a:r>
              <a:rPr lang="en-US" sz="2400" baseline="30000" dirty="0"/>
              <a:t>3</a:t>
            </a:r>
            <a:r>
              <a:rPr lang="en-US" sz="2400" dirty="0"/>
              <a:t> – 7</a:t>
            </a:r>
            <a:r>
              <a:rPr lang="en-US" sz="2400" i="1" dirty="0"/>
              <a:t>x</a:t>
            </a:r>
            <a:r>
              <a:rPr lang="en-US" sz="2400" baseline="30000" dirty="0"/>
              <a:t>2</a:t>
            </a:r>
            <a:r>
              <a:rPr lang="en-US" sz="2400" dirty="0"/>
              <a:t> + </a:t>
            </a:r>
            <a:r>
              <a:rPr lang="en-US" sz="2400" i="1" dirty="0"/>
              <a:t>x </a:t>
            </a:r>
            <a:r>
              <a:rPr lang="en-US" sz="2400" dirty="0"/>
              <a:t>– 7</a:t>
            </a:r>
          </a:p>
          <a:p>
            <a:pPr>
              <a:buNone/>
            </a:pPr>
            <a:endParaRPr lang="en-US" sz="2400" dirty="0"/>
          </a:p>
          <a:p>
            <a:pPr>
              <a:buNone/>
            </a:pPr>
            <a:r>
              <a:rPr lang="en-US" sz="2400" dirty="0"/>
              <a:t>has three variations in sign.</a:t>
            </a:r>
          </a:p>
          <a:p>
            <a:pPr>
              <a:buNone/>
            </a:pPr>
            <a:endParaRPr lang="en-US" sz="2400" dirty="0"/>
          </a:p>
          <a:p>
            <a:pPr>
              <a:buNone/>
            </a:pPr>
            <a:r>
              <a:rPr lang="en-US" sz="2400" dirty="0"/>
              <a:t>The polynomial function</a:t>
            </a:r>
          </a:p>
          <a:p>
            <a:pPr>
              <a:buNone/>
            </a:pPr>
            <a:r>
              <a:rPr lang="en-US" sz="2400" i="1" dirty="0"/>
              <a:t>           P</a:t>
            </a:r>
            <a:r>
              <a:rPr lang="en-US" sz="2400" dirty="0"/>
              <a:t>(–</a:t>
            </a:r>
            <a:r>
              <a:rPr lang="en-US" sz="2400" i="1" dirty="0"/>
              <a:t>x</a:t>
            </a:r>
            <a:r>
              <a:rPr lang="en-US" sz="2400" dirty="0"/>
              <a:t>) = +3(–</a:t>
            </a:r>
            <a:r>
              <a:rPr lang="en-US" sz="2400" i="1" dirty="0"/>
              <a:t>x</a:t>
            </a:r>
            <a:r>
              <a:rPr lang="en-US" sz="2400" dirty="0"/>
              <a:t>)</a:t>
            </a:r>
            <a:r>
              <a:rPr lang="en-US" sz="2400" baseline="30000" dirty="0"/>
              <a:t>4</a:t>
            </a:r>
            <a:r>
              <a:rPr lang="en-US" sz="2400" dirty="0"/>
              <a:t> – 5(–</a:t>
            </a:r>
            <a:r>
              <a:rPr lang="en-US" sz="2400" i="1" dirty="0"/>
              <a:t>x</a:t>
            </a:r>
            <a:r>
              <a:rPr lang="en-US" sz="2400" dirty="0"/>
              <a:t>)</a:t>
            </a:r>
            <a:r>
              <a:rPr lang="en-US" sz="2400" baseline="30000" dirty="0"/>
              <a:t>3</a:t>
            </a:r>
            <a:r>
              <a:rPr lang="en-US" sz="2400" dirty="0"/>
              <a:t> – 7(–</a:t>
            </a:r>
            <a:r>
              <a:rPr lang="en-US" sz="2400" i="1" dirty="0"/>
              <a:t>x</a:t>
            </a:r>
            <a:r>
              <a:rPr lang="en-US" sz="2400" dirty="0"/>
              <a:t>)</a:t>
            </a:r>
            <a:r>
              <a:rPr lang="en-US" sz="2400" baseline="30000" dirty="0"/>
              <a:t>2</a:t>
            </a:r>
            <a:r>
              <a:rPr lang="en-US" sz="2400" dirty="0"/>
              <a:t> + (–</a:t>
            </a:r>
            <a:r>
              <a:rPr lang="en-US" sz="2400" i="1" dirty="0"/>
              <a:t>x</a:t>
            </a:r>
            <a:r>
              <a:rPr lang="en-US" sz="2400" dirty="0"/>
              <a:t>)</a:t>
            </a:r>
            <a:r>
              <a:rPr lang="en-US" sz="2400" i="1" dirty="0"/>
              <a:t> </a:t>
            </a:r>
            <a:r>
              <a:rPr lang="en-US" sz="2400" dirty="0"/>
              <a:t>– 7</a:t>
            </a:r>
          </a:p>
          <a:p>
            <a:pPr>
              <a:buNone/>
            </a:pPr>
            <a:r>
              <a:rPr lang="en-US" sz="2400" dirty="0"/>
              <a:t>	          = +   3</a:t>
            </a:r>
            <a:r>
              <a:rPr lang="en-US" sz="2400" i="1" dirty="0"/>
              <a:t>x</a:t>
            </a:r>
            <a:r>
              <a:rPr lang="en-US" sz="2400" baseline="30000" dirty="0"/>
              <a:t>4</a:t>
            </a:r>
            <a:r>
              <a:rPr lang="en-US" sz="2400" dirty="0"/>
              <a:t>   +    5</a:t>
            </a:r>
            <a:r>
              <a:rPr lang="en-US" sz="2400" i="1" dirty="0"/>
              <a:t>x</a:t>
            </a:r>
            <a:r>
              <a:rPr lang="en-US" sz="2400" baseline="30000" dirty="0"/>
              <a:t>3</a:t>
            </a:r>
            <a:r>
              <a:rPr lang="en-US" sz="2400" dirty="0"/>
              <a:t>  –   7</a:t>
            </a:r>
            <a:r>
              <a:rPr lang="en-US" sz="2400" i="1" dirty="0"/>
              <a:t>x</a:t>
            </a:r>
            <a:r>
              <a:rPr lang="en-US" sz="2400" baseline="30000" dirty="0"/>
              <a:t>2</a:t>
            </a:r>
            <a:r>
              <a:rPr lang="en-US" sz="2400" dirty="0"/>
              <a:t>    –    </a:t>
            </a:r>
            <a:r>
              <a:rPr lang="en-US" sz="2400" i="1" dirty="0"/>
              <a:t>x  </a:t>
            </a:r>
            <a:r>
              <a:rPr lang="en-US" sz="2400" dirty="0"/>
              <a:t>– 7</a:t>
            </a:r>
          </a:p>
          <a:p>
            <a:pPr>
              <a:buNone/>
            </a:pPr>
            <a:endParaRPr lang="en-US" sz="2400" dirty="0"/>
          </a:p>
          <a:p>
            <a:pPr>
              <a:buNone/>
            </a:pPr>
            <a:r>
              <a:rPr lang="en-US" sz="2400" dirty="0"/>
              <a:t>has one variation in sign.</a:t>
            </a:r>
          </a:p>
        </p:txBody>
      </p:sp>
      <p:sp>
        <p:nvSpPr>
          <p:cNvPr id="174083" name="Rectangle 3"/>
          <p:cNvSpPr>
            <a:spLocks noGrp="1" noChangeArrowheads="1"/>
          </p:cNvSpPr>
          <p:nvPr>
            <p:ph type="title"/>
          </p:nvPr>
        </p:nvSpPr>
        <p:spPr>
          <a:xfrm>
            <a:off x="301625" y="90488"/>
            <a:ext cx="8226425" cy="1143000"/>
          </a:xfrm>
          <a:noFill/>
        </p:spPr>
        <p:txBody>
          <a:bodyPr/>
          <a:lstStyle/>
          <a:p>
            <a:r>
              <a:rPr lang="en-US" sz="2400">
                <a:latin typeface="+mn-lt"/>
              </a:rPr>
              <a:t>Descartes’ Rule of Signs</a:t>
            </a:r>
          </a:p>
        </p:txBody>
      </p:sp>
      <p:pic>
        <p:nvPicPr>
          <p:cNvPr id="174084" name="Picture 4"/>
          <p:cNvPicPr>
            <a:picLocks noChangeAspect="1" noChangeArrowheads="1"/>
          </p:cNvPicPr>
          <p:nvPr/>
        </p:nvPicPr>
        <p:blipFill>
          <a:blip r:embed="rId3" cstate="print"/>
          <a:srcRect/>
          <a:stretch>
            <a:fillRect/>
          </a:stretch>
        </p:blipFill>
        <p:spPr bwMode="auto">
          <a:xfrm>
            <a:off x="1905000" y="2209800"/>
            <a:ext cx="831850" cy="463550"/>
          </a:xfrm>
          <a:prstGeom prst="rect">
            <a:avLst/>
          </a:prstGeom>
          <a:noFill/>
          <a:ln w="9525" algn="ctr">
            <a:noFill/>
            <a:miter lim="800000"/>
            <a:headEnd/>
            <a:tailEnd/>
          </a:ln>
          <a:effectLst/>
        </p:spPr>
      </p:pic>
      <p:pic>
        <p:nvPicPr>
          <p:cNvPr id="174085" name="Picture 5"/>
          <p:cNvPicPr>
            <a:picLocks noChangeAspect="1" noChangeArrowheads="1"/>
          </p:cNvPicPr>
          <p:nvPr/>
        </p:nvPicPr>
        <p:blipFill>
          <a:blip r:embed="rId4" cstate="print"/>
          <a:srcRect/>
          <a:stretch>
            <a:fillRect/>
          </a:stretch>
        </p:blipFill>
        <p:spPr bwMode="auto">
          <a:xfrm>
            <a:off x="2971800" y="2209800"/>
            <a:ext cx="795338" cy="431800"/>
          </a:xfrm>
          <a:prstGeom prst="rect">
            <a:avLst/>
          </a:prstGeom>
          <a:noFill/>
          <a:ln w="9525" algn="ctr">
            <a:noFill/>
            <a:miter lim="800000"/>
            <a:headEnd/>
            <a:tailEnd/>
          </a:ln>
          <a:effectLst/>
        </p:spPr>
      </p:pic>
      <p:pic>
        <p:nvPicPr>
          <p:cNvPr id="174086" name="Picture 6"/>
          <p:cNvPicPr>
            <a:picLocks noChangeAspect="1" noChangeArrowheads="1"/>
          </p:cNvPicPr>
          <p:nvPr/>
        </p:nvPicPr>
        <p:blipFill>
          <a:blip r:embed="rId5" cstate="print"/>
          <a:srcRect/>
          <a:stretch>
            <a:fillRect/>
          </a:stretch>
        </p:blipFill>
        <p:spPr bwMode="auto">
          <a:xfrm>
            <a:off x="3810000" y="2209800"/>
            <a:ext cx="639762" cy="457200"/>
          </a:xfrm>
          <a:prstGeom prst="rect">
            <a:avLst/>
          </a:prstGeom>
          <a:noFill/>
          <a:ln w="9525" algn="ctr">
            <a:noFill/>
            <a:miter lim="800000"/>
            <a:headEnd/>
            <a:tailEnd/>
          </a:ln>
          <a:effectLst/>
        </p:spPr>
      </p:pic>
      <p:pic>
        <p:nvPicPr>
          <p:cNvPr id="174087" name="Picture 7"/>
          <p:cNvPicPr>
            <a:picLocks noChangeAspect="1" noChangeArrowheads="1"/>
          </p:cNvPicPr>
          <p:nvPr/>
        </p:nvPicPr>
        <p:blipFill>
          <a:blip r:embed="rId3" cstate="print"/>
          <a:srcRect/>
          <a:stretch>
            <a:fillRect/>
          </a:stretch>
        </p:blipFill>
        <p:spPr bwMode="auto">
          <a:xfrm>
            <a:off x="3352800" y="4876800"/>
            <a:ext cx="831850" cy="463550"/>
          </a:xfrm>
          <a:prstGeom prst="rect">
            <a:avLst/>
          </a:prstGeom>
          <a:noFill/>
          <a:ln w="9525" algn="ctr">
            <a:noFill/>
            <a:miter lim="800000"/>
            <a:headEnd/>
            <a:tailEnd/>
          </a:ln>
          <a:effectLst/>
        </p:spPr>
      </p:pic>
      <p:sp>
        <p:nvSpPr>
          <p:cNvPr id="8" name="Slide Number Placeholder 7"/>
          <p:cNvSpPr>
            <a:spLocks noGrp="1"/>
          </p:cNvSpPr>
          <p:nvPr>
            <p:ph type="sldNum" sz="quarter" idx="12"/>
          </p:nvPr>
        </p:nvSpPr>
        <p:spPr/>
        <p:txBody>
          <a:bodyPr/>
          <a:lstStyle/>
          <a:p>
            <a:pPr>
              <a:defRPr/>
            </a:pPr>
            <a:fld id="{C5D99174-3558-4ECF-88CC-1EADAF5F65E5}" type="slidenum">
              <a:rPr lang="en-GB" smtClean="0"/>
              <a:pPr>
                <a:defRPr/>
              </a:pPr>
              <a:t>94</a:t>
            </a:fld>
            <a:endParaRPr lang="en-GB"/>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body" idx="1"/>
          </p:nvPr>
        </p:nvSpPr>
        <p:spPr>
          <a:xfrm>
            <a:off x="457200" y="1370013"/>
            <a:ext cx="8229600" cy="5256212"/>
          </a:xfrm>
          <a:noFill/>
        </p:spPr>
        <p:txBody>
          <a:bodyPr/>
          <a:lstStyle/>
          <a:p>
            <a:pPr marL="0" indent="0">
              <a:buNone/>
            </a:pPr>
            <a:r>
              <a:rPr lang="en-US" sz="2400" dirty="0"/>
              <a:t>Terms that have a coefficient of 0 are not counted as variations in sign and may be ignored. For example,</a:t>
            </a:r>
          </a:p>
          <a:p>
            <a:pPr>
              <a:buNone/>
            </a:pPr>
            <a:endParaRPr lang="en-US" sz="2400" dirty="0"/>
          </a:p>
          <a:p>
            <a:pPr>
              <a:buNone/>
            </a:pPr>
            <a:r>
              <a:rPr lang="en-US" sz="2400" i="1" dirty="0"/>
              <a:t>		P</a:t>
            </a:r>
            <a:r>
              <a:rPr lang="en-US" sz="2400" dirty="0"/>
              <a:t>(</a:t>
            </a:r>
            <a:r>
              <a:rPr lang="en-US" sz="2400" i="1" dirty="0"/>
              <a:t>x</a:t>
            </a:r>
            <a:r>
              <a:rPr lang="en-US" sz="2400" dirty="0"/>
              <a:t>) = –</a:t>
            </a:r>
            <a:r>
              <a:rPr lang="en-US" sz="2400" i="1" dirty="0"/>
              <a:t>x</a:t>
            </a:r>
            <a:r>
              <a:rPr lang="en-US" sz="2400" baseline="30000" dirty="0"/>
              <a:t>5</a:t>
            </a:r>
            <a:r>
              <a:rPr lang="en-US" sz="2400" dirty="0"/>
              <a:t> + 4</a:t>
            </a:r>
            <a:r>
              <a:rPr lang="en-US" sz="2400" i="1" dirty="0"/>
              <a:t>x</a:t>
            </a:r>
            <a:r>
              <a:rPr lang="en-US" sz="2400" baseline="30000" dirty="0"/>
              <a:t>2</a:t>
            </a:r>
            <a:r>
              <a:rPr lang="en-US" sz="2400" dirty="0"/>
              <a:t> + 1</a:t>
            </a:r>
          </a:p>
          <a:p>
            <a:pPr>
              <a:buNone/>
            </a:pPr>
            <a:endParaRPr lang="en-US" sz="2400" dirty="0"/>
          </a:p>
          <a:p>
            <a:pPr>
              <a:buNone/>
            </a:pPr>
            <a:endParaRPr lang="en-US" sz="2400" dirty="0"/>
          </a:p>
          <a:p>
            <a:pPr>
              <a:buNone/>
            </a:pPr>
            <a:r>
              <a:rPr lang="en-US" sz="2400" dirty="0"/>
              <a:t>has one variation in sign.</a:t>
            </a:r>
          </a:p>
        </p:txBody>
      </p:sp>
      <p:sp>
        <p:nvSpPr>
          <p:cNvPr id="178179" name="Rectangle 3"/>
          <p:cNvSpPr>
            <a:spLocks noGrp="1" noChangeArrowheads="1"/>
          </p:cNvSpPr>
          <p:nvPr>
            <p:ph type="title"/>
          </p:nvPr>
        </p:nvSpPr>
        <p:spPr>
          <a:xfrm>
            <a:off x="301625" y="90488"/>
            <a:ext cx="8226425" cy="1143000"/>
          </a:xfrm>
          <a:noFill/>
        </p:spPr>
        <p:txBody>
          <a:bodyPr/>
          <a:lstStyle/>
          <a:p>
            <a:r>
              <a:rPr lang="en-US" sz="2400">
                <a:latin typeface="+mn-lt"/>
              </a:rPr>
              <a:t>Descartes’ Rule of Signs</a:t>
            </a:r>
          </a:p>
        </p:txBody>
      </p:sp>
      <p:pic>
        <p:nvPicPr>
          <p:cNvPr id="178180" name="Picture 4"/>
          <p:cNvPicPr>
            <a:picLocks noChangeAspect="1" noChangeArrowheads="1"/>
          </p:cNvPicPr>
          <p:nvPr/>
        </p:nvPicPr>
        <p:blipFill>
          <a:blip r:embed="rId3" cstate="print"/>
          <a:srcRect/>
          <a:stretch>
            <a:fillRect/>
          </a:stretch>
        </p:blipFill>
        <p:spPr bwMode="auto">
          <a:xfrm>
            <a:off x="2286000" y="3048000"/>
            <a:ext cx="831850" cy="463550"/>
          </a:xfrm>
          <a:prstGeom prst="rect">
            <a:avLst/>
          </a:prstGeom>
          <a:noFill/>
          <a:ln w="9525" algn="ctr">
            <a:noFill/>
            <a:miter lim="800000"/>
            <a:headEnd/>
            <a:tailEnd/>
          </a:ln>
          <a:effectLst/>
        </p:spPr>
      </p:pic>
      <p:sp>
        <p:nvSpPr>
          <p:cNvPr id="5" name="Slide Number Placeholder 4"/>
          <p:cNvSpPr>
            <a:spLocks noGrp="1"/>
          </p:cNvSpPr>
          <p:nvPr>
            <p:ph type="sldNum" sz="quarter" idx="12"/>
          </p:nvPr>
        </p:nvSpPr>
        <p:spPr/>
        <p:txBody>
          <a:bodyPr/>
          <a:lstStyle/>
          <a:p>
            <a:pPr>
              <a:defRPr/>
            </a:pPr>
            <a:fld id="{C5D99174-3558-4ECF-88CC-1EADAF5F65E5}" type="slidenum">
              <a:rPr lang="en-GB" smtClean="0"/>
              <a:pPr>
                <a:defRPr/>
              </a:pPr>
              <a:t>95</a:t>
            </a:fld>
            <a:endParaRPr lang="en-GB"/>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body" idx="1"/>
          </p:nvPr>
        </p:nvSpPr>
        <p:spPr>
          <a:xfrm>
            <a:off x="457200" y="1370013"/>
            <a:ext cx="8229600" cy="5256212"/>
          </a:xfrm>
          <a:noFill/>
        </p:spPr>
        <p:txBody>
          <a:bodyPr/>
          <a:lstStyle/>
          <a:p>
            <a:pPr>
              <a:buNone/>
            </a:pPr>
            <a:r>
              <a:rPr lang="en-US" sz="2400" dirty="0"/>
              <a:t>Use Descartes’ Rule of Signs to determine both the number of possible positive and the number of possible negative real zeros of each polynomial function.</a:t>
            </a:r>
          </a:p>
          <a:p>
            <a:pPr>
              <a:buNone/>
            </a:pPr>
            <a:r>
              <a:rPr lang="en-US" sz="2400" b="1" dirty="0"/>
              <a:t>a. </a:t>
            </a:r>
            <a:r>
              <a:rPr lang="en-US" sz="2400" i="1" dirty="0"/>
              <a:t>P</a:t>
            </a:r>
            <a:r>
              <a:rPr lang="en-US" sz="2400" dirty="0"/>
              <a:t>(</a:t>
            </a:r>
            <a:r>
              <a:rPr lang="en-US" sz="2400" i="1" dirty="0"/>
              <a:t>x</a:t>
            </a:r>
            <a:r>
              <a:rPr lang="en-US" sz="2400" dirty="0"/>
              <a:t>) = </a:t>
            </a:r>
            <a:r>
              <a:rPr lang="en-US" sz="2400" i="1" dirty="0"/>
              <a:t>x</a:t>
            </a:r>
            <a:r>
              <a:rPr lang="en-US" sz="2400" baseline="30000" dirty="0"/>
              <a:t>4</a:t>
            </a:r>
            <a:r>
              <a:rPr lang="en-US" sz="2400" dirty="0"/>
              <a:t> – 5</a:t>
            </a:r>
            <a:r>
              <a:rPr lang="en-US" sz="2400" i="1" dirty="0"/>
              <a:t>x</a:t>
            </a:r>
            <a:r>
              <a:rPr lang="en-US" sz="2400" baseline="30000" dirty="0"/>
              <a:t>3</a:t>
            </a:r>
            <a:r>
              <a:rPr lang="en-US" sz="2400" dirty="0"/>
              <a:t> + 5</a:t>
            </a:r>
            <a:r>
              <a:rPr lang="en-US" sz="2400" i="1" dirty="0"/>
              <a:t>x</a:t>
            </a:r>
            <a:r>
              <a:rPr lang="en-US" sz="2400" baseline="30000" dirty="0"/>
              <a:t>2</a:t>
            </a:r>
            <a:r>
              <a:rPr lang="en-US" sz="2400" dirty="0"/>
              <a:t> + 5</a:t>
            </a:r>
            <a:r>
              <a:rPr lang="en-US" sz="2400" i="1" dirty="0"/>
              <a:t>x </a:t>
            </a:r>
            <a:r>
              <a:rPr lang="en-US" sz="2400" dirty="0"/>
              <a:t>– 6</a:t>
            </a:r>
          </a:p>
          <a:p>
            <a:pPr>
              <a:buNone/>
            </a:pPr>
            <a:r>
              <a:rPr lang="en-US" sz="2400" b="1" dirty="0"/>
              <a:t>b.</a:t>
            </a:r>
            <a:r>
              <a:rPr lang="en-US" sz="2400" i="1" dirty="0"/>
              <a:t> P</a:t>
            </a:r>
            <a:r>
              <a:rPr lang="en-US" sz="2400" dirty="0"/>
              <a:t>(</a:t>
            </a:r>
            <a:r>
              <a:rPr lang="en-US" sz="2400" i="1" dirty="0"/>
              <a:t>x</a:t>
            </a:r>
            <a:r>
              <a:rPr lang="en-US" sz="2400" dirty="0"/>
              <a:t>) = 2</a:t>
            </a:r>
            <a:r>
              <a:rPr lang="en-US" sz="2400" i="1" dirty="0"/>
              <a:t>x</a:t>
            </a:r>
            <a:r>
              <a:rPr lang="en-US" sz="2400" baseline="30000" dirty="0"/>
              <a:t>5</a:t>
            </a:r>
            <a:r>
              <a:rPr lang="en-US" sz="2400" dirty="0"/>
              <a:t> + 3</a:t>
            </a:r>
            <a:r>
              <a:rPr lang="en-US" sz="2400" i="1" dirty="0"/>
              <a:t>x</a:t>
            </a:r>
            <a:r>
              <a:rPr lang="en-US" sz="2400" baseline="30000" dirty="0"/>
              <a:t>3</a:t>
            </a:r>
            <a:r>
              <a:rPr lang="en-US" sz="2400" dirty="0"/>
              <a:t> + 5</a:t>
            </a:r>
            <a:r>
              <a:rPr lang="en-US" sz="2400" i="1" dirty="0"/>
              <a:t>x</a:t>
            </a:r>
            <a:r>
              <a:rPr lang="en-US" sz="2400" baseline="30000" dirty="0"/>
              <a:t>2</a:t>
            </a:r>
            <a:r>
              <a:rPr lang="en-US" sz="2400" dirty="0"/>
              <a:t> + 8</a:t>
            </a:r>
            <a:r>
              <a:rPr lang="en-US" sz="2400" i="1" dirty="0"/>
              <a:t>x </a:t>
            </a:r>
            <a:r>
              <a:rPr lang="en-US" sz="2400" dirty="0"/>
              <a:t>+ 7</a:t>
            </a:r>
          </a:p>
          <a:p>
            <a:pPr>
              <a:buNone/>
            </a:pPr>
            <a:endParaRPr lang="en-US" sz="2400" dirty="0"/>
          </a:p>
          <a:p>
            <a:pPr>
              <a:buClr>
                <a:srgbClr val="B30000"/>
              </a:buClr>
              <a:buNone/>
            </a:pPr>
            <a:r>
              <a:rPr lang="en-US" sz="2400" dirty="0">
                <a:solidFill>
                  <a:srgbClr val="21419C"/>
                </a:solidFill>
              </a:rPr>
              <a:t>Solution:</a:t>
            </a:r>
          </a:p>
          <a:p>
            <a:pPr>
              <a:buNone/>
            </a:pPr>
            <a:r>
              <a:rPr lang="en-US" sz="2400" b="1" dirty="0"/>
              <a:t>a. 		</a:t>
            </a:r>
            <a:r>
              <a:rPr lang="en-US" sz="2400" i="1" dirty="0"/>
              <a:t>P</a:t>
            </a:r>
            <a:r>
              <a:rPr lang="en-US" sz="2400" dirty="0"/>
              <a:t>(</a:t>
            </a:r>
            <a:r>
              <a:rPr lang="en-US" sz="2400" i="1" dirty="0"/>
              <a:t>x</a:t>
            </a:r>
            <a:r>
              <a:rPr lang="en-US" sz="2400" dirty="0"/>
              <a:t>) = +</a:t>
            </a:r>
            <a:r>
              <a:rPr lang="en-US" sz="2400" i="1" dirty="0"/>
              <a:t>x</a:t>
            </a:r>
            <a:r>
              <a:rPr lang="en-US" sz="2400" baseline="30000" dirty="0"/>
              <a:t>4</a:t>
            </a:r>
            <a:r>
              <a:rPr lang="en-US" sz="2400" dirty="0"/>
              <a:t> – 5</a:t>
            </a:r>
            <a:r>
              <a:rPr lang="en-US" sz="2400" i="1" dirty="0"/>
              <a:t>x</a:t>
            </a:r>
            <a:r>
              <a:rPr lang="en-US" sz="2400" baseline="30000" dirty="0"/>
              <a:t>3</a:t>
            </a:r>
            <a:r>
              <a:rPr lang="en-US" sz="2400" dirty="0"/>
              <a:t> + 5</a:t>
            </a:r>
            <a:r>
              <a:rPr lang="en-US" sz="2400" i="1" dirty="0"/>
              <a:t>x</a:t>
            </a:r>
            <a:r>
              <a:rPr lang="en-US" sz="2400" baseline="30000" dirty="0"/>
              <a:t>2</a:t>
            </a:r>
            <a:r>
              <a:rPr lang="en-US" sz="2400" dirty="0"/>
              <a:t> + 5</a:t>
            </a:r>
            <a:r>
              <a:rPr lang="en-US" sz="2400" i="1" dirty="0"/>
              <a:t>x </a:t>
            </a:r>
            <a:r>
              <a:rPr lang="en-US" sz="2400" dirty="0"/>
              <a:t>– 6</a:t>
            </a:r>
          </a:p>
          <a:p>
            <a:pPr>
              <a:buClr>
                <a:srgbClr val="B30000"/>
              </a:buClr>
              <a:buNone/>
            </a:pPr>
            <a:endParaRPr lang="en-US" sz="2400" dirty="0">
              <a:solidFill>
                <a:srgbClr val="21419C"/>
              </a:solidFill>
            </a:endParaRPr>
          </a:p>
          <a:p>
            <a:pPr>
              <a:buClr>
                <a:srgbClr val="B30000"/>
              </a:buClr>
              <a:buNone/>
            </a:pPr>
            <a:endParaRPr lang="en-US" sz="2400" dirty="0"/>
          </a:p>
          <a:p>
            <a:pPr marL="0" indent="0">
              <a:buClr>
                <a:srgbClr val="B30000"/>
              </a:buClr>
              <a:buNone/>
            </a:pPr>
            <a:r>
              <a:rPr lang="en-US" sz="2400" dirty="0"/>
              <a:t>   There are three variations in sign. By Descartes’ Rule of    </a:t>
            </a:r>
            <a:br>
              <a:rPr lang="en-US" sz="2400" dirty="0"/>
            </a:br>
            <a:r>
              <a:rPr lang="en-US" sz="2400" dirty="0"/>
              <a:t>   Signs, </a:t>
            </a:r>
            <a:r>
              <a:rPr lang="en-US" sz="2400" dirty="0">
                <a:solidFill>
                  <a:srgbClr val="009CFF"/>
                </a:solidFill>
              </a:rPr>
              <a:t>there are either three or one positive real zeros.</a:t>
            </a:r>
          </a:p>
        </p:txBody>
      </p:sp>
      <p:sp>
        <p:nvSpPr>
          <p:cNvPr id="180227" name="Rectangle 3"/>
          <p:cNvSpPr>
            <a:spLocks noGrp="1" noChangeArrowheads="1"/>
          </p:cNvSpPr>
          <p:nvPr>
            <p:ph type="title"/>
          </p:nvPr>
        </p:nvSpPr>
        <p:spPr>
          <a:xfrm>
            <a:off x="301625" y="90488"/>
            <a:ext cx="8226425" cy="1143000"/>
          </a:xfrm>
          <a:noFill/>
        </p:spPr>
        <p:txBody>
          <a:bodyPr/>
          <a:lstStyle/>
          <a:p>
            <a:r>
              <a:rPr lang="en-US" sz="2400">
                <a:latin typeface="+mn-lt"/>
              </a:rPr>
              <a:t>Example 3 – </a:t>
            </a:r>
            <a:r>
              <a:rPr lang="en-US" sz="2400" i="1">
                <a:latin typeface="+mn-lt"/>
              </a:rPr>
              <a:t>Apply Descartes’ Rule of Signs</a:t>
            </a:r>
          </a:p>
        </p:txBody>
      </p:sp>
      <p:pic>
        <p:nvPicPr>
          <p:cNvPr id="180230" name="Picture 6"/>
          <p:cNvPicPr>
            <a:picLocks noChangeAspect="1" noChangeArrowheads="1"/>
          </p:cNvPicPr>
          <p:nvPr/>
        </p:nvPicPr>
        <p:blipFill>
          <a:blip r:embed="rId3" cstate="print"/>
          <a:srcRect/>
          <a:stretch>
            <a:fillRect/>
          </a:stretch>
        </p:blipFill>
        <p:spPr bwMode="auto">
          <a:xfrm>
            <a:off x="2362200" y="4724400"/>
            <a:ext cx="1362075" cy="373063"/>
          </a:xfrm>
          <a:prstGeom prst="rect">
            <a:avLst/>
          </a:prstGeom>
          <a:noFill/>
          <a:ln w="9525" algn="ctr">
            <a:noFill/>
            <a:miter lim="800000"/>
            <a:headEnd/>
            <a:tailEnd/>
          </a:ln>
          <a:effectLst/>
        </p:spPr>
      </p:pic>
      <p:pic>
        <p:nvPicPr>
          <p:cNvPr id="180231" name="Picture 7"/>
          <p:cNvPicPr>
            <a:picLocks noChangeAspect="1" noChangeArrowheads="1"/>
          </p:cNvPicPr>
          <p:nvPr/>
        </p:nvPicPr>
        <p:blipFill>
          <a:blip r:embed="rId4" cstate="print"/>
          <a:srcRect/>
          <a:stretch>
            <a:fillRect/>
          </a:stretch>
        </p:blipFill>
        <p:spPr bwMode="auto">
          <a:xfrm>
            <a:off x="4267200" y="4711700"/>
            <a:ext cx="785813" cy="393700"/>
          </a:xfrm>
          <a:prstGeom prst="rect">
            <a:avLst/>
          </a:prstGeom>
          <a:noFill/>
          <a:ln w="9525" algn="ctr">
            <a:noFill/>
            <a:miter lim="800000"/>
            <a:headEnd/>
            <a:tailEnd/>
          </a:ln>
          <a:effectLst/>
        </p:spPr>
      </p:pic>
      <p:sp>
        <p:nvSpPr>
          <p:cNvPr id="6" name="Slide Number Placeholder 5"/>
          <p:cNvSpPr>
            <a:spLocks noGrp="1"/>
          </p:cNvSpPr>
          <p:nvPr>
            <p:ph type="sldNum" sz="quarter" idx="12"/>
          </p:nvPr>
        </p:nvSpPr>
        <p:spPr/>
        <p:txBody>
          <a:bodyPr/>
          <a:lstStyle/>
          <a:p>
            <a:pPr>
              <a:defRPr/>
            </a:pPr>
            <a:fld id="{C5D99174-3558-4ECF-88CC-1EADAF5F65E5}" type="slidenum">
              <a:rPr lang="en-GB" smtClean="0"/>
              <a:pPr>
                <a:defRPr/>
              </a:pPr>
              <a:t>96</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80226">
                                            <p:txEl>
                                              <p:pRg st="4" end="4"/>
                                            </p:txEl>
                                          </p:spTgt>
                                        </p:tgtEl>
                                        <p:attrNameLst>
                                          <p:attrName>style.visibility</p:attrName>
                                        </p:attrNameLst>
                                      </p:cBhvr>
                                      <p:to>
                                        <p:strVal val="visible"/>
                                      </p:to>
                                    </p:set>
                                    <p:animEffect transition="in" filter="fade">
                                      <p:cBhvr>
                                        <p:cTn id="7" dur="1000"/>
                                        <p:tgtEl>
                                          <p:spTgt spid="180226">
                                            <p:txEl>
                                              <p:pRg st="4" end="4"/>
                                            </p:txEl>
                                          </p:spTgt>
                                        </p:tgtEl>
                                      </p:cBhvr>
                                    </p:animEffect>
                                    <p:anim calcmode="lin" valueType="num">
                                      <p:cBhvr>
                                        <p:cTn id="8" dur="1000" fill="hold"/>
                                        <p:tgtEl>
                                          <p:spTgt spid="180226">
                                            <p:txEl>
                                              <p:pRg st="4" end="4"/>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80226">
                                            <p:txEl>
                                              <p:pRg st="4" end="4"/>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80226">
                                            <p:txEl>
                                              <p:pRg st="4" end="4"/>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80226">
                                            <p:txEl>
                                              <p:pRg st="5" end="5"/>
                                            </p:txEl>
                                          </p:spTgt>
                                        </p:tgtEl>
                                        <p:attrNameLst>
                                          <p:attrName>style.visibility</p:attrName>
                                        </p:attrNameLst>
                                      </p:cBhvr>
                                      <p:to>
                                        <p:strVal val="visible"/>
                                      </p:to>
                                    </p:set>
                                    <p:animEffect transition="in" filter="fade">
                                      <p:cBhvr>
                                        <p:cTn id="13" dur="1000"/>
                                        <p:tgtEl>
                                          <p:spTgt spid="180226">
                                            <p:txEl>
                                              <p:pRg st="5" end="5"/>
                                            </p:txEl>
                                          </p:spTgt>
                                        </p:tgtEl>
                                      </p:cBhvr>
                                    </p:animEffect>
                                    <p:anim calcmode="lin" valueType="num">
                                      <p:cBhvr>
                                        <p:cTn id="14" dur="1000" fill="hold"/>
                                        <p:tgtEl>
                                          <p:spTgt spid="180226">
                                            <p:txEl>
                                              <p:pRg st="5" end="5"/>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80226">
                                            <p:txEl>
                                              <p:pRg st="5" end="5"/>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80226">
                                            <p:txEl>
                                              <p:pRg st="5" end="5"/>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80230"/>
                                        </p:tgtEl>
                                        <p:attrNameLst>
                                          <p:attrName>style.visibility</p:attrName>
                                        </p:attrNameLst>
                                      </p:cBhvr>
                                      <p:to>
                                        <p:strVal val="visible"/>
                                      </p:to>
                                    </p:set>
                                    <p:animEffect transition="in" filter="fade">
                                      <p:cBhvr>
                                        <p:cTn id="19" dur="1000"/>
                                        <p:tgtEl>
                                          <p:spTgt spid="180230"/>
                                        </p:tgtEl>
                                      </p:cBhvr>
                                    </p:animEffect>
                                    <p:anim calcmode="lin" valueType="num">
                                      <p:cBhvr>
                                        <p:cTn id="20" dur="1000" fill="hold"/>
                                        <p:tgtEl>
                                          <p:spTgt spid="180230"/>
                                        </p:tgtEl>
                                        <p:attrNameLst>
                                          <p:attrName>ppt_x</p:attrName>
                                        </p:attrNameLst>
                                      </p:cBhvr>
                                      <p:tavLst>
                                        <p:tav tm="0">
                                          <p:val>
                                            <p:strVal val="#ppt_x"/>
                                          </p:val>
                                        </p:tav>
                                        <p:tav tm="100000">
                                          <p:val>
                                            <p:strVal val="#ppt_x"/>
                                          </p:val>
                                        </p:tav>
                                      </p:tavLst>
                                    </p:anim>
                                    <p:anim calcmode="lin" valueType="num">
                                      <p:cBhvr>
                                        <p:cTn id="21" dur="900" decel="100000" fill="hold"/>
                                        <p:tgtEl>
                                          <p:spTgt spid="180230"/>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80230"/>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180231"/>
                                        </p:tgtEl>
                                        <p:attrNameLst>
                                          <p:attrName>style.visibility</p:attrName>
                                        </p:attrNameLst>
                                      </p:cBhvr>
                                      <p:to>
                                        <p:strVal val="visible"/>
                                      </p:to>
                                    </p:set>
                                    <p:animEffect transition="in" filter="fade">
                                      <p:cBhvr>
                                        <p:cTn id="25" dur="1000"/>
                                        <p:tgtEl>
                                          <p:spTgt spid="180231"/>
                                        </p:tgtEl>
                                      </p:cBhvr>
                                    </p:animEffect>
                                    <p:anim calcmode="lin" valueType="num">
                                      <p:cBhvr>
                                        <p:cTn id="26" dur="1000" fill="hold"/>
                                        <p:tgtEl>
                                          <p:spTgt spid="180231"/>
                                        </p:tgtEl>
                                        <p:attrNameLst>
                                          <p:attrName>ppt_x</p:attrName>
                                        </p:attrNameLst>
                                      </p:cBhvr>
                                      <p:tavLst>
                                        <p:tav tm="0">
                                          <p:val>
                                            <p:strVal val="#ppt_x"/>
                                          </p:val>
                                        </p:tav>
                                        <p:tav tm="100000">
                                          <p:val>
                                            <p:strVal val="#ppt_x"/>
                                          </p:val>
                                        </p:tav>
                                      </p:tavLst>
                                    </p:anim>
                                    <p:anim calcmode="lin" valueType="num">
                                      <p:cBhvr>
                                        <p:cTn id="27" dur="900" decel="100000" fill="hold"/>
                                        <p:tgtEl>
                                          <p:spTgt spid="180231"/>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80231"/>
                                        </p:tgtEl>
                                        <p:attrNameLst>
                                          <p:attrName>ppt_y</p:attrName>
                                        </p:attrNameLst>
                                      </p:cBhvr>
                                      <p:tavLst>
                                        <p:tav tm="0">
                                          <p:val>
                                            <p:strVal val="#ppt_y-.03"/>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7" presetClass="entr" presetSubtype="0" fill="hold" nodeType="clickEffect">
                                  <p:stCondLst>
                                    <p:cond delay="0"/>
                                  </p:stCondLst>
                                  <p:childTnLst>
                                    <p:set>
                                      <p:cBhvr>
                                        <p:cTn id="32" dur="1" fill="hold">
                                          <p:stCondLst>
                                            <p:cond delay="0"/>
                                          </p:stCondLst>
                                        </p:cTn>
                                        <p:tgtEl>
                                          <p:spTgt spid="180226">
                                            <p:txEl>
                                              <p:pRg st="8" end="8"/>
                                            </p:txEl>
                                          </p:spTgt>
                                        </p:tgtEl>
                                        <p:attrNameLst>
                                          <p:attrName>style.visibility</p:attrName>
                                        </p:attrNameLst>
                                      </p:cBhvr>
                                      <p:to>
                                        <p:strVal val="visible"/>
                                      </p:to>
                                    </p:set>
                                    <p:animEffect transition="in" filter="fade">
                                      <p:cBhvr>
                                        <p:cTn id="33" dur="1000"/>
                                        <p:tgtEl>
                                          <p:spTgt spid="180226">
                                            <p:txEl>
                                              <p:pRg st="8" end="8"/>
                                            </p:txEl>
                                          </p:spTgt>
                                        </p:tgtEl>
                                      </p:cBhvr>
                                    </p:animEffect>
                                    <p:anim calcmode="lin" valueType="num">
                                      <p:cBhvr>
                                        <p:cTn id="34" dur="1000" fill="hold"/>
                                        <p:tgtEl>
                                          <p:spTgt spid="180226">
                                            <p:txEl>
                                              <p:pRg st="8" end="8"/>
                                            </p:txEl>
                                          </p:spTgt>
                                        </p:tgtEl>
                                        <p:attrNameLst>
                                          <p:attrName>ppt_x</p:attrName>
                                        </p:attrNameLst>
                                      </p:cBhvr>
                                      <p:tavLst>
                                        <p:tav tm="0">
                                          <p:val>
                                            <p:strVal val="#ppt_x"/>
                                          </p:val>
                                        </p:tav>
                                        <p:tav tm="100000">
                                          <p:val>
                                            <p:strVal val="#ppt_x"/>
                                          </p:val>
                                        </p:tav>
                                      </p:tavLst>
                                    </p:anim>
                                    <p:anim calcmode="lin" valueType="num">
                                      <p:cBhvr>
                                        <p:cTn id="35" dur="900" decel="100000" fill="hold"/>
                                        <p:tgtEl>
                                          <p:spTgt spid="180226">
                                            <p:txEl>
                                              <p:pRg st="8" end="8"/>
                                            </p:txEl>
                                          </p:spTgt>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80226">
                                            <p:txEl>
                                              <p:pRg st="8" end="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body" idx="1"/>
          </p:nvPr>
        </p:nvSpPr>
        <p:spPr>
          <a:xfrm>
            <a:off x="457200" y="1370013"/>
            <a:ext cx="8229600" cy="5256212"/>
          </a:xfrm>
          <a:noFill/>
        </p:spPr>
        <p:txBody>
          <a:bodyPr/>
          <a:lstStyle/>
          <a:p>
            <a:pPr>
              <a:buNone/>
            </a:pPr>
            <a:r>
              <a:rPr lang="en-US" sz="2400" dirty="0"/>
              <a:t>    Now examine the variations in sign of </a:t>
            </a:r>
            <a:r>
              <a:rPr lang="en-US" sz="2400" i="1" dirty="0"/>
              <a:t>P</a:t>
            </a:r>
            <a:r>
              <a:rPr lang="en-US" sz="2400" dirty="0"/>
              <a:t>(–</a:t>
            </a:r>
            <a:r>
              <a:rPr lang="en-US" sz="2400" i="1" dirty="0"/>
              <a:t>x</a:t>
            </a:r>
            <a:r>
              <a:rPr lang="en-US" sz="2400" dirty="0"/>
              <a:t>).</a:t>
            </a:r>
          </a:p>
          <a:p>
            <a:pPr>
              <a:buNone/>
            </a:pPr>
            <a:endParaRPr lang="en-US" sz="2400" dirty="0"/>
          </a:p>
          <a:p>
            <a:pPr>
              <a:buNone/>
            </a:pPr>
            <a:r>
              <a:rPr lang="en-US" sz="2400" i="1" dirty="0"/>
              <a:t>		P</a:t>
            </a:r>
            <a:r>
              <a:rPr lang="en-US" sz="2400" dirty="0"/>
              <a:t>(–</a:t>
            </a:r>
            <a:r>
              <a:rPr lang="en-US" sz="2400" i="1" dirty="0"/>
              <a:t>x</a:t>
            </a:r>
            <a:r>
              <a:rPr lang="en-US" sz="2400" dirty="0"/>
              <a:t>) = </a:t>
            </a:r>
            <a:r>
              <a:rPr lang="en-US" sz="2400" i="1" dirty="0"/>
              <a:t>x</a:t>
            </a:r>
            <a:r>
              <a:rPr lang="en-US" sz="2400" baseline="30000" dirty="0"/>
              <a:t>4</a:t>
            </a:r>
            <a:r>
              <a:rPr lang="en-US" sz="2400" dirty="0"/>
              <a:t> + 5</a:t>
            </a:r>
            <a:r>
              <a:rPr lang="en-US" sz="2400" i="1" dirty="0"/>
              <a:t>x</a:t>
            </a:r>
            <a:r>
              <a:rPr lang="en-US" sz="2400" baseline="30000" dirty="0"/>
              <a:t>3</a:t>
            </a:r>
            <a:r>
              <a:rPr lang="en-US" sz="2400" dirty="0"/>
              <a:t> + 5</a:t>
            </a:r>
            <a:r>
              <a:rPr lang="en-US" sz="2400" i="1" dirty="0"/>
              <a:t>x</a:t>
            </a:r>
            <a:r>
              <a:rPr lang="en-US" sz="2400" baseline="30000" dirty="0"/>
              <a:t>2</a:t>
            </a:r>
            <a:r>
              <a:rPr lang="en-US" sz="2400" dirty="0"/>
              <a:t> – 5</a:t>
            </a:r>
            <a:r>
              <a:rPr lang="en-US" sz="2400" i="1" dirty="0"/>
              <a:t>x </a:t>
            </a:r>
            <a:r>
              <a:rPr lang="en-US" sz="2400" dirty="0"/>
              <a:t>– 6</a:t>
            </a:r>
          </a:p>
          <a:p>
            <a:pPr>
              <a:buClr>
                <a:srgbClr val="B30000"/>
              </a:buClr>
              <a:buNone/>
            </a:pPr>
            <a:endParaRPr lang="en-US" sz="2400" dirty="0">
              <a:solidFill>
                <a:srgbClr val="21419C"/>
              </a:solidFill>
            </a:endParaRPr>
          </a:p>
          <a:p>
            <a:pPr>
              <a:buNone/>
            </a:pPr>
            <a:endParaRPr lang="en-US" sz="2400" dirty="0"/>
          </a:p>
          <a:p>
            <a:pPr marL="0" indent="0">
              <a:buNone/>
            </a:pPr>
            <a:r>
              <a:rPr lang="en-US" sz="2400" dirty="0"/>
              <a:t>   There is one variation in sign of </a:t>
            </a:r>
            <a:r>
              <a:rPr lang="en-US" sz="2400" i="1" dirty="0"/>
              <a:t>P</a:t>
            </a:r>
            <a:r>
              <a:rPr lang="en-US" sz="2400" dirty="0"/>
              <a:t>(–</a:t>
            </a:r>
            <a:r>
              <a:rPr lang="en-US" sz="2400" i="1" dirty="0"/>
              <a:t>x</a:t>
            </a:r>
            <a:r>
              <a:rPr lang="en-US" sz="2400" dirty="0"/>
              <a:t>). By Descartes’ </a:t>
            </a:r>
            <a:br>
              <a:rPr lang="en-US" sz="2400" dirty="0"/>
            </a:br>
            <a:r>
              <a:rPr lang="en-US" sz="2400" dirty="0"/>
              <a:t>   Rule of Signs, </a:t>
            </a:r>
            <a:r>
              <a:rPr lang="en-US" sz="2400" dirty="0">
                <a:solidFill>
                  <a:srgbClr val="009CFF"/>
                </a:solidFill>
              </a:rPr>
              <a:t>there is one negative real zero.</a:t>
            </a:r>
          </a:p>
          <a:p>
            <a:pPr>
              <a:buNone/>
            </a:pPr>
            <a:endParaRPr lang="en-US" sz="2400" dirty="0">
              <a:solidFill>
                <a:srgbClr val="009CFF"/>
              </a:solidFill>
            </a:endParaRPr>
          </a:p>
        </p:txBody>
      </p:sp>
      <p:sp>
        <p:nvSpPr>
          <p:cNvPr id="182280" name="Rectangle 8"/>
          <p:cNvSpPr>
            <a:spLocks noGrp="1" noChangeArrowheads="1"/>
          </p:cNvSpPr>
          <p:nvPr>
            <p:ph type="title"/>
          </p:nvPr>
        </p:nvSpPr>
        <p:spPr>
          <a:xfrm>
            <a:off x="301625" y="90488"/>
            <a:ext cx="8226425" cy="1143000"/>
          </a:xfrm>
          <a:noFill/>
          <a:ln/>
        </p:spPr>
        <p:txBody>
          <a:bodyPr/>
          <a:lstStyle/>
          <a:p>
            <a:r>
              <a:rPr lang="en-US" sz="2400">
                <a:latin typeface="+mn-lt"/>
              </a:rPr>
              <a:t>Example 3 – </a:t>
            </a:r>
            <a:r>
              <a:rPr lang="en-US" sz="2400" i="1">
                <a:latin typeface="+mn-lt"/>
              </a:rPr>
              <a:t>Solution</a:t>
            </a:r>
            <a:r>
              <a:rPr lang="en-US" sz="2400">
                <a:latin typeface="+mn-lt"/>
              </a:rPr>
              <a:t> </a:t>
            </a:r>
          </a:p>
        </p:txBody>
      </p:sp>
      <p:sp>
        <p:nvSpPr>
          <p:cNvPr id="182281" name="Text Box 9"/>
          <p:cNvSpPr txBox="1">
            <a:spLocks noChangeArrowheads="1"/>
          </p:cNvSpPr>
          <p:nvPr/>
        </p:nvSpPr>
        <p:spPr bwMode="auto">
          <a:xfrm>
            <a:off x="8242300" y="652463"/>
            <a:ext cx="963149" cy="461665"/>
          </a:xfrm>
          <a:prstGeom prst="rect">
            <a:avLst/>
          </a:prstGeom>
          <a:noFill/>
          <a:ln w="9525" algn="ctr">
            <a:noFill/>
            <a:miter lim="800000"/>
            <a:headEnd/>
            <a:tailEnd/>
          </a:ln>
          <a:effectLst/>
        </p:spPr>
        <p:txBody>
          <a:bodyPr wrap="none">
            <a:spAutoFit/>
          </a:bodyPr>
          <a:lstStyle/>
          <a:p>
            <a:r>
              <a:rPr lang="en-US" sz="2400">
                <a:solidFill>
                  <a:srgbClr val="00718C"/>
                </a:solidFill>
                <a:latin typeface="+mn-lt"/>
              </a:rPr>
              <a:t>cont’d</a:t>
            </a:r>
          </a:p>
        </p:txBody>
      </p:sp>
      <p:pic>
        <p:nvPicPr>
          <p:cNvPr id="182282" name="Picture 10"/>
          <p:cNvPicPr>
            <a:picLocks noChangeAspect="1" noChangeArrowheads="1"/>
          </p:cNvPicPr>
          <p:nvPr/>
        </p:nvPicPr>
        <p:blipFill>
          <a:blip r:embed="rId3" cstate="print"/>
          <a:srcRect/>
          <a:stretch>
            <a:fillRect/>
          </a:stretch>
        </p:blipFill>
        <p:spPr bwMode="auto">
          <a:xfrm>
            <a:off x="3657600" y="2667000"/>
            <a:ext cx="831850" cy="463550"/>
          </a:xfrm>
          <a:prstGeom prst="rect">
            <a:avLst/>
          </a:prstGeom>
          <a:noFill/>
          <a:ln w="9525" algn="ctr">
            <a:noFill/>
            <a:miter lim="800000"/>
            <a:headEnd/>
            <a:tailEnd/>
          </a:ln>
          <a:effectLst/>
        </p:spPr>
      </p:pic>
      <p:sp>
        <p:nvSpPr>
          <p:cNvPr id="6" name="Slide Number Placeholder 5"/>
          <p:cNvSpPr>
            <a:spLocks noGrp="1"/>
          </p:cNvSpPr>
          <p:nvPr>
            <p:ph type="sldNum" sz="quarter" idx="12"/>
          </p:nvPr>
        </p:nvSpPr>
        <p:spPr/>
        <p:txBody>
          <a:bodyPr/>
          <a:lstStyle/>
          <a:p>
            <a:pPr>
              <a:defRPr/>
            </a:pPr>
            <a:fld id="{C5D99174-3558-4ECF-88CC-1EADAF5F65E5}" type="slidenum">
              <a:rPr lang="en-GB" smtClean="0"/>
              <a:pPr>
                <a:defRPr/>
              </a:pPr>
              <a:t>97</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82274">
                                            <p:txEl>
                                              <p:pRg st="5" end="5"/>
                                            </p:txEl>
                                          </p:spTgt>
                                        </p:tgtEl>
                                        <p:attrNameLst>
                                          <p:attrName>style.visibility</p:attrName>
                                        </p:attrNameLst>
                                      </p:cBhvr>
                                      <p:to>
                                        <p:strVal val="visible"/>
                                      </p:to>
                                    </p:set>
                                    <p:animEffect transition="in" filter="fade">
                                      <p:cBhvr>
                                        <p:cTn id="7" dur="1000"/>
                                        <p:tgtEl>
                                          <p:spTgt spid="182274">
                                            <p:txEl>
                                              <p:pRg st="5" end="5"/>
                                            </p:txEl>
                                          </p:spTgt>
                                        </p:tgtEl>
                                      </p:cBhvr>
                                    </p:animEffect>
                                    <p:anim calcmode="lin" valueType="num">
                                      <p:cBhvr>
                                        <p:cTn id="8" dur="1000" fill="hold"/>
                                        <p:tgtEl>
                                          <p:spTgt spid="182274">
                                            <p:txEl>
                                              <p:pRg st="5" end="5"/>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82274">
                                            <p:txEl>
                                              <p:pRg st="5" end="5"/>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82274">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body" idx="1"/>
          </p:nvPr>
        </p:nvSpPr>
        <p:spPr>
          <a:xfrm>
            <a:off x="457200" y="1370013"/>
            <a:ext cx="8229600" cy="5256212"/>
          </a:xfrm>
          <a:noFill/>
        </p:spPr>
        <p:txBody>
          <a:bodyPr/>
          <a:lstStyle/>
          <a:p>
            <a:pPr>
              <a:buNone/>
            </a:pPr>
            <a:r>
              <a:rPr lang="en-US" sz="2400" b="1" dirty="0"/>
              <a:t>b.  </a:t>
            </a:r>
            <a:r>
              <a:rPr lang="en-US" sz="2400" i="1" dirty="0"/>
              <a:t>P</a:t>
            </a:r>
            <a:r>
              <a:rPr lang="en-US" sz="2400" dirty="0"/>
              <a:t>(</a:t>
            </a:r>
            <a:r>
              <a:rPr lang="en-US" sz="2400" i="1" dirty="0"/>
              <a:t>x</a:t>
            </a:r>
            <a:r>
              <a:rPr lang="en-US" sz="2400" dirty="0"/>
              <a:t>) = 2</a:t>
            </a:r>
            <a:r>
              <a:rPr lang="en-US" sz="2400" i="1" dirty="0"/>
              <a:t>x</a:t>
            </a:r>
            <a:r>
              <a:rPr lang="en-US" sz="2400" baseline="30000" dirty="0"/>
              <a:t>5</a:t>
            </a:r>
            <a:r>
              <a:rPr lang="en-US" sz="2400" dirty="0"/>
              <a:t> + 3</a:t>
            </a:r>
            <a:r>
              <a:rPr lang="en-US" sz="2400" i="1" dirty="0"/>
              <a:t>x</a:t>
            </a:r>
            <a:r>
              <a:rPr lang="en-US" sz="2400" baseline="30000" dirty="0"/>
              <a:t>3</a:t>
            </a:r>
            <a:r>
              <a:rPr lang="en-US" sz="2400" dirty="0"/>
              <a:t> + 5</a:t>
            </a:r>
            <a:r>
              <a:rPr lang="en-US" sz="2400" i="1" dirty="0"/>
              <a:t>x</a:t>
            </a:r>
            <a:r>
              <a:rPr lang="en-US" sz="2400" baseline="30000" dirty="0"/>
              <a:t>2</a:t>
            </a:r>
            <a:r>
              <a:rPr lang="en-US" sz="2400" dirty="0"/>
              <a:t> + 8</a:t>
            </a:r>
            <a:r>
              <a:rPr lang="en-US" sz="2400" i="1" dirty="0"/>
              <a:t>x </a:t>
            </a:r>
            <a:r>
              <a:rPr lang="en-US" sz="2400" dirty="0"/>
              <a:t>+ 7 has no variations in sign, </a:t>
            </a:r>
            <a:br>
              <a:rPr lang="en-US" sz="2400" dirty="0"/>
            </a:br>
            <a:r>
              <a:rPr lang="en-US" sz="2400" dirty="0"/>
              <a:t>     so </a:t>
            </a:r>
            <a:r>
              <a:rPr lang="en-US" sz="2400" dirty="0">
                <a:solidFill>
                  <a:srgbClr val="009CFF"/>
                </a:solidFill>
              </a:rPr>
              <a:t>there are no positive real zeros.</a:t>
            </a:r>
          </a:p>
          <a:p>
            <a:pPr>
              <a:buNone/>
            </a:pPr>
            <a:endParaRPr lang="en-US" sz="2400" dirty="0">
              <a:solidFill>
                <a:srgbClr val="009CFF"/>
              </a:solidFill>
            </a:endParaRPr>
          </a:p>
          <a:p>
            <a:pPr>
              <a:buNone/>
            </a:pPr>
            <a:r>
              <a:rPr lang="en-US" sz="2400" i="1" dirty="0"/>
              <a:t>	P</a:t>
            </a:r>
            <a:r>
              <a:rPr lang="en-US" sz="2400" dirty="0"/>
              <a:t>(–</a:t>
            </a:r>
            <a:r>
              <a:rPr lang="en-US" sz="2400" i="1" dirty="0"/>
              <a:t>x</a:t>
            </a:r>
            <a:r>
              <a:rPr lang="en-US" sz="2400" dirty="0"/>
              <a:t>) = –2</a:t>
            </a:r>
            <a:r>
              <a:rPr lang="en-US" sz="2400" i="1" dirty="0"/>
              <a:t>x</a:t>
            </a:r>
            <a:r>
              <a:rPr lang="en-US" sz="2400" baseline="30000" dirty="0"/>
              <a:t>5</a:t>
            </a:r>
            <a:r>
              <a:rPr lang="en-US" sz="2400" dirty="0"/>
              <a:t> – 3</a:t>
            </a:r>
            <a:r>
              <a:rPr lang="en-US" sz="2400" i="1" dirty="0"/>
              <a:t>x</a:t>
            </a:r>
            <a:r>
              <a:rPr lang="en-US" sz="2400" baseline="30000" dirty="0"/>
              <a:t>3</a:t>
            </a:r>
            <a:r>
              <a:rPr lang="en-US" sz="2400" dirty="0"/>
              <a:t> + 5</a:t>
            </a:r>
            <a:r>
              <a:rPr lang="en-US" sz="2400" i="1" dirty="0"/>
              <a:t>x</a:t>
            </a:r>
            <a:r>
              <a:rPr lang="en-US" sz="2400" baseline="30000" dirty="0"/>
              <a:t>2</a:t>
            </a:r>
            <a:r>
              <a:rPr lang="en-US" sz="2400" dirty="0"/>
              <a:t> – 8</a:t>
            </a:r>
            <a:r>
              <a:rPr lang="en-US" sz="2400" i="1" dirty="0"/>
              <a:t>x </a:t>
            </a:r>
            <a:r>
              <a:rPr lang="en-US" sz="2400" dirty="0"/>
              <a:t>+ 7</a:t>
            </a:r>
          </a:p>
          <a:p>
            <a:pPr>
              <a:buNone/>
            </a:pPr>
            <a:endParaRPr lang="en-US" sz="2400" dirty="0"/>
          </a:p>
          <a:p>
            <a:pPr marL="0" indent="0">
              <a:buNone/>
            </a:pPr>
            <a:r>
              <a:rPr lang="en-US" sz="2400" i="1" dirty="0"/>
              <a:t>    P</a:t>
            </a:r>
            <a:r>
              <a:rPr lang="en-US" sz="2400" dirty="0"/>
              <a:t>(–</a:t>
            </a:r>
            <a:r>
              <a:rPr lang="en-US" sz="2400" i="1" dirty="0"/>
              <a:t>x</a:t>
            </a:r>
            <a:r>
              <a:rPr lang="en-US" sz="2400" dirty="0"/>
              <a:t>) has three variations in sign, so </a:t>
            </a:r>
            <a:r>
              <a:rPr lang="en-US" sz="2400" dirty="0">
                <a:solidFill>
                  <a:srgbClr val="009CFF"/>
                </a:solidFill>
              </a:rPr>
              <a:t>there are either    </a:t>
            </a:r>
            <a:br>
              <a:rPr lang="en-US" sz="2400" dirty="0">
                <a:solidFill>
                  <a:srgbClr val="009CFF"/>
                </a:solidFill>
              </a:rPr>
            </a:br>
            <a:r>
              <a:rPr lang="en-US" sz="2400" dirty="0">
                <a:solidFill>
                  <a:srgbClr val="009CFF"/>
                </a:solidFill>
              </a:rPr>
              <a:t>    three or one negative real zeros.</a:t>
            </a:r>
          </a:p>
        </p:txBody>
      </p:sp>
      <p:pic>
        <p:nvPicPr>
          <p:cNvPr id="184323" name="Picture 3"/>
          <p:cNvPicPr>
            <a:picLocks noChangeAspect="1" noChangeArrowheads="1"/>
          </p:cNvPicPr>
          <p:nvPr/>
        </p:nvPicPr>
        <p:blipFill>
          <a:blip r:embed="rId3" cstate="print"/>
          <a:srcRect/>
          <a:stretch>
            <a:fillRect/>
          </a:stretch>
        </p:blipFill>
        <p:spPr bwMode="auto">
          <a:xfrm>
            <a:off x="2262187" y="2981325"/>
            <a:ext cx="2386013" cy="447675"/>
          </a:xfrm>
          <a:prstGeom prst="rect">
            <a:avLst/>
          </a:prstGeom>
          <a:noFill/>
          <a:ln w="9525" algn="ctr">
            <a:noFill/>
            <a:miter lim="800000"/>
            <a:headEnd/>
            <a:tailEnd/>
          </a:ln>
          <a:effectLst/>
        </p:spPr>
      </p:pic>
      <p:sp>
        <p:nvSpPr>
          <p:cNvPr id="184324" name="Rectangle 4"/>
          <p:cNvSpPr>
            <a:spLocks noGrp="1" noChangeArrowheads="1"/>
          </p:cNvSpPr>
          <p:nvPr>
            <p:ph type="title"/>
          </p:nvPr>
        </p:nvSpPr>
        <p:spPr>
          <a:xfrm>
            <a:off x="301625" y="90488"/>
            <a:ext cx="8226425" cy="1143000"/>
          </a:xfrm>
          <a:noFill/>
          <a:ln/>
        </p:spPr>
        <p:txBody>
          <a:bodyPr/>
          <a:lstStyle/>
          <a:p>
            <a:r>
              <a:rPr lang="en-US" sz="2400">
                <a:latin typeface="+mn-lt"/>
              </a:rPr>
              <a:t>Example 3 – </a:t>
            </a:r>
            <a:r>
              <a:rPr lang="en-US" sz="2400" i="1">
                <a:latin typeface="+mn-lt"/>
              </a:rPr>
              <a:t>Solution</a:t>
            </a:r>
            <a:r>
              <a:rPr lang="en-US" sz="2400">
                <a:latin typeface="+mn-lt"/>
              </a:rPr>
              <a:t> </a:t>
            </a:r>
          </a:p>
        </p:txBody>
      </p:sp>
      <p:sp>
        <p:nvSpPr>
          <p:cNvPr id="184325" name="Text Box 5"/>
          <p:cNvSpPr txBox="1">
            <a:spLocks noChangeArrowheads="1"/>
          </p:cNvSpPr>
          <p:nvPr/>
        </p:nvSpPr>
        <p:spPr bwMode="auto">
          <a:xfrm>
            <a:off x="8242300" y="652463"/>
            <a:ext cx="963149" cy="461665"/>
          </a:xfrm>
          <a:prstGeom prst="rect">
            <a:avLst/>
          </a:prstGeom>
          <a:noFill/>
          <a:ln w="9525" algn="ctr">
            <a:noFill/>
            <a:miter lim="800000"/>
            <a:headEnd/>
            <a:tailEnd/>
          </a:ln>
          <a:effectLst/>
        </p:spPr>
        <p:txBody>
          <a:bodyPr wrap="none">
            <a:spAutoFit/>
          </a:bodyPr>
          <a:lstStyle/>
          <a:p>
            <a:r>
              <a:rPr lang="en-US" sz="2400">
                <a:solidFill>
                  <a:srgbClr val="00718C"/>
                </a:solidFill>
                <a:latin typeface="+mn-lt"/>
              </a:rPr>
              <a:t>cont’d</a:t>
            </a:r>
          </a:p>
        </p:txBody>
      </p:sp>
      <p:sp>
        <p:nvSpPr>
          <p:cNvPr id="6" name="Slide Number Placeholder 5"/>
          <p:cNvSpPr>
            <a:spLocks noGrp="1"/>
          </p:cNvSpPr>
          <p:nvPr>
            <p:ph type="sldNum" sz="quarter" idx="12"/>
          </p:nvPr>
        </p:nvSpPr>
        <p:spPr/>
        <p:txBody>
          <a:bodyPr/>
          <a:lstStyle/>
          <a:p>
            <a:pPr>
              <a:defRPr/>
            </a:pPr>
            <a:fld id="{C5D99174-3558-4ECF-88CC-1EADAF5F65E5}" type="slidenum">
              <a:rPr lang="en-GB" smtClean="0"/>
              <a:pPr>
                <a:defRPr/>
              </a:pPr>
              <a:t>98</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84323"/>
                                        </p:tgtEl>
                                        <p:attrNameLst>
                                          <p:attrName>style.visibility</p:attrName>
                                        </p:attrNameLst>
                                      </p:cBhvr>
                                      <p:to>
                                        <p:strVal val="visible"/>
                                      </p:to>
                                    </p:set>
                                    <p:animEffect transition="in" filter="fade">
                                      <p:cBhvr>
                                        <p:cTn id="7" dur="1000"/>
                                        <p:tgtEl>
                                          <p:spTgt spid="184323"/>
                                        </p:tgtEl>
                                      </p:cBhvr>
                                    </p:animEffect>
                                    <p:anim calcmode="lin" valueType="num">
                                      <p:cBhvr>
                                        <p:cTn id="8" dur="1000" fill="hold"/>
                                        <p:tgtEl>
                                          <p:spTgt spid="184323"/>
                                        </p:tgtEl>
                                        <p:attrNameLst>
                                          <p:attrName>ppt_x</p:attrName>
                                        </p:attrNameLst>
                                      </p:cBhvr>
                                      <p:tavLst>
                                        <p:tav tm="0">
                                          <p:val>
                                            <p:strVal val="#ppt_x"/>
                                          </p:val>
                                        </p:tav>
                                        <p:tav tm="100000">
                                          <p:val>
                                            <p:strVal val="#ppt_x"/>
                                          </p:val>
                                        </p:tav>
                                      </p:tavLst>
                                    </p:anim>
                                    <p:anim calcmode="lin" valueType="num">
                                      <p:cBhvr>
                                        <p:cTn id="9" dur="900" decel="100000" fill="hold"/>
                                        <p:tgtEl>
                                          <p:spTgt spid="18432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84323"/>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84322">
                                            <p:txEl>
                                              <p:pRg st="2" end="2"/>
                                            </p:txEl>
                                          </p:spTgt>
                                        </p:tgtEl>
                                        <p:attrNameLst>
                                          <p:attrName>style.visibility</p:attrName>
                                        </p:attrNameLst>
                                      </p:cBhvr>
                                      <p:to>
                                        <p:strVal val="visible"/>
                                      </p:to>
                                    </p:set>
                                    <p:animEffect transition="in" filter="fade">
                                      <p:cBhvr>
                                        <p:cTn id="13" dur="1000"/>
                                        <p:tgtEl>
                                          <p:spTgt spid="184322">
                                            <p:txEl>
                                              <p:pRg st="2" end="2"/>
                                            </p:txEl>
                                          </p:spTgt>
                                        </p:tgtEl>
                                      </p:cBhvr>
                                    </p:animEffect>
                                    <p:anim calcmode="lin" valueType="num">
                                      <p:cBhvr>
                                        <p:cTn id="14" dur="1000" fill="hold"/>
                                        <p:tgtEl>
                                          <p:spTgt spid="184322">
                                            <p:txEl>
                                              <p:pRg st="2" end="2"/>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84322">
                                            <p:txEl>
                                              <p:pRg st="2" end="2"/>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84322">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184322">
                                            <p:txEl>
                                              <p:pRg st="4" end="4"/>
                                            </p:txEl>
                                          </p:spTgt>
                                        </p:tgtEl>
                                        <p:attrNameLst>
                                          <p:attrName>style.visibility</p:attrName>
                                        </p:attrNameLst>
                                      </p:cBhvr>
                                      <p:to>
                                        <p:strVal val="visible"/>
                                      </p:to>
                                    </p:set>
                                    <p:animEffect transition="in" filter="fade">
                                      <p:cBhvr>
                                        <p:cTn id="21" dur="1000"/>
                                        <p:tgtEl>
                                          <p:spTgt spid="184322">
                                            <p:txEl>
                                              <p:pRg st="4" end="4"/>
                                            </p:txEl>
                                          </p:spTgt>
                                        </p:tgtEl>
                                      </p:cBhvr>
                                    </p:animEffect>
                                    <p:anim calcmode="lin" valueType="num">
                                      <p:cBhvr>
                                        <p:cTn id="22" dur="1000" fill="hold"/>
                                        <p:tgtEl>
                                          <p:spTgt spid="184322">
                                            <p:txEl>
                                              <p:pRg st="4" end="4"/>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184322">
                                            <p:txEl>
                                              <p:pRg st="4" end="4"/>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84322">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body" idx="1"/>
          </p:nvPr>
        </p:nvSpPr>
        <p:spPr>
          <a:xfrm>
            <a:off x="457200" y="1370013"/>
            <a:ext cx="8229600" cy="5256212"/>
          </a:xfrm>
          <a:noFill/>
        </p:spPr>
        <p:txBody>
          <a:bodyPr/>
          <a:lstStyle/>
          <a:p>
            <a:pPr marL="0" indent="0">
              <a:buNone/>
            </a:pPr>
            <a:r>
              <a:rPr lang="en-US" sz="2400" dirty="0"/>
              <a:t>In applying Descartes’ Rule of Signs, we count each zero of multiplicity </a:t>
            </a:r>
            <a:r>
              <a:rPr lang="en-US" sz="2400" i="1" dirty="0"/>
              <a:t>k </a:t>
            </a:r>
            <a:r>
              <a:rPr lang="en-US" sz="2400" dirty="0"/>
              <a:t>as </a:t>
            </a:r>
            <a:r>
              <a:rPr lang="en-US" sz="2400" i="1" dirty="0"/>
              <a:t>k </a:t>
            </a:r>
            <a:r>
              <a:rPr lang="en-US" sz="2400" dirty="0"/>
              <a:t>zeros. For instance,</a:t>
            </a:r>
          </a:p>
          <a:p>
            <a:pPr>
              <a:buNone/>
            </a:pPr>
            <a:endParaRPr lang="en-US" sz="2400" dirty="0"/>
          </a:p>
          <a:p>
            <a:pPr>
              <a:buNone/>
            </a:pPr>
            <a:r>
              <a:rPr lang="en-US" sz="2400" i="1" dirty="0"/>
              <a:t>		P</a:t>
            </a:r>
            <a:r>
              <a:rPr lang="en-US" sz="2400" dirty="0"/>
              <a:t>(</a:t>
            </a:r>
            <a:r>
              <a:rPr lang="en-US" sz="2400" i="1" dirty="0"/>
              <a:t>x</a:t>
            </a:r>
            <a:r>
              <a:rPr lang="en-US" sz="2400" dirty="0"/>
              <a:t>) = </a:t>
            </a:r>
            <a:r>
              <a:rPr lang="en-US" sz="2400" i="1" dirty="0"/>
              <a:t>x</a:t>
            </a:r>
            <a:r>
              <a:rPr lang="en-US" sz="2400" baseline="30000" dirty="0"/>
              <a:t>2</a:t>
            </a:r>
            <a:r>
              <a:rPr lang="en-US" sz="2400" dirty="0"/>
              <a:t> – 10</a:t>
            </a:r>
            <a:r>
              <a:rPr lang="en-US" sz="2400" i="1" dirty="0"/>
              <a:t>x </a:t>
            </a:r>
            <a:r>
              <a:rPr lang="en-US" sz="2400" dirty="0"/>
              <a:t>+ 25</a:t>
            </a:r>
          </a:p>
          <a:p>
            <a:pPr>
              <a:buNone/>
            </a:pPr>
            <a:endParaRPr lang="en-US" sz="2400" dirty="0"/>
          </a:p>
          <a:p>
            <a:pPr>
              <a:buNone/>
            </a:pPr>
            <a:r>
              <a:rPr lang="en-US" sz="2400" dirty="0"/>
              <a:t>has two variations in sign.</a:t>
            </a:r>
          </a:p>
          <a:p>
            <a:pPr>
              <a:buNone/>
            </a:pPr>
            <a:endParaRPr lang="en-US" sz="2400" dirty="0"/>
          </a:p>
          <a:p>
            <a:pPr marL="0" indent="0">
              <a:buNone/>
            </a:pPr>
            <a:r>
              <a:rPr lang="en-US" sz="2400" dirty="0"/>
              <a:t>Thus, by Descartes’ Rule of Signs, </a:t>
            </a:r>
            <a:r>
              <a:rPr lang="en-US" sz="2400" i="1" dirty="0"/>
              <a:t>P </a:t>
            </a:r>
            <a:r>
              <a:rPr lang="en-US" sz="2400" dirty="0"/>
              <a:t>must have either two or no positive real zeros. Factoring </a:t>
            </a:r>
            <a:r>
              <a:rPr lang="en-US" sz="2400" i="1" dirty="0"/>
              <a:t>P </a:t>
            </a:r>
            <a:r>
              <a:rPr lang="en-US" sz="2400" dirty="0"/>
              <a:t>produces (</a:t>
            </a:r>
            <a:r>
              <a:rPr lang="en-US" sz="2400" i="1" dirty="0"/>
              <a:t>x </a:t>
            </a:r>
            <a:r>
              <a:rPr lang="en-US" sz="2400" dirty="0"/>
              <a:t>– 5)</a:t>
            </a:r>
            <a:r>
              <a:rPr lang="en-US" sz="2400" baseline="30000" dirty="0"/>
              <a:t>2</a:t>
            </a:r>
            <a:r>
              <a:rPr lang="en-US" sz="2400" dirty="0"/>
              <a:t>, from which we can observe that 5 is a positive zero of multiplicity 2.</a:t>
            </a:r>
          </a:p>
        </p:txBody>
      </p:sp>
      <p:sp>
        <p:nvSpPr>
          <p:cNvPr id="186371" name="Rectangle 3"/>
          <p:cNvSpPr>
            <a:spLocks noGrp="1" noChangeArrowheads="1"/>
          </p:cNvSpPr>
          <p:nvPr>
            <p:ph type="title"/>
          </p:nvPr>
        </p:nvSpPr>
        <p:spPr>
          <a:xfrm>
            <a:off x="301625" y="90488"/>
            <a:ext cx="8226425" cy="1143000"/>
          </a:xfrm>
          <a:noFill/>
        </p:spPr>
        <p:txBody>
          <a:bodyPr/>
          <a:lstStyle/>
          <a:p>
            <a:r>
              <a:rPr lang="en-US" sz="2400">
                <a:latin typeface="+mn-lt"/>
              </a:rPr>
              <a:t>Descartes’ Rule of Signs</a:t>
            </a:r>
          </a:p>
        </p:txBody>
      </p:sp>
      <p:sp>
        <p:nvSpPr>
          <p:cNvPr id="4" name="Slide Number Placeholder 3"/>
          <p:cNvSpPr>
            <a:spLocks noGrp="1"/>
          </p:cNvSpPr>
          <p:nvPr>
            <p:ph type="sldNum" sz="quarter" idx="12"/>
          </p:nvPr>
        </p:nvSpPr>
        <p:spPr/>
        <p:txBody>
          <a:bodyPr/>
          <a:lstStyle/>
          <a:p>
            <a:pPr>
              <a:defRPr/>
            </a:pPr>
            <a:fld id="{C5D99174-3558-4ECF-88CC-1EADAF5F65E5}" type="slidenum">
              <a:rPr lang="en-GB" smtClean="0"/>
              <a:pPr>
                <a:defRPr/>
              </a:pPr>
              <a:t>99</a:t>
            </a:fld>
            <a:endParaRPr lang="en-GB"/>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heme/theme1.xml><?xml version="1.0" encoding="utf-8"?>
<a:theme xmlns:a="http://schemas.openxmlformats.org/drawingml/2006/main" name="TOP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5443CF895D6C44A2AFF18F96EA0BC5" ma:contentTypeVersion="0" ma:contentTypeDescription="Create a new document." ma:contentTypeScope="" ma:versionID="a4781172700a6c52b5a18d7ad792c222">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406F48-E15A-45BD-A3FE-311A304BF7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47D0868-D8D4-450B-BB3C-13F92FCDCFDF}">
  <ds:schemaRefs>
    <ds:schemaRef ds:uri="http://schemas.microsoft.com/sharepoint/v3/contenttype/forms"/>
  </ds:schemaRefs>
</ds:datastoreItem>
</file>

<file path=customXml/itemProps3.xml><?xml version="1.0" encoding="utf-8"?>
<ds:datastoreItem xmlns:ds="http://schemas.openxmlformats.org/officeDocument/2006/customXml" ds:itemID="{59C3C8CB-B0D3-417C-8BD1-91752D5A8D8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mapua</Template>
  <TotalTime>12191</TotalTime>
  <Words>5934</Words>
  <Application>Microsoft Office PowerPoint</Application>
  <PresentationFormat>On-screen Show (4:3)</PresentationFormat>
  <Paragraphs>1194</Paragraphs>
  <Slides>141</Slides>
  <Notes>132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141</vt:i4>
      </vt:variant>
    </vt:vector>
  </HeadingPairs>
  <TitlesOfParts>
    <vt:vector size="143" baseType="lpstr">
      <vt:lpstr>TOPIC</vt:lpstr>
      <vt:lpstr>Equation</vt:lpstr>
      <vt:lpstr>Slide 1</vt:lpstr>
      <vt:lpstr>Slide 2</vt:lpstr>
      <vt:lpstr>REMAINDER THEOREM AND FACTOR THEOREM</vt:lpstr>
      <vt:lpstr>Slide 4</vt:lpstr>
      <vt:lpstr>Division of Polynomials</vt:lpstr>
      <vt:lpstr>Division of Polynomials</vt:lpstr>
      <vt:lpstr>Division of Polynomials</vt:lpstr>
      <vt:lpstr>Division of Polynomials</vt:lpstr>
      <vt:lpstr>Division of Polynomials</vt:lpstr>
      <vt:lpstr>Division of Polynomials</vt:lpstr>
      <vt:lpstr>Division of Polynomials</vt:lpstr>
      <vt:lpstr>Division of Polynomials</vt:lpstr>
      <vt:lpstr>Division of Polynomials</vt:lpstr>
      <vt:lpstr>Example 1 – Divide Polynomials</vt:lpstr>
      <vt:lpstr>Example 1 – Solution</vt:lpstr>
      <vt:lpstr>Slide 16</vt:lpstr>
      <vt:lpstr>Synthetic Division</vt:lpstr>
      <vt:lpstr>Slide 18</vt:lpstr>
      <vt:lpstr>Synthetic Division</vt:lpstr>
      <vt:lpstr>Synthetic Division</vt:lpstr>
      <vt:lpstr>Synthetic Division</vt:lpstr>
      <vt:lpstr>Synthetic Division</vt:lpstr>
      <vt:lpstr>Synthetic Division</vt:lpstr>
      <vt:lpstr>Synthetic Division</vt:lpstr>
      <vt:lpstr>Example 2 – Use Synthetic Division to Divide Polynomials</vt:lpstr>
      <vt:lpstr>Slide 26</vt:lpstr>
      <vt:lpstr>Remainder Theorem</vt:lpstr>
      <vt:lpstr>Example 3 – Use the Remainder Theorem to Evaluate a Polynomial Function</vt:lpstr>
      <vt:lpstr>Example 3 – Solution</vt:lpstr>
      <vt:lpstr>Remainder Theorem</vt:lpstr>
      <vt:lpstr>Remainder Theorem</vt:lpstr>
      <vt:lpstr>Slide 32</vt:lpstr>
      <vt:lpstr>Factor Theorem</vt:lpstr>
      <vt:lpstr>Example 4 – Apply the Factor Theorem</vt:lpstr>
      <vt:lpstr>Example 4 – Solution</vt:lpstr>
      <vt:lpstr>Factor Theorem</vt:lpstr>
      <vt:lpstr>Slide 37</vt:lpstr>
      <vt:lpstr>Reduced Polynomials</vt:lpstr>
      <vt:lpstr>Example 5 – Find a Reduced Polynomial</vt:lpstr>
      <vt:lpstr>Example 5 – Solution</vt:lpstr>
      <vt:lpstr>Slide 41</vt:lpstr>
      <vt:lpstr>Polynomial Functions of Higher Degree</vt:lpstr>
      <vt:lpstr>Polynomial Functions of Higher Degree</vt:lpstr>
      <vt:lpstr>Polynomial Functions of Higher Degree</vt:lpstr>
      <vt:lpstr>Slide 45</vt:lpstr>
      <vt:lpstr>Far-Left and Far-Right Behavior (End Behavior) OF POLYNOMIAL</vt:lpstr>
      <vt:lpstr>Far-Left and Far-Right Behavior</vt:lpstr>
      <vt:lpstr>Slide 48</vt:lpstr>
      <vt:lpstr>Example 1 – Determine the Far-Left and Far-Right Behavior of a Polynomial Function</vt:lpstr>
      <vt:lpstr>Example 1(a) – Solution</vt:lpstr>
      <vt:lpstr>Example 1(b) – Solution</vt:lpstr>
      <vt:lpstr>Example 1(c) – Solution</vt:lpstr>
      <vt:lpstr>Example 1(d) – Solution</vt:lpstr>
      <vt:lpstr>Slide 54</vt:lpstr>
      <vt:lpstr>Slide 55</vt:lpstr>
      <vt:lpstr>Real Zeros of a Polynomial Function</vt:lpstr>
      <vt:lpstr>Example 3 – Factor to Find the Real Zeros of a Polynomial Function</vt:lpstr>
      <vt:lpstr>Example 3 – Solution</vt:lpstr>
      <vt:lpstr>Slide 59</vt:lpstr>
      <vt:lpstr>Real Zeros, x-Intercepts, and Factors of a Polynomial Function</vt:lpstr>
      <vt:lpstr>Slide 61</vt:lpstr>
      <vt:lpstr>Real Zeros, x-Intercepts, and Factors of a Polynomial Function</vt:lpstr>
      <vt:lpstr>Slide 63</vt:lpstr>
      <vt:lpstr>Even and Odd Powers of (x – c) Theorem</vt:lpstr>
      <vt:lpstr>Even and Odd Powers of (x – c) Theorem</vt:lpstr>
      <vt:lpstr>Even and Odd Powers of (x – c) Theorem</vt:lpstr>
      <vt:lpstr>Example 5 – Apply the Even and Odd Powers of (x – c) Theorem</vt:lpstr>
      <vt:lpstr>Slide 68</vt:lpstr>
      <vt:lpstr>Procedure for Graphing Polynomial Functions</vt:lpstr>
      <vt:lpstr>Procedure for Graphing Polynomial Functions</vt:lpstr>
      <vt:lpstr>Procedure for Graphing Polynomial Functions</vt:lpstr>
      <vt:lpstr>Procedure for Graphing Polynomial Functions</vt:lpstr>
      <vt:lpstr>Example 6 – Graph a Polynomial Function</vt:lpstr>
      <vt:lpstr>Slide 74</vt:lpstr>
      <vt:lpstr>Slide 75</vt:lpstr>
      <vt:lpstr>Slide 76</vt:lpstr>
      <vt:lpstr>Slide 77</vt:lpstr>
      <vt:lpstr>MULTIPLE ZEROS OF A POLYNOMIAL FUNCTION</vt:lpstr>
      <vt:lpstr>Multiple Zeros of a Polynomial Function</vt:lpstr>
      <vt:lpstr>Multiple Zeros of a Polynomial Function</vt:lpstr>
      <vt:lpstr>MULTIPLE ZEROS OF A POLYNOMIAL FUNCTION</vt:lpstr>
      <vt:lpstr>Multiple Zeros of a Polynomial Function</vt:lpstr>
      <vt:lpstr>Slide 83</vt:lpstr>
      <vt:lpstr>Rational Zero Theorem</vt:lpstr>
      <vt:lpstr>Rational Zero Theorem</vt:lpstr>
      <vt:lpstr>Rational Zero Theorem</vt:lpstr>
      <vt:lpstr>Example 1 – Apply the Rational Zero Theorem</vt:lpstr>
      <vt:lpstr>Example 1 – Solution </vt:lpstr>
      <vt:lpstr>See examples from paper</vt:lpstr>
      <vt:lpstr>Slide 90</vt:lpstr>
      <vt:lpstr>Descartes’ Rule of Signs</vt:lpstr>
      <vt:lpstr>Slide 92</vt:lpstr>
      <vt:lpstr>Slide 93</vt:lpstr>
      <vt:lpstr>Descartes’ Rule of Signs</vt:lpstr>
      <vt:lpstr>Descartes’ Rule of Signs</vt:lpstr>
      <vt:lpstr>Example 3 – Apply Descartes’ Rule of Signs</vt:lpstr>
      <vt:lpstr>Example 3 – Solution </vt:lpstr>
      <vt:lpstr>Example 3 – Solution </vt:lpstr>
      <vt:lpstr>Descartes’ Rule of Signs</vt:lpstr>
      <vt:lpstr>Slide 100</vt:lpstr>
      <vt:lpstr>Slide 101</vt:lpstr>
      <vt:lpstr>Upper and Lower Bounds for Real Zeros</vt:lpstr>
      <vt:lpstr>Upper and Lower Bounds for Real Zeros</vt:lpstr>
      <vt:lpstr>Example 2 – Find Upper and Lower Bounds</vt:lpstr>
      <vt:lpstr>Example  </vt:lpstr>
      <vt:lpstr>Example 2 – Find Upper and Lower Bounds</vt:lpstr>
      <vt:lpstr>Example 2 – Solution </vt:lpstr>
      <vt:lpstr>Slide 108</vt:lpstr>
      <vt:lpstr>Zeros of a Polynomial Function</vt:lpstr>
      <vt:lpstr>Zeros of a Polynomial Function</vt:lpstr>
      <vt:lpstr>Example 4 – Find the Zeros of a Polynomial Function</vt:lpstr>
      <vt:lpstr>Example 4 – Solution </vt:lpstr>
      <vt:lpstr>Example 4 – Solution </vt:lpstr>
      <vt:lpstr>Example 4 – Solution </vt:lpstr>
      <vt:lpstr>Slide 115</vt:lpstr>
      <vt:lpstr>Slide 116</vt:lpstr>
      <vt:lpstr>Slide 117</vt:lpstr>
      <vt:lpstr>Example 1 – Find the Zeros and Linear Factors of a Polynomial Function</vt:lpstr>
      <vt:lpstr>Solution</vt:lpstr>
      <vt:lpstr>Example 1 – Solution</vt:lpstr>
      <vt:lpstr>example 1 – solution</vt:lpstr>
      <vt:lpstr>Example 1 – Solution</vt:lpstr>
      <vt:lpstr>Example 1 – Solution</vt:lpstr>
      <vt:lpstr>Example 1 – Solution</vt:lpstr>
      <vt:lpstr>Example 1 – Solution</vt:lpstr>
      <vt:lpstr>Example 1 – Solution</vt:lpstr>
      <vt:lpstr>Slide 127</vt:lpstr>
      <vt:lpstr>Conjugate Pair Theorem</vt:lpstr>
      <vt:lpstr>Example 2 – Use the Conjugate Pair Theorem to Find Zeros</vt:lpstr>
      <vt:lpstr>Example 2 – Solution</vt:lpstr>
      <vt:lpstr>Example 2 – Solution</vt:lpstr>
      <vt:lpstr>Conjugate Pair Theorem</vt:lpstr>
      <vt:lpstr>Conjugate Pair Theorem</vt:lpstr>
      <vt:lpstr>Conjugate Pair Theorem</vt:lpstr>
      <vt:lpstr>Slide 135</vt:lpstr>
      <vt:lpstr>Finding a Polynomial Function with Given Zeros</vt:lpstr>
      <vt:lpstr>Example 5 – Determine a Polynomial Function Given Its Zeros</vt:lpstr>
      <vt:lpstr>Example 5 – Solution</vt:lpstr>
      <vt:lpstr>Example 5 – Solution</vt:lpstr>
      <vt:lpstr>Finding a Polynomial Function with Given Zeros</vt:lpstr>
      <vt:lpstr>Slide 141</vt:lpstr>
    </vt:vector>
  </TitlesOfParts>
  <Company>AVF Foundation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Polynomial Functions</dc:title>
  <dc:creator>Dionnie Lanuza</dc:creator>
  <cp:lastModifiedBy>Dionnie</cp:lastModifiedBy>
  <cp:revision>609</cp:revision>
  <dcterms:created xsi:type="dcterms:W3CDTF">2006-02-13T02:12:12Z</dcterms:created>
  <dcterms:modified xsi:type="dcterms:W3CDTF">2014-10-27T06:28:22Z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0x010100A55443CF895D6C44A2AFF18F96EA0BC5</vt:lpwstr>
  </property>
</Properties>
</file>