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3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4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64"/>
  </p:notesMasterIdLst>
  <p:handoutMasterIdLst>
    <p:handoutMasterId r:id="rId65"/>
  </p:handoutMasterIdLst>
  <p:sldIdLst>
    <p:sldId id="449" r:id="rId5"/>
    <p:sldId id="537" r:id="rId6"/>
    <p:sldId id="538" r:id="rId7"/>
    <p:sldId id="539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577" r:id="rId42"/>
    <p:sldId id="578" r:id="rId43"/>
    <p:sldId id="579" r:id="rId44"/>
    <p:sldId id="580" r:id="rId45"/>
    <p:sldId id="581" r:id="rId46"/>
    <p:sldId id="582" r:id="rId47"/>
    <p:sldId id="583" r:id="rId48"/>
    <p:sldId id="584" r:id="rId49"/>
    <p:sldId id="585" r:id="rId50"/>
    <p:sldId id="586" r:id="rId51"/>
    <p:sldId id="587" r:id="rId52"/>
    <p:sldId id="588" r:id="rId53"/>
    <p:sldId id="589" r:id="rId54"/>
    <p:sldId id="590" r:id="rId55"/>
    <p:sldId id="591" r:id="rId56"/>
    <p:sldId id="592" r:id="rId57"/>
    <p:sldId id="593" r:id="rId58"/>
    <p:sldId id="594" r:id="rId59"/>
    <p:sldId id="595" r:id="rId60"/>
    <p:sldId id="596" r:id="rId61"/>
    <p:sldId id="532" r:id="rId62"/>
    <p:sldId id="535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15" autoAdjust="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28"/>
    </p:cViewPr>
  </p:sorterViewPr>
  <p:notesViewPr>
    <p:cSldViewPr>
      <p:cViewPr varScale="1">
        <p:scale>
          <a:sx n="38" d="100"/>
          <a:sy n="38" d="100"/>
        </p:scale>
        <p:origin x="-15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PH" smtClean="0"/>
              <a:t>MATH10-4 ADVANCED ALGEBRA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2CCD7-4A45-44A3-9F67-F69435B809D9}" type="datetimeFigureOut">
              <a:rPr lang="en-PH" smtClean="0"/>
              <a:pPr/>
              <a:t>11/1/2014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PH" smtClean="0"/>
              <a:t>COLLEGE ALGEBRA AND TRIGONOMETRY 7th by Richard Aufmann et. al.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BB-DBFE-4FFC-8819-9252C2FE42B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6891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MATH10-4 ADVANCED ALGEBRA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11/1/2014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PH" smtClean="0"/>
              <a:t>COLLEGE ALGEBRA AND TRIGONOMETRY 7th by Richard Aufmann et. al.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4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5215A-D308-4DFB-A2CD-EDEC93D1A140}" type="slidenum">
              <a:rPr lang="en-US"/>
              <a:pPr/>
              <a:t>10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2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F0399-6592-41AA-B925-0779D706980A}" type="slidenum">
              <a:rPr lang="en-US"/>
              <a:pPr/>
              <a:t>11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D6AFD-BE40-4452-AD62-41A17E4384D1}" type="slidenum">
              <a:rPr lang="en-US"/>
              <a:pPr/>
              <a:t>12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98186-78A1-41B3-BB31-86E71063B3BA}" type="slidenum">
              <a:rPr lang="en-US"/>
              <a:pPr/>
              <a:t>13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D148B-EC8C-4E51-A065-BAA26F368CC9}" type="slidenum">
              <a:rPr lang="en-US"/>
              <a:pPr/>
              <a:t>14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66B64-AF6C-4C0A-93E2-8EE72A26F825}" type="slidenum">
              <a:rPr lang="en-US"/>
              <a:pPr/>
              <a:t>15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0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C3885-0342-4220-90A0-703FAD34D537}" type="slidenum">
              <a:rPr lang="en-US"/>
              <a:pPr/>
              <a:t>16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1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747BC-E97C-48D4-B25C-CAF660CABC85}" type="slidenum">
              <a:rPr lang="en-US"/>
              <a:pPr/>
              <a:t>17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F4DC3-EA6B-4D1A-8BCF-07C16B686873}" type="slidenum">
              <a:rPr lang="en-US"/>
              <a:pPr/>
              <a:t>18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0CD82-4179-47A3-8D28-7F4E0F08540D}" type="slidenum">
              <a:rPr lang="en-US"/>
              <a:pPr/>
              <a:t>19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3AA80-22AF-47B2-BF2D-89CD64491161}" type="slidenum">
              <a:rPr lang="en-US"/>
              <a:pPr/>
              <a:t>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E1283B-2DA7-4BD3-821A-0FD1D808DA76}" type="slidenum">
              <a:rPr lang="en-US"/>
              <a:pPr/>
              <a:t>20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47FA4-0D25-4A28-8607-2277CC855E5F}" type="slidenum">
              <a:rPr lang="en-US"/>
              <a:pPr/>
              <a:t>21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07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C0904-2C56-4468-8FBB-CFB6C871ADAA}" type="slidenum">
              <a:rPr lang="en-US"/>
              <a:pPr/>
              <a:t>22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5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EA64D-35F4-4DC3-A680-91332F8B5224}" type="slidenum">
              <a:rPr lang="en-US"/>
              <a:pPr/>
              <a:t>23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4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03664-20B1-48A3-8D8E-295BE502E396}" type="slidenum">
              <a:rPr lang="en-US"/>
              <a:pPr/>
              <a:t>24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89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1D0B0-A088-41A3-BB1E-C19296A3F81E}" type="slidenum">
              <a:rPr lang="en-US"/>
              <a:pPr/>
              <a:t>25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28D74-BBA4-4C0C-9665-6D996E3EAF1D}" type="slidenum">
              <a:rPr lang="en-US"/>
              <a:pPr/>
              <a:t>26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51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8D085-EE4E-4933-BD3E-64F7D62E3533}" type="slidenum">
              <a:rPr lang="en-US"/>
              <a:pPr/>
              <a:t>27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E97A4-87B7-4CD3-A72E-89B19F8DFCEB}" type="slidenum">
              <a:rPr lang="en-US"/>
              <a:pPr/>
              <a:t>28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2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A8E1-50AE-44AB-B8BF-7548BD84363D}" type="slidenum">
              <a:rPr lang="en-US"/>
              <a:pPr/>
              <a:t>29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8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81C42-E0A3-4C3D-9DE3-94A07B787521}" type="slidenum">
              <a:rPr lang="en-US"/>
              <a:pPr/>
              <a:t>3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42B3B-EE65-4F41-A2EC-6A7C79189D7E}" type="slidenum">
              <a:rPr lang="en-US"/>
              <a:pPr/>
              <a:t>30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56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8B415-5107-4BDB-BBF6-3A0D0E44AA02}" type="slidenum">
              <a:rPr lang="en-US"/>
              <a:pPr/>
              <a:t>31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4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3534C-1625-416C-9D8B-ACA576649FC4}" type="slidenum">
              <a:rPr lang="en-US"/>
              <a:pPr/>
              <a:t>32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3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0BE8F-7005-45BB-AFFB-2AA8C31689BE}" type="slidenum">
              <a:rPr lang="en-US"/>
              <a:pPr/>
              <a:t>33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17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38910-95E1-446D-A53C-06F9CBE37EC8}" type="slidenum">
              <a:rPr lang="en-US"/>
              <a:pPr/>
              <a:t>34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5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4DCC0-7649-4A9F-9753-79D347535E87}" type="slidenum">
              <a:rPr lang="en-US"/>
              <a:pPr/>
              <a:t>35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2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C1991-602E-446D-BE41-BA1D7113A32A}" type="slidenum">
              <a:rPr lang="en-US"/>
              <a:pPr/>
              <a:t>36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0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75024-EB0B-434B-BC92-E1F94007D7AA}" type="slidenum">
              <a:rPr lang="en-US"/>
              <a:pPr/>
              <a:t>37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7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690D6-94DF-4137-88B8-86F30AAAE27A}" type="slidenum">
              <a:rPr lang="en-US"/>
              <a:pPr/>
              <a:t>38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93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817FA-4801-4AEE-897D-E269E9B22054}" type="slidenum">
              <a:rPr lang="en-US"/>
              <a:pPr/>
              <a:t>39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2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12908-B068-4642-B831-CC74C2219C45}" type="slidenum">
              <a:rPr lang="en-US"/>
              <a:pPr/>
              <a:t>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7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463A8-25A9-4077-BC7E-6455D411CE8D}" type="slidenum">
              <a:rPr lang="en-US"/>
              <a:pPr/>
              <a:t>40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0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E6A96-5725-4724-8538-D034A8610CF6}" type="slidenum">
              <a:rPr lang="en-US"/>
              <a:pPr/>
              <a:t>41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506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0D14F-18A8-4CDC-A961-D4CFA7D7663A}" type="slidenum">
              <a:rPr lang="en-US"/>
              <a:pPr/>
              <a:t>42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8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4D6C9-6B3B-4ED7-93FC-3CC388D5017F}" type="slidenum">
              <a:rPr lang="en-US"/>
              <a:pPr/>
              <a:t>43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30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7776D-72BD-452F-8E74-6D1A6A384C9F}" type="slidenum">
              <a:rPr lang="en-US"/>
              <a:pPr/>
              <a:t>44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77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6D96A-FC07-4DC8-BF1F-C11C0371D890}" type="slidenum">
              <a:rPr lang="en-US"/>
              <a:pPr/>
              <a:t>45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5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301BC-D64F-4E94-804F-0411890724AD}" type="slidenum">
              <a:rPr lang="en-US"/>
              <a:pPr/>
              <a:t>46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15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44415-642C-49C9-8473-7D01A97E9168}" type="slidenum">
              <a:rPr lang="en-US"/>
              <a:pPr/>
              <a:t>47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32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B5DC5-2596-4E73-88A3-FF1C69AF9AC7}" type="slidenum">
              <a:rPr lang="en-US"/>
              <a:pPr/>
              <a:t>48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80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C833F3-9DA2-4A57-8A75-EDC917A88200}" type="slidenum">
              <a:rPr lang="en-US"/>
              <a:pPr/>
              <a:t>49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8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3A067-F5CF-406D-ACA0-3AB8F42FB73F}" type="slidenum">
              <a:rPr lang="en-US"/>
              <a:pPr/>
              <a:t>5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75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4CFF0-0E8A-4F0F-BA53-CFC4A18EDDA1}" type="slidenum">
              <a:rPr lang="en-US"/>
              <a:pPr/>
              <a:t>50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24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A454D-E3EA-4DD9-9D9A-A292A8F8AABD}" type="slidenum">
              <a:rPr lang="en-US"/>
              <a:pPr/>
              <a:t>51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68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4D11E-4DB9-4654-8A1B-6E8028A5E99C}" type="slidenum">
              <a:rPr lang="en-US"/>
              <a:pPr/>
              <a:t>52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25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EF478-8340-4078-BAB1-0066A99E4160}" type="slidenum">
              <a:rPr lang="en-US"/>
              <a:pPr/>
              <a:t>53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85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F8976-F2DB-4976-90BC-4F0DA0C302B2}" type="slidenum">
              <a:rPr lang="en-US"/>
              <a:pPr/>
              <a:t>54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46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49BD7-4CDD-4B1C-8E4C-1F424E853885}" type="slidenum">
              <a:rPr lang="en-US"/>
              <a:pPr/>
              <a:t>55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17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DB445-31E4-48EB-A089-CCBA75FEAB38}" type="slidenum">
              <a:rPr lang="en-US"/>
              <a:pPr/>
              <a:t>56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849B5-0E41-4B7F-A132-2A6F73BF08D8}" type="slidenum">
              <a:rPr lang="en-US"/>
              <a:pPr/>
              <a:t>57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12ED7A-8649-4469-BB25-741A68A2EE8B}" type="slidenum">
              <a:rPr lang="en-US"/>
              <a:pPr/>
              <a:t>6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6FA27-3660-49BC-A205-2B490861A7C6}" type="slidenum">
              <a:rPr lang="en-US"/>
              <a:pPr/>
              <a:t>7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7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F99BE-11C8-420C-A862-7F7213AE26DF}" type="slidenum">
              <a:rPr lang="en-US"/>
              <a:pPr/>
              <a:t>8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0EAF6-4F05-4D34-AD96-B7CC6AE8A0E9}" type="slidenum">
              <a:rPr lang="en-US"/>
              <a:pPr/>
              <a:t>9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409700" y="3526423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ALGEBRAIC CURVES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119" y="968078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Each graph in </a:t>
            </a:r>
            <a:r>
              <a:rPr lang="en-US" sz="2400" dirty="0" smtClean="0"/>
              <a:t>the figure below </a:t>
            </a:r>
            <a:r>
              <a:rPr lang="en-US" sz="2400" dirty="0"/>
              <a:t>approaches a vertical line through (</a:t>
            </a:r>
            <a:r>
              <a:rPr lang="en-US" sz="2400" i="1" dirty="0"/>
              <a:t>a</a:t>
            </a:r>
            <a:r>
              <a:rPr lang="en-US" sz="2400" dirty="0"/>
              <a:t>, 0) 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baseline="30000" dirty="0"/>
              <a:t>+</a:t>
            </a:r>
            <a:r>
              <a:rPr lang="en-US" sz="2400" dirty="0"/>
              <a:t> or </a:t>
            </a:r>
            <a:r>
              <a:rPr lang="en-US" sz="2400" i="1" dirty="0"/>
              <a:t>a </a:t>
            </a:r>
            <a:r>
              <a:rPr lang="en-US" sz="2400" i="1" baseline="30000" dirty="0"/>
              <a:t>–</a:t>
            </a:r>
            <a:r>
              <a:rPr lang="en-US" sz="2400" dirty="0"/>
              <a:t>. The line is said to be a </a:t>
            </a:r>
            <a:r>
              <a:rPr lang="en-US" sz="2400" i="1" dirty="0"/>
              <a:t>vertical asymptote </a:t>
            </a:r>
            <a:r>
              <a:rPr lang="en-US" sz="2400" dirty="0"/>
              <a:t>of the graph.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7067550" y="5762625"/>
            <a:ext cx="54373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(d)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5105400" y="5762625"/>
            <a:ext cx="5004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(c)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3076575" y="5762625"/>
            <a:ext cx="54373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(b)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1143000" y="5762625"/>
            <a:ext cx="52610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(a)</a:t>
            </a:r>
          </a:p>
        </p:txBody>
      </p:sp>
      <p:pic>
        <p:nvPicPr>
          <p:cNvPr id="227337" name="Picture 9" descr="Pictur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819400"/>
            <a:ext cx="1627188" cy="2889250"/>
          </a:xfrm>
          <a:prstGeom prst="rect">
            <a:avLst/>
          </a:prstGeom>
          <a:noFill/>
        </p:spPr>
      </p:pic>
      <p:pic>
        <p:nvPicPr>
          <p:cNvPr id="227338" name="Picture 10" descr="Picture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833688"/>
            <a:ext cx="1663700" cy="2914650"/>
          </a:xfrm>
          <a:prstGeom prst="rect">
            <a:avLst/>
          </a:prstGeom>
          <a:noFill/>
        </p:spPr>
      </p:pic>
      <p:pic>
        <p:nvPicPr>
          <p:cNvPr id="227339" name="Picture 11" descr="Picture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828925"/>
            <a:ext cx="1719263" cy="2882900"/>
          </a:xfrm>
          <a:prstGeom prst="rect">
            <a:avLst/>
          </a:prstGeom>
          <a:noFill/>
        </p:spPr>
      </p:pic>
      <p:pic>
        <p:nvPicPr>
          <p:cNvPr id="227340" name="Picture 12" descr="Picture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2843213"/>
            <a:ext cx="1663700" cy="2876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21419B"/>
                </a:solidFill>
              </a:rPr>
              <a:t>Definition of a Vertical </a:t>
            </a:r>
            <a:r>
              <a:rPr lang="en-US" sz="2400" dirty="0">
                <a:solidFill>
                  <a:srgbClr val="21419C"/>
                </a:solidFill>
              </a:rPr>
              <a:t>Asymptote</a:t>
            </a:r>
          </a:p>
          <a:p>
            <a:pPr marL="0" indent="0">
              <a:buNone/>
            </a:pPr>
            <a:r>
              <a:rPr lang="en-US" sz="2400" dirty="0"/>
              <a:t>The line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i="1" dirty="0"/>
              <a:t>a</a:t>
            </a:r>
            <a:r>
              <a:rPr lang="en-US" sz="2400" dirty="0"/>
              <a:t> is a </a:t>
            </a:r>
            <a:r>
              <a:rPr lang="en-US" sz="2400" b="1" dirty="0"/>
              <a:t>vertical asymptote </a:t>
            </a:r>
            <a:r>
              <a:rPr lang="en-US" sz="2400" dirty="0"/>
              <a:t>of the graph of a function </a:t>
            </a:r>
            <a:r>
              <a:rPr lang="en-US" sz="2400" i="1" dirty="0"/>
              <a:t>F </a:t>
            </a:r>
            <a:r>
              <a:rPr lang="en-US" sz="2400" dirty="0"/>
              <a:t>provided</a:t>
            </a:r>
          </a:p>
          <a:p>
            <a:pPr marL="0" indent="0">
              <a:buNone/>
            </a:pPr>
            <a:endParaRPr lang="en-US" sz="2400" dirty="0">
              <a:solidFill>
                <a:srgbClr val="21419C"/>
              </a:solidFill>
            </a:endParaRP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          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smtClean="0"/>
              <a:t> +          or   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21419C"/>
              </a:solidFill>
            </a:endParaRPr>
          </a:p>
          <a:p>
            <a:pPr marL="0" indent="0">
              <a:buNone/>
            </a:pPr>
            <a:r>
              <a:rPr lang="en-US" sz="2400" dirty="0"/>
              <a:t>as </a:t>
            </a:r>
            <a:r>
              <a:rPr lang="en-US" sz="2400" i="1" dirty="0"/>
              <a:t>x </a:t>
            </a:r>
            <a:r>
              <a:rPr lang="en-US" sz="2400" dirty="0"/>
              <a:t>approaches </a:t>
            </a:r>
            <a:r>
              <a:rPr lang="en-US" sz="2400" i="1" dirty="0"/>
              <a:t>a </a:t>
            </a:r>
            <a:r>
              <a:rPr lang="en-US" sz="2400" dirty="0"/>
              <a:t>from either the left or right.</a:t>
            </a:r>
          </a:p>
          <a:p>
            <a:pPr marL="0" indent="0">
              <a:buNone/>
            </a:pPr>
            <a:endParaRPr lang="en-US" sz="2400" dirty="0">
              <a:solidFill>
                <a:srgbClr val="21419C"/>
              </a:solidFill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dirty="0">
                <a:latin typeface="+mn-lt"/>
              </a:rPr>
              <a:t>Vertical and Horizontal Asymptotes</a:t>
            </a:r>
          </a:p>
        </p:txBody>
      </p:sp>
      <p:pic>
        <p:nvPicPr>
          <p:cNvPr id="2293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2092" y="3195002"/>
            <a:ext cx="5476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9381" name="Picture 5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3174682" y="3168967"/>
            <a:ext cx="3381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dirty="0" smtClean="0"/>
              <a:t>the figure shown, </a:t>
            </a:r>
            <a:r>
              <a:rPr lang="en-US" sz="2400" dirty="0"/>
              <a:t>the line </a:t>
            </a:r>
            <a:r>
              <a:rPr lang="en-US" sz="2400" i="1" dirty="0"/>
              <a:t>x </a:t>
            </a:r>
            <a:r>
              <a:rPr lang="en-US" sz="2400" dirty="0"/>
              <a:t>= 2 is </a:t>
            </a:r>
          </a:p>
          <a:p>
            <a:pPr marL="0" indent="0">
              <a:buNone/>
            </a:pPr>
            <a:r>
              <a:rPr lang="en-US" sz="2400" dirty="0"/>
              <a:t>a vertical asymptote of the graph </a:t>
            </a:r>
          </a:p>
          <a:p>
            <a:pPr marL="0" indent="0">
              <a:buNone/>
            </a:pPr>
            <a:r>
              <a:rPr lang="en-US" sz="2400" dirty="0"/>
              <a:t>of </a:t>
            </a:r>
            <a:r>
              <a:rPr lang="en-US" sz="2400" i="1" dirty="0"/>
              <a:t>G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the graph of </a:t>
            </a:r>
            <a:r>
              <a:rPr lang="en-US" sz="2400" i="1" dirty="0"/>
              <a:t>G </a:t>
            </a:r>
            <a:r>
              <a:rPr lang="en-US" sz="2400" dirty="0"/>
              <a:t>in </a:t>
            </a:r>
            <a:r>
              <a:rPr lang="en-US" sz="2400" dirty="0" smtClean="0"/>
              <a:t>also </a:t>
            </a:r>
            <a:r>
              <a:rPr lang="en-US" sz="2400" dirty="0"/>
              <a:t>approaches the </a:t>
            </a:r>
          </a:p>
          <a:p>
            <a:pPr marL="0" indent="0">
              <a:buNone/>
            </a:pPr>
            <a:r>
              <a:rPr lang="en-US" sz="2400" dirty="0"/>
              <a:t>horizontal line </a:t>
            </a:r>
            <a:r>
              <a:rPr lang="en-US" sz="2400" i="1" dirty="0"/>
              <a:t>y </a:t>
            </a:r>
            <a:r>
              <a:rPr lang="en-US" sz="2400" dirty="0"/>
              <a:t>= 1 as </a:t>
            </a:r>
            <a:r>
              <a:rPr lang="en-US" sz="2400" dirty="0" smtClean="0"/>
              <a:t> </a:t>
            </a:r>
            <a:r>
              <a:rPr lang="en-US" sz="2400" i="1" dirty="0" smtClean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     </a:t>
            </a:r>
            <a:r>
              <a:rPr lang="en-US" sz="2400" dirty="0" smtClean="0"/>
              <a:t>   and </a:t>
            </a:r>
            <a:r>
              <a:rPr lang="en-US" sz="2400" dirty="0"/>
              <a:t>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 </a:t>
            </a:r>
            <a:r>
              <a:rPr lang="en-US" sz="2400" dirty="0" smtClean="0"/>
              <a:t>+  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line </a:t>
            </a:r>
            <a:r>
              <a:rPr lang="en-US" sz="2400" i="1" dirty="0"/>
              <a:t>y </a:t>
            </a:r>
            <a:r>
              <a:rPr lang="en-US" sz="2400" dirty="0"/>
              <a:t>= 1 is a </a:t>
            </a:r>
            <a:r>
              <a:rPr lang="en-US" sz="2400" i="1" dirty="0"/>
              <a:t>horizontal asymptote </a:t>
            </a:r>
            <a:r>
              <a:rPr lang="en-US" sz="2400" dirty="0"/>
              <a:t>of the graph of </a:t>
            </a:r>
            <a:r>
              <a:rPr lang="en-US" sz="2400" i="1" dirty="0"/>
              <a:t>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3737" y="3733071"/>
            <a:ext cx="452635" cy="17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429" name="Picture 5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6215062" y="3693253"/>
            <a:ext cx="3381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432" name="Picture 8" descr="Pictur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378586"/>
            <a:ext cx="2468562" cy="283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21419B"/>
                </a:solidFill>
              </a:rPr>
              <a:t>Definition of a Horizontal Asymptote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The line </a:t>
            </a:r>
            <a:r>
              <a:rPr lang="en-US" sz="2400" i="1" dirty="0"/>
              <a:t>y </a:t>
            </a:r>
            <a:r>
              <a:rPr lang="en-US" sz="2400" dirty="0"/>
              <a:t>= </a:t>
            </a:r>
            <a:r>
              <a:rPr lang="en-US" sz="2400" i="1" dirty="0"/>
              <a:t>b</a:t>
            </a:r>
            <a:r>
              <a:rPr lang="en-US" sz="2400" dirty="0"/>
              <a:t> is a </a:t>
            </a:r>
            <a:r>
              <a:rPr lang="en-US" sz="2400" b="1" dirty="0"/>
              <a:t>horizontal asymptote </a:t>
            </a:r>
            <a:r>
              <a:rPr lang="en-US" sz="2400" dirty="0"/>
              <a:t>of the graph of a function </a:t>
            </a:r>
            <a:r>
              <a:rPr lang="en-US" sz="2400" i="1" dirty="0"/>
              <a:t>F </a:t>
            </a:r>
            <a:r>
              <a:rPr lang="en-US" sz="2400" dirty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  </a:t>
            </a:r>
            <a:r>
              <a:rPr lang="en-US" sz="2400" dirty="0"/>
              <a:t>as</a:t>
            </a:r>
            <a:r>
              <a:rPr lang="en-US" sz="2400" i="1" dirty="0"/>
              <a:t>  x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+</a:t>
            </a:r>
            <a:r>
              <a:rPr lang="en-US" sz="2400" i="1" dirty="0" smtClean="0"/>
              <a:t>         </a:t>
            </a:r>
            <a:r>
              <a:rPr lang="en-US" sz="2400" dirty="0" smtClean="0"/>
              <a:t>or 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endParaRPr lang="en-US" sz="2400" dirty="0">
              <a:solidFill>
                <a:srgbClr val="21419B"/>
              </a:solidFill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Vertical and Horizontal Asymptotes</a:t>
            </a:r>
          </a:p>
        </p:txBody>
      </p:sp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3776662" y="3531393"/>
            <a:ext cx="3381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534568"/>
            <a:ext cx="5476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sz="2400" dirty="0" smtClean="0"/>
              <a:t>The figure below illustrates </a:t>
            </a:r>
            <a:r>
              <a:rPr lang="en-US" sz="2400" dirty="0"/>
              <a:t>some of the ways in which the graph of a rational function may approach its horizontal asymptote.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Vertical and Horizontal Asymptotes</a:t>
            </a:r>
          </a:p>
        </p:txBody>
      </p:sp>
      <p:pic>
        <p:nvPicPr>
          <p:cNvPr id="235524" name="Picture 4" descr="Picture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3105150"/>
            <a:ext cx="2511425" cy="2378075"/>
          </a:xfrm>
          <a:prstGeom prst="rect">
            <a:avLst/>
          </a:prstGeom>
          <a:noFill/>
        </p:spPr>
      </p:pic>
      <p:pic>
        <p:nvPicPr>
          <p:cNvPr id="235525" name="Picture 5" descr="Picture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8188" y="3046413"/>
            <a:ext cx="2547937" cy="2451100"/>
          </a:xfrm>
          <a:prstGeom prst="rect">
            <a:avLst/>
          </a:prstGeom>
          <a:noFill/>
        </p:spPr>
      </p:pic>
      <p:pic>
        <p:nvPicPr>
          <p:cNvPr id="235526" name="Picture 6" descr="Picture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2175" y="3062288"/>
            <a:ext cx="2438400" cy="2438400"/>
          </a:xfrm>
          <a:prstGeom prst="rect">
            <a:avLst/>
          </a:prstGeom>
          <a:noFill/>
        </p:spPr>
      </p:pic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819525" y="5634038"/>
            <a:ext cx="25812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>
                <a:latin typeface="+mn-lt"/>
              </a:rPr>
              <a:t>F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x</a:t>
            </a:r>
            <a:r>
              <a:rPr lang="en-US" sz="2400" dirty="0">
                <a:latin typeface="+mn-lt"/>
              </a:rPr>
              <a:t>) </a:t>
            </a:r>
            <a:r>
              <a:rPr lang="en-US" sz="2400" dirty="0">
                <a:latin typeface="+mn-lt"/>
                <a:sym typeface="Symbol" pitchFamily="18" charset="2"/>
              </a:rPr>
              <a:t>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b </a:t>
            </a:r>
            <a:r>
              <a:rPr lang="en-US" sz="2400" dirty="0">
                <a:latin typeface="+mn-lt"/>
              </a:rPr>
              <a:t>as</a:t>
            </a:r>
            <a:r>
              <a:rPr lang="en-US" sz="2400" i="1" dirty="0">
                <a:latin typeface="+mn-lt"/>
              </a:rPr>
              <a:t> x </a:t>
            </a:r>
            <a:r>
              <a:rPr lang="en-US" sz="2400" dirty="0" smtClean="0">
                <a:latin typeface="+mn-lt"/>
                <a:sym typeface="Symbol" pitchFamily="18" charset="2"/>
              </a:rPr>
              <a:t>+</a:t>
            </a:r>
            <a:endParaRPr lang="en-US" sz="2400" dirty="0">
              <a:latin typeface="+mn-lt"/>
              <a:sym typeface="Symbol" pitchFamily="18" charset="2"/>
            </a:endParaRPr>
          </a:p>
        </p:txBody>
      </p:sp>
      <p:pic>
        <p:nvPicPr>
          <p:cNvPr id="235528" name="Picture 8"/>
          <p:cNvPicPr>
            <a:picLocks noChangeAspect="1" noChangeArrowheads="1"/>
          </p:cNvPicPr>
          <p:nvPr/>
        </p:nvPicPr>
        <p:blipFill>
          <a:blip r:embed="rId6" cstate="print"/>
          <a:srcRect l="38235"/>
          <a:stretch>
            <a:fillRect/>
          </a:stretch>
        </p:blipFill>
        <p:spPr bwMode="auto">
          <a:xfrm>
            <a:off x="6002618" y="5751684"/>
            <a:ext cx="321982" cy="20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It is common practice to display the asymptotes of the graph of a rational function by using dashed lines. </a:t>
            </a:r>
          </a:p>
          <a:p>
            <a:pPr marL="0" indent="0">
              <a:lnSpc>
                <a:spcPct val="115000"/>
              </a:lnSpc>
              <a:buNone/>
            </a:pPr>
            <a:endParaRPr lang="en-US" sz="2400" dirty="0"/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Although a rational function may have several vertical asymptotes, it can have at most one horizontal asymptote.</a:t>
            </a:r>
          </a:p>
          <a:p>
            <a:pPr marL="0" indent="0">
              <a:lnSpc>
                <a:spcPct val="115000"/>
              </a:lnSpc>
              <a:buNone/>
            </a:pPr>
            <a:endParaRPr lang="en-US" sz="2400" dirty="0"/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The graph may intersect its horizontal asymptote.</a:t>
            </a:r>
          </a:p>
          <a:p>
            <a:pPr marL="0" indent="0">
              <a:lnSpc>
                <a:spcPct val="115000"/>
              </a:lnSpc>
              <a:buNone/>
            </a:pPr>
            <a:endParaRPr lang="en-US" sz="2400" dirty="0"/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Geometrically, a line is an asymptote of a curve if the distance between the line and a point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on the curve approaches zero as the distance between the origin and the point </a:t>
            </a:r>
            <a:r>
              <a:rPr lang="en-US" sz="2400" i="1" dirty="0"/>
              <a:t>P </a:t>
            </a:r>
            <a:r>
              <a:rPr lang="en-US" sz="2400" dirty="0"/>
              <a:t>increases without bound.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sz="2400"/>
              <a:t>Vertical asymptotes of the graph of a rational function can be found by using the following theorem.</a:t>
            </a:r>
          </a:p>
          <a:p>
            <a:pPr marL="0" indent="0">
              <a:lnSpc>
                <a:spcPct val="125000"/>
              </a:lnSpc>
              <a:buNone/>
            </a:pPr>
            <a:endParaRPr lang="en-US" sz="2400"/>
          </a:p>
          <a:p>
            <a:pPr marL="0" indent="0">
              <a:lnSpc>
                <a:spcPct val="125000"/>
              </a:lnSpc>
              <a:buNone/>
            </a:pPr>
            <a:r>
              <a:rPr lang="en-US" sz="2400">
                <a:solidFill>
                  <a:srgbClr val="B30000"/>
                </a:solidFill>
              </a:rPr>
              <a:t>Theorem on Vertical Asymptotes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2400"/>
              <a:t>If the real number </a:t>
            </a:r>
            <a:r>
              <a:rPr lang="en-US" sz="2400" i="1"/>
              <a:t>a </a:t>
            </a:r>
            <a:r>
              <a:rPr lang="en-US" sz="2400"/>
              <a:t>is a zero of the denominator 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),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2400"/>
              <a:t>then the graph of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= </a:t>
            </a: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)/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), where </a:t>
            </a: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and 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</a:t>
            </a:r>
            <a:r>
              <a:rPr lang="en-US" sz="2400" i="1"/>
              <a:t>have no common factors, </a:t>
            </a:r>
            <a:r>
              <a:rPr lang="en-US" sz="2400"/>
              <a:t>has the vertical asymptote </a:t>
            </a:r>
            <a:r>
              <a:rPr lang="en-US" sz="2400" i="1"/>
              <a:t>x</a:t>
            </a:r>
            <a:r>
              <a:rPr lang="en-US" sz="2400"/>
              <a:t> = </a:t>
            </a:r>
            <a:r>
              <a:rPr lang="en-US" sz="2400" i="1"/>
              <a:t>a</a:t>
            </a:r>
            <a:r>
              <a:rPr lang="en-US" sz="2400"/>
              <a:t>.</a:t>
            </a:r>
            <a:endParaRPr lang="en-US" sz="2400">
              <a:solidFill>
                <a:srgbClr val="B3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Find the vertical asymptotes of each rational function.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a.                                             b.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21419C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1419C"/>
                </a:solidFill>
              </a:rPr>
              <a:t>Solution: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a. </a:t>
            </a:r>
            <a:r>
              <a:rPr lang="en-US" sz="2400" dirty="0"/>
              <a:t>To find the vertical asymptotes, </a:t>
            </a:r>
            <a:br>
              <a:rPr lang="en-US" sz="2400" dirty="0"/>
            </a:br>
            <a:r>
              <a:rPr lang="en-US" sz="2400" dirty="0"/>
              <a:t>    determine the real </a:t>
            </a:r>
            <a:r>
              <a:rPr lang="en-US" sz="2400" dirty="0" err="1"/>
              <a:t>zeros</a:t>
            </a:r>
            <a:r>
              <a:rPr lang="en-US" sz="2400" dirty="0"/>
              <a:t> of the </a:t>
            </a:r>
            <a:br>
              <a:rPr lang="en-US" sz="2400" dirty="0"/>
            </a:br>
            <a:r>
              <a:rPr lang="en-US" sz="2400" dirty="0"/>
              <a:t>    denominator. The denominator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+ 1 has no real </a:t>
            </a:r>
            <a:r>
              <a:rPr lang="en-US" sz="2400" dirty="0" err="1"/>
              <a:t>zeros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009AFF"/>
                </a:solidFill>
              </a:rPr>
              <a:t>the </a:t>
            </a:r>
            <a:br>
              <a:rPr lang="en-US" sz="2400" dirty="0">
                <a:solidFill>
                  <a:srgbClr val="009AFF"/>
                </a:solidFill>
              </a:rPr>
            </a:br>
            <a:r>
              <a:rPr lang="en-US" sz="2400" dirty="0">
                <a:solidFill>
                  <a:srgbClr val="009AFF"/>
                </a:solidFill>
              </a:rPr>
              <a:t>    graph of </a:t>
            </a:r>
            <a:r>
              <a:rPr lang="en-US" sz="2400" i="1" dirty="0">
                <a:solidFill>
                  <a:srgbClr val="009AFF"/>
                </a:solidFill>
              </a:rPr>
              <a:t>f </a:t>
            </a:r>
            <a:r>
              <a:rPr lang="en-US" sz="2400" dirty="0">
                <a:solidFill>
                  <a:srgbClr val="009AFF"/>
                </a:solidFill>
              </a:rPr>
              <a:t>has no vertical </a:t>
            </a:r>
            <a:br>
              <a:rPr lang="en-US" sz="2400" dirty="0">
                <a:solidFill>
                  <a:srgbClr val="009AFF"/>
                </a:solidFill>
              </a:rPr>
            </a:br>
            <a:r>
              <a:rPr lang="en-US" sz="2400" dirty="0">
                <a:solidFill>
                  <a:srgbClr val="009AFF"/>
                </a:solidFill>
              </a:rPr>
              <a:t>    asymptotes.</a:t>
            </a:r>
            <a:r>
              <a:rPr lang="en-US" sz="2400" dirty="0"/>
              <a:t> 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dirty="0">
                <a:latin typeface="+mn-lt"/>
              </a:rPr>
              <a:t>Example 1 – </a:t>
            </a:r>
            <a:r>
              <a:rPr lang="en-US" sz="2400" i="1" dirty="0">
                <a:latin typeface="+mn-lt"/>
              </a:rPr>
              <a:t>Find the Vertical Asymptotes of a Rational Function</a:t>
            </a:r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213" y="1922463"/>
            <a:ext cx="1928812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038350"/>
            <a:ext cx="2476500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41671" name="Picture 7" descr="Picture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3063" y="3548063"/>
            <a:ext cx="3005137" cy="2700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b.</a:t>
            </a:r>
            <a:r>
              <a:rPr lang="en-US" sz="2400" dirty="0"/>
              <a:t> The denominator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i="1" dirty="0"/>
              <a:t>x </a:t>
            </a:r>
            <a:r>
              <a:rPr lang="en-US" sz="2400" dirty="0"/>
              <a:t>– 6 = (</a:t>
            </a:r>
            <a:r>
              <a:rPr lang="en-US" sz="2400" i="1" dirty="0"/>
              <a:t>x </a:t>
            </a:r>
            <a:r>
              <a:rPr lang="en-US" sz="2400" dirty="0"/>
              <a:t>– 3)(</a:t>
            </a:r>
            <a:r>
              <a:rPr lang="en-US" sz="2400" i="1" dirty="0"/>
              <a:t>x </a:t>
            </a:r>
            <a:r>
              <a:rPr lang="en-US" sz="2400" dirty="0"/>
              <a:t>+ 2) has </a:t>
            </a:r>
            <a:r>
              <a:rPr lang="en-US" sz="2400" dirty="0" err="1"/>
              <a:t>zeros</a:t>
            </a:r>
            <a:r>
              <a:rPr lang="en-US" sz="2400" dirty="0"/>
              <a:t> of</a:t>
            </a:r>
            <a:br>
              <a:rPr lang="en-US" sz="2400" dirty="0"/>
            </a:br>
            <a:r>
              <a:rPr lang="en-US" sz="2400" dirty="0"/>
              <a:t>    3 and –2. The numerator has no common factors with</a:t>
            </a:r>
            <a:br>
              <a:rPr lang="en-US" sz="2400" dirty="0"/>
            </a:br>
            <a:r>
              <a:rPr lang="en-US" sz="2400" dirty="0"/>
              <a:t>    the denominator, so </a:t>
            </a:r>
            <a:r>
              <a:rPr lang="en-US" sz="2400" i="1" dirty="0">
                <a:solidFill>
                  <a:srgbClr val="009AFF"/>
                </a:solidFill>
              </a:rPr>
              <a:t>x </a:t>
            </a:r>
            <a:r>
              <a:rPr lang="en-US" sz="2400" dirty="0">
                <a:solidFill>
                  <a:srgbClr val="009AFF"/>
                </a:solidFill>
              </a:rPr>
              <a:t>= 3 and </a:t>
            </a:r>
            <a:r>
              <a:rPr lang="en-US" sz="2400" i="1" dirty="0">
                <a:solidFill>
                  <a:srgbClr val="009AFF"/>
                </a:solidFill>
              </a:rPr>
              <a:t>x </a:t>
            </a:r>
            <a:r>
              <a:rPr lang="en-US" sz="2400" dirty="0">
                <a:solidFill>
                  <a:srgbClr val="009AFF"/>
                </a:solidFill>
              </a:rPr>
              <a:t>= –2 are both vertical</a:t>
            </a:r>
            <a:br>
              <a:rPr lang="en-US" sz="2400" dirty="0">
                <a:solidFill>
                  <a:srgbClr val="009AFF"/>
                </a:solidFill>
              </a:rPr>
            </a:br>
            <a:r>
              <a:rPr lang="en-US" sz="2400" dirty="0">
                <a:solidFill>
                  <a:srgbClr val="009AFF"/>
                </a:solidFill>
              </a:rPr>
              <a:t>    asymptotes of the graph of </a:t>
            </a:r>
            <a:r>
              <a:rPr lang="en-US" sz="2400" i="1" dirty="0" smtClean="0">
                <a:solidFill>
                  <a:srgbClr val="009AFF"/>
                </a:solidFill>
              </a:rPr>
              <a:t>g</a:t>
            </a:r>
            <a:r>
              <a:rPr lang="en-US" sz="2400" dirty="0">
                <a:solidFill>
                  <a:srgbClr val="009AFF"/>
                </a:solidFill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43717" name="Picture 5" descr="Picture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3" y="3128963"/>
            <a:ext cx="3236912" cy="3224212"/>
          </a:xfrm>
          <a:prstGeom prst="rect">
            <a:avLst/>
          </a:prstGeom>
          <a:noFill/>
        </p:spPr>
      </p:pic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8242300" y="652463"/>
            <a:ext cx="9701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/>
              <a:t>If the denominator of a rational function is written as a product of linear factors, then the following theorem can be used to determine the manner in which the graph of the rational function approaches its vertical asymptotes.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en-US" sz="2400">
                <a:solidFill>
                  <a:srgbClr val="B30000"/>
                </a:solidFill>
              </a:rPr>
              <a:t>Behavior Near a Vertical Asymptote Theorem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/>
              <a:t>Let </a:t>
            </a:r>
            <a:r>
              <a:rPr lang="en-US" sz="2400" i="1"/>
              <a:t>F </a:t>
            </a:r>
            <a:r>
              <a:rPr lang="en-US" sz="2400"/>
              <a:t>be a function defined by a rational expression </a:t>
            </a:r>
            <a:r>
              <a:rPr lang="en-US" sz="2400" i="1"/>
              <a:t>in simplest form.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en-US" sz="2400"/>
              <a:t>If (</a:t>
            </a:r>
            <a:r>
              <a:rPr lang="en-US" sz="2400" i="1"/>
              <a:t>x </a:t>
            </a:r>
            <a:r>
              <a:rPr lang="en-US" sz="2400"/>
              <a:t>– </a:t>
            </a:r>
            <a:r>
              <a:rPr lang="en-US" sz="2400" i="1"/>
              <a:t>a</a:t>
            </a:r>
            <a:r>
              <a:rPr lang="en-US" sz="2400"/>
              <a:t>)</a:t>
            </a:r>
            <a:r>
              <a:rPr lang="en-US" sz="2400" i="1" baseline="30000"/>
              <a:t>n</a:t>
            </a:r>
            <a:r>
              <a:rPr lang="en-US" sz="2400"/>
              <a:t> is the largest power of (</a:t>
            </a:r>
            <a:r>
              <a:rPr lang="en-US" sz="2400" i="1"/>
              <a:t>x </a:t>
            </a:r>
            <a:r>
              <a:rPr lang="en-US" sz="2400"/>
              <a:t>– </a:t>
            </a:r>
            <a:r>
              <a:rPr lang="en-US" sz="2400" i="1"/>
              <a:t>a</a:t>
            </a:r>
            <a:r>
              <a:rPr lang="en-US" sz="2400"/>
              <a:t>) that is a factor of the denominator of </a:t>
            </a:r>
            <a:r>
              <a:rPr lang="en-US" sz="2400" i="1"/>
              <a:t>F</a:t>
            </a:r>
            <a:r>
              <a:rPr lang="en-US" sz="2400"/>
              <a:t>, then the graph of </a:t>
            </a:r>
            <a:r>
              <a:rPr lang="en-US" sz="2400" i="1"/>
              <a:t>F </a:t>
            </a:r>
            <a:r>
              <a:rPr lang="en-US" sz="2400"/>
              <a:t>will have a vertical asymptote at </a:t>
            </a:r>
            <a:r>
              <a:rPr lang="en-US" sz="2400" i="1"/>
              <a:t>x </a:t>
            </a:r>
            <a:r>
              <a:rPr lang="en-US" sz="2400"/>
              <a:t>= </a:t>
            </a:r>
            <a:r>
              <a:rPr lang="en-US" sz="2400" i="1"/>
              <a:t>a. </a:t>
            </a:r>
            <a:endParaRPr lang="en-US" sz="240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Vertical and Horizontal Asymptotes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If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and </a:t>
            </a:r>
            <a:r>
              <a:rPr lang="en-US" sz="2400" i="1" dirty="0"/>
              <a:t>Q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are polynomials, then the function </a:t>
            </a:r>
            <a:r>
              <a:rPr lang="en-US" sz="2400" i="1" dirty="0"/>
              <a:t>F </a:t>
            </a:r>
            <a:r>
              <a:rPr lang="en-US" sz="2400" dirty="0"/>
              <a:t>given by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 called a </a:t>
            </a:r>
            <a:r>
              <a:rPr lang="en-US" sz="2400" b="1" dirty="0"/>
              <a:t>rational function. </a:t>
            </a:r>
            <a:r>
              <a:rPr lang="en-US" sz="2400" dirty="0"/>
              <a:t>The domain of </a:t>
            </a:r>
            <a:r>
              <a:rPr lang="en-US" sz="2400" i="1" dirty="0"/>
              <a:t>F </a:t>
            </a:r>
            <a:r>
              <a:rPr lang="en-US" sz="2400" dirty="0"/>
              <a:t>is the set of all real numbers except those for which </a:t>
            </a:r>
            <a:r>
              <a:rPr lang="en-US" sz="2400" i="1" dirty="0"/>
              <a:t>Q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0.</a:t>
            </a:r>
          </a:p>
          <a:p>
            <a:pPr>
              <a:buNone/>
            </a:pPr>
            <a:r>
              <a:rPr lang="en-US" sz="2400" dirty="0"/>
              <a:t>For example, let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Setting the denominator equal to zero, we have</a:t>
            </a:r>
          </a:p>
          <a:p>
            <a:pPr>
              <a:buNone/>
            </a:pPr>
            <a:r>
              <a:rPr lang="en-US" sz="2400" dirty="0"/>
              <a:t>		2</a:t>
            </a:r>
            <a:r>
              <a:rPr lang="en-US" sz="2400" i="1" dirty="0"/>
              <a:t>x</a:t>
            </a:r>
            <a:r>
              <a:rPr lang="en-US" sz="2400" baseline="30000" dirty="0"/>
              <a:t>3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15</a:t>
            </a:r>
            <a:r>
              <a:rPr lang="en-US" sz="2400" i="1" dirty="0"/>
              <a:t>x </a:t>
            </a:r>
            <a:r>
              <a:rPr lang="en-US" sz="2400" dirty="0"/>
              <a:t>= 0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Vertical and Horizontal Asymptotes</a:t>
            </a:r>
          </a:p>
        </p:txBody>
      </p:sp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828800"/>
            <a:ext cx="1690688" cy="841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27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0862" y="3886200"/>
            <a:ext cx="3081338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Its graph will approach the asymptote in the manner shown below.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1. </a:t>
            </a:r>
            <a:r>
              <a:rPr lang="en-US" sz="2400" dirty="0"/>
              <a:t>If </a:t>
            </a:r>
            <a:r>
              <a:rPr lang="en-US" sz="2400" i="1" dirty="0"/>
              <a:t>n </a:t>
            </a:r>
            <a:r>
              <a:rPr lang="en-US" sz="2400" dirty="0"/>
              <a:t>is </a:t>
            </a:r>
            <a:r>
              <a:rPr lang="en-US" sz="2400" i="1" dirty="0"/>
              <a:t>odd</a:t>
            </a:r>
            <a:r>
              <a:rPr lang="en-US" sz="2400" dirty="0"/>
              <a:t>, </a:t>
            </a:r>
            <a:r>
              <a:rPr lang="en-US" sz="2400" i="1" dirty="0"/>
              <a:t>F </a:t>
            </a:r>
            <a:r>
              <a:rPr lang="en-US" sz="2400" dirty="0"/>
              <a:t>will approach </a:t>
            </a:r>
            <a:r>
              <a:rPr lang="en-US" sz="2400" dirty="0" smtClean="0"/>
              <a:t>+     on </a:t>
            </a:r>
            <a:r>
              <a:rPr lang="en-US" sz="2400" dirty="0"/>
              <a:t>one side of the vertical</a:t>
            </a:r>
            <a:br>
              <a:rPr lang="en-US" sz="2400" dirty="0"/>
            </a:br>
            <a:r>
              <a:rPr lang="en-US" sz="2400" dirty="0"/>
              <a:t>    asymptote </a:t>
            </a:r>
            <a:r>
              <a:rPr lang="en-US" sz="2400" dirty="0" smtClean="0"/>
              <a:t>and          </a:t>
            </a:r>
            <a:r>
              <a:rPr lang="en-US" sz="2400" dirty="0"/>
              <a:t>on the other side of the vertical</a:t>
            </a:r>
            <a:br>
              <a:rPr lang="en-US" sz="2400" dirty="0"/>
            </a:br>
            <a:r>
              <a:rPr lang="en-US" sz="2400" dirty="0"/>
              <a:t>    asymptote.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4233862" y="2743200"/>
            <a:ext cx="3381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8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9393" y="3113088"/>
            <a:ext cx="547687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815" name="Picture 7" descr="Picture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0550" y="3898900"/>
            <a:ext cx="5394325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/>
              <a:t>2. </a:t>
            </a:r>
            <a:r>
              <a:rPr lang="en-US" sz="2400" dirty="0"/>
              <a:t>If </a:t>
            </a:r>
            <a:r>
              <a:rPr lang="en-US" sz="2400" i="1" dirty="0"/>
              <a:t>n </a:t>
            </a:r>
            <a:r>
              <a:rPr lang="en-US" sz="2400" dirty="0"/>
              <a:t>is </a:t>
            </a:r>
            <a:r>
              <a:rPr lang="en-US" sz="2400" i="1" dirty="0"/>
              <a:t>even</a:t>
            </a:r>
            <a:r>
              <a:rPr lang="en-US" sz="2400" dirty="0"/>
              <a:t>, </a:t>
            </a:r>
            <a:r>
              <a:rPr lang="en-US" sz="2400" i="1" dirty="0"/>
              <a:t>F </a:t>
            </a:r>
            <a:r>
              <a:rPr lang="en-US" sz="2400" dirty="0"/>
              <a:t>will approach </a:t>
            </a:r>
            <a:r>
              <a:rPr lang="en-US" sz="2400" dirty="0" smtClean="0"/>
              <a:t>+      on </a:t>
            </a:r>
            <a:r>
              <a:rPr lang="en-US" sz="2400" dirty="0"/>
              <a:t>both sides of the</a:t>
            </a:r>
            <a:br>
              <a:rPr lang="en-US" sz="2400" dirty="0"/>
            </a:br>
            <a:r>
              <a:rPr lang="en-US" sz="2400" dirty="0"/>
              <a:t>    vertical asymptote or </a:t>
            </a:r>
            <a:r>
              <a:rPr lang="en-US" sz="2400" i="1" dirty="0"/>
              <a:t>F </a:t>
            </a:r>
            <a:r>
              <a:rPr lang="en-US" sz="2400" dirty="0"/>
              <a:t>will </a:t>
            </a:r>
            <a:r>
              <a:rPr lang="en-US" sz="2400" dirty="0" smtClean="0"/>
              <a:t>approach          </a:t>
            </a:r>
            <a:r>
              <a:rPr lang="en-US" sz="2400" dirty="0"/>
              <a:t>on both sides</a:t>
            </a:r>
            <a:br>
              <a:rPr lang="en-US" sz="2400" dirty="0"/>
            </a:br>
            <a:r>
              <a:rPr lang="en-US" sz="2400" dirty="0"/>
              <a:t>    of the vertical asymptote.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            </a:t>
            </a:r>
          </a:p>
        </p:txBody>
      </p:sp>
      <p:pic>
        <p:nvPicPr>
          <p:cNvPr id="249861" name="Picture 5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4368641" y="1535430"/>
            <a:ext cx="3381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8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113" y="1998663"/>
            <a:ext cx="547687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863" name="Picture 7" descr="Picture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0388" y="3048000"/>
            <a:ext cx="5456237" cy="2713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Here is a specific example of how we can use the Behavior Near a Vertical Asymptote Theorem. Consider the rational function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The exponent of (</a:t>
            </a:r>
            <a:r>
              <a:rPr lang="en-US" sz="2400" i="1" dirty="0"/>
              <a:t>x </a:t>
            </a:r>
            <a:r>
              <a:rPr lang="en-US" sz="2400" dirty="0"/>
              <a:t>– 2) is 1. Because 1 is an odd number, the graph of </a:t>
            </a:r>
            <a:r>
              <a:rPr lang="en-US" sz="2400" i="1" dirty="0"/>
              <a:t>F </a:t>
            </a:r>
            <a:r>
              <a:rPr lang="en-US" sz="2400" dirty="0"/>
              <a:t>will </a:t>
            </a:r>
            <a:r>
              <a:rPr lang="en-US" sz="2400" dirty="0" smtClean="0"/>
              <a:t>approach  +      on </a:t>
            </a:r>
            <a:r>
              <a:rPr lang="en-US" sz="2400" dirty="0"/>
              <a:t>one side of the vertical asymptote </a:t>
            </a:r>
            <a:r>
              <a:rPr lang="en-US" sz="2400" i="1" dirty="0"/>
              <a:t>x </a:t>
            </a:r>
            <a:r>
              <a:rPr lang="en-US" sz="2400" dirty="0"/>
              <a:t>= 2 and it will approach  </a:t>
            </a:r>
            <a:r>
              <a:rPr lang="en-US" sz="2400" dirty="0" smtClean="0"/>
              <a:t>         on </a:t>
            </a:r>
            <a:r>
              <a:rPr lang="en-US" sz="2400" dirty="0"/>
              <a:t>the other side. The exponent of (</a:t>
            </a:r>
            <a:r>
              <a:rPr lang="en-US" sz="2400" i="1" dirty="0"/>
              <a:t>x </a:t>
            </a:r>
            <a:r>
              <a:rPr lang="en-US" sz="2400" dirty="0"/>
              <a:t>– 5) is 2. </a:t>
            </a:r>
          </a:p>
        </p:txBody>
      </p:sp>
      <p:pic>
        <p:nvPicPr>
          <p:cNvPr id="251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850" y="2362200"/>
            <a:ext cx="3135313" cy="722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4" cstate="print"/>
          <a:srcRect l="38235"/>
          <a:stretch>
            <a:fillRect/>
          </a:stretch>
        </p:blipFill>
        <p:spPr bwMode="auto">
          <a:xfrm>
            <a:off x="3817620" y="3954779"/>
            <a:ext cx="3381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19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5880" y="4408170"/>
            <a:ext cx="5476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Because 2 is an even number, the graph of </a:t>
            </a:r>
            <a:r>
              <a:rPr lang="en-US" sz="2400" i="1" dirty="0"/>
              <a:t>F </a:t>
            </a:r>
            <a:r>
              <a:rPr lang="en-US" sz="2400" dirty="0"/>
              <a:t>will approach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+      on </a:t>
            </a:r>
            <a:r>
              <a:rPr lang="en-US" sz="2400" dirty="0"/>
              <a:t>both sides of the vertical asymptote </a:t>
            </a:r>
            <a:r>
              <a:rPr lang="en-US" sz="2400" i="1" dirty="0"/>
              <a:t>x </a:t>
            </a:r>
            <a:r>
              <a:rPr lang="en-US" sz="2400" dirty="0"/>
              <a:t>= 5 or it will approach        </a:t>
            </a:r>
            <a:r>
              <a:rPr lang="en-US" sz="2400" dirty="0" smtClean="0"/>
              <a:t> on </a:t>
            </a:r>
            <a:r>
              <a:rPr lang="en-US" sz="2400" dirty="0"/>
              <a:t>both sides of </a:t>
            </a:r>
            <a:r>
              <a:rPr lang="en-US" sz="2400" i="1" dirty="0"/>
              <a:t>x </a:t>
            </a:r>
            <a:r>
              <a:rPr lang="en-US" sz="2400" dirty="0"/>
              <a:t>= 5.  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We can examine the factors of </a:t>
            </a:r>
            <a:r>
              <a:rPr lang="en-US" sz="2400" i="1" dirty="0"/>
              <a:t>F </a:t>
            </a:r>
            <a:r>
              <a:rPr lang="en-US" sz="2400" dirty="0"/>
              <a:t>to determine the </a:t>
            </a:r>
            <a:r>
              <a:rPr lang="en-US" sz="2400" i="1" dirty="0"/>
              <a:t>exact </a:t>
            </a:r>
            <a:r>
              <a:rPr lang="en-US" sz="2400" dirty="0"/>
              <a:t>manner in which </a:t>
            </a:r>
            <a:r>
              <a:rPr lang="en-US" sz="2400" i="1" dirty="0"/>
              <a:t>F </a:t>
            </a:r>
            <a:r>
              <a:rPr lang="en-US" sz="2400" dirty="0"/>
              <a:t>approaches its vertical asymptotes.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For instance, 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2 </a:t>
            </a:r>
            <a:r>
              <a:rPr lang="en-US" sz="2400" baseline="50000" dirty="0"/>
              <a:t>+</a:t>
            </a:r>
            <a:r>
              <a:rPr lang="en-US" sz="2400" dirty="0"/>
              <a:t>, the factor (</a:t>
            </a:r>
            <a:r>
              <a:rPr lang="en-US" sz="2400" i="1" dirty="0"/>
              <a:t>x </a:t>
            </a:r>
            <a:r>
              <a:rPr lang="en-US" sz="2400" dirty="0"/>
              <a:t>– 2) approaches 0 through </a:t>
            </a:r>
            <a:r>
              <a:rPr lang="en-US" sz="2400" i="1" dirty="0"/>
              <a:t>positive </a:t>
            </a:r>
            <a:r>
              <a:rPr lang="en-US" sz="2400" dirty="0"/>
              <a:t>values and the factor (</a:t>
            </a:r>
            <a:r>
              <a:rPr lang="en-US" sz="2400" i="1" dirty="0"/>
              <a:t>x </a:t>
            </a:r>
            <a:r>
              <a:rPr lang="en-US" sz="2400" dirty="0"/>
              <a:t>– 5)</a:t>
            </a:r>
            <a:r>
              <a:rPr lang="en-US" sz="2400" baseline="30000" dirty="0"/>
              <a:t>2</a:t>
            </a:r>
            <a:r>
              <a:rPr lang="en-US" sz="2400" dirty="0"/>
              <a:t> approaches (–3)</a:t>
            </a:r>
            <a:r>
              <a:rPr lang="en-US" sz="2400" baseline="30000" dirty="0"/>
              <a:t>2</a:t>
            </a:r>
            <a:r>
              <a:rPr lang="en-US" sz="2400" dirty="0"/>
              <a:t> = 9 through </a:t>
            </a:r>
            <a:r>
              <a:rPr lang="en-US" sz="2400" i="1" dirty="0"/>
              <a:t>positive </a:t>
            </a:r>
            <a:r>
              <a:rPr lang="en-US" sz="2400" dirty="0"/>
              <a:t>values.    </a:t>
            </a:r>
          </a:p>
        </p:txBody>
      </p:sp>
      <p:pic>
        <p:nvPicPr>
          <p:cNvPr id="294919" name="Picture 7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732472" y="1982470"/>
            <a:ext cx="3381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492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2120" y="2444433"/>
            <a:ext cx="547687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Thus, 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2 </a:t>
            </a:r>
            <a:r>
              <a:rPr lang="en-US" sz="2400" baseline="50000" dirty="0"/>
              <a:t>+</a:t>
            </a:r>
            <a:r>
              <a:rPr lang="en-US" sz="2400" dirty="0"/>
              <a:t>, the denominator of </a:t>
            </a:r>
            <a:r>
              <a:rPr lang="en-US" sz="2400" i="1" dirty="0"/>
              <a:t>F </a:t>
            </a:r>
            <a:r>
              <a:rPr lang="en-US" sz="2400" dirty="0"/>
              <a:t>approaches 0 </a:t>
            </a:r>
            <a:r>
              <a:rPr lang="en-US" sz="2400" b="1" dirty="0">
                <a:sym typeface="Wingdings 2" pitchFamily="18" charset="2"/>
              </a:rPr>
              <a:t></a:t>
            </a:r>
            <a:r>
              <a:rPr lang="en-US" sz="2400" dirty="0"/>
              <a:t> 9 = 0 through positive values and the numerator of </a:t>
            </a:r>
            <a:r>
              <a:rPr lang="en-US" sz="2400" i="1" dirty="0"/>
              <a:t>F </a:t>
            </a:r>
            <a:r>
              <a:rPr lang="en-US" sz="2400" dirty="0"/>
              <a:t>approaches 2 through positive values.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From this analysis, we see that 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2 </a:t>
            </a:r>
            <a:r>
              <a:rPr lang="en-US" sz="2400" baseline="50000" dirty="0"/>
              <a:t>+</a:t>
            </a:r>
            <a:r>
              <a:rPr lang="en-US" sz="2400" baseline="30000" dirty="0"/>
              <a:t> </a:t>
            </a:r>
            <a:r>
              <a:rPr lang="en-US" sz="2400" dirty="0"/>
              <a:t>the quotient of </a:t>
            </a:r>
            <a:r>
              <a:rPr lang="en-US" sz="2400" i="1" dirty="0"/>
              <a:t>x </a:t>
            </a:r>
            <a:r>
              <a:rPr lang="en-US" sz="2400" dirty="0"/>
              <a:t>and (</a:t>
            </a:r>
            <a:r>
              <a:rPr lang="en-US" sz="2400" i="1" dirty="0"/>
              <a:t>x </a:t>
            </a:r>
            <a:r>
              <a:rPr lang="en-US" sz="2400" dirty="0"/>
              <a:t>– 2)(</a:t>
            </a:r>
            <a:r>
              <a:rPr lang="en-US" sz="2400" i="1" dirty="0"/>
              <a:t>x </a:t>
            </a:r>
            <a:r>
              <a:rPr lang="en-US" sz="2400" dirty="0"/>
              <a:t>– 5)</a:t>
            </a:r>
            <a:r>
              <a:rPr lang="en-US" sz="2400" baseline="30000" dirty="0"/>
              <a:t>2</a:t>
            </a:r>
            <a:r>
              <a:rPr lang="en-US" sz="2400" dirty="0"/>
              <a:t> will be positive and that it will become larger and larger as </a:t>
            </a:r>
            <a:r>
              <a:rPr lang="en-US" sz="2400" i="1" dirty="0"/>
              <a:t>x </a:t>
            </a:r>
            <a:r>
              <a:rPr lang="en-US" sz="2400" dirty="0"/>
              <a:t>gets closer and closer to 2.        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That is, 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2 </a:t>
            </a:r>
            <a:r>
              <a:rPr lang="en-US" sz="2400" baseline="50000" dirty="0"/>
              <a:t>+</a:t>
            </a:r>
            <a:r>
              <a:rPr lang="en-US" sz="2400" dirty="0"/>
              <a:t>, </a:t>
            </a:r>
            <a:r>
              <a:rPr lang="en-US" sz="2400" i="1" dirty="0"/>
              <a:t>F </a:t>
            </a:r>
            <a:r>
              <a:rPr lang="en-US" sz="2400" dirty="0" smtClean="0">
                <a:sym typeface="Symbol" pitchFamily="18" charset="2"/>
              </a:rPr>
              <a:t> +      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Vertical and Horizontal Asymptotes</a:t>
            </a:r>
          </a:p>
        </p:txBody>
      </p:sp>
      <p:pic>
        <p:nvPicPr>
          <p:cNvPr id="253956" name="Picture 4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3630930" y="5349240"/>
            <a:ext cx="3381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We could use a similar analysis to determine the behavior of </a:t>
            </a:r>
            <a:r>
              <a:rPr lang="en-US" sz="2400" i="1" dirty="0"/>
              <a:t>F </a:t>
            </a:r>
            <a:r>
              <a:rPr lang="en-US" sz="2400" dirty="0"/>
              <a:t>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2 </a:t>
            </a:r>
            <a:r>
              <a:rPr lang="en-US" sz="2400" baseline="50000" dirty="0"/>
              <a:t>–</a:t>
            </a:r>
            <a:r>
              <a:rPr lang="en-US" sz="2400" baseline="30000" dirty="0"/>
              <a:t> </a:t>
            </a:r>
            <a:r>
              <a:rPr lang="en-US" sz="2400" dirty="0"/>
              <a:t>; however, we have already determined that </a:t>
            </a:r>
            <a:r>
              <a:rPr lang="en-US" sz="2400" i="1" dirty="0"/>
              <a:t>F </a:t>
            </a:r>
            <a:r>
              <a:rPr lang="en-US" sz="2400" dirty="0" smtClean="0"/>
              <a:t>approaches +       </a:t>
            </a:r>
            <a:r>
              <a:rPr lang="en-US" sz="2400" dirty="0"/>
              <a:t>on one side of </a:t>
            </a:r>
            <a:r>
              <a:rPr lang="en-US" sz="2400" i="1" dirty="0"/>
              <a:t>x </a:t>
            </a:r>
            <a:r>
              <a:rPr lang="en-US" sz="2400" dirty="0"/>
              <a:t>= 2 and        </a:t>
            </a:r>
            <a:r>
              <a:rPr lang="en-US" sz="2400" dirty="0" smtClean="0"/>
              <a:t>  on </a:t>
            </a:r>
            <a:r>
              <a:rPr lang="en-US" sz="2400" dirty="0"/>
              <a:t>the other side. </a:t>
            </a:r>
          </a:p>
          <a:p>
            <a:pPr marL="0" indent="0">
              <a:lnSpc>
                <a:spcPct val="115000"/>
              </a:lnSpc>
              <a:buNone/>
            </a:pPr>
            <a:endParaRPr lang="en-US" sz="2400" dirty="0"/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Thus we can conclude that </a:t>
            </a:r>
            <a:br>
              <a:rPr lang="en-US" sz="2400" dirty="0"/>
            </a:br>
            <a:r>
              <a:rPr lang="en-US" sz="2400" dirty="0"/>
              <a:t>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2 </a:t>
            </a:r>
            <a:r>
              <a:rPr lang="en-US" sz="2400" baseline="50000" dirty="0"/>
              <a:t>–</a:t>
            </a:r>
            <a:r>
              <a:rPr lang="en-US" sz="2400" dirty="0"/>
              <a:t>, </a:t>
            </a:r>
            <a:r>
              <a:rPr lang="en-US" sz="2400" i="1" dirty="0"/>
              <a:t>F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      </a:t>
            </a:r>
            <a:r>
              <a:rPr lang="en-US" sz="2400" dirty="0" smtClean="0"/>
              <a:t>   </a:t>
            </a:r>
            <a:r>
              <a:rPr lang="en-US" sz="2400" dirty="0"/>
              <a:t>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See </a:t>
            </a:r>
            <a:r>
              <a:rPr lang="en-US" sz="2400" dirty="0" smtClean="0"/>
              <a:t>the figure below</a:t>
            </a:r>
            <a:endParaRPr lang="en-US" sz="2400" dirty="0"/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            </a:t>
            </a:r>
          </a:p>
        </p:txBody>
      </p:sp>
      <p:pic>
        <p:nvPicPr>
          <p:cNvPr id="2560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365852"/>
            <a:ext cx="5476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06" name="Picture 6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2209800" y="2372202"/>
            <a:ext cx="3381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0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318" y="3796665"/>
            <a:ext cx="5476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09" name="Picture 9" descr="Picture5"/>
          <p:cNvPicPr>
            <a:picLocks noChangeAspect="1" noChangeArrowheads="1"/>
          </p:cNvPicPr>
          <p:nvPr/>
        </p:nvPicPr>
        <p:blipFill rotWithShape="1">
          <a:blip r:embed="rId4" cstate="print"/>
          <a:srcRect b="35714"/>
          <a:stretch/>
        </p:blipFill>
        <p:spPr bwMode="auto">
          <a:xfrm>
            <a:off x="3429000" y="4419600"/>
            <a:ext cx="1682750" cy="2057400"/>
          </a:xfrm>
          <a:prstGeom prst="rect">
            <a:avLst/>
          </a:prstGeom>
          <a:noFill/>
        </p:spPr>
      </p:pic>
      <p:pic>
        <p:nvPicPr>
          <p:cNvPr id="7" name="Picture 9" descr="Picture5"/>
          <p:cNvPicPr>
            <a:picLocks noChangeAspect="1" noChangeArrowheads="1"/>
          </p:cNvPicPr>
          <p:nvPr/>
        </p:nvPicPr>
        <p:blipFill rotWithShape="1">
          <a:blip r:embed="rId4" cstate="print"/>
          <a:srcRect t="71429"/>
          <a:stretch/>
        </p:blipFill>
        <p:spPr bwMode="auto">
          <a:xfrm>
            <a:off x="5562600" y="4648200"/>
            <a:ext cx="168275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/>
              <a:t>As </a:t>
            </a:r>
            <a:r>
              <a:rPr lang="en-US" sz="2400" i="1"/>
              <a:t>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5</a:t>
            </a:r>
            <a:r>
              <a:rPr lang="en-US" sz="2400" baseline="50000"/>
              <a:t>+</a:t>
            </a:r>
            <a:r>
              <a:rPr lang="en-US" sz="2400"/>
              <a:t>, the factor (</a:t>
            </a:r>
            <a:r>
              <a:rPr lang="en-US" sz="2400" i="1"/>
              <a:t>x </a:t>
            </a:r>
            <a:r>
              <a:rPr lang="en-US" sz="2400"/>
              <a:t>– 2) approaches 3 through positive values and the factor (</a:t>
            </a:r>
            <a:r>
              <a:rPr lang="en-US" sz="2400" i="1"/>
              <a:t>x </a:t>
            </a:r>
            <a:r>
              <a:rPr lang="en-US" sz="2400"/>
              <a:t>– 5)</a:t>
            </a:r>
            <a:r>
              <a:rPr lang="en-US" sz="2400" baseline="30000"/>
              <a:t>2</a:t>
            </a:r>
            <a:r>
              <a:rPr lang="en-US" sz="2400"/>
              <a:t> approaches (0)</a:t>
            </a:r>
            <a:r>
              <a:rPr lang="en-US" sz="2400" baseline="30000"/>
              <a:t>2</a:t>
            </a:r>
            <a:r>
              <a:rPr lang="en-US" sz="2400"/>
              <a:t> = 0 through positive values.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Thus, as </a:t>
            </a:r>
            <a:r>
              <a:rPr lang="en-US" sz="2400" i="1"/>
              <a:t>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5</a:t>
            </a:r>
            <a:r>
              <a:rPr lang="en-US" sz="2400" baseline="50000"/>
              <a:t>+</a:t>
            </a:r>
            <a:r>
              <a:rPr lang="en-US" sz="2400"/>
              <a:t>, the denominator of </a:t>
            </a:r>
            <a:r>
              <a:rPr lang="en-US" sz="2400" i="1"/>
              <a:t>F </a:t>
            </a:r>
            <a:r>
              <a:rPr lang="en-US" sz="2400"/>
              <a:t>approaches 3 </a:t>
            </a:r>
            <a:r>
              <a:rPr lang="en-US" sz="2400" b="1">
                <a:sym typeface="Wingdings 2" pitchFamily="18" charset="2"/>
              </a:rPr>
              <a:t></a:t>
            </a:r>
            <a:r>
              <a:rPr lang="en-US" sz="2400"/>
              <a:t> 0 = 0 through positive values and the numerator of </a:t>
            </a:r>
            <a:r>
              <a:rPr lang="en-US" sz="2400" i="1"/>
              <a:t>F </a:t>
            </a:r>
            <a:r>
              <a:rPr lang="en-US" sz="2400"/>
              <a:t>approaches 5 through positive values.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From this analysis, we see that as </a:t>
            </a:r>
            <a:r>
              <a:rPr lang="en-US" sz="2400" i="1"/>
              <a:t>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5</a:t>
            </a:r>
            <a:r>
              <a:rPr lang="en-US" sz="2400" baseline="50000"/>
              <a:t>+</a:t>
            </a:r>
            <a:r>
              <a:rPr lang="en-US" sz="2400"/>
              <a:t>, the quotient of </a:t>
            </a:r>
            <a:r>
              <a:rPr lang="en-US" sz="2400" i="1"/>
              <a:t>x </a:t>
            </a:r>
            <a:r>
              <a:rPr lang="en-US" sz="2400"/>
              <a:t>and (</a:t>
            </a:r>
            <a:r>
              <a:rPr lang="en-US" sz="2400" i="1"/>
              <a:t>x </a:t>
            </a:r>
            <a:r>
              <a:rPr lang="en-US" sz="2400"/>
              <a:t>– 2)(</a:t>
            </a:r>
            <a:r>
              <a:rPr lang="en-US" sz="2400" i="1"/>
              <a:t>x </a:t>
            </a:r>
            <a:r>
              <a:rPr lang="en-US" sz="2400"/>
              <a:t>– 5)</a:t>
            </a:r>
            <a:r>
              <a:rPr lang="en-US" sz="2400" baseline="30000"/>
              <a:t>2</a:t>
            </a:r>
            <a:r>
              <a:rPr lang="en-US" sz="2400"/>
              <a:t> will be positive and that it will become larger and larger as </a:t>
            </a:r>
            <a:r>
              <a:rPr lang="en-US" sz="2400" i="1"/>
              <a:t>x </a:t>
            </a:r>
            <a:r>
              <a:rPr lang="en-US" sz="2400"/>
              <a:t>gets closer and closer to 5.</a:t>
            </a:r>
          </a:p>
          <a:p>
            <a:pPr marL="0" indent="0">
              <a:buNone/>
            </a:pPr>
            <a:r>
              <a:rPr lang="en-US" sz="2400"/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That is, 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5 </a:t>
            </a:r>
            <a:r>
              <a:rPr lang="en-US" sz="2400" baseline="50000" dirty="0"/>
              <a:t>+</a:t>
            </a:r>
            <a:r>
              <a:rPr lang="en-US" sz="2400" dirty="0"/>
              <a:t>, </a:t>
            </a:r>
            <a:r>
              <a:rPr lang="en-US" sz="2400" i="1" dirty="0"/>
              <a:t>F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 smtClean="0">
                <a:sym typeface="Symbol" pitchFamily="18" charset="2"/>
              </a:rPr>
              <a:t> +     </a:t>
            </a:r>
            <a:r>
              <a:rPr lang="en-US" sz="2400" dirty="0" smtClean="0"/>
              <a:t>.   We </a:t>
            </a:r>
            <a:r>
              <a:rPr lang="en-US" sz="2400" dirty="0"/>
              <a:t>have already determined that </a:t>
            </a:r>
            <a:r>
              <a:rPr lang="en-US" sz="2400" i="1" dirty="0"/>
              <a:t>F </a:t>
            </a:r>
            <a:r>
              <a:rPr lang="en-US" sz="2400" dirty="0" smtClean="0"/>
              <a:t>approaches  +       on </a:t>
            </a:r>
            <a:r>
              <a:rPr lang="en-US" sz="2400" dirty="0"/>
              <a:t>both sides of </a:t>
            </a:r>
            <a:r>
              <a:rPr lang="en-US" sz="2400" i="1" dirty="0"/>
              <a:t>x </a:t>
            </a:r>
            <a:r>
              <a:rPr lang="en-US" sz="2400" dirty="0"/>
              <a:t>= 5 or </a:t>
            </a:r>
            <a:r>
              <a:rPr lang="en-US" sz="2400" i="1" dirty="0"/>
              <a:t>F </a:t>
            </a:r>
            <a:r>
              <a:rPr lang="en-US" sz="2400" dirty="0" smtClean="0"/>
              <a:t>approaches          on </a:t>
            </a:r>
            <a:r>
              <a:rPr lang="en-US" sz="2400" dirty="0"/>
              <a:t>both sides of </a:t>
            </a:r>
            <a:r>
              <a:rPr lang="en-US" sz="2400" i="1" dirty="0"/>
              <a:t>x </a:t>
            </a:r>
            <a:r>
              <a:rPr lang="en-US" sz="2400" dirty="0"/>
              <a:t>= 5. Thus we can conclude that as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5 </a:t>
            </a:r>
            <a:r>
              <a:rPr lang="en-US" sz="2400" baseline="50000" dirty="0"/>
              <a:t>– </a:t>
            </a:r>
            <a:r>
              <a:rPr lang="en-US" sz="2400" dirty="0"/>
              <a:t>, </a:t>
            </a:r>
            <a:r>
              <a:rPr lang="en-US" sz="2400" dirty="0" smtClean="0"/>
              <a:t>             </a:t>
            </a:r>
            <a:r>
              <a:rPr lang="en-US" sz="2400" i="1" dirty="0" smtClean="0"/>
              <a:t>F </a:t>
            </a:r>
            <a:r>
              <a:rPr lang="en-US" sz="2400" dirty="0" smtClean="0">
                <a:sym typeface="Symbol" pitchFamily="18" charset="2"/>
              </a:rPr>
              <a:t> +       </a:t>
            </a:r>
            <a:r>
              <a:rPr lang="en-US" sz="2400" dirty="0" smtClean="0"/>
              <a:t>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</a:p>
        </p:txBody>
      </p:sp>
      <p:pic>
        <p:nvPicPr>
          <p:cNvPr id="260101" name="Picture 5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3690779" y="1501140"/>
            <a:ext cx="3381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0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442" y="1890713"/>
            <a:ext cx="54768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0103" name="Picture 7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2493883" y="1829514"/>
            <a:ext cx="371951" cy="23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0104" name="Picture 8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1314450" y="2590800"/>
            <a:ext cx="3381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0105" name="Picture 9" descr="Picture6"/>
          <p:cNvPicPr>
            <a:picLocks noChangeAspect="1" noChangeArrowheads="1"/>
          </p:cNvPicPr>
          <p:nvPr/>
        </p:nvPicPr>
        <p:blipFill rotWithShape="1">
          <a:blip r:embed="rId4" cstate="print"/>
          <a:srcRect b="35856"/>
          <a:stretch/>
        </p:blipFill>
        <p:spPr bwMode="auto">
          <a:xfrm>
            <a:off x="2035969" y="3323391"/>
            <a:ext cx="1670050" cy="2044700"/>
          </a:xfrm>
          <a:prstGeom prst="rect">
            <a:avLst/>
          </a:prstGeom>
          <a:noFill/>
        </p:spPr>
      </p:pic>
      <p:pic>
        <p:nvPicPr>
          <p:cNvPr id="8" name="Picture 9" descr="Picture6"/>
          <p:cNvPicPr>
            <a:picLocks noChangeAspect="1" noChangeArrowheads="1"/>
          </p:cNvPicPr>
          <p:nvPr/>
        </p:nvPicPr>
        <p:blipFill rotWithShape="1">
          <a:blip r:embed="rId4" cstate="print"/>
          <a:srcRect t="71315"/>
          <a:stretch/>
        </p:blipFill>
        <p:spPr bwMode="auto">
          <a:xfrm>
            <a:off x="4633912" y="3540919"/>
            <a:ext cx="167005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/>
              <a:t>The following theorem indicates that a horizontal asymptote can be determined by examining the leading terms of the numerator and the denominator of a rational function.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/>
              <a:t>           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>
                <a:solidFill>
                  <a:srgbClr val="B30000"/>
                </a:solidFill>
              </a:rPr>
              <a:t>Theorem on Horizontal Asymptotes</a:t>
            </a:r>
          </a:p>
          <a:p>
            <a:pPr marL="0" indent="0">
              <a:lnSpc>
                <a:spcPct val="115000"/>
              </a:lnSpc>
              <a:buNone/>
            </a:pPr>
            <a:endParaRPr lang="en-US" sz="2400"/>
          </a:p>
          <a:p>
            <a:pPr marL="0" indent="0">
              <a:lnSpc>
                <a:spcPct val="115000"/>
              </a:lnSpc>
              <a:buNone/>
            </a:pPr>
            <a:r>
              <a:rPr lang="en-US" sz="2400"/>
              <a:t>Let</a:t>
            </a:r>
          </a:p>
          <a:p>
            <a:pPr marL="0" indent="0">
              <a:lnSpc>
                <a:spcPct val="115000"/>
              </a:lnSpc>
              <a:buNone/>
            </a:pPr>
            <a:endParaRPr lang="en-US" sz="2400"/>
          </a:p>
          <a:p>
            <a:pPr marL="0" indent="0">
              <a:lnSpc>
                <a:spcPct val="115000"/>
              </a:lnSpc>
              <a:buNone/>
            </a:pPr>
            <a:r>
              <a:rPr lang="en-US" sz="2400"/>
              <a:t>be a rational function with numerator of degree </a:t>
            </a:r>
            <a:r>
              <a:rPr lang="en-US" sz="2400" i="1"/>
              <a:t>n </a:t>
            </a:r>
            <a:r>
              <a:rPr lang="en-US" sz="2400"/>
              <a:t>and denominator of degree </a:t>
            </a:r>
            <a:r>
              <a:rPr lang="en-US" sz="2400" i="1"/>
              <a:t>m</a:t>
            </a:r>
            <a:r>
              <a:rPr lang="en-US" sz="2400"/>
              <a:t>.</a:t>
            </a:r>
          </a:p>
        </p:txBody>
      </p:sp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4068763"/>
            <a:ext cx="5686425" cy="841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/>
              <a:t>1. </a:t>
            </a:r>
            <a:r>
              <a:rPr lang="en-US" sz="2400"/>
              <a:t>If </a:t>
            </a:r>
            <a:r>
              <a:rPr lang="en-US" sz="2400" i="1"/>
              <a:t>n </a:t>
            </a:r>
            <a:r>
              <a:rPr lang="en-US" sz="2400"/>
              <a:t>&lt; </a:t>
            </a:r>
            <a:r>
              <a:rPr lang="en-US" sz="2400" i="1"/>
              <a:t>m</a:t>
            </a:r>
            <a:r>
              <a:rPr lang="en-US" sz="2400"/>
              <a:t>, then the </a:t>
            </a:r>
            <a:r>
              <a:rPr lang="en-US" sz="2400" i="1"/>
              <a:t>x</a:t>
            </a:r>
            <a:r>
              <a:rPr lang="en-US" sz="2400"/>
              <a:t>-axis, which is the line given by </a:t>
            </a:r>
            <a:r>
              <a:rPr lang="en-US" sz="2400" i="1"/>
              <a:t>y </a:t>
            </a:r>
            <a:r>
              <a:rPr lang="en-US" sz="2400"/>
              <a:t>= 0,</a:t>
            </a:r>
            <a:br>
              <a:rPr lang="en-US" sz="2400"/>
            </a:br>
            <a:r>
              <a:rPr lang="en-US" sz="2400"/>
              <a:t>    is the horizontal asymptote of the graph of </a:t>
            </a:r>
            <a:r>
              <a:rPr lang="en-US" sz="2400" i="1"/>
              <a:t>F</a:t>
            </a:r>
            <a:r>
              <a:rPr lang="en-US" sz="24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/>
          </a:p>
          <a:p>
            <a:pPr marL="0" indent="0">
              <a:lnSpc>
                <a:spcPct val="120000"/>
              </a:lnSpc>
              <a:buNone/>
            </a:pPr>
            <a:r>
              <a:rPr lang="en-US" sz="2400" b="1"/>
              <a:t>2. </a:t>
            </a:r>
            <a:r>
              <a:rPr lang="en-US" sz="2400"/>
              <a:t>If </a:t>
            </a:r>
            <a:r>
              <a:rPr lang="en-US" sz="2400" i="1"/>
              <a:t>n </a:t>
            </a:r>
            <a:r>
              <a:rPr lang="en-US" sz="2400"/>
              <a:t>= </a:t>
            </a:r>
            <a:r>
              <a:rPr lang="en-US" sz="2400" i="1"/>
              <a:t>m</a:t>
            </a:r>
            <a:r>
              <a:rPr lang="en-US" sz="2400"/>
              <a:t>, then the line given by </a:t>
            </a:r>
            <a:r>
              <a:rPr lang="en-US" sz="2400" i="1"/>
              <a:t>y </a:t>
            </a:r>
            <a:r>
              <a:rPr lang="en-US" sz="2400"/>
              <a:t>= </a:t>
            </a:r>
            <a:r>
              <a:rPr lang="en-US" sz="2400" i="1"/>
              <a:t>a</a:t>
            </a:r>
            <a:r>
              <a:rPr lang="en-US" sz="2400" i="1" baseline="-25000"/>
              <a:t>n</a:t>
            </a:r>
            <a:r>
              <a:rPr lang="en-US" sz="2400" i="1"/>
              <a:t> </a:t>
            </a:r>
            <a:r>
              <a:rPr lang="en-US" sz="2400"/>
              <a:t>/</a:t>
            </a:r>
            <a:r>
              <a:rPr lang="en-US" sz="2400" i="1"/>
              <a:t>b</a:t>
            </a:r>
            <a:r>
              <a:rPr lang="en-US" sz="2400" i="1" baseline="-25000"/>
              <a:t>m</a:t>
            </a:r>
            <a:r>
              <a:rPr lang="en-US" sz="2400"/>
              <a:t> is the horizontal</a:t>
            </a:r>
            <a:br>
              <a:rPr lang="en-US" sz="2400"/>
            </a:br>
            <a:r>
              <a:rPr lang="en-US" sz="2400"/>
              <a:t>    asymptote of the graph of </a:t>
            </a:r>
            <a:r>
              <a:rPr lang="en-US" sz="2400" i="1"/>
              <a:t>F</a:t>
            </a:r>
            <a:r>
              <a:rPr lang="en-US" sz="24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/>
          </a:p>
          <a:p>
            <a:pPr marL="0" indent="0">
              <a:lnSpc>
                <a:spcPct val="120000"/>
              </a:lnSpc>
              <a:buNone/>
            </a:pPr>
            <a:r>
              <a:rPr lang="en-US" sz="2400" b="1"/>
              <a:t>3. </a:t>
            </a:r>
            <a:r>
              <a:rPr lang="en-US" sz="2400"/>
              <a:t>If </a:t>
            </a:r>
            <a:r>
              <a:rPr lang="en-US" sz="2400" i="1"/>
              <a:t>n </a:t>
            </a:r>
            <a:r>
              <a:rPr lang="en-US" sz="2400"/>
              <a:t>&gt; </a:t>
            </a:r>
            <a:r>
              <a:rPr lang="en-US" sz="2400" i="1"/>
              <a:t>m</a:t>
            </a:r>
            <a:r>
              <a:rPr lang="en-US" sz="2400"/>
              <a:t>, then the graph of </a:t>
            </a:r>
            <a:r>
              <a:rPr lang="en-US" sz="2400" i="1"/>
              <a:t>F </a:t>
            </a:r>
            <a:r>
              <a:rPr lang="en-US" sz="2400"/>
              <a:t>has no horizontal</a:t>
            </a:r>
            <a:br>
              <a:rPr lang="en-US" sz="2400"/>
            </a:br>
            <a:r>
              <a:rPr lang="en-US" sz="2400"/>
              <a:t>    asymptote.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/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i="1" dirty="0"/>
              <a:t>		x</a:t>
            </a:r>
            <a:r>
              <a:rPr lang="en-US" sz="2400" dirty="0"/>
              <a:t>(2</a:t>
            </a:r>
            <a:r>
              <a:rPr lang="en-US" sz="2400" i="1" dirty="0"/>
              <a:t>x </a:t>
            </a:r>
            <a:r>
              <a:rPr lang="en-US" sz="2400" dirty="0"/>
              <a:t>– 5)(</a:t>
            </a:r>
            <a:r>
              <a:rPr lang="en-US" sz="2400" i="1" dirty="0"/>
              <a:t>x </a:t>
            </a:r>
            <a:r>
              <a:rPr lang="en-US" sz="2400" dirty="0"/>
              <a:t>+ 3) =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The denominator is 0 for </a:t>
            </a:r>
            <a:r>
              <a:rPr lang="en-US" sz="2400" i="1" dirty="0"/>
              <a:t>x </a:t>
            </a:r>
            <a:r>
              <a:rPr lang="en-US" sz="2400" dirty="0"/>
              <a:t>= 0, </a:t>
            </a:r>
            <a:r>
              <a:rPr lang="en-US" sz="2400" i="1" dirty="0"/>
              <a:t>x </a:t>
            </a:r>
            <a:r>
              <a:rPr lang="en-US" sz="2400" dirty="0"/>
              <a:t>=   , and </a:t>
            </a:r>
            <a:r>
              <a:rPr lang="en-US" sz="2400" i="1" dirty="0"/>
              <a:t>x </a:t>
            </a:r>
            <a:r>
              <a:rPr lang="en-US" sz="2400" dirty="0"/>
              <a:t>= –3.</a:t>
            </a:r>
          </a:p>
          <a:p>
            <a:pPr>
              <a:buNone/>
            </a:pPr>
            <a:r>
              <a:rPr lang="en-US" sz="2400" dirty="0"/>
              <a:t>Thus the domain of </a:t>
            </a:r>
            <a:r>
              <a:rPr lang="en-US" sz="2400" i="1" dirty="0"/>
              <a:t>F </a:t>
            </a:r>
            <a:r>
              <a:rPr lang="en-US" sz="2400" dirty="0"/>
              <a:t>is the set of all real numbers except 0,  </a:t>
            </a:r>
            <a:r>
              <a:rPr lang="en-US" sz="2400" dirty="0" smtClean="0"/>
              <a:t>   </a:t>
            </a:r>
            <a:r>
              <a:rPr lang="en-US" sz="2400" dirty="0"/>
              <a:t>, and –3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The graph of                   </a:t>
            </a:r>
            <a:r>
              <a:rPr lang="en-US" sz="2400" dirty="0" smtClean="0"/>
              <a:t>          </a:t>
            </a:r>
            <a:r>
              <a:rPr lang="en-US" sz="2400" dirty="0"/>
              <a:t>is 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dirty="0"/>
              <a:t>given in </a:t>
            </a:r>
            <a:r>
              <a:rPr lang="en-US" sz="2400" dirty="0" smtClean="0"/>
              <a:t>the figure. </a:t>
            </a:r>
            <a:endParaRPr lang="en-US" sz="2400" dirty="0"/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702" y="1905000"/>
            <a:ext cx="228600" cy="577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4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2286000"/>
            <a:ext cx="228600" cy="577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48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8075" y="3124200"/>
            <a:ext cx="1471613" cy="55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4809" name="Picture 9" descr="Picture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1525" y="3429000"/>
            <a:ext cx="2468563" cy="283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000">
                <a:solidFill>
                  <a:srgbClr val="21419C"/>
                </a:solidFill>
              </a:rPr>
              <a:t>Sign Property of Rational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zeros</a:t>
            </a:r>
            <a:r>
              <a:rPr lang="en-US" sz="2400" dirty="0"/>
              <a:t> and vertical asymptotes of a rational function </a:t>
            </a:r>
            <a:r>
              <a:rPr lang="en-US" sz="2400" i="1" dirty="0"/>
              <a:t>F </a:t>
            </a:r>
            <a:r>
              <a:rPr lang="en-US" sz="2400" dirty="0"/>
              <a:t>divide the </a:t>
            </a:r>
            <a:r>
              <a:rPr lang="en-US" sz="2400" i="1" dirty="0"/>
              <a:t>x</a:t>
            </a:r>
            <a:r>
              <a:rPr lang="en-US" sz="2400" dirty="0"/>
              <a:t>-axis into intervals.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each interval, </a:t>
            </a: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positive for all </a:t>
            </a:r>
            <a:r>
              <a:rPr lang="en-US" sz="2400" i="1" dirty="0"/>
              <a:t>x </a:t>
            </a:r>
            <a:r>
              <a:rPr lang="en-US" sz="2400" dirty="0"/>
              <a:t>in the interval or </a:t>
            </a:r>
            <a:br>
              <a:rPr lang="en-US" sz="2400" dirty="0"/>
            </a:b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negative for all </a:t>
            </a:r>
            <a:r>
              <a:rPr lang="en-US" sz="2400" i="1" dirty="0"/>
              <a:t>x </a:t>
            </a:r>
            <a:r>
              <a:rPr lang="en-US" sz="2400" dirty="0"/>
              <a:t>in the interval.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example, consider the rational function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has vertical asymptotes of </a:t>
            </a:r>
            <a:r>
              <a:rPr lang="en-US" sz="2400" i="1" dirty="0"/>
              <a:t>x </a:t>
            </a:r>
            <a:r>
              <a:rPr lang="en-US" sz="2400" dirty="0"/>
              <a:t>= –3 and </a:t>
            </a:r>
            <a:r>
              <a:rPr lang="en-US" sz="2400" i="1" dirty="0"/>
              <a:t>x </a:t>
            </a:r>
            <a:r>
              <a:rPr lang="en-US" sz="2400" dirty="0"/>
              <a:t>= 1 and a zero of </a:t>
            </a:r>
            <a:r>
              <a:rPr lang="en-US" sz="2400" dirty="0" smtClean="0"/>
              <a:t>   –</a:t>
            </a:r>
            <a:r>
              <a:rPr lang="en-US" sz="2400" dirty="0"/>
              <a:t>1. These three numbers divide the </a:t>
            </a:r>
            <a:r>
              <a:rPr lang="en-US" sz="2400" i="1" dirty="0"/>
              <a:t>x</a:t>
            </a:r>
            <a:r>
              <a:rPr lang="en-US" sz="2400" dirty="0"/>
              <a:t>-axis into the four intervals </a:t>
            </a:r>
            <a:r>
              <a:rPr lang="en-US" sz="2400" dirty="0" smtClean="0"/>
              <a:t>    (         ,  –</a:t>
            </a:r>
            <a:r>
              <a:rPr lang="en-US" sz="2400" dirty="0"/>
              <a:t>3), (–3, –1), (–1, 1), and (1</a:t>
            </a:r>
            <a:r>
              <a:rPr lang="en-US" sz="2400" dirty="0" smtClean="0"/>
              <a:t>,+      </a:t>
            </a:r>
            <a:r>
              <a:rPr lang="en-US" sz="2400" dirty="0"/>
              <a:t>).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Sign Property of Rational Functions</a:t>
            </a:r>
          </a:p>
        </p:txBody>
      </p:sp>
      <p:pic>
        <p:nvPicPr>
          <p:cNvPr id="268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2163" y="4364038"/>
            <a:ext cx="2449512" cy="741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68293" name="Picture 5"/>
          <p:cNvPicPr>
            <a:picLocks noChangeAspect="1" noChangeArrowheads="1"/>
          </p:cNvPicPr>
          <p:nvPr/>
        </p:nvPicPr>
        <p:blipFill>
          <a:blip r:embed="rId4" cstate="print"/>
          <a:srcRect l="38235"/>
          <a:stretch>
            <a:fillRect/>
          </a:stretch>
        </p:blipFill>
        <p:spPr bwMode="auto">
          <a:xfrm>
            <a:off x="5072062" y="6019800"/>
            <a:ext cx="3381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8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13926"/>
            <a:ext cx="5476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Note in </a:t>
            </a:r>
            <a:r>
              <a:rPr lang="en-US" sz="2400" dirty="0" smtClean="0"/>
              <a:t>the figure below </a:t>
            </a:r>
            <a:r>
              <a:rPr lang="en-US" sz="2400" dirty="0" smtClean="0"/>
              <a:t>that </a:t>
            </a:r>
            <a:r>
              <a:rPr lang="en-US" sz="2400" dirty="0"/>
              <a:t>the graph of </a:t>
            </a:r>
            <a:r>
              <a:rPr lang="en-US" sz="2400" i="1" dirty="0"/>
              <a:t>g </a:t>
            </a:r>
            <a:r>
              <a:rPr lang="en-US" sz="2400" dirty="0"/>
              <a:t>is negative for all </a:t>
            </a:r>
            <a:r>
              <a:rPr lang="en-US" sz="2400" i="1" dirty="0"/>
              <a:t>x </a:t>
            </a:r>
            <a:r>
              <a:rPr lang="en-US" sz="2400" dirty="0"/>
              <a:t>such that </a:t>
            </a:r>
            <a:r>
              <a:rPr lang="en-US" sz="2400" i="1" dirty="0"/>
              <a:t>x </a:t>
            </a:r>
            <a:r>
              <a:rPr lang="en-US" sz="2400" dirty="0"/>
              <a:t>&lt; –3, positive for all </a:t>
            </a:r>
            <a:r>
              <a:rPr lang="en-US" sz="2400" i="1" dirty="0"/>
              <a:t>x </a:t>
            </a:r>
            <a:r>
              <a:rPr lang="en-US" sz="2400" dirty="0"/>
              <a:t>such that –3 &lt; </a:t>
            </a:r>
            <a:r>
              <a:rPr lang="en-US" sz="2400" i="1" dirty="0"/>
              <a:t>x </a:t>
            </a:r>
            <a:r>
              <a:rPr lang="en-US" sz="2400" dirty="0"/>
              <a:t>&lt; –1, negative for all </a:t>
            </a:r>
            <a:r>
              <a:rPr lang="en-US" sz="2400" i="1" dirty="0"/>
              <a:t>x </a:t>
            </a:r>
            <a:r>
              <a:rPr lang="en-US" sz="2400" dirty="0"/>
              <a:t>such that –1 &lt; </a:t>
            </a:r>
            <a:r>
              <a:rPr lang="en-US" sz="2400" i="1" dirty="0"/>
              <a:t>x </a:t>
            </a:r>
            <a:r>
              <a:rPr lang="en-US" sz="2400" dirty="0"/>
              <a:t>&lt; 1, and positive for all </a:t>
            </a:r>
            <a:r>
              <a:rPr lang="en-US" sz="2400" i="1" dirty="0"/>
              <a:t>x </a:t>
            </a:r>
            <a:r>
              <a:rPr lang="en-US" sz="2400" dirty="0"/>
              <a:t>such that </a:t>
            </a:r>
            <a:r>
              <a:rPr lang="en-US" sz="2400" i="1" dirty="0"/>
              <a:t>x </a:t>
            </a:r>
            <a:r>
              <a:rPr lang="en-US" sz="2400" dirty="0"/>
              <a:t>&gt; 1.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Sign Property of Rational Functions</a:t>
            </a:r>
          </a:p>
        </p:txBody>
      </p:sp>
      <p:pic>
        <p:nvPicPr>
          <p:cNvPr id="270341" name="Picture 5" descr="Picture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109913"/>
            <a:ext cx="2876550" cy="2876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000">
                <a:solidFill>
                  <a:srgbClr val="21419C"/>
                </a:solidFill>
              </a:rPr>
              <a:t>General Graphing Procedure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/>
              <a:t>If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= </a:t>
            </a: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)/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), where </a:t>
            </a: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and 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are polynomials that have no common factors, then the following general procedure offers useful guidelines for graphing </a:t>
            </a:r>
            <a:r>
              <a:rPr lang="en-US" sz="2400" i="1"/>
              <a:t>F</a:t>
            </a:r>
            <a:r>
              <a:rPr lang="en-US" sz="240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US" sz="2400"/>
          </a:p>
          <a:p>
            <a:pPr marL="0" indent="0">
              <a:lnSpc>
                <a:spcPct val="115000"/>
              </a:lnSpc>
              <a:buNone/>
            </a:pPr>
            <a:r>
              <a:rPr lang="en-US" sz="2400">
                <a:solidFill>
                  <a:srgbClr val="B30000"/>
                </a:solidFill>
              </a:rPr>
              <a:t>General Procedure for Graphing Rational Functions That Have No Common Factors</a:t>
            </a:r>
          </a:p>
          <a:p>
            <a:pPr marL="0" indent="0">
              <a:lnSpc>
                <a:spcPct val="115000"/>
              </a:lnSpc>
              <a:buNone/>
            </a:pPr>
            <a:endParaRPr lang="en-US" sz="2400"/>
          </a:p>
          <a:p>
            <a:pPr marL="0" indent="0">
              <a:lnSpc>
                <a:spcPct val="115000"/>
              </a:lnSpc>
              <a:buNone/>
            </a:pPr>
            <a:r>
              <a:rPr lang="en-US" sz="2400" b="1"/>
              <a:t>1. </a:t>
            </a:r>
            <a:r>
              <a:rPr lang="en-US" sz="2400" b="1" i="1"/>
              <a:t>Asymptotes</a:t>
            </a:r>
            <a:r>
              <a:rPr lang="en-US" sz="2400" b="1"/>
              <a:t>: </a:t>
            </a:r>
            <a:r>
              <a:rPr lang="en-US" sz="2400"/>
              <a:t>Find the real zeros of the denominator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). For each zero </a:t>
            </a:r>
            <a:r>
              <a:rPr lang="en-US" sz="2400" i="1"/>
              <a:t>a</a:t>
            </a:r>
            <a:r>
              <a:rPr lang="en-US" sz="2400"/>
              <a:t>, draw the dashed line </a:t>
            </a:r>
            <a:r>
              <a:rPr lang="en-US" sz="2400" i="1"/>
              <a:t>x </a:t>
            </a:r>
            <a:r>
              <a:rPr lang="en-US" sz="2400"/>
              <a:t>= </a:t>
            </a:r>
            <a:r>
              <a:rPr lang="en-US" sz="2400" i="1"/>
              <a:t>a</a:t>
            </a:r>
            <a:r>
              <a:rPr lang="en-US" sz="2400"/>
              <a:t>. Each</a:t>
            </a:r>
            <a:br>
              <a:rPr lang="en-US" sz="2400"/>
            </a:br>
            <a:r>
              <a:rPr lang="en-US" sz="2400"/>
              <a:t>    line is a vertical asymptote of the graph of </a:t>
            </a:r>
            <a:r>
              <a:rPr lang="en-US" sz="2400" i="1"/>
              <a:t>F</a:t>
            </a:r>
            <a:r>
              <a:rPr lang="en-US" sz="2400"/>
              <a:t>. Also graph</a:t>
            </a:r>
            <a:br>
              <a:rPr lang="en-US" sz="2400"/>
            </a:br>
            <a:r>
              <a:rPr lang="en-US" sz="2400"/>
              <a:t>    any horizontal asymptotes.            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General Graphing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b="1"/>
              <a:t>2. </a:t>
            </a:r>
            <a:r>
              <a:rPr lang="en-US" sz="2400" b="1" i="1"/>
              <a:t>Intercepts</a:t>
            </a:r>
            <a:r>
              <a:rPr lang="en-US" sz="2400" b="1"/>
              <a:t>:</a:t>
            </a:r>
            <a:r>
              <a:rPr lang="en-US" sz="2400" b="1" i="1"/>
              <a:t> </a:t>
            </a:r>
            <a:r>
              <a:rPr lang="en-US" sz="2400"/>
              <a:t>Find the real zeros of the numerator </a:t>
            </a: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).</a:t>
            </a:r>
            <a:br>
              <a:rPr lang="en-US" sz="2400"/>
            </a:br>
            <a:r>
              <a:rPr lang="en-US" sz="2400"/>
              <a:t>    For each real zero </a:t>
            </a:r>
            <a:r>
              <a:rPr lang="en-US" sz="2400" i="1"/>
              <a:t>c</a:t>
            </a:r>
            <a:r>
              <a:rPr lang="en-US" sz="2400"/>
              <a:t>, plot the point (</a:t>
            </a:r>
            <a:r>
              <a:rPr lang="en-US" sz="2400" i="1"/>
              <a:t>c</a:t>
            </a:r>
            <a:r>
              <a:rPr lang="en-US" sz="2400"/>
              <a:t>, 0). Each such</a:t>
            </a:r>
            <a:br>
              <a:rPr lang="en-US" sz="2400"/>
            </a:br>
            <a:r>
              <a:rPr lang="en-US" sz="2400"/>
              <a:t>    point is an </a:t>
            </a:r>
            <a:r>
              <a:rPr lang="en-US" sz="2400" i="1"/>
              <a:t>x</a:t>
            </a:r>
            <a:r>
              <a:rPr lang="en-US" sz="2400"/>
              <a:t>-intercept of the graph of </a:t>
            </a:r>
            <a:r>
              <a:rPr lang="en-US" sz="2400" i="1"/>
              <a:t>F</a:t>
            </a:r>
            <a:r>
              <a:rPr lang="en-US" sz="2400"/>
              <a:t>. For each </a:t>
            </a:r>
            <a:r>
              <a:rPr lang="en-US" sz="2400" i="1"/>
              <a:t>x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    intercept, use the even and odd powers of (</a:t>
            </a:r>
            <a:r>
              <a:rPr lang="en-US" sz="2400" i="1"/>
              <a:t>x </a:t>
            </a:r>
            <a:r>
              <a:rPr lang="en-US" sz="2400"/>
              <a:t>– </a:t>
            </a:r>
            <a:r>
              <a:rPr lang="en-US" sz="2400" i="1"/>
              <a:t>c</a:t>
            </a:r>
            <a:r>
              <a:rPr lang="en-US" sz="2400"/>
              <a:t>) to</a:t>
            </a:r>
            <a:br>
              <a:rPr lang="en-US" sz="2400"/>
            </a:br>
            <a:r>
              <a:rPr lang="en-US" sz="2400"/>
              <a:t>    determine whether the graph crosses the </a:t>
            </a:r>
            <a:r>
              <a:rPr lang="en-US" sz="2400" i="1"/>
              <a:t>x</a:t>
            </a:r>
            <a:r>
              <a:rPr lang="en-US" sz="2400"/>
              <a:t>-axis at the</a:t>
            </a:r>
            <a:br>
              <a:rPr lang="en-US" sz="2400"/>
            </a:br>
            <a:r>
              <a:rPr lang="en-US" sz="2400"/>
              <a:t>    intercept or intersects but does not cross the </a:t>
            </a:r>
            <a:r>
              <a:rPr lang="en-US" sz="2400" i="1"/>
              <a:t>x</a:t>
            </a:r>
            <a:r>
              <a:rPr lang="en-US" sz="2400"/>
              <a:t>-axis. Also</a:t>
            </a:r>
            <a:br>
              <a:rPr lang="en-US" sz="2400"/>
            </a:br>
            <a:r>
              <a:rPr lang="en-US" sz="2400"/>
              <a:t>    evaluate </a:t>
            </a:r>
            <a:r>
              <a:rPr lang="en-US" sz="2400" i="1"/>
              <a:t>F</a:t>
            </a:r>
            <a:r>
              <a:rPr lang="en-US" sz="2400"/>
              <a:t>(0). Plot (0, </a:t>
            </a:r>
            <a:r>
              <a:rPr lang="en-US" sz="2400" i="1"/>
              <a:t>F</a:t>
            </a:r>
            <a:r>
              <a:rPr lang="en-US" sz="2400"/>
              <a:t>(0)), the </a:t>
            </a:r>
            <a:r>
              <a:rPr lang="en-US" sz="2400" i="1"/>
              <a:t>y</a:t>
            </a:r>
            <a:r>
              <a:rPr lang="en-US" sz="2400"/>
              <a:t>-intercept of the graph  </a:t>
            </a:r>
            <a:br>
              <a:rPr lang="en-US" sz="2400"/>
            </a:br>
            <a:r>
              <a:rPr lang="en-US" sz="2400"/>
              <a:t>    of </a:t>
            </a:r>
            <a:r>
              <a:rPr lang="en-US" sz="2400" i="1"/>
              <a:t>F</a:t>
            </a:r>
            <a:r>
              <a:rPr lang="en-US" sz="2400"/>
              <a:t>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3. </a:t>
            </a:r>
            <a:r>
              <a:rPr lang="en-US" sz="2400" b="1" i="1"/>
              <a:t>Symmetry</a:t>
            </a:r>
            <a:r>
              <a:rPr lang="en-US" sz="2400" b="1"/>
              <a:t>:</a:t>
            </a:r>
            <a:r>
              <a:rPr lang="en-US" sz="2400" b="1" i="1"/>
              <a:t> </a:t>
            </a:r>
            <a:r>
              <a:rPr lang="en-US" sz="2400"/>
              <a:t>Use the tests for symmetry to determine</a:t>
            </a:r>
            <a:br>
              <a:rPr lang="en-US" sz="2400"/>
            </a:br>
            <a:r>
              <a:rPr lang="en-US" sz="2400"/>
              <a:t>    whether the graph of the function has symmetry with</a:t>
            </a:r>
            <a:br>
              <a:rPr lang="en-US" sz="2400"/>
            </a:br>
            <a:r>
              <a:rPr lang="en-US" sz="2400"/>
              <a:t>    respect to the </a:t>
            </a:r>
            <a:r>
              <a:rPr lang="en-US" sz="2400" i="1"/>
              <a:t>y</a:t>
            </a:r>
            <a:r>
              <a:rPr lang="en-US" sz="2400"/>
              <a:t>-axis or symmetry with respect to the</a:t>
            </a:r>
            <a:br>
              <a:rPr lang="en-US" sz="2400"/>
            </a:br>
            <a:r>
              <a:rPr lang="en-US" sz="2400"/>
              <a:t>    origin.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General Graphing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b="1"/>
              <a:t>4. </a:t>
            </a:r>
            <a:r>
              <a:rPr lang="en-US" sz="2400" b="1" i="1"/>
              <a:t>Additional points</a:t>
            </a:r>
            <a:r>
              <a:rPr lang="en-US" sz="2400" b="1"/>
              <a:t>:</a:t>
            </a:r>
            <a:r>
              <a:rPr lang="en-US" sz="2400" b="1" i="1"/>
              <a:t> </a:t>
            </a:r>
            <a:r>
              <a:rPr lang="en-US" sz="2400"/>
              <a:t>Plot some points that lie in the</a:t>
            </a:r>
            <a:br>
              <a:rPr lang="en-US" sz="2400"/>
            </a:br>
            <a:r>
              <a:rPr lang="en-US" sz="2400"/>
              <a:t>    intervals between and beyond the vertical asymptotes</a:t>
            </a:r>
            <a:br>
              <a:rPr lang="en-US" sz="2400"/>
            </a:br>
            <a:r>
              <a:rPr lang="en-US" sz="2400"/>
              <a:t>    and the </a:t>
            </a:r>
            <a:r>
              <a:rPr lang="en-US" sz="2400" i="1"/>
              <a:t>x</a:t>
            </a:r>
            <a:r>
              <a:rPr lang="en-US" sz="2400"/>
              <a:t>-intercepts.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5. </a:t>
            </a:r>
            <a:r>
              <a:rPr lang="en-US" sz="2400" b="1" i="1"/>
              <a:t>Behavior near asymptotes</a:t>
            </a:r>
            <a:r>
              <a:rPr lang="en-US" sz="2400" b="1"/>
              <a:t>:</a:t>
            </a:r>
            <a:r>
              <a:rPr lang="en-US" sz="2400" b="1" i="1"/>
              <a:t> </a:t>
            </a:r>
            <a:r>
              <a:rPr lang="en-US" sz="2400"/>
              <a:t>If </a:t>
            </a:r>
            <a:r>
              <a:rPr lang="en-US" sz="2400" i="1"/>
              <a:t>x </a:t>
            </a:r>
            <a:r>
              <a:rPr lang="en-US" sz="2400"/>
              <a:t>= </a:t>
            </a:r>
            <a:r>
              <a:rPr lang="en-US" sz="2400" i="1"/>
              <a:t>a</a:t>
            </a:r>
            <a:r>
              <a:rPr lang="en-US" sz="2400"/>
              <a:t> is a vertical</a:t>
            </a:r>
            <a:br>
              <a:rPr lang="en-US" sz="2400"/>
            </a:br>
            <a:r>
              <a:rPr lang="en-US" sz="2400"/>
              <a:t>    asymptote, determine whether </a:t>
            </a:r>
            <a:r>
              <a:rPr lang="en-US" sz="2400" i="1"/>
              <a:t>F 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     or </a:t>
            </a:r>
            <a:r>
              <a:rPr lang="en-US" sz="2400" i="1"/>
              <a:t>F 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       </a:t>
            </a:r>
            <a:br>
              <a:rPr lang="en-US" sz="2400"/>
            </a:br>
            <a:r>
              <a:rPr lang="en-US" sz="2400"/>
              <a:t>    as </a:t>
            </a:r>
            <a:r>
              <a:rPr lang="en-US" sz="2400" i="1"/>
              <a:t>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a </a:t>
            </a:r>
            <a:r>
              <a:rPr lang="en-US" sz="2400" i="1" baseline="30000"/>
              <a:t>–</a:t>
            </a:r>
            <a:r>
              <a:rPr lang="en-US" sz="2400"/>
              <a:t> and as </a:t>
            </a:r>
            <a:r>
              <a:rPr lang="en-US" sz="2400" i="1"/>
              <a:t>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a </a:t>
            </a:r>
            <a:r>
              <a:rPr lang="en-US" sz="2400" i="1" baseline="30000"/>
              <a:t>+</a:t>
            </a:r>
            <a:r>
              <a:rPr lang="en-US" sz="2400"/>
              <a:t>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6. </a:t>
            </a:r>
            <a:r>
              <a:rPr lang="en-US" sz="2400" b="1" i="1"/>
              <a:t>Sketch the graph</a:t>
            </a:r>
            <a:r>
              <a:rPr lang="en-US" sz="2400" b="1"/>
              <a:t>:</a:t>
            </a:r>
            <a:r>
              <a:rPr lang="en-US" sz="2400" b="1" i="1"/>
              <a:t> </a:t>
            </a:r>
            <a:r>
              <a:rPr lang="en-US" sz="2400"/>
              <a:t>Use all the information obtained in</a:t>
            </a:r>
            <a:br>
              <a:rPr lang="en-US" sz="2400"/>
            </a:br>
            <a:r>
              <a:rPr lang="en-US" sz="2400"/>
              <a:t>    steps 1 through 5 to sketch the graph of </a:t>
            </a:r>
            <a:r>
              <a:rPr lang="en-US" sz="2400" i="1"/>
              <a:t>F</a:t>
            </a:r>
            <a:r>
              <a:rPr lang="en-US" sz="2400"/>
              <a:t>.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General Graphing Procedure</a:t>
            </a:r>
          </a:p>
        </p:txBody>
      </p:sp>
      <p:pic>
        <p:nvPicPr>
          <p:cNvPr id="278532" name="Picture 4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6062663" y="3490913"/>
            <a:ext cx="3381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8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1938" y="3522663"/>
            <a:ext cx="547687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Sketch a graph of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Clr>
                <a:srgbClr val="B30000"/>
              </a:buClr>
              <a:buNone/>
            </a:pPr>
            <a:r>
              <a:rPr lang="en-US" sz="2400" dirty="0">
                <a:solidFill>
                  <a:srgbClr val="21419C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400" b="1" dirty="0"/>
              <a:t>1. </a:t>
            </a:r>
            <a:r>
              <a:rPr lang="en-US" sz="2400" b="1" i="1" dirty="0"/>
              <a:t>Asymptotes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en-US" sz="2400" dirty="0"/>
              <a:t>The denominator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+ 3 has no real </a:t>
            </a:r>
            <a:r>
              <a:rPr lang="en-US" sz="2400" dirty="0" err="1"/>
              <a:t>zeros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so the graph of </a:t>
            </a:r>
            <a:r>
              <a:rPr lang="en-US" sz="2400" i="1" dirty="0"/>
              <a:t>f </a:t>
            </a:r>
            <a:r>
              <a:rPr lang="en-US" sz="2400" dirty="0"/>
              <a:t>has no vertical asymptotes. The</a:t>
            </a:r>
            <a:br>
              <a:rPr lang="en-US" sz="2400" dirty="0"/>
            </a:br>
            <a:r>
              <a:rPr lang="en-US" sz="2400" dirty="0"/>
              <a:t>   numerator and denominator both are of degree 2. The</a:t>
            </a:r>
            <a:br>
              <a:rPr lang="en-US" sz="2400" dirty="0"/>
            </a:br>
            <a:r>
              <a:rPr lang="en-US" sz="2400" dirty="0"/>
              <a:t>   leading coefficients are 2 and 1, respectively. By the</a:t>
            </a:r>
            <a:br>
              <a:rPr lang="en-US" sz="2400" dirty="0"/>
            </a:br>
            <a:r>
              <a:rPr lang="en-US" sz="2400" dirty="0"/>
              <a:t>   Theorem on Horizontal Asymptotes, the graph of </a:t>
            </a:r>
            <a:r>
              <a:rPr lang="en-US" sz="2400" i="1" dirty="0"/>
              <a:t>f </a:t>
            </a:r>
            <a:r>
              <a:rPr lang="en-US" sz="2400" dirty="0"/>
              <a:t>has a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horizontal asymptote of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3 – </a:t>
            </a:r>
            <a:r>
              <a:rPr lang="en-US" sz="2400" i="1">
                <a:latin typeface="+mn-lt"/>
              </a:rPr>
              <a:t>Graph a Rational Function</a:t>
            </a:r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6088" y="1490663"/>
            <a:ext cx="2001837" cy="676275"/>
          </a:xfrm>
          <a:prstGeom prst="rect">
            <a:avLst/>
          </a:prstGeom>
          <a:noFill/>
        </p:spPr>
      </p:pic>
      <p:pic>
        <p:nvPicPr>
          <p:cNvPr id="2805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7006" y="5257800"/>
            <a:ext cx="15081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b="1"/>
              <a:t>2. </a:t>
            </a:r>
            <a:r>
              <a:rPr lang="en-US" sz="2400" b="1" i="1"/>
              <a:t>Intercepts</a:t>
            </a:r>
            <a:r>
              <a:rPr lang="en-US" sz="2400" b="1"/>
              <a:t>:</a:t>
            </a:r>
            <a:r>
              <a:rPr lang="en-US" sz="2400" b="1" i="1"/>
              <a:t> </a:t>
            </a:r>
            <a:r>
              <a:rPr lang="en-US" sz="2400"/>
              <a:t>The zeros of the numerator occur when </a:t>
            </a:r>
            <a:br>
              <a:rPr lang="en-US" sz="2400"/>
            </a:br>
            <a:r>
              <a:rPr lang="en-US" sz="2400"/>
              <a:t>    2</a:t>
            </a:r>
            <a:r>
              <a:rPr lang="en-US" sz="2400" i="1"/>
              <a:t>x</a:t>
            </a:r>
            <a:r>
              <a:rPr lang="en-US" sz="2400" baseline="30000"/>
              <a:t>2</a:t>
            </a:r>
            <a:r>
              <a:rPr lang="en-US" sz="2400"/>
              <a:t> – 18 = 0 or, solving for </a:t>
            </a:r>
            <a:r>
              <a:rPr lang="en-US" sz="2400" i="1"/>
              <a:t>x</a:t>
            </a:r>
            <a:r>
              <a:rPr lang="en-US" sz="2400"/>
              <a:t>, when </a:t>
            </a:r>
            <a:r>
              <a:rPr lang="en-US" sz="2400" i="1"/>
              <a:t>x </a:t>
            </a:r>
            <a:r>
              <a:rPr lang="en-US" sz="2400"/>
              <a:t>= –3 and </a:t>
            </a:r>
            <a:r>
              <a:rPr lang="en-US" sz="2400" i="1"/>
              <a:t>x </a:t>
            </a:r>
            <a:r>
              <a:rPr lang="en-US" sz="2400"/>
              <a:t>= 3. </a:t>
            </a:r>
            <a:br>
              <a:rPr lang="en-US" sz="2400"/>
            </a:br>
            <a:r>
              <a:rPr lang="en-US" sz="2400"/>
              <a:t>    Therefore, the </a:t>
            </a:r>
            <a:r>
              <a:rPr lang="en-US" sz="2400" i="1"/>
              <a:t>x</a:t>
            </a:r>
            <a:r>
              <a:rPr lang="en-US" sz="2400"/>
              <a:t>-intercepts are (–3, 0) and (3, 0). The</a:t>
            </a:r>
            <a:br>
              <a:rPr lang="en-US" sz="2400"/>
            </a:br>
            <a:r>
              <a:rPr lang="en-US" sz="2400"/>
              <a:t>    factored numerator is 2(</a:t>
            </a:r>
            <a:r>
              <a:rPr lang="en-US" sz="2400" i="1"/>
              <a:t>x </a:t>
            </a:r>
            <a:r>
              <a:rPr lang="en-US" sz="2400"/>
              <a:t>+ 3)(</a:t>
            </a:r>
            <a:r>
              <a:rPr lang="en-US" sz="2400" i="1"/>
              <a:t>x </a:t>
            </a:r>
            <a:r>
              <a:rPr lang="en-US" sz="2400"/>
              <a:t>– 3).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   Each linear factor has an exponent of 1, an odd number. </a:t>
            </a:r>
            <a:br>
              <a:rPr lang="en-US" sz="2400"/>
            </a:br>
            <a:r>
              <a:rPr lang="en-US" sz="2400"/>
              <a:t>    Thus the graph crosses the </a:t>
            </a:r>
            <a:r>
              <a:rPr lang="en-US" sz="2400" i="1"/>
              <a:t>x</a:t>
            </a:r>
            <a:r>
              <a:rPr lang="en-US" sz="2400"/>
              <a:t>-axis at its </a:t>
            </a:r>
            <a:r>
              <a:rPr lang="en-US" sz="2400" i="1"/>
              <a:t>x</a:t>
            </a:r>
            <a:r>
              <a:rPr lang="en-US" sz="2400"/>
              <a:t>-intercepts.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   To find the </a:t>
            </a:r>
            <a:r>
              <a:rPr lang="en-US" sz="2400" i="1"/>
              <a:t>y</a:t>
            </a:r>
            <a:r>
              <a:rPr lang="en-US" sz="2400"/>
              <a:t>-intercept, evaluate </a:t>
            </a:r>
            <a:r>
              <a:rPr lang="en-US" sz="2400" i="1"/>
              <a:t>f </a:t>
            </a:r>
            <a:r>
              <a:rPr lang="en-US" sz="2400"/>
              <a:t>when </a:t>
            </a:r>
            <a:r>
              <a:rPr lang="en-US" sz="2400" i="1"/>
              <a:t>x </a:t>
            </a:r>
            <a:r>
              <a:rPr lang="en-US" sz="2400"/>
              <a:t>= 0. This gives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 i="1"/>
              <a:t>y </a:t>
            </a:r>
            <a:r>
              <a:rPr lang="en-US" sz="2400"/>
              <a:t>= –6. Therefore, the </a:t>
            </a:r>
            <a:r>
              <a:rPr lang="en-US" sz="2400" i="1"/>
              <a:t>y</a:t>
            </a:r>
            <a:r>
              <a:rPr lang="en-US" sz="2400"/>
              <a:t>-intercept is (0, –6).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3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b="1"/>
              <a:t>3. </a:t>
            </a:r>
            <a:r>
              <a:rPr lang="en-US" sz="2400" b="1" i="1"/>
              <a:t>Symmetry</a:t>
            </a:r>
            <a:r>
              <a:rPr lang="en-US" sz="2400" b="1"/>
              <a:t>:</a:t>
            </a:r>
            <a:r>
              <a:rPr lang="en-US" sz="2400" b="1" i="1"/>
              <a:t> </a:t>
            </a:r>
            <a:r>
              <a:rPr lang="en-US" sz="2400"/>
              <a:t>Below we show that </a:t>
            </a:r>
            <a:r>
              <a:rPr lang="en-US" sz="2400" i="1"/>
              <a:t>f </a:t>
            </a:r>
            <a:r>
              <a:rPr lang="en-US" sz="2400"/>
              <a:t>(–</a:t>
            </a:r>
            <a:r>
              <a:rPr lang="en-US" sz="2400" i="1"/>
              <a:t>x</a:t>
            </a:r>
            <a:r>
              <a:rPr lang="en-US" sz="2400"/>
              <a:t>) = </a:t>
            </a:r>
            <a:r>
              <a:rPr lang="en-US" sz="2400" i="1"/>
              <a:t>f 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), which</a:t>
            </a:r>
            <a:br>
              <a:rPr lang="en-US" sz="2400"/>
            </a:br>
            <a:r>
              <a:rPr lang="en-US" sz="2400"/>
              <a:t>    means that </a:t>
            </a:r>
            <a:r>
              <a:rPr lang="en-US" sz="2400" i="1"/>
              <a:t>f </a:t>
            </a:r>
            <a:r>
              <a:rPr lang="en-US" sz="2400"/>
              <a:t>is an even function and therefore its graph   </a:t>
            </a:r>
            <a:br>
              <a:rPr lang="en-US" sz="2400"/>
            </a:br>
            <a:r>
              <a:rPr lang="en-US" sz="2400"/>
              <a:t>    is symmetric with respect to the </a:t>
            </a:r>
            <a:r>
              <a:rPr lang="en-US" sz="2400" i="1"/>
              <a:t>y</a:t>
            </a:r>
            <a:r>
              <a:rPr lang="en-US" sz="2400"/>
              <a:t>-axis.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3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8638" y="2668588"/>
            <a:ext cx="2925762" cy="912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846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5575" y="3776663"/>
            <a:ext cx="1608138" cy="828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846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8913" y="4857750"/>
            <a:ext cx="9144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6212"/>
          </a:xfrm>
          <a:noFill/>
        </p:spPr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sz="2400" dirty="0"/>
              <a:t>The graph shows that </a:t>
            </a:r>
            <a:r>
              <a:rPr lang="en-US" sz="2400" i="1" dirty="0"/>
              <a:t>G </a:t>
            </a:r>
            <a:r>
              <a:rPr lang="en-US" sz="2400" dirty="0"/>
              <a:t>has the following properties</a:t>
            </a:r>
            <a:r>
              <a:rPr lang="en-US" sz="2400" dirty="0" smtClean="0"/>
              <a:t>:</a:t>
            </a:r>
          </a:p>
          <a:p>
            <a:pPr>
              <a:lnSpc>
                <a:spcPct val="115000"/>
              </a:lnSpc>
              <a:buNone/>
            </a:pPr>
            <a:endParaRPr lang="en-US" sz="2400" dirty="0"/>
          </a:p>
          <a:p>
            <a:pPr>
              <a:lnSpc>
                <a:spcPct val="115000"/>
              </a:lnSpc>
              <a:buClr>
                <a:srgbClr val="213896"/>
              </a:buClr>
              <a:buNone/>
            </a:pPr>
            <a:r>
              <a:rPr lang="en-US" sz="2400" dirty="0"/>
              <a:t> The graph has an </a:t>
            </a:r>
            <a:r>
              <a:rPr lang="en-US" sz="2400" i="1" dirty="0"/>
              <a:t>x</a:t>
            </a:r>
            <a:r>
              <a:rPr lang="en-US" sz="2400" dirty="0"/>
              <a:t>-intercept at (–1, 0) and a </a:t>
            </a:r>
            <a:r>
              <a:rPr lang="en-US" sz="2400" i="1" dirty="0"/>
              <a:t>y</a:t>
            </a:r>
            <a:r>
              <a:rPr lang="en-US" sz="2400" dirty="0"/>
              <a:t>-intercept </a:t>
            </a:r>
            <a:r>
              <a:rPr lang="en-US" sz="2400" dirty="0" smtClean="0"/>
              <a:t> at             </a:t>
            </a:r>
            <a:endParaRPr lang="en-US" sz="2400" dirty="0"/>
          </a:p>
          <a:p>
            <a:pPr>
              <a:lnSpc>
                <a:spcPct val="115000"/>
              </a:lnSpc>
              <a:buClr>
                <a:srgbClr val="213896"/>
              </a:buClr>
              <a:buNone/>
            </a:pPr>
            <a:endParaRPr lang="en-US" sz="2400" dirty="0" smtClean="0"/>
          </a:p>
          <a:p>
            <a:pPr>
              <a:lnSpc>
                <a:spcPct val="115000"/>
              </a:lnSpc>
              <a:buClr>
                <a:srgbClr val="213896"/>
              </a:buClr>
              <a:buNone/>
            </a:pPr>
            <a:r>
              <a:rPr lang="en-US" sz="2400" dirty="0" smtClean="0"/>
              <a:t> </a:t>
            </a:r>
            <a:r>
              <a:rPr lang="en-US" sz="2400" dirty="0"/>
              <a:t>The graph does not exist when </a:t>
            </a:r>
            <a:r>
              <a:rPr lang="en-US" sz="2400" i="1" dirty="0"/>
              <a:t>x </a:t>
            </a:r>
            <a:r>
              <a:rPr lang="en-US" sz="2400" dirty="0"/>
              <a:t>= 2.</a:t>
            </a:r>
          </a:p>
          <a:p>
            <a:pPr>
              <a:lnSpc>
                <a:spcPct val="115000"/>
              </a:lnSpc>
              <a:buClr>
                <a:srgbClr val="9A9BCC"/>
              </a:buClr>
              <a:buNone/>
            </a:pPr>
            <a:endParaRPr lang="en-US" sz="2400" dirty="0"/>
          </a:p>
          <a:p>
            <a:pPr marL="0" indent="0">
              <a:lnSpc>
                <a:spcPct val="115000"/>
              </a:lnSpc>
              <a:buNone/>
            </a:pPr>
            <a:endParaRPr lang="en-US" sz="2400" dirty="0"/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1706" y="1918008"/>
            <a:ext cx="950913" cy="649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b="1"/>
              <a:t>4. </a:t>
            </a:r>
            <a:r>
              <a:rPr lang="en-US" sz="2400" b="1" i="1"/>
              <a:t>Additional points</a:t>
            </a:r>
            <a:r>
              <a:rPr lang="en-US" sz="2400" b="1"/>
              <a:t>:</a:t>
            </a:r>
            <a:r>
              <a:rPr lang="en-US" sz="2400" b="1" i="1"/>
              <a:t> </a:t>
            </a:r>
            <a:r>
              <a:rPr lang="en-US" sz="2400"/>
              <a:t>The intervals determined by the </a:t>
            </a:r>
            <a:br>
              <a:rPr lang="en-US" sz="2400"/>
            </a:br>
            <a:r>
              <a:rPr lang="en-US" sz="2400"/>
              <a:t>   </a:t>
            </a:r>
            <a:r>
              <a:rPr lang="en-US" sz="2400" i="1"/>
              <a:t>x</a:t>
            </a:r>
            <a:r>
              <a:rPr lang="en-US" sz="2400"/>
              <a:t>-intercepts are </a:t>
            </a:r>
            <a:r>
              <a:rPr lang="en-US" sz="2400" i="1"/>
              <a:t>x </a:t>
            </a:r>
            <a:r>
              <a:rPr lang="en-US" sz="2400"/>
              <a:t>&lt; –3, –3 &lt; </a:t>
            </a:r>
            <a:r>
              <a:rPr lang="en-US" sz="2400" i="1"/>
              <a:t>x </a:t>
            </a:r>
            <a:r>
              <a:rPr lang="en-US" sz="2400"/>
              <a:t>&lt; 3, and </a:t>
            </a:r>
            <a:r>
              <a:rPr lang="en-US" sz="2400" i="1"/>
              <a:t>x </a:t>
            </a:r>
            <a:r>
              <a:rPr lang="en-US" sz="2400"/>
              <a:t>&gt; 3. Generally, it</a:t>
            </a:r>
            <a:br>
              <a:rPr lang="en-US" sz="2400"/>
            </a:br>
            <a:r>
              <a:rPr lang="en-US" sz="2400"/>
              <a:t>   is necessary to determine points in all intervals.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  However, because </a:t>
            </a:r>
            <a:r>
              <a:rPr lang="en-US" sz="2400" i="1"/>
              <a:t>f </a:t>
            </a:r>
            <a:r>
              <a:rPr lang="en-US" sz="2400"/>
              <a:t>is an even function, its graph is</a:t>
            </a:r>
            <a:br>
              <a:rPr lang="en-US" sz="2400"/>
            </a:br>
            <a:r>
              <a:rPr lang="en-US" sz="2400"/>
              <a:t>   symmetric with respect to the </a:t>
            </a:r>
            <a:r>
              <a:rPr lang="en-US" sz="2400" i="1"/>
              <a:t>y</a:t>
            </a:r>
            <a:r>
              <a:rPr lang="en-US" sz="2400"/>
              <a:t>-axis.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  The following table lists a few points for </a:t>
            </a:r>
            <a:r>
              <a:rPr lang="en-US" sz="2400" i="1"/>
              <a:t>x </a:t>
            </a:r>
            <a:r>
              <a:rPr lang="en-US" sz="2400"/>
              <a:t>&gt; 0. Symmetry</a:t>
            </a:r>
            <a:br>
              <a:rPr lang="en-US" sz="2400"/>
            </a:br>
            <a:r>
              <a:rPr lang="en-US" sz="2400"/>
              <a:t>   can be used to locate corresponding points for </a:t>
            </a:r>
            <a:r>
              <a:rPr lang="en-US" sz="2400" i="1"/>
              <a:t>x </a:t>
            </a:r>
            <a:r>
              <a:rPr lang="en-US" sz="2400"/>
              <a:t>&lt; 0.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3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024438"/>
            <a:ext cx="5448300" cy="1223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5. </a:t>
            </a:r>
            <a:r>
              <a:rPr lang="en-US" sz="2400" b="1" i="1" dirty="0"/>
              <a:t>Behavior near asymptotes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en-US" sz="2400" dirty="0"/>
              <a:t>As </a:t>
            </a:r>
            <a:r>
              <a:rPr lang="en-US" sz="2400" i="1" dirty="0"/>
              <a:t>x </a:t>
            </a:r>
            <a:r>
              <a:rPr lang="en-US" sz="2400" dirty="0"/>
              <a:t>increases or</a:t>
            </a:r>
            <a:br>
              <a:rPr lang="en-US" sz="2400" dirty="0"/>
            </a:br>
            <a:r>
              <a:rPr lang="en-US" sz="2400" dirty="0"/>
              <a:t>    decreases without bound, </a:t>
            </a: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approaches the horizontal</a:t>
            </a:r>
            <a:br>
              <a:rPr lang="en-US" sz="2400" dirty="0"/>
            </a:br>
            <a:r>
              <a:rPr lang="en-US" sz="2400" dirty="0"/>
              <a:t>    asymptote </a:t>
            </a:r>
            <a:r>
              <a:rPr lang="en-US" sz="2400" i="1" dirty="0"/>
              <a:t>y </a:t>
            </a:r>
            <a:r>
              <a:rPr lang="en-US" sz="2400" dirty="0"/>
              <a:t>= 2.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To determine whether the graph of </a:t>
            </a:r>
            <a:r>
              <a:rPr lang="en-US" sz="2400" i="1" dirty="0"/>
              <a:t>f </a:t>
            </a:r>
            <a:r>
              <a:rPr lang="en-US" sz="2400" dirty="0"/>
              <a:t>intersects the</a:t>
            </a:r>
            <a:br>
              <a:rPr lang="en-US" sz="2400" dirty="0"/>
            </a:br>
            <a:r>
              <a:rPr lang="en-US" sz="2400" dirty="0"/>
              <a:t>    horizontal asymptote at any point, solve the equation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2. There are no solutions of </a:t>
            </a: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2 </a:t>
            </a:r>
            <a:r>
              <a:rPr lang="en-US" sz="2400" dirty="0" smtClean="0"/>
              <a:t>because      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</a:t>
            </a:r>
            <a:r>
              <a:rPr lang="en-US" sz="2400" dirty="0" smtClean="0"/>
              <a:t>       implies </a:t>
            </a:r>
            <a:r>
              <a:rPr lang="en-US" sz="2400" dirty="0"/>
              <a:t>2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18 = 2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+ 6 implies –18 = 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This is not possible.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3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pic>
        <p:nvPicPr>
          <p:cNvPr id="288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343400"/>
            <a:ext cx="1881187" cy="869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8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8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88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8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8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88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8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88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Thus the graph of </a:t>
            </a:r>
            <a:r>
              <a:rPr lang="en-US" sz="2400" i="1" dirty="0"/>
              <a:t>f </a:t>
            </a:r>
            <a:r>
              <a:rPr lang="en-US" sz="2400" dirty="0"/>
              <a:t>does not intersect the horizontal</a:t>
            </a:r>
            <a:br>
              <a:rPr lang="en-US" sz="2400" dirty="0"/>
            </a:br>
            <a:r>
              <a:rPr lang="en-US" sz="2400" dirty="0"/>
              <a:t>    asymptote but approaches it from below as </a:t>
            </a:r>
            <a:r>
              <a:rPr lang="en-US" sz="2400" i="1" dirty="0"/>
              <a:t>x </a:t>
            </a:r>
            <a:r>
              <a:rPr lang="en-US" sz="2400" dirty="0"/>
              <a:t>increases</a:t>
            </a:r>
            <a:br>
              <a:rPr lang="en-US" sz="2400" dirty="0"/>
            </a:br>
            <a:r>
              <a:rPr lang="en-US" sz="2400" dirty="0"/>
              <a:t>    or decreases without bound.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6. </a:t>
            </a:r>
            <a:r>
              <a:rPr lang="en-US" sz="2400" b="1" i="1" dirty="0"/>
              <a:t>Sketch the graph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en-US" sz="2400" dirty="0"/>
              <a:t>Use the summary in </a:t>
            </a:r>
            <a:r>
              <a:rPr lang="en-US" sz="2400" dirty="0" smtClean="0"/>
              <a:t>the table below </a:t>
            </a:r>
            <a:r>
              <a:rPr lang="en-US" sz="2400" dirty="0" smtClean="0"/>
              <a:t>to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sketch the graph. 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3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9701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pic>
        <p:nvPicPr>
          <p:cNvPr id="290823" name="Picture 7" descr="Pict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900" y="4230688"/>
            <a:ext cx="3097213" cy="2322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The completed graph is shown </a:t>
            </a:r>
            <a:r>
              <a:rPr lang="en-US" sz="2400" dirty="0" smtClean="0"/>
              <a:t>below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3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pic>
        <p:nvPicPr>
          <p:cNvPr id="292870" name="Picture 6" descr="Picture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9200" y="2319338"/>
            <a:ext cx="4138613" cy="3438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000">
                <a:solidFill>
                  <a:srgbClr val="21419C"/>
                </a:solidFill>
              </a:rPr>
              <a:t>Slant Asymptotes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sz="2400" dirty="0"/>
              <a:t>Some rational functions have an asymptote that is neither vertical nor horizontal but slanted.</a:t>
            </a:r>
          </a:p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US" sz="2400" b="1" dirty="0">
                <a:solidFill>
                  <a:srgbClr val="21419C"/>
                </a:solidFill>
              </a:rPr>
              <a:t>Definition of a Slant Asymptote</a:t>
            </a:r>
            <a:endParaRPr lang="en-US" sz="2400" dirty="0">
              <a:solidFill>
                <a:srgbClr val="21419C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2400" dirty="0"/>
              <a:t>The line given by </a:t>
            </a:r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i="1" dirty="0"/>
              <a:t>mx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i="1" dirty="0"/>
              <a:t>m</a:t>
            </a:r>
            <a:r>
              <a:rPr lang="en-US" sz="2400" dirty="0"/>
              <a:t> ≠ 0</a:t>
            </a:r>
            <a:r>
              <a:rPr lang="en-US" sz="2400" i="1" dirty="0"/>
              <a:t>, is a </a:t>
            </a:r>
            <a:r>
              <a:rPr lang="en-US" sz="2400" b="1" dirty="0"/>
              <a:t>slant asymptote </a:t>
            </a:r>
            <a:r>
              <a:rPr lang="en-US" sz="2400" dirty="0"/>
              <a:t>of the graph of a function </a:t>
            </a:r>
            <a:r>
              <a:rPr lang="en-US" sz="2400" i="1" dirty="0"/>
              <a:t>F </a:t>
            </a:r>
            <a:r>
              <a:rPr lang="en-US" sz="2400" dirty="0"/>
              <a:t>provided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   </a:t>
            </a:r>
            <a:r>
              <a:rPr lang="en-US" sz="2400" dirty="0" smtClean="0"/>
              <a:t>    </a:t>
            </a:r>
            <a:r>
              <a:rPr lang="en-US" sz="2400" i="1" dirty="0" smtClean="0"/>
              <a:t>mx </a:t>
            </a:r>
            <a:r>
              <a:rPr lang="en-US" sz="2400" dirty="0"/>
              <a:t>+ </a:t>
            </a:r>
            <a:r>
              <a:rPr lang="en-US" sz="2400" i="1" dirty="0"/>
              <a:t>b </a:t>
            </a:r>
            <a:br>
              <a:rPr lang="en-US" sz="2400" i="1" dirty="0"/>
            </a:br>
            <a:r>
              <a:rPr lang="en-US" sz="2400" dirty="0"/>
              <a:t>as </a:t>
            </a:r>
            <a:r>
              <a:rPr lang="en-US" sz="2400" i="1" dirty="0"/>
              <a:t>x </a:t>
            </a:r>
            <a:r>
              <a:rPr lang="en-US" sz="2400" i="1" dirty="0" smtClean="0"/>
              <a:t>      </a:t>
            </a:r>
            <a:r>
              <a:rPr lang="en-US" sz="2400" dirty="0" smtClean="0"/>
              <a:t> +           or </a:t>
            </a:r>
            <a:r>
              <a:rPr lang="en-US" sz="2400" i="1" dirty="0"/>
              <a:t>x            </a:t>
            </a:r>
            <a:r>
              <a:rPr lang="en-US" sz="2400" i="1" dirty="0" smtClean="0"/>
              <a:t>    </a:t>
            </a:r>
            <a:r>
              <a:rPr lang="en-US" sz="2400" dirty="0"/>
              <a:t>.</a:t>
            </a:r>
          </a:p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Slant Asymptotes</a:t>
            </a: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1741169" y="4522945"/>
            <a:ext cx="3381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707" y="4535487"/>
            <a:ext cx="54768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6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067175"/>
            <a:ext cx="384175" cy="200025"/>
          </a:xfrm>
          <a:prstGeom prst="rect">
            <a:avLst/>
          </a:prstGeom>
          <a:noFill/>
        </p:spPr>
      </p:pic>
      <p:pic>
        <p:nvPicPr>
          <p:cNvPr id="1556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524375"/>
            <a:ext cx="384175" cy="200025"/>
          </a:xfrm>
          <a:prstGeom prst="rect">
            <a:avLst/>
          </a:prstGeom>
          <a:noFill/>
        </p:spPr>
      </p:pic>
      <p:pic>
        <p:nvPicPr>
          <p:cNvPr id="1556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5448" y="4535487"/>
            <a:ext cx="384175" cy="200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/>
              <a:t>The following theorem can be used to determine which rational functions have a slant asymptote.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Theorem on Slant Asymptotes</a:t>
            </a:r>
          </a:p>
          <a:p>
            <a:pPr marL="0" indent="0">
              <a:buNone/>
            </a:pPr>
            <a:r>
              <a:rPr lang="en-US" sz="2400"/>
              <a:t>The rational function given by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= </a:t>
            </a: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)/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), where </a:t>
            </a: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and 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have no common factors, has a slant asymptote if the degree of </a:t>
            </a: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is one greater than the degree of 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To find the slant asymptote, divide </a:t>
            </a: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by </a:t>
            </a:r>
            <a:r>
              <a:rPr lang="en-US" sz="2400" i="1"/>
              <a:t>Q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and write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in the form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Slant Asymptotes</a:t>
            </a:r>
          </a:p>
        </p:txBody>
      </p:sp>
      <p:pic>
        <p:nvPicPr>
          <p:cNvPr id="1822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5562600"/>
            <a:ext cx="4278313" cy="86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where the degree of </a:t>
            </a:r>
            <a:r>
              <a:rPr lang="en-US" sz="2400" i="1" dirty="0"/>
              <a:t>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less than the degree of Q(</a:t>
            </a:r>
            <a:r>
              <a:rPr lang="en-US" sz="2400" i="1" dirty="0"/>
              <a:t>x</a:t>
            </a:r>
            <a:r>
              <a:rPr lang="en-US" sz="2400" dirty="0"/>
              <a:t>). Because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    as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know that as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    </a:t>
            </a:r>
            <a:r>
              <a:rPr lang="en-US" sz="2400" dirty="0" smtClean="0"/>
              <a:t>  </a:t>
            </a:r>
            <a:r>
              <a:rPr lang="en-US" sz="2400" i="1" dirty="0" smtClean="0"/>
              <a:t>mx </a:t>
            </a:r>
            <a:r>
              <a:rPr lang="en-US" sz="2400" dirty="0"/>
              <a:t>+ </a:t>
            </a:r>
            <a:r>
              <a:rPr lang="en-US" sz="2400" i="1" dirty="0"/>
              <a:t>b </a:t>
            </a:r>
            <a:r>
              <a:rPr lang="en-US" sz="2400" dirty="0"/>
              <a:t>as              </a:t>
            </a:r>
            <a:r>
              <a:rPr lang="en-US" sz="2400" dirty="0" smtClean="0"/>
              <a:t>       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line represented by </a:t>
            </a:r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i="1" dirty="0"/>
              <a:t>mx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dirty="0"/>
              <a:t> is the slant asymptote of the graph of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Slant Asymptotes</a:t>
            </a:r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044542"/>
            <a:ext cx="1343025" cy="820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843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8670" y="2268379"/>
            <a:ext cx="1262063" cy="373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843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3276600"/>
            <a:ext cx="384175" cy="200025"/>
          </a:xfrm>
          <a:prstGeom prst="rect">
            <a:avLst/>
          </a:prstGeom>
          <a:noFill/>
        </p:spPr>
      </p:pic>
      <p:pic>
        <p:nvPicPr>
          <p:cNvPr id="1843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1886" y="3204685"/>
            <a:ext cx="1262062" cy="373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/>
              <a:t>Find the slant asymptote of</a:t>
            </a:r>
          </a:p>
          <a:p>
            <a:pPr marL="0" indent="0">
              <a:buClr>
                <a:srgbClr val="B30000"/>
              </a:buClr>
              <a:buNone/>
            </a:pPr>
            <a:endParaRPr lang="en-US" sz="2400">
              <a:solidFill>
                <a:srgbClr val="21419C"/>
              </a:solidFill>
            </a:endParaRPr>
          </a:p>
          <a:p>
            <a:pPr marL="0" indent="0">
              <a:buClr>
                <a:srgbClr val="B30000"/>
              </a:buClr>
              <a:buNone/>
            </a:pPr>
            <a:r>
              <a:rPr lang="en-US" sz="2400">
                <a:solidFill>
                  <a:srgbClr val="21419C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400"/>
              <a:t>Because the degree of the numerator 2</a:t>
            </a:r>
            <a:r>
              <a:rPr lang="en-US" sz="2400" i="1"/>
              <a:t>x</a:t>
            </a:r>
            <a:r>
              <a:rPr lang="en-US" sz="2400" baseline="30000"/>
              <a:t>3</a:t>
            </a:r>
            <a:r>
              <a:rPr lang="en-US" sz="2400"/>
              <a:t> + 5</a:t>
            </a:r>
            <a:r>
              <a:rPr lang="en-US" sz="2400" i="1"/>
              <a:t>x</a:t>
            </a:r>
            <a:r>
              <a:rPr lang="en-US" sz="2400" baseline="30000"/>
              <a:t>2</a:t>
            </a:r>
            <a:r>
              <a:rPr lang="en-US" sz="2400"/>
              <a:t> + 1 is exactly one larger than the degree of the denominator </a:t>
            </a:r>
            <a:br>
              <a:rPr lang="en-US" sz="2400"/>
            </a:br>
            <a:r>
              <a:rPr lang="en-US" sz="2400" i="1"/>
              <a:t>x</a:t>
            </a:r>
            <a:r>
              <a:rPr lang="en-US" sz="2400" baseline="30000"/>
              <a:t>2</a:t>
            </a:r>
            <a:r>
              <a:rPr lang="en-US" sz="2400"/>
              <a:t> + </a:t>
            </a:r>
            <a:r>
              <a:rPr lang="en-US" sz="2400" i="1"/>
              <a:t>x </a:t>
            </a:r>
            <a:r>
              <a:rPr lang="en-US" sz="2400"/>
              <a:t>+ 3 and </a:t>
            </a:r>
            <a:r>
              <a:rPr lang="en-US" sz="2400" i="1"/>
              <a:t>f </a:t>
            </a:r>
            <a:r>
              <a:rPr lang="en-US" sz="2400"/>
              <a:t>is in simplest form, </a:t>
            </a:r>
            <a:r>
              <a:rPr lang="en-US" sz="2400" i="1"/>
              <a:t>f </a:t>
            </a:r>
            <a:r>
              <a:rPr lang="en-US" sz="2400"/>
              <a:t>has a slant asymptote.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To find the asymptote, divide 2</a:t>
            </a:r>
            <a:r>
              <a:rPr lang="en-US" sz="2400" i="1"/>
              <a:t>x</a:t>
            </a:r>
            <a:r>
              <a:rPr lang="en-US" sz="2400" baseline="30000"/>
              <a:t>3</a:t>
            </a:r>
            <a:r>
              <a:rPr lang="en-US" sz="2400"/>
              <a:t> + 5</a:t>
            </a:r>
            <a:r>
              <a:rPr lang="en-US" sz="2400" i="1"/>
              <a:t>x</a:t>
            </a:r>
            <a:r>
              <a:rPr lang="en-US" sz="2400" baseline="30000"/>
              <a:t>2</a:t>
            </a:r>
            <a:r>
              <a:rPr lang="en-US" sz="2400"/>
              <a:t> + 1 by </a:t>
            </a:r>
            <a:r>
              <a:rPr lang="en-US" sz="2400" i="1"/>
              <a:t>x</a:t>
            </a:r>
            <a:r>
              <a:rPr lang="en-US" sz="2400" baseline="30000"/>
              <a:t>2</a:t>
            </a:r>
            <a:r>
              <a:rPr lang="en-US" sz="2400"/>
              <a:t> + </a:t>
            </a:r>
            <a:r>
              <a:rPr lang="en-US" sz="2400" i="1"/>
              <a:t>x </a:t>
            </a:r>
            <a:r>
              <a:rPr lang="en-US" sz="2400"/>
              <a:t>+ 3.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5 – </a:t>
            </a:r>
            <a:r>
              <a:rPr lang="en-US" sz="2400" i="1">
                <a:latin typeface="+mn-lt"/>
              </a:rPr>
              <a:t>Find the Slant Asymptote of a Rational Function</a:t>
            </a:r>
          </a:p>
        </p:txBody>
      </p:sp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650" y="1187450"/>
            <a:ext cx="2925763" cy="86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Therefore,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5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pic>
        <p:nvPicPr>
          <p:cNvPr id="1884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4424363" cy="249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8842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334000"/>
            <a:ext cx="2970213" cy="850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we are discussing functional values that increase or decrease without bound, it is convenient to use mathematical notation. The notation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	 </a:t>
            </a:r>
            <a:r>
              <a:rPr lang="en-US" sz="2400" dirty="0" smtClean="0"/>
              <a:t>                           as                                  </a:t>
            </a:r>
            <a:endParaRPr lang="en-US" sz="2400" baseline="30000" dirty="0"/>
          </a:p>
          <a:p>
            <a:pPr>
              <a:buNone/>
            </a:pPr>
            <a:endParaRPr lang="en-US" sz="2400" dirty="0"/>
          </a:p>
          <a:p>
            <a:pPr marL="0" indent="0">
              <a:buNone/>
              <a:tabLst>
                <a:tab pos="512763" algn="l"/>
              </a:tabLst>
            </a:pPr>
            <a:r>
              <a:rPr lang="en-US" sz="2400" dirty="0"/>
              <a:t>means that the functional values </a:t>
            </a: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increase without bound as </a:t>
            </a:r>
            <a:r>
              <a:rPr lang="en-US" sz="2400" i="1" dirty="0"/>
              <a:t>x </a:t>
            </a:r>
            <a:r>
              <a:rPr lang="en-US" sz="2400" dirty="0"/>
              <a:t>approaches </a:t>
            </a:r>
            <a:r>
              <a:rPr lang="en-US" sz="2400" i="1" dirty="0"/>
              <a:t>a </a:t>
            </a:r>
            <a:r>
              <a:rPr lang="en-US" sz="2400" dirty="0"/>
              <a:t>from the right.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30226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749160" imgH="203040" progId="Equation.3">
                  <p:embed/>
                </p:oleObj>
              </mc:Choice>
              <mc:Fallback>
                <p:oleObj name="Equation" r:id="rId4" imgW="7491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22600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67776" y="2991004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482400" imgH="203040" progId="Equation.3">
                  <p:embed/>
                </p:oleObj>
              </mc:Choice>
              <mc:Fallback>
                <p:oleObj name="Equation" r:id="rId6" imgW="4824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776" y="2991004"/>
                        <a:ext cx="965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</a:t>
            </a:r>
            <a:r>
              <a:rPr lang="en-US" sz="2400" dirty="0">
                <a:solidFill>
                  <a:srgbClr val="009AFF"/>
                </a:solidFill>
              </a:rPr>
              <a:t>the line given by </a:t>
            </a:r>
            <a:r>
              <a:rPr lang="en-US" sz="2400" i="1" dirty="0">
                <a:solidFill>
                  <a:srgbClr val="009AFF"/>
                </a:solidFill>
              </a:rPr>
              <a:t>y</a:t>
            </a:r>
            <a:r>
              <a:rPr lang="en-US" sz="2400" dirty="0">
                <a:solidFill>
                  <a:srgbClr val="009AFF"/>
                </a:solidFill>
              </a:rPr>
              <a:t> = 2</a:t>
            </a:r>
            <a:r>
              <a:rPr lang="en-US" sz="2400" i="1" dirty="0">
                <a:solidFill>
                  <a:srgbClr val="009AFF"/>
                </a:solidFill>
              </a:rPr>
              <a:t>x</a:t>
            </a:r>
            <a:r>
              <a:rPr lang="en-US" sz="2400" dirty="0">
                <a:solidFill>
                  <a:srgbClr val="009AFF"/>
                </a:solidFill>
              </a:rPr>
              <a:t> + 3 is the slant asymptote for the graph of </a:t>
            </a:r>
            <a:r>
              <a:rPr lang="en-US" sz="2400" i="1" dirty="0">
                <a:solidFill>
                  <a:srgbClr val="009AFF"/>
                </a:solidFill>
              </a:rPr>
              <a:t>f</a:t>
            </a:r>
            <a:r>
              <a:rPr lang="en-US" sz="2400" dirty="0">
                <a:solidFill>
                  <a:srgbClr val="009AFF"/>
                </a:solidFill>
              </a:rPr>
              <a:t>. </a:t>
            </a:r>
          </a:p>
          <a:p>
            <a:pPr marL="0" indent="0">
              <a:buNone/>
            </a:pPr>
            <a:endParaRPr lang="en-US" sz="2400" dirty="0">
              <a:solidFill>
                <a:srgbClr val="009A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The figure</a:t>
            </a:r>
            <a:r>
              <a:rPr lang="en-US" sz="2400" dirty="0" smtClean="0"/>
              <a:t> </a:t>
            </a:r>
            <a:r>
              <a:rPr lang="en-US" sz="2400" dirty="0"/>
              <a:t>shows the graph </a:t>
            </a:r>
            <a:br>
              <a:rPr lang="en-US" sz="2400" dirty="0"/>
            </a:br>
            <a:r>
              <a:rPr lang="en-US" sz="2400" dirty="0"/>
              <a:t>of </a:t>
            </a:r>
            <a:r>
              <a:rPr lang="en-US" sz="2400" i="1" dirty="0"/>
              <a:t>f </a:t>
            </a:r>
            <a:r>
              <a:rPr lang="en-US" sz="2400" dirty="0"/>
              <a:t>and its slant asymptote.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5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pic>
        <p:nvPicPr>
          <p:cNvPr id="1904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447800"/>
            <a:ext cx="31908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90474" name="Picture 10" descr="Picture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1175" y="3429000"/>
            <a:ext cx="2786063" cy="2792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/>
              <a:t>The function </a:t>
            </a:r>
            <a:r>
              <a:rPr lang="en-US" sz="2400" i="1"/>
              <a:t>f </a:t>
            </a:r>
            <a:r>
              <a:rPr lang="en-US" sz="2400"/>
              <a:t>in Example 5 does not have a vertical asymptote because the denominator </a:t>
            </a:r>
            <a:r>
              <a:rPr lang="en-US" sz="2400" i="1"/>
              <a:t>x</a:t>
            </a:r>
            <a:r>
              <a:rPr lang="en-US" sz="2400" baseline="30000"/>
              <a:t>2</a:t>
            </a:r>
            <a:r>
              <a:rPr lang="en-US" sz="2400"/>
              <a:t> + </a:t>
            </a:r>
            <a:r>
              <a:rPr lang="en-US" sz="2400" i="1"/>
              <a:t>x </a:t>
            </a:r>
            <a:r>
              <a:rPr lang="en-US" sz="2400"/>
              <a:t>+ 3 does not have any real zeros. However, the function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has both a slant asymptote and a vertical asymptote.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 vertical asymptote is </a:t>
            </a:r>
            <a:r>
              <a:rPr lang="en-US" sz="2400" i="1"/>
              <a:t>x</a:t>
            </a:r>
            <a:r>
              <a:rPr lang="en-US" sz="2400"/>
              <a:t> = 3, and the slant asymptote is </a:t>
            </a:r>
            <a:r>
              <a:rPr lang="en-US" sz="2400" i="1"/>
              <a:t>y </a:t>
            </a:r>
            <a:r>
              <a:rPr lang="en-US" sz="2400"/>
              <a:t>= –2</a:t>
            </a:r>
            <a:r>
              <a:rPr lang="en-US" sz="2400" i="1"/>
              <a:t>x </a:t>
            </a:r>
            <a:r>
              <a:rPr lang="en-US" sz="2400"/>
              <a:t>– 2.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Slant Asymptotes</a:t>
            </a:r>
          </a:p>
        </p:txBody>
      </p:sp>
      <p:pic>
        <p:nvPicPr>
          <p:cNvPr id="19252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819400"/>
            <a:ext cx="2870200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figure </a:t>
            </a:r>
            <a:r>
              <a:rPr lang="en-US" sz="2400" dirty="0" smtClean="0"/>
              <a:t>shows </a:t>
            </a:r>
            <a:r>
              <a:rPr lang="en-US" sz="2400" dirty="0"/>
              <a:t>the graph of </a:t>
            </a:r>
            <a:r>
              <a:rPr lang="en-US" sz="2400" i="1" dirty="0"/>
              <a:t>g </a:t>
            </a:r>
            <a:r>
              <a:rPr lang="en-US" sz="2400" dirty="0"/>
              <a:t>and its asymptotes.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Slant Asymptotes</a:t>
            </a:r>
          </a:p>
        </p:txBody>
      </p:sp>
      <p:pic>
        <p:nvPicPr>
          <p:cNvPr id="194567" name="Picture 7" descr="Picture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6413" y="2133600"/>
            <a:ext cx="3024187" cy="2962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000">
                <a:solidFill>
                  <a:srgbClr val="21419C"/>
                </a:solidFill>
              </a:rPr>
              <a:t>Graphing Rational Functions That Have a Common Factor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205898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 a rational function has a numerator and denominator that have a common factor, then you should reduce the rational function to simplest form before you apply the general procedure for sketching the graph of a rational function.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Graphing Rational Functions That Have a Common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Sketch the graph of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Clr>
                <a:srgbClr val="B30000"/>
              </a:buClr>
              <a:buNone/>
            </a:pPr>
            <a:r>
              <a:rPr lang="en-US" sz="2400" dirty="0">
                <a:solidFill>
                  <a:srgbClr val="21419C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400" dirty="0"/>
              <a:t>Factor the numerator and denominator to obtain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Thus for all </a:t>
            </a:r>
            <a:r>
              <a:rPr lang="en-US" sz="2400" i="1" dirty="0"/>
              <a:t>x </a:t>
            </a:r>
            <a:r>
              <a:rPr lang="en-US" sz="2400" dirty="0"/>
              <a:t>values other than </a:t>
            </a:r>
            <a:r>
              <a:rPr lang="en-US" sz="2400" i="1" dirty="0"/>
              <a:t>x</a:t>
            </a:r>
            <a:r>
              <a:rPr lang="en-US" sz="2400" dirty="0"/>
              <a:t> = 4, the graph of </a:t>
            </a:r>
            <a:r>
              <a:rPr lang="en-US" sz="2400" i="1" dirty="0"/>
              <a:t>f </a:t>
            </a:r>
            <a:r>
              <a:rPr lang="en-US" sz="2400" dirty="0"/>
              <a:t>is the same as the graph of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6 – </a:t>
            </a:r>
            <a:r>
              <a:rPr lang="en-US" sz="2400" i="1">
                <a:latin typeface="+mn-lt"/>
              </a:rPr>
              <a:t>Graph a Rational Function That Has a Common Factor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0413" y="1246188"/>
            <a:ext cx="2668588" cy="80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77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5486400"/>
            <a:ext cx="1909763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77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0413" y="3276600"/>
            <a:ext cx="4305300" cy="914400"/>
          </a:xfrm>
          <a:prstGeom prst="rect">
            <a:avLst/>
          </a:prstGeom>
          <a:noFill/>
        </p:spPr>
      </p:pic>
      <p:pic>
        <p:nvPicPr>
          <p:cNvPr id="1577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" y="3305175"/>
            <a:ext cx="2628900" cy="86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figure </a:t>
            </a:r>
            <a:r>
              <a:rPr lang="en-US" sz="2400" dirty="0" smtClean="0"/>
              <a:t>shows </a:t>
            </a:r>
            <a:r>
              <a:rPr lang="en-US" sz="2400" dirty="0"/>
              <a:t>a graph of </a:t>
            </a:r>
            <a:r>
              <a:rPr lang="en-US" sz="2400" i="1" dirty="0"/>
              <a:t>G.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graph of </a:t>
            </a:r>
            <a:r>
              <a:rPr lang="en-US" sz="2400" i="1" dirty="0"/>
              <a:t>f </a:t>
            </a:r>
            <a:r>
              <a:rPr lang="en-US" sz="2400" dirty="0"/>
              <a:t>will be the same as this graph, except that it will have an open circle at (4, 2.5) to indicate that it is undefined at </a:t>
            </a:r>
            <a:r>
              <a:rPr lang="en-US" sz="2400" i="1" dirty="0"/>
              <a:t>x</a:t>
            </a:r>
            <a:r>
              <a:rPr lang="en-US" sz="2400" dirty="0"/>
              <a:t> = 4.</a:t>
            </a:r>
            <a:endParaRPr lang="en-US" sz="2400" i="1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6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pic>
        <p:nvPicPr>
          <p:cNvPr id="161801" name="Picture 9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4225" y="2011363"/>
            <a:ext cx="2468563" cy="283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See the graph of </a:t>
            </a:r>
            <a:r>
              <a:rPr lang="en-US" sz="2400" i="1" dirty="0"/>
              <a:t>f </a:t>
            </a:r>
            <a:r>
              <a:rPr lang="en-US" sz="2400" dirty="0"/>
              <a:t>in </a:t>
            </a:r>
            <a:r>
              <a:rPr lang="en-US" sz="2400" dirty="0" smtClean="0"/>
              <a:t>the figure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height of the open circle was </a:t>
            </a:r>
            <a:br>
              <a:rPr lang="en-US" sz="2400" dirty="0"/>
            </a:br>
            <a:r>
              <a:rPr lang="en-US" sz="2400" dirty="0"/>
              <a:t>found by evaluating the resulting </a:t>
            </a:r>
            <a:br>
              <a:rPr lang="en-US" sz="2400" dirty="0"/>
            </a:br>
            <a:r>
              <a:rPr lang="en-US" sz="2400" dirty="0"/>
              <a:t>reduced rational function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dirty="0" smtClean="0"/>
              <a:t>       </a:t>
            </a:r>
            <a:r>
              <a:rPr lang="en-US" sz="2400" dirty="0"/>
              <a:t>at </a:t>
            </a:r>
            <a:r>
              <a:rPr lang="en-US" sz="2400" i="1" dirty="0"/>
              <a:t>x</a:t>
            </a:r>
            <a:r>
              <a:rPr lang="en-US" sz="2400" dirty="0"/>
              <a:t> =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>
                <a:latin typeface="+mn-lt"/>
              </a:rPr>
              <a:t>Example 6 – </a:t>
            </a:r>
            <a:r>
              <a:rPr lang="en-US" sz="2400" i="1">
                <a:latin typeface="+mn-lt"/>
              </a:rPr>
              <a:t>Solution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pic>
        <p:nvPicPr>
          <p:cNvPr id="15975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700" y="3386456"/>
            <a:ext cx="1663700" cy="620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9756" name="Picture 12" descr="Pictur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2038" y="1462088"/>
            <a:ext cx="2468562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subTitle" idx="1"/>
          </p:nvPr>
        </p:nvSpPr>
        <p:spPr>
          <a:xfrm>
            <a:off x="762000" y="533400"/>
            <a:ext cx="7620000" cy="5867400"/>
          </a:xfrm>
          <a:blipFill rotWithShape="1">
            <a:blip r:embed="rId2" cstate="print"/>
            <a:stretch>
              <a:fillRect l="-1600" t="-936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PH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subTitle" idx="1"/>
          </p:nvPr>
        </p:nvSpPr>
        <p:spPr>
          <a:xfrm>
            <a:off x="609600" y="457200"/>
            <a:ext cx="7924800" cy="6019800"/>
          </a:xfrm>
          <a:blipFill rotWithShape="1">
            <a:blip r:embed="rId2" cstate="print"/>
            <a:stretch>
              <a:fillRect l="-1538" t="-911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PH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8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Recall that the symbol     </a:t>
            </a:r>
            <a:r>
              <a:rPr lang="en-US" dirty="0" smtClean="0"/>
              <a:t>  does </a:t>
            </a:r>
            <a:r>
              <a:rPr lang="en-US" dirty="0"/>
              <a:t>not represent a real number but is used merely to describe the concept of a variable taking on larger and larger values without bound. See </a:t>
            </a:r>
            <a:r>
              <a:rPr lang="en-US" dirty="0" smtClean="0"/>
              <a:t>the figure below</a:t>
            </a:r>
            <a:endParaRPr lang="en-US" dirty="0"/>
          </a:p>
          <a:p>
            <a:endParaRPr lang="en-US" dirty="0"/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3" cstate="print"/>
          <a:srcRect l="38235"/>
          <a:stretch>
            <a:fillRect/>
          </a:stretch>
        </p:blipFill>
        <p:spPr bwMode="auto">
          <a:xfrm>
            <a:off x="4343400" y="1524000"/>
            <a:ext cx="3381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42" name="Picture 6" descr="Pictur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3325" y="3663950"/>
            <a:ext cx="1627188" cy="288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The notation</a:t>
            </a:r>
          </a:p>
          <a:p>
            <a:pPr>
              <a:buNone/>
            </a:pPr>
            <a:r>
              <a:rPr lang="en-US" sz="2400" dirty="0" smtClean="0"/>
              <a:t>                                   as  </a:t>
            </a:r>
            <a:endParaRPr lang="en-US" sz="2400" baseline="30000" dirty="0"/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means that the function values </a:t>
            </a: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increase without bound as </a:t>
            </a:r>
            <a:r>
              <a:rPr lang="en-US" sz="2400" i="1" dirty="0"/>
              <a:t>x </a:t>
            </a:r>
            <a:r>
              <a:rPr lang="en-US" sz="2400" dirty="0"/>
              <a:t>approaches </a:t>
            </a:r>
            <a:r>
              <a:rPr lang="en-US" sz="2400" i="1" dirty="0"/>
              <a:t>a </a:t>
            </a:r>
            <a:r>
              <a:rPr lang="en-US" sz="2400" dirty="0"/>
              <a:t>from the left. </a:t>
            </a:r>
            <a:r>
              <a:rPr lang="en-US" sz="2400" dirty="0" smtClean="0"/>
              <a:t>See the figure below.</a:t>
            </a:r>
            <a:endParaRPr lang="en-US" sz="2400" dirty="0"/>
          </a:p>
        </p:txBody>
      </p:sp>
      <p:pic>
        <p:nvPicPr>
          <p:cNvPr id="221190" name="Picture 6" descr="Picture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0700" y="3638550"/>
            <a:ext cx="1663700" cy="2914650"/>
          </a:xfrm>
          <a:prstGeom prst="rect">
            <a:avLst/>
          </a:prstGeom>
          <a:noFill/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020524"/>
              </p:ext>
            </p:extLst>
          </p:nvPr>
        </p:nvGraphicFramePr>
        <p:xfrm>
          <a:off x="1395413" y="1905000"/>
          <a:ext cx="1347787" cy="36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749160" imgH="203040" progId="Equation.3">
                  <p:embed/>
                </p:oleObj>
              </mc:Choice>
              <mc:Fallback>
                <p:oleObj name="Equation" r:id="rId5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413" y="1905000"/>
                        <a:ext cx="1347787" cy="365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70407"/>
              </p:ext>
            </p:extLst>
          </p:nvPr>
        </p:nvGraphicFramePr>
        <p:xfrm>
          <a:off x="3505200" y="1844675"/>
          <a:ext cx="8683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482400" imgH="203040" progId="Equation.3">
                  <p:embed/>
                </p:oleObj>
              </mc:Choice>
              <mc:Fallback>
                <p:oleObj name="Equation" r:id="rId7" imgW="482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1844675"/>
                        <a:ext cx="86836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notation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		 </a:t>
            </a:r>
            <a:r>
              <a:rPr lang="en-US" sz="2400" dirty="0" smtClean="0"/>
              <a:t>              as  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baseline="30000" dirty="0"/>
              <a:t>+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means that the functional values </a:t>
            </a: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decrease without </a:t>
            </a:r>
            <a:br>
              <a:rPr lang="en-US" sz="2400" dirty="0"/>
            </a:br>
            <a:r>
              <a:rPr lang="en-US" sz="2400" dirty="0"/>
              <a:t>bound as </a:t>
            </a:r>
            <a:r>
              <a:rPr lang="en-US" sz="2400" i="1" dirty="0"/>
              <a:t>x </a:t>
            </a:r>
            <a:r>
              <a:rPr lang="en-US" sz="2400" dirty="0"/>
              <a:t>approaches </a:t>
            </a:r>
            <a:r>
              <a:rPr lang="en-US" sz="2400" i="1" dirty="0"/>
              <a:t>a </a:t>
            </a:r>
            <a:r>
              <a:rPr lang="en-US" sz="2400" dirty="0"/>
              <a:t>from the right. See </a:t>
            </a:r>
            <a:r>
              <a:rPr lang="en-US" sz="2400" dirty="0" smtClean="0"/>
              <a:t>figure below.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23238" name="Picture 6" descr="Picture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2369" y="3657600"/>
            <a:ext cx="1719262" cy="2882900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72976"/>
              </p:ext>
            </p:extLst>
          </p:nvPr>
        </p:nvGraphicFramePr>
        <p:xfrm>
          <a:off x="1752600" y="18288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749160" imgH="203040" progId="Equation.3">
                  <p:embed/>
                </p:oleObj>
              </mc:Choice>
              <mc:Fallback>
                <p:oleObj name="Equation" r:id="rId5" imgW="749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676256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/>
              <a:t>notation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      </a:t>
            </a:r>
            <a:r>
              <a:rPr lang="en-US" sz="2400" dirty="0" smtClean="0"/>
              <a:t>         </a:t>
            </a:r>
            <a:r>
              <a:rPr lang="en-US" sz="2400" dirty="0"/>
              <a:t>as   </a:t>
            </a:r>
            <a:r>
              <a:rPr lang="en-US" sz="2400" i="1" dirty="0"/>
              <a:t>x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a </a:t>
            </a:r>
            <a:r>
              <a:rPr lang="en-US" sz="2400" i="1" baseline="30000" dirty="0"/>
              <a:t>–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means that the functional values </a:t>
            </a: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decrease without </a:t>
            </a:r>
            <a:br>
              <a:rPr lang="en-US" sz="2400" dirty="0"/>
            </a:br>
            <a:r>
              <a:rPr lang="en-US" sz="2400" dirty="0"/>
              <a:t>bound as </a:t>
            </a:r>
            <a:r>
              <a:rPr lang="en-US" sz="2400" i="1" dirty="0"/>
              <a:t>x </a:t>
            </a:r>
            <a:r>
              <a:rPr lang="en-US" sz="2400" dirty="0"/>
              <a:t>approaches </a:t>
            </a:r>
            <a:r>
              <a:rPr lang="en-US" sz="2400" i="1" dirty="0"/>
              <a:t>a </a:t>
            </a:r>
            <a:r>
              <a:rPr lang="en-US" sz="2400" dirty="0"/>
              <a:t>from the left. See </a:t>
            </a:r>
            <a:r>
              <a:rPr lang="en-US" sz="2400" dirty="0" smtClean="0"/>
              <a:t>the figure below.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25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820" y="1693862"/>
            <a:ext cx="5476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6" name="Picture 6" descr="Pic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5863" y="3529013"/>
            <a:ext cx="1663700" cy="2876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a4781172700a6c52b5a18d7ad792c2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406F48-E15A-45BD-A3FE-311A304BF7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C3C8CB-B0D3-417C-8BD1-91752D5A8D8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11677</TotalTime>
  <Words>2110</Words>
  <Application>Microsoft Office PowerPoint</Application>
  <PresentationFormat>On-screen Show (4:3)</PresentationFormat>
  <Paragraphs>370</Paragraphs>
  <Slides>59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Symbol</vt:lpstr>
      <vt:lpstr>Times New Roman</vt:lpstr>
      <vt:lpstr>Wingdings 2</vt:lpstr>
      <vt:lpstr>TOPIC</vt:lpstr>
      <vt:lpstr>Equation</vt:lpstr>
      <vt:lpstr>PowerPoint Presentation</vt:lpstr>
      <vt:lpstr>Vertical and Horizontal Asymptotes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Vertical and Horizontal Asymptotes</vt:lpstr>
      <vt:lpstr>PowerPoint Presentation</vt:lpstr>
      <vt:lpstr>Vertical and Horizontal Asymptotes</vt:lpstr>
      <vt:lpstr>Vertical and Horizontal Asymptotes</vt:lpstr>
      <vt:lpstr>PowerPoint Presentation</vt:lpstr>
      <vt:lpstr>PowerPoint Presentation</vt:lpstr>
      <vt:lpstr>Example 1 – Find the Vertical Asymptotes of a Rational Function</vt:lpstr>
      <vt:lpstr>PowerPoint Presentation</vt:lpstr>
      <vt:lpstr>Vertical and Horizontal Asymptotes</vt:lpstr>
      <vt:lpstr>PowerPoint Presentation</vt:lpstr>
      <vt:lpstr>PowerPoint Presentation</vt:lpstr>
      <vt:lpstr>PowerPoint Presentation</vt:lpstr>
      <vt:lpstr>PowerPoint Presentation</vt:lpstr>
      <vt:lpstr>Vertical and Horizontal Asymptotes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Property of Rational Functions</vt:lpstr>
      <vt:lpstr>Sign Property of Rational Functions</vt:lpstr>
      <vt:lpstr>PowerPoint Presentation</vt:lpstr>
      <vt:lpstr>General Graphing Procedure</vt:lpstr>
      <vt:lpstr>General Graphing Procedure</vt:lpstr>
      <vt:lpstr>General Graphing Procedure</vt:lpstr>
      <vt:lpstr>Example 3 – Graph a Rational Function</vt:lpstr>
      <vt:lpstr>Example 3 – Solution</vt:lpstr>
      <vt:lpstr>Example 3 – Solution</vt:lpstr>
      <vt:lpstr>Example 3 – Solution</vt:lpstr>
      <vt:lpstr>Example 3 – Solution</vt:lpstr>
      <vt:lpstr>Example 3 – Solution</vt:lpstr>
      <vt:lpstr>Example 3 – Solution</vt:lpstr>
      <vt:lpstr>PowerPoint Presentation</vt:lpstr>
      <vt:lpstr>Slant Asymptotes</vt:lpstr>
      <vt:lpstr>Slant Asymptotes</vt:lpstr>
      <vt:lpstr>Slant Asymptotes</vt:lpstr>
      <vt:lpstr>Example 5 – Find the Slant Asymptote of a Rational Function</vt:lpstr>
      <vt:lpstr>Example 5 – Solution</vt:lpstr>
      <vt:lpstr>Example 5 – Solution</vt:lpstr>
      <vt:lpstr>Slant Asymptotes</vt:lpstr>
      <vt:lpstr>Slant Asymptotes</vt:lpstr>
      <vt:lpstr>PowerPoint Presentation</vt:lpstr>
      <vt:lpstr>Graphing Rational Functions That Have a Common Factor</vt:lpstr>
      <vt:lpstr>Example 6 – Graph a Rational Function That Has a Common Factor</vt:lpstr>
      <vt:lpstr>Example 6 – Solution</vt:lpstr>
      <vt:lpstr>Example 6 – Solution</vt:lpstr>
      <vt:lpstr>PowerPoint Presentation</vt:lpstr>
      <vt:lpstr>PowerPoint Presentation</vt:lpstr>
    </vt:vector>
  </TitlesOfParts>
  <Company>AVF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Curves</dc:title>
  <dc:creator>Dionnie Lanuza</dc:creator>
  <cp:lastModifiedBy>Ace</cp:lastModifiedBy>
  <cp:revision>560</cp:revision>
  <dcterms:created xsi:type="dcterms:W3CDTF">2006-02-13T02:12:12Z</dcterms:created>
  <dcterms:modified xsi:type="dcterms:W3CDTF">2014-11-01T16:17:26Z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