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62"/>
  </p:notesMasterIdLst>
  <p:sldIdLst>
    <p:sldId id="256" r:id="rId5"/>
    <p:sldId id="427" r:id="rId6"/>
    <p:sldId id="406" r:id="rId7"/>
    <p:sldId id="440" r:id="rId8"/>
    <p:sldId id="441" r:id="rId9"/>
    <p:sldId id="442" r:id="rId10"/>
    <p:sldId id="443" r:id="rId11"/>
    <p:sldId id="444" r:id="rId12"/>
    <p:sldId id="428" r:id="rId13"/>
    <p:sldId id="429" r:id="rId14"/>
    <p:sldId id="487" r:id="rId15"/>
    <p:sldId id="426" r:id="rId16"/>
    <p:sldId id="407" r:id="rId17"/>
    <p:sldId id="408" r:id="rId18"/>
    <p:sldId id="409" r:id="rId19"/>
    <p:sldId id="410" r:id="rId20"/>
    <p:sldId id="411" r:id="rId21"/>
    <p:sldId id="414" r:id="rId22"/>
    <p:sldId id="416" r:id="rId23"/>
    <p:sldId id="418" r:id="rId24"/>
    <p:sldId id="421" r:id="rId25"/>
    <p:sldId id="430" r:id="rId26"/>
    <p:sldId id="431" r:id="rId27"/>
    <p:sldId id="438" r:id="rId28"/>
    <p:sldId id="439" r:id="rId29"/>
    <p:sldId id="434" r:id="rId30"/>
    <p:sldId id="445" r:id="rId31"/>
    <p:sldId id="446" r:id="rId32"/>
    <p:sldId id="448" r:id="rId33"/>
    <p:sldId id="451" r:id="rId34"/>
    <p:sldId id="452" r:id="rId35"/>
    <p:sldId id="454" r:id="rId36"/>
    <p:sldId id="456" r:id="rId37"/>
    <p:sldId id="457" r:id="rId38"/>
    <p:sldId id="422" r:id="rId39"/>
    <p:sldId id="423" r:id="rId40"/>
    <p:sldId id="424" r:id="rId41"/>
    <p:sldId id="458" r:id="rId42"/>
    <p:sldId id="459" r:id="rId43"/>
    <p:sldId id="460" r:id="rId44"/>
    <p:sldId id="461" r:id="rId45"/>
    <p:sldId id="462" r:id="rId46"/>
    <p:sldId id="463" r:id="rId47"/>
    <p:sldId id="464" r:id="rId48"/>
    <p:sldId id="465" r:id="rId49"/>
    <p:sldId id="466" r:id="rId50"/>
    <p:sldId id="468" r:id="rId51"/>
    <p:sldId id="470" r:id="rId52"/>
    <p:sldId id="472" r:id="rId53"/>
    <p:sldId id="474" r:id="rId54"/>
    <p:sldId id="477" r:id="rId55"/>
    <p:sldId id="480" r:id="rId56"/>
    <p:sldId id="481" r:id="rId57"/>
    <p:sldId id="482" r:id="rId58"/>
    <p:sldId id="484" r:id="rId59"/>
    <p:sldId id="486" r:id="rId60"/>
    <p:sldId id="425"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1D02"/>
    <a:srgbClr val="FF1F04"/>
    <a:srgbClr val="FF1D05"/>
    <a:srgbClr val="FF3300"/>
    <a:srgbClr val="FF0000"/>
    <a:srgbClr val="FD706D"/>
    <a:srgbClr val="FF0066"/>
    <a:srgbClr val="00FF00"/>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42" d="100"/>
          <a:sy n="42" d="100"/>
        </p:scale>
        <p:origin x="-6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7/14/2014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extLst>
      <p:ext uri="{BB962C8B-B14F-4D97-AF65-F5344CB8AC3E}">
        <p14:creationId xmlns:p14="http://schemas.microsoft.com/office/powerpoint/2010/main" val="362072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10</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11</a:t>
            </a:fld>
            <a:endParaRPr lang="en-US"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12</a:t>
            </a:fld>
            <a:endParaRPr lang="en-US" sz="120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3CF1340-9086-E346-8606-1D8D3E7E96AA}" type="slidenum">
              <a:rPr lang="en-US" sz="1200">
                <a:latin typeface="Calibri" charset="0"/>
              </a:rPr>
              <a:pPr eaLnBrk="1" hangingPunct="1"/>
              <a:t>13</a:t>
            </a:fld>
            <a:endParaRPr lang="en-US" sz="1200">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A0F2AC-95FA-8445-A2E9-F63C9EAD098E}" type="slidenum">
              <a:rPr lang="en-US" sz="1200">
                <a:latin typeface="Calibri" charset="0"/>
              </a:rPr>
              <a:pPr eaLnBrk="1" hangingPunct="1"/>
              <a:t>14</a:t>
            </a:fld>
            <a:endParaRPr lang="en-US" sz="1200">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9DA6D06-889F-B541-A747-D51B5AA863DB}" type="slidenum">
              <a:rPr lang="en-US" sz="1200">
                <a:latin typeface="Calibri" charset="0"/>
              </a:rPr>
              <a:pPr eaLnBrk="1" hangingPunct="1"/>
              <a:t>16</a:t>
            </a:fld>
            <a:endParaRPr lang="en-US" sz="1200">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657DC6-7049-9C43-B0C7-668F15679112}" type="slidenum">
              <a:rPr lang="en-US" sz="1200">
                <a:latin typeface="Calibri" charset="0"/>
              </a:rPr>
              <a:pPr eaLnBrk="1" hangingPunct="1"/>
              <a:t>22</a:t>
            </a:fld>
            <a:endParaRPr lang="en-US" sz="1200">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B3C36B-0BDD-6643-9E90-B552495506A4}" type="slidenum">
              <a:rPr lang="en-US" sz="1200">
                <a:latin typeface="Calibri" charset="0"/>
              </a:rPr>
              <a:pPr eaLnBrk="1" hangingPunct="1"/>
              <a:t>23</a:t>
            </a:fld>
            <a:endParaRPr lang="en-US" sz="1200">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B3C36B-0BDD-6643-9E90-B552495506A4}" type="slidenum">
              <a:rPr lang="en-US" sz="1200">
                <a:latin typeface="Calibri" charset="0"/>
              </a:rPr>
              <a:pPr eaLnBrk="1" hangingPunct="1"/>
              <a:t>24</a:t>
            </a:fld>
            <a:endParaRPr lang="en-US" sz="1200">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B3C36B-0BDD-6643-9E90-B552495506A4}" type="slidenum">
              <a:rPr lang="en-US" sz="1200">
                <a:latin typeface="Calibri" charset="0"/>
              </a:rPr>
              <a:pPr eaLnBrk="1" hangingPunct="1"/>
              <a:t>25</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30AF7F-1EEF-AE4D-A261-CB3C0CEF84CC}" type="slidenum">
              <a:rPr lang="en-US" sz="1200">
                <a:latin typeface="Calibri" charset="0"/>
              </a:rPr>
              <a:pPr eaLnBrk="1" hangingPunct="1"/>
              <a:t>27</a:t>
            </a:fld>
            <a:endParaRPr lang="en-US" sz="1200">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916591-D0E4-0541-BB7D-97B5B5A594D3}" type="slidenum">
              <a:rPr lang="en-US" sz="1200">
                <a:latin typeface="Calibri" charset="0"/>
              </a:rPr>
              <a:pPr eaLnBrk="1" hangingPunct="1"/>
              <a:t>28</a:t>
            </a:fld>
            <a:endParaRPr lang="en-US" sz="1200">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89BC42-7C0D-4544-827C-AF5CEB6318B3}" type="slidenum">
              <a:rPr lang="en-PH" sz="1200"/>
              <a:pPr eaLnBrk="1" hangingPunct="1"/>
              <a:t>33</a:t>
            </a:fld>
            <a:endParaRPr lang="en-PH"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26B558-242A-A848-894A-6D73F0768373}" type="slidenum">
              <a:rPr lang="en-US" sz="1200">
                <a:latin typeface="Calibri" charset="0"/>
              </a:rPr>
              <a:pPr eaLnBrk="1" hangingPunct="1"/>
              <a:t>38</a:t>
            </a:fld>
            <a:endParaRPr lang="en-US" sz="1200">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34D3523-629F-D144-A3DD-756301F27F91}" type="slidenum">
              <a:rPr lang="en-US" sz="1200">
                <a:latin typeface="Calibri" charset="0"/>
              </a:rPr>
              <a:pPr eaLnBrk="1" hangingPunct="1"/>
              <a:t>39</a:t>
            </a:fld>
            <a:endParaRPr lang="en-US" sz="1200">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76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950C349-8898-DC44-B196-A8A5A9E2882A}" type="slidenum">
              <a:rPr lang="en-US">
                <a:latin typeface="Calibri" charset="0"/>
              </a:rPr>
              <a:pPr eaLnBrk="1" hangingPunct="1"/>
              <a:t>42</a:t>
            </a:fld>
            <a:endParaRPr lang="en-US">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C391EF-1E79-2A46-9576-5754A6D77DFF}" type="slidenum">
              <a:rPr lang="en-US">
                <a:latin typeface="Calibri" charset="0"/>
              </a:rPr>
              <a:pPr eaLnBrk="1" hangingPunct="1"/>
              <a:t>43</a:t>
            </a:fld>
            <a:endParaRPr lang="en-U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42EF74C-A770-8E47-A8C6-186ECE4624B8}" type="slidenum">
              <a:rPr lang="en-PH">
                <a:latin typeface="Calibri" charset="0"/>
              </a:rPr>
              <a:pPr eaLnBrk="1" hangingPunct="1"/>
              <a:t>44</a:t>
            </a:fld>
            <a:endParaRPr lang="en-PH">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ECA9C1D-A20A-A943-A6D4-0EDAB2513CD6}" type="slidenum">
              <a:rPr lang="en-PH">
                <a:latin typeface="Calibri" charset="0"/>
              </a:rPr>
              <a:pPr eaLnBrk="1" hangingPunct="1"/>
              <a:t>46</a:t>
            </a:fld>
            <a:endParaRPr lang="en-PH">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91D586-D2FD-2847-8048-23DFA1397AF1}" type="slidenum">
              <a:rPr lang="en-US" sz="1200">
                <a:latin typeface="Calibri" charset="0"/>
              </a:rPr>
              <a:pPr eaLnBrk="1" hangingPunct="1"/>
              <a:t>57</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3</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4</a:t>
            </a:fld>
            <a:endParaRPr lang="en-US" sz="12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5</a:t>
            </a:fld>
            <a:endParaRPr lang="en-US" sz="12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6</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7</a:t>
            </a:fld>
            <a:endParaRPr lang="en-US" sz="120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8</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D6D177-025B-8649-8D7A-605BEAC96295}" type="slidenum">
              <a:rPr lang="en-US" sz="1200">
                <a:latin typeface="Calibri" charset="0"/>
              </a:rPr>
              <a:pPr eaLnBrk="1" hangingPunct="1"/>
              <a:t>9</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8.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5.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9.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 Id="rId9"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0.emf"/><Relationship Id="rId5" Type="http://schemas.openxmlformats.org/officeDocument/2006/relationships/oleObject" Target="../embeddings/oleObject13.bin"/><Relationship Id="rId10" Type="http://schemas.openxmlformats.org/officeDocument/2006/relationships/image" Target="../media/image13.emf"/><Relationship Id="rId4" Type="http://schemas.openxmlformats.org/officeDocument/2006/relationships/image" Target="../media/image19.emf"/><Relationship Id="rId9"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2.e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24.emf"/><Relationship Id="rId3" Type="http://schemas.openxmlformats.org/officeDocument/2006/relationships/image" Target="../media/image27.png"/><Relationship Id="rId21" Type="http://schemas.openxmlformats.org/officeDocument/2006/relationships/oleObject" Target="../embeddings/oleObject19.bin"/><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oleObject" Target="../embeddings/oleObject17.bin"/><Relationship Id="rId2" Type="http://schemas.openxmlformats.org/officeDocument/2006/relationships/slideLayout" Target="../slideLayouts/slideLayout1.xml"/><Relationship Id="rId16" Type="http://schemas.openxmlformats.org/officeDocument/2006/relationships/image" Target="../media/image40.png"/><Relationship Id="rId20" Type="http://schemas.openxmlformats.org/officeDocument/2006/relationships/image" Target="../media/image25.emf"/><Relationship Id="rId1" Type="http://schemas.openxmlformats.org/officeDocument/2006/relationships/vmlDrawing" Target="../drawings/vmlDrawing8.v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oleObject" Target="../embeddings/oleObject20.bin"/><Relationship Id="rId10" Type="http://schemas.openxmlformats.org/officeDocument/2006/relationships/image" Target="../media/image34.png"/><Relationship Id="rId19" Type="http://schemas.openxmlformats.org/officeDocument/2006/relationships/oleObject" Target="../embeddings/oleObject18.bin"/><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2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2.xml"/><Relationship Id="rId7" Type="http://schemas.openxmlformats.org/officeDocument/2006/relationships/image" Target="../media/image42.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26.bin"/><Relationship Id="rId4" Type="http://schemas.openxmlformats.org/officeDocument/2006/relationships/image" Target="../media/image4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51.emf"/><Relationship Id="rId5" Type="http://schemas.openxmlformats.org/officeDocument/2006/relationships/oleObject" Target="../embeddings/oleObject31.bin"/><Relationship Id="rId4" Type="http://schemas.openxmlformats.org/officeDocument/2006/relationships/image" Target="../media/image50.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3.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52.wmf"/><Relationship Id="rId4"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35.bin"/><Relationship Id="rId4" Type="http://schemas.openxmlformats.org/officeDocument/2006/relationships/image" Target="../media/image5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57.wmf"/><Relationship Id="rId5" Type="http://schemas.openxmlformats.org/officeDocument/2006/relationships/oleObject" Target="../embeddings/oleObject37.bin"/><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39.bin"/><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2.wmf"/><Relationship Id="rId5" Type="http://schemas.openxmlformats.org/officeDocument/2006/relationships/oleObject" Target="../embeddings/oleObject42.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4.bin"/></Relationships>
</file>

<file path=ppt/slides/_rels/slide51.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50.bin"/><Relationship Id="rId18" Type="http://schemas.openxmlformats.org/officeDocument/2006/relationships/image" Target="../media/image72.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9.wmf"/><Relationship Id="rId17" Type="http://schemas.openxmlformats.org/officeDocument/2006/relationships/oleObject" Target="../embeddings/oleObject52.bin"/><Relationship Id="rId2" Type="http://schemas.openxmlformats.org/officeDocument/2006/relationships/slideLayout" Target="../slideLayouts/slideLayout1.xml"/><Relationship Id="rId16" Type="http://schemas.openxmlformats.org/officeDocument/2006/relationships/image" Target="../media/image71.wmf"/><Relationship Id="rId20" Type="http://schemas.openxmlformats.org/officeDocument/2006/relationships/image" Target="../media/image64.wmf"/><Relationship Id="rId1" Type="http://schemas.openxmlformats.org/officeDocument/2006/relationships/vmlDrawing" Target="../drawings/vmlDrawing18.vml"/><Relationship Id="rId6" Type="http://schemas.openxmlformats.org/officeDocument/2006/relationships/image" Target="../media/image66.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68.wmf"/><Relationship Id="rId19" Type="http://schemas.openxmlformats.org/officeDocument/2006/relationships/oleObject" Target="../embeddings/oleObject53.bin"/><Relationship Id="rId4" Type="http://schemas.openxmlformats.org/officeDocument/2006/relationships/image" Target="../media/image65.wmf"/><Relationship Id="rId9" Type="http://schemas.openxmlformats.org/officeDocument/2006/relationships/oleObject" Target="../embeddings/oleObject48.bin"/><Relationship Id="rId14" Type="http://schemas.openxmlformats.org/officeDocument/2006/relationships/image" Target="../media/image7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73.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78.wmf"/><Relationship Id="rId3" Type="http://schemas.openxmlformats.org/officeDocument/2006/relationships/oleObject" Target="../embeddings/oleObject55.bin"/><Relationship Id="rId7" Type="http://schemas.openxmlformats.org/officeDocument/2006/relationships/image" Target="../media/image75.wmf"/><Relationship Id="rId12" Type="http://schemas.openxmlformats.org/officeDocument/2006/relationships/oleObject" Target="../embeddings/oleObject60.bin"/><Relationship Id="rId17" Type="http://schemas.openxmlformats.org/officeDocument/2006/relationships/image" Target="../media/image80.wmf"/><Relationship Id="rId2" Type="http://schemas.openxmlformats.org/officeDocument/2006/relationships/slideLayout" Target="../slideLayouts/slideLayout1.xml"/><Relationship Id="rId16" Type="http://schemas.openxmlformats.org/officeDocument/2006/relationships/oleObject" Target="../embeddings/oleObject62.bin"/><Relationship Id="rId1" Type="http://schemas.openxmlformats.org/officeDocument/2006/relationships/vmlDrawing" Target="../drawings/vmlDrawing20.vml"/><Relationship Id="rId6" Type="http://schemas.openxmlformats.org/officeDocument/2006/relationships/oleObject" Target="../embeddings/oleObject57.bin"/><Relationship Id="rId11" Type="http://schemas.openxmlformats.org/officeDocument/2006/relationships/image" Target="../media/image77.wmf"/><Relationship Id="rId5" Type="http://schemas.openxmlformats.org/officeDocument/2006/relationships/oleObject" Target="../embeddings/oleObject56.bin"/><Relationship Id="rId15" Type="http://schemas.openxmlformats.org/officeDocument/2006/relationships/image" Target="../media/image79.wmf"/><Relationship Id="rId10" Type="http://schemas.openxmlformats.org/officeDocument/2006/relationships/oleObject" Target="../embeddings/oleObject59.bin"/><Relationship Id="rId4" Type="http://schemas.openxmlformats.org/officeDocument/2006/relationships/image" Target="../media/image74.wmf"/><Relationship Id="rId9" Type="http://schemas.openxmlformats.org/officeDocument/2006/relationships/image" Target="../media/image76.wmf"/><Relationship Id="rId14" Type="http://schemas.openxmlformats.org/officeDocument/2006/relationships/oleObject" Target="../embeddings/oleObject6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2667000"/>
            <a:ext cx="6400800" cy="1752600"/>
          </a:xfrm>
        </p:spPr>
        <p:txBody>
          <a:bodyPr/>
          <a:lstStyle/>
          <a:p>
            <a:pPr eaLnBrk="1" hangingPunct="1"/>
            <a:r>
              <a:rPr lang="en-US" dirty="0" smtClean="0">
                <a:solidFill>
                  <a:schemeClr val="tx1"/>
                </a:solidFill>
              </a:rPr>
              <a:t>CALCULUS I( with Analytic Geometry)</a:t>
            </a:r>
          </a:p>
          <a:p>
            <a:pPr eaLnBrk="1" hangingPunct="1"/>
            <a:r>
              <a:rPr lang="en-US" dirty="0" smtClean="0">
                <a:solidFill>
                  <a:schemeClr val="tx1"/>
                </a:solidFill>
              </a:rPr>
              <a:t>MATH 21-1</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1905000"/>
            <a:ext cx="7467600" cy="3124200"/>
          </a:xfrm>
        </p:spPr>
        <p:txBody>
          <a:bodyPr/>
          <a:lstStyle/>
          <a:p>
            <a:pPr lvl="0"/>
            <a:r>
              <a:rPr lang="en-US" sz="2800" b="1" dirty="0" smtClean="0">
                <a:latin typeface="Calibri" charset="0"/>
              </a:rPr>
              <a:t>CO1</a:t>
            </a:r>
            <a:br>
              <a:rPr lang="en-US" sz="2800" b="1" dirty="0" smtClean="0">
                <a:latin typeface="Calibri" charset="0"/>
              </a:rPr>
            </a:br>
            <a:r>
              <a:rPr lang="en-US" sz="2800" dirty="0"/>
              <a:t>Discuss comprehensively the fundamental concepts in Analytic Geometry and use them to solve application problems and problems involving lines.</a:t>
            </a:r>
            <a:br>
              <a:rPr lang="en-US" sz="2800" dirty="0"/>
            </a:br>
            <a:endParaRPr lang="en-US" sz="2800" b="1" dirty="0">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386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FUNDAMENTAL </a:t>
            </a:r>
            <a:r>
              <a:rPr lang="en-US" sz="2800" b="1" dirty="0" smtClean="0">
                <a:latin typeface="Calibri" charset="0"/>
              </a:rPr>
              <a:t>CONCEPTS</a:t>
            </a:r>
            <a:r>
              <a:rPr lang="en-US" sz="2800" b="1" dirty="0">
                <a:latin typeface="Calibri" charset="0"/>
              </a:rPr>
              <a:t> </a:t>
            </a:r>
            <a:r>
              <a:rPr lang="en-US" sz="2800" b="1" dirty="0" smtClean="0">
                <a:latin typeface="Calibri" charset="0"/>
              </a:rPr>
              <a:t>OF ANALYTIC GEOMETRY</a:t>
            </a:r>
            <a:r>
              <a:rPr lang="en-US" sz="2800" b="1" dirty="0">
                <a:latin typeface="Calibri" charset="0"/>
              </a:rPr>
              <a:t/>
            </a:r>
            <a:br>
              <a:rPr lang="en-US" sz="2800" b="1" dirty="0">
                <a:latin typeface="Calibri" charset="0"/>
              </a:rPr>
            </a:br>
            <a:endParaRPr lang="en-US" sz="2800" b="1" dirty="0">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19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819400"/>
            <a:ext cx="7467600" cy="1828800"/>
          </a:xfrm>
        </p:spPr>
        <p:txBody>
          <a:bodyPr/>
          <a:lstStyle/>
          <a:p>
            <a:r>
              <a:rPr lang="en-US" sz="2800" b="1" dirty="0" smtClean="0">
                <a:latin typeface="Calibri" charset="0"/>
              </a:rPr>
              <a:t>Lesson 1:  </a:t>
            </a:r>
            <a:r>
              <a:rPr lang="en-US" sz="2800" dirty="0" smtClean="0"/>
              <a:t>Rectangular </a:t>
            </a:r>
            <a:r>
              <a:rPr lang="en-US" sz="2800" dirty="0"/>
              <a:t>Coordinate System, Directed Distance, Distance </a:t>
            </a:r>
            <a:r>
              <a:rPr lang="en-US" sz="2800" dirty="0" smtClean="0"/>
              <a:t>Formula</a:t>
            </a:r>
            <a:r>
              <a:rPr lang="en-US" sz="2800" dirty="0"/>
              <a:t/>
            </a:r>
            <a:br>
              <a:rPr lang="en-US" sz="2800" dirty="0"/>
            </a:br>
            <a:r>
              <a:rPr lang="en-US" sz="2800" b="1" dirty="0">
                <a:latin typeface="Calibri" charset="0"/>
              </a:rPr>
              <a:t/>
            </a:r>
            <a:br>
              <a:rPr lang="en-US" sz="2800" b="1" dirty="0">
                <a:latin typeface="Calibri" charset="0"/>
              </a:rPr>
            </a:br>
            <a:endParaRPr lang="en-US" sz="2800" b="1" dirty="0">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474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066800"/>
            <a:ext cx="8077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sz="2800" b="1" u="sng" dirty="0" smtClean="0">
                <a:latin typeface="Calibri" charset="0"/>
              </a:rPr>
              <a:t>OBJECTIVE</a:t>
            </a:r>
            <a:r>
              <a:rPr lang="en-PH" sz="2800" b="1" dirty="0" smtClean="0">
                <a:latin typeface="Calibri" charset="0"/>
              </a:rPr>
              <a:t>:</a:t>
            </a:r>
          </a:p>
          <a:p>
            <a:pPr eaLnBrk="1" hangingPunct="1">
              <a:spcBef>
                <a:spcPct val="20000"/>
              </a:spcBef>
              <a:buFont typeface="Arial" charset="0"/>
              <a:buNone/>
            </a:pPr>
            <a:endParaRPr lang="en-PH" sz="2800" b="1" dirty="0">
              <a:latin typeface="Calibri" charset="0"/>
            </a:endParaRPr>
          </a:p>
          <a:p>
            <a:pPr eaLnBrk="1" hangingPunct="1">
              <a:spcBef>
                <a:spcPct val="20000"/>
              </a:spcBef>
              <a:buFont typeface="Arial" charset="0"/>
              <a:buNone/>
            </a:pPr>
            <a:r>
              <a:rPr lang="en-PH" dirty="0" smtClean="0">
                <a:latin typeface="Calibri" charset="0"/>
              </a:rPr>
              <a:t>               At </a:t>
            </a:r>
            <a:r>
              <a:rPr lang="en-PH" dirty="0">
                <a:latin typeface="Calibri" charset="0"/>
              </a:rPr>
              <a:t>the end of the lesson, the </a:t>
            </a:r>
            <a:r>
              <a:rPr lang="en-PH" dirty="0" smtClean="0">
                <a:latin typeface="Calibri" charset="0"/>
              </a:rPr>
              <a:t>students </a:t>
            </a:r>
            <a:r>
              <a:rPr lang="en-PH" dirty="0">
                <a:latin typeface="Calibri" charset="0"/>
              </a:rPr>
              <a:t>should be able </a:t>
            </a:r>
            <a:r>
              <a:rPr lang="en-PH" dirty="0" smtClean="0">
                <a:latin typeface="Calibri" charset="0"/>
              </a:rPr>
              <a:t>to illustrate properly and solve application problems involving distance formula.</a:t>
            </a:r>
            <a:endParaRPr lang="en-PH" dirty="0">
              <a:latin typeface="Calibri" charset="0"/>
            </a:endParaRPr>
          </a:p>
          <a:p>
            <a:pPr eaLnBrk="1" hangingPunct="1">
              <a:spcBef>
                <a:spcPct val="20000"/>
              </a:spcBef>
              <a:buFont typeface="Arial" charset="0"/>
              <a:buNone/>
            </a:pPr>
            <a:endParaRPr lang="en-PH" sz="20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ctr"/>
          <a:lstStyle/>
          <a:p>
            <a:pPr algn="just"/>
            <a:r>
              <a:rPr lang="en-PH" sz="2400" b="1" i="1" dirty="0">
                <a:latin typeface="Calibri" charset="0"/>
              </a:rPr>
              <a:t>Analytic Geometry </a:t>
            </a:r>
            <a:r>
              <a:rPr lang="en-PH" sz="2400" dirty="0">
                <a:latin typeface="Calibri" charset="0"/>
              </a:rPr>
              <a:t>– is the branch of mathematics, which deals with the properties, behaviours, and solution of points, lines, curves, angles, surfaces and solids by means of algebraic methods in relation to a coordinate </a:t>
            </a:r>
            <a:r>
              <a:rPr lang="en-PH" sz="2400" dirty="0" smtClean="0">
                <a:latin typeface="Calibri" charset="0"/>
              </a:rPr>
              <a:t>system(Quirino and Mijares) .</a:t>
            </a:r>
          </a:p>
          <a:p>
            <a:pPr algn="just"/>
            <a:r>
              <a:rPr lang="en-PH" sz="2400" dirty="0" smtClean="0">
                <a:latin typeface="Calibri" charset="0"/>
              </a:rPr>
              <a:t>It is a unified algebra and geometry dealing with the study of relationships between different geometric figures and equations by means of the geometric properties and processes of algebra in relation to a coordinate system ( Marquez, et al). </a:t>
            </a:r>
            <a:endParaRPr lang="en-PH" sz="2400" dirty="0">
              <a:latin typeface="Calibri" charset="0"/>
            </a:endParaRPr>
          </a:p>
        </p:txBody>
      </p:sp>
      <p:sp>
        <p:nvSpPr>
          <p:cNvPr id="5" name="Title 1"/>
          <p:cNvSpPr txBox="1">
            <a:spLocks/>
          </p:cNvSpPr>
          <p:nvPr/>
        </p:nvSpPr>
        <p:spPr bwMode="auto">
          <a:xfrm>
            <a:off x="838200" y="1295400"/>
            <a:ext cx="7772400" cy="685800"/>
          </a:xfrm>
          <a:prstGeom prst="rect">
            <a:avLst/>
          </a:prstGeom>
          <a:noFill/>
          <a:ln w="9525">
            <a:noFill/>
            <a:miter lim="800000"/>
            <a:headEnd/>
            <a:tailEnd/>
          </a:ln>
        </p:spPr>
        <p:txBody>
          <a:bodyPr anchor="ctr"/>
          <a:lstStyle/>
          <a:p>
            <a:pPr algn="ctr">
              <a:defRPr/>
            </a:pPr>
            <a:r>
              <a:rPr lang="en-PH" sz="2800" u="sng" dirty="0">
                <a:latin typeface="+mj-lt"/>
                <a:ea typeface="+mj-ea"/>
                <a:cs typeface="+mj-cs"/>
              </a:rPr>
              <a:t>DEFINITION</a:t>
            </a:r>
            <a:r>
              <a:rPr lang="en-PH" sz="2800" dirty="0">
                <a:latin typeface="+mj-lt"/>
                <a:ea typeface="+mj-ea"/>
                <a:cs typeface="+mj-cs"/>
              </a:rPr>
              <a:t>:</a:t>
            </a:r>
          </a:p>
        </p:txBody>
      </p:sp>
      <p:sp>
        <p:nvSpPr>
          <p:cNvPr id="7" name="Title 1"/>
          <p:cNvSpPr txBox="1">
            <a:spLocks/>
          </p:cNvSpPr>
          <p:nvPr/>
        </p:nvSpPr>
        <p:spPr bwMode="auto">
          <a:xfrm>
            <a:off x="685800" y="304800"/>
            <a:ext cx="7772400" cy="685800"/>
          </a:xfrm>
          <a:prstGeom prst="rect">
            <a:avLst/>
          </a:prstGeom>
          <a:noFill/>
          <a:ln w="9525">
            <a:noFill/>
            <a:miter lim="800000"/>
            <a:headEnd/>
            <a:tailEnd/>
          </a:ln>
        </p:spPr>
        <p:txBody>
          <a:bodyPr anchor="ctr"/>
          <a:lstStyle/>
          <a:p>
            <a:pPr algn="ctr">
              <a:defRPr/>
            </a:pPr>
            <a:r>
              <a:rPr lang="en-PH" sz="2800" b="1" u="sng" dirty="0">
                <a:latin typeface="+mj-lt"/>
                <a:ea typeface="+mj-ea"/>
                <a:cs typeface="+mj-cs"/>
              </a:rPr>
              <a:t>FUNDAMENTAL  CONCEPTS</a:t>
            </a:r>
            <a:endParaRPr lang="en-PH" sz="2800" dirty="0">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heckerboard(across)">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checkerboard(across)">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143000" y="1066800"/>
            <a:ext cx="6705600" cy="609600"/>
          </a:xfrm>
        </p:spPr>
        <p:txBody>
          <a:bodyPr/>
          <a:lstStyle/>
          <a:p>
            <a:pPr indent="117475" eaLnBrk="1" hangingPunct="1"/>
            <a:r>
              <a:rPr lang="en-PH" sz="2800" b="1" u="sng" dirty="0">
                <a:latin typeface="Calibri" charset="0"/>
              </a:rPr>
              <a:t>Two Parts of Analytic Geometry</a:t>
            </a:r>
            <a:endParaRPr lang="en-PH" sz="2800" dirty="0">
              <a:latin typeface="Calibri" charset="0"/>
            </a:endParaRPr>
          </a:p>
        </p:txBody>
      </p:sp>
      <p:sp>
        <p:nvSpPr>
          <p:cNvPr id="3" name="Title 1"/>
          <p:cNvSpPr txBox="1">
            <a:spLocks/>
          </p:cNvSpPr>
          <p:nvPr/>
        </p:nvSpPr>
        <p:spPr bwMode="auto">
          <a:xfrm>
            <a:off x="838200" y="2362200"/>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31825" indent="-5143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buFontTx/>
              <a:buAutoNum type="arabicPeriod"/>
            </a:pPr>
            <a:r>
              <a:rPr lang="en-PH" dirty="0">
                <a:latin typeface="Calibri" charset="0"/>
              </a:rPr>
              <a:t>Plane Analytic Geometry – deals with figures on a plane </a:t>
            </a:r>
            <a:r>
              <a:rPr lang="en-PH" dirty="0" smtClean="0">
                <a:latin typeface="Calibri" charset="0"/>
              </a:rPr>
              <a:t>surface (two-dimensional geometry, 2D).</a:t>
            </a:r>
          </a:p>
          <a:p>
            <a:pPr algn="just" eaLnBrk="1" hangingPunct="1">
              <a:buFontTx/>
              <a:buAutoNum type="arabicPeriod"/>
            </a:pPr>
            <a:endParaRPr lang="en-PH" dirty="0">
              <a:latin typeface="Calibri" charset="0"/>
            </a:endParaRPr>
          </a:p>
          <a:p>
            <a:pPr eaLnBrk="1" hangingPunct="1">
              <a:buFontTx/>
              <a:buAutoNum type="arabicPeriod"/>
            </a:pPr>
            <a:r>
              <a:rPr lang="en-PH" dirty="0">
                <a:latin typeface="Calibri" charset="0"/>
              </a:rPr>
              <a:t>Solid Analytic Geometry – deals with solid </a:t>
            </a:r>
            <a:r>
              <a:rPr lang="en-PH" dirty="0" smtClean="0">
                <a:latin typeface="Calibri" charset="0"/>
              </a:rPr>
              <a:t>figures ( three-dimensional geometry, 3D).</a:t>
            </a:r>
            <a:r>
              <a:rPr lang="en-PH" dirty="0">
                <a:latin typeface="Calibri" charset="0"/>
              </a:rPr>
              <a:t/>
            </a:r>
            <a:br>
              <a:rPr lang="en-PH" dirty="0">
                <a:latin typeface="Calibri" charset="0"/>
              </a:rPr>
            </a:br>
            <a:endParaRPr lang="en-PH"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heckerboard(across)">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874713" y="1219200"/>
            <a:ext cx="7391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PH" b="1" i="1" u="sng" dirty="0">
                <a:latin typeface="Calibri" charset="0"/>
              </a:rPr>
              <a:t>Directed Line </a:t>
            </a:r>
            <a:r>
              <a:rPr lang="en-PH" dirty="0">
                <a:latin typeface="Calibri" charset="0"/>
              </a:rPr>
              <a:t>– a line in which one direction is chosen as positive and the opposite direction as negative.</a:t>
            </a:r>
            <a:br>
              <a:rPr lang="en-PH" dirty="0">
                <a:latin typeface="Calibri" charset="0"/>
              </a:rPr>
            </a:br>
            <a:r>
              <a:rPr lang="en-PH" dirty="0">
                <a:latin typeface="Calibri" charset="0"/>
              </a:rPr>
              <a:t/>
            </a:r>
            <a:br>
              <a:rPr lang="en-PH" dirty="0">
                <a:latin typeface="Calibri" charset="0"/>
              </a:rPr>
            </a:br>
            <a:r>
              <a:rPr lang="en-PH" b="1" i="1" u="sng" dirty="0">
                <a:latin typeface="Calibri" charset="0"/>
              </a:rPr>
              <a:t>Directed Line Segment </a:t>
            </a:r>
            <a:r>
              <a:rPr lang="en-PH" dirty="0">
                <a:latin typeface="Calibri" charset="0"/>
              </a:rPr>
              <a:t>– portion of a line from one point to another.</a:t>
            </a:r>
            <a:br>
              <a:rPr lang="en-PH" dirty="0">
                <a:latin typeface="Calibri" charset="0"/>
              </a:rPr>
            </a:br>
            <a:r>
              <a:rPr lang="en-PH" dirty="0">
                <a:latin typeface="Calibri" charset="0"/>
              </a:rPr>
              <a:t/>
            </a:r>
            <a:br>
              <a:rPr lang="en-PH" dirty="0">
                <a:latin typeface="Calibri" charset="0"/>
              </a:rPr>
            </a:br>
            <a:r>
              <a:rPr lang="en-PH" b="1" i="1" u="sng" dirty="0">
                <a:latin typeface="Calibri" charset="0"/>
              </a:rPr>
              <a:t>Directed Distance </a:t>
            </a:r>
            <a:r>
              <a:rPr lang="en-PH" dirty="0">
                <a:latin typeface="Calibri" charset="0"/>
              </a:rPr>
              <a:t>– the distance from one point to another; may be positive or negative depending upon </a:t>
            </a:r>
            <a:r>
              <a:rPr lang="en-PH" dirty="0" smtClean="0">
                <a:latin typeface="Calibri" charset="0"/>
              </a:rPr>
              <a:t>which </a:t>
            </a:r>
            <a:r>
              <a:rPr lang="en-PH" dirty="0">
                <a:latin typeface="Calibri" charset="0"/>
              </a:rPr>
              <a:t>direction </a:t>
            </a:r>
            <a:r>
              <a:rPr lang="en-PH" dirty="0" smtClean="0">
                <a:latin typeface="Calibri" charset="0"/>
              </a:rPr>
              <a:t>is denoted positive.</a:t>
            </a:r>
            <a:r>
              <a:rPr lang="en-PH" dirty="0">
                <a:latin typeface="Calibri" charset="0"/>
              </a:rPr>
              <a:t/>
            </a:r>
            <a:br>
              <a:rPr lang="en-PH" dirty="0">
                <a:latin typeface="Calibri" charset="0"/>
              </a:rPr>
            </a:br>
            <a:endParaRPr lang="en-PH" dirty="0">
              <a:latin typeface="Calibri" charset="0"/>
            </a:endParaRPr>
          </a:p>
        </p:txBody>
      </p:sp>
      <p:sp>
        <p:nvSpPr>
          <p:cNvPr id="3" name="Title 1"/>
          <p:cNvSpPr txBox="1">
            <a:spLocks/>
          </p:cNvSpPr>
          <p:nvPr/>
        </p:nvSpPr>
        <p:spPr bwMode="auto">
          <a:xfrm>
            <a:off x="1143000" y="381000"/>
            <a:ext cx="6705600" cy="609600"/>
          </a:xfrm>
          <a:prstGeom prst="rect">
            <a:avLst/>
          </a:prstGeom>
          <a:noFill/>
          <a:ln w="9525">
            <a:noFill/>
            <a:miter lim="800000"/>
            <a:headEnd/>
            <a:tailEnd/>
          </a:ln>
        </p:spPr>
        <p:txBody>
          <a:bodyPr anchor="ctr"/>
          <a:lstStyle/>
          <a:p>
            <a:pPr indent="117475" algn="ctr">
              <a:defRPr/>
            </a:pPr>
            <a:r>
              <a:rPr lang="en-PH" sz="2800" b="1" u="sng" dirty="0">
                <a:latin typeface="+mj-lt"/>
                <a:ea typeface="+mj-ea"/>
                <a:cs typeface="+mj-cs"/>
              </a:rPr>
              <a:t>DEFINITION</a:t>
            </a:r>
            <a:r>
              <a:rPr lang="en-PH" sz="2800" b="1" dirty="0">
                <a:latin typeface="+mj-lt"/>
                <a:ea typeface="+mj-ea"/>
                <a:cs typeface="+mj-cs"/>
              </a:rPr>
              <a:t>:</a:t>
            </a:r>
            <a:endParaRPr lang="en-PH" sz="2800" dirty="0">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ctrTitle"/>
          </p:nvPr>
        </p:nvSpPr>
        <p:spPr>
          <a:xfrm>
            <a:off x="687388" y="609600"/>
            <a:ext cx="7772400" cy="609600"/>
          </a:xfrm>
        </p:spPr>
        <p:txBody>
          <a:bodyPr/>
          <a:lstStyle/>
          <a:p>
            <a:pPr eaLnBrk="1" hangingPunct="1"/>
            <a:r>
              <a:rPr lang="en-PH" sz="2800" b="1" u="sng" dirty="0">
                <a:latin typeface="Calibri" charset="0"/>
              </a:rPr>
              <a:t>RECTANGULAR COORDINATES</a:t>
            </a:r>
            <a:endParaRPr lang="en-PH" sz="2800" dirty="0">
              <a:latin typeface="Calibri" charset="0"/>
            </a:endParaRPr>
          </a:p>
        </p:txBody>
      </p:sp>
      <p:sp>
        <p:nvSpPr>
          <p:cNvPr id="3" name="Title 3"/>
          <p:cNvSpPr txBox="1">
            <a:spLocks/>
          </p:cNvSpPr>
          <p:nvPr/>
        </p:nvSpPr>
        <p:spPr bwMode="auto">
          <a:xfrm>
            <a:off x="914400" y="1600200"/>
            <a:ext cx="769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r>
              <a:rPr lang="en-PH" dirty="0">
                <a:latin typeface="Calibri" charset="0"/>
              </a:rPr>
              <a:t>A pair of number (x, y) in which x is the first and y  the second number is called an </a:t>
            </a:r>
            <a:r>
              <a:rPr lang="en-PH" b="1" i="1" dirty="0">
                <a:latin typeface="Calibri" charset="0"/>
              </a:rPr>
              <a:t>ordered pair</a:t>
            </a:r>
            <a:r>
              <a:rPr lang="en-PH" dirty="0">
                <a:latin typeface="Calibri" charset="0"/>
              </a:rPr>
              <a:t>. It defines </a:t>
            </a:r>
            <a:r>
              <a:rPr lang="en-PH" dirty="0" smtClean="0">
                <a:latin typeface="Calibri" charset="0"/>
              </a:rPr>
              <a:t>the position </a:t>
            </a:r>
            <a:r>
              <a:rPr lang="en-PH" dirty="0">
                <a:latin typeface="Calibri" charset="0"/>
              </a:rPr>
              <a:t>of a point on a plane by defining the directed </a:t>
            </a:r>
            <a:r>
              <a:rPr lang="en-PH" dirty="0" smtClean="0">
                <a:latin typeface="Calibri" charset="0"/>
              </a:rPr>
              <a:t>distances </a:t>
            </a:r>
            <a:r>
              <a:rPr lang="en-PH" dirty="0">
                <a:latin typeface="Calibri" charset="0"/>
              </a:rPr>
              <a:t>of the point from a vertical </a:t>
            </a:r>
            <a:r>
              <a:rPr lang="en-PH" dirty="0" smtClean="0">
                <a:latin typeface="Calibri" charset="0"/>
              </a:rPr>
              <a:t>line and from </a:t>
            </a:r>
            <a:r>
              <a:rPr lang="en-PH" dirty="0">
                <a:latin typeface="Calibri" charset="0"/>
              </a:rPr>
              <a:t>a horizontal </a:t>
            </a:r>
            <a:r>
              <a:rPr lang="en-PH" dirty="0" smtClean="0">
                <a:latin typeface="Calibri" charset="0"/>
              </a:rPr>
              <a:t>line </a:t>
            </a:r>
            <a:r>
              <a:rPr lang="en-PH" dirty="0">
                <a:latin typeface="Calibri" charset="0"/>
              </a:rPr>
              <a:t>that meet at a point called the origin, O</a:t>
            </a:r>
            <a:r>
              <a:rPr lang="en-PH" dirty="0" smtClean="0">
                <a:latin typeface="Calibri" charset="0"/>
              </a:rPr>
              <a:t>. </a:t>
            </a:r>
          </a:p>
          <a:p>
            <a:pPr algn="just" eaLnBrk="1" hangingPunct="1"/>
            <a:r>
              <a:rPr lang="en-PH" dirty="0" smtClean="0">
                <a:latin typeface="Calibri" charset="0"/>
              </a:rPr>
              <a:t>The x-coordinate of a point , known also as its abscissa, is the directed distance of the point from the vertical axis, y-axis; while the y-coordinate, also known as the ordinate, is its directed distance from the horizontal axis, the x-axis.</a:t>
            </a:r>
            <a:r>
              <a:rPr lang="en-PH" dirty="0">
                <a:latin typeface="Calibri" charset="0"/>
              </a:rPr>
              <a:t/>
            </a:r>
            <a:br>
              <a:rPr lang="en-PH" dirty="0">
                <a:latin typeface="Calibri" charset="0"/>
              </a:rPr>
            </a:br>
            <a:endParaRPr lang="en-PH"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heckerboard(across)">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1068388" y="533400"/>
            <a:ext cx="6934200" cy="838200"/>
          </a:xfrm>
        </p:spPr>
        <p:txBody>
          <a:bodyPr/>
          <a:lstStyle/>
          <a:p>
            <a:pPr eaLnBrk="1" hangingPunct="1"/>
            <a:r>
              <a:rPr lang="en-PH" sz="2800" b="1" u="sng" dirty="0">
                <a:latin typeface="Calibri" charset="0"/>
              </a:rPr>
              <a:t>DISTANCE BETWEEN TWO POINTS</a:t>
            </a:r>
          </a:p>
        </p:txBody>
      </p:sp>
      <p:sp>
        <p:nvSpPr>
          <p:cNvPr id="3" name="Title 1"/>
          <p:cNvSpPr txBox="1">
            <a:spLocks/>
          </p:cNvSpPr>
          <p:nvPr/>
        </p:nvSpPr>
        <p:spPr bwMode="auto">
          <a:xfrm>
            <a:off x="914400" y="2362200"/>
            <a:ext cx="7315200" cy="3429000"/>
          </a:xfrm>
          <a:prstGeom prst="rect">
            <a:avLst/>
          </a:prstGeom>
          <a:noFill/>
          <a:ln w="9525">
            <a:noFill/>
            <a:miter lim="800000"/>
            <a:headEnd/>
            <a:tailEnd/>
          </a:ln>
        </p:spPr>
        <p:txBody>
          <a:bodyPr anchor="ctr"/>
          <a:lstStyle/>
          <a:p>
            <a:pPr>
              <a:defRPr/>
            </a:pPr>
            <a:r>
              <a:rPr lang="en-PH" sz="2400" dirty="0">
                <a:latin typeface="+mj-lt"/>
                <a:ea typeface="+mj-ea"/>
                <a:cs typeface="+mj-cs"/>
              </a:rPr>
              <a:t>The </a:t>
            </a:r>
            <a:r>
              <a:rPr lang="en-PH" sz="2400" dirty="0" smtClean="0">
                <a:latin typeface="+mj-lt"/>
                <a:ea typeface="+mj-ea"/>
                <a:cs typeface="+mj-cs"/>
              </a:rPr>
              <a:t>horizontal distance between any two points is the difference between the abscissa </a:t>
            </a:r>
            <a:r>
              <a:rPr lang="en-PH" sz="2400" dirty="0">
                <a:latin typeface="+mj-lt"/>
                <a:ea typeface="+mj-ea"/>
                <a:cs typeface="+mj-cs"/>
              </a:rPr>
              <a:t>(x-coordinate) of the </a:t>
            </a:r>
            <a:r>
              <a:rPr lang="en-PH" sz="2400" dirty="0" smtClean="0">
                <a:latin typeface="+mj-lt"/>
                <a:ea typeface="+mj-ea"/>
                <a:cs typeface="+mj-cs"/>
              </a:rPr>
              <a:t>point </a:t>
            </a:r>
            <a:r>
              <a:rPr lang="en-PH" sz="2400" dirty="0">
                <a:latin typeface="+mj-lt"/>
                <a:ea typeface="+mj-ea"/>
                <a:cs typeface="+mj-cs"/>
              </a:rPr>
              <a:t>on the right minus the abscissa (x-coordinate) of the point on the </a:t>
            </a:r>
            <a:r>
              <a:rPr lang="en-PH" sz="2400" dirty="0" smtClean="0">
                <a:latin typeface="+mj-lt"/>
                <a:ea typeface="+mj-ea"/>
                <a:cs typeface="+mj-cs"/>
              </a:rPr>
              <a:t>left; that is,</a:t>
            </a:r>
          </a:p>
          <a:p>
            <a:pPr>
              <a:defRPr/>
            </a:pPr>
            <a:endParaRPr lang="en-PH" sz="2400" dirty="0">
              <a:latin typeface="+mj-lt"/>
              <a:ea typeface="+mj-ea"/>
              <a:cs typeface="+mj-cs"/>
            </a:endParaRPr>
          </a:p>
          <a:p>
            <a:pPr>
              <a:defRPr/>
            </a:pPr>
            <a:r>
              <a:rPr lang="en-PH" sz="2400" dirty="0" smtClean="0">
                <a:latin typeface="+mj-lt"/>
                <a:ea typeface="+mj-ea"/>
                <a:cs typeface="+mj-cs"/>
              </a:rPr>
              <a:t>		</a:t>
            </a:r>
          </a:p>
          <a:p>
            <a:pPr>
              <a:defRPr/>
            </a:pPr>
            <a:endParaRPr lang="en-PH" sz="2400" dirty="0">
              <a:latin typeface="+mj-lt"/>
              <a:ea typeface="+mj-ea"/>
              <a:cs typeface="+mj-cs"/>
            </a:endParaRPr>
          </a:p>
        </p:txBody>
      </p:sp>
      <p:sp>
        <p:nvSpPr>
          <p:cNvPr id="4" name="Title 1"/>
          <p:cNvSpPr txBox="1">
            <a:spLocks/>
          </p:cNvSpPr>
          <p:nvPr/>
        </p:nvSpPr>
        <p:spPr bwMode="auto">
          <a:xfrm>
            <a:off x="1220788" y="1752600"/>
            <a:ext cx="6934200" cy="762000"/>
          </a:xfrm>
          <a:prstGeom prst="rect">
            <a:avLst/>
          </a:prstGeom>
          <a:noFill/>
          <a:ln w="9525">
            <a:noFill/>
            <a:miter lim="800000"/>
            <a:headEnd/>
            <a:tailEnd/>
          </a:ln>
        </p:spPr>
        <p:txBody>
          <a:bodyPr anchor="ctr"/>
          <a:lstStyle/>
          <a:p>
            <a:pPr algn="ctr">
              <a:defRPr/>
            </a:pPr>
            <a:r>
              <a:rPr lang="en-PH" sz="3200" b="1" dirty="0" smtClean="0">
                <a:latin typeface="+mj-lt"/>
                <a:ea typeface="+mj-ea"/>
                <a:cs typeface="+mj-cs"/>
              </a:rPr>
              <a:t> </a:t>
            </a:r>
            <a:r>
              <a:rPr lang="en-PH" sz="2600" b="1" dirty="0" smtClean="0">
                <a:latin typeface="+mj-lt"/>
                <a:ea typeface="+mj-ea"/>
                <a:cs typeface="+mj-cs"/>
              </a:rPr>
              <a:t>Horizontal Distance Between Points  </a:t>
            </a:r>
            <a:endParaRPr lang="en-PH" sz="2600" b="1" u="sng" dirty="0">
              <a:latin typeface="+mj-lt"/>
              <a:ea typeface="+mj-ea"/>
              <a:cs typeface="+mj-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2996480"/>
              </p:ext>
            </p:extLst>
          </p:nvPr>
        </p:nvGraphicFramePr>
        <p:xfrm>
          <a:off x="3429000" y="4826015"/>
          <a:ext cx="3043237" cy="703248"/>
        </p:xfrm>
        <a:graphic>
          <a:graphicData uri="http://schemas.openxmlformats.org/presentationml/2006/ole">
            <mc:AlternateContent xmlns:mc="http://schemas.openxmlformats.org/markup-compatibility/2006">
              <mc:Choice xmlns:v="urn:schemas-microsoft-com:vml" Requires="v">
                <p:oleObj spid="_x0000_s13340" name="Equation" r:id="rId3" imgW="1943100" imgH="266700" progId="Equation.3">
                  <p:embed/>
                </p:oleObj>
              </mc:Choice>
              <mc:Fallback>
                <p:oleObj name="Equation" r:id="rId3" imgW="1943100" imgH="266700" progId="Equation.3">
                  <p:embed/>
                  <p:pic>
                    <p:nvPicPr>
                      <p:cNvPr id="0" name=""/>
                      <p:cNvPicPr/>
                      <p:nvPr/>
                    </p:nvPicPr>
                    <p:blipFill>
                      <a:blip r:embed="rId4"/>
                      <a:stretch>
                        <a:fillRect/>
                      </a:stretch>
                    </p:blipFill>
                    <p:spPr>
                      <a:xfrm>
                        <a:off x="3429000" y="4826015"/>
                        <a:ext cx="3043237" cy="70324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838200" y="1295400"/>
            <a:ext cx="7467600" cy="4114800"/>
          </a:xfrm>
        </p:spPr>
        <p:txBody>
          <a:bodyPr/>
          <a:lstStyle/>
          <a:p>
            <a:pPr eaLnBrk="1" hangingPunct="1">
              <a:defRPr/>
            </a:pPr>
            <a:endParaRPr lang="en-PH" dirty="0" smtClean="0">
              <a:solidFill>
                <a:schemeClr val="tx1"/>
              </a:solidFill>
              <a:ea typeface="+mn-ea"/>
              <a:cs typeface="+mn-cs"/>
            </a:endParaRPr>
          </a:p>
          <a:p>
            <a:pPr eaLnBrk="1" hangingPunct="1">
              <a:defRPr/>
            </a:pPr>
            <a:r>
              <a:rPr lang="en-PH" sz="2400" b="1" dirty="0" smtClean="0">
                <a:solidFill>
                  <a:schemeClr val="tx1"/>
                </a:solidFill>
                <a:ea typeface="+mn-ea"/>
                <a:cs typeface="+mn-cs"/>
              </a:rPr>
              <a:t>Vertical Distance Between Any Two Points</a:t>
            </a:r>
          </a:p>
          <a:p>
            <a:pPr eaLnBrk="1" hangingPunct="1">
              <a:defRPr/>
            </a:pPr>
            <a:endParaRPr lang="en-PH" sz="2400" b="1" dirty="0" smtClean="0">
              <a:solidFill>
                <a:schemeClr val="tx1"/>
              </a:solidFill>
              <a:ea typeface="+mn-ea"/>
              <a:cs typeface="+mn-cs"/>
            </a:endParaRPr>
          </a:p>
          <a:p>
            <a:pPr marL="514350" indent="-514350" algn="just">
              <a:defRPr/>
            </a:pPr>
            <a:r>
              <a:rPr lang="en-PH" sz="2400" dirty="0" smtClean="0"/>
              <a:t>      </a:t>
            </a:r>
            <a:r>
              <a:rPr lang="en-PH" sz="2400" dirty="0" smtClean="0">
                <a:solidFill>
                  <a:schemeClr val="tx1"/>
                </a:solidFill>
              </a:rPr>
              <a:t>The vertical </a:t>
            </a:r>
            <a:r>
              <a:rPr lang="en-PH" sz="2400" dirty="0">
                <a:solidFill>
                  <a:schemeClr val="tx1"/>
                </a:solidFill>
              </a:rPr>
              <a:t>distance between any two points </a:t>
            </a:r>
            <a:r>
              <a:rPr lang="en-PH" sz="2400" dirty="0" smtClean="0">
                <a:solidFill>
                  <a:schemeClr val="tx1"/>
                </a:solidFill>
              </a:rPr>
              <a:t>is the </a:t>
            </a:r>
            <a:r>
              <a:rPr lang="en-PH" sz="2400" dirty="0">
                <a:solidFill>
                  <a:schemeClr val="tx1"/>
                </a:solidFill>
              </a:rPr>
              <a:t>difference between the </a:t>
            </a:r>
            <a:r>
              <a:rPr lang="en-PH" sz="2400" dirty="0" smtClean="0">
                <a:solidFill>
                  <a:schemeClr val="tx1"/>
                </a:solidFill>
              </a:rPr>
              <a:t>ordinate (y-coordinate</a:t>
            </a:r>
            <a:r>
              <a:rPr lang="en-PH" sz="2400" dirty="0">
                <a:solidFill>
                  <a:schemeClr val="tx1"/>
                </a:solidFill>
              </a:rPr>
              <a:t>) of the </a:t>
            </a:r>
            <a:r>
              <a:rPr lang="en-PH" sz="2400" dirty="0" smtClean="0">
                <a:solidFill>
                  <a:schemeClr val="tx1"/>
                </a:solidFill>
              </a:rPr>
              <a:t>upper point </a:t>
            </a:r>
            <a:r>
              <a:rPr lang="en-PH" sz="2400" dirty="0">
                <a:solidFill>
                  <a:schemeClr val="tx1"/>
                </a:solidFill>
              </a:rPr>
              <a:t>minus the </a:t>
            </a:r>
            <a:r>
              <a:rPr lang="en-PH" sz="2400" dirty="0" smtClean="0">
                <a:solidFill>
                  <a:schemeClr val="tx1"/>
                </a:solidFill>
              </a:rPr>
              <a:t>ordinate (y-coordinate</a:t>
            </a:r>
            <a:r>
              <a:rPr lang="en-PH" sz="2400" dirty="0">
                <a:solidFill>
                  <a:schemeClr val="tx1"/>
                </a:solidFill>
              </a:rPr>
              <a:t>) of the </a:t>
            </a:r>
            <a:r>
              <a:rPr lang="en-PH" sz="2400" dirty="0" smtClean="0">
                <a:solidFill>
                  <a:schemeClr val="tx1"/>
                </a:solidFill>
              </a:rPr>
              <a:t>lower point; </a:t>
            </a:r>
            <a:r>
              <a:rPr lang="en-PH" sz="2400" dirty="0">
                <a:solidFill>
                  <a:schemeClr val="tx1"/>
                </a:solidFill>
              </a:rPr>
              <a:t>that is</a:t>
            </a:r>
            <a:r>
              <a:rPr lang="en-PH" sz="2400" dirty="0" smtClean="0">
                <a:solidFill>
                  <a:schemeClr val="tx1"/>
                </a:solidFill>
              </a:rPr>
              <a:t>,</a:t>
            </a:r>
          </a:p>
          <a:p>
            <a:pPr marL="514350" indent="-514350" algn="just">
              <a:defRPr/>
            </a:pPr>
            <a:endParaRPr lang="en-PH" sz="2400" dirty="0"/>
          </a:p>
          <a:p>
            <a:pPr marL="514350" indent="-514350" eaLnBrk="1" hangingPunct="1">
              <a:defRPr/>
            </a:pPr>
            <a:endParaRPr lang="en-PH" dirty="0" smtClean="0">
              <a:solidFill>
                <a:schemeClr val="tx1"/>
              </a:solidFill>
              <a:ea typeface="+mn-ea"/>
              <a:cs typeface="+mn-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8460297"/>
              </p:ext>
            </p:extLst>
          </p:nvPr>
        </p:nvGraphicFramePr>
        <p:xfrm>
          <a:off x="2743201" y="4876800"/>
          <a:ext cx="4572000" cy="564777"/>
        </p:xfrm>
        <a:graphic>
          <a:graphicData uri="http://schemas.openxmlformats.org/presentationml/2006/ole">
            <mc:AlternateContent xmlns:mc="http://schemas.openxmlformats.org/markup-compatibility/2006">
              <mc:Choice xmlns:v="urn:schemas-microsoft-com:vml" Requires="v">
                <p:oleObj spid="_x0000_s23576" name="Equation" r:id="rId3" imgW="2159000" imgH="266700" progId="Equation.3">
                  <p:embed/>
                </p:oleObj>
              </mc:Choice>
              <mc:Fallback>
                <p:oleObj name="Equation" r:id="rId3" imgW="2159000" imgH="266700" progId="Equation.3">
                  <p:embed/>
                  <p:pic>
                    <p:nvPicPr>
                      <p:cNvPr id="0" name=""/>
                      <p:cNvPicPr/>
                      <p:nvPr/>
                    </p:nvPicPr>
                    <p:blipFill>
                      <a:blip r:embed="rId4"/>
                      <a:stretch>
                        <a:fillRect/>
                      </a:stretch>
                    </p:blipFill>
                    <p:spPr>
                      <a:xfrm>
                        <a:off x="2743201" y="4876800"/>
                        <a:ext cx="4572000" cy="56477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checkerboard(across)">
                                      <p:cBhvr>
                                        <p:cTn id="7" dur="500"/>
                                        <p:tgtEl>
                                          <p:spTgt spid="122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0">
                                            <p:txEl>
                                              <p:pRg st="3" end="3"/>
                                            </p:txEl>
                                          </p:spTgt>
                                        </p:tgtEl>
                                        <p:attrNameLst>
                                          <p:attrName>style.visibility</p:attrName>
                                        </p:attrNameLst>
                                      </p:cBhvr>
                                      <p:to>
                                        <p:strVal val="visible"/>
                                      </p:to>
                                    </p:set>
                                    <p:animEffect transition="in" filter="checkerboard(across)">
                                      <p:cBhvr>
                                        <p:cTn id="12" dur="500"/>
                                        <p:tgtEl>
                                          <p:spTgt spid="122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762000" y="1752600"/>
            <a:ext cx="7848600" cy="4572000"/>
          </a:xfrm>
        </p:spPr>
        <p:txBody>
          <a:bodyPr/>
          <a:lstStyle/>
          <a:p>
            <a:pPr lvl="0"/>
            <a:endParaRPr lang="en-US" sz="2400" dirty="0" smtClean="0">
              <a:solidFill>
                <a:schemeClr val="tx1"/>
              </a:solidFill>
            </a:endParaRPr>
          </a:p>
          <a:p>
            <a:pPr lvl="0"/>
            <a:r>
              <a:rPr lang="en-US" sz="2400" dirty="0" smtClean="0">
                <a:solidFill>
                  <a:schemeClr val="tx1"/>
                </a:solidFill>
              </a:rPr>
              <a:t>Course Outcomes</a:t>
            </a:r>
          </a:p>
          <a:p>
            <a:pPr marL="457200" lvl="0" indent="-457200" algn="just">
              <a:buAutoNum type="arabicPeriod"/>
            </a:pPr>
            <a:r>
              <a:rPr lang="en-US" sz="2000" dirty="0" smtClean="0"/>
              <a:t>Discuss </a:t>
            </a:r>
            <a:r>
              <a:rPr lang="en-US" sz="2000" dirty="0"/>
              <a:t>comprehensively the fundamental concepts in Analytic Geometry and use them to solve application problems and problems involving lines</a:t>
            </a:r>
            <a:r>
              <a:rPr lang="en-US" sz="2000" dirty="0" smtClean="0"/>
              <a:t>.</a:t>
            </a:r>
          </a:p>
          <a:p>
            <a:pPr marL="457200" lvl="0" indent="-457200" algn="just">
              <a:buAutoNum type="arabicPeriod"/>
            </a:pPr>
            <a:r>
              <a:rPr lang="en-US" sz="2000" dirty="0" smtClean="0"/>
              <a:t>Distinguish </a:t>
            </a:r>
            <a:r>
              <a:rPr lang="en-US" sz="2000" dirty="0"/>
              <a:t>equations representing the circles and the conics; use the properties of a particular geometry to sketch the graph in using the rectangular or the polar coordinate system. Furthermore, to be able to write the equation and to solve application problems involving a particular geometry. </a:t>
            </a:r>
            <a:endParaRPr lang="en-US" sz="2000" dirty="0" smtClean="0"/>
          </a:p>
          <a:p>
            <a:pPr marL="457200" lvl="0" indent="-457200" algn="just">
              <a:buAutoNum type="arabicPeriod"/>
            </a:pPr>
            <a:r>
              <a:rPr lang="en-US" sz="2000" dirty="0" smtClean="0"/>
              <a:t>Discuss </a:t>
            </a:r>
            <a:r>
              <a:rPr lang="en-US" sz="2000" dirty="0"/>
              <a:t>and apply comprehensively the concepts, properties and theorems of functions, limits, continuity and the derivatives in determining the derivatives of algebraic functions </a:t>
            </a:r>
          </a:p>
          <a:p>
            <a:pPr lvl="0" algn="just"/>
            <a:endParaRPr lang="en-US" sz="2000" dirty="0"/>
          </a:p>
          <a:p>
            <a:pPr algn="just" eaLnBrk="1" hangingPunct="1"/>
            <a:endParaRPr lang="en-US" sz="2000" dirty="0" smtClean="0">
              <a:solidFill>
                <a:schemeClr val="tx1"/>
              </a:solidFill>
            </a:endParaRP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extLst>
      <p:ext uri="{BB962C8B-B14F-4D97-AF65-F5344CB8AC3E}">
        <p14:creationId xmlns:p14="http://schemas.microsoft.com/office/powerpoint/2010/main" val="763537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a:spLocks noGrp="1"/>
          </p:cNvSpPr>
          <p:nvPr>
            <p:ph type="subTitle" idx="1"/>
          </p:nvPr>
        </p:nvSpPr>
        <p:spPr>
          <a:xfrm>
            <a:off x="1371600" y="1066800"/>
            <a:ext cx="6400800" cy="4572000"/>
          </a:xfrm>
        </p:spPr>
        <p:txBody>
          <a:bodyPr/>
          <a:lstStyle/>
          <a:p>
            <a:pPr eaLnBrk="1" hangingPunct="1"/>
            <a:r>
              <a:rPr lang="en-PH" sz="2400" b="1" dirty="0" smtClean="0">
                <a:solidFill>
                  <a:schemeClr val="tx1"/>
                </a:solidFill>
                <a:latin typeface="Calibri" charset="0"/>
              </a:rPr>
              <a:t>Distance Between Any Two Points on a Plane </a:t>
            </a:r>
            <a:endParaRPr lang="en-PH" sz="2400" b="1" dirty="0">
              <a:solidFill>
                <a:schemeClr val="tx1"/>
              </a:solidFill>
              <a:latin typeface="Calibri" charset="0"/>
            </a:endParaRPr>
          </a:p>
          <a:p>
            <a:pPr eaLnBrk="1" hangingPunct="1"/>
            <a:endParaRPr lang="en-PH" sz="2400" dirty="0">
              <a:solidFill>
                <a:schemeClr val="tx1"/>
              </a:solidFill>
              <a:latin typeface="Calibri" charset="0"/>
            </a:endParaRPr>
          </a:p>
          <a:p>
            <a:pPr algn="just" eaLnBrk="1" hangingPunct="1"/>
            <a:r>
              <a:rPr lang="en-PH" sz="2400" dirty="0">
                <a:solidFill>
                  <a:schemeClr val="tx1"/>
                </a:solidFill>
                <a:latin typeface="Calibri" charset="0"/>
              </a:rPr>
              <a:t>T</a:t>
            </a:r>
            <a:r>
              <a:rPr lang="en-PH" sz="2400" dirty="0" smtClean="0">
                <a:solidFill>
                  <a:schemeClr val="tx1"/>
                </a:solidFill>
                <a:latin typeface="Calibri" charset="0"/>
              </a:rPr>
              <a:t>he </a:t>
            </a:r>
            <a:r>
              <a:rPr lang="en-PH" sz="2400" dirty="0">
                <a:solidFill>
                  <a:schemeClr val="tx1"/>
                </a:solidFill>
                <a:latin typeface="Calibri" charset="0"/>
              </a:rPr>
              <a:t>distance </a:t>
            </a:r>
            <a:r>
              <a:rPr lang="en-PH" sz="2400" dirty="0" smtClean="0">
                <a:solidFill>
                  <a:schemeClr val="tx1"/>
                </a:solidFill>
                <a:latin typeface="Calibri" charset="0"/>
              </a:rPr>
              <a:t>between any two </a:t>
            </a:r>
            <a:r>
              <a:rPr lang="en-PH" sz="2400" dirty="0">
                <a:solidFill>
                  <a:schemeClr val="tx1"/>
                </a:solidFill>
                <a:latin typeface="Calibri" charset="0"/>
              </a:rPr>
              <a:t>points </a:t>
            </a:r>
            <a:r>
              <a:rPr lang="en-PH" sz="2400" dirty="0" smtClean="0">
                <a:solidFill>
                  <a:schemeClr val="tx1"/>
                </a:solidFill>
                <a:latin typeface="Calibri" charset="0"/>
              </a:rPr>
              <a:t>on a plane is </a:t>
            </a:r>
            <a:r>
              <a:rPr lang="en-PH" sz="2400" dirty="0">
                <a:solidFill>
                  <a:schemeClr val="tx1"/>
                </a:solidFill>
                <a:latin typeface="Calibri" charset="0"/>
              </a:rPr>
              <a:t>the square root of the sum of the squares of the difference of the abscissas and </a:t>
            </a:r>
            <a:r>
              <a:rPr lang="en-PH" sz="2400" dirty="0" smtClean="0">
                <a:solidFill>
                  <a:schemeClr val="tx1"/>
                </a:solidFill>
                <a:latin typeface="Calibri" charset="0"/>
              </a:rPr>
              <a:t>of </a:t>
            </a:r>
            <a:r>
              <a:rPr lang="en-PH" sz="2400" dirty="0">
                <a:solidFill>
                  <a:schemeClr val="tx1"/>
                </a:solidFill>
                <a:latin typeface="Calibri" charset="0"/>
              </a:rPr>
              <a:t>the difference of the ordinates of the </a:t>
            </a:r>
            <a:r>
              <a:rPr lang="en-PH" sz="2400" dirty="0" smtClean="0">
                <a:solidFill>
                  <a:schemeClr val="tx1"/>
                </a:solidFill>
                <a:latin typeface="Calibri" charset="0"/>
              </a:rPr>
              <a:t>points. That is,  if </a:t>
            </a:r>
          </a:p>
          <a:p>
            <a:pPr algn="just" eaLnBrk="1" hangingPunct="1"/>
            <a:endParaRPr lang="en-PH" sz="2400" dirty="0">
              <a:solidFill>
                <a:schemeClr val="tx1"/>
              </a:solidFill>
              <a:latin typeface="Calibri" charset="0"/>
            </a:endParaRPr>
          </a:p>
          <a:p>
            <a:pPr eaLnBrk="1" hangingPunct="1"/>
            <a:endParaRPr lang="en-PH" dirty="0" smtClean="0">
              <a:solidFill>
                <a:schemeClr val="tx1"/>
              </a:solidFill>
              <a:latin typeface="Calibri" charset="0"/>
            </a:endParaRPr>
          </a:p>
          <a:p>
            <a:pPr eaLnBrk="1" hangingPunct="1"/>
            <a:endParaRPr lang="en-PH" dirty="0">
              <a:solidFill>
                <a:schemeClr val="tx1"/>
              </a:solidFill>
              <a:latin typeface="Calibri"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53523164"/>
              </p:ext>
            </p:extLst>
          </p:nvPr>
        </p:nvGraphicFramePr>
        <p:xfrm>
          <a:off x="2133600" y="4508500"/>
          <a:ext cx="4920593" cy="673100"/>
        </p:xfrm>
        <a:graphic>
          <a:graphicData uri="http://schemas.openxmlformats.org/presentationml/2006/ole">
            <mc:AlternateContent xmlns:mc="http://schemas.openxmlformats.org/markup-compatibility/2006">
              <mc:Choice xmlns:v="urn:schemas-microsoft-com:vml" Requires="v">
                <p:oleObj spid="_x0000_s24614" name="Equation" r:id="rId3" imgW="2692400" imgH="368300" progId="Equation.3">
                  <p:embed/>
                </p:oleObj>
              </mc:Choice>
              <mc:Fallback>
                <p:oleObj name="Equation" r:id="rId3" imgW="2692400" imgH="368300" progId="Equation.3">
                  <p:embed/>
                  <p:pic>
                    <p:nvPicPr>
                      <p:cNvPr id="0" name=""/>
                      <p:cNvPicPr/>
                      <p:nvPr/>
                    </p:nvPicPr>
                    <p:blipFill>
                      <a:blip r:embed="rId4"/>
                      <a:stretch>
                        <a:fillRect/>
                      </a:stretch>
                    </p:blipFill>
                    <p:spPr>
                      <a:xfrm>
                        <a:off x="2133600" y="4508500"/>
                        <a:ext cx="4920593" cy="6731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40653686"/>
              </p:ext>
            </p:extLst>
          </p:nvPr>
        </p:nvGraphicFramePr>
        <p:xfrm>
          <a:off x="1918855" y="3657601"/>
          <a:ext cx="5472545" cy="477762"/>
        </p:xfrm>
        <a:graphic>
          <a:graphicData uri="http://schemas.openxmlformats.org/presentationml/2006/ole">
            <mc:AlternateContent xmlns:mc="http://schemas.openxmlformats.org/markup-compatibility/2006">
              <mc:Choice xmlns:v="urn:schemas-microsoft-com:vml" Requires="v">
                <p:oleObj spid="_x0000_s24615" name="Equation" r:id="rId5" imgW="3200400" imgH="279400" progId="Equation.3">
                  <p:embed/>
                </p:oleObj>
              </mc:Choice>
              <mc:Fallback>
                <p:oleObj name="Equation" r:id="rId5" imgW="3200400" imgH="279400" progId="Equation.3">
                  <p:embed/>
                  <p:pic>
                    <p:nvPicPr>
                      <p:cNvPr id="0" name=""/>
                      <p:cNvPicPr/>
                      <p:nvPr/>
                    </p:nvPicPr>
                    <p:blipFill>
                      <a:blip r:embed="rId6"/>
                      <a:stretch>
                        <a:fillRect/>
                      </a:stretch>
                    </p:blipFill>
                    <p:spPr>
                      <a:xfrm>
                        <a:off x="1918855" y="3657601"/>
                        <a:ext cx="5472545" cy="47776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checkerboard(across)">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338">
                                            <p:txEl>
                                              <p:pRg st="2" end="2"/>
                                            </p:txEl>
                                          </p:spTgt>
                                        </p:tgtEl>
                                        <p:attrNameLst>
                                          <p:attrName>style.visibility</p:attrName>
                                        </p:attrNameLst>
                                      </p:cBhvr>
                                      <p:to>
                                        <p:strVal val="visible"/>
                                      </p:to>
                                    </p:set>
                                    <p:animEffect transition="in" filter="checkerboard(across)">
                                      <p:cBhvr>
                                        <p:cTn id="12"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609600"/>
            <a:ext cx="7772400" cy="5334000"/>
          </a:xfrm>
        </p:spPr>
        <p:txBody>
          <a:bodyPr/>
          <a:lstStyle/>
          <a:p>
            <a:pPr marL="457200" indent="-457200" algn="l" eaLnBrk="1" hangingPunct="1">
              <a:defRPr/>
            </a:pPr>
            <a:endParaRPr lang="en-PH" sz="2000" dirty="0">
              <a:solidFill>
                <a:schemeClr val="tx1"/>
              </a:solidFill>
            </a:endParaRPr>
          </a:p>
          <a:p>
            <a:pPr marL="457200" indent="-457200" eaLnBrk="1" hangingPunct="1">
              <a:defRPr/>
            </a:pPr>
            <a:r>
              <a:rPr lang="en-PH" sz="2400" dirty="0" smtClean="0">
                <a:solidFill>
                  <a:schemeClr val="tx1"/>
                </a:solidFill>
                <a:ea typeface="+mn-ea"/>
                <a:cs typeface="+mn-cs"/>
              </a:rPr>
              <a:t>SAMPLE PROBLEMS</a:t>
            </a:r>
          </a:p>
          <a:p>
            <a:pPr marL="457200" indent="-457200" eaLnBrk="1" hangingPunct="1">
              <a:defRPr/>
            </a:pPr>
            <a:endParaRPr lang="en-PH" sz="2000" dirty="0" smtClean="0">
              <a:solidFill>
                <a:schemeClr val="tx1"/>
              </a:solidFill>
              <a:ea typeface="+mn-ea"/>
              <a:cs typeface="+mn-cs"/>
            </a:endParaRPr>
          </a:p>
          <a:p>
            <a:pPr marL="457200" indent="-457200" algn="just" eaLnBrk="1" hangingPunct="1">
              <a:buAutoNum type="arabicPeriod"/>
              <a:defRPr/>
            </a:pPr>
            <a:r>
              <a:rPr lang="en-PH" sz="2000" dirty="0" smtClean="0">
                <a:solidFill>
                  <a:schemeClr val="tx1"/>
                </a:solidFill>
                <a:ea typeface="+mn-ea"/>
                <a:cs typeface="+mn-cs"/>
              </a:rPr>
              <a:t>By </a:t>
            </a:r>
            <a:r>
              <a:rPr lang="en-PH" sz="2000" dirty="0">
                <a:solidFill>
                  <a:schemeClr val="tx1"/>
                </a:solidFill>
                <a:ea typeface="+mn-ea"/>
                <a:cs typeface="+mn-cs"/>
              </a:rPr>
              <a:t>addition of line segments </a:t>
            </a:r>
            <a:r>
              <a:rPr lang="en-PH" sz="2000" dirty="0" smtClean="0">
                <a:solidFill>
                  <a:schemeClr val="tx1"/>
                </a:solidFill>
              </a:rPr>
              <a:t>verify </a:t>
            </a:r>
            <a:r>
              <a:rPr lang="en-PH" sz="2000" dirty="0" smtClean="0">
                <a:solidFill>
                  <a:schemeClr val="tx1"/>
                </a:solidFill>
                <a:ea typeface="+mn-ea"/>
                <a:cs typeface="+mn-cs"/>
              </a:rPr>
              <a:t>whether </a:t>
            </a:r>
            <a:r>
              <a:rPr lang="en-PH" sz="2000" dirty="0">
                <a:solidFill>
                  <a:schemeClr val="tx1"/>
                </a:solidFill>
                <a:ea typeface="+mn-ea"/>
                <a:cs typeface="+mn-cs"/>
              </a:rPr>
              <a:t>the points </a:t>
            </a:r>
            <a:r>
              <a:rPr lang="en-PH" sz="2000" dirty="0" smtClean="0">
                <a:solidFill>
                  <a:schemeClr val="tx1"/>
                </a:solidFill>
                <a:ea typeface="+mn-ea"/>
                <a:cs typeface="+mn-cs"/>
              </a:rPr>
              <a:t>A ( - 3</a:t>
            </a:r>
            <a:r>
              <a:rPr lang="en-PH" sz="2000" dirty="0">
                <a:solidFill>
                  <a:schemeClr val="tx1"/>
                </a:solidFill>
                <a:ea typeface="+mn-ea"/>
                <a:cs typeface="+mn-cs"/>
              </a:rPr>
              <a:t>, </a:t>
            </a:r>
            <a:r>
              <a:rPr lang="en-PH" sz="2000" dirty="0" smtClean="0">
                <a:solidFill>
                  <a:schemeClr val="tx1"/>
                </a:solidFill>
                <a:ea typeface="+mn-ea"/>
                <a:cs typeface="+mn-cs"/>
              </a:rPr>
              <a:t>0 ) ,     </a:t>
            </a:r>
            <a:r>
              <a:rPr lang="en-PH" sz="2000" dirty="0">
                <a:solidFill>
                  <a:schemeClr val="tx1"/>
                </a:solidFill>
                <a:ea typeface="+mn-ea"/>
                <a:cs typeface="+mn-cs"/>
              </a:rPr>
              <a:t>B(-1, -1) and C(5, -4) lie on a straight line. </a:t>
            </a:r>
            <a:endParaRPr lang="en-PH" sz="2000" dirty="0" smtClean="0">
              <a:solidFill>
                <a:schemeClr val="tx1"/>
              </a:solidFill>
              <a:ea typeface="+mn-ea"/>
              <a:cs typeface="+mn-cs"/>
            </a:endParaRPr>
          </a:p>
          <a:p>
            <a:pPr marL="457200" indent="-457200" algn="just" eaLnBrk="1" hangingPunct="1">
              <a:buAutoNum type="arabicPeriod"/>
              <a:defRPr/>
            </a:pPr>
            <a:r>
              <a:rPr lang="en-PH" sz="2000" dirty="0" smtClean="0">
                <a:solidFill>
                  <a:schemeClr val="tx1"/>
                </a:solidFill>
                <a:ea typeface="+mn-ea"/>
                <a:cs typeface="+mn-cs"/>
              </a:rPr>
              <a:t> The </a:t>
            </a:r>
            <a:r>
              <a:rPr lang="en-PH" sz="2000" dirty="0">
                <a:solidFill>
                  <a:schemeClr val="tx1"/>
                </a:solidFill>
                <a:ea typeface="+mn-ea"/>
                <a:cs typeface="+mn-cs"/>
              </a:rPr>
              <a:t>vertices of the base of an isosceles triangle are </a:t>
            </a:r>
            <a:r>
              <a:rPr lang="en-PH" sz="2000" dirty="0" smtClean="0">
                <a:solidFill>
                  <a:schemeClr val="tx1"/>
                </a:solidFill>
                <a:ea typeface="+mn-ea"/>
                <a:cs typeface="+mn-cs"/>
              </a:rPr>
              <a:t> at (1</a:t>
            </a:r>
            <a:r>
              <a:rPr lang="en-PH" sz="2000" dirty="0">
                <a:solidFill>
                  <a:schemeClr val="tx1"/>
                </a:solidFill>
                <a:ea typeface="+mn-ea"/>
                <a:cs typeface="+mn-cs"/>
              </a:rPr>
              <a:t>, 2) and </a:t>
            </a:r>
            <a:r>
              <a:rPr lang="en-PH" sz="2000" dirty="0" smtClean="0">
                <a:solidFill>
                  <a:schemeClr val="tx1"/>
                </a:solidFill>
                <a:ea typeface="+mn-ea"/>
                <a:cs typeface="+mn-cs"/>
              </a:rPr>
              <a:t>     (</a:t>
            </a:r>
            <a:r>
              <a:rPr lang="en-PH" sz="2000" dirty="0">
                <a:solidFill>
                  <a:schemeClr val="tx1"/>
                </a:solidFill>
                <a:ea typeface="+mn-ea"/>
                <a:cs typeface="+mn-cs"/>
              </a:rPr>
              <a:t>4, -1). Find the ordinate of the third vertex if its abscissa is 6</a:t>
            </a:r>
            <a:r>
              <a:rPr lang="en-PH" sz="2000" dirty="0" smtClean="0">
                <a:solidFill>
                  <a:schemeClr val="tx1"/>
                </a:solidFill>
                <a:ea typeface="+mn-ea"/>
                <a:cs typeface="+mn-cs"/>
              </a:rPr>
              <a:t>.</a:t>
            </a:r>
          </a:p>
          <a:p>
            <a:pPr marL="457200" indent="-457200" algn="just" eaLnBrk="1" hangingPunct="1">
              <a:defRPr/>
            </a:pPr>
            <a:r>
              <a:rPr lang="en-PH" sz="2000" dirty="0" smtClean="0">
                <a:solidFill>
                  <a:schemeClr val="tx1"/>
                </a:solidFill>
              </a:rPr>
              <a:t>3.     </a:t>
            </a:r>
            <a:r>
              <a:rPr lang="en-PH" sz="2000" dirty="0" smtClean="0">
                <a:solidFill>
                  <a:schemeClr val="tx1"/>
                </a:solidFill>
                <a:ea typeface="+mn-ea"/>
                <a:cs typeface="+mn-cs"/>
              </a:rPr>
              <a:t>Find </a:t>
            </a:r>
            <a:r>
              <a:rPr lang="en-PH" sz="2000" dirty="0">
                <a:solidFill>
                  <a:schemeClr val="tx1"/>
                </a:solidFill>
                <a:ea typeface="+mn-ea"/>
                <a:cs typeface="+mn-cs"/>
              </a:rPr>
              <a:t>the radius of a circle with center at (4, 1), if a chord of length 4  is bisected at (7, 4).  </a:t>
            </a:r>
          </a:p>
          <a:p>
            <a:pPr marL="457200" indent="-457200" algn="just" eaLnBrk="1" hangingPunct="1">
              <a:buAutoNum type="arabicPeriod" startAt="4"/>
              <a:defRPr/>
            </a:pPr>
            <a:r>
              <a:rPr lang="en-PH" sz="2000" dirty="0" smtClean="0">
                <a:solidFill>
                  <a:schemeClr val="tx1"/>
                </a:solidFill>
                <a:ea typeface="+mn-ea"/>
                <a:cs typeface="+mn-cs"/>
              </a:rPr>
              <a:t>Show </a:t>
            </a:r>
            <a:r>
              <a:rPr lang="en-PH" sz="2000" dirty="0">
                <a:solidFill>
                  <a:schemeClr val="tx1"/>
                </a:solidFill>
                <a:ea typeface="+mn-ea"/>
                <a:cs typeface="+mn-cs"/>
              </a:rPr>
              <a:t>that the points A(-2, 6), B(5, 3), C(-1, -11) and </a:t>
            </a:r>
            <a:r>
              <a:rPr lang="en-PH" sz="2000" dirty="0" smtClean="0">
                <a:solidFill>
                  <a:schemeClr val="tx1"/>
                </a:solidFill>
                <a:ea typeface="+mn-ea"/>
                <a:cs typeface="+mn-cs"/>
              </a:rPr>
              <a:t>D</a:t>
            </a:r>
            <a:r>
              <a:rPr lang="en-PH" sz="2000" dirty="0">
                <a:solidFill>
                  <a:schemeClr val="tx1"/>
                </a:solidFill>
                <a:ea typeface="+mn-ea"/>
                <a:cs typeface="+mn-cs"/>
              </a:rPr>
              <a:t>(-8, -8) are the vertices of a rectangle</a:t>
            </a:r>
            <a:r>
              <a:rPr lang="en-PH" sz="2000" dirty="0" smtClean="0">
                <a:solidFill>
                  <a:schemeClr val="tx1"/>
                </a:solidFill>
                <a:ea typeface="+mn-ea"/>
                <a:cs typeface="+mn-cs"/>
              </a:rPr>
              <a:t>.</a:t>
            </a:r>
          </a:p>
          <a:p>
            <a:pPr marL="457200" indent="-457200" algn="just" eaLnBrk="1" hangingPunct="1">
              <a:buAutoNum type="arabicPeriod" startAt="4"/>
              <a:defRPr/>
            </a:pPr>
            <a:r>
              <a:rPr lang="en-PH" sz="2000" dirty="0" smtClean="0">
                <a:solidFill>
                  <a:schemeClr val="tx1"/>
                </a:solidFill>
                <a:ea typeface="+mn-ea"/>
                <a:cs typeface="+mn-cs"/>
              </a:rPr>
              <a:t> The ordinate of a point P is twice the abscissa. This point is equidistant from (-3, 1) and (8, -2). Find the coordinates of P.</a:t>
            </a:r>
          </a:p>
          <a:p>
            <a:pPr marL="457200" indent="-457200" algn="just" eaLnBrk="1" hangingPunct="1">
              <a:defRPr/>
            </a:pPr>
            <a:r>
              <a:rPr lang="en-PH" sz="2000" dirty="0">
                <a:solidFill>
                  <a:schemeClr val="tx1"/>
                </a:solidFill>
              </a:rPr>
              <a:t>6</a:t>
            </a:r>
            <a:r>
              <a:rPr lang="en-PH" sz="2000" dirty="0" smtClean="0">
                <a:solidFill>
                  <a:schemeClr val="tx1"/>
                </a:solidFill>
                <a:ea typeface="+mn-ea"/>
                <a:cs typeface="+mn-cs"/>
              </a:rPr>
              <a:t>.    Find </a:t>
            </a:r>
            <a:r>
              <a:rPr lang="en-PH" sz="2000" dirty="0">
                <a:solidFill>
                  <a:schemeClr val="tx1"/>
                </a:solidFill>
                <a:ea typeface="+mn-ea"/>
                <a:cs typeface="+mn-cs"/>
              </a:rPr>
              <a:t>the point on the y-axis that is equidistant </a:t>
            </a:r>
            <a:r>
              <a:rPr lang="en-PH" sz="2000" dirty="0" smtClean="0">
                <a:solidFill>
                  <a:schemeClr val="tx1"/>
                </a:solidFill>
                <a:ea typeface="+mn-ea"/>
                <a:cs typeface="+mn-cs"/>
              </a:rPr>
              <a:t>from (6</a:t>
            </a:r>
            <a:r>
              <a:rPr lang="en-PH" sz="2000" dirty="0">
                <a:solidFill>
                  <a:schemeClr val="tx1"/>
                </a:solidFill>
                <a:ea typeface="+mn-ea"/>
                <a:cs typeface="+mn-cs"/>
              </a:rPr>
              <a:t>, 1) and (-2, -3</a:t>
            </a:r>
            <a:r>
              <a:rPr lang="en-PH" sz="2000" dirty="0" smtClean="0">
                <a:solidFill>
                  <a:schemeClr val="tx1"/>
                </a:solidFill>
                <a:ea typeface="+mn-ea"/>
                <a:cs typeface="+mn-cs"/>
              </a:rPr>
              <a:t>).</a:t>
            </a:r>
            <a:r>
              <a:rPr lang="en-PH" sz="2000" dirty="0">
                <a:solidFill>
                  <a:schemeClr val="tx1"/>
                </a:solidFill>
                <a:ea typeface="+mn-ea"/>
                <a:cs typeface="+mn-cs"/>
              </a:rPr>
              <a:t>					                            </a:t>
            </a:r>
          </a:p>
          <a:p>
            <a:pPr algn="just" eaLnBrk="1" hangingPunct="1">
              <a:defRPr/>
            </a:pPr>
            <a:endParaRPr lang="en-PH" sz="2800" dirty="0">
              <a:solidFill>
                <a:schemeClr val="tx1"/>
              </a:solidFill>
              <a:ea typeface="+mn-ea"/>
              <a:cs typeface="+mn-cs"/>
            </a:endParaRPr>
          </a:p>
          <a:p>
            <a:pPr algn="l" eaLnBrk="1" hangingPunct="1">
              <a:defRPr/>
            </a:pPr>
            <a:endParaRPr lang="en-PH" sz="2800" dirty="0">
              <a:solidFill>
                <a:schemeClr val="tx1"/>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685800" y="2492375"/>
            <a:ext cx="7772400" cy="1470025"/>
          </a:xfrm>
        </p:spPr>
        <p:txBody>
          <a:bodyPr/>
          <a:lstStyle/>
          <a:p>
            <a:pPr eaLnBrk="1" hangingPunct="1"/>
            <a:r>
              <a:rPr lang="en-US" sz="2800" b="1" dirty="0" smtClean="0">
                <a:solidFill>
                  <a:srgbClr val="000000"/>
                </a:solidFill>
                <a:latin typeface="Calibri" charset="0"/>
              </a:rPr>
              <a:t>Lesson 2: DIVISION </a:t>
            </a:r>
            <a:r>
              <a:rPr lang="en-US" sz="2800" b="1" dirty="0">
                <a:solidFill>
                  <a:srgbClr val="000000"/>
                </a:solidFill>
                <a:latin typeface="Calibri" charset="0"/>
              </a:rPr>
              <a:t>OF A LINE SEGMENT</a:t>
            </a:r>
            <a:br>
              <a:rPr lang="en-US" sz="2800" b="1" dirty="0">
                <a:solidFill>
                  <a:srgbClr val="000000"/>
                </a:solidFill>
                <a:latin typeface="Calibri" charset="0"/>
              </a:rPr>
            </a:br>
            <a:endParaRPr lang="en-US" sz="2800" b="1" dirty="0">
              <a:solidFill>
                <a:srgbClr val="000000"/>
              </a:solidFill>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295400"/>
            <a:ext cx="8077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b="1" u="sng" dirty="0" smtClean="0">
                <a:latin typeface="Calibri" charset="0"/>
              </a:rPr>
              <a:t>OBJECTIVE</a:t>
            </a:r>
            <a:r>
              <a:rPr lang="en-PH" b="1" dirty="0" smtClean="0">
                <a:latin typeface="Calibri" charset="0"/>
              </a:rPr>
              <a:t>:</a:t>
            </a:r>
          </a:p>
          <a:p>
            <a:pPr eaLnBrk="1" hangingPunct="1">
              <a:spcBef>
                <a:spcPct val="20000"/>
              </a:spcBef>
              <a:buFont typeface="Arial" charset="0"/>
              <a:buNone/>
            </a:pPr>
            <a:endParaRPr lang="en-PH" b="1" dirty="0">
              <a:latin typeface="Calibri" charset="0"/>
            </a:endParaRPr>
          </a:p>
          <a:p>
            <a:pPr eaLnBrk="1" hangingPunct="1">
              <a:spcBef>
                <a:spcPct val="20000"/>
              </a:spcBef>
              <a:buFont typeface="Arial" charset="0"/>
              <a:buNone/>
            </a:pPr>
            <a:r>
              <a:rPr lang="en-PH" dirty="0" smtClean="0">
                <a:latin typeface="Calibri" charset="0"/>
              </a:rPr>
              <a:t>               At </a:t>
            </a:r>
            <a:r>
              <a:rPr lang="en-PH" dirty="0">
                <a:latin typeface="Calibri" charset="0"/>
              </a:rPr>
              <a:t>the end of the lesson</a:t>
            </a:r>
            <a:r>
              <a:rPr lang="en-PH" dirty="0" smtClean="0">
                <a:latin typeface="Calibri" charset="0"/>
              </a:rPr>
              <a:t>, they students </a:t>
            </a:r>
            <a:r>
              <a:rPr lang="en-PH" dirty="0">
                <a:latin typeface="Calibri" charset="0"/>
              </a:rPr>
              <a:t>should be able </a:t>
            </a:r>
            <a:r>
              <a:rPr lang="en-PH" dirty="0" smtClean="0">
                <a:latin typeface="Calibri" charset="0"/>
              </a:rPr>
              <a:t>to illustrate properly and solve problems involving division of line segments.</a:t>
            </a:r>
            <a:endParaRPr lang="en-PH" dirty="0">
              <a:latin typeface="Calibri" charset="0"/>
            </a:endParaRP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sz="20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762000" y="6858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dirty="0" smtClean="0">
                <a:latin typeface="Calibri" charset="0"/>
              </a:rPr>
              <a:t>Let us consider a line segment bounded by the points  </a:t>
            </a:r>
          </a:p>
          <a:p>
            <a:pPr eaLnBrk="1" hangingPunct="1">
              <a:spcBef>
                <a:spcPct val="20000"/>
              </a:spcBef>
              <a:buFont typeface="Arial" charset="0"/>
              <a:buNone/>
            </a:pPr>
            <a:r>
              <a:rPr lang="en-PH" dirty="0" smtClean="0">
                <a:latin typeface="Calibri" charset="0"/>
              </a:rPr>
              <a:t>                                            .  This line segment can be subdivided in some ratio and the point of division can be determined. It is also possible to determine terminal point(s) whenever the given line segment is extended beyond any of the given endpoints or beyond both endpoints . If we consider the point of division/ terminal point to be  P (x, y ) and define the ratio, r,  to be </a:t>
            </a: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dirty="0" smtClean="0">
              <a:latin typeface="Calibri" charset="0"/>
            </a:endParaRPr>
          </a:p>
          <a:p>
            <a:pPr eaLnBrk="1" hangingPunct="1">
              <a:spcBef>
                <a:spcPct val="20000"/>
              </a:spcBef>
              <a:buFont typeface="Arial" charset="0"/>
              <a:buNone/>
            </a:pPr>
            <a:r>
              <a:rPr lang="en-PH" dirty="0">
                <a:latin typeface="Calibri" charset="0"/>
              </a:rPr>
              <a:t> </a:t>
            </a:r>
            <a:r>
              <a:rPr lang="en-PH" dirty="0" smtClean="0">
                <a:latin typeface="Calibri" charset="0"/>
              </a:rPr>
              <a:t>  then the coordinates of point P are given by:</a:t>
            </a: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sz="2000" dirty="0">
              <a:latin typeface="Calibri"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801053431"/>
              </p:ext>
            </p:extLst>
          </p:nvPr>
        </p:nvGraphicFramePr>
        <p:xfrm>
          <a:off x="900546" y="1143000"/>
          <a:ext cx="2909454" cy="457200"/>
        </p:xfrm>
        <a:graphic>
          <a:graphicData uri="http://schemas.openxmlformats.org/presentationml/2006/ole">
            <mc:AlternateContent xmlns:mc="http://schemas.openxmlformats.org/markup-compatibility/2006">
              <mc:Choice xmlns:v="urn:schemas-microsoft-com:vml" Requires="v">
                <p:oleObj spid="_x0000_s35907" name="Equation" r:id="rId4" imgW="1778000" imgH="279400" progId="Equation.3">
                  <p:embed/>
                </p:oleObj>
              </mc:Choice>
              <mc:Fallback>
                <p:oleObj name="Equation" r:id="rId4" imgW="1778000" imgH="279400" progId="Equation.3">
                  <p:embed/>
                  <p:pic>
                    <p:nvPicPr>
                      <p:cNvPr id="0" name=""/>
                      <p:cNvPicPr/>
                      <p:nvPr/>
                    </p:nvPicPr>
                    <p:blipFill>
                      <a:blip r:embed="rId5"/>
                      <a:stretch>
                        <a:fillRect/>
                      </a:stretch>
                    </p:blipFill>
                    <p:spPr>
                      <a:xfrm>
                        <a:off x="900546" y="1143000"/>
                        <a:ext cx="2909454" cy="4572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39631906"/>
              </p:ext>
            </p:extLst>
          </p:nvPr>
        </p:nvGraphicFramePr>
        <p:xfrm>
          <a:off x="4508500" y="3333750"/>
          <a:ext cx="127000" cy="190500"/>
        </p:xfrm>
        <a:graphic>
          <a:graphicData uri="http://schemas.openxmlformats.org/presentationml/2006/ole">
            <mc:AlternateContent xmlns:mc="http://schemas.openxmlformats.org/markup-compatibility/2006">
              <mc:Choice xmlns:v="urn:schemas-microsoft-com:vml" Requires="v">
                <p:oleObj spid="_x0000_s35908" name="Equation" r:id="rId6" imgW="127000" imgH="190500" progId="Equation.3">
                  <p:embed/>
                </p:oleObj>
              </mc:Choice>
              <mc:Fallback>
                <p:oleObj name="Equation" r:id="rId6" imgW="127000" imgH="190500" progId="Equation.3">
                  <p:embed/>
                  <p:pic>
                    <p:nvPicPr>
                      <p:cNvPr id="0" name=""/>
                      <p:cNvPicPr/>
                      <p:nvPr/>
                    </p:nvPicPr>
                    <p:blipFill>
                      <a:blip r:embed="rId7"/>
                      <a:stretch>
                        <a:fillRect/>
                      </a:stretch>
                    </p:blipFill>
                    <p:spPr>
                      <a:xfrm>
                        <a:off x="4508500" y="3333750"/>
                        <a:ext cx="127000" cy="1905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8088015"/>
              </p:ext>
            </p:extLst>
          </p:nvPr>
        </p:nvGraphicFramePr>
        <p:xfrm>
          <a:off x="3810000" y="3429000"/>
          <a:ext cx="990600" cy="1095375"/>
        </p:xfrm>
        <a:graphic>
          <a:graphicData uri="http://schemas.openxmlformats.org/presentationml/2006/ole">
            <mc:AlternateContent xmlns:mc="http://schemas.openxmlformats.org/markup-compatibility/2006">
              <mc:Choice xmlns:v="urn:schemas-microsoft-com:vml" Requires="v">
                <p:oleObj spid="_x0000_s35909" name="Equation" r:id="rId8" imgW="596900" imgH="660400" progId="Equation.3">
                  <p:embed/>
                </p:oleObj>
              </mc:Choice>
              <mc:Fallback>
                <p:oleObj name="Equation" r:id="rId8" imgW="596900" imgH="660400" progId="Equation.3">
                  <p:embed/>
                  <p:pic>
                    <p:nvPicPr>
                      <p:cNvPr id="0" name=""/>
                      <p:cNvPicPr/>
                      <p:nvPr/>
                    </p:nvPicPr>
                    <p:blipFill>
                      <a:blip r:embed="rId9"/>
                      <a:stretch>
                        <a:fillRect/>
                      </a:stretch>
                    </p:blipFill>
                    <p:spPr>
                      <a:xfrm>
                        <a:off x="3810000" y="3429000"/>
                        <a:ext cx="990600" cy="10953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8972613"/>
              </p:ext>
            </p:extLst>
          </p:nvPr>
        </p:nvGraphicFramePr>
        <p:xfrm>
          <a:off x="3429000" y="5257800"/>
          <a:ext cx="2540000" cy="1168400"/>
        </p:xfrm>
        <a:graphic>
          <a:graphicData uri="http://schemas.openxmlformats.org/presentationml/2006/ole">
            <mc:AlternateContent xmlns:mc="http://schemas.openxmlformats.org/markup-compatibility/2006">
              <mc:Choice xmlns:v="urn:schemas-microsoft-com:vml" Requires="v">
                <p:oleObj spid="_x0000_s35910" name="Equation" r:id="rId10" imgW="1270000" imgH="584200" progId="Equation.3">
                  <p:embed/>
                </p:oleObj>
              </mc:Choice>
              <mc:Fallback>
                <p:oleObj name="Equation" r:id="rId10" imgW="1270000" imgH="584200" progId="Equation.3">
                  <p:embed/>
                  <p:pic>
                    <p:nvPicPr>
                      <p:cNvPr id="0" name=""/>
                      <p:cNvPicPr/>
                      <p:nvPr/>
                    </p:nvPicPr>
                    <p:blipFill>
                      <a:blip r:embed="rId11"/>
                      <a:stretch>
                        <a:fillRect/>
                      </a:stretch>
                    </p:blipFill>
                    <p:spPr>
                      <a:xfrm>
                        <a:off x="3429000" y="5257800"/>
                        <a:ext cx="2540000" cy="1168400"/>
                      </a:xfrm>
                      <a:prstGeom prst="rect">
                        <a:avLst/>
                      </a:prstGeom>
                    </p:spPr>
                  </p:pic>
                </p:oleObj>
              </mc:Fallback>
            </mc:AlternateContent>
          </a:graphicData>
        </a:graphic>
      </p:graphicFrame>
    </p:spTree>
    <p:extLst>
      <p:ext uri="{BB962C8B-B14F-4D97-AF65-F5344CB8AC3E}">
        <p14:creationId xmlns:p14="http://schemas.microsoft.com/office/powerpoint/2010/main" val="35852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762000" y="8382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dirty="0" smtClean="0">
                <a:latin typeface="Calibri" charset="0"/>
              </a:rPr>
              <a:t>     If the line segment is divided into two equal parts, then the point of division is called the midpoint. The ratio, r,  is equal to </a:t>
            </a:r>
            <a:r>
              <a:rPr lang="en-US" dirty="0" smtClean="0">
                <a:latin typeface="Calibri" charset="0"/>
              </a:rPr>
              <a:t>½</a:t>
            </a:r>
            <a:r>
              <a:rPr lang="en-PH" dirty="0" smtClean="0">
                <a:latin typeface="Calibri" charset="0"/>
              </a:rPr>
              <a:t> and the coordinates of point P are given by:</a:t>
            </a: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dirty="0" smtClean="0">
              <a:latin typeface="Calibri" charset="0"/>
            </a:endParaRP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r>
              <a:rPr lang="en-PH" dirty="0" smtClean="0">
                <a:latin typeface="Calibri" charset="0"/>
              </a:rPr>
              <a:t>  or simply by:</a:t>
            </a: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dirty="0" smtClean="0">
              <a:latin typeface="Calibri" charset="0"/>
            </a:endParaRP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sz="2000" dirty="0">
              <a:latin typeface="Calibri"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84152541"/>
              </p:ext>
            </p:extLst>
          </p:nvPr>
        </p:nvGraphicFramePr>
        <p:xfrm>
          <a:off x="4508500" y="3333750"/>
          <a:ext cx="127000" cy="190500"/>
        </p:xfrm>
        <a:graphic>
          <a:graphicData uri="http://schemas.openxmlformats.org/presentationml/2006/ole">
            <mc:AlternateContent xmlns:mc="http://schemas.openxmlformats.org/markup-compatibility/2006">
              <mc:Choice xmlns:v="urn:schemas-microsoft-com:vml" Requires="v">
                <p:oleObj spid="_x0000_s37937" name="Equation" r:id="rId4" imgW="127000" imgH="190500" progId="Equation.3">
                  <p:embed/>
                </p:oleObj>
              </mc:Choice>
              <mc:Fallback>
                <p:oleObj name="Equation" r:id="rId4" imgW="127000" imgH="190500" progId="Equation.3">
                  <p:embed/>
                  <p:pic>
                    <p:nvPicPr>
                      <p:cNvPr id="0" name=""/>
                      <p:cNvPicPr/>
                      <p:nvPr/>
                    </p:nvPicPr>
                    <p:blipFill>
                      <a:blip r:embed="rId5"/>
                      <a:stretch>
                        <a:fillRect/>
                      </a:stretch>
                    </p:blipFill>
                    <p:spPr>
                      <a:xfrm>
                        <a:off x="4508500" y="3333750"/>
                        <a:ext cx="127000" cy="1905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49004387"/>
              </p:ext>
            </p:extLst>
          </p:nvPr>
        </p:nvGraphicFramePr>
        <p:xfrm>
          <a:off x="3124200" y="1905000"/>
          <a:ext cx="2071158" cy="1447800"/>
        </p:xfrm>
        <a:graphic>
          <a:graphicData uri="http://schemas.openxmlformats.org/presentationml/2006/ole">
            <mc:AlternateContent xmlns:mc="http://schemas.openxmlformats.org/markup-compatibility/2006">
              <mc:Choice xmlns:v="urn:schemas-microsoft-com:vml" Requires="v">
                <p:oleObj spid="_x0000_s37938" name="Equation" r:id="rId6" imgW="1308100" imgH="914400" progId="Equation.3">
                  <p:embed/>
                </p:oleObj>
              </mc:Choice>
              <mc:Fallback>
                <p:oleObj name="Equation" r:id="rId6" imgW="1308100" imgH="914400" progId="Equation.3">
                  <p:embed/>
                  <p:pic>
                    <p:nvPicPr>
                      <p:cNvPr id="0" name=""/>
                      <p:cNvPicPr/>
                      <p:nvPr/>
                    </p:nvPicPr>
                    <p:blipFill>
                      <a:blip r:embed="rId7"/>
                      <a:stretch>
                        <a:fillRect/>
                      </a:stretch>
                    </p:blipFill>
                    <p:spPr>
                      <a:xfrm>
                        <a:off x="3124200" y="1905000"/>
                        <a:ext cx="2071158" cy="1447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78609717"/>
              </p:ext>
            </p:extLst>
          </p:nvPr>
        </p:nvGraphicFramePr>
        <p:xfrm>
          <a:off x="3429000" y="3962400"/>
          <a:ext cx="1828800" cy="1645920"/>
        </p:xfrm>
        <a:graphic>
          <a:graphicData uri="http://schemas.openxmlformats.org/presentationml/2006/ole">
            <mc:AlternateContent xmlns:mc="http://schemas.openxmlformats.org/markup-compatibility/2006">
              <mc:Choice xmlns:v="urn:schemas-microsoft-com:vml" Requires="v">
                <p:oleObj spid="_x0000_s37939" name="Equation" r:id="rId8" imgW="1016000" imgH="914400" progId="Equation.3">
                  <p:embed/>
                </p:oleObj>
              </mc:Choice>
              <mc:Fallback>
                <p:oleObj name="Equation" r:id="rId8" imgW="1016000" imgH="914400" progId="Equation.3">
                  <p:embed/>
                  <p:pic>
                    <p:nvPicPr>
                      <p:cNvPr id="0" name=""/>
                      <p:cNvPicPr/>
                      <p:nvPr/>
                    </p:nvPicPr>
                    <p:blipFill>
                      <a:blip r:embed="rId9"/>
                      <a:stretch>
                        <a:fillRect/>
                      </a:stretch>
                    </p:blipFill>
                    <p:spPr>
                      <a:xfrm>
                        <a:off x="3429000" y="3962400"/>
                        <a:ext cx="1828800" cy="1645920"/>
                      </a:xfrm>
                      <a:prstGeom prst="rect">
                        <a:avLst/>
                      </a:prstGeom>
                    </p:spPr>
                  </p:pic>
                </p:oleObj>
              </mc:Fallback>
            </mc:AlternateContent>
          </a:graphicData>
        </a:graphic>
      </p:graphicFrame>
    </p:spTree>
    <p:extLst>
      <p:ext uri="{BB962C8B-B14F-4D97-AF65-F5344CB8AC3E}">
        <p14:creationId xmlns:p14="http://schemas.microsoft.com/office/powerpoint/2010/main" val="35360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checkerboard(across)">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6172200"/>
          </a:xfrm>
        </p:spPr>
        <p:txBody>
          <a:bodyPr/>
          <a:lstStyle/>
          <a:p>
            <a:pPr eaLnBrk="1" hangingPunct="1">
              <a:defRPr/>
            </a:pPr>
            <a:r>
              <a:rPr lang="en-US" sz="2400" u="sng" dirty="0" smtClean="0">
                <a:solidFill>
                  <a:schemeClr val="tx1">
                    <a:lumMod val="95000"/>
                    <a:lumOff val="5000"/>
                  </a:schemeClr>
                </a:solidFill>
              </a:rPr>
              <a:t>SAMPLE PROBLEMS</a:t>
            </a:r>
            <a:endParaRPr lang="en-US" sz="2400" dirty="0" smtClean="0">
              <a:solidFill>
                <a:schemeClr val="tx1">
                  <a:lumMod val="95000"/>
                  <a:lumOff val="5000"/>
                </a:schemeClr>
              </a:solidFill>
            </a:endParaRPr>
          </a:p>
          <a:p>
            <a:pPr marL="342900" indent="-342900" algn="just">
              <a:buFont typeface="Arial" charset="0"/>
              <a:buAutoNum type="arabicPeriod"/>
              <a:defRPr/>
            </a:pPr>
            <a:r>
              <a:rPr lang="en-PH" sz="2000" dirty="0">
                <a:solidFill>
                  <a:schemeClr val="tx1">
                    <a:lumMod val="95000"/>
                    <a:lumOff val="5000"/>
                  </a:schemeClr>
                </a:solidFill>
              </a:rPr>
              <a:t>Find the midpoint of the segment joining (7, -2) and  (-3, 5).</a:t>
            </a:r>
          </a:p>
          <a:p>
            <a:pPr marL="342900" indent="-342900" algn="just" eaLnBrk="1" hangingPunct="1">
              <a:buFont typeface="Arial" charset="0"/>
              <a:buAutoNum type="arabicPeriod"/>
              <a:defRPr/>
            </a:pPr>
            <a:r>
              <a:rPr lang="en-PH" sz="2000" dirty="0" smtClean="0">
                <a:solidFill>
                  <a:schemeClr val="tx1">
                    <a:lumMod val="95000"/>
                    <a:lumOff val="5000"/>
                  </a:schemeClr>
                </a:solidFill>
                <a:ea typeface="+mn-ea"/>
                <a:cs typeface="+mn-cs"/>
              </a:rPr>
              <a:t>The </a:t>
            </a:r>
            <a:r>
              <a:rPr lang="en-PH" sz="2000" dirty="0">
                <a:solidFill>
                  <a:schemeClr val="tx1">
                    <a:lumMod val="95000"/>
                    <a:lumOff val="5000"/>
                  </a:schemeClr>
                </a:solidFill>
                <a:ea typeface="+mn-ea"/>
                <a:cs typeface="+mn-cs"/>
              </a:rPr>
              <a:t>line segment joining (-5, -3) and (3, 4) is to be divided into five equal parts. Find </a:t>
            </a:r>
            <a:r>
              <a:rPr lang="en-PH" sz="2000" dirty="0" smtClean="0">
                <a:solidFill>
                  <a:schemeClr val="tx1">
                    <a:lumMod val="95000"/>
                    <a:lumOff val="5000"/>
                  </a:schemeClr>
                </a:solidFill>
              </a:rPr>
              <a:t>all </a:t>
            </a:r>
            <a:r>
              <a:rPr lang="en-PH" sz="2000" dirty="0" smtClean="0">
                <a:solidFill>
                  <a:schemeClr val="tx1">
                    <a:lumMod val="95000"/>
                    <a:lumOff val="5000"/>
                  </a:schemeClr>
                </a:solidFill>
                <a:ea typeface="+mn-ea"/>
                <a:cs typeface="+mn-cs"/>
              </a:rPr>
              <a:t>points </a:t>
            </a:r>
            <a:r>
              <a:rPr lang="en-PH" sz="2000" dirty="0">
                <a:solidFill>
                  <a:schemeClr val="tx1">
                    <a:lumMod val="95000"/>
                    <a:lumOff val="5000"/>
                  </a:schemeClr>
                </a:solidFill>
                <a:ea typeface="+mn-ea"/>
                <a:cs typeface="+mn-cs"/>
              </a:rPr>
              <a:t>of </a:t>
            </a:r>
            <a:r>
              <a:rPr lang="en-PH" sz="2000" dirty="0" smtClean="0">
                <a:solidFill>
                  <a:schemeClr val="tx1">
                    <a:lumMod val="95000"/>
                    <a:lumOff val="5000"/>
                  </a:schemeClr>
                </a:solidFill>
                <a:ea typeface="+mn-ea"/>
                <a:cs typeface="+mn-cs"/>
              </a:rPr>
              <a:t>division.</a:t>
            </a:r>
          </a:p>
          <a:p>
            <a:pPr marL="342900" indent="-342900" algn="just" eaLnBrk="1" hangingPunct="1">
              <a:buFont typeface="Arial" charset="0"/>
              <a:buAutoNum type="arabicPeriod"/>
              <a:defRPr/>
            </a:pPr>
            <a:r>
              <a:rPr lang="en-PH" sz="2000" dirty="0" smtClean="0">
                <a:solidFill>
                  <a:schemeClr val="tx1">
                    <a:lumMod val="95000"/>
                    <a:lumOff val="5000"/>
                  </a:schemeClr>
                </a:solidFill>
                <a:ea typeface="+mn-ea"/>
                <a:cs typeface="+mn-cs"/>
              </a:rPr>
              <a:t>The </a:t>
            </a:r>
            <a:r>
              <a:rPr lang="en-PH" sz="2000" dirty="0">
                <a:solidFill>
                  <a:schemeClr val="tx1">
                    <a:lumMod val="95000"/>
                    <a:lumOff val="5000"/>
                  </a:schemeClr>
                </a:solidFill>
                <a:ea typeface="+mn-ea"/>
                <a:cs typeface="+mn-cs"/>
              </a:rPr>
              <a:t>line segment from (1, 4) to (2, 1) is extended a distance equal to twice its length. </a:t>
            </a:r>
            <a:r>
              <a:rPr lang="en-PH" sz="2000" dirty="0" smtClean="0">
                <a:solidFill>
                  <a:schemeClr val="tx1">
                    <a:lumMod val="95000"/>
                    <a:lumOff val="5000"/>
                  </a:schemeClr>
                </a:solidFill>
                <a:ea typeface="+mn-ea"/>
                <a:cs typeface="+mn-cs"/>
              </a:rPr>
              <a:t>Find the </a:t>
            </a:r>
            <a:r>
              <a:rPr lang="en-PH" sz="2000" dirty="0">
                <a:solidFill>
                  <a:schemeClr val="tx1">
                    <a:lumMod val="95000"/>
                    <a:lumOff val="5000"/>
                  </a:schemeClr>
                </a:solidFill>
                <a:ea typeface="+mn-ea"/>
                <a:cs typeface="+mn-cs"/>
              </a:rPr>
              <a:t>terminal point</a:t>
            </a:r>
            <a:r>
              <a:rPr lang="en-PH" sz="2000" dirty="0" smtClean="0">
                <a:solidFill>
                  <a:schemeClr val="tx1">
                    <a:lumMod val="95000"/>
                    <a:lumOff val="5000"/>
                  </a:schemeClr>
                </a:solidFill>
                <a:ea typeface="+mn-ea"/>
                <a:cs typeface="+mn-cs"/>
              </a:rPr>
              <a:t>.</a:t>
            </a:r>
          </a:p>
          <a:p>
            <a:pPr marL="342900" indent="-342900" algn="just" eaLnBrk="1" hangingPunct="1">
              <a:buFont typeface="Arial" charset="0"/>
              <a:buAutoNum type="arabicPeriod"/>
              <a:defRPr/>
            </a:pPr>
            <a:r>
              <a:rPr lang="en-PH" sz="2000" dirty="0" smtClean="0">
                <a:solidFill>
                  <a:schemeClr val="tx1">
                    <a:lumMod val="95000"/>
                    <a:lumOff val="5000"/>
                  </a:schemeClr>
                </a:solidFill>
                <a:ea typeface="+mn-ea"/>
                <a:cs typeface="+mn-cs"/>
              </a:rPr>
              <a:t>On </a:t>
            </a:r>
            <a:r>
              <a:rPr lang="en-PH" sz="2000" dirty="0">
                <a:solidFill>
                  <a:schemeClr val="tx1">
                    <a:lumMod val="95000"/>
                    <a:lumOff val="5000"/>
                  </a:schemeClr>
                </a:solidFill>
                <a:ea typeface="+mn-ea"/>
                <a:cs typeface="+mn-cs"/>
              </a:rPr>
              <a:t>the line joining (4, -5) to (-4, -2), find the point which is three-seventh the distance from the first to the second point. </a:t>
            </a:r>
            <a:endParaRPr lang="en-PH" sz="2000" dirty="0" smtClean="0">
              <a:solidFill>
                <a:schemeClr val="tx1">
                  <a:lumMod val="95000"/>
                  <a:lumOff val="5000"/>
                </a:schemeClr>
              </a:solidFill>
              <a:ea typeface="+mn-ea"/>
              <a:cs typeface="+mn-cs"/>
            </a:endParaRPr>
          </a:p>
          <a:p>
            <a:pPr marL="342900" indent="-342900" algn="just" eaLnBrk="1" hangingPunct="1">
              <a:buFont typeface="Arial" charset="0"/>
              <a:buAutoNum type="arabicPeriod"/>
              <a:defRPr/>
            </a:pPr>
            <a:r>
              <a:rPr lang="en-PH" sz="2000" dirty="0" smtClean="0">
                <a:solidFill>
                  <a:schemeClr val="tx1">
                    <a:lumMod val="95000"/>
                    <a:lumOff val="5000"/>
                  </a:schemeClr>
                </a:solidFill>
                <a:ea typeface="+mn-ea"/>
                <a:cs typeface="+mn-cs"/>
              </a:rPr>
              <a:t>Find </a:t>
            </a:r>
            <a:r>
              <a:rPr lang="en-PH" sz="2000" dirty="0">
                <a:solidFill>
                  <a:schemeClr val="tx1">
                    <a:lumMod val="95000"/>
                    <a:lumOff val="5000"/>
                  </a:schemeClr>
                </a:solidFill>
                <a:ea typeface="+mn-ea"/>
                <a:cs typeface="+mn-cs"/>
              </a:rPr>
              <a:t>the trisection points of the line joining (-6, 2) and (3, 8). </a:t>
            </a:r>
            <a:endParaRPr lang="en-PH" sz="2000" dirty="0" smtClean="0">
              <a:solidFill>
                <a:schemeClr val="tx1">
                  <a:lumMod val="95000"/>
                  <a:lumOff val="5000"/>
                </a:schemeClr>
              </a:solidFill>
              <a:ea typeface="+mn-ea"/>
              <a:cs typeface="+mn-cs"/>
            </a:endParaRPr>
          </a:p>
          <a:p>
            <a:pPr marL="342900" indent="-342900" algn="just" eaLnBrk="1" hangingPunct="1">
              <a:buFont typeface="Arial" charset="0"/>
              <a:buAutoNum type="arabicPeriod"/>
              <a:defRPr/>
            </a:pPr>
            <a:r>
              <a:rPr lang="en-PH" sz="2000" dirty="0" smtClean="0">
                <a:solidFill>
                  <a:schemeClr val="tx1">
                    <a:lumMod val="95000"/>
                    <a:lumOff val="5000"/>
                  </a:schemeClr>
                </a:solidFill>
              </a:rPr>
              <a:t>Show that the points ( 0, -5), (3, -4), ( 8, 0) and ( 5, -1) are vertices of a parallelogram.</a:t>
            </a:r>
          </a:p>
          <a:p>
            <a:pPr marL="342900" indent="-342900" algn="just" eaLnBrk="1" hangingPunct="1">
              <a:buFont typeface="Arial" charset="0"/>
              <a:buAutoNum type="arabicPeriod"/>
              <a:defRPr/>
            </a:pPr>
            <a:r>
              <a:rPr lang="en-PH" sz="2000" dirty="0" smtClean="0">
                <a:solidFill>
                  <a:schemeClr val="tx1">
                    <a:lumMod val="95000"/>
                    <a:lumOff val="5000"/>
                  </a:schemeClr>
                </a:solidFill>
                <a:ea typeface="+mn-ea"/>
                <a:cs typeface="+mn-cs"/>
              </a:rPr>
              <a:t>What are the lengths of the segments into which the y-axis divided the segment joining ( -6, -6) and  (3, 6)?</a:t>
            </a:r>
          </a:p>
          <a:p>
            <a:pPr marL="342900" indent="-342900" algn="just">
              <a:buFont typeface="Arial" charset="0"/>
              <a:buAutoNum type="arabicPeriod"/>
              <a:defRPr/>
            </a:pPr>
            <a:r>
              <a:rPr lang="en-PH" sz="2000" dirty="0">
                <a:solidFill>
                  <a:schemeClr val="tx1">
                    <a:lumMod val="95000"/>
                    <a:lumOff val="5000"/>
                  </a:schemeClr>
                </a:solidFill>
              </a:rPr>
              <a:t>The line segment joining a vertex of a triangle and the midpoint of the opposite side is called the </a:t>
            </a:r>
            <a:r>
              <a:rPr lang="en-PH" sz="2000" b="1" i="1" dirty="0">
                <a:solidFill>
                  <a:schemeClr val="tx1">
                    <a:lumMod val="95000"/>
                    <a:lumOff val="5000"/>
                  </a:schemeClr>
                </a:solidFill>
              </a:rPr>
              <a:t>median</a:t>
            </a:r>
            <a:r>
              <a:rPr lang="en-PH" sz="2000" dirty="0">
                <a:solidFill>
                  <a:schemeClr val="tx1">
                    <a:lumMod val="95000"/>
                    <a:lumOff val="5000"/>
                  </a:schemeClr>
                </a:solidFill>
              </a:rPr>
              <a:t> of the triangle. Given a triangle whose vertices are A(4,-4), B(10, 4) and C(2, 6), find the point on each median that is two-thirds of the distance from the vertex to the midpoint of the opposite side. </a:t>
            </a:r>
            <a:endParaRPr lang="en-PH" sz="2000" dirty="0" smtClean="0">
              <a:solidFill>
                <a:schemeClr val="tx1">
                  <a:lumMod val="95000"/>
                  <a:lumOff val="5000"/>
                </a:schemeClr>
              </a:solidFill>
              <a:ea typeface="+mn-ea"/>
              <a:cs typeface="+mn-cs"/>
            </a:endParaRPr>
          </a:p>
          <a:p>
            <a:pPr marL="342900" indent="-342900" algn="just" eaLnBrk="1" hangingPunct="1">
              <a:buFont typeface="Arial" charset="0"/>
              <a:buAutoNum type="arabicPeriod"/>
              <a:defRPr/>
            </a:pPr>
            <a:endParaRPr lang="en-PH" sz="2000" dirty="0" smtClean="0">
              <a:solidFill>
                <a:schemeClr val="tx1">
                  <a:lumMod val="95000"/>
                  <a:lumOff val="5000"/>
                </a:schemeClr>
              </a:solidFill>
              <a:ea typeface="+mn-ea"/>
              <a:cs typeface="+mn-cs"/>
            </a:endParaRPr>
          </a:p>
          <a:p>
            <a:pPr marL="342900" indent="-342900" algn="just" eaLnBrk="1" hangingPunct="1">
              <a:defRPr/>
            </a:pPr>
            <a:endParaRPr lang="en-PH" sz="2400" dirty="0">
              <a:solidFill>
                <a:schemeClr val="tx1">
                  <a:lumMod val="95000"/>
                  <a:lumOff val="5000"/>
                </a:schemeClr>
              </a:solidFill>
              <a:ea typeface="+mn-ea"/>
              <a:cs typeface="+mn-cs"/>
            </a:endParaRPr>
          </a:p>
          <a:p>
            <a:pPr algn="just" eaLnBrk="1" hangingPunct="1">
              <a:defRPr/>
            </a:pPr>
            <a:r>
              <a:rPr lang="en-PH" sz="2400" dirty="0">
                <a:solidFill>
                  <a:schemeClr val="tx1">
                    <a:lumMod val="95000"/>
                    <a:lumOff val="5000"/>
                  </a:schemeClr>
                </a:solidFill>
                <a:ea typeface="+mn-ea"/>
                <a:cs typeface="+mn-cs"/>
              </a:rPr>
              <a:t>							        </a:t>
            </a:r>
          </a:p>
          <a:p>
            <a:pPr algn="just" eaLnBrk="1" hangingPunct="1">
              <a:defRPr/>
            </a:pPr>
            <a:endParaRPr lang="en-US" sz="2400" dirty="0" smtClean="0">
              <a:solidFill>
                <a:schemeClr val="tx1">
                  <a:lumMod val="95000"/>
                  <a:lumOff val="5000"/>
                </a:schemeClr>
              </a:solidFill>
              <a:ea typeface="+mn-ea"/>
              <a:cs typeface="+mn-cs"/>
            </a:endParaRPr>
          </a:p>
          <a:p>
            <a:pPr marL="457200" indent="-457200" algn="just" eaLnBrk="1" hangingPunct="1">
              <a:defRPr/>
            </a:pPr>
            <a:endParaRPr lang="en-US" sz="2400" dirty="0" smtClean="0">
              <a:solidFill>
                <a:schemeClr val="tx1">
                  <a:lumMod val="95000"/>
                  <a:lumOff val="5000"/>
                </a:schemeClr>
              </a:solidFill>
              <a:ea typeface="+mn-ea"/>
              <a:cs typeface="+mn-cs"/>
            </a:endParaRPr>
          </a:p>
          <a:p>
            <a:pPr algn="just" eaLnBrk="1" hangingPunct="1">
              <a:defRPr/>
            </a:pPr>
            <a:endParaRPr lang="en-US" sz="2400" dirty="0">
              <a:solidFill>
                <a:schemeClr val="tx1">
                  <a:lumMod val="95000"/>
                  <a:lumOff val="5000"/>
                </a:schemeClr>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64"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 calcmode="lin" valueType="num">
                                      <p:cBhvr>
                                        <p:cTn id="70" dur="10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71" dur="1000" fill="hold"/>
                                        <p:tgtEl>
                                          <p:spTgt spid="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457200" y="1981200"/>
            <a:ext cx="8229600" cy="2974975"/>
          </a:xfrm>
        </p:spPr>
        <p:txBody>
          <a:bodyPr/>
          <a:lstStyle/>
          <a:p>
            <a:pPr algn="just" eaLnBrk="1" hangingPunct="1"/>
            <a:r>
              <a:rPr lang="en-US" sz="2800" b="1" dirty="0" smtClean="0">
                <a:solidFill>
                  <a:srgbClr val="0070C0"/>
                </a:solidFill>
                <a:latin typeface="Calibri" charset="0"/>
              </a:rPr>
              <a:t>           </a:t>
            </a:r>
            <a:r>
              <a:rPr lang="en-US" sz="2800" b="1" dirty="0" smtClean="0">
                <a:solidFill>
                  <a:srgbClr val="000000"/>
                </a:solidFill>
                <a:latin typeface="Calibri" charset="0"/>
              </a:rPr>
              <a:t> Lesson 3: INCLINATION </a:t>
            </a:r>
            <a:r>
              <a:rPr lang="en-US" sz="2800" b="1" dirty="0">
                <a:solidFill>
                  <a:srgbClr val="000000"/>
                </a:solidFill>
                <a:latin typeface="Calibri" charset="0"/>
              </a:rPr>
              <a:t>AND SLOPE A LINE </a:t>
            </a: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066800"/>
            <a:ext cx="8077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b="1" u="sng" dirty="0">
                <a:latin typeface="Calibri" charset="0"/>
              </a:rPr>
              <a:t>OBJECTIVES</a:t>
            </a:r>
            <a:r>
              <a:rPr lang="en-PH" b="1" dirty="0" smtClean="0">
                <a:latin typeface="Calibri" charset="0"/>
              </a:rPr>
              <a:t>:</a:t>
            </a:r>
          </a:p>
          <a:p>
            <a:pPr eaLnBrk="1" hangingPunct="1">
              <a:spcBef>
                <a:spcPct val="20000"/>
              </a:spcBef>
              <a:buFont typeface="Arial" charset="0"/>
              <a:buNone/>
            </a:pPr>
            <a:endParaRPr lang="en-PH" b="1" dirty="0">
              <a:latin typeface="Calibri" charset="0"/>
            </a:endParaRPr>
          </a:p>
          <a:p>
            <a:pPr eaLnBrk="1" hangingPunct="1">
              <a:spcBef>
                <a:spcPct val="20000"/>
              </a:spcBef>
              <a:buFont typeface="Arial" charset="0"/>
              <a:buNone/>
            </a:pPr>
            <a:r>
              <a:rPr lang="en-PH" dirty="0" smtClean="0">
                <a:latin typeface="Calibri" charset="0"/>
              </a:rPr>
              <a:t>                At </a:t>
            </a:r>
            <a:r>
              <a:rPr lang="en-PH" dirty="0">
                <a:latin typeface="Calibri" charset="0"/>
              </a:rPr>
              <a:t>the end of the lesson, the </a:t>
            </a:r>
            <a:r>
              <a:rPr lang="en-PH" dirty="0" smtClean="0">
                <a:latin typeface="Calibri" charset="0"/>
              </a:rPr>
              <a:t>students </a:t>
            </a:r>
            <a:r>
              <a:rPr lang="en-PH" dirty="0">
                <a:latin typeface="Calibri" charset="0"/>
              </a:rPr>
              <a:t>should be able </a:t>
            </a:r>
            <a:r>
              <a:rPr lang="en-PH" dirty="0" smtClean="0">
                <a:latin typeface="Calibri" charset="0"/>
              </a:rPr>
              <a:t>to use </a:t>
            </a:r>
            <a:r>
              <a:rPr lang="en-PH" dirty="0">
                <a:latin typeface="Calibri" charset="0"/>
              </a:rPr>
              <a:t>the concept of angle of inclination and slope of a </a:t>
            </a:r>
            <a:r>
              <a:rPr lang="en-PH" dirty="0" smtClean="0">
                <a:latin typeface="Calibri" charset="0"/>
              </a:rPr>
              <a:t>line </a:t>
            </a:r>
            <a:r>
              <a:rPr lang="en-PH" dirty="0">
                <a:latin typeface="Calibri" charset="0"/>
              </a:rPr>
              <a:t>to solve application problems.</a:t>
            </a:r>
          </a:p>
          <a:p>
            <a:pPr eaLnBrk="1" hangingPunct="1">
              <a:spcBef>
                <a:spcPct val="20000"/>
              </a:spcBef>
              <a:buFont typeface="Arial" charset="0"/>
              <a:buNone/>
            </a:pPr>
            <a:endParaRPr lang="en-PH" dirty="0">
              <a:latin typeface="Calibri" charset="0"/>
            </a:endParaRPr>
          </a:p>
          <a:p>
            <a:pPr eaLnBrk="1" hangingPunct="1">
              <a:spcBef>
                <a:spcPct val="20000"/>
              </a:spcBef>
              <a:buFont typeface="Arial" charset="0"/>
              <a:buNone/>
            </a:pPr>
            <a:endParaRPr lang="en-PH" sz="20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85850" y="457200"/>
            <a:ext cx="7010400" cy="685800"/>
          </a:xfrm>
        </p:spPr>
        <p:txBody>
          <a:bodyPr/>
          <a:lstStyle/>
          <a:p>
            <a:pPr eaLnBrk="1" hangingPunct="1">
              <a:defRPr/>
            </a:pPr>
            <a:r>
              <a:rPr lang="en-US" sz="2400" b="1" u="sng" dirty="0" smtClean="0">
                <a:solidFill>
                  <a:schemeClr val="tx1">
                    <a:lumMod val="95000"/>
                    <a:lumOff val="5000"/>
                  </a:schemeClr>
                </a:solidFill>
                <a:ea typeface="+mn-ea"/>
                <a:cs typeface="+mn-cs"/>
              </a:rPr>
              <a:t>INCLINATION AND SLOPE OF A LINE</a:t>
            </a:r>
          </a:p>
        </p:txBody>
      </p:sp>
      <p:sp>
        <p:nvSpPr>
          <p:cNvPr id="3" name="Subtitle 4"/>
          <p:cNvSpPr txBox="1">
            <a:spLocks/>
          </p:cNvSpPr>
          <p:nvPr/>
        </p:nvSpPr>
        <p:spPr bwMode="auto">
          <a:xfrm>
            <a:off x="1123950" y="1066800"/>
            <a:ext cx="6934200" cy="5257800"/>
          </a:xfrm>
          <a:prstGeom prst="rect">
            <a:avLst/>
          </a:prstGeom>
          <a:noFill/>
          <a:ln w="9525">
            <a:noFill/>
            <a:miter lim="800000"/>
            <a:headEnd/>
            <a:tailEnd/>
          </a:ln>
        </p:spPr>
        <p:txBody>
          <a:bodyPr/>
          <a:lstStyle/>
          <a:p>
            <a:pPr algn="just">
              <a:spcBef>
                <a:spcPct val="20000"/>
              </a:spcBef>
              <a:buFont typeface="Arial" charset="0"/>
              <a:buNone/>
              <a:defRPr/>
            </a:pPr>
            <a:r>
              <a:rPr lang="en-US" sz="2400" dirty="0" smtClean="0">
                <a:solidFill>
                  <a:schemeClr val="tx1">
                    <a:lumMod val="95000"/>
                    <a:lumOff val="5000"/>
                  </a:schemeClr>
                </a:solidFill>
                <a:latin typeface="+mn-lt"/>
                <a:ea typeface="+mn-ea"/>
                <a:cs typeface="+mn-cs"/>
              </a:rPr>
              <a:t>The angle of </a:t>
            </a:r>
            <a:r>
              <a:rPr lang="en-US" sz="2400" dirty="0">
                <a:solidFill>
                  <a:schemeClr val="tx1">
                    <a:lumMod val="95000"/>
                    <a:lumOff val="5000"/>
                  </a:schemeClr>
                </a:solidFill>
                <a:latin typeface="+mn-lt"/>
                <a:ea typeface="+mn-ea"/>
                <a:cs typeface="+mn-cs"/>
              </a:rPr>
              <a:t>inclination of the line </a:t>
            </a:r>
            <a:r>
              <a:rPr lang="en-US" sz="2400" dirty="0" smtClean="0">
                <a:solidFill>
                  <a:schemeClr val="tx1">
                    <a:lumMod val="95000"/>
                    <a:lumOff val="5000"/>
                  </a:schemeClr>
                </a:solidFill>
                <a:latin typeface="+mn-lt"/>
                <a:ea typeface="+mn-ea"/>
                <a:cs typeface="+mn-cs"/>
              </a:rPr>
              <a:t>L or simply inclination , denoted by     ,   </a:t>
            </a:r>
            <a:r>
              <a:rPr lang="en-US" sz="2400" dirty="0">
                <a:solidFill>
                  <a:schemeClr val="tx1">
                    <a:lumMod val="95000"/>
                    <a:lumOff val="5000"/>
                  </a:schemeClr>
                </a:solidFill>
                <a:latin typeface="+mn-lt"/>
                <a:ea typeface="+mn-ea"/>
                <a:cs typeface="+mn-cs"/>
              </a:rPr>
              <a:t>is defined as the smallest positive angle </a:t>
            </a:r>
            <a:r>
              <a:rPr lang="en-US" sz="2400" dirty="0" smtClean="0">
                <a:solidFill>
                  <a:schemeClr val="tx1">
                    <a:lumMod val="95000"/>
                    <a:lumOff val="5000"/>
                  </a:schemeClr>
                </a:solidFill>
                <a:latin typeface="+mn-lt"/>
                <a:ea typeface="+mn-ea"/>
                <a:cs typeface="+mn-cs"/>
              </a:rPr>
              <a:t>measured from </a:t>
            </a:r>
            <a:r>
              <a:rPr lang="en-US" sz="2400" dirty="0">
                <a:solidFill>
                  <a:schemeClr val="tx1">
                    <a:lumMod val="95000"/>
                    <a:lumOff val="5000"/>
                  </a:schemeClr>
                </a:solidFill>
                <a:latin typeface="+mn-lt"/>
                <a:ea typeface="+mn-ea"/>
                <a:cs typeface="+mn-cs"/>
              </a:rPr>
              <a:t>the positive direction of the x-axis  to the line.</a:t>
            </a:r>
          </a:p>
          <a:p>
            <a:pPr algn="just">
              <a:spcBef>
                <a:spcPct val="20000"/>
              </a:spcBef>
              <a:buFont typeface="Arial" charset="0"/>
              <a:buNone/>
              <a:defRPr/>
            </a:pPr>
            <a:r>
              <a:rPr lang="en-US" sz="2400" dirty="0">
                <a:solidFill>
                  <a:schemeClr val="tx1">
                    <a:lumMod val="95000"/>
                    <a:lumOff val="5000"/>
                  </a:schemeClr>
                </a:solidFill>
                <a:latin typeface="+mn-lt"/>
                <a:ea typeface="+mn-ea"/>
                <a:cs typeface="+mn-cs"/>
              </a:rPr>
              <a:t>	The slope of the </a:t>
            </a:r>
            <a:r>
              <a:rPr lang="en-US" sz="2400" dirty="0" smtClean="0">
                <a:solidFill>
                  <a:schemeClr val="tx1">
                    <a:lumMod val="95000"/>
                    <a:lumOff val="5000"/>
                  </a:schemeClr>
                </a:solidFill>
                <a:latin typeface="+mn-lt"/>
                <a:ea typeface="+mn-ea"/>
                <a:cs typeface="+mn-cs"/>
              </a:rPr>
              <a:t>line, denoted by </a:t>
            </a:r>
            <a:r>
              <a:rPr lang="en-US" sz="2400" i="1" dirty="0" smtClean="0">
                <a:solidFill>
                  <a:schemeClr val="tx1">
                    <a:lumMod val="95000"/>
                    <a:lumOff val="5000"/>
                  </a:schemeClr>
                </a:solidFill>
                <a:latin typeface="+mn-lt"/>
                <a:ea typeface="+mn-ea"/>
                <a:cs typeface="+mn-cs"/>
              </a:rPr>
              <a:t>m</a:t>
            </a:r>
            <a:r>
              <a:rPr lang="en-US" sz="2400" dirty="0" smtClean="0">
                <a:solidFill>
                  <a:schemeClr val="tx1">
                    <a:lumMod val="95000"/>
                    <a:lumOff val="5000"/>
                  </a:schemeClr>
                </a:solidFill>
                <a:latin typeface="+mn-lt"/>
                <a:ea typeface="+mn-ea"/>
                <a:cs typeface="+mn-cs"/>
              </a:rPr>
              <a:t> , </a:t>
            </a:r>
            <a:r>
              <a:rPr lang="en-US" sz="2400" dirty="0">
                <a:solidFill>
                  <a:schemeClr val="tx1">
                    <a:lumMod val="95000"/>
                    <a:lumOff val="5000"/>
                  </a:schemeClr>
                </a:solidFill>
                <a:latin typeface="+mn-lt"/>
                <a:ea typeface="+mn-ea"/>
                <a:cs typeface="+mn-cs"/>
              </a:rPr>
              <a:t>is defined as the tangent of the angle of </a:t>
            </a:r>
            <a:r>
              <a:rPr lang="en-US" sz="2400" dirty="0" smtClean="0">
                <a:solidFill>
                  <a:schemeClr val="tx1">
                    <a:lumMod val="95000"/>
                    <a:lumOff val="5000"/>
                  </a:schemeClr>
                </a:solidFill>
                <a:latin typeface="+mn-lt"/>
                <a:ea typeface="+mn-ea"/>
                <a:cs typeface="+mn-cs"/>
              </a:rPr>
              <a:t>inclination</a:t>
            </a:r>
            <a:r>
              <a:rPr lang="en-US" sz="2400" dirty="0" smtClean="0">
                <a:solidFill>
                  <a:schemeClr val="tx1">
                    <a:lumMod val="95000"/>
                    <a:lumOff val="5000"/>
                  </a:schemeClr>
                </a:solidFill>
                <a:latin typeface="+mn-lt"/>
              </a:rPr>
              <a:t>;</a:t>
            </a:r>
            <a:r>
              <a:rPr lang="en-US" sz="2400" dirty="0">
                <a:solidFill>
                  <a:schemeClr val="tx1">
                    <a:lumMod val="95000"/>
                    <a:lumOff val="5000"/>
                  </a:schemeClr>
                </a:solidFill>
                <a:latin typeface="+mn-lt"/>
              </a:rPr>
              <a:t> </a:t>
            </a:r>
            <a:r>
              <a:rPr lang="en-US" sz="2400" dirty="0" smtClean="0">
                <a:solidFill>
                  <a:schemeClr val="tx1">
                    <a:lumMod val="95000"/>
                    <a:lumOff val="5000"/>
                  </a:schemeClr>
                </a:solidFill>
                <a:latin typeface="+mn-lt"/>
              </a:rPr>
              <a:t>that is, </a:t>
            </a:r>
          </a:p>
          <a:p>
            <a:pPr algn="just">
              <a:spcBef>
                <a:spcPct val="20000"/>
              </a:spcBef>
              <a:buFont typeface="Arial" charset="0"/>
              <a:buNone/>
              <a:defRPr/>
            </a:pPr>
            <a:r>
              <a:rPr lang="en-US" sz="2400" i="1" dirty="0">
                <a:solidFill>
                  <a:schemeClr val="tx1">
                    <a:lumMod val="95000"/>
                    <a:lumOff val="5000"/>
                  </a:schemeClr>
                </a:solidFill>
                <a:latin typeface="+mn-lt"/>
              </a:rPr>
              <a:t> </a:t>
            </a:r>
            <a:r>
              <a:rPr lang="en-US" sz="2400" i="1" dirty="0" smtClean="0">
                <a:solidFill>
                  <a:schemeClr val="tx1">
                    <a:lumMod val="95000"/>
                    <a:lumOff val="5000"/>
                  </a:schemeClr>
                </a:solidFill>
                <a:latin typeface="+mn-lt"/>
              </a:rPr>
              <a:t>                                 </a:t>
            </a:r>
            <a:endParaRPr lang="en-US" sz="2400" dirty="0">
              <a:solidFill>
                <a:schemeClr val="tx1">
                  <a:lumMod val="95000"/>
                  <a:lumOff val="5000"/>
                </a:schemeClr>
              </a:solidFill>
            </a:endParaRPr>
          </a:p>
          <a:p>
            <a:pPr algn="just">
              <a:spcBef>
                <a:spcPct val="20000"/>
              </a:spcBef>
              <a:buFont typeface="Arial" charset="0"/>
              <a:buNone/>
              <a:defRPr/>
            </a:pPr>
            <a:r>
              <a:rPr lang="en-US" sz="2400" dirty="0">
                <a:solidFill>
                  <a:schemeClr val="tx1">
                    <a:lumMod val="95000"/>
                    <a:lumOff val="5000"/>
                  </a:schemeClr>
                </a:solidFill>
              </a:rPr>
              <a:t>And if two </a:t>
            </a:r>
            <a:r>
              <a:rPr lang="en-US" sz="2400" dirty="0" smtClean="0">
                <a:solidFill>
                  <a:schemeClr val="tx1">
                    <a:lumMod val="95000"/>
                    <a:lumOff val="5000"/>
                  </a:schemeClr>
                </a:solidFill>
              </a:rPr>
              <a:t>points</a:t>
            </a:r>
            <a:r>
              <a:rPr lang="en-US" sz="2400" dirty="0">
                <a:solidFill>
                  <a:schemeClr val="tx1">
                    <a:lumMod val="95000"/>
                    <a:lumOff val="5000"/>
                  </a:schemeClr>
                </a:solidFill>
              </a:rPr>
              <a:t> </a:t>
            </a:r>
            <a:r>
              <a:rPr lang="en-US" sz="2400" dirty="0" smtClean="0">
                <a:solidFill>
                  <a:schemeClr val="tx1">
                    <a:lumMod val="95000"/>
                    <a:lumOff val="5000"/>
                  </a:schemeClr>
                </a:solidFill>
              </a:rPr>
              <a:t>                                  </a:t>
            </a:r>
            <a:r>
              <a:rPr lang="en-US" sz="2400" dirty="0">
                <a:solidFill>
                  <a:schemeClr val="tx1">
                    <a:lumMod val="95000"/>
                    <a:lumOff val="5000"/>
                  </a:schemeClr>
                </a:solidFill>
              </a:rPr>
              <a:t>are points on the line L then the slope </a:t>
            </a:r>
            <a:r>
              <a:rPr lang="en-US" sz="2400" i="1" dirty="0">
                <a:solidFill>
                  <a:schemeClr val="tx1">
                    <a:lumMod val="95000"/>
                    <a:lumOff val="5000"/>
                  </a:schemeClr>
                </a:solidFill>
              </a:rPr>
              <a:t>m</a:t>
            </a:r>
            <a:r>
              <a:rPr lang="en-US" sz="2400" dirty="0">
                <a:solidFill>
                  <a:schemeClr val="tx1">
                    <a:lumMod val="95000"/>
                    <a:lumOff val="5000"/>
                  </a:schemeClr>
                </a:solidFill>
              </a:rPr>
              <a:t> can be defined </a:t>
            </a:r>
            <a:r>
              <a:rPr lang="en-US" sz="2400" dirty="0" smtClean="0">
                <a:solidFill>
                  <a:schemeClr val="tx1">
                    <a:lumMod val="95000"/>
                    <a:lumOff val="5000"/>
                  </a:schemeClr>
                </a:solidFill>
              </a:rPr>
              <a:t>as</a:t>
            </a:r>
          </a:p>
          <a:p>
            <a:pPr algn="just">
              <a:spcBef>
                <a:spcPct val="20000"/>
              </a:spcBef>
              <a:buFont typeface="Arial" charset="0"/>
              <a:buNone/>
              <a:defRPr/>
            </a:pPr>
            <a:endParaRPr lang="en-US" sz="2400" dirty="0" smtClean="0">
              <a:solidFill>
                <a:schemeClr val="tx1">
                  <a:lumMod val="95000"/>
                  <a:lumOff val="5000"/>
                </a:schemeClr>
              </a:solidFill>
            </a:endParaRPr>
          </a:p>
          <a:p>
            <a:pPr algn="just">
              <a:spcBef>
                <a:spcPct val="20000"/>
              </a:spcBef>
              <a:buFont typeface="Arial" charset="0"/>
              <a:buNone/>
              <a:defRPr/>
            </a:pPr>
            <a:endParaRPr lang="en-US" sz="2400" dirty="0">
              <a:solidFill>
                <a:schemeClr val="tx1">
                  <a:lumMod val="95000"/>
                  <a:lumOff val="5000"/>
                </a:schemeClr>
              </a:solidFill>
            </a:endParaRPr>
          </a:p>
          <a:p>
            <a:pPr algn="just">
              <a:spcBef>
                <a:spcPct val="20000"/>
              </a:spcBef>
              <a:buFont typeface="Arial" charset="0"/>
              <a:buNone/>
              <a:defRPr/>
            </a:pPr>
            <a:endParaRPr lang="en-US" sz="2400" dirty="0">
              <a:solidFill>
                <a:schemeClr val="tx1">
                  <a:lumMod val="95000"/>
                  <a:lumOff val="5000"/>
                </a:schemeClr>
              </a:solidFill>
            </a:endParaRPr>
          </a:p>
          <a:p>
            <a:pPr algn="just">
              <a:spcBef>
                <a:spcPct val="20000"/>
              </a:spcBef>
              <a:buFont typeface="Arial" charset="0"/>
              <a:buNone/>
              <a:defRPr/>
            </a:pPr>
            <a:endParaRPr lang="en-US" sz="3200" dirty="0">
              <a:solidFill>
                <a:schemeClr val="tx1">
                  <a:lumMod val="95000"/>
                  <a:lumOff val="5000"/>
                </a:schemeClr>
              </a:solidFill>
            </a:endParaRPr>
          </a:p>
          <a:p>
            <a:pPr algn="just">
              <a:spcBef>
                <a:spcPct val="20000"/>
              </a:spcBef>
              <a:buFont typeface="Arial" charset="0"/>
              <a:buNone/>
              <a:defRPr/>
            </a:pPr>
            <a:r>
              <a:rPr lang="en-US" sz="3200" dirty="0">
                <a:solidFill>
                  <a:schemeClr val="tx1">
                    <a:lumMod val="95000"/>
                    <a:lumOff val="5000"/>
                  </a:schemeClr>
                </a:solidFill>
              </a:rPr>
              <a:t> </a:t>
            </a:r>
          </a:p>
          <a:p>
            <a:pPr algn="just">
              <a:spcBef>
                <a:spcPct val="20000"/>
              </a:spcBef>
              <a:buFont typeface="Arial" charset="0"/>
              <a:buNone/>
              <a:defRPr/>
            </a:pPr>
            <a:endParaRPr lang="en-US" sz="2400" dirty="0">
              <a:solidFill>
                <a:schemeClr val="tx1">
                  <a:lumMod val="95000"/>
                  <a:lumOff val="5000"/>
                </a:schemeClr>
              </a:solidFill>
              <a:latin typeface="+mn-lt"/>
              <a:ea typeface="+mn-ea"/>
              <a:cs typeface="+mn-cs"/>
            </a:endParaRPr>
          </a:p>
          <a:p>
            <a:pPr algn="just">
              <a:spcBef>
                <a:spcPct val="20000"/>
              </a:spcBef>
              <a:buFont typeface="Arial" charset="0"/>
              <a:buNone/>
              <a:defRPr/>
            </a:pPr>
            <a:endParaRPr lang="en-US" sz="3200" dirty="0">
              <a:solidFill>
                <a:schemeClr val="tx1">
                  <a:lumMod val="95000"/>
                  <a:lumOff val="5000"/>
                </a:schemeClr>
              </a:solidFill>
              <a:latin typeface="+mn-lt"/>
              <a:ea typeface="+mn-ea"/>
              <a:cs typeface="+mn-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36201560"/>
              </p:ext>
            </p:extLst>
          </p:nvPr>
        </p:nvGraphicFramePr>
        <p:xfrm>
          <a:off x="4267200" y="1594338"/>
          <a:ext cx="254000" cy="234462"/>
        </p:xfrm>
        <a:graphic>
          <a:graphicData uri="http://schemas.openxmlformats.org/presentationml/2006/ole">
            <mc:AlternateContent xmlns:mc="http://schemas.openxmlformats.org/markup-compatibility/2006">
              <mc:Choice xmlns:v="urn:schemas-microsoft-com:vml" Requires="v">
                <p:oleObj spid="_x0000_s1066" name="Equation" r:id="rId3" imgW="165100" imgH="152400" progId="Equation.3">
                  <p:embed/>
                </p:oleObj>
              </mc:Choice>
              <mc:Fallback>
                <p:oleObj name="Equation" r:id="rId3" imgW="165100" imgH="152400" progId="Equation.3">
                  <p:embed/>
                  <p:pic>
                    <p:nvPicPr>
                      <p:cNvPr id="0" name=""/>
                      <p:cNvPicPr/>
                      <p:nvPr/>
                    </p:nvPicPr>
                    <p:blipFill>
                      <a:blip r:embed="rId4"/>
                      <a:stretch>
                        <a:fillRect/>
                      </a:stretch>
                    </p:blipFill>
                    <p:spPr>
                      <a:xfrm>
                        <a:off x="4267200" y="1594338"/>
                        <a:ext cx="254000" cy="2344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90382834"/>
              </p:ext>
            </p:extLst>
          </p:nvPr>
        </p:nvGraphicFramePr>
        <p:xfrm>
          <a:off x="3581400" y="3505200"/>
          <a:ext cx="1219200" cy="311554"/>
        </p:xfrm>
        <a:graphic>
          <a:graphicData uri="http://schemas.openxmlformats.org/presentationml/2006/ole">
            <mc:AlternateContent xmlns:mc="http://schemas.openxmlformats.org/markup-compatibility/2006">
              <mc:Choice xmlns:v="urn:schemas-microsoft-com:vml" Requires="v">
                <p:oleObj spid="_x0000_s1067" name="Equation" r:id="rId5" imgW="698500" imgH="177800" progId="Equation.3">
                  <p:embed/>
                </p:oleObj>
              </mc:Choice>
              <mc:Fallback>
                <p:oleObj name="Equation" r:id="rId5" imgW="698500" imgH="177800" progId="Equation.3">
                  <p:embed/>
                  <p:pic>
                    <p:nvPicPr>
                      <p:cNvPr id="0" name=""/>
                      <p:cNvPicPr/>
                      <p:nvPr/>
                    </p:nvPicPr>
                    <p:blipFill>
                      <a:blip r:embed="rId6"/>
                      <a:stretch>
                        <a:fillRect/>
                      </a:stretch>
                    </p:blipFill>
                    <p:spPr>
                      <a:xfrm>
                        <a:off x="3581400" y="3505200"/>
                        <a:ext cx="1219200" cy="3115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8844727"/>
              </p:ext>
            </p:extLst>
          </p:nvPr>
        </p:nvGraphicFramePr>
        <p:xfrm>
          <a:off x="3352800" y="4894262"/>
          <a:ext cx="2247900" cy="744538"/>
        </p:xfrm>
        <a:graphic>
          <a:graphicData uri="http://schemas.openxmlformats.org/presentationml/2006/ole">
            <mc:AlternateContent xmlns:mc="http://schemas.openxmlformats.org/markup-compatibility/2006">
              <mc:Choice xmlns:v="urn:schemas-microsoft-com:vml" Requires="v">
                <p:oleObj spid="_x0000_s1068" name="Equation" r:id="rId7" imgW="1460500" imgH="482600" progId="Equation.3">
                  <p:embed/>
                </p:oleObj>
              </mc:Choice>
              <mc:Fallback>
                <p:oleObj name="Equation" r:id="rId7" imgW="1460500" imgH="482600" progId="Equation.3">
                  <p:embed/>
                  <p:pic>
                    <p:nvPicPr>
                      <p:cNvPr id="0" name=""/>
                      <p:cNvPicPr/>
                      <p:nvPr/>
                    </p:nvPicPr>
                    <p:blipFill>
                      <a:blip r:embed="rId8"/>
                      <a:stretch>
                        <a:fillRect/>
                      </a:stretch>
                    </p:blipFill>
                    <p:spPr>
                      <a:xfrm>
                        <a:off x="3352800" y="4894262"/>
                        <a:ext cx="2247900" cy="7445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42092362"/>
              </p:ext>
            </p:extLst>
          </p:nvPr>
        </p:nvGraphicFramePr>
        <p:xfrm>
          <a:off x="3491346" y="3886200"/>
          <a:ext cx="2909454" cy="457200"/>
        </p:xfrm>
        <a:graphic>
          <a:graphicData uri="http://schemas.openxmlformats.org/presentationml/2006/ole">
            <mc:AlternateContent xmlns:mc="http://schemas.openxmlformats.org/markup-compatibility/2006">
              <mc:Choice xmlns:v="urn:schemas-microsoft-com:vml" Requires="v">
                <p:oleObj spid="_x0000_s1069" name="Equation" r:id="rId9" imgW="1778000" imgH="279400" progId="Equation.3">
                  <p:embed/>
                </p:oleObj>
              </mc:Choice>
              <mc:Fallback>
                <p:oleObj name="Equation" r:id="rId9" imgW="1778000" imgH="279400" progId="Equation.3">
                  <p:embed/>
                  <p:pic>
                    <p:nvPicPr>
                      <p:cNvPr id="0" name=""/>
                      <p:cNvPicPr/>
                      <p:nvPr/>
                    </p:nvPicPr>
                    <p:blipFill>
                      <a:blip r:embed="rId10"/>
                      <a:stretch>
                        <a:fillRect/>
                      </a:stretch>
                    </p:blipFill>
                    <p:spPr>
                      <a:xfrm>
                        <a:off x="3491346" y="3886200"/>
                        <a:ext cx="2909454"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3276600"/>
          </a:xfrm>
        </p:spPr>
        <p:txBody>
          <a:bodyPr rtlCol="0">
            <a:normAutofit/>
          </a:bodyPr>
          <a:lstStyle/>
          <a:p>
            <a:pPr algn="just" fontAlgn="auto">
              <a:spcAft>
                <a:spcPts val="0"/>
              </a:spcAft>
              <a:defRPr/>
            </a:pPr>
            <a:r>
              <a:rPr lang="en-US" sz="2000" dirty="0" smtClean="0"/>
              <a:t>4. Analyze </a:t>
            </a:r>
            <a:r>
              <a:rPr lang="en-US" sz="2000" dirty="0"/>
              <a:t>correctly and solve properly application problems concerning the derivatives to include writing equation of tangent/normal line, curve tracing ( including all types of algebraic curves and cusps), optimization problems, rate of change and related-rates problems (time-rate problems). </a:t>
            </a:r>
            <a:endParaRPr lang="en-US" sz="2000" dirty="0" smtClean="0"/>
          </a:p>
          <a:p>
            <a:pPr lvl="0" algn="just" fontAlgn="auto">
              <a:spcAft>
                <a:spcPts val="0"/>
              </a:spcAft>
              <a:defRPr/>
            </a:pPr>
            <a:r>
              <a:rPr lang="en-US" sz="2000" dirty="0" smtClean="0"/>
              <a:t>5. </a:t>
            </a:r>
            <a:r>
              <a:rPr lang="en-US" sz="2000" dirty="0"/>
              <a:t>Discuss comprehensively the concept and properties of the transcendental functions ; to determine the derivatives and solve application problems involving transcendental functions.</a:t>
            </a:r>
          </a:p>
          <a:p>
            <a:pPr algn="just" fontAlgn="auto">
              <a:spcAft>
                <a:spcPts val="0"/>
              </a:spcAft>
              <a:defRPr/>
            </a:pPr>
            <a:endParaRPr lang="en-US" sz="2000" dirty="0" smtClean="0"/>
          </a:p>
        </p:txBody>
      </p:sp>
      <p:sp>
        <p:nvSpPr>
          <p:cNvPr id="13" name="Rectangle 12"/>
          <p:cNvSpPr/>
          <p:nvPr/>
        </p:nvSpPr>
        <p:spPr>
          <a:xfrm>
            <a:off x="9144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checkerboard(across)">
                                      <p:cBhvr>
                                        <p:cTn id="2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62000" y="381000"/>
            <a:ext cx="7620000" cy="685800"/>
          </a:xfrm>
        </p:spPr>
        <p:txBody>
          <a:bodyPr/>
          <a:lstStyle/>
          <a:p>
            <a:pPr eaLnBrk="1" hangingPunct="1">
              <a:defRPr/>
            </a:pPr>
            <a:r>
              <a:rPr lang="en-US" sz="2400" b="1" u="sng" dirty="0" smtClean="0">
                <a:solidFill>
                  <a:schemeClr val="tx1">
                    <a:lumMod val="95000"/>
                    <a:lumOff val="5000"/>
                  </a:schemeClr>
                </a:solidFill>
                <a:ea typeface="+mn-ea"/>
                <a:cs typeface="+mn-cs"/>
              </a:rPr>
              <a:t>PARALLEL AND PERPENDICULAR LINES</a:t>
            </a:r>
          </a:p>
          <a:p>
            <a:pPr eaLnBrk="1" hangingPunct="1">
              <a:defRPr/>
            </a:pPr>
            <a:endParaRPr lang="en-US" sz="3600" b="1" u="sng" dirty="0" smtClean="0">
              <a:solidFill>
                <a:schemeClr val="tx1">
                  <a:lumMod val="95000"/>
                  <a:lumOff val="5000"/>
                </a:schemeClr>
              </a:solidFill>
              <a:ea typeface="+mn-ea"/>
              <a:cs typeface="+mn-cs"/>
            </a:endParaRPr>
          </a:p>
        </p:txBody>
      </p:sp>
      <p:grpSp>
        <p:nvGrpSpPr>
          <p:cNvPr id="2" name="Group 6"/>
          <p:cNvGrpSpPr>
            <a:grpSpLocks/>
          </p:cNvGrpSpPr>
          <p:nvPr/>
        </p:nvGrpSpPr>
        <p:grpSpPr bwMode="auto">
          <a:xfrm>
            <a:off x="1371600" y="990601"/>
            <a:ext cx="6400800" cy="5105401"/>
            <a:chOff x="1371600" y="805914"/>
            <a:chExt cx="6400800" cy="4613059"/>
          </a:xfrm>
        </p:grpSpPr>
        <p:sp>
          <p:nvSpPr>
            <p:cNvPr id="5" name="Subtitle 3"/>
            <p:cNvSpPr txBox="1">
              <a:spLocks/>
            </p:cNvSpPr>
            <p:nvPr/>
          </p:nvSpPr>
          <p:spPr bwMode="auto">
            <a:xfrm>
              <a:off x="1371600" y="805914"/>
              <a:ext cx="6400800" cy="4613059"/>
            </a:xfrm>
            <a:prstGeom prst="rect">
              <a:avLst/>
            </a:prstGeom>
            <a:noFill/>
            <a:ln w="9525">
              <a:noFill/>
              <a:miter lim="800000"/>
              <a:headEnd/>
              <a:tailEnd/>
            </a:ln>
          </p:spPr>
          <p:txBody>
            <a:bodyPr/>
            <a:lstStyle/>
            <a:p>
              <a:pPr algn="just">
                <a:spcBef>
                  <a:spcPct val="20000"/>
                </a:spcBef>
                <a:buFont typeface="Arial" charset="0"/>
                <a:buNone/>
                <a:defRPr/>
              </a:pPr>
              <a:r>
                <a:rPr lang="en-US" sz="3200" dirty="0">
                  <a:solidFill>
                    <a:schemeClr val="tx1">
                      <a:lumMod val="95000"/>
                      <a:lumOff val="5000"/>
                    </a:schemeClr>
                  </a:solidFill>
                  <a:latin typeface="+mn-lt"/>
                  <a:ea typeface="+mn-ea"/>
                  <a:cs typeface="+mn-cs"/>
                </a:rPr>
                <a:t>	</a:t>
              </a:r>
              <a:r>
                <a:rPr lang="en-US" sz="2400" dirty="0">
                  <a:solidFill>
                    <a:schemeClr val="tx1">
                      <a:lumMod val="95000"/>
                      <a:lumOff val="5000"/>
                    </a:schemeClr>
                  </a:solidFill>
                  <a:latin typeface="+mn-lt"/>
                  <a:ea typeface="+mn-ea"/>
                  <a:cs typeface="+mn-cs"/>
                </a:rPr>
                <a:t>If two lines are parallel their slope are equal. If two lines are perpendicular, the slope of one line is the negative reciprocal of the slope of the other line.</a:t>
              </a:r>
            </a:p>
            <a:p>
              <a:pPr algn="just">
                <a:spcBef>
                  <a:spcPct val="20000"/>
                </a:spcBef>
                <a:buFont typeface="Arial" charset="0"/>
                <a:buNone/>
                <a:defRPr/>
              </a:pPr>
              <a:r>
                <a:rPr lang="en-US" sz="2400" dirty="0">
                  <a:solidFill>
                    <a:schemeClr val="tx1">
                      <a:lumMod val="95000"/>
                      <a:lumOff val="5000"/>
                    </a:schemeClr>
                  </a:solidFill>
                  <a:latin typeface="+mn-lt"/>
                  <a:ea typeface="+mn-ea"/>
                  <a:cs typeface="+mn-cs"/>
                </a:rPr>
                <a:t>	If m</a:t>
              </a:r>
              <a:r>
                <a:rPr lang="en-US" sz="2400" baseline="-25000" dirty="0">
                  <a:solidFill>
                    <a:schemeClr val="tx1">
                      <a:lumMod val="95000"/>
                      <a:lumOff val="5000"/>
                    </a:schemeClr>
                  </a:solidFill>
                  <a:latin typeface="+mn-lt"/>
                  <a:ea typeface="+mn-ea"/>
                  <a:cs typeface="+mn-cs"/>
                </a:rPr>
                <a:t>1</a:t>
              </a:r>
              <a:r>
                <a:rPr lang="en-US" sz="2400" dirty="0">
                  <a:solidFill>
                    <a:schemeClr val="tx1">
                      <a:lumMod val="95000"/>
                      <a:lumOff val="5000"/>
                    </a:schemeClr>
                  </a:solidFill>
                  <a:latin typeface="+mn-lt"/>
                  <a:ea typeface="+mn-ea"/>
                  <a:cs typeface="+mn-cs"/>
                </a:rPr>
                <a:t> is the slope of L</a:t>
              </a:r>
              <a:r>
                <a:rPr lang="en-US" sz="2400" baseline="-25000" dirty="0">
                  <a:solidFill>
                    <a:schemeClr val="tx1">
                      <a:lumMod val="95000"/>
                      <a:lumOff val="5000"/>
                    </a:schemeClr>
                  </a:solidFill>
                  <a:latin typeface="+mn-lt"/>
                  <a:ea typeface="+mn-ea"/>
                  <a:cs typeface="+mn-cs"/>
                </a:rPr>
                <a:t>1</a:t>
              </a:r>
              <a:r>
                <a:rPr lang="en-US" sz="2400" dirty="0">
                  <a:solidFill>
                    <a:schemeClr val="tx1">
                      <a:lumMod val="95000"/>
                      <a:lumOff val="5000"/>
                    </a:schemeClr>
                  </a:solidFill>
                  <a:latin typeface="+mn-lt"/>
                  <a:ea typeface="+mn-ea"/>
                  <a:cs typeface="+mn-cs"/>
                </a:rPr>
                <a:t> and m</a:t>
              </a:r>
              <a:r>
                <a:rPr lang="en-US" sz="2400" baseline="-25000" dirty="0">
                  <a:solidFill>
                    <a:schemeClr val="tx1">
                      <a:lumMod val="95000"/>
                      <a:lumOff val="5000"/>
                    </a:schemeClr>
                  </a:solidFill>
                  <a:latin typeface="+mn-lt"/>
                  <a:ea typeface="+mn-ea"/>
                  <a:cs typeface="+mn-cs"/>
                </a:rPr>
                <a:t>2</a:t>
              </a:r>
              <a:r>
                <a:rPr lang="en-US" sz="2400" dirty="0">
                  <a:solidFill>
                    <a:schemeClr val="tx1">
                      <a:lumMod val="95000"/>
                      <a:lumOff val="5000"/>
                    </a:schemeClr>
                  </a:solidFill>
                  <a:latin typeface="+mn-lt"/>
                  <a:ea typeface="+mn-ea"/>
                  <a:cs typeface="+mn-cs"/>
                </a:rPr>
                <a:t> is the slope of L</a:t>
              </a:r>
              <a:r>
                <a:rPr lang="en-US" sz="2400" baseline="-25000" dirty="0">
                  <a:solidFill>
                    <a:schemeClr val="tx1">
                      <a:lumMod val="95000"/>
                      <a:lumOff val="5000"/>
                    </a:schemeClr>
                  </a:solidFill>
                  <a:latin typeface="+mn-lt"/>
                  <a:ea typeface="+mn-ea"/>
                  <a:cs typeface="+mn-cs"/>
                </a:rPr>
                <a:t>2</a:t>
              </a:r>
              <a:r>
                <a:rPr lang="en-US" sz="2400" dirty="0">
                  <a:solidFill>
                    <a:schemeClr val="tx1">
                      <a:lumMod val="95000"/>
                      <a:lumOff val="5000"/>
                    </a:schemeClr>
                  </a:solidFill>
                  <a:latin typeface="+mn-lt"/>
                  <a:ea typeface="+mn-ea"/>
                  <a:cs typeface="+mn-cs"/>
                </a:rPr>
                <a:t> then   , 		 </a:t>
              </a:r>
              <a:r>
                <a:rPr lang="en-US" sz="2400" dirty="0" smtClean="0">
                  <a:solidFill>
                    <a:schemeClr val="tx1">
                      <a:lumMod val="95000"/>
                      <a:lumOff val="5000"/>
                    </a:schemeClr>
                  </a:solidFill>
                  <a:latin typeface="+mn-lt"/>
                  <a:ea typeface="+mn-ea"/>
                  <a:cs typeface="+mn-cs"/>
                </a:rPr>
                <a:t>or  </a:t>
              </a:r>
              <a:endParaRPr lang="en-US" sz="3200" b="1" u="sng" dirty="0">
                <a:solidFill>
                  <a:schemeClr val="tx1">
                    <a:lumMod val="95000"/>
                    <a:lumOff val="5000"/>
                  </a:schemeClr>
                </a:solidFill>
                <a:latin typeface="+mn-lt"/>
                <a:ea typeface="+mn-ea"/>
                <a:cs typeface="+mn-cs"/>
              </a:endParaRPr>
            </a:p>
            <a:p>
              <a:pPr algn="just" eaLnBrk="1" hangingPunct="1">
                <a:defRPr/>
              </a:pPr>
              <a:endParaRPr lang="en-US" sz="2000" b="1" i="1" dirty="0" smtClean="0">
                <a:solidFill>
                  <a:schemeClr val="tx1">
                    <a:lumMod val="95000"/>
                    <a:lumOff val="5000"/>
                  </a:schemeClr>
                </a:solidFill>
              </a:endParaRPr>
            </a:p>
            <a:p>
              <a:pPr algn="just" eaLnBrk="1" hangingPunct="1">
                <a:defRPr/>
              </a:pPr>
              <a:endParaRPr lang="en-US" sz="2000" b="1" i="1" dirty="0">
                <a:solidFill>
                  <a:schemeClr val="tx1">
                    <a:lumMod val="95000"/>
                    <a:lumOff val="5000"/>
                  </a:schemeClr>
                </a:solidFill>
              </a:endParaRPr>
            </a:p>
            <a:p>
              <a:pPr algn="just" eaLnBrk="1" hangingPunct="1">
                <a:defRPr/>
              </a:pPr>
              <a:endParaRPr lang="en-US" sz="2000" b="1" i="1" dirty="0" smtClean="0">
                <a:solidFill>
                  <a:schemeClr val="tx1">
                    <a:lumMod val="95000"/>
                    <a:lumOff val="5000"/>
                  </a:schemeClr>
                </a:solidFill>
              </a:endParaRPr>
            </a:p>
            <a:p>
              <a:pPr algn="just" eaLnBrk="1" hangingPunct="1">
                <a:defRPr/>
              </a:pPr>
              <a:r>
                <a:rPr lang="en-US" sz="2000" b="1" i="1" dirty="0" smtClean="0">
                  <a:solidFill>
                    <a:schemeClr val="tx1">
                      <a:lumMod val="95000"/>
                      <a:lumOff val="5000"/>
                    </a:schemeClr>
                  </a:solidFill>
                </a:rPr>
                <a:t>Sign </a:t>
              </a:r>
              <a:r>
                <a:rPr lang="en-US" sz="2000" b="1" i="1" dirty="0">
                  <a:solidFill>
                    <a:schemeClr val="tx1">
                      <a:lumMod val="95000"/>
                      <a:lumOff val="5000"/>
                    </a:schemeClr>
                  </a:solidFill>
                </a:rPr>
                <a:t>Conventions</a:t>
              </a:r>
              <a:r>
                <a:rPr lang="en-US" sz="2400" b="1" i="1" dirty="0">
                  <a:solidFill>
                    <a:schemeClr val="tx1">
                      <a:lumMod val="95000"/>
                      <a:lumOff val="5000"/>
                    </a:schemeClr>
                  </a:solidFill>
                </a:rPr>
                <a:t>:	</a:t>
              </a:r>
            </a:p>
            <a:p>
              <a:pPr algn="just" eaLnBrk="1" hangingPunct="1">
                <a:defRPr/>
              </a:pPr>
              <a:r>
                <a:rPr lang="en-US" sz="2000" dirty="0">
                  <a:solidFill>
                    <a:schemeClr val="tx1">
                      <a:lumMod val="95000"/>
                      <a:lumOff val="5000"/>
                    </a:schemeClr>
                  </a:solidFill>
                </a:rPr>
                <a:t>Slope is </a:t>
              </a:r>
              <a:r>
                <a:rPr lang="en-US" sz="2000" b="1" i="1" dirty="0">
                  <a:solidFill>
                    <a:schemeClr val="tx1">
                      <a:lumMod val="95000"/>
                      <a:lumOff val="5000"/>
                    </a:schemeClr>
                  </a:solidFill>
                </a:rPr>
                <a:t>positive (+)</a:t>
              </a:r>
              <a:r>
                <a:rPr lang="en-US" sz="2000" dirty="0">
                  <a:solidFill>
                    <a:schemeClr val="tx1">
                      <a:lumMod val="95000"/>
                      <a:lumOff val="5000"/>
                    </a:schemeClr>
                  </a:solidFill>
                </a:rPr>
                <a:t>, if the line is leaning to the </a:t>
              </a:r>
              <a:r>
                <a:rPr lang="en-US" sz="2000" b="1" i="1" dirty="0">
                  <a:solidFill>
                    <a:schemeClr val="tx1">
                      <a:lumMod val="95000"/>
                      <a:lumOff val="5000"/>
                    </a:schemeClr>
                  </a:solidFill>
                </a:rPr>
                <a:t>right</a:t>
              </a:r>
              <a:r>
                <a:rPr lang="en-US" sz="2000" dirty="0">
                  <a:solidFill>
                    <a:schemeClr val="tx1">
                      <a:lumMod val="95000"/>
                      <a:lumOff val="5000"/>
                    </a:schemeClr>
                  </a:solidFill>
                </a:rPr>
                <a:t>.</a:t>
              </a:r>
            </a:p>
            <a:p>
              <a:pPr algn="just" eaLnBrk="1" hangingPunct="1">
                <a:defRPr/>
              </a:pPr>
              <a:r>
                <a:rPr lang="en-US" sz="2000" dirty="0">
                  <a:solidFill>
                    <a:schemeClr val="tx1">
                      <a:lumMod val="95000"/>
                      <a:lumOff val="5000"/>
                    </a:schemeClr>
                  </a:solidFill>
                </a:rPr>
                <a:t>Slope is </a:t>
              </a:r>
              <a:r>
                <a:rPr lang="en-US" sz="2000" b="1" i="1" dirty="0">
                  <a:solidFill>
                    <a:schemeClr val="tx1">
                      <a:lumMod val="95000"/>
                      <a:lumOff val="5000"/>
                    </a:schemeClr>
                  </a:solidFill>
                </a:rPr>
                <a:t>negative (-)</a:t>
              </a:r>
              <a:r>
                <a:rPr lang="en-US" sz="2000" dirty="0">
                  <a:solidFill>
                    <a:schemeClr val="tx1">
                      <a:lumMod val="95000"/>
                      <a:lumOff val="5000"/>
                    </a:schemeClr>
                  </a:solidFill>
                </a:rPr>
                <a:t>, if the line is leaning to the </a:t>
              </a:r>
              <a:r>
                <a:rPr lang="en-US" sz="2000" b="1" i="1" dirty="0">
                  <a:solidFill>
                    <a:schemeClr val="tx1">
                      <a:lumMod val="95000"/>
                      <a:lumOff val="5000"/>
                    </a:schemeClr>
                  </a:solidFill>
                </a:rPr>
                <a:t>left</a:t>
              </a:r>
              <a:r>
                <a:rPr lang="en-US" sz="2000" dirty="0">
                  <a:solidFill>
                    <a:schemeClr val="tx1">
                      <a:lumMod val="95000"/>
                      <a:lumOff val="5000"/>
                    </a:schemeClr>
                  </a:solidFill>
                </a:rPr>
                <a:t>.</a:t>
              </a:r>
            </a:p>
            <a:p>
              <a:pPr algn="just" eaLnBrk="1" hangingPunct="1">
                <a:defRPr/>
              </a:pPr>
              <a:r>
                <a:rPr lang="en-US" sz="2000" dirty="0">
                  <a:solidFill>
                    <a:schemeClr val="tx1">
                      <a:lumMod val="95000"/>
                      <a:lumOff val="5000"/>
                    </a:schemeClr>
                  </a:solidFill>
                </a:rPr>
                <a:t>Slope is </a:t>
              </a:r>
              <a:r>
                <a:rPr lang="en-US" sz="2000" b="1" i="1" dirty="0">
                  <a:solidFill>
                    <a:schemeClr val="tx1">
                      <a:lumMod val="95000"/>
                      <a:lumOff val="5000"/>
                    </a:schemeClr>
                  </a:solidFill>
                </a:rPr>
                <a:t>zero (0)</a:t>
              </a:r>
              <a:r>
                <a:rPr lang="en-US" sz="2000" dirty="0">
                  <a:solidFill>
                    <a:schemeClr val="tx1">
                      <a:lumMod val="95000"/>
                      <a:lumOff val="5000"/>
                    </a:schemeClr>
                  </a:solidFill>
                </a:rPr>
                <a:t>, if the line is </a:t>
              </a:r>
              <a:r>
                <a:rPr lang="en-US" sz="2000" b="1" i="1" dirty="0">
                  <a:solidFill>
                    <a:schemeClr val="tx1">
                      <a:lumMod val="95000"/>
                      <a:lumOff val="5000"/>
                    </a:schemeClr>
                  </a:solidFill>
                </a:rPr>
                <a:t>horizontal</a:t>
              </a:r>
              <a:r>
                <a:rPr lang="en-US" sz="2000" dirty="0">
                  <a:solidFill>
                    <a:schemeClr val="tx1">
                      <a:lumMod val="95000"/>
                      <a:lumOff val="5000"/>
                    </a:schemeClr>
                  </a:solidFill>
                </a:rPr>
                <a:t>.</a:t>
              </a:r>
            </a:p>
            <a:p>
              <a:pPr algn="just" eaLnBrk="1" hangingPunct="1">
                <a:defRPr/>
              </a:pPr>
              <a:r>
                <a:rPr lang="en-US" sz="2000" dirty="0">
                  <a:solidFill>
                    <a:schemeClr val="tx1">
                      <a:lumMod val="95000"/>
                      <a:lumOff val="5000"/>
                    </a:schemeClr>
                  </a:solidFill>
                </a:rPr>
                <a:t>Slope is </a:t>
              </a:r>
              <a:r>
                <a:rPr lang="en-US" sz="2000" b="1" i="1" dirty="0">
                  <a:solidFill>
                    <a:schemeClr val="tx1">
                      <a:lumMod val="95000"/>
                      <a:lumOff val="5000"/>
                    </a:schemeClr>
                  </a:solidFill>
                </a:rPr>
                <a:t>undefined </a:t>
              </a:r>
              <a:r>
                <a:rPr lang="en-US" sz="2000" dirty="0">
                  <a:solidFill>
                    <a:schemeClr val="tx1">
                      <a:lumMod val="95000"/>
                      <a:lumOff val="5000"/>
                    </a:schemeClr>
                  </a:solidFill>
                </a:rPr>
                <a:t>, if the line is </a:t>
              </a:r>
              <a:r>
                <a:rPr lang="en-US" sz="2000" b="1" i="1" dirty="0">
                  <a:solidFill>
                    <a:schemeClr val="tx1">
                      <a:lumMod val="95000"/>
                      <a:lumOff val="5000"/>
                    </a:schemeClr>
                  </a:solidFill>
                </a:rPr>
                <a:t>vertical</a:t>
              </a:r>
              <a:r>
                <a:rPr lang="en-US" sz="2000" dirty="0">
                  <a:solidFill>
                    <a:schemeClr val="tx1">
                      <a:lumMod val="95000"/>
                      <a:lumOff val="5000"/>
                    </a:schemeClr>
                  </a:solidFill>
                </a:rPr>
                <a:t>.</a:t>
              </a:r>
            </a:p>
            <a:p>
              <a:pPr algn="just" eaLnBrk="1" hangingPunct="1">
                <a:defRPr/>
              </a:pPr>
              <a:endParaRPr lang="en-US" sz="3200" dirty="0">
                <a:solidFill>
                  <a:schemeClr val="tx1">
                    <a:lumMod val="95000"/>
                    <a:lumOff val="5000"/>
                  </a:schemeClr>
                </a:solidFill>
              </a:endParaRPr>
            </a:p>
            <a:p>
              <a:pPr algn="just">
                <a:spcBef>
                  <a:spcPct val="20000"/>
                </a:spcBef>
                <a:buFont typeface="Arial" charset="0"/>
                <a:buNone/>
                <a:defRPr/>
              </a:pPr>
              <a:endParaRPr lang="en-US" sz="3200" dirty="0">
                <a:solidFill>
                  <a:schemeClr val="tx1">
                    <a:lumMod val="95000"/>
                    <a:lumOff val="5000"/>
                  </a:schemeClr>
                </a:solidFill>
                <a:latin typeface="+mn-lt"/>
                <a:ea typeface="+mn-ea"/>
                <a:cs typeface="+mn-cs"/>
              </a:endParaRP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64907"/>
              <a:ext cx="1049798" cy="61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 name="Object 2"/>
          <p:cNvGraphicFramePr>
            <a:graphicFrameLocks noChangeAspect="1"/>
          </p:cNvGraphicFramePr>
          <p:nvPr>
            <p:extLst>
              <p:ext uri="{D42A27DB-BD31-4B8C-83A1-F6EECF244321}">
                <p14:modId xmlns:p14="http://schemas.microsoft.com/office/powerpoint/2010/main" val="3932702573"/>
              </p:ext>
            </p:extLst>
          </p:nvPr>
        </p:nvGraphicFramePr>
        <p:xfrm>
          <a:off x="4948238" y="3187700"/>
          <a:ext cx="1327150" cy="393700"/>
        </p:xfrm>
        <a:graphic>
          <a:graphicData uri="http://schemas.openxmlformats.org/presentationml/2006/ole">
            <mc:AlternateContent xmlns:mc="http://schemas.openxmlformats.org/markup-compatibility/2006">
              <mc:Choice xmlns:v="urn:schemas-microsoft-com:vml" Requires="v">
                <p:oleObj spid="_x0000_s56335" name="Equation" r:id="rId4" imgW="812800" imgH="241300" progId="Equation.3">
                  <p:embed/>
                </p:oleObj>
              </mc:Choice>
              <mc:Fallback>
                <p:oleObj name="Equation" r:id="rId4" imgW="812800" imgH="241300" progId="Equation.3">
                  <p:embed/>
                  <p:pic>
                    <p:nvPicPr>
                      <p:cNvPr id="0" name=""/>
                      <p:cNvPicPr/>
                      <p:nvPr/>
                    </p:nvPicPr>
                    <p:blipFill>
                      <a:blip r:embed="rId5"/>
                      <a:stretch>
                        <a:fillRect/>
                      </a:stretch>
                    </p:blipFill>
                    <p:spPr>
                      <a:xfrm>
                        <a:off x="4948238" y="3187700"/>
                        <a:ext cx="1327150" cy="393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38200"/>
            <a:ext cx="6899275" cy="4800600"/>
          </a:xfrm>
        </p:spPr>
        <p:txBody>
          <a:bodyPr/>
          <a:lstStyle/>
          <a:p>
            <a:pPr algn="l" eaLnBrk="1" hangingPunct="1">
              <a:defRPr/>
            </a:pPr>
            <a:endParaRPr lang="en-PH" i="1" dirty="0" smtClean="0">
              <a:latin typeface="Cambria Math"/>
              <a:ea typeface="+mn-ea"/>
              <a:cs typeface="+mn-cs"/>
            </a:endParaRPr>
          </a:p>
          <a:p>
            <a:pPr algn="l" eaLnBrk="1" hangingPunct="1">
              <a:defRPr/>
            </a:pPr>
            <a:endParaRPr lang="en-PH" i="1" dirty="0">
              <a:latin typeface="Cambria Math"/>
              <a:ea typeface="+mn-ea"/>
              <a:cs typeface="+mn-cs"/>
            </a:endParaRPr>
          </a:p>
          <a:p>
            <a:pPr algn="l" eaLnBrk="1" hangingPunct="1">
              <a:defRPr/>
            </a:pPr>
            <a:endParaRPr lang="en-PH" i="1" dirty="0" smtClean="0">
              <a:latin typeface="Cambria Math"/>
              <a:ea typeface="+mn-ea"/>
              <a:cs typeface="+mn-cs"/>
            </a:endParaRPr>
          </a:p>
          <a:p>
            <a:pPr algn="l" eaLnBrk="1" hangingPunct="1">
              <a:defRPr/>
            </a:pPr>
            <a:endParaRPr lang="en-PH" i="1" dirty="0">
              <a:latin typeface="Cambria Math"/>
              <a:ea typeface="+mn-ea"/>
              <a:cs typeface="+mn-cs"/>
            </a:endParaRPr>
          </a:p>
          <a:p>
            <a:pPr algn="l" eaLnBrk="1" hangingPunct="1">
              <a:defRPr/>
            </a:pPr>
            <a:endParaRPr lang="en-PH" i="1" dirty="0">
              <a:latin typeface="Cambria Math"/>
              <a:ea typeface="+mn-ea"/>
              <a:cs typeface="+mn-cs"/>
            </a:endParaRPr>
          </a:p>
          <a:p>
            <a:pPr eaLnBrk="1" hangingPunct="1">
              <a:defRPr/>
            </a:pPr>
            <a:endParaRPr lang="en-PH" dirty="0">
              <a:ea typeface="+mn-ea"/>
              <a:cs typeface="+mn-cs"/>
            </a:endParaRPr>
          </a:p>
        </p:txBody>
      </p:sp>
      <p:sp>
        <p:nvSpPr>
          <p:cNvPr id="9219" name="Rectangle 14"/>
          <p:cNvSpPr>
            <a:spLocks noChangeArrowheads="1"/>
          </p:cNvSpPr>
          <p:nvPr/>
        </p:nvSpPr>
        <p:spPr bwMode="auto">
          <a:xfrm>
            <a:off x="4149725" y="36115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PH"/>
              <a:t> x	</a:t>
            </a:r>
          </a:p>
        </p:txBody>
      </p:sp>
      <p:grpSp>
        <p:nvGrpSpPr>
          <p:cNvPr id="2" name="Group 4"/>
          <p:cNvGrpSpPr>
            <a:grpSpLocks/>
          </p:cNvGrpSpPr>
          <p:nvPr/>
        </p:nvGrpSpPr>
        <p:grpSpPr bwMode="auto">
          <a:xfrm>
            <a:off x="1143000" y="1312863"/>
            <a:ext cx="3429000" cy="2954337"/>
            <a:chOff x="1143000" y="1219200"/>
            <a:chExt cx="3429000" cy="2953788"/>
          </a:xfrm>
        </p:grpSpPr>
        <p:pic>
          <p:nvPicPr>
            <p:cNvPr id="24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3048000" cy="295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5" name="Rectangle 3"/>
            <p:cNvSpPr>
              <a:spLocks noChangeArrowheads="1"/>
            </p:cNvSpPr>
            <p:nvPr/>
          </p:nvSpPr>
          <p:spPr bwMode="auto">
            <a:xfrm>
              <a:off x="1524000" y="121920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PH"/>
                <a:t> y	</a:t>
              </a:r>
            </a:p>
          </p:txBody>
        </p:sp>
        <p:sp>
          <p:nvSpPr>
            <p:cNvPr id="10" name="Rectangle 9"/>
            <p:cNvSpPr>
              <a:spLocks noRot="1" noChangeAspect="1" noMove="1" noResize="1" noEditPoints="1" noAdjustHandles="1" noChangeArrowheads="1" noChangeShapeType="1" noTextEdit="1"/>
            </p:cNvSpPr>
            <p:nvPr/>
          </p:nvSpPr>
          <p:spPr>
            <a:xfrm>
              <a:off x="2438400" y="1688068"/>
              <a:ext cx="1107996" cy="369332"/>
            </a:xfrm>
            <a:prstGeom prst="rect">
              <a:avLst/>
            </a:prstGeom>
            <a:blipFill rotWithShape="1">
              <a:blip r:embed="rId4"/>
              <a:stretch>
                <a:fillRect/>
              </a:stretch>
            </a:blipFill>
          </p:spPr>
          <p:txBody>
            <a:bodyPr/>
            <a:lstStyle/>
            <a:p>
              <a:pPr>
                <a:defRPr/>
              </a:pPr>
              <a:r>
                <a:rPr lang="en-PH">
                  <a:noFill/>
                  <a:ea typeface="+mn-ea"/>
                  <a:cs typeface="Arial" charset="0"/>
                </a:rPr>
                <a:t> </a:t>
              </a:r>
            </a:p>
          </p:txBody>
        </p:sp>
        <p:sp>
          <p:nvSpPr>
            <p:cNvPr id="11" name="Rectangle 10"/>
            <p:cNvSpPr>
              <a:spLocks noRot="1" noChangeAspect="1" noMove="1" noResize="1" noEditPoints="1" noAdjustHandles="1" noChangeArrowheads="1" noChangeShapeType="1" noTextEdit="1"/>
            </p:cNvSpPr>
            <p:nvPr/>
          </p:nvSpPr>
          <p:spPr>
            <a:xfrm>
              <a:off x="3464004" y="1905000"/>
              <a:ext cx="1107996" cy="369332"/>
            </a:xfrm>
            <a:prstGeom prst="rect">
              <a:avLst/>
            </a:prstGeom>
            <a:blipFill rotWithShape="1">
              <a:blip r:embed="rId5"/>
              <a:stretch>
                <a:fillRect/>
              </a:stretch>
            </a:blipFill>
          </p:spPr>
          <p:txBody>
            <a:bodyPr/>
            <a:lstStyle/>
            <a:p>
              <a:pPr>
                <a:defRPr/>
              </a:pPr>
              <a:r>
                <a:rPr lang="en-PH">
                  <a:noFill/>
                  <a:ea typeface="+mn-ea"/>
                  <a:cs typeface="Arial" charset="0"/>
                </a:rPr>
                <a:t> </a:t>
              </a:r>
            </a:p>
          </p:txBody>
        </p:sp>
        <p:sp>
          <p:nvSpPr>
            <p:cNvPr id="12" name="Rectangle 11"/>
            <p:cNvSpPr>
              <a:spLocks noRot="1" noChangeAspect="1" noMove="1" noResize="1" noEditPoints="1" noAdjustHandles="1" noChangeArrowheads="1" noChangeShapeType="1" noTextEdit="1"/>
            </p:cNvSpPr>
            <p:nvPr/>
          </p:nvSpPr>
          <p:spPr>
            <a:xfrm>
              <a:off x="1828800" y="2590800"/>
              <a:ext cx="1107996" cy="369332"/>
            </a:xfrm>
            <a:prstGeom prst="rect">
              <a:avLst/>
            </a:prstGeom>
            <a:blipFill rotWithShape="1">
              <a:blip r:embed="rId6"/>
              <a:stretch>
                <a:fillRect/>
              </a:stretch>
            </a:blipFill>
          </p:spPr>
          <p:txBody>
            <a:bodyPr/>
            <a:lstStyle/>
            <a:p>
              <a:pPr>
                <a:defRPr/>
              </a:pPr>
              <a:r>
                <a:rPr lang="en-PH">
                  <a:noFill/>
                  <a:ea typeface="+mn-ea"/>
                  <a:cs typeface="Arial" charset="0"/>
                </a:rPr>
                <a:t> </a:t>
              </a:r>
            </a:p>
          </p:txBody>
        </p:sp>
        <p:sp>
          <p:nvSpPr>
            <p:cNvPr id="14" name="Rectangle 13"/>
            <p:cNvSpPr>
              <a:spLocks noRot="1" noChangeAspect="1" noMove="1" noResize="1" noEditPoints="1" noAdjustHandles="1" noChangeArrowheads="1" noChangeShapeType="1" noTextEdit="1"/>
            </p:cNvSpPr>
            <p:nvPr/>
          </p:nvSpPr>
          <p:spPr>
            <a:xfrm>
              <a:off x="3429000" y="2743200"/>
              <a:ext cx="1107996" cy="369332"/>
            </a:xfrm>
            <a:prstGeom prst="rect">
              <a:avLst/>
            </a:prstGeom>
            <a:blipFill rotWithShape="1">
              <a:blip r:embed="rId7"/>
              <a:stretch>
                <a:fillRect/>
              </a:stretch>
            </a:blipFill>
          </p:spPr>
          <p:txBody>
            <a:bodyPr/>
            <a:lstStyle/>
            <a:p>
              <a:pPr>
                <a:defRPr/>
              </a:pPr>
              <a:r>
                <a:rPr lang="en-PH">
                  <a:noFill/>
                  <a:ea typeface="+mn-ea"/>
                  <a:cs typeface="Arial" charset="0"/>
                </a:rPr>
                <a:t> </a:t>
              </a:r>
            </a:p>
          </p:txBody>
        </p:sp>
      </p:grpSp>
      <p:grpSp>
        <p:nvGrpSpPr>
          <p:cNvPr id="4" name="Group 5"/>
          <p:cNvGrpSpPr>
            <a:grpSpLocks/>
          </p:cNvGrpSpPr>
          <p:nvPr/>
        </p:nvGrpSpPr>
        <p:grpSpPr bwMode="auto">
          <a:xfrm>
            <a:off x="5181601" y="1371600"/>
            <a:ext cx="3179363" cy="2819400"/>
            <a:chOff x="5257800" y="1318736"/>
            <a:chExt cx="3012996" cy="2852176"/>
          </a:xfrm>
        </p:grpSpPr>
        <p:pic>
          <p:nvPicPr>
            <p:cNvPr id="24586"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1447800"/>
              <a:ext cx="2819400" cy="272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Rectangle 19"/>
            <p:cNvSpPr>
              <a:spLocks noChangeArrowheads="1"/>
            </p:cNvSpPr>
            <p:nvPr/>
          </p:nvSpPr>
          <p:spPr bwMode="auto">
            <a:xfrm>
              <a:off x="5539344" y="131873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PH"/>
                <a:t> y	</a:t>
              </a:r>
            </a:p>
          </p:txBody>
        </p:sp>
        <p:sp>
          <p:nvSpPr>
            <p:cNvPr id="21" name="Rectangle 20"/>
            <p:cNvSpPr>
              <a:spLocks noRot="1" noChangeAspect="1" noMove="1" noResize="1" noEditPoints="1" noAdjustHandles="1" noChangeArrowheads="1" noChangeShapeType="1" noTextEdit="1"/>
            </p:cNvSpPr>
            <p:nvPr/>
          </p:nvSpPr>
          <p:spPr>
            <a:xfrm>
              <a:off x="7162800" y="1600200"/>
              <a:ext cx="1107996" cy="369332"/>
            </a:xfrm>
            <a:prstGeom prst="rect">
              <a:avLst/>
            </a:prstGeom>
            <a:blipFill rotWithShape="1">
              <a:blip r:embed="rId9"/>
              <a:stretch>
                <a:fillRect/>
              </a:stretch>
            </a:blipFill>
          </p:spPr>
          <p:txBody>
            <a:bodyPr/>
            <a:lstStyle/>
            <a:p>
              <a:pPr>
                <a:defRPr/>
              </a:pPr>
              <a:r>
                <a:rPr lang="en-PH">
                  <a:noFill/>
                  <a:ea typeface="+mn-ea"/>
                  <a:cs typeface="Arial" charset="0"/>
                </a:rPr>
                <a:t> </a:t>
              </a:r>
            </a:p>
          </p:txBody>
        </p:sp>
        <p:sp>
          <p:nvSpPr>
            <p:cNvPr id="22" name="Rectangle 21"/>
            <p:cNvSpPr>
              <a:spLocks noRot="1" noChangeAspect="1" noMove="1" noResize="1" noEditPoints="1" noAdjustHandles="1" noChangeArrowheads="1" noChangeShapeType="1" noTextEdit="1"/>
            </p:cNvSpPr>
            <p:nvPr/>
          </p:nvSpPr>
          <p:spPr>
            <a:xfrm>
              <a:off x="5944267" y="1905000"/>
              <a:ext cx="1107996" cy="369332"/>
            </a:xfrm>
            <a:prstGeom prst="rect">
              <a:avLst/>
            </a:prstGeom>
            <a:blipFill rotWithShape="1">
              <a:blip r:embed="rId10"/>
              <a:stretch>
                <a:fillRect/>
              </a:stretch>
            </a:blipFill>
          </p:spPr>
          <p:txBody>
            <a:bodyPr/>
            <a:lstStyle/>
            <a:p>
              <a:pPr>
                <a:defRPr/>
              </a:pPr>
              <a:r>
                <a:rPr lang="en-PH">
                  <a:noFill/>
                  <a:ea typeface="+mn-ea"/>
                  <a:cs typeface="Arial" charset="0"/>
                </a:rPr>
                <a:t> </a:t>
              </a:r>
            </a:p>
          </p:txBody>
        </p:sp>
        <p:sp>
          <p:nvSpPr>
            <p:cNvPr id="23" name="Rectangle 22"/>
            <p:cNvSpPr>
              <a:spLocks noRot="1" noChangeAspect="1" noMove="1" noResize="1" noEditPoints="1" noAdjustHandles="1" noChangeArrowheads="1" noChangeShapeType="1" noTextEdit="1"/>
            </p:cNvSpPr>
            <p:nvPr/>
          </p:nvSpPr>
          <p:spPr>
            <a:xfrm>
              <a:off x="6969204" y="2931410"/>
              <a:ext cx="1107996" cy="369332"/>
            </a:xfrm>
            <a:prstGeom prst="rect">
              <a:avLst/>
            </a:prstGeom>
            <a:blipFill rotWithShape="1">
              <a:blip r:embed="rId11"/>
              <a:stretch>
                <a:fillRect b="-1667"/>
              </a:stretch>
            </a:blipFill>
          </p:spPr>
          <p:txBody>
            <a:bodyPr/>
            <a:lstStyle/>
            <a:p>
              <a:pPr>
                <a:defRPr/>
              </a:pPr>
              <a:r>
                <a:rPr lang="en-PH">
                  <a:noFill/>
                  <a:ea typeface="+mn-ea"/>
                  <a:cs typeface="Arial" charset="0"/>
                </a:rPr>
                <a:t> </a:t>
              </a:r>
            </a:p>
          </p:txBody>
        </p:sp>
        <p:sp>
          <p:nvSpPr>
            <p:cNvPr id="24" name="Rectangle 23"/>
            <p:cNvSpPr>
              <a:spLocks noRot="1" noChangeAspect="1" noMove="1" noResize="1" noEditPoints="1" noAdjustHandles="1" noChangeArrowheads="1" noChangeShapeType="1" noTextEdit="1"/>
            </p:cNvSpPr>
            <p:nvPr/>
          </p:nvSpPr>
          <p:spPr>
            <a:xfrm>
              <a:off x="5826204" y="2831068"/>
              <a:ext cx="1107996" cy="369332"/>
            </a:xfrm>
            <a:prstGeom prst="rect">
              <a:avLst/>
            </a:prstGeom>
            <a:blipFill rotWithShape="1">
              <a:blip r:embed="rId12"/>
              <a:stretch>
                <a:fillRect/>
              </a:stretch>
            </a:blipFill>
          </p:spPr>
          <p:txBody>
            <a:bodyPr/>
            <a:lstStyle/>
            <a:p>
              <a:pPr>
                <a:defRPr/>
              </a:pPr>
              <a:r>
                <a:rPr lang="en-PH">
                  <a:noFill/>
                  <a:ea typeface="+mn-ea"/>
                  <a:cs typeface="Arial" charset="0"/>
                </a:rPr>
                <a:t> </a:t>
              </a:r>
            </a:p>
          </p:txBody>
        </p:sp>
      </p:grpSp>
      <p:sp>
        <p:nvSpPr>
          <p:cNvPr id="29" name="Rectangle 28"/>
          <p:cNvSpPr>
            <a:spLocks noRot="1" noChangeAspect="1" noMove="1" noResize="1" noEditPoints="1" noAdjustHandles="1" noChangeArrowheads="1" noChangeShapeType="1" noTextEdit="1"/>
          </p:cNvSpPr>
          <p:nvPr/>
        </p:nvSpPr>
        <p:spPr>
          <a:xfrm>
            <a:off x="1949302" y="4621617"/>
            <a:ext cx="2077998" cy="584775"/>
          </a:xfrm>
          <a:prstGeom prst="rect">
            <a:avLst/>
          </a:prstGeom>
          <a:blipFill rotWithShape="1">
            <a:blip r:embed="rId13"/>
            <a:stretch>
              <a:fillRect/>
            </a:stretch>
          </a:blipFill>
        </p:spPr>
        <p:txBody>
          <a:bodyPr/>
          <a:lstStyle/>
          <a:p>
            <a:pPr>
              <a:defRPr/>
            </a:pPr>
            <a:r>
              <a:rPr lang="en-PH">
                <a:noFill/>
                <a:ea typeface="+mn-ea"/>
                <a:cs typeface="Arial" charset="0"/>
              </a:rPr>
              <a:t> </a:t>
            </a:r>
          </a:p>
        </p:txBody>
      </p:sp>
      <p:sp>
        <p:nvSpPr>
          <p:cNvPr id="31" name="Rectangle 30"/>
          <p:cNvSpPr>
            <a:spLocks noRot="1" noChangeAspect="1" noMove="1" noResize="1" noEditPoints="1" noAdjustHandles="1" noChangeArrowheads="1" noChangeShapeType="1" noTextEdit="1"/>
          </p:cNvSpPr>
          <p:nvPr/>
        </p:nvSpPr>
        <p:spPr>
          <a:xfrm>
            <a:off x="5618202" y="4596825"/>
            <a:ext cx="2077998" cy="584775"/>
          </a:xfrm>
          <a:prstGeom prst="rect">
            <a:avLst/>
          </a:prstGeom>
          <a:blipFill rotWithShape="1">
            <a:blip r:embed="rId14"/>
            <a:stretch>
              <a:fillRect/>
            </a:stretch>
          </a:blipFill>
        </p:spPr>
        <p:txBody>
          <a:bodyPr/>
          <a:lstStyle/>
          <a:p>
            <a:pPr>
              <a:defRPr/>
            </a:pPr>
            <a:r>
              <a:rPr lang="en-PH">
                <a:noFill/>
                <a:ea typeface="+mn-ea"/>
                <a:cs typeface="Arial" charset="0"/>
              </a:rPr>
              <a:t> </a:t>
            </a:r>
          </a:p>
        </p:txBody>
      </p:sp>
      <p:sp>
        <p:nvSpPr>
          <p:cNvPr id="32" name="Rectangle 31"/>
          <p:cNvSpPr>
            <a:spLocks noRot="1" noChangeAspect="1" noMove="1" noResize="1" noEditPoints="1" noAdjustHandles="1" noChangeArrowheads="1" noChangeShapeType="1" noTextEdit="1"/>
          </p:cNvSpPr>
          <p:nvPr/>
        </p:nvSpPr>
        <p:spPr>
          <a:xfrm>
            <a:off x="1953399" y="5358792"/>
            <a:ext cx="2077998" cy="584775"/>
          </a:xfrm>
          <a:prstGeom prst="rect">
            <a:avLst/>
          </a:prstGeom>
          <a:blipFill rotWithShape="1">
            <a:blip r:embed="rId15"/>
            <a:stretch>
              <a:fillRect/>
            </a:stretch>
          </a:blipFill>
        </p:spPr>
        <p:txBody>
          <a:bodyPr/>
          <a:lstStyle/>
          <a:p>
            <a:pPr>
              <a:defRPr/>
            </a:pPr>
            <a:r>
              <a:rPr lang="en-PH">
                <a:noFill/>
                <a:ea typeface="+mn-ea"/>
                <a:cs typeface="Arial" charset="0"/>
              </a:rPr>
              <a:t> </a:t>
            </a:r>
          </a:p>
        </p:txBody>
      </p:sp>
      <p:sp>
        <p:nvSpPr>
          <p:cNvPr id="33" name="Rectangle 32"/>
          <p:cNvSpPr>
            <a:spLocks noRot="1" noChangeAspect="1" noMove="1" noResize="1" noEditPoints="1" noAdjustHandles="1" noChangeArrowheads="1" noChangeShapeType="1" noTextEdit="1"/>
          </p:cNvSpPr>
          <p:nvPr/>
        </p:nvSpPr>
        <p:spPr>
          <a:xfrm>
            <a:off x="5184258" y="5181600"/>
            <a:ext cx="2511942" cy="1349216"/>
          </a:xfrm>
          <a:prstGeom prst="rect">
            <a:avLst/>
          </a:prstGeom>
          <a:blipFill rotWithShape="1">
            <a:blip r:embed="rId16"/>
            <a:stretch>
              <a:fillRect/>
            </a:stretch>
          </a:blipFill>
        </p:spPr>
        <p:txBody>
          <a:bodyPr/>
          <a:lstStyle/>
          <a:p>
            <a:pPr>
              <a:defRPr/>
            </a:pPr>
            <a:r>
              <a:rPr lang="en-PH" dirty="0">
                <a:noFill/>
                <a:ea typeface="+mn-ea"/>
                <a:cs typeface="Arial" charset="0"/>
              </a:rPr>
              <a:t> .</a:t>
            </a:r>
          </a:p>
        </p:txBody>
      </p:sp>
      <p:sp>
        <p:nvSpPr>
          <p:cNvPr id="27" name="Rectangle 14"/>
          <p:cNvSpPr>
            <a:spLocks noChangeArrowheads="1"/>
          </p:cNvSpPr>
          <p:nvPr/>
        </p:nvSpPr>
        <p:spPr bwMode="auto">
          <a:xfrm>
            <a:off x="8035925" y="35607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PH"/>
              <a:t> x	</a:t>
            </a:r>
          </a:p>
        </p:txBody>
      </p:sp>
      <p:graphicFrame>
        <p:nvGraphicFramePr>
          <p:cNvPr id="6" name="Object 5"/>
          <p:cNvGraphicFramePr>
            <a:graphicFrameLocks noChangeAspect="1"/>
          </p:cNvGraphicFramePr>
          <p:nvPr>
            <p:extLst>
              <p:ext uri="{D42A27DB-BD31-4B8C-83A1-F6EECF244321}">
                <p14:modId xmlns:p14="http://schemas.microsoft.com/office/powerpoint/2010/main" val="2348748105"/>
              </p:ext>
            </p:extLst>
          </p:nvPr>
        </p:nvGraphicFramePr>
        <p:xfrm>
          <a:off x="2133599" y="3352800"/>
          <a:ext cx="300789" cy="381000"/>
        </p:xfrm>
        <a:graphic>
          <a:graphicData uri="http://schemas.openxmlformats.org/presentationml/2006/ole">
            <mc:AlternateContent xmlns:mc="http://schemas.openxmlformats.org/markup-compatibility/2006">
              <mc:Choice xmlns:v="urn:schemas-microsoft-com:vml" Requires="v">
                <p:oleObj spid="_x0000_s57385" name="Equation" r:id="rId17" imgW="190500" imgH="241300" progId="Equation.3">
                  <p:embed/>
                </p:oleObj>
              </mc:Choice>
              <mc:Fallback>
                <p:oleObj name="Equation" r:id="rId17" imgW="190500" imgH="241300" progId="Equation.3">
                  <p:embed/>
                  <p:pic>
                    <p:nvPicPr>
                      <p:cNvPr id="0" name=""/>
                      <p:cNvPicPr/>
                      <p:nvPr/>
                    </p:nvPicPr>
                    <p:blipFill>
                      <a:blip r:embed="rId18"/>
                      <a:stretch>
                        <a:fillRect/>
                      </a:stretch>
                    </p:blipFill>
                    <p:spPr>
                      <a:xfrm>
                        <a:off x="2133599" y="3352800"/>
                        <a:ext cx="300789" cy="3810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28596410"/>
              </p:ext>
            </p:extLst>
          </p:nvPr>
        </p:nvGraphicFramePr>
        <p:xfrm>
          <a:off x="3262313" y="3429000"/>
          <a:ext cx="339725" cy="381000"/>
        </p:xfrm>
        <a:graphic>
          <a:graphicData uri="http://schemas.openxmlformats.org/presentationml/2006/ole">
            <mc:AlternateContent xmlns:mc="http://schemas.openxmlformats.org/markup-compatibility/2006">
              <mc:Choice xmlns:v="urn:schemas-microsoft-com:vml" Requires="v">
                <p:oleObj spid="_x0000_s57386" name="Equation" r:id="rId19" imgW="215900" imgH="241300" progId="Equation.3">
                  <p:embed/>
                </p:oleObj>
              </mc:Choice>
              <mc:Fallback>
                <p:oleObj name="Equation" r:id="rId19" imgW="215900" imgH="241300" progId="Equation.3">
                  <p:embed/>
                  <p:pic>
                    <p:nvPicPr>
                      <p:cNvPr id="0" name=""/>
                      <p:cNvPicPr/>
                      <p:nvPr/>
                    </p:nvPicPr>
                    <p:blipFill>
                      <a:blip r:embed="rId20"/>
                      <a:stretch>
                        <a:fillRect/>
                      </a:stretch>
                    </p:blipFill>
                    <p:spPr>
                      <a:xfrm>
                        <a:off x="3262313" y="3429000"/>
                        <a:ext cx="339725" cy="3810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124801402"/>
              </p:ext>
            </p:extLst>
          </p:nvPr>
        </p:nvGraphicFramePr>
        <p:xfrm>
          <a:off x="7600950" y="3352800"/>
          <a:ext cx="339725" cy="381000"/>
        </p:xfrm>
        <a:graphic>
          <a:graphicData uri="http://schemas.openxmlformats.org/presentationml/2006/ole">
            <mc:AlternateContent xmlns:mc="http://schemas.openxmlformats.org/markup-compatibility/2006">
              <mc:Choice xmlns:v="urn:schemas-microsoft-com:vml" Requires="v">
                <p:oleObj spid="_x0000_s57387" name="Equation" r:id="rId21" imgW="215900" imgH="241300" progId="Equation.3">
                  <p:embed/>
                </p:oleObj>
              </mc:Choice>
              <mc:Fallback>
                <p:oleObj name="Equation" r:id="rId21" imgW="215900" imgH="241300" progId="Equation.3">
                  <p:embed/>
                  <p:pic>
                    <p:nvPicPr>
                      <p:cNvPr id="0" name=""/>
                      <p:cNvPicPr/>
                      <p:nvPr/>
                    </p:nvPicPr>
                    <p:blipFill>
                      <a:blip r:embed="rId22"/>
                      <a:stretch>
                        <a:fillRect/>
                      </a:stretch>
                    </p:blipFill>
                    <p:spPr>
                      <a:xfrm>
                        <a:off x="7600950" y="3352800"/>
                        <a:ext cx="339725" cy="3810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014428900"/>
              </p:ext>
            </p:extLst>
          </p:nvPr>
        </p:nvGraphicFramePr>
        <p:xfrm>
          <a:off x="6023811" y="3429000"/>
          <a:ext cx="300789" cy="381000"/>
        </p:xfrm>
        <a:graphic>
          <a:graphicData uri="http://schemas.openxmlformats.org/presentationml/2006/ole">
            <mc:AlternateContent xmlns:mc="http://schemas.openxmlformats.org/markup-compatibility/2006">
              <mc:Choice xmlns:v="urn:schemas-microsoft-com:vml" Requires="v">
                <p:oleObj spid="_x0000_s57388" name="Equation" r:id="rId23" imgW="190500" imgH="241300" progId="Equation.3">
                  <p:embed/>
                </p:oleObj>
              </mc:Choice>
              <mc:Fallback>
                <p:oleObj name="Equation" r:id="rId23" imgW="190500" imgH="241300" progId="Equation.3">
                  <p:embed/>
                  <p:pic>
                    <p:nvPicPr>
                      <p:cNvPr id="0" name=""/>
                      <p:cNvPicPr/>
                      <p:nvPr/>
                    </p:nvPicPr>
                    <p:blipFill>
                      <a:blip r:embed="rId18"/>
                      <a:stretch>
                        <a:fillRect/>
                      </a:stretch>
                    </p:blipFill>
                    <p:spPr>
                      <a:xfrm>
                        <a:off x="6023811" y="3429000"/>
                        <a:ext cx="300789" cy="381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checkerboard(across)">
                                      <p:cBhvr>
                                        <p:cTn id="10" dur="500"/>
                                        <p:tgtEl>
                                          <p:spTgt spid="92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checkerboard(across)">
                                      <p:cBhvr>
                                        <p:cTn id="20" dur="500"/>
                                        <p:tgtEl>
                                          <p:spTgt spid="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checkerboard(across)">
                                      <p:cBhvr>
                                        <p:cTn id="33" dur="500"/>
                                        <p:tgtEl>
                                          <p:spTgt spid="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checkerboard(across)">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533400"/>
            <a:ext cx="7162800" cy="5334000"/>
          </a:xfrm>
        </p:spPr>
        <p:txBody>
          <a:bodyPr/>
          <a:lstStyle/>
          <a:p>
            <a:pPr eaLnBrk="1" hangingPunct="1">
              <a:defRPr/>
            </a:pPr>
            <a:r>
              <a:rPr lang="en-US" sz="2400" u="sng" dirty="0" smtClean="0">
                <a:solidFill>
                  <a:schemeClr val="tx1">
                    <a:lumMod val="95000"/>
                    <a:lumOff val="5000"/>
                  </a:schemeClr>
                </a:solidFill>
                <a:ea typeface="+mn-ea"/>
                <a:cs typeface="+mn-cs"/>
              </a:rPr>
              <a:t>SAMPLE PROBLEMS</a:t>
            </a:r>
            <a:endParaRPr lang="en-US" sz="2400" dirty="0" smtClean="0">
              <a:solidFill>
                <a:schemeClr val="tx1">
                  <a:lumMod val="95000"/>
                  <a:lumOff val="5000"/>
                </a:schemeClr>
              </a:solidFill>
              <a:ea typeface="+mn-ea"/>
              <a:cs typeface="+mn-cs"/>
            </a:endParaRPr>
          </a:p>
          <a:p>
            <a:pPr marL="350838" indent="-350838" algn="just" eaLnBrk="1" hangingPunct="1">
              <a:defRPr/>
            </a:pPr>
            <a:r>
              <a:rPr lang="en-US" sz="2400" dirty="0" smtClean="0">
                <a:solidFill>
                  <a:schemeClr val="tx1">
                    <a:lumMod val="95000"/>
                    <a:lumOff val="5000"/>
                  </a:schemeClr>
                </a:solidFill>
                <a:ea typeface="+mn-ea"/>
                <a:cs typeface="+mn-cs"/>
              </a:rPr>
              <a:t>1. Find the slope, m, and the angle of inclination of the line through the points (8, -4) and (5, 9).</a:t>
            </a:r>
          </a:p>
          <a:p>
            <a:pPr marL="350838" indent="-350838" algn="just" eaLnBrk="1" hangingPunct="1">
              <a:defRPr/>
            </a:pPr>
            <a:r>
              <a:rPr lang="en-US" sz="2400" dirty="0" smtClean="0">
                <a:solidFill>
                  <a:schemeClr val="tx1">
                    <a:lumMod val="95000"/>
                    <a:lumOff val="5000"/>
                  </a:schemeClr>
                </a:solidFill>
                <a:ea typeface="+mn-ea"/>
                <a:cs typeface="+mn-cs"/>
              </a:rPr>
              <a:t>2. The line segment drawn from (x, 3) to (4, 1) is perpendicular to the segment drawn from (-5, -6) to (4, 1). Find the value of x.</a:t>
            </a:r>
          </a:p>
          <a:p>
            <a:pPr marL="407988" indent="-407988" algn="just" eaLnBrk="1" hangingPunct="1">
              <a:defRPr/>
            </a:pPr>
            <a:r>
              <a:rPr lang="en-US" sz="2400" dirty="0">
                <a:solidFill>
                  <a:srgbClr val="0D0D0D"/>
                </a:solidFill>
                <a:latin typeface="Calibri" charset="0"/>
                <a:cs typeface="+mn-cs"/>
              </a:rPr>
              <a:t>3.  Show that the triangle whose vertices are A(8, -4), B(5, -1) and C(-2,-8)</a:t>
            </a:r>
            <a:r>
              <a:rPr lang="en-US" sz="2400" b="1" dirty="0">
                <a:solidFill>
                  <a:srgbClr val="0D0D0D"/>
                </a:solidFill>
                <a:latin typeface="Calibri" charset="0"/>
                <a:cs typeface="+mn-cs"/>
              </a:rPr>
              <a:t> </a:t>
            </a:r>
            <a:r>
              <a:rPr lang="en-US" sz="2400" dirty="0">
                <a:solidFill>
                  <a:srgbClr val="0D0D0D"/>
                </a:solidFill>
                <a:latin typeface="Calibri" charset="0"/>
                <a:cs typeface="+mn-cs"/>
              </a:rPr>
              <a:t>is a right triangle.	</a:t>
            </a:r>
          </a:p>
          <a:p>
            <a:pPr marL="457200" indent="-457200" algn="just" eaLnBrk="1" hangingPunct="1">
              <a:buAutoNum type="arabicPeriod" startAt="4"/>
              <a:defRPr/>
            </a:pPr>
            <a:r>
              <a:rPr lang="en-US" sz="2400" dirty="0" smtClean="0">
                <a:solidFill>
                  <a:srgbClr val="0D0D0D"/>
                </a:solidFill>
                <a:latin typeface="Calibri" charset="0"/>
                <a:cs typeface="+mn-cs"/>
              </a:rPr>
              <a:t>Find </a:t>
            </a:r>
            <a:r>
              <a:rPr lang="en-US" sz="2400" dirty="0">
                <a:solidFill>
                  <a:srgbClr val="0D0D0D"/>
                </a:solidFill>
                <a:latin typeface="Calibri" charset="0"/>
                <a:cs typeface="+mn-cs"/>
              </a:rPr>
              <a:t>y if the slope of the line segment joining (3, -2) to (4, y) is -3.	</a:t>
            </a:r>
          </a:p>
          <a:p>
            <a:pPr marL="457200" indent="-457200" algn="just" eaLnBrk="1" hangingPunct="1">
              <a:buAutoNum type="arabicPeriod" startAt="4"/>
              <a:defRPr/>
            </a:pPr>
            <a:r>
              <a:rPr lang="en-US" sz="2400" dirty="0" smtClean="0">
                <a:solidFill>
                  <a:srgbClr val="0D0D0D"/>
                </a:solidFill>
                <a:latin typeface="Calibri" charset="0"/>
                <a:cs typeface="+mn-cs"/>
              </a:rPr>
              <a:t>  </a:t>
            </a:r>
            <a:r>
              <a:rPr lang="en-US" sz="2400" dirty="0">
                <a:solidFill>
                  <a:srgbClr val="0D0D0D"/>
                </a:solidFill>
                <a:latin typeface="Calibri" charset="0"/>
                <a:cs typeface="+mn-cs"/>
              </a:rPr>
              <a:t>Show that the points A(-1, -1), B(-1, -5) and C(12, 4) lie on a straight line.</a:t>
            </a:r>
          </a:p>
          <a:p>
            <a:pPr marL="457200" indent="-457200" algn="just" eaLnBrk="1" hangingPunct="1">
              <a:defRPr/>
            </a:pPr>
            <a:endParaRPr lang="en-US" sz="2400" dirty="0" smtClean="0">
              <a:solidFill>
                <a:schemeClr val="tx1">
                  <a:lumMod val="95000"/>
                  <a:lumOff val="5000"/>
                </a:schemeClr>
              </a:solidFill>
              <a:ea typeface="+mn-ea"/>
              <a:cs typeface="+mn-cs"/>
            </a:endParaRPr>
          </a:p>
          <a:p>
            <a:pPr algn="just" eaLnBrk="1" hangingPunct="1">
              <a:defRPr/>
            </a:pPr>
            <a:endParaRPr lang="en-US" sz="2800" dirty="0">
              <a:solidFill>
                <a:schemeClr val="tx1">
                  <a:lumMod val="95000"/>
                  <a:lumOff val="5000"/>
                </a:schemeClr>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28600"/>
            <a:ext cx="7772400" cy="685800"/>
          </a:xfrm>
        </p:spPr>
        <p:txBody>
          <a:bodyPr/>
          <a:lstStyle/>
          <a:p>
            <a:pPr eaLnBrk="1" hangingPunct="1"/>
            <a:r>
              <a:rPr lang="en-US" sz="2400" b="1" u="sng" dirty="0">
                <a:latin typeface="Calibri" charset="0"/>
              </a:rPr>
              <a:t>ANGLE BETWEEN TWO INTERSECTING LINES</a:t>
            </a:r>
          </a:p>
        </p:txBody>
      </p:sp>
      <p:grpSp>
        <p:nvGrpSpPr>
          <p:cNvPr id="2" name="Group 16"/>
          <p:cNvGrpSpPr>
            <a:grpSpLocks/>
          </p:cNvGrpSpPr>
          <p:nvPr/>
        </p:nvGrpSpPr>
        <p:grpSpPr bwMode="auto">
          <a:xfrm>
            <a:off x="1752600" y="1676400"/>
            <a:ext cx="5105400" cy="3286948"/>
            <a:chOff x="1828800" y="877110"/>
            <a:chExt cx="5105400" cy="3287720"/>
          </a:xfrm>
        </p:grpSpPr>
        <p:cxnSp>
          <p:nvCxnSpPr>
            <p:cNvPr id="4" name="Straight Connector 3"/>
            <p:cNvCxnSpPr/>
            <p:nvPr/>
          </p:nvCxnSpPr>
          <p:spPr>
            <a:xfrm>
              <a:off x="1828800" y="1218502"/>
              <a:ext cx="4724400" cy="1981665"/>
            </a:xfrm>
            <a:prstGeom prst="line">
              <a:avLst/>
            </a:prstGeom>
            <a:ln w="3810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05000" y="1142284"/>
              <a:ext cx="4495800" cy="2134101"/>
            </a:xfrm>
            <a:prstGeom prst="line">
              <a:avLst/>
            </a:prstGeom>
            <a:ln w="3810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rot="2730333">
              <a:off x="4132156" y="1741020"/>
              <a:ext cx="914615" cy="914400"/>
            </a:xfrm>
            <a:prstGeom prst="arc">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Arc 9"/>
            <p:cNvSpPr/>
            <p:nvPr/>
          </p:nvSpPr>
          <p:spPr>
            <a:xfrm rot="18945577">
              <a:off x="2957513" y="1528138"/>
              <a:ext cx="2287587" cy="2238901"/>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29706" name="Object 2"/>
            <p:cNvGraphicFramePr>
              <a:graphicFrameLocks noChangeAspect="1"/>
            </p:cNvGraphicFramePr>
            <p:nvPr/>
          </p:nvGraphicFramePr>
          <p:xfrm>
            <a:off x="5022850" y="1920875"/>
            <a:ext cx="368300" cy="488950"/>
          </p:xfrm>
          <a:graphic>
            <a:graphicData uri="http://schemas.openxmlformats.org/presentationml/2006/ole">
              <mc:AlternateContent xmlns:mc="http://schemas.openxmlformats.org/markup-compatibility/2006">
                <mc:Choice xmlns:v="urn:schemas-microsoft-com:vml" Requires="v">
                  <p:oleObj spid="_x0000_s54321" name="Equation" r:id="rId4" imgW="126725" imgH="177415" progId="Equation.3">
                    <p:embed/>
                  </p:oleObj>
                </mc:Choice>
                <mc:Fallback>
                  <p:oleObj name="Equation" r:id="rId4" imgW="126725" imgH="1774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850" y="1920875"/>
                          <a:ext cx="3683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707" name="Object 3"/>
            <p:cNvGraphicFramePr>
              <a:graphicFrameLocks noChangeAspect="1"/>
            </p:cNvGraphicFramePr>
            <p:nvPr/>
          </p:nvGraphicFramePr>
          <p:xfrm>
            <a:off x="3923490" y="1181910"/>
            <a:ext cx="442912" cy="384175"/>
          </p:xfrm>
          <a:graphic>
            <a:graphicData uri="http://schemas.openxmlformats.org/presentationml/2006/ole">
              <mc:AlternateContent xmlns:mc="http://schemas.openxmlformats.org/markup-compatibility/2006">
                <mc:Choice xmlns:v="urn:schemas-microsoft-com:vml" Requires="v">
                  <p:oleObj spid="_x0000_s54322" name="Equation" r:id="rId6" imgW="152334" imgH="139639" progId="Equation.3">
                    <p:embed/>
                  </p:oleObj>
                </mc:Choice>
                <mc:Fallback>
                  <p:oleObj name="Equation" r:id="rId6" imgW="152334" imgH="13963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490" y="1181910"/>
                          <a:ext cx="4429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 name="TextBox 12"/>
            <p:cNvSpPr txBox="1"/>
            <p:nvPr/>
          </p:nvSpPr>
          <p:spPr>
            <a:xfrm>
              <a:off x="6477000" y="2952459"/>
              <a:ext cx="457200" cy="522411"/>
            </a:xfrm>
            <a:prstGeom prst="rect">
              <a:avLst/>
            </a:prstGeom>
            <a:noFill/>
          </p:spPr>
          <p:txBody>
            <a:bodyPr wrap="none">
              <a:spAutoFit/>
            </a:bodyPr>
            <a:lstStyle/>
            <a:p>
              <a:pPr>
                <a:defRPr/>
              </a:pPr>
              <a:r>
                <a:rPr lang="en-US" sz="2800" dirty="0">
                  <a:latin typeface="+mn-lt"/>
                  <a:ea typeface="+mn-ea"/>
                  <a:cs typeface="Arial" charset="0"/>
                </a:rPr>
                <a:t>L</a:t>
              </a:r>
              <a:r>
                <a:rPr lang="en-US" sz="2800" baseline="-25000" dirty="0">
                  <a:latin typeface="+mn-lt"/>
                  <a:ea typeface="+mn-ea"/>
                  <a:cs typeface="Arial" charset="0"/>
                </a:rPr>
                <a:t>1</a:t>
              </a:r>
            </a:p>
          </p:txBody>
        </p:sp>
        <p:sp>
          <p:nvSpPr>
            <p:cNvPr id="14" name="TextBox 13"/>
            <p:cNvSpPr txBox="1"/>
            <p:nvPr/>
          </p:nvSpPr>
          <p:spPr>
            <a:xfrm>
              <a:off x="6324600" y="877110"/>
              <a:ext cx="457200" cy="523998"/>
            </a:xfrm>
            <a:prstGeom prst="rect">
              <a:avLst/>
            </a:prstGeom>
            <a:noFill/>
          </p:spPr>
          <p:txBody>
            <a:bodyPr wrap="none">
              <a:spAutoFit/>
            </a:bodyPr>
            <a:lstStyle/>
            <a:p>
              <a:pPr>
                <a:defRPr/>
              </a:pPr>
              <a:r>
                <a:rPr lang="en-US" sz="2800" dirty="0">
                  <a:latin typeface="+mn-lt"/>
                  <a:ea typeface="+mn-ea"/>
                  <a:cs typeface="Arial" charset="0"/>
                </a:rPr>
                <a:t>L</a:t>
              </a:r>
              <a:r>
                <a:rPr lang="en-US" sz="2800" baseline="-25000" dirty="0">
                  <a:latin typeface="+mn-lt"/>
                  <a:ea typeface="+mn-ea"/>
                  <a:cs typeface="Arial" charset="0"/>
                </a:rPr>
                <a:t>2</a:t>
              </a:r>
            </a:p>
          </p:txBody>
        </p:sp>
        <p:graphicFrame>
          <p:nvGraphicFramePr>
            <p:cNvPr id="29710" name="Object 4"/>
            <p:cNvGraphicFramePr>
              <a:graphicFrameLocks noChangeAspect="1"/>
            </p:cNvGraphicFramePr>
            <p:nvPr>
              <p:extLst>
                <p:ext uri="{D42A27DB-BD31-4B8C-83A1-F6EECF244321}">
                  <p14:modId xmlns:p14="http://schemas.microsoft.com/office/powerpoint/2010/main" val="1225886495"/>
                </p:ext>
              </p:extLst>
            </p:nvPr>
          </p:nvGraphicFramePr>
          <p:xfrm>
            <a:off x="3276600" y="3336834"/>
            <a:ext cx="1981200" cy="827996"/>
          </p:xfrm>
          <a:graphic>
            <a:graphicData uri="http://schemas.openxmlformats.org/presentationml/2006/ole">
              <mc:AlternateContent xmlns:mc="http://schemas.openxmlformats.org/markup-compatibility/2006">
                <mc:Choice xmlns:v="urn:schemas-microsoft-com:vml" Requires="v">
                  <p:oleObj spid="_x0000_s54323" name="Equation" r:id="rId8" imgW="1155700" imgH="482600" progId="Equation.3">
                    <p:embed/>
                  </p:oleObj>
                </mc:Choice>
                <mc:Fallback>
                  <p:oleObj name="Equation" r:id="rId8" imgW="1155700" imgH="482600" progId="Equation.3">
                    <p:embed/>
                    <p:pic>
                      <p:nvPicPr>
                        <p:cNvPr id="0" name=""/>
                        <p:cNvPicPr>
                          <a:picLocks noChangeAspect="1" noChangeArrowheads="1"/>
                        </p:cNvPicPr>
                        <p:nvPr/>
                      </p:nvPicPr>
                      <p:blipFill>
                        <a:blip r:embed="rId9"/>
                        <a:srcRect/>
                        <a:stretch>
                          <a:fillRect/>
                        </a:stretch>
                      </p:blipFill>
                      <p:spPr bwMode="auto">
                        <a:xfrm>
                          <a:off x="3276600" y="3336834"/>
                          <a:ext cx="1981200" cy="827996"/>
                        </a:xfrm>
                        <a:prstGeom prst="rect">
                          <a:avLst/>
                        </a:prstGeom>
                        <a:noFill/>
                        <a:ln>
                          <a:noFill/>
                        </a:ln>
                        <a:effectLst/>
                        <a:extLst/>
                      </p:spPr>
                    </p:pic>
                  </p:oleObj>
                </mc:Fallback>
              </mc:AlternateContent>
            </a:graphicData>
          </a:graphic>
        </p:graphicFrame>
      </p:grpSp>
      <p:sp>
        <p:nvSpPr>
          <p:cNvPr id="16" name="TextBox 15"/>
          <p:cNvSpPr txBox="1"/>
          <p:nvPr/>
        </p:nvSpPr>
        <p:spPr>
          <a:xfrm>
            <a:off x="1600200" y="5257800"/>
            <a:ext cx="5056943" cy="830997"/>
          </a:xfrm>
          <a:prstGeom prst="rect">
            <a:avLst/>
          </a:prstGeom>
          <a:noFill/>
        </p:spPr>
        <p:txBody>
          <a:bodyPr wrap="none">
            <a:spAutoFit/>
          </a:bodyPr>
          <a:lstStyle/>
          <a:p>
            <a:pPr>
              <a:defRPr/>
            </a:pPr>
            <a:r>
              <a:rPr lang="en-US" sz="2400" dirty="0">
                <a:latin typeface="+mn-lt"/>
                <a:ea typeface="+mn-ea"/>
                <a:cs typeface="Arial" charset="0"/>
              </a:rPr>
              <a:t>Where:  m</a:t>
            </a:r>
            <a:r>
              <a:rPr lang="en-US" sz="2400" baseline="-25000" dirty="0">
                <a:latin typeface="+mn-lt"/>
                <a:ea typeface="+mn-ea"/>
                <a:cs typeface="Arial" charset="0"/>
              </a:rPr>
              <a:t>1</a:t>
            </a:r>
            <a:r>
              <a:rPr lang="en-US" sz="2400" dirty="0">
                <a:latin typeface="+mn-lt"/>
                <a:ea typeface="+mn-ea"/>
                <a:cs typeface="Arial" charset="0"/>
              </a:rPr>
              <a:t> = slope of the initial side</a:t>
            </a:r>
          </a:p>
          <a:p>
            <a:pPr>
              <a:defRPr/>
            </a:pPr>
            <a:r>
              <a:rPr lang="en-US" sz="2400" dirty="0">
                <a:latin typeface="+mn-lt"/>
                <a:ea typeface="+mn-ea"/>
                <a:cs typeface="Arial" charset="0"/>
              </a:rPr>
              <a:t>               m</a:t>
            </a:r>
            <a:r>
              <a:rPr lang="en-US" sz="2400" baseline="-25000" dirty="0">
                <a:latin typeface="+mn-lt"/>
                <a:ea typeface="+mn-ea"/>
                <a:cs typeface="Arial" charset="0"/>
              </a:rPr>
              <a:t>2</a:t>
            </a:r>
            <a:r>
              <a:rPr lang="en-US" sz="2400" dirty="0">
                <a:latin typeface="+mn-lt"/>
                <a:ea typeface="+mn-ea"/>
                <a:cs typeface="Arial" charset="0"/>
              </a:rPr>
              <a:t> = slope of the terminal side</a:t>
            </a:r>
          </a:p>
        </p:txBody>
      </p:sp>
      <p:sp>
        <p:nvSpPr>
          <p:cNvPr id="18" name="TextBox 17"/>
          <p:cNvSpPr txBox="1"/>
          <p:nvPr/>
        </p:nvSpPr>
        <p:spPr>
          <a:xfrm>
            <a:off x="381000" y="1074003"/>
            <a:ext cx="8458200" cy="830997"/>
          </a:xfrm>
          <a:prstGeom prst="rect">
            <a:avLst/>
          </a:prstGeom>
          <a:noFill/>
        </p:spPr>
        <p:txBody>
          <a:bodyPr>
            <a:spAutoFit/>
          </a:bodyPr>
          <a:lstStyle/>
          <a:p>
            <a:pPr algn="just">
              <a:defRPr/>
            </a:pPr>
            <a:r>
              <a:rPr lang="en-US" sz="2400" dirty="0">
                <a:latin typeface="+mn-lt"/>
                <a:ea typeface="+mn-ea"/>
                <a:cs typeface="Arial" charset="0"/>
              </a:rPr>
              <a:t>The angle between two intersecting lines is the positive angle measured from one line (L</a:t>
            </a:r>
            <a:r>
              <a:rPr lang="en-US" sz="2400" baseline="-4000" dirty="0">
                <a:latin typeface="+mn-lt"/>
                <a:ea typeface="+mn-ea"/>
                <a:cs typeface="Arial" charset="0"/>
              </a:rPr>
              <a:t>1</a:t>
            </a:r>
            <a:r>
              <a:rPr lang="en-US" sz="2400" dirty="0">
                <a:latin typeface="+mn-lt"/>
                <a:ea typeface="+mn-ea"/>
                <a:cs typeface="Arial" charset="0"/>
              </a:rPr>
              <a:t>) to the other ( L</a:t>
            </a:r>
            <a:r>
              <a:rPr lang="en-US" sz="2400" baseline="-6000" dirty="0">
                <a:latin typeface="+mn-lt"/>
                <a:ea typeface="+mn-ea"/>
                <a:cs typeface="Arial" charset="0"/>
              </a:rPr>
              <a:t>2</a:t>
            </a:r>
            <a:r>
              <a:rPr lang="en-US" sz="2400" dirty="0">
                <a:latin typeface="+mn-lt"/>
                <a:ea typeface="+mn-ea"/>
                <a:cs typeface="Arial" charset="0"/>
              </a:rPr>
              <a:t>). </a:t>
            </a:r>
          </a:p>
        </p:txBody>
      </p:sp>
      <p:graphicFrame>
        <p:nvGraphicFramePr>
          <p:cNvPr id="19" name="Object 5"/>
          <p:cNvGraphicFramePr>
            <a:graphicFrameLocks noChangeAspect="1"/>
          </p:cNvGraphicFramePr>
          <p:nvPr>
            <p:extLst>
              <p:ext uri="{D42A27DB-BD31-4B8C-83A1-F6EECF244321}">
                <p14:modId xmlns:p14="http://schemas.microsoft.com/office/powerpoint/2010/main" val="3872248736"/>
              </p:ext>
            </p:extLst>
          </p:nvPr>
        </p:nvGraphicFramePr>
        <p:xfrm>
          <a:off x="2667000" y="6150328"/>
          <a:ext cx="2667000" cy="380294"/>
        </p:xfrm>
        <a:graphic>
          <a:graphicData uri="http://schemas.openxmlformats.org/presentationml/2006/ole">
            <mc:AlternateContent xmlns:mc="http://schemas.openxmlformats.org/markup-compatibility/2006">
              <mc:Choice xmlns:v="urn:schemas-microsoft-com:vml" Requires="v">
                <p:oleObj spid="_x0000_s54324" name="Equation" r:id="rId10" imgW="1422400" imgH="203200" progId="Equation.3">
                  <p:embed/>
                </p:oleObj>
              </mc:Choice>
              <mc:Fallback>
                <p:oleObj name="Equation" r:id="rId10" imgW="14224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6150328"/>
                        <a:ext cx="2667000" cy="380294"/>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across)">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0" grpId="1"/>
      <p:bldP spid="16"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188" y="304800"/>
            <a:ext cx="7162800" cy="5943600"/>
          </a:xfrm>
        </p:spPr>
        <p:txBody>
          <a:bodyPr/>
          <a:lstStyle/>
          <a:p>
            <a:pPr eaLnBrk="1" hangingPunct="1">
              <a:defRPr/>
            </a:pPr>
            <a:r>
              <a:rPr lang="en-US" sz="2800" u="sng" dirty="0" smtClean="0">
                <a:solidFill>
                  <a:schemeClr val="tx1">
                    <a:lumMod val="95000"/>
                    <a:lumOff val="5000"/>
                  </a:schemeClr>
                </a:solidFill>
                <a:ea typeface="+mn-ea"/>
                <a:cs typeface="+mn-cs"/>
              </a:rPr>
              <a:t>Sample Problems</a:t>
            </a:r>
          </a:p>
          <a:p>
            <a:pPr eaLnBrk="1" hangingPunct="1">
              <a:defRPr/>
            </a:pPr>
            <a:endParaRPr lang="en-US" sz="2800" dirty="0" smtClean="0">
              <a:solidFill>
                <a:schemeClr val="tx1">
                  <a:lumMod val="95000"/>
                  <a:lumOff val="5000"/>
                </a:schemeClr>
              </a:solidFill>
              <a:ea typeface="+mn-ea"/>
              <a:cs typeface="+mn-cs"/>
            </a:endParaRP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Find the angle from the line </a:t>
            </a:r>
            <a:r>
              <a:rPr lang="en-PH" sz="2400" dirty="0">
                <a:solidFill>
                  <a:schemeClr val="tx1">
                    <a:lumMod val="95000"/>
                    <a:lumOff val="5000"/>
                  </a:schemeClr>
                </a:solidFill>
                <a:ea typeface="+mn-ea"/>
                <a:cs typeface="+mn-cs"/>
              </a:rPr>
              <a:t>through the points (-1, 6) and (5, </a:t>
            </a:r>
            <a:r>
              <a:rPr lang="en-PH" sz="2400" dirty="0" smtClean="0">
                <a:solidFill>
                  <a:schemeClr val="tx1">
                    <a:lumMod val="95000"/>
                    <a:lumOff val="5000"/>
                  </a:schemeClr>
                </a:solidFill>
                <a:ea typeface="+mn-ea"/>
                <a:cs typeface="+mn-cs"/>
              </a:rPr>
              <a:t>-2) to </a:t>
            </a:r>
            <a:r>
              <a:rPr lang="en-PH" sz="2400" dirty="0">
                <a:solidFill>
                  <a:schemeClr val="tx1">
                    <a:lumMod val="95000"/>
                    <a:lumOff val="5000"/>
                  </a:schemeClr>
                </a:solidFill>
                <a:ea typeface="+mn-ea"/>
                <a:cs typeface="+mn-cs"/>
              </a:rPr>
              <a:t>the line through (4, -4) and (1</a:t>
            </a:r>
            <a:r>
              <a:rPr lang="en-PH" sz="2400" dirty="0" smtClean="0">
                <a:solidFill>
                  <a:schemeClr val="tx1">
                    <a:lumMod val="95000"/>
                    <a:lumOff val="5000"/>
                  </a:schemeClr>
                </a:solidFill>
                <a:ea typeface="+mn-ea"/>
                <a:cs typeface="+mn-cs"/>
              </a:rPr>
              <a:t>, 7</a:t>
            </a:r>
            <a:r>
              <a:rPr lang="en-PH" sz="2400" dirty="0">
                <a:solidFill>
                  <a:schemeClr val="tx1">
                    <a:lumMod val="95000"/>
                    <a:lumOff val="5000"/>
                  </a:schemeClr>
                </a:solidFill>
                <a:ea typeface="+mn-ea"/>
                <a:cs typeface="+mn-cs"/>
              </a:rPr>
              <a:t>). </a:t>
            </a:r>
            <a:endParaRPr lang="en-PH" sz="2400" dirty="0" smtClean="0">
              <a:solidFill>
                <a:schemeClr val="tx1">
                  <a:lumMod val="95000"/>
                  <a:lumOff val="5000"/>
                </a:schemeClr>
              </a:solidFill>
              <a:ea typeface="+mn-ea"/>
              <a:cs typeface="+mn-cs"/>
            </a:endParaRP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The angle from the line through (x, -1) and     (-3, -5) to the line through (2, -5) and (4, 1) is 45</a:t>
            </a:r>
            <a:r>
              <a:rPr lang="en-PH" sz="2400" baseline="30000" dirty="0" smtClean="0">
                <a:solidFill>
                  <a:schemeClr val="tx1">
                    <a:lumMod val="95000"/>
                    <a:lumOff val="5000"/>
                  </a:schemeClr>
                </a:solidFill>
                <a:ea typeface="+mn-ea"/>
                <a:cs typeface="+mn-cs"/>
              </a:rPr>
              <a:t>0</a:t>
            </a:r>
            <a:r>
              <a:rPr lang="en-PH" sz="2400" dirty="0" smtClean="0">
                <a:solidFill>
                  <a:schemeClr val="tx1">
                    <a:lumMod val="95000"/>
                    <a:lumOff val="5000"/>
                  </a:schemeClr>
                </a:solidFill>
                <a:ea typeface="+mn-ea"/>
                <a:cs typeface="+mn-cs"/>
              </a:rPr>
              <a:t> . Find x.	</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Two </a:t>
            </a:r>
            <a:r>
              <a:rPr lang="en-PH" sz="2400" dirty="0">
                <a:solidFill>
                  <a:schemeClr val="tx1">
                    <a:lumMod val="95000"/>
                    <a:lumOff val="5000"/>
                  </a:schemeClr>
                </a:solidFill>
                <a:ea typeface="+mn-ea"/>
                <a:cs typeface="+mn-cs"/>
              </a:rPr>
              <a:t>lines passing through (2, 3) make an angle of </a:t>
            </a:r>
            <a:r>
              <a:rPr lang="en-PH" sz="2400" dirty="0" smtClean="0">
                <a:solidFill>
                  <a:schemeClr val="tx1">
                    <a:lumMod val="95000"/>
                    <a:lumOff val="5000"/>
                  </a:schemeClr>
                </a:solidFill>
                <a:ea typeface="+mn-ea"/>
                <a:cs typeface="+mn-cs"/>
              </a:rPr>
              <a:t>45</a:t>
            </a:r>
            <a:r>
              <a:rPr lang="en-PH" sz="2400" baseline="30000" dirty="0" smtClean="0">
                <a:solidFill>
                  <a:schemeClr val="tx1">
                    <a:lumMod val="95000"/>
                    <a:lumOff val="5000"/>
                  </a:schemeClr>
                </a:solidFill>
                <a:ea typeface="+mn-ea"/>
                <a:cs typeface="+mn-cs"/>
              </a:rPr>
              <a:t>0 </a:t>
            </a:r>
            <a:r>
              <a:rPr lang="en-PH" sz="2400" dirty="0" smtClean="0">
                <a:solidFill>
                  <a:schemeClr val="tx1">
                    <a:lumMod val="95000"/>
                    <a:lumOff val="5000"/>
                  </a:schemeClr>
                </a:solidFill>
                <a:ea typeface="+mn-ea"/>
                <a:cs typeface="+mn-cs"/>
              </a:rPr>
              <a:t> with one another. </a:t>
            </a:r>
            <a:r>
              <a:rPr lang="en-PH" sz="2400" dirty="0">
                <a:solidFill>
                  <a:schemeClr val="tx1">
                    <a:lumMod val="95000"/>
                    <a:lumOff val="5000"/>
                  </a:schemeClr>
                </a:solidFill>
                <a:ea typeface="+mn-ea"/>
                <a:cs typeface="+mn-cs"/>
              </a:rPr>
              <a:t>If the slope of one of the lines is 2, find the slope of the other</a:t>
            </a:r>
            <a:r>
              <a:rPr lang="en-PH" sz="2400" dirty="0" smtClean="0">
                <a:solidFill>
                  <a:schemeClr val="tx1">
                    <a:lumMod val="95000"/>
                    <a:lumOff val="5000"/>
                  </a:schemeClr>
                </a:solidFill>
                <a:ea typeface="+mn-ea"/>
                <a:cs typeface="+mn-cs"/>
              </a:rPr>
              <a:t>.</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Find </a:t>
            </a:r>
            <a:r>
              <a:rPr lang="en-PH" sz="2400" dirty="0">
                <a:solidFill>
                  <a:schemeClr val="tx1">
                    <a:lumMod val="95000"/>
                    <a:lumOff val="5000"/>
                  </a:schemeClr>
                </a:solidFill>
                <a:ea typeface="+mn-ea"/>
                <a:cs typeface="+mn-cs"/>
              </a:rPr>
              <a:t>the interior angles of the triangle whose vertices are A (-3, -2), B (2, 5) and C (4</a:t>
            </a:r>
            <a:r>
              <a:rPr lang="en-PH" sz="2400" dirty="0" smtClean="0">
                <a:solidFill>
                  <a:schemeClr val="tx1">
                    <a:lumMod val="95000"/>
                    <a:lumOff val="5000"/>
                  </a:schemeClr>
                </a:solidFill>
                <a:ea typeface="+mn-ea"/>
                <a:cs typeface="+mn-cs"/>
              </a:rPr>
              <a:t>, 2</a:t>
            </a:r>
            <a:r>
              <a:rPr lang="en-PH" sz="2400" dirty="0">
                <a:solidFill>
                  <a:schemeClr val="tx1">
                    <a:lumMod val="95000"/>
                    <a:lumOff val="5000"/>
                  </a:schemeClr>
                </a:solidFill>
                <a:ea typeface="+mn-ea"/>
                <a:cs typeface="+mn-cs"/>
              </a:rPr>
              <a:t>).</a:t>
            </a:r>
            <a:endParaRPr lang="en-PH" sz="2400" dirty="0" smtClean="0">
              <a:solidFill>
                <a:schemeClr val="tx1">
                  <a:lumMod val="95000"/>
                  <a:lumOff val="5000"/>
                </a:schemeClr>
              </a:solidFill>
              <a:ea typeface="+mn-ea"/>
              <a:cs typeface="+mn-cs"/>
            </a:endParaRPr>
          </a:p>
          <a:p>
            <a:pPr marL="457200" indent="-457200" algn="just" eaLnBrk="1" hangingPunct="1">
              <a:buFont typeface="Arial" charset="0"/>
              <a:buAutoNum type="arabicPeriod"/>
              <a:defRPr/>
            </a:pPr>
            <a:endParaRPr lang="en-PH" sz="2400" dirty="0">
              <a:solidFill>
                <a:schemeClr val="tx1">
                  <a:lumMod val="95000"/>
                  <a:lumOff val="5000"/>
                </a:schemeClr>
              </a:solidFill>
              <a:ea typeface="+mn-ea"/>
              <a:cs typeface="+mn-cs"/>
            </a:endParaRPr>
          </a:p>
          <a:p>
            <a:pPr marL="457200" indent="-457200" algn="just" eaLnBrk="1" hangingPunct="1">
              <a:buFont typeface="Arial" charset="0"/>
              <a:buAutoNum type="arabicPeriod"/>
              <a:defRPr/>
            </a:pPr>
            <a:endParaRPr lang="en-US" sz="2400" dirty="0" smtClean="0">
              <a:solidFill>
                <a:schemeClr val="tx1">
                  <a:lumMod val="95000"/>
                  <a:lumOff val="5000"/>
                </a:schemeClr>
              </a:solidFill>
              <a:ea typeface="+mn-ea"/>
              <a:cs typeface="+mn-cs"/>
            </a:endParaRPr>
          </a:p>
          <a:p>
            <a:pPr marL="457200" indent="-457200" algn="just" eaLnBrk="1" hangingPunct="1">
              <a:defRPr/>
            </a:pPr>
            <a:endParaRPr lang="en-US" sz="2400" dirty="0" smtClean="0">
              <a:solidFill>
                <a:schemeClr val="tx1">
                  <a:lumMod val="95000"/>
                  <a:lumOff val="5000"/>
                </a:schemeClr>
              </a:solidFill>
              <a:ea typeface="+mn-ea"/>
              <a:cs typeface="+mn-cs"/>
            </a:endParaRPr>
          </a:p>
          <a:p>
            <a:pPr algn="just" eaLnBrk="1" hangingPunct="1">
              <a:defRPr/>
            </a:pPr>
            <a:endParaRPr lang="en-US" sz="2800" dirty="0">
              <a:solidFill>
                <a:schemeClr val="tx1">
                  <a:lumMod val="95000"/>
                  <a:lumOff val="5000"/>
                </a:schemeClr>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4350" y="228600"/>
            <a:ext cx="8077200" cy="609600"/>
          </a:xfrm>
        </p:spPr>
        <p:txBody>
          <a:bodyPr/>
          <a:lstStyle/>
          <a:p>
            <a:pPr eaLnBrk="1" hangingPunct="1"/>
            <a:r>
              <a:rPr lang="en-PH" sz="2800" b="1" u="sng" dirty="0">
                <a:solidFill>
                  <a:schemeClr val="tx1"/>
                </a:solidFill>
                <a:latin typeface="Calibri" charset="0"/>
              </a:rPr>
              <a:t>AREA OF A POLYGON BY COORDINATES</a:t>
            </a:r>
          </a:p>
          <a:p>
            <a:pPr algn="l" eaLnBrk="1" hangingPunct="1"/>
            <a:endParaRPr lang="en-PH" sz="3600" b="1" u="sng" dirty="0">
              <a:solidFill>
                <a:schemeClr val="tx1"/>
              </a:solidFill>
              <a:latin typeface="Calibri" charset="0"/>
            </a:endParaRPr>
          </a:p>
        </p:txBody>
      </p:sp>
      <p:sp>
        <p:nvSpPr>
          <p:cNvPr id="4" name="Subtitle 2"/>
          <p:cNvSpPr txBox="1">
            <a:spLocks/>
          </p:cNvSpPr>
          <p:nvPr/>
        </p:nvSpPr>
        <p:spPr bwMode="auto">
          <a:xfrm>
            <a:off x="762000" y="762000"/>
            <a:ext cx="7543800" cy="1600200"/>
          </a:xfrm>
          <a:prstGeom prst="rect">
            <a:avLst/>
          </a:prstGeom>
          <a:noFill/>
          <a:ln w="9525">
            <a:noFill/>
            <a:miter lim="800000"/>
            <a:headEnd/>
            <a:tailEnd/>
          </a:ln>
        </p:spPr>
        <p:txBody>
          <a:bodyPr/>
          <a:lstStyle/>
          <a:p>
            <a:pPr>
              <a:spcBef>
                <a:spcPct val="20000"/>
              </a:spcBef>
              <a:buFont typeface="Arial" charset="0"/>
              <a:buNone/>
              <a:defRPr/>
            </a:pPr>
            <a:r>
              <a:rPr lang="en-PH" sz="2400" dirty="0">
                <a:latin typeface="+mn-lt"/>
                <a:ea typeface="+mn-ea"/>
                <a:cs typeface="+mn-cs"/>
              </a:rPr>
              <a:t>Consider the triangle whose vertices are P</a:t>
            </a:r>
            <a:r>
              <a:rPr lang="en-PH" sz="2400" baseline="-25000" dirty="0">
                <a:latin typeface="+mn-lt"/>
                <a:ea typeface="+mn-ea"/>
                <a:cs typeface="+mn-cs"/>
              </a:rPr>
              <a:t>1</a:t>
            </a:r>
            <a:r>
              <a:rPr lang="en-PH" sz="2400" dirty="0">
                <a:latin typeface="+mn-lt"/>
                <a:ea typeface="+mn-ea"/>
                <a:cs typeface="+mn-cs"/>
              </a:rPr>
              <a:t>(x</a:t>
            </a:r>
            <a:r>
              <a:rPr lang="en-PH" sz="2400" baseline="-25000" dirty="0">
                <a:latin typeface="+mn-lt"/>
                <a:ea typeface="+mn-ea"/>
                <a:cs typeface="+mn-cs"/>
              </a:rPr>
              <a:t>1</a:t>
            </a:r>
            <a:r>
              <a:rPr lang="en-PH" sz="2400" dirty="0">
                <a:latin typeface="+mn-lt"/>
                <a:ea typeface="+mn-ea"/>
                <a:cs typeface="+mn-cs"/>
              </a:rPr>
              <a:t>, y</a:t>
            </a:r>
            <a:r>
              <a:rPr lang="en-PH" sz="2400" baseline="-25000" dirty="0">
                <a:latin typeface="+mn-lt"/>
                <a:ea typeface="+mn-ea"/>
                <a:cs typeface="+mn-cs"/>
              </a:rPr>
              <a:t>1</a:t>
            </a:r>
            <a:r>
              <a:rPr lang="en-PH" sz="2400" dirty="0">
                <a:latin typeface="+mn-lt"/>
                <a:ea typeface="+mn-ea"/>
                <a:cs typeface="+mn-cs"/>
              </a:rPr>
              <a:t>), P</a:t>
            </a:r>
            <a:r>
              <a:rPr lang="en-PH" sz="2400" baseline="-25000" dirty="0">
                <a:latin typeface="+mn-lt"/>
                <a:ea typeface="+mn-ea"/>
                <a:cs typeface="+mn-cs"/>
              </a:rPr>
              <a:t>2</a:t>
            </a:r>
            <a:r>
              <a:rPr lang="en-PH" sz="2400" dirty="0">
                <a:latin typeface="+mn-lt"/>
                <a:ea typeface="+mn-ea"/>
                <a:cs typeface="+mn-cs"/>
              </a:rPr>
              <a:t>(x</a:t>
            </a:r>
            <a:r>
              <a:rPr lang="en-PH" sz="2400" baseline="-25000" dirty="0">
                <a:latin typeface="+mn-lt"/>
                <a:ea typeface="+mn-ea"/>
                <a:cs typeface="+mn-cs"/>
              </a:rPr>
              <a:t>2</a:t>
            </a:r>
            <a:r>
              <a:rPr lang="en-PH" sz="2400" dirty="0">
                <a:latin typeface="+mn-lt"/>
                <a:ea typeface="+mn-ea"/>
                <a:cs typeface="+mn-cs"/>
              </a:rPr>
              <a:t>, y</a:t>
            </a:r>
            <a:r>
              <a:rPr lang="en-PH" sz="2400" baseline="-25000" dirty="0">
                <a:latin typeface="+mn-lt"/>
                <a:ea typeface="+mn-ea"/>
                <a:cs typeface="+mn-cs"/>
              </a:rPr>
              <a:t>2</a:t>
            </a:r>
            <a:r>
              <a:rPr lang="en-PH" sz="2400" dirty="0">
                <a:latin typeface="+mn-lt"/>
                <a:ea typeface="+mn-ea"/>
                <a:cs typeface="+mn-cs"/>
              </a:rPr>
              <a:t>) and P</a:t>
            </a:r>
            <a:r>
              <a:rPr lang="en-PH" sz="2400" baseline="-25000" dirty="0">
                <a:latin typeface="+mn-lt"/>
                <a:ea typeface="+mn-ea"/>
                <a:cs typeface="+mn-cs"/>
              </a:rPr>
              <a:t>3</a:t>
            </a:r>
            <a:r>
              <a:rPr lang="en-PH" sz="2400" dirty="0">
                <a:latin typeface="+mn-lt"/>
                <a:ea typeface="+mn-ea"/>
                <a:cs typeface="+mn-cs"/>
              </a:rPr>
              <a:t>(x</a:t>
            </a:r>
            <a:r>
              <a:rPr lang="en-PH" sz="2400" baseline="-25000" dirty="0">
                <a:latin typeface="+mn-lt"/>
                <a:ea typeface="+mn-ea"/>
                <a:cs typeface="+mn-cs"/>
              </a:rPr>
              <a:t>3</a:t>
            </a:r>
            <a:r>
              <a:rPr lang="en-PH" sz="2400" dirty="0">
                <a:latin typeface="+mn-lt"/>
                <a:ea typeface="+mn-ea"/>
                <a:cs typeface="+mn-cs"/>
              </a:rPr>
              <a:t>, y</a:t>
            </a:r>
            <a:r>
              <a:rPr lang="en-PH" sz="2400" baseline="-25000" dirty="0">
                <a:latin typeface="+mn-lt"/>
                <a:ea typeface="+mn-ea"/>
                <a:cs typeface="+mn-cs"/>
              </a:rPr>
              <a:t>3</a:t>
            </a:r>
            <a:r>
              <a:rPr lang="en-PH" sz="2400" dirty="0">
                <a:latin typeface="+mn-lt"/>
                <a:ea typeface="+mn-ea"/>
                <a:cs typeface="+mn-cs"/>
              </a:rPr>
              <a:t>) as shown below</a:t>
            </a:r>
            <a:r>
              <a:rPr lang="en-PH" sz="2400" dirty="0" smtClean="0">
                <a:latin typeface="+mn-lt"/>
                <a:ea typeface="+mn-ea"/>
                <a:cs typeface="+mn-cs"/>
              </a:rPr>
              <a:t>. The area of the triangle can be determined on the basis of the coordinates of its vertices.</a:t>
            </a:r>
            <a:endParaRPr lang="en-PH" sz="2400" dirty="0">
              <a:latin typeface="+mn-lt"/>
              <a:ea typeface="+mn-ea"/>
              <a:cs typeface="+mn-cs"/>
            </a:endParaRPr>
          </a:p>
        </p:txBody>
      </p:sp>
      <p:grpSp>
        <p:nvGrpSpPr>
          <p:cNvPr id="2" name="Group 15"/>
          <p:cNvGrpSpPr>
            <a:grpSpLocks/>
          </p:cNvGrpSpPr>
          <p:nvPr/>
        </p:nvGrpSpPr>
        <p:grpSpPr bwMode="auto">
          <a:xfrm>
            <a:off x="1300163" y="1924050"/>
            <a:ext cx="6472237" cy="4705350"/>
            <a:chOff x="1300162" y="1771650"/>
            <a:chExt cx="6472238" cy="4705350"/>
          </a:xfrm>
        </p:grpSpPr>
        <p:grpSp>
          <p:nvGrpSpPr>
            <p:cNvPr id="34820" name="Group 13"/>
            <p:cNvGrpSpPr>
              <a:grpSpLocks/>
            </p:cNvGrpSpPr>
            <p:nvPr/>
          </p:nvGrpSpPr>
          <p:grpSpPr bwMode="auto">
            <a:xfrm>
              <a:off x="1300162" y="1771650"/>
              <a:ext cx="6472238" cy="4705350"/>
              <a:chOff x="1524000" y="248055"/>
              <a:chExt cx="6472140" cy="4704945"/>
            </a:xfrm>
          </p:grpSpPr>
          <p:cxnSp>
            <p:nvCxnSpPr>
              <p:cNvPr id="6" name="Straight Connector 5"/>
              <p:cNvCxnSpPr/>
              <p:nvPr/>
            </p:nvCxnSpPr>
            <p:spPr>
              <a:xfrm rot="5400000">
                <a:off x="2363133" y="2818790"/>
                <a:ext cx="4266833" cy="1587"/>
              </a:xfrm>
              <a:prstGeom prst="line">
                <a:avLst/>
              </a:prstGeom>
              <a:ln>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2814822"/>
                <a:ext cx="6172107" cy="158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37018" y="2700532"/>
                <a:ext cx="347658" cy="460335"/>
              </a:xfrm>
              <a:prstGeom prst="rect">
                <a:avLst/>
              </a:prstGeom>
              <a:noFill/>
            </p:spPr>
            <p:txBody>
              <a:bodyPr wrap="none">
                <a:spAutoFit/>
              </a:bodyPr>
              <a:lstStyle/>
              <a:p>
                <a:pPr>
                  <a:defRPr/>
                </a:pPr>
                <a:r>
                  <a:rPr lang="en-US" sz="2400" dirty="0">
                    <a:latin typeface="+mn-lt"/>
                    <a:ea typeface="+mn-ea"/>
                    <a:cs typeface="Arial" charset="0"/>
                  </a:rPr>
                  <a:t>o</a:t>
                </a:r>
              </a:p>
            </p:txBody>
          </p:sp>
          <p:sp>
            <p:nvSpPr>
              <p:cNvPr id="9" name="TextBox 8"/>
              <p:cNvSpPr txBox="1"/>
              <p:nvPr/>
            </p:nvSpPr>
            <p:spPr>
              <a:xfrm>
                <a:off x="4352883" y="248055"/>
                <a:ext cx="323845" cy="461923"/>
              </a:xfrm>
              <a:prstGeom prst="rect">
                <a:avLst/>
              </a:prstGeom>
              <a:noFill/>
            </p:spPr>
            <p:txBody>
              <a:bodyPr wrap="none">
                <a:spAutoFit/>
              </a:bodyPr>
              <a:lstStyle/>
              <a:p>
                <a:pPr>
                  <a:defRPr/>
                </a:pPr>
                <a:r>
                  <a:rPr lang="en-US" sz="2400" dirty="0">
                    <a:latin typeface="+mn-lt"/>
                    <a:ea typeface="+mn-ea"/>
                    <a:cs typeface="Arial" charset="0"/>
                  </a:rPr>
                  <a:t>y</a:t>
                </a:r>
              </a:p>
            </p:txBody>
          </p:sp>
          <p:sp>
            <p:nvSpPr>
              <p:cNvPr id="10" name="TextBox 9"/>
              <p:cNvSpPr txBox="1"/>
              <p:nvPr/>
            </p:nvSpPr>
            <p:spPr>
              <a:xfrm>
                <a:off x="7678645" y="2568780"/>
                <a:ext cx="317495" cy="460335"/>
              </a:xfrm>
              <a:prstGeom prst="rect">
                <a:avLst/>
              </a:prstGeom>
              <a:noFill/>
            </p:spPr>
            <p:txBody>
              <a:bodyPr wrap="none">
                <a:spAutoFit/>
              </a:bodyPr>
              <a:lstStyle/>
              <a:p>
                <a:pPr>
                  <a:defRPr/>
                </a:pPr>
                <a:r>
                  <a:rPr lang="en-US" sz="2400" dirty="0">
                    <a:latin typeface="+mn-lt"/>
                    <a:ea typeface="+mn-ea"/>
                    <a:cs typeface="Arial" charset="0"/>
                  </a:rPr>
                  <a:t>x</a:t>
                </a:r>
              </a:p>
            </p:txBody>
          </p:sp>
        </p:grpSp>
        <p:sp>
          <p:nvSpPr>
            <p:cNvPr id="11" name="Isosceles Triangle 10"/>
            <p:cNvSpPr/>
            <p:nvPr/>
          </p:nvSpPr>
          <p:spPr>
            <a:xfrm rot="17401471">
              <a:off x="2661443" y="2064544"/>
              <a:ext cx="3001962" cy="3225800"/>
            </a:xfrm>
            <a:prstGeom prst="triangl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urved Up Arrow 12"/>
            <p:cNvSpPr/>
            <p:nvPr/>
          </p:nvSpPr>
          <p:spPr>
            <a:xfrm rot="19147322">
              <a:off x="4559498" y="3772408"/>
              <a:ext cx="529676" cy="4798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aphicFrame>
          <p:nvGraphicFramePr>
            <p:cNvPr id="34823" name="Object 2"/>
            <p:cNvGraphicFramePr>
              <a:graphicFrameLocks noChangeAspect="1"/>
            </p:cNvGraphicFramePr>
            <p:nvPr/>
          </p:nvGraphicFramePr>
          <p:xfrm>
            <a:off x="2057400" y="2590800"/>
            <a:ext cx="1219200" cy="450573"/>
          </p:xfrm>
          <a:graphic>
            <a:graphicData uri="http://schemas.openxmlformats.org/presentationml/2006/ole">
              <mc:AlternateContent xmlns:mc="http://schemas.openxmlformats.org/markup-compatibility/2006">
                <mc:Choice xmlns:v="urn:schemas-microsoft-com:vml" Requires="v">
                  <p:oleObj spid="_x0000_s21576" name="Equation" r:id="rId3" imgW="583693" imgH="215713" progId="Equation.3">
                    <p:embed/>
                  </p:oleObj>
                </mc:Choice>
                <mc:Fallback>
                  <p:oleObj name="Equation" r:id="rId3" imgW="583693"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90800"/>
                          <a:ext cx="1219200" cy="450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24" name="Object 3"/>
            <p:cNvGraphicFramePr>
              <a:graphicFrameLocks noChangeAspect="1"/>
            </p:cNvGraphicFramePr>
            <p:nvPr/>
          </p:nvGraphicFramePr>
          <p:xfrm>
            <a:off x="4773613" y="5645150"/>
            <a:ext cx="1273175" cy="450850"/>
          </p:xfrm>
          <a:graphic>
            <a:graphicData uri="http://schemas.openxmlformats.org/presentationml/2006/ole">
              <mc:AlternateContent xmlns:mc="http://schemas.openxmlformats.org/markup-compatibility/2006">
                <mc:Choice xmlns:v="urn:schemas-microsoft-com:vml" Requires="v">
                  <p:oleObj spid="_x0000_s21577" name="Equation" r:id="rId5" imgW="609336" imgH="215806" progId="Equation.3">
                    <p:embed/>
                  </p:oleObj>
                </mc:Choice>
                <mc:Fallback>
                  <p:oleObj name="Equation" r:id="rId5" imgW="609336"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5645150"/>
                          <a:ext cx="12731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25" name="Object 4"/>
            <p:cNvGraphicFramePr>
              <a:graphicFrameLocks noChangeAspect="1"/>
            </p:cNvGraphicFramePr>
            <p:nvPr/>
          </p:nvGraphicFramePr>
          <p:xfrm>
            <a:off x="6172200" y="2514600"/>
            <a:ext cx="1273175" cy="477838"/>
          </p:xfrm>
          <a:graphic>
            <a:graphicData uri="http://schemas.openxmlformats.org/presentationml/2006/ole">
              <mc:AlternateContent xmlns:mc="http://schemas.openxmlformats.org/markup-compatibility/2006">
                <mc:Choice xmlns:v="urn:schemas-microsoft-com:vml" Requires="v">
                  <p:oleObj spid="_x0000_s21578" name="Equation" r:id="rId7" imgW="609600" imgH="228600" progId="Equation.3">
                    <p:embed/>
                  </p:oleObj>
                </mc:Choice>
                <mc:Fallback>
                  <p:oleObj name="Equation" r:id="rId7" imgW="609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514600"/>
                          <a:ext cx="1273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1143000" y="304800"/>
            <a:ext cx="7543800" cy="990600"/>
          </a:xfrm>
          <a:prstGeom prst="rect">
            <a:avLst/>
          </a:prstGeom>
          <a:noFill/>
          <a:ln w="9525">
            <a:noFill/>
            <a:miter lim="800000"/>
            <a:headEnd/>
            <a:tailEnd/>
          </a:ln>
        </p:spPr>
        <p:txBody>
          <a:bodyPr/>
          <a:lstStyle/>
          <a:p>
            <a:pPr>
              <a:spcBef>
                <a:spcPct val="20000"/>
              </a:spcBef>
              <a:buFont typeface="Arial" charset="0"/>
              <a:buNone/>
              <a:defRPr/>
            </a:pPr>
            <a:r>
              <a:rPr lang="en-PH" sz="2400" dirty="0" smtClean="0">
                <a:latin typeface="+mn-lt"/>
              </a:rPr>
              <a:t>Label the vertices counterclockwise and evaluate the </a:t>
            </a:r>
            <a:r>
              <a:rPr lang="en-PH" sz="2400" dirty="0">
                <a:latin typeface="+mn-lt"/>
              </a:rPr>
              <a:t>area of the </a:t>
            </a:r>
            <a:r>
              <a:rPr lang="en-PH" sz="2400" dirty="0" smtClean="0">
                <a:latin typeface="+mn-lt"/>
              </a:rPr>
              <a:t>triangle </a:t>
            </a:r>
            <a:r>
              <a:rPr lang="en-PH" sz="2400" dirty="0">
                <a:latin typeface="+mn-lt"/>
              </a:rPr>
              <a:t>by: </a:t>
            </a:r>
          </a:p>
        </p:txBody>
      </p:sp>
      <p:graphicFrame>
        <p:nvGraphicFramePr>
          <p:cNvPr id="5" name="Object 2"/>
          <p:cNvGraphicFramePr>
            <a:graphicFrameLocks noChangeAspect="1"/>
          </p:cNvGraphicFramePr>
          <p:nvPr>
            <p:extLst>
              <p:ext uri="{D42A27DB-BD31-4B8C-83A1-F6EECF244321}">
                <p14:modId xmlns:p14="http://schemas.microsoft.com/office/powerpoint/2010/main" val="2406516894"/>
              </p:ext>
            </p:extLst>
          </p:nvPr>
        </p:nvGraphicFramePr>
        <p:xfrm>
          <a:off x="3333750" y="1143000"/>
          <a:ext cx="2228850" cy="1435100"/>
        </p:xfrm>
        <a:graphic>
          <a:graphicData uri="http://schemas.openxmlformats.org/presentationml/2006/ole">
            <mc:AlternateContent xmlns:mc="http://schemas.openxmlformats.org/markup-compatibility/2006">
              <mc:Choice xmlns:v="urn:schemas-microsoft-com:vml" Requires="v">
                <p:oleObj spid="_x0000_s22579" name="Equation" r:id="rId3" imgW="1104900" imgH="711200" progId="Equation.3">
                  <p:embed/>
                </p:oleObj>
              </mc:Choice>
              <mc:Fallback>
                <p:oleObj name="Equation" r:id="rId3" imgW="11049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1143000"/>
                        <a:ext cx="222885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Subtitle 2"/>
          <p:cNvSpPr txBox="1">
            <a:spLocks/>
          </p:cNvSpPr>
          <p:nvPr/>
        </p:nvSpPr>
        <p:spPr bwMode="auto">
          <a:xfrm>
            <a:off x="895350" y="2667000"/>
            <a:ext cx="7086600" cy="2514600"/>
          </a:xfrm>
          <a:prstGeom prst="rect">
            <a:avLst/>
          </a:prstGeom>
          <a:noFill/>
          <a:ln w="9525">
            <a:noFill/>
            <a:miter lim="800000"/>
            <a:headEnd/>
            <a:tailEnd/>
          </a:ln>
        </p:spPr>
        <p:txBody>
          <a:bodyPr/>
          <a:lstStyle/>
          <a:p>
            <a:pPr algn="just">
              <a:spcBef>
                <a:spcPct val="20000"/>
              </a:spcBef>
              <a:buFont typeface="Arial" charset="0"/>
              <a:buNone/>
              <a:defRPr/>
            </a:pPr>
            <a:r>
              <a:rPr lang="en-PH" sz="2400" dirty="0" smtClean="0">
                <a:latin typeface="+mn-lt"/>
                <a:ea typeface="+mn-ea"/>
                <a:cs typeface="+mn-cs"/>
              </a:rPr>
              <a:t>The area is a directed area. </a:t>
            </a:r>
            <a:r>
              <a:rPr lang="en-PH" sz="2400" dirty="0" smtClean="0">
                <a:latin typeface="+mn-lt"/>
              </a:rPr>
              <a:t>Obtaining a negative value will simply mean that the vertices were not named counterclockwise. In g</a:t>
            </a:r>
            <a:r>
              <a:rPr lang="en-PH" sz="2400" dirty="0" smtClean="0">
                <a:latin typeface="+mn-lt"/>
                <a:ea typeface="+mn-ea"/>
                <a:cs typeface="+mn-cs"/>
              </a:rPr>
              <a:t>eneral, the area of an n-sided polygon can be determined by the </a:t>
            </a:r>
            <a:r>
              <a:rPr lang="en-PH" sz="2400" dirty="0">
                <a:latin typeface="+mn-lt"/>
                <a:ea typeface="+mn-ea"/>
                <a:cs typeface="+mn-cs"/>
              </a:rPr>
              <a:t>formula </a:t>
            </a:r>
            <a:r>
              <a:rPr lang="en-PH" sz="2400" dirty="0" smtClean="0">
                <a:latin typeface="+mn-lt"/>
                <a:ea typeface="+mn-ea"/>
                <a:cs typeface="+mn-cs"/>
              </a:rPr>
              <a:t>:</a:t>
            </a:r>
            <a:endParaRPr lang="en-PH" sz="2400" dirty="0">
              <a:latin typeface="+mn-lt"/>
              <a:ea typeface="+mn-ea"/>
              <a:cs typeface="+mn-cs"/>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421502200"/>
              </p:ext>
            </p:extLst>
          </p:nvPr>
        </p:nvGraphicFramePr>
        <p:xfrm>
          <a:off x="1295400" y="4572000"/>
          <a:ext cx="6248400" cy="1130300"/>
        </p:xfrm>
        <a:graphic>
          <a:graphicData uri="http://schemas.openxmlformats.org/presentationml/2006/ole">
            <mc:AlternateContent xmlns:mc="http://schemas.openxmlformats.org/markup-compatibility/2006">
              <mc:Choice xmlns:v="urn:schemas-microsoft-com:vml" Requires="v">
                <p:oleObj spid="_x0000_s22580" name="Equation" r:id="rId5" imgW="2667000" imgH="482600" progId="Equation.3">
                  <p:embed/>
                </p:oleObj>
              </mc:Choice>
              <mc:Fallback>
                <p:oleObj name="Equation" r:id="rId5" imgW="26670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572000"/>
                        <a:ext cx="62484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9" name="Straight Connector 8"/>
          <p:cNvCxnSpPr/>
          <p:nvPr/>
        </p:nvCxnSpPr>
        <p:spPr>
          <a:xfrm rot="5400000">
            <a:off x="6552406" y="5180806"/>
            <a:ext cx="762000" cy="15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par>
                                <p:cTn id="23" presetID="5"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6488" y="609600"/>
            <a:ext cx="6858000" cy="4419600"/>
          </a:xfrm>
        </p:spPr>
        <p:txBody>
          <a:bodyPr/>
          <a:lstStyle/>
          <a:p>
            <a:pPr eaLnBrk="1" hangingPunct="1">
              <a:defRPr/>
            </a:pPr>
            <a:r>
              <a:rPr lang="en-PH" sz="2400" b="1" dirty="0" smtClean="0">
                <a:solidFill>
                  <a:schemeClr val="tx1"/>
                </a:solidFill>
                <a:ea typeface="+mn-ea"/>
                <a:cs typeface="+mn-cs"/>
              </a:rPr>
              <a:t> </a:t>
            </a:r>
            <a:r>
              <a:rPr lang="en-PH" sz="2800" u="sng" dirty="0" smtClean="0">
                <a:solidFill>
                  <a:schemeClr val="tx1"/>
                </a:solidFill>
                <a:ea typeface="+mn-ea"/>
                <a:cs typeface="+mn-cs"/>
              </a:rPr>
              <a:t>SAMPLE PROBLEMS</a:t>
            </a:r>
          </a:p>
          <a:p>
            <a:pPr eaLnBrk="1" hangingPunct="1">
              <a:defRPr/>
            </a:pPr>
            <a:endParaRPr lang="en-PH" sz="2800" u="sng" dirty="0">
              <a:solidFill>
                <a:schemeClr val="tx1"/>
              </a:solidFill>
              <a:ea typeface="+mn-ea"/>
              <a:cs typeface="+mn-cs"/>
            </a:endParaRPr>
          </a:p>
          <a:p>
            <a:pPr marL="407988" indent="-407988" algn="l" eaLnBrk="1" hangingPunct="1">
              <a:defRPr/>
            </a:pPr>
            <a:r>
              <a:rPr lang="en-PH" sz="2800" dirty="0" smtClean="0">
                <a:solidFill>
                  <a:schemeClr val="tx1"/>
                </a:solidFill>
                <a:ea typeface="+mn-ea"/>
                <a:cs typeface="+mn-cs"/>
              </a:rPr>
              <a:t>1.  </a:t>
            </a:r>
            <a:r>
              <a:rPr lang="en-PH" sz="2400" dirty="0" smtClean="0">
                <a:solidFill>
                  <a:schemeClr val="tx1"/>
                </a:solidFill>
                <a:ea typeface="+mn-ea"/>
                <a:cs typeface="+mn-cs"/>
              </a:rPr>
              <a:t>Find the area of the triangle whose vertices are (-6, -4), (-1, 3) and (5, -3).</a:t>
            </a:r>
            <a:r>
              <a:rPr lang="en-PH" sz="2400" dirty="0">
                <a:solidFill>
                  <a:schemeClr val="tx1"/>
                </a:solidFill>
                <a:ea typeface="+mn-ea"/>
                <a:cs typeface="+mn-cs"/>
              </a:rPr>
              <a:t>	</a:t>
            </a:r>
          </a:p>
          <a:p>
            <a:pPr marL="466725" indent="-466725" algn="l" eaLnBrk="1" hangingPunct="1">
              <a:defRPr/>
            </a:pPr>
            <a:r>
              <a:rPr lang="en-PH" sz="2400" dirty="0" smtClean="0">
                <a:solidFill>
                  <a:schemeClr val="tx1"/>
                </a:solidFill>
                <a:ea typeface="+mn-ea"/>
                <a:cs typeface="+mn-cs"/>
              </a:rPr>
              <a:t>2.  Find the area of a polygon whose vertices are (6, -3), (3, 4), (-6, -2), (0, 5) and (-8, 1).</a:t>
            </a:r>
            <a:endParaRPr lang="en-PH" sz="2400" dirty="0">
              <a:solidFill>
                <a:schemeClr val="tx1"/>
              </a:solidFill>
              <a:ea typeface="+mn-ea"/>
              <a:cs typeface="+mn-cs"/>
            </a:endParaRPr>
          </a:p>
          <a:p>
            <a:pPr marL="457200" indent="-457200" algn="l" eaLnBrk="1" hangingPunct="1">
              <a:buFont typeface="Arial" charset="0"/>
              <a:buAutoNum type="arabicPeriod" startAt="3"/>
              <a:defRPr/>
            </a:pPr>
            <a:r>
              <a:rPr lang="en-PH" sz="2400" dirty="0" smtClean="0">
                <a:solidFill>
                  <a:schemeClr val="tx1"/>
                </a:solidFill>
                <a:ea typeface="+mn-ea"/>
                <a:cs typeface="+mn-cs"/>
              </a:rPr>
              <a:t>Find the area of a polygon whose vertices are (2, -3), (6, -5), (-4, -2) and (4, 0).</a:t>
            </a:r>
          </a:p>
          <a:p>
            <a:pPr marL="457200" indent="-457200" algn="l" eaLnBrk="1" hangingPunct="1">
              <a:buFont typeface="Arial" charset="0"/>
              <a:buAutoNum type="arabicPeriod" startAt="3"/>
              <a:defRPr/>
            </a:pPr>
            <a:endParaRPr lang="en-PH" sz="2000" dirty="0">
              <a:solidFill>
                <a:schemeClr val="tx1"/>
              </a:solidFill>
              <a:ea typeface="+mn-ea"/>
              <a:cs typeface="+mn-cs"/>
            </a:endParaRPr>
          </a:p>
          <a:p>
            <a:pPr algn="l" eaLnBrk="1" hangingPunct="1">
              <a:defRPr/>
            </a:pPr>
            <a:endParaRPr lang="en-PH" sz="2000" dirty="0">
              <a:solidFill>
                <a:schemeClr val="tx1"/>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685800" y="2568575"/>
            <a:ext cx="7772400" cy="1470025"/>
          </a:xfrm>
        </p:spPr>
        <p:txBody>
          <a:bodyPr/>
          <a:lstStyle/>
          <a:p>
            <a:pPr eaLnBrk="1" hangingPunct="1"/>
            <a:r>
              <a:rPr lang="en-US" sz="2800" b="1" dirty="0" smtClean="0">
                <a:solidFill>
                  <a:srgbClr val="000000"/>
                </a:solidFill>
                <a:latin typeface="Calibri" charset="0"/>
              </a:rPr>
              <a:t>Lesson 4: EQUATION </a:t>
            </a:r>
            <a:r>
              <a:rPr lang="en-US" sz="2800" b="1" dirty="0">
                <a:solidFill>
                  <a:srgbClr val="000000"/>
                </a:solidFill>
                <a:latin typeface="Calibri" charset="0"/>
              </a:rPr>
              <a:t>OF A LOCUS</a:t>
            </a:r>
            <a:br>
              <a:rPr lang="en-US" sz="2800" b="1" dirty="0">
                <a:solidFill>
                  <a:srgbClr val="000000"/>
                </a:solidFill>
                <a:latin typeface="Calibri" charset="0"/>
              </a:rPr>
            </a:br>
            <a:endParaRPr lang="en-US" sz="2800" b="1" dirty="0">
              <a:solidFill>
                <a:srgbClr val="000000"/>
              </a:solidFill>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295400"/>
            <a:ext cx="8077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Font typeface="Arial" charset="0"/>
              <a:buNone/>
            </a:pPr>
            <a:r>
              <a:rPr lang="en-PH" b="1" u="sng" dirty="0" smtClean="0">
                <a:latin typeface="Calibri" charset="0"/>
              </a:rPr>
              <a:t>OBJECTIVE</a:t>
            </a:r>
            <a:r>
              <a:rPr lang="en-PH" b="1" dirty="0" smtClean="0">
                <a:latin typeface="Calibri" charset="0"/>
              </a:rPr>
              <a:t>:</a:t>
            </a:r>
          </a:p>
          <a:p>
            <a:pPr eaLnBrk="1" hangingPunct="1">
              <a:spcBef>
                <a:spcPct val="20000"/>
              </a:spcBef>
              <a:buFont typeface="Arial" charset="0"/>
              <a:buNone/>
            </a:pPr>
            <a:endParaRPr lang="en-PH" b="1" dirty="0">
              <a:latin typeface="Calibri" charset="0"/>
            </a:endParaRPr>
          </a:p>
          <a:p>
            <a:pPr algn="just" eaLnBrk="1" hangingPunct="1">
              <a:spcBef>
                <a:spcPct val="20000"/>
              </a:spcBef>
              <a:buFont typeface="Arial" charset="0"/>
              <a:buNone/>
            </a:pPr>
            <a:r>
              <a:rPr lang="en-PH" dirty="0" smtClean="0">
                <a:latin typeface="Calibri" charset="0"/>
              </a:rPr>
              <a:t>             At </a:t>
            </a:r>
            <a:r>
              <a:rPr lang="en-PH" dirty="0">
                <a:latin typeface="Calibri" charset="0"/>
              </a:rPr>
              <a:t>the end of the lesson, the </a:t>
            </a:r>
            <a:r>
              <a:rPr lang="en-PH" dirty="0" smtClean="0">
                <a:latin typeface="Calibri" charset="0"/>
              </a:rPr>
              <a:t>students </a:t>
            </a:r>
            <a:r>
              <a:rPr lang="en-PH" dirty="0">
                <a:latin typeface="Calibri" charset="0"/>
              </a:rPr>
              <a:t>should be able </a:t>
            </a:r>
            <a:r>
              <a:rPr lang="en-PH" dirty="0" smtClean="0">
                <a:latin typeface="Calibri" charset="0"/>
              </a:rPr>
              <a:t>to determine </a:t>
            </a:r>
            <a:r>
              <a:rPr lang="en-PH" dirty="0">
                <a:latin typeface="Calibri" charset="0"/>
              </a:rPr>
              <a:t>the equation of a locus defining line, circle and conics and other </a:t>
            </a:r>
            <a:r>
              <a:rPr lang="en-PH" dirty="0" smtClean="0">
                <a:latin typeface="Calibri" charset="0"/>
              </a:rPr>
              <a:t>geometries defined </a:t>
            </a:r>
            <a:r>
              <a:rPr lang="en-PH" dirty="0">
                <a:latin typeface="Calibri" charset="0"/>
              </a:rPr>
              <a:t>by </a:t>
            </a:r>
            <a:r>
              <a:rPr lang="en-PH" dirty="0" smtClean="0">
                <a:latin typeface="Calibri" charset="0"/>
              </a:rPr>
              <a:t>the given </a:t>
            </a:r>
            <a:r>
              <a:rPr lang="en-PH" dirty="0">
                <a:latin typeface="Calibri" charset="0"/>
              </a:rPr>
              <a:t>condition.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t>C</a:t>
            </a:r>
            <a:endParaRPr lang="en-US" dirty="0"/>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4038600"/>
          </a:xfrm>
        </p:spPr>
        <p:txBody>
          <a:bodyPr rtlCol="0">
            <a:normAutofit/>
          </a:bodyPr>
          <a:lstStyle/>
          <a:p>
            <a:pPr algn="just" fontAlgn="auto">
              <a:spcAft>
                <a:spcPts val="0"/>
              </a:spcAft>
              <a:defRPr/>
            </a:pPr>
            <a:endParaRPr lang="en-US" sz="2000" dirty="0"/>
          </a:p>
          <a:p>
            <a:pPr algn="just" fontAlgn="auto">
              <a:spcAft>
                <a:spcPts val="0"/>
              </a:spcAft>
              <a:defRPr/>
            </a:pPr>
            <a:endParaRPr lang="en-US" sz="2000" dirty="0" smtClean="0"/>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990600" y="2590800"/>
            <a:ext cx="7239000" cy="3721100"/>
          </a:xfrm>
          <a:prstGeom prst="rect">
            <a:avLst/>
          </a:prstGeom>
        </p:spPr>
      </p:pic>
      <p:sp>
        <p:nvSpPr>
          <p:cNvPr id="5" name="TextBox 4"/>
          <p:cNvSpPr txBox="1"/>
          <p:nvPr/>
        </p:nvSpPr>
        <p:spPr>
          <a:xfrm>
            <a:off x="1066800" y="1905000"/>
            <a:ext cx="2293604" cy="369332"/>
          </a:xfrm>
          <a:prstGeom prst="rect">
            <a:avLst/>
          </a:prstGeom>
          <a:noFill/>
        </p:spPr>
        <p:txBody>
          <a:bodyPr wrap="none" rtlCol="0">
            <a:spAutoFit/>
          </a:bodyPr>
          <a:lstStyle/>
          <a:p>
            <a:r>
              <a:rPr lang="en-US" dirty="0" smtClean="0"/>
              <a:t>Long Quiz 1 Coverage</a:t>
            </a:r>
            <a:endParaRPr lang="en-US" dirty="0"/>
          </a:p>
        </p:txBody>
      </p:sp>
    </p:spTree>
    <p:extLst>
      <p:ext uri="{BB962C8B-B14F-4D97-AF65-F5344CB8AC3E}">
        <p14:creationId xmlns:p14="http://schemas.microsoft.com/office/powerpoint/2010/main" val="378233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04850" y="519113"/>
            <a:ext cx="7696200" cy="5410200"/>
          </a:xfrm>
        </p:spPr>
        <p:txBody>
          <a:bodyPr/>
          <a:lstStyle/>
          <a:p>
            <a:pPr eaLnBrk="1" hangingPunct="1"/>
            <a:r>
              <a:rPr lang="en-US" sz="2800" b="1" u="sng" dirty="0">
                <a:solidFill>
                  <a:srgbClr val="0D0D0D"/>
                </a:solidFill>
                <a:latin typeface="Calibri" charset="0"/>
              </a:rPr>
              <a:t>EQUATION OF A LOCUS</a:t>
            </a:r>
          </a:p>
          <a:p>
            <a:pPr algn="just" eaLnBrk="1" hangingPunct="1"/>
            <a:endParaRPr lang="en-US" sz="2400" dirty="0">
              <a:solidFill>
                <a:srgbClr val="0D0D0D"/>
              </a:solidFill>
              <a:latin typeface="Calibri" charset="0"/>
            </a:endParaRPr>
          </a:p>
          <a:p>
            <a:pPr algn="just" eaLnBrk="1" hangingPunct="1"/>
            <a:r>
              <a:rPr lang="en-US" sz="2400" dirty="0" smtClean="0">
                <a:solidFill>
                  <a:srgbClr val="0D0D0D"/>
                </a:solidFill>
                <a:latin typeface="Calibri" charset="0"/>
              </a:rPr>
              <a:t>     An </a:t>
            </a:r>
            <a:r>
              <a:rPr lang="en-US" sz="2400" dirty="0">
                <a:solidFill>
                  <a:srgbClr val="0D0D0D"/>
                </a:solidFill>
                <a:latin typeface="Calibri" charset="0"/>
              </a:rPr>
              <a:t>equation involving the variables x and y is usually satisfied by an infinite number of pairs of values of x and y, and each pair of values corresponds to a point. These points follow a pattern according to the given equation and form a geometric figure called the </a:t>
            </a:r>
            <a:r>
              <a:rPr lang="en-US" sz="2400" b="1" i="1" dirty="0">
                <a:solidFill>
                  <a:srgbClr val="0D0D0D"/>
                </a:solidFill>
                <a:latin typeface="Calibri" charset="0"/>
              </a:rPr>
              <a:t>locus of the equation</a:t>
            </a:r>
            <a:r>
              <a:rPr lang="en-US" sz="2400" dirty="0">
                <a:solidFill>
                  <a:srgbClr val="0D0D0D"/>
                </a:solidFill>
                <a:latin typeface="Calibri" charset="0"/>
              </a:rPr>
              <a:t>.</a:t>
            </a:r>
          </a:p>
          <a:p>
            <a:pPr algn="just" eaLnBrk="1" hangingPunct="1"/>
            <a:r>
              <a:rPr lang="en-US" sz="2400" dirty="0" smtClean="0">
                <a:solidFill>
                  <a:srgbClr val="0D0D0D"/>
                </a:solidFill>
                <a:latin typeface="Calibri" charset="0"/>
              </a:rPr>
              <a:t>        Since </a:t>
            </a:r>
            <a:r>
              <a:rPr lang="en-US" sz="2400" dirty="0">
                <a:solidFill>
                  <a:srgbClr val="0D0D0D"/>
                </a:solidFill>
                <a:latin typeface="Calibri" charset="0"/>
              </a:rPr>
              <a:t>an equation of a curve is a relationship satisfied by the x and y coordinates of each point on the curve (but by no other point), we need merely to consider an arbitrary point (</a:t>
            </a:r>
            <a:r>
              <a:rPr lang="en-US" sz="2400" dirty="0" err="1">
                <a:solidFill>
                  <a:srgbClr val="0D0D0D"/>
                </a:solidFill>
                <a:latin typeface="Calibri" charset="0"/>
              </a:rPr>
              <a:t>x,y</a:t>
            </a:r>
            <a:r>
              <a:rPr lang="en-US" sz="2400" dirty="0">
                <a:solidFill>
                  <a:srgbClr val="0D0D0D"/>
                </a:solidFill>
                <a:latin typeface="Calibri" charset="0"/>
              </a:rPr>
              <a:t>) on the curve and give a</a:t>
            </a:r>
            <a:r>
              <a:rPr lang="en-US" sz="2400" dirty="0" smtClean="0">
                <a:solidFill>
                  <a:srgbClr val="0D0D0D"/>
                </a:solidFill>
                <a:latin typeface="Calibri" charset="0"/>
              </a:rPr>
              <a:t> </a:t>
            </a:r>
            <a:r>
              <a:rPr lang="en-US" sz="2400" dirty="0">
                <a:solidFill>
                  <a:srgbClr val="0D0D0D"/>
                </a:solidFill>
                <a:latin typeface="Calibri" charset="0"/>
              </a:rPr>
              <a:t>description of the curve in terms of x and </a:t>
            </a:r>
            <a:r>
              <a:rPr lang="en-US" sz="2400" dirty="0" smtClean="0">
                <a:solidFill>
                  <a:srgbClr val="0D0D0D"/>
                </a:solidFill>
                <a:latin typeface="Calibri" charset="0"/>
              </a:rPr>
              <a:t>y satisfying a given condition.</a:t>
            </a:r>
            <a:endParaRPr lang="en-US" sz="2400" dirty="0">
              <a:solidFill>
                <a:srgbClr val="0D0D0D"/>
              </a:solidFill>
              <a:latin typeface="Calibri" charset="0"/>
            </a:endParaRPr>
          </a:p>
          <a:p>
            <a:pPr algn="just" eaLnBrk="1" hangingPunct="1"/>
            <a:endParaRPr lang="en-US" sz="2400" dirty="0">
              <a:solidFill>
                <a:srgbClr val="0D0D0D"/>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33400"/>
            <a:ext cx="7391400" cy="5334000"/>
          </a:xfrm>
        </p:spPr>
        <p:txBody>
          <a:bodyPr/>
          <a:lstStyle/>
          <a:p>
            <a:pPr eaLnBrk="1" hangingPunct="1">
              <a:defRPr/>
            </a:pPr>
            <a:r>
              <a:rPr lang="en-PH" sz="2800" dirty="0" smtClean="0">
                <a:solidFill>
                  <a:schemeClr val="tx1">
                    <a:lumMod val="95000"/>
                    <a:lumOff val="5000"/>
                  </a:schemeClr>
                </a:solidFill>
                <a:ea typeface="+mn-ea"/>
                <a:cs typeface="+mn-cs"/>
              </a:rPr>
              <a:t>Sample Problems</a:t>
            </a:r>
          </a:p>
          <a:p>
            <a:pPr algn="just" eaLnBrk="1" hangingPunct="1">
              <a:defRPr/>
            </a:pPr>
            <a:endParaRPr lang="en-PH" sz="2800" dirty="0" smtClean="0">
              <a:solidFill>
                <a:schemeClr val="tx1">
                  <a:lumMod val="95000"/>
                  <a:lumOff val="5000"/>
                </a:schemeClr>
              </a:solidFill>
            </a:endParaRPr>
          </a:p>
          <a:p>
            <a:pPr marL="514350" indent="-514350" algn="just" eaLnBrk="1" hangingPunct="1">
              <a:buAutoNum type="arabicPeriod"/>
              <a:defRPr/>
            </a:pPr>
            <a:r>
              <a:rPr lang="en-PH" sz="2400" dirty="0" smtClean="0">
                <a:solidFill>
                  <a:schemeClr val="tx1">
                    <a:lumMod val="95000"/>
                    <a:lumOff val="5000"/>
                  </a:schemeClr>
                </a:solidFill>
                <a:ea typeface="+mn-ea"/>
                <a:cs typeface="+mn-cs"/>
              </a:rPr>
              <a:t>Find an equation for the  set of all points (x, y) satisfying the given conditions.</a:t>
            </a:r>
          </a:p>
          <a:p>
            <a:pPr marL="514350" indent="-514350" algn="just" eaLnBrk="1" hangingPunct="1">
              <a:buAutoNum type="arabicPeriod"/>
              <a:defRPr/>
            </a:pPr>
            <a:r>
              <a:rPr lang="en-PH" sz="2400" dirty="0" smtClean="0">
                <a:solidFill>
                  <a:schemeClr val="tx1">
                    <a:lumMod val="95000"/>
                    <a:lumOff val="5000"/>
                  </a:schemeClr>
                </a:solidFill>
                <a:ea typeface="+mn-ea"/>
                <a:cs typeface="+mn-cs"/>
              </a:rPr>
              <a:t> It is equidistant from (5, 8) and (-2, 4).</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The sum of its distances  from (0, 4) and (0, -4) is 10.</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It is equidistant from (-2, 4) and the y-axis</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It is on the line having slope of 2 and containing the point (-3, -2).</a:t>
            </a:r>
          </a:p>
          <a:p>
            <a:pPr marL="457200" indent="-457200" algn="just" eaLnBrk="1" hangingPunct="1">
              <a:buFont typeface="Arial" charset="0"/>
              <a:buAutoNum type="arabicPeriod"/>
              <a:defRPr/>
            </a:pPr>
            <a:r>
              <a:rPr lang="en-PH" sz="2400" dirty="0" smtClean="0">
                <a:solidFill>
                  <a:schemeClr val="tx1">
                    <a:lumMod val="95000"/>
                    <a:lumOff val="5000"/>
                  </a:schemeClr>
                </a:solidFill>
                <a:ea typeface="+mn-ea"/>
                <a:cs typeface="+mn-cs"/>
              </a:rPr>
              <a:t>The difference of its distances  from (3, 0) and (-3, 0) is 2.</a:t>
            </a:r>
            <a:endParaRPr lang="en-PH" sz="2400" dirty="0">
              <a:solidFill>
                <a:schemeClr val="tx1">
                  <a:lumMod val="95000"/>
                  <a:lumOff val="5000"/>
                </a:schemeClr>
              </a:solidFill>
              <a:ea typeface="+mn-ea"/>
              <a:cs typeface="+mn-cs"/>
            </a:endParaRPr>
          </a:p>
          <a:p>
            <a:pPr algn="just" eaLnBrk="1" hangingPunct="1">
              <a:defRPr/>
            </a:pPr>
            <a:endParaRPr lang="en-US" sz="2800" dirty="0" smtClean="0">
              <a:solidFill>
                <a:schemeClr val="tx1">
                  <a:lumMod val="95000"/>
                  <a:lumOff val="5000"/>
                </a:schemeClr>
              </a:solidFill>
              <a:ea typeface="+mn-ea"/>
              <a:cs typeface="+mn-cs"/>
            </a:endParaRPr>
          </a:p>
          <a:p>
            <a:pPr marL="457200" indent="-457200" algn="just" eaLnBrk="1" hangingPunct="1">
              <a:defRPr/>
            </a:pPr>
            <a:endParaRPr lang="en-US" sz="2800" dirty="0" smtClean="0">
              <a:solidFill>
                <a:schemeClr val="tx1">
                  <a:lumMod val="95000"/>
                  <a:lumOff val="5000"/>
                </a:schemeClr>
              </a:solidFill>
              <a:ea typeface="+mn-ea"/>
              <a:cs typeface="+mn-cs"/>
            </a:endParaRPr>
          </a:p>
          <a:p>
            <a:pPr algn="just" eaLnBrk="1" hangingPunct="1">
              <a:defRPr/>
            </a:pPr>
            <a:endParaRPr lang="en-US" sz="2800" dirty="0">
              <a:solidFill>
                <a:schemeClr val="tx1">
                  <a:lumMod val="95000"/>
                  <a:lumOff val="5000"/>
                </a:schemeClr>
              </a:solidFill>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685800" y="2130425"/>
            <a:ext cx="7772400" cy="2365375"/>
          </a:xfrm>
        </p:spPr>
        <p:txBody>
          <a:bodyPr/>
          <a:lstStyle/>
          <a:p>
            <a:pPr eaLnBrk="1" hangingPunct="1"/>
            <a:r>
              <a:rPr lang="en-US" sz="2800" b="1" dirty="0" smtClean="0">
                <a:solidFill>
                  <a:srgbClr val="000000"/>
                </a:solidFill>
                <a:latin typeface="Calibri" charset="0"/>
              </a:rPr>
              <a:t>Lesson 5: STRAIGHT </a:t>
            </a:r>
            <a:r>
              <a:rPr lang="en-US" sz="2800" b="1" dirty="0">
                <a:solidFill>
                  <a:srgbClr val="000000"/>
                </a:solidFill>
                <a:latin typeface="Calibri" charset="0"/>
              </a:rPr>
              <a:t>LINES / FIRST DEGREE EQUATIONS</a:t>
            </a:r>
            <a:br>
              <a:rPr lang="en-US" sz="2800" b="1" dirty="0">
                <a:solidFill>
                  <a:srgbClr val="000000"/>
                </a:solidFill>
                <a:latin typeface="Calibri" charset="0"/>
              </a:rPr>
            </a:br>
            <a:endParaRPr lang="en-US" sz="2800" b="1" dirty="0">
              <a:solidFill>
                <a:srgbClr val="000000"/>
              </a:solidFill>
              <a:latin typeface="Calibri" charset="0"/>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bwMode="auto">
          <a:xfrm>
            <a:off x="533400" y="1295400"/>
            <a:ext cx="8077200" cy="4724400"/>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20000"/>
              </a:spcBef>
              <a:buFont typeface="Arial" charset="0"/>
              <a:buNone/>
            </a:pPr>
            <a:r>
              <a:rPr lang="en-PH" sz="2800" b="1" u="sng" dirty="0" smtClean="0">
                <a:latin typeface="Calibri" charset="0"/>
              </a:rPr>
              <a:t>OBJECTIVE</a:t>
            </a:r>
            <a:r>
              <a:rPr lang="en-PH" sz="2800" b="1" dirty="0" smtClean="0">
                <a:latin typeface="Calibri" charset="0"/>
              </a:rPr>
              <a:t>:</a:t>
            </a:r>
          </a:p>
          <a:p>
            <a:pPr eaLnBrk="1" hangingPunct="1">
              <a:spcBef>
                <a:spcPct val="20000"/>
              </a:spcBef>
              <a:buFont typeface="Arial" charset="0"/>
              <a:buNone/>
            </a:pPr>
            <a:endParaRPr lang="en-PH" sz="2800" b="1" dirty="0">
              <a:latin typeface="Calibri" charset="0"/>
            </a:endParaRPr>
          </a:p>
          <a:p>
            <a:pPr algn="just" eaLnBrk="1" hangingPunct="1">
              <a:spcBef>
                <a:spcPct val="20000"/>
              </a:spcBef>
              <a:buFont typeface="Arial" charset="0"/>
              <a:buNone/>
            </a:pPr>
            <a:r>
              <a:rPr lang="en-PH" sz="2800" dirty="0" smtClean="0">
                <a:latin typeface="Calibri" charset="0"/>
              </a:rPr>
              <a:t>               At </a:t>
            </a:r>
            <a:r>
              <a:rPr lang="en-PH" sz="2800" dirty="0">
                <a:latin typeface="Calibri" charset="0"/>
              </a:rPr>
              <a:t>the end of the lesson, the </a:t>
            </a:r>
            <a:r>
              <a:rPr lang="en-PH" sz="2800" dirty="0" smtClean="0">
                <a:latin typeface="Calibri" charset="0"/>
              </a:rPr>
              <a:t>students </a:t>
            </a:r>
            <a:r>
              <a:rPr lang="en-PH" sz="2800" dirty="0">
                <a:latin typeface="Calibri" charset="0"/>
              </a:rPr>
              <a:t>is </a:t>
            </a:r>
            <a:r>
              <a:rPr lang="en-PH" sz="2800" dirty="0" smtClean="0">
                <a:latin typeface="Calibri" charset="0"/>
              </a:rPr>
              <a:t>should </a:t>
            </a:r>
            <a:r>
              <a:rPr lang="en-PH" sz="2800" dirty="0">
                <a:latin typeface="Calibri" charset="0"/>
              </a:rPr>
              <a:t>be able </a:t>
            </a:r>
            <a:r>
              <a:rPr lang="en-PH" sz="2800" dirty="0" smtClean="0">
                <a:latin typeface="Calibri" charset="0"/>
              </a:rPr>
              <a:t>to write the equation of a line in the general form or in any of the standard forms; as well as, illustrate properly and solve application problems concerning the normal form of the line.</a:t>
            </a:r>
            <a:endParaRPr lang="en-PH"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
          <p:cNvSpPr>
            <a:spLocks noGrp="1"/>
          </p:cNvSpPr>
          <p:nvPr>
            <p:ph type="subTitle" idx="1"/>
          </p:nvPr>
        </p:nvSpPr>
        <p:spPr>
          <a:xfrm>
            <a:off x="1371600" y="304800"/>
            <a:ext cx="6400800" cy="5943600"/>
          </a:xfrm>
        </p:spPr>
        <p:txBody>
          <a:bodyPr/>
          <a:lstStyle/>
          <a:p>
            <a:r>
              <a:rPr lang="en-PH" sz="2800" b="1" u="sng" dirty="0" smtClean="0">
                <a:solidFill>
                  <a:schemeClr val="tx1"/>
                </a:solidFill>
                <a:latin typeface="Calibri" charset="0"/>
              </a:rPr>
              <a:t>STRAIGHT LINE</a:t>
            </a:r>
            <a:endParaRPr lang="en-PH" sz="2800" b="1" u="sng" dirty="0">
              <a:solidFill>
                <a:schemeClr val="tx1"/>
              </a:solidFill>
              <a:latin typeface="Calibri" charset="0"/>
            </a:endParaRPr>
          </a:p>
          <a:p>
            <a:pPr algn="just"/>
            <a:r>
              <a:rPr lang="en-PH" sz="2400" dirty="0">
                <a:solidFill>
                  <a:schemeClr val="tx1"/>
                </a:solidFill>
                <a:latin typeface="Calibri" charset="0"/>
              </a:rPr>
              <a:t>	A straight line is </a:t>
            </a:r>
            <a:r>
              <a:rPr lang="en-PH" sz="2400" dirty="0" smtClean="0">
                <a:solidFill>
                  <a:schemeClr val="tx1"/>
                </a:solidFill>
                <a:latin typeface="Calibri" charset="0"/>
              </a:rPr>
              <a:t>the </a:t>
            </a:r>
            <a:r>
              <a:rPr lang="en-PH" sz="2400" dirty="0">
                <a:solidFill>
                  <a:schemeClr val="tx1"/>
                </a:solidFill>
                <a:latin typeface="Calibri" charset="0"/>
              </a:rPr>
              <a:t>locus of a point that moves in a plane </a:t>
            </a:r>
            <a:r>
              <a:rPr lang="en-PH" sz="2400" dirty="0" smtClean="0">
                <a:solidFill>
                  <a:schemeClr val="tx1"/>
                </a:solidFill>
                <a:latin typeface="Calibri" charset="0"/>
              </a:rPr>
              <a:t>in a </a:t>
            </a:r>
            <a:r>
              <a:rPr lang="en-PH" sz="2400" dirty="0">
                <a:solidFill>
                  <a:schemeClr val="tx1"/>
                </a:solidFill>
                <a:latin typeface="Calibri" charset="0"/>
              </a:rPr>
              <a:t>constant slope. </a:t>
            </a:r>
          </a:p>
          <a:p>
            <a:pPr algn="just"/>
            <a:endParaRPr lang="en-PH" sz="2400" dirty="0">
              <a:solidFill>
                <a:schemeClr val="tx1"/>
              </a:solidFill>
              <a:latin typeface="Calibri" charset="0"/>
            </a:endParaRPr>
          </a:p>
          <a:p>
            <a:r>
              <a:rPr lang="en-PH" sz="2800" b="1" u="sng" dirty="0" smtClean="0">
                <a:solidFill>
                  <a:schemeClr val="tx1"/>
                </a:solidFill>
                <a:latin typeface="Calibri" charset="0"/>
              </a:rPr>
              <a:t>Equation of Vertical/ Horizontal Line</a:t>
            </a:r>
            <a:endParaRPr lang="en-PH" sz="2800" b="1" u="sng" dirty="0">
              <a:solidFill>
                <a:schemeClr val="tx1"/>
              </a:solidFill>
              <a:latin typeface="Calibri" charset="0"/>
            </a:endParaRPr>
          </a:p>
          <a:p>
            <a:pPr algn="just"/>
            <a:r>
              <a:rPr lang="en-PH" sz="2400" dirty="0">
                <a:solidFill>
                  <a:schemeClr val="tx1"/>
                </a:solidFill>
                <a:latin typeface="Calibri" charset="0"/>
              </a:rPr>
              <a:t> 	</a:t>
            </a:r>
            <a:r>
              <a:rPr lang="en-PH" sz="2400" dirty="0" smtClean="0">
                <a:solidFill>
                  <a:schemeClr val="tx1"/>
                </a:solidFill>
                <a:latin typeface="Calibri" charset="0"/>
              </a:rPr>
              <a:t> If </a:t>
            </a:r>
            <a:r>
              <a:rPr lang="en-PH" sz="2400" dirty="0">
                <a:solidFill>
                  <a:schemeClr val="tx1"/>
                </a:solidFill>
                <a:latin typeface="Calibri" charset="0"/>
              </a:rPr>
              <a:t>a straight line is parallel to the </a:t>
            </a:r>
            <a:r>
              <a:rPr lang="en-PH" sz="2400" dirty="0" smtClean="0">
                <a:solidFill>
                  <a:schemeClr val="tx1"/>
                </a:solidFill>
                <a:latin typeface="Calibri" charset="0"/>
              </a:rPr>
              <a:t>y-axis ( vertical line ), </a:t>
            </a:r>
            <a:r>
              <a:rPr lang="en-PH" sz="2400" dirty="0">
                <a:solidFill>
                  <a:schemeClr val="tx1"/>
                </a:solidFill>
                <a:latin typeface="Calibri" charset="0"/>
              </a:rPr>
              <a:t>its equation is</a:t>
            </a:r>
            <a:r>
              <a:rPr lang="en-PH" sz="2400" b="1" dirty="0">
                <a:solidFill>
                  <a:schemeClr val="tx1"/>
                </a:solidFill>
                <a:latin typeface="Calibri" charset="0"/>
              </a:rPr>
              <a:t> x = k</a:t>
            </a:r>
            <a:r>
              <a:rPr lang="en-PH" sz="2400" dirty="0">
                <a:solidFill>
                  <a:schemeClr val="tx1"/>
                </a:solidFill>
                <a:latin typeface="Calibri" charset="0"/>
              </a:rPr>
              <a:t>, where k  </a:t>
            </a:r>
            <a:r>
              <a:rPr lang="en-PH" sz="2400" dirty="0" smtClean="0">
                <a:solidFill>
                  <a:schemeClr val="tx1"/>
                </a:solidFill>
                <a:latin typeface="Calibri" charset="0"/>
              </a:rPr>
              <a:t>is </a:t>
            </a:r>
            <a:r>
              <a:rPr lang="en-PH" sz="2400" dirty="0">
                <a:solidFill>
                  <a:schemeClr val="tx1"/>
                </a:solidFill>
                <a:latin typeface="Calibri" charset="0"/>
              </a:rPr>
              <a:t>the directed distance of the line from the y-axis. </a:t>
            </a:r>
            <a:endParaRPr lang="en-PH" sz="2400" dirty="0" smtClean="0">
              <a:solidFill>
                <a:schemeClr val="tx1"/>
              </a:solidFill>
              <a:latin typeface="Calibri" charset="0"/>
            </a:endParaRPr>
          </a:p>
          <a:p>
            <a:pPr algn="just"/>
            <a:endParaRPr lang="en-PH" sz="2400" dirty="0" smtClean="0">
              <a:solidFill>
                <a:schemeClr val="tx1"/>
              </a:solidFill>
              <a:latin typeface="Calibri" charset="0"/>
            </a:endParaRPr>
          </a:p>
          <a:p>
            <a:pPr algn="just"/>
            <a:r>
              <a:rPr lang="en-PH" sz="2400" dirty="0" smtClean="0">
                <a:solidFill>
                  <a:schemeClr val="tx1"/>
                </a:solidFill>
                <a:latin typeface="Calibri" charset="0"/>
              </a:rPr>
              <a:t>Similarly</a:t>
            </a:r>
            <a:r>
              <a:rPr lang="en-PH" sz="2400" dirty="0">
                <a:solidFill>
                  <a:schemeClr val="tx1"/>
                </a:solidFill>
                <a:latin typeface="Calibri" charset="0"/>
              </a:rPr>
              <a:t>, if a line is parallel to the </a:t>
            </a:r>
            <a:r>
              <a:rPr lang="en-PH" sz="2400" dirty="0" smtClean="0">
                <a:solidFill>
                  <a:schemeClr val="tx1"/>
                </a:solidFill>
                <a:latin typeface="Calibri" charset="0"/>
              </a:rPr>
              <a:t>x-axis ( horizontal line ), </a:t>
            </a:r>
            <a:r>
              <a:rPr lang="en-PH" sz="2400" dirty="0">
                <a:solidFill>
                  <a:schemeClr val="tx1"/>
                </a:solidFill>
                <a:latin typeface="Calibri" charset="0"/>
              </a:rPr>
              <a:t>its equation is </a:t>
            </a:r>
            <a:r>
              <a:rPr lang="en-PH" sz="2400" b="1" dirty="0">
                <a:solidFill>
                  <a:schemeClr val="tx1"/>
                </a:solidFill>
                <a:latin typeface="Calibri" charset="0"/>
              </a:rPr>
              <a:t>y = k</a:t>
            </a:r>
            <a:r>
              <a:rPr lang="en-PH" sz="2400" dirty="0">
                <a:solidFill>
                  <a:schemeClr val="tx1"/>
                </a:solidFill>
                <a:latin typeface="Calibri" charset="0"/>
              </a:rPr>
              <a:t>, where k is the directed distance of the line from the x-axis.	</a:t>
            </a:r>
          </a:p>
          <a:p>
            <a:pPr algn="just"/>
            <a:r>
              <a:rPr lang="en-PH" sz="2400" b="1" i="1" dirty="0">
                <a:solidFill>
                  <a:schemeClr val="tx1"/>
                </a:solidFill>
                <a:latin typeface="Calibri" charset="0"/>
              </a:rPr>
              <a:t>	</a:t>
            </a:r>
          </a:p>
          <a:p>
            <a:pPr algn="just"/>
            <a:endParaRPr lang="en-PH" sz="2400" b="1" i="1"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checkerboard(across)">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4">
                                            <p:txEl>
                                              <p:pRg st="1" end="1"/>
                                            </p:txEl>
                                          </p:spTgt>
                                        </p:tgtEl>
                                        <p:attrNameLst>
                                          <p:attrName>style.visibility</p:attrName>
                                        </p:attrNameLst>
                                      </p:cBhvr>
                                      <p:to>
                                        <p:strVal val="visible"/>
                                      </p:to>
                                    </p:set>
                                    <p:animEffect transition="in" filter="checkerboard(across)">
                                      <p:cBhvr>
                                        <p:cTn id="12" dur="500"/>
                                        <p:tgtEl>
                                          <p:spTgt spid="3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74">
                                            <p:txEl>
                                              <p:pRg st="3" end="3"/>
                                            </p:txEl>
                                          </p:spTgt>
                                        </p:tgtEl>
                                        <p:attrNameLst>
                                          <p:attrName>style.visibility</p:attrName>
                                        </p:attrNameLst>
                                      </p:cBhvr>
                                      <p:to>
                                        <p:strVal val="visible"/>
                                      </p:to>
                                    </p:set>
                                    <p:animEffect transition="in" filter="checkerboard(across)">
                                      <p:cBhvr>
                                        <p:cTn id="17" dur="500"/>
                                        <p:tgtEl>
                                          <p:spTgt spid="307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074">
                                            <p:txEl>
                                              <p:pRg st="4" end="4"/>
                                            </p:txEl>
                                          </p:spTgt>
                                        </p:tgtEl>
                                        <p:attrNameLst>
                                          <p:attrName>style.visibility</p:attrName>
                                        </p:attrNameLst>
                                      </p:cBhvr>
                                      <p:to>
                                        <p:strVal val="visible"/>
                                      </p:to>
                                    </p:set>
                                    <p:animEffect transition="in" filter="checkerboard(across)">
                                      <p:cBhvr>
                                        <p:cTn id="22" dur="500"/>
                                        <p:tgtEl>
                                          <p:spTgt spid="30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74">
                                            <p:txEl>
                                              <p:pRg st="6" end="6"/>
                                            </p:txEl>
                                          </p:spTgt>
                                        </p:tgtEl>
                                        <p:attrNameLst>
                                          <p:attrName>style.visibility</p:attrName>
                                        </p:attrNameLst>
                                      </p:cBhvr>
                                      <p:to>
                                        <p:strVal val="visible"/>
                                      </p:to>
                                    </p:set>
                                    <p:animEffect transition="in" filter="checkerboard(across)">
                                      <p:cBhvr>
                                        <p:cTn id="27" dur="500"/>
                                        <p:tgtEl>
                                          <p:spTgt spid="3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71600" y="533400"/>
            <a:ext cx="6400800" cy="4038600"/>
          </a:xfrm>
        </p:spPr>
        <p:txBody>
          <a:bodyPr/>
          <a:lstStyle/>
          <a:p>
            <a:pPr algn="just"/>
            <a:endParaRPr lang="en-US" sz="2800" b="1" dirty="0" smtClean="0">
              <a:solidFill>
                <a:schemeClr val="tx1"/>
              </a:solidFill>
            </a:endParaRPr>
          </a:p>
          <a:p>
            <a:pPr algn="just"/>
            <a:r>
              <a:rPr lang="en-US" sz="2800" b="1" dirty="0" smtClean="0">
                <a:solidFill>
                  <a:schemeClr val="tx1"/>
                </a:solidFill>
              </a:rPr>
              <a:t>General Equation of a Line</a:t>
            </a:r>
          </a:p>
          <a:p>
            <a:pPr algn="just"/>
            <a:endParaRPr lang="en-US" sz="2800" b="1" dirty="0" smtClean="0">
              <a:solidFill>
                <a:schemeClr val="tx1"/>
              </a:solidFill>
            </a:endParaRPr>
          </a:p>
          <a:p>
            <a:pPr algn="just"/>
            <a:r>
              <a:rPr lang="en-US" sz="2800" b="1" dirty="0" smtClean="0">
                <a:solidFill>
                  <a:schemeClr val="tx1"/>
                </a:solidFill>
              </a:rPr>
              <a:t>    </a:t>
            </a:r>
            <a:r>
              <a:rPr lang="en-US" sz="2400" b="1" dirty="0" smtClean="0">
                <a:solidFill>
                  <a:schemeClr val="tx1"/>
                </a:solidFill>
              </a:rPr>
              <a:t>  </a:t>
            </a:r>
            <a:r>
              <a:rPr lang="en-US" sz="2400" dirty="0" smtClean="0">
                <a:solidFill>
                  <a:schemeClr val="tx1"/>
                </a:solidFill>
              </a:rPr>
              <a:t>A line which is neither vertical nor horizontal is defined by the general linear equation </a:t>
            </a:r>
          </a:p>
          <a:p>
            <a:pPr algn="just"/>
            <a:r>
              <a:rPr lang="en-US" sz="2400" dirty="0">
                <a:solidFill>
                  <a:schemeClr val="tx1"/>
                </a:solidFill>
              </a:rPr>
              <a:t> </a:t>
            </a:r>
            <a:r>
              <a:rPr lang="en-US" sz="2400" dirty="0" smtClean="0">
                <a:solidFill>
                  <a:schemeClr val="tx1"/>
                </a:solidFill>
              </a:rPr>
              <a:t>                        Ax + By + C=0, </a:t>
            </a:r>
          </a:p>
          <a:p>
            <a:pPr algn="just"/>
            <a:r>
              <a:rPr lang="en-US" sz="2400" dirty="0">
                <a:solidFill>
                  <a:schemeClr val="tx1"/>
                </a:solidFill>
              </a:rPr>
              <a:t> </a:t>
            </a:r>
            <a:r>
              <a:rPr lang="en-US" sz="2400" dirty="0" smtClean="0">
                <a:solidFill>
                  <a:schemeClr val="tx1"/>
                </a:solidFill>
              </a:rPr>
              <a:t>                     where   A and B are </a:t>
            </a:r>
            <a:r>
              <a:rPr lang="en-US" sz="2400" dirty="0" err="1" smtClean="0">
                <a:solidFill>
                  <a:schemeClr val="tx1"/>
                </a:solidFill>
              </a:rPr>
              <a:t>nonzeroes</a:t>
            </a:r>
            <a:r>
              <a:rPr lang="en-US" sz="2400" dirty="0" smtClean="0">
                <a:solidFill>
                  <a:schemeClr val="tx1"/>
                </a:solidFill>
              </a:rPr>
              <a:t>.</a:t>
            </a:r>
          </a:p>
          <a:p>
            <a:pPr algn="l"/>
            <a:r>
              <a:rPr lang="en-US" sz="2400" dirty="0" smtClean="0">
                <a:solidFill>
                  <a:schemeClr val="tx1"/>
                </a:solidFill>
              </a:rPr>
              <a:t>The line has y-intercept of           and slope of         .</a:t>
            </a:r>
            <a:endParaRPr lang="en-US" sz="2400" b="1" dirty="0">
              <a:solidFill>
                <a:schemeClr val="tx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75863707"/>
              </p:ext>
            </p:extLst>
          </p:nvPr>
        </p:nvGraphicFramePr>
        <p:xfrm>
          <a:off x="4800600" y="3752851"/>
          <a:ext cx="457200" cy="666749"/>
        </p:xfrm>
        <a:graphic>
          <a:graphicData uri="http://schemas.openxmlformats.org/presentationml/2006/ole">
            <mc:AlternateContent xmlns:mc="http://schemas.openxmlformats.org/markup-compatibility/2006">
              <mc:Choice xmlns:v="urn:schemas-microsoft-com:vml" Requires="v">
                <p:oleObj spid="_x0000_s88076" name="Equation" r:id="rId3" imgW="304800" imgH="444500" progId="Equation.3">
                  <p:embed/>
                </p:oleObj>
              </mc:Choice>
              <mc:Fallback>
                <p:oleObj name="Equation" r:id="rId3" imgW="304800" imgH="444500" progId="Equation.3">
                  <p:embed/>
                  <p:pic>
                    <p:nvPicPr>
                      <p:cNvPr id="0" name=""/>
                      <p:cNvPicPr/>
                      <p:nvPr/>
                    </p:nvPicPr>
                    <p:blipFill>
                      <a:blip r:embed="rId4"/>
                      <a:stretch>
                        <a:fillRect/>
                      </a:stretch>
                    </p:blipFill>
                    <p:spPr>
                      <a:xfrm>
                        <a:off x="4800600" y="3752851"/>
                        <a:ext cx="457200" cy="66674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9049180"/>
              </p:ext>
            </p:extLst>
          </p:nvPr>
        </p:nvGraphicFramePr>
        <p:xfrm>
          <a:off x="7086600" y="3752851"/>
          <a:ext cx="457200" cy="666749"/>
        </p:xfrm>
        <a:graphic>
          <a:graphicData uri="http://schemas.openxmlformats.org/presentationml/2006/ole">
            <mc:AlternateContent xmlns:mc="http://schemas.openxmlformats.org/markup-compatibility/2006">
              <mc:Choice xmlns:v="urn:schemas-microsoft-com:vml" Requires="v">
                <p:oleObj spid="_x0000_s88077" name="Equation" r:id="rId5" imgW="304800" imgH="444500" progId="Equation.3">
                  <p:embed/>
                </p:oleObj>
              </mc:Choice>
              <mc:Fallback>
                <p:oleObj name="Equation" r:id="rId5" imgW="304800" imgH="444500" progId="Equation.3">
                  <p:embed/>
                  <p:pic>
                    <p:nvPicPr>
                      <p:cNvPr id="0" name=""/>
                      <p:cNvPicPr/>
                      <p:nvPr/>
                    </p:nvPicPr>
                    <p:blipFill>
                      <a:blip r:embed="rId6"/>
                      <a:stretch>
                        <a:fillRect/>
                      </a:stretch>
                    </p:blipFill>
                    <p:spPr>
                      <a:xfrm>
                        <a:off x="7086600" y="3752851"/>
                        <a:ext cx="457200" cy="66674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71600" y="209550"/>
            <a:ext cx="6400800" cy="1143000"/>
          </a:xfrm>
        </p:spPr>
        <p:txBody>
          <a:bodyPr/>
          <a:lstStyle/>
          <a:p>
            <a:r>
              <a:rPr lang="en-US" sz="2800" b="1" u="sng" dirty="0">
                <a:solidFill>
                  <a:schemeClr val="tx1"/>
                </a:solidFill>
                <a:latin typeface="Calibri" charset="0"/>
              </a:rPr>
              <a:t>DIFFERENT STANDARD FORMS OF THE EQUATION OF A STRAIGHT LINE</a:t>
            </a:r>
          </a:p>
        </p:txBody>
      </p:sp>
      <p:grpSp>
        <p:nvGrpSpPr>
          <p:cNvPr id="2" name="Group 8"/>
          <p:cNvGrpSpPr>
            <a:grpSpLocks/>
          </p:cNvGrpSpPr>
          <p:nvPr/>
        </p:nvGrpSpPr>
        <p:grpSpPr bwMode="auto">
          <a:xfrm>
            <a:off x="381000" y="1524000"/>
            <a:ext cx="8305800" cy="4038600"/>
            <a:chOff x="381000" y="1371600"/>
            <a:chExt cx="8305800" cy="3417277"/>
          </a:xfrm>
        </p:grpSpPr>
        <p:sp>
          <p:nvSpPr>
            <p:cNvPr id="5" name="Subtitle 3"/>
            <p:cNvSpPr txBox="1">
              <a:spLocks/>
            </p:cNvSpPr>
            <p:nvPr/>
          </p:nvSpPr>
          <p:spPr bwMode="auto">
            <a:xfrm>
              <a:off x="381000" y="1371600"/>
              <a:ext cx="8305800" cy="3417277"/>
            </a:xfrm>
            <a:prstGeom prst="rect">
              <a:avLst/>
            </a:prstGeom>
            <a:noFill/>
            <a:ln w="9525">
              <a:noFill/>
              <a:miter lim="800000"/>
              <a:headEnd/>
              <a:tailEnd/>
            </a:ln>
          </p:spPr>
          <p:txBody>
            <a:bodyPr/>
            <a:lstStyle/>
            <a:p>
              <a:pPr algn="just" eaLnBrk="0" hangingPunct="0">
                <a:spcBef>
                  <a:spcPct val="20000"/>
                </a:spcBef>
                <a:buFont typeface="Arial" charset="0"/>
                <a:buNone/>
                <a:defRPr/>
              </a:pPr>
              <a:r>
                <a:rPr lang="en-US" sz="2400" b="1" dirty="0">
                  <a:latin typeface="+mn-lt"/>
                  <a:ea typeface="+mn-ea"/>
                  <a:cs typeface="+mn-cs"/>
                </a:rPr>
                <a:t>A.  </a:t>
              </a:r>
              <a:r>
                <a:rPr lang="en-US" sz="2400" b="1" u="sng" dirty="0">
                  <a:latin typeface="+mn-lt"/>
                  <a:ea typeface="+mn-ea"/>
                  <a:cs typeface="+mn-cs"/>
                </a:rPr>
                <a:t>POINT-SLOPE FORM</a:t>
              </a:r>
              <a:r>
                <a:rPr lang="en-US" sz="2400" b="1" dirty="0">
                  <a:latin typeface="+mn-lt"/>
                  <a:ea typeface="+mn-ea"/>
                  <a:cs typeface="+mn-cs"/>
                </a:rPr>
                <a:t>:</a:t>
              </a:r>
              <a:endParaRPr lang="en-US" sz="2400" dirty="0">
                <a:latin typeface="+mn-lt"/>
                <a:ea typeface="+mn-ea"/>
                <a:cs typeface="+mn-cs"/>
              </a:endParaRPr>
            </a:p>
            <a:p>
              <a:pPr indent="350838" algn="just" eaLnBrk="0" hangingPunct="0">
                <a:spcBef>
                  <a:spcPct val="20000"/>
                </a:spcBef>
                <a:buFont typeface="Arial" charset="0"/>
                <a:buNone/>
                <a:defRPr/>
              </a:pPr>
              <a:r>
                <a:rPr lang="en-US" sz="2400" dirty="0">
                  <a:latin typeface="+mn-lt"/>
                  <a:ea typeface="+mn-ea"/>
                  <a:cs typeface="+mn-cs"/>
                </a:rPr>
                <a:t>If the line passes through the </a:t>
              </a:r>
              <a:r>
                <a:rPr lang="en-US" sz="2400" dirty="0" smtClean="0">
                  <a:latin typeface="+mn-lt"/>
                  <a:ea typeface="+mn-ea"/>
                  <a:cs typeface="+mn-cs"/>
                </a:rPr>
                <a:t>points ( x , y) and  </a:t>
              </a:r>
              <a:r>
                <a:rPr lang="en-US" sz="2400" dirty="0">
                  <a:latin typeface="+mn-lt"/>
                  <a:ea typeface="+mn-ea"/>
                  <a:cs typeface="+mn-cs"/>
                </a:rPr>
                <a:t>(x</a:t>
              </a:r>
              <a:r>
                <a:rPr lang="en-US" sz="2400" baseline="-25000" dirty="0">
                  <a:latin typeface="+mn-lt"/>
                  <a:ea typeface="+mn-ea"/>
                  <a:cs typeface="+mn-cs"/>
                </a:rPr>
                <a:t>1</a:t>
              </a:r>
              <a:r>
                <a:rPr lang="en-US" sz="2400" dirty="0">
                  <a:latin typeface="+mn-lt"/>
                  <a:ea typeface="+mn-ea"/>
                  <a:cs typeface="+mn-cs"/>
                </a:rPr>
                <a:t>, y</a:t>
              </a:r>
              <a:r>
                <a:rPr lang="en-US" sz="2400" baseline="-25000" dirty="0">
                  <a:latin typeface="+mn-lt"/>
                  <a:ea typeface="+mn-ea"/>
                  <a:cs typeface="+mn-cs"/>
                </a:rPr>
                <a:t>1</a:t>
              </a:r>
              <a:r>
                <a:rPr lang="en-US" sz="2400" dirty="0">
                  <a:latin typeface="+mn-lt"/>
                  <a:ea typeface="+mn-ea"/>
                  <a:cs typeface="+mn-cs"/>
                </a:rPr>
                <a:t>), then the slope of the line is                  </a:t>
              </a:r>
              <a:r>
                <a:rPr lang="en-US" sz="2400" dirty="0" smtClean="0">
                  <a:latin typeface="+mn-lt"/>
                  <a:ea typeface="+mn-ea"/>
                  <a:cs typeface="+mn-cs"/>
                </a:rPr>
                <a:t>    .</a:t>
              </a:r>
            </a:p>
            <a:p>
              <a:pPr indent="350838" algn="just" eaLnBrk="0" hangingPunct="0">
                <a:spcBef>
                  <a:spcPct val="20000"/>
                </a:spcBef>
                <a:buFont typeface="Arial" charset="0"/>
                <a:buNone/>
                <a:defRPr/>
              </a:pPr>
              <a:endParaRPr lang="en-US" sz="2400" dirty="0" smtClean="0">
                <a:latin typeface="+mn-lt"/>
                <a:ea typeface="+mn-ea"/>
                <a:cs typeface="+mn-cs"/>
              </a:endParaRPr>
            </a:p>
            <a:p>
              <a:pPr indent="350838" algn="just" eaLnBrk="0" hangingPunct="0">
                <a:spcBef>
                  <a:spcPct val="20000"/>
                </a:spcBef>
                <a:buFont typeface="Arial" charset="0"/>
                <a:buNone/>
                <a:defRPr/>
              </a:pPr>
              <a:r>
                <a:rPr lang="en-US" sz="2400" dirty="0" smtClean="0">
                  <a:latin typeface="+mn-lt"/>
                  <a:ea typeface="+mn-ea"/>
                  <a:cs typeface="+mn-cs"/>
                </a:rPr>
                <a:t>Rewriting </a:t>
              </a:r>
              <a:r>
                <a:rPr lang="en-US" sz="2400" dirty="0">
                  <a:latin typeface="+mn-lt"/>
                  <a:ea typeface="+mn-ea"/>
                  <a:cs typeface="+mn-cs"/>
                </a:rPr>
                <a:t>the equation we </a:t>
              </a:r>
              <a:r>
                <a:rPr lang="en-US" sz="2400" dirty="0" smtClean="0">
                  <a:latin typeface="+mn-lt"/>
                  <a:ea typeface="+mn-ea"/>
                  <a:cs typeface="+mn-cs"/>
                </a:rPr>
                <a:t>have</a:t>
              </a:r>
            </a:p>
            <a:p>
              <a:pPr indent="350838" algn="just" eaLnBrk="0" hangingPunct="0">
                <a:spcBef>
                  <a:spcPct val="20000"/>
                </a:spcBef>
                <a:buFont typeface="Arial" charset="0"/>
                <a:buNone/>
                <a:defRPr/>
              </a:pPr>
              <a:r>
                <a:rPr lang="en-US" sz="2400" dirty="0" smtClean="0">
                  <a:latin typeface="+mn-lt"/>
                  <a:ea typeface="+mn-ea"/>
                  <a:cs typeface="+mn-cs"/>
                </a:rPr>
                <a:t>                              </a:t>
              </a:r>
            </a:p>
            <a:p>
              <a:pPr indent="350838" algn="just" eaLnBrk="0" hangingPunct="0">
                <a:spcBef>
                  <a:spcPct val="20000"/>
                </a:spcBef>
                <a:buFont typeface="Arial" charset="0"/>
                <a:buNone/>
                <a:defRPr/>
              </a:pPr>
              <a:endParaRPr lang="en-US" sz="2400" dirty="0" smtClean="0">
                <a:latin typeface="+mn-lt"/>
                <a:ea typeface="+mn-ea"/>
                <a:cs typeface="+mn-cs"/>
              </a:endParaRPr>
            </a:p>
            <a:p>
              <a:pPr indent="350838" algn="just" eaLnBrk="0" hangingPunct="0">
                <a:spcBef>
                  <a:spcPct val="20000"/>
                </a:spcBef>
                <a:buFont typeface="Arial" charset="0"/>
                <a:buNone/>
                <a:defRPr/>
              </a:pPr>
              <a:r>
                <a:rPr lang="en-US" sz="2400" dirty="0" smtClean="0">
                  <a:latin typeface="+mn-lt"/>
                  <a:ea typeface="+mn-ea"/>
                  <a:cs typeface="+mn-cs"/>
                </a:rPr>
                <a:t>which </a:t>
              </a:r>
              <a:r>
                <a:rPr lang="en-US" sz="2400" dirty="0">
                  <a:latin typeface="+mn-lt"/>
                  <a:ea typeface="+mn-ea"/>
                  <a:cs typeface="+mn-cs"/>
                </a:rPr>
                <a:t>is the standard equation of the point-slope form.</a:t>
              </a:r>
            </a:p>
          </p:txBody>
        </p:sp>
        <p:graphicFrame>
          <p:nvGraphicFramePr>
            <p:cNvPr id="1026" name="Object 3"/>
            <p:cNvGraphicFramePr>
              <a:graphicFrameLocks noChangeAspect="1"/>
            </p:cNvGraphicFramePr>
            <p:nvPr>
              <p:extLst>
                <p:ext uri="{D42A27DB-BD31-4B8C-83A1-F6EECF244321}">
                  <p14:modId xmlns:p14="http://schemas.microsoft.com/office/powerpoint/2010/main" val="533905737"/>
                </p:ext>
              </p:extLst>
            </p:nvPr>
          </p:nvGraphicFramePr>
          <p:xfrm>
            <a:off x="3352800" y="1924822"/>
            <a:ext cx="1219200" cy="753688"/>
          </p:xfrm>
          <a:graphic>
            <a:graphicData uri="http://schemas.openxmlformats.org/presentationml/2006/ole">
              <mc:AlternateContent xmlns:mc="http://schemas.openxmlformats.org/markup-compatibility/2006">
                <mc:Choice xmlns:v="urn:schemas-microsoft-com:vml" Requires="v">
                  <p:oleObj spid="_x0000_s68627" name="Equation" r:id="rId4" imgW="698400" imgH="431640" progId="Equation.3">
                    <p:embed/>
                  </p:oleObj>
                </mc:Choice>
                <mc:Fallback>
                  <p:oleObj name="Equation" r:id="rId4" imgW="6984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924822"/>
                          <a:ext cx="1219200" cy="753688"/>
                        </a:xfrm>
                        <a:prstGeom prst="rect">
                          <a:avLst/>
                        </a:prstGeom>
                        <a:noFill/>
                        <a:ln>
                          <a:noFill/>
                        </a:ln>
                        <a:effectLst/>
                        <a:extLst/>
                      </p:spPr>
                    </p:pic>
                  </p:oleObj>
                </mc:Fallback>
              </mc:AlternateContent>
            </a:graphicData>
          </a:graphic>
        </p:graphicFrame>
        <p:graphicFrame>
          <p:nvGraphicFramePr>
            <p:cNvPr id="1027" name="Object 4"/>
            <p:cNvGraphicFramePr>
              <a:graphicFrameLocks noChangeAspect="1"/>
            </p:cNvGraphicFramePr>
            <p:nvPr>
              <p:extLst>
                <p:ext uri="{D42A27DB-BD31-4B8C-83A1-F6EECF244321}">
                  <p14:modId xmlns:p14="http://schemas.microsoft.com/office/powerpoint/2010/main" val="2920389770"/>
                </p:ext>
              </p:extLst>
            </p:nvPr>
          </p:nvGraphicFramePr>
          <p:xfrm>
            <a:off x="3105150" y="3336613"/>
            <a:ext cx="2152650" cy="420633"/>
          </p:xfrm>
          <a:graphic>
            <a:graphicData uri="http://schemas.openxmlformats.org/presentationml/2006/ole">
              <mc:AlternateContent xmlns:mc="http://schemas.openxmlformats.org/markup-compatibility/2006">
                <mc:Choice xmlns:v="urn:schemas-microsoft-com:vml" Requires="v">
                  <p:oleObj spid="_x0000_s68628" name="Equation" r:id="rId6" imgW="1104840" imgH="215640" progId="Equation.3">
                    <p:embed/>
                  </p:oleObj>
                </mc:Choice>
                <mc:Fallback>
                  <p:oleObj name="Equation" r:id="rId6" imgW="110484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5150" y="3336613"/>
                          <a:ext cx="2152650" cy="420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533400" y="990600"/>
            <a:ext cx="7924800" cy="4953000"/>
            <a:chOff x="419910" y="762000"/>
            <a:chExt cx="7925612" cy="4737653"/>
          </a:xfrm>
        </p:grpSpPr>
        <p:sp>
          <p:nvSpPr>
            <p:cNvPr id="8" name="Subtitle 3"/>
            <p:cNvSpPr txBox="1">
              <a:spLocks/>
            </p:cNvSpPr>
            <p:nvPr/>
          </p:nvSpPr>
          <p:spPr bwMode="auto">
            <a:xfrm>
              <a:off x="419910" y="762000"/>
              <a:ext cx="7925612" cy="4737653"/>
            </a:xfrm>
            <a:prstGeom prst="rect">
              <a:avLst/>
            </a:prstGeom>
            <a:noFill/>
            <a:ln w="9525">
              <a:noFill/>
              <a:miter lim="800000"/>
              <a:headEnd/>
              <a:tailEnd/>
            </a:ln>
          </p:spPr>
          <p:txBody>
            <a:bodyPr/>
            <a:lstStyle/>
            <a:p>
              <a:pPr marL="514350" indent="-514350" algn="just" eaLnBrk="0" hangingPunct="0">
                <a:spcBef>
                  <a:spcPct val="20000"/>
                </a:spcBef>
                <a:defRPr/>
              </a:pPr>
              <a:r>
                <a:rPr lang="en-US" sz="2400" b="1" dirty="0">
                  <a:latin typeface="+mn-lt"/>
                  <a:ea typeface="+mn-ea"/>
                  <a:cs typeface="+mn-cs"/>
                </a:rPr>
                <a:t>B.	</a:t>
              </a:r>
              <a:r>
                <a:rPr lang="en-US" sz="2400" b="1" u="sng" dirty="0">
                  <a:latin typeface="+mn-lt"/>
                  <a:ea typeface="+mn-ea"/>
                  <a:cs typeface="+mn-cs"/>
                </a:rPr>
                <a:t>TWO-POINT FORM</a:t>
              </a:r>
              <a:r>
                <a:rPr lang="en-US" sz="2400" b="1" dirty="0">
                  <a:latin typeface="+mn-lt"/>
                  <a:ea typeface="+mn-ea"/>
                  <a:cs typeface="+mn-cs"/>
                </a:rPr>
                <a:t>:</a:t>
              </a:r>
              <a:endParaRPr lang="en-US" sz="2400" dirty="0">
                <a:latin typeface="+mn-lt"/>
                <a:ea typeface="+mn-ea"/>
                <a:cs typeface="+mn-cs"/>
              </a:endParaRPr>
            </a:p>
            <a:p>
              <a:pPr indent="350838" algn="just" eaLnBrk="0" hangingPunct="0">
                <a:spcBef>
                  <a:spcPct val="20000"/>
                </a:spcBef>
                <a:defRPr/>
              </a:pPr>
              <a:r>
                <a:rPr lang="en-US" sz="2400" dirty="0">
                  <a:latin typeface="+mn-lt"/>
                  <a:ea typeface="+mn-ea"/>
                  <a:cs typeface="+mn-cs"/>
                </a:rPr>
                <a:t>If </a:t>
              </a:r>
              <a:r>
                <a:rPr lang="en-US" sz="2400" dirty="0">
                  <a:latin typeface="+mn-lt"/>
                </a:rPr>
                <a:t>a</a:t>
              </a:r>
              <a:r>
                <a:rPr lang="en-US" sz="2400" dirty="0" smtClean="0">
                  <a:latin typeface="+mn-lt"/>
                  <a:ea typeface="+mn-ea"/>
                  <a:cs typeface="+mn-cs"/>
                </a:rPr>
                <a:t> </a:t>
              </a:r>
              <a:r>
                <a:rPr lang="en-US" sz="2400" dirty="0">
                  <a:latin typeface="+mn-lt"/>
                  <a:ea typeface="+mn-ea"/>
                  <a:cs typeface="+mn-cs"/>
                </a:rPr>
                <a:t>line passes through the points (x</a:t>
              </a:r>
              <a:r>
                <a:rPr lang="en-US" sz="2400" baseline="-25000" dirty="0">
                  <a:latin typeface="+mn-lt"/>
                  <a:ea typeface="+mn-ea"/>
                  <a:cs typeface="+mn-cs"/>
                </a:rPr>
                <a:t>1</a:t>
              </a:r>
              <a:r>
                <a:rPr lang="en-US" sz="2400" dirty="0">
                  <a:latin typeface="+mn-lt"/>
                  <a:ea typeface="+mn-ea"/>
                  <a:cs typeface="+mn-cs"/>
                </a:rPr>
                <a:t>, y</a:t>
              </a:r>
              <a:r>
                <a:rPr lang="en-US" sz="2400" baseline="-25000" dirty="0">
                  <a:latin typeface="+mn-lt"/>
                  <a:ea typeface="+mn-ea"/>
                  <a:cs typeface="+mn-cs"/>
                </a:rPr>
                <a:t>1</a:t>
              </a:r>
              <a:r>
                <a:rPr lang="en-US" sz="2400" dirty="0">
                  <a:latin typeface="+mn-lt"/>
                  <a:ea typeface="+mn-ea"/>
                  <a:cs typeface="+mn-cs"/>
                </a:rPr>
                <a:t>) </a:t>
              </a:r>
              <a:r>
                <a:rPr lang="en-US" sz="2400" dirty="0" smtClean="0">
                  <a:latin typeface="+mn-lt"/>
                  <a:ea typeface="+mn-ea"/>
                  <a:cs typeface="+mn-cs"/>
                </a:rPr>
                <a:t>and (</a:t>
              </a:r>
              <a:r>
                <a:rPr lang="en-US" sz="2400" dirty="0">
                  <a:latin typeface="+mn-lt"/>
                  <a:ea typeface="+mn-ea"/>
                  <a:cs typeface="+mn-cs"/>
                </a:rPr>
                <a:t>x</a:t>
              </a:r>
              <a:r>
                <a:rPr lang="en-US" sz="2400" baseline="-25000" dirty="0">
                  <a:latin typeface="+mn-lt"/>
                  <a:ea typeface="+mn-ea"/>
                  <a:cs typeface="+mn-cs"/>
                </a:rPr>
                <a:t>2</a:t>
              </a:r>
              <a:r>
                <a:rPr lang="en-US" sz="2400" dirty="0">
                  <a:latin typeface="+mn-lt"/>
                  <a:ea typeface="+mn-ea"/>
                  <a:cs typeface="+mn-cs"/>
                </a:rPr>
                <a:t>, y</a:t>
              </a:r>
              <a:r>
                <a:rPr lang="en-US" sz="2400" baseline="-25000" dirty="0">
                  <a:latin typeface="+mn-lt"/>
                  <a:ea typeface="+mn-ea"/>
                  <a:cs typeface="+mn-cs"/>
                </a:rPr>
                <a:t>2</a:t>
              </a:r>
              <a:r>
                <a:rPr lang="en-US" sz="2400" dirty="0">
                  <a:latin typeface="+mn-lt"/>
                  <a:ea typeface="+mn-ea"/>
                  <a:cs typeface="+mn-cs"/>
                </a:rPr>
                <a:t>), then the slope of the line </a:t>
              </a:r>
              <a:r>
                <a:rPr lang="en-US" sz="2400" dirty="0" smtClean="0">
                  <a:latin typeface="+mn-lt"/>
                  <a:ea typeface="+mn-ea"/>
                  <a:cs typeface="+mn-cs"/>
                </a:rPr>
                <a:t>is                      .</a:t>
              </a:r>
            </a:p>
            <a:p>
              <a:pPr indent="350838" algn="just" eaLnBrk="0" hangingPunct="0">
                <a:spcBef>
                  <a:spcPct val="20000"/>
                </a:spcBef>
                <a:defRPr/>
              </a:pPr>
              <a:r>
                <a:rPr lang="en-US" sz="2400" dirty="0" smtClean="0">
                  <a:latin typeface="+mn-lt"/>
                  <a:ea typeface="+mn-ea"/>
                  <a:cs typeface="+mn-cs"/>
                </a:rPr>
                <a:t>                   </a:t>
              </a:r>
              <a:endParaRPr lang="en-US" sz="2400" dirty="0">
                <a:latin typeface="+mn-lt"/>
                <a:ea typeface="+mn-ea"/>
                <a:cs typeface="+mn-cs"/>
              </a:endParaRPr>
            </a:p>
            <a:p>
              <a:pPr algn="just" eaLnBrk="0" hangingPunct="0">
                <a:spcBef>
                  <a:spcPct val="20000"/>
                </a:spcBef>
                <a:defRPr/>
              </a:pPr>
              <a:r>
                <a:rPr lang="en-US" sz="2400" dirty="0">
                  <a:latin typeface="+mn-lt"/>
                  <a:ea typeface="+mn-ea"/>
                  <a:cs typeface="+mn-cs"/>
                </a:rPr>
                <a:t>Substituting it in the point-slope </a:t>
              </a:r>
              <a:r>
                <a:rPr lang="en-US" sz="2400" dirty="0" smtClean="0">
                  <a:latin typeface="+mn-lt"/>
                  <a:ea typeface="+mn-ea"/>
                  <a:cs typeface="+mn-cs"/>
                </a:rPr>
                <a:t>formula will result to</a:t>
              </a:r>
            </a:p>
            <a:p>
              <a:pPr algn="just" eaLnBrk="0" hangingPunct="0">
                <a:spcBef>
                  <a:spcPct val="20000"/>
                </a:spcBef>
                <a:defRPr/>
              </a:pPr>
              <a:endParaRPr lang="en-US" sz="2400" dirty="0">
                <a:latin typeface="+mn-lt"/>
              </a:endParaRPr>
            </a:p>
            <a:p>
              <a:pPr algn="just" eaLnBrk="0" hangingPunct="0">
                <a:spcBef>
                  <a:spcPct val="20000"/>
                </a:spcBef>
                <a:defRPr/>
              </a:pPr>
              <a:endParaRPr lang="en-US" sz="2400" dirty="0" smtClean="0">
                <a:latin typeface="+mn-lt"/>
                <a:ea typeface="+mn-ea"/>
                <a:cs typeface="+mn-cs"/>
              </a:endParaRPr>
            </a:p>
            <a:p>
              <a:pPr algn="just" eaLnBrk="0" hangingPunct="0">
                <a:spcBef>
                  <a:spcPct val="20000"/>
                </a:spcBef>
                <a:defRPr/>
              </a:pPr>
              <a:endParaRPr lang="en-US" sz="2400" dirty="0">
                <a:latin typeface="+mn-lt"/>
              </a:endParaRPr>
            </a:p>
            <a:p>
              <a:pPr algn="just" eaLnBrk="0" hangingPunct="0">
                <a:spcBef>
                  <a:spcPct val="20000"/>
                </a:spcBef>
                <a:defRPr/>
              </a:pPr>
              <a:endParaRPr lang="en-US" sz="2400" dirty="0" smtClean="0">
                <a:latin typeface="+mn-lt"/>
                <a:ea typeface="+mn-ea"/>
                <a:cs typeface="+mn-cs"/>
              </a:endParaRPr>
            </a:p>
            <a:p>
              <a:pPr algn="just" eaLnBrk="0" hangingPunct="0">
                <a:spcBef>
                  <a:spcPct val="20000"/>
                </a:spcBef>
                <a:defRPr/>
              </a:pPr>
              <a:r>
                <a:rPr lang="en-US" sz="2400" dirty="0" smtClean="0">
                  <a:latin typeface="+mn-lt"/>
                  <a:ea typeface="+mn-ea"/>
                  <a:cs typeface="+mn-cs"/>
                </a:rPr>
                <a:t>the </a:t>
              </a:r>
              <a:r>
                <a:rPr lang="en-US" sz="2400" dirty="0">
                  <a:latin typeface="+mn-lt"/>
                  <a:ea typeface="+mn-ea"/>
                  <a:cs typeface="+mn-cs"/>
                </a:rPr>
                <a:t>standard equation </a:t>
              </a:r>
              <a:r>
                <a:rPr lang="en-US" sz="2400" dirty="0" smtClean="0">
                  <a:latin typeface="+mn-lt"/>
                  <a:ea typeface="+mn-ea"/>
                  <a:cs typeface="+mn-cs"/>
                </a:rPr>
                <a:t>of the </a:t>
              </a:r>
              <a:r>
                <a:rPr lang="en-US" sz="2400" dirty="0">
                  <a:latin typeface="+mn-lt"/>
                  <a:ea typeface="+mn-ea"/>
                  <a:cs typeface="+mn-cs"/>
                </a:rPr>
                <a:t>two-point form.    </a:t>
              </a:r>
            </a:p>
            <a:p>
              <a:pPr algn="just" eaLnBrk="0" hangingPunct="0">
                <a:spcBef>
                  <a:spcPct val="20000"/>
                </a:spcBef>
                <a:defRPr/>
              </a:pPr>
              <a:r>
                <a:rPr lang="en-US" sz="2800" dirty="0">
                  <a:latin typeface="+mn-lt"/>
                  <a:ea typeface="+mn-ea"/>
                  <a:cs typeface="+mn-cs"/>
                </a:rPr>
                <a:t>                                      </a:t>
              </a:r>
              <a:endParaRPr lang="en-US" sz="2800" b="1" dirty="0">
                <a:latin typeface="+mn-lt"/>
                <a:ea typeface="+mn-ea"/>
                <a:cs typeface="+mn-cs"/>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3776238421"/>
                </p:ext>
              </p:extLst>
            </p:nvPr>
          </p:nvGraphicFramePr>
          <p:xfrm>
            <a:off x="3392015" y="1417983"/>
            <a:ext cx="1428750" cy="825500"/>
          </p:xfrm>
          <a:graphic>
            <a:graphicData uri="http://schemas.openxmlformats.org/presentationml/2006/ole">
              <mc:AlternateContent xmlns:mc="http://schemas.openxmlformats.org/markup-compatibility/2006">
                <mc:Choice xmlns:v="urn:schemas-microsoft-com:vml" Requires="v">
                  <p:oleObj spid="_x0000_s71697" name="Equation" r:id="rId3" imgW="761760" imgH="431640" progId="Equation.3">
                    <p:embed/>
                  </p:oleObj>
                </mc:Choice>
                <mc:Fallback>
                  <p:oleObj name="Equation" r:id="rId3" imgW="7617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015" y="1417983"/>
                          <a:ext cx="14287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5" name="Object 4"/>
            <p:cNvGraphicFramePr>
              <a:graphicFrameLocks noChangeAspect="1"/>
            </p:cNvGraphicFramePr>
            <p:nvPr>
              <p:extLst>
                <p:ext uri="{D42A27DB-BD31-4B8C-83A1-F6EECF244321}">
                  <p14:modId xmlns:p14="http://schemas.microsoft.com/office/powerpoint/2010/main" val="338895102"/>
                </p:ext>
              </p:extLst>
            </p:nvPr>
          </p:nvGraphicFramePr>
          <p:xfrm>
            <a:off x="2515624" y="3124200"/>
            <a:ext cx="3010209" cy="938212"/>
          </p:xfrm>
          <a:graphic>
            <a:graphicData uri="http://schemas.openxmlformats.org/presentationml/2006/ole">
              <mc:AlternateContent xmlns:mc="http://schemas.openxmlformats.org/markup-compatibility/2006">
                <mc:Choice xmlns:v="urn:schemas-microsoft-com:vml" Requires="v">
                  <p:oleObj spid="_x0000_s71698" name="Equation" r:id="rId5" imgW="1574640" imgH="482400" progId="Equation.3">
                    <p:embed/>
                  </p:oleObj>
                </mc:Choice>
                <mc:Fallback>
                  <p:oleObj name="Equation" r:id="rId5" imgW="157464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624" y="3124200"/>
                          <a:ext cx="3010209"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5800" y="762000"/>
            <a:ext cx="8305800" cy="5334000"/>
            <a:chOff x="457200" y="-1371600"/>
            <a:chExt cx="8305800" cy="5486400"/>
          </a:xfrm>
        </p:grpSpPr>
        <p:sp>
          <p:nvSpPr>
            <p:cNvPr id="5" name="Subtitle 3"/>
            <p:cNvSpPr txBox="1">
              <a:spLocks/>
            </p:cNvSpPr>
            <p:nvPr/>
          </p:nvSpPr>
          <p:spPr bwMode="auto">
            <a:xfrm>
              <a:off x="457200" y="-1371600"/>
              <a:ext cx="8305800" cy="5486400"/>
            </a:xfrm>
            <a:prstGeom prst="rect">
              <a:avLst/>
            </a:prstGeom>
            <a:noFill/>
            <a:ln w="9525">
              <a:noFill/>
              <a:miter lim="800000"/>
              <a:headEnd/>
              <a:tailEnd/>
            </a:ln>
          </p:spPr>
          <p:txBody>
            <a:bodyPr/>
            <a:lstStyle/>
            <a:p>
              <a:pPr marL="514350" indent="-514350" algn="just" eaLnBrk="0" hangingPunct="0">
                <a:spcBef>
                  <a:spcPct val="20000"/>
                </a:spcBef>
                <a:buAutoNum type="alphaUcPeriod" startAt="3"/>
                <a:defRPr/>
              </a:pPr>
              <a:r>
                <a:rPr lang="en-US" sz="2400" b="1" u="sng" dirty="0" smtClean="0">
                  <a:latin typeface="+mn-lt"/>
                  <a:ea typeface="+mn-ea"/>
                  <a:cs typeface="+mn-cs"/>
                </a:rPr>
                <a:t>SLOPE</a:t>
              </a:r>
              <a:r>
                <a:rPr lang="en-US" sz="2400" b="1" u="sng" dirty="0">
                  <a:latin typeface="+mn-lt"/>
                  <a:ea typeface="+mn-ea"/>
                  <a:cs typeface="+mn-cs"/>
                </a:rPr>
                <a:t>-INTERCEPT FORM</a:t>
              </a:r>
              <a:r>
                <a:rPr lang="en-US" sz="2400" b="1" dirty="0" smtClean="0">
                  <a:latin typeface="+mn-lt"/>
                  <a:ea typeface="+mn-ea"/>
                  <a:cs typeface="+mn-cs"/>
                </a:rPr>
                <a:t>:</a:t>
              </a:r>
            </a:p>
            <a:p>
              <a:pPr algn="just" eaLnBrk="0" hangingPunct="0">
                <a:spcBef>
                  <a:spcPct val="20000"/>
                </a:spcBef>
                <a:defRPr/>
              </a:pPr>
              <a:endParaRPr lang="en-US" sz="2400" dirty="0">
                <a:latin typeface="+mn-lt"/>
                <a:ea typeface="+mn-ea"/>
                <a:cs typeface="+mn-cs"/>
              </a:endParaRPr>
            </a:p>
            <a:p>
              <a:pPr indent="350838" algn="just" eaLnBrk="0" hangingPunct="0">
                <a:spcBef>
                  <a:spcPct val="20000"/>
                </a:spcBef>
                <a:defRPr/>
              </a:pPr>
              <a:r>
                <a:rPr lang="en-US" sz="2400" dirty="0" smtClean="0">
                  <a:latin typeface="+mn-lt"/>
                  <a:ea typeface="+mn-ea"/>
                  <a:cs typeface="+mn-cs"/>
                </a:rPr>
                <a:t>    Consider </a:t>
              </a:r>
              <a:r>
                <a:rPr lang="en-US" sz="2400" dirty="0">
                  <a:latin typeface="+mn-lt"/>
                  <a:ea typeface="+mn-ea"/>
                  <a:cs typeface="+mn-cs"/>
                </a:rPr>
                <a:t>a line </a:t>
              </a:r>
              <a:r>
                <a:rPr lang="en-US" sz="2400" dirty="0" smtClean="0">
                  <a:latin typeface="+mn-lt"/>
                  <a:ea typeface="+mn-ea"/>
                  <a:cs typeface="+mn-cs"/>
                </a:rPr>
                <a:t>containing the point P( x, y) and not </a:t>
              </a:r>
              <a:r>
                <a:rPr lang="en-US" sz="2400" dirty="0">
                  <a:latin typeface="+mn-lt"/>
                  <a:ea typeface="+mn-ea"/>
                  <a:cs typeface="+mn-cs"/>
                </a:rPr>
                <a:t>parallel to </a:t>
              </a:r>
              <a:r>
                <a:rPr lang="en-US" sz="2400" dirty="0" smtClean="0">
                  <a:latin typeface="+mn-lt"/>
                  <a:ea typeface="+mn-ea"/>
                  <a:cs typeface="+mn-cs"/>
                </a:rPr>
                <a:t>either </a:t>
              </a:r>
              <a:r>
                <a:rPr lang="en-US" sz="2400" dirty="0">
                  <a:latin typeface="+mn-lt"/>
                  <a:ea typeface="+mn-ea"/>
                  <a:cs typeface="+mn-cs"/>
                </a:rPr>
                <a:t>of the coordinate axes. Let the slope of the line be </a:t>
              </a:r>
              <a:r>
                <a:rPr lang="en-US" sz="2400" b="1" i="1" dirty="0">
                  <a:latin typeface="+mn-lt"/>
                  <a:ea typeface="+mn-ea"/>
                  <a:cs typeface="+mn-cs"/>
                </a:rPr>
                <a:t>m</a:t>
              </a:r>
              <a:r>
                <a:rPr lang="en-US" sz="2400" dirty="0">
                  <a:latin typeface="+mn-lt"/>
                  <a:ea typeface="+mn-ea"/>
                  <a:cs typeface="+mn-cs"/>
                </a:rPr>
                <a:t> </a:t>
              </a:r>
              <a:r>
                <a:rPr lang="en-US" sz="2400" dirty="0" smtClean="0">
                  <a:latin typeface="+mn-lt"/>
                  <a:ea typeface="+mn-ea"/>
                  <a:cs typeface="+mn-cs"/>
                </a:rPr>
                <a:t>and the y-intercept ( the intersection point with </a:t>
              </a:r>
              <a:r>
                <a:rPr lang="en-US" sz="2400" dirty="0">
                  <a:latin typeface="+mn-lt"/>
                  <a:ea typeface="+mn-ea"/>
                  <a:cs typeface="+mn-cs"/>
                </a:rPr>
                <a:t>the y-</a:t>
              </a:r>
              <a:r>
                <a:rPr lang="en-US" sz="2400" dirty="0" smtClean="0">
                  <a:latin typeface="+mn-lt"/>
                  <a:ea typeface="+mn-ea"/>
                  <a:cs typeface="+mn-cs"/>
                </a:rPr>
                <a:t>axis) </a:t>
              </a:r>
              <a:r>
                <a:rPr lang="en-US" sz="2400" dirty="0">
                  <a:latin typeface="+mn-lt"/>
                  <a:ea typeface="+mn-ea"/>
                  <a:cs typeface="+mn-cs"/>
                </a:rPr>
                <a:t>at point (0, b), then the slope of the line </a:t>
              </a:r>
              <a:r>
                <a:rPr lang="en-US" sz="2400" dirty="0" smtClean="0">
                  <a:latin typeface="+mn-lt"/>
                  <a:ea typeface="+mn-ea"/>
                  <a:cs typeface="+mn-cs"/>
                </a:rPr>
                <a:t>is                     </a:t>
              </a:r>
              <a:r>
                <a:rPr lang="en-US" sz="2400" dirty="0">
                  <a:latin typeface="+mn-lt"/>
                  <a:ea typeface="+mn-ea"/>
                  <a:cs typeface="+mn-cs"/>
                </a:rPr>
                <a:t>. </a:t>
              </a:r>
              <a:endParaRPr lang="en-US" sz="2400" dirty="0" smtClean="0">
                <a:latin typeface="+mn-lt"/>
                <a:ea typeface="+mn-ea"/>
                <a:cs typeface="+mn-cs"/>
              </a:endParaRPr>
            </a:p>
            <a:p>
              <a:pPr indent="350838" algn="just" eaLnBrk="0" hangingPunct="0">
                <a:spcBef>
                  <a:spcPct val="20000"/>
                </a:spcBef>
                <a:defRPr/>
              </a:pPr>
              <a:endParaRPr lang="en-US" sz="2400" dirty="0">
                <a:latin typeface="+mn-lt"/>
              </a:endParaRPr>
            </a:p>
            <a:p>
              <a:pPr indent="350838" algn="just" eaLnBrk="0" hangingPunct="0">
                <a:spcBef>
                  <a:spcPct val="20000"/>
                </a:spcBef>
                <a:defRPr/>
              </a:pPr>
              <a:r>
                <a:rPr lang="en-US" sz="2400" dirty="0" smtClean="0">
                  <a:latin typeface="+mn-lt"/>
                  <a:ea typeface="+mn-ea"/>
                  <a:cs typeface="+mn-cs"/>
                </a:rPr>
                <a:t>Rewriting </a:t>
              </a:r>
              <a:r>
                <a:rPr lang="en-US" sz="2400" dirty="0">
                  <a:latin typeface="+mn-lt"/>
                  <a:ea typeface="+mn-ea"/>
                  <a:cs typeface="+mn-cs"/>
                </a:rPr>
                <a:t>the equation, </a:t>
              </a:r>
              <a:r>
                <a:rPr lang="en-US" sz="2400" dirty="0" smtClean="0">
                  <a:latin typeface="+mn-lt"/>
                  <a:ea typeface="+mn-ea"/>
                  <a:cs typeface="+mn-cs"/>
                </a:rPr>
                <a:t>we obtain</a:t>
              </a:r>
            </a:p>
            <a:p>
              <a:pPr indent="350838" algn="just" eaLnBrk="0" hangingPunct="0">
                <a:spcBef>
                  <a:spcPct val="20000"/>
                </a:spcBef>
                <a:defRPr/>
              </a:pPr>
              <a:endParaRPr lang="en-US" sz="2400" dirty="0">
                <a:latin typeface="+mn-lt"/>
              </a:endParaRPr>
            </a:p>
            <a:p>
              <a:pPr indent="350838" algn="just" eaLnBrk="0" hangingPunct="0">
                <a:spcBef>
                  <a:spcPct val="20000"/>
                </a:spcBef>
                <a:defRPr/>
              </a:pPr>
              <a:endParaRPr lang="en-US" sz="2400" dirty="0">
                <a:latin typeface="+mn-lt"/>
                <a:ea typeface="+mn-ea"/>
                <a:cs typeface="+mn-cs"/>
              </a:endParaRPr>
            </a:p>
            <a:p>
              <a:pPr algn="just" eaLnBrk="0" hangingPunct="0">
                <a:spcBef>
                  <a:spcPct val="20000"/>
                </a:spcBef>
                <a:defRPr/>
              </a:pPr>
              <a:r>
                <a:rPr lang="en-US" sz="2400" dirty="0">
                  <a:latin typeface="+mn-lt"/>
                  <a:ea typeface="+mn-ea"/>
                  <a:cs typeface="+mn-cs"/>
                </a:rPr>
                <a:t> </a:t>
              </a:r>
              <a:r>
                <a:rPr lang="en-US" sz="2400" dirty="0" smtClean="0">
                  <a:latin typeface="+mn-lt"/>
                  <a:ea typeface="+mn-ea"/>
                  <a:cs typeface="+mn-cs"/>
                </a:rPr>
                <a:t>the </a:t>
              </a:r>
              <a:r>
                <a:rPr lang="en-US" sz="2400" dirty="0">
                  <a:latin typeface="+mn-lt"/>
                  <a:ea typeface="+mn-ea"/>
                  <a:cs typeface="+mn-cs"/>
                </a:rPr>
                <a:t>standard equation of the slope-intercept form.</a:t>
              </a:r>
            </a:p>
            <a:p>
              <a:pPr algn="just" eaLnBrk="0" hangingPunct="0">
                <a:spcBef>
                  <a:spcPct val="20000"/>
                </a:spcBef>
                <a:defRPr/>
              </a:pPr>
              <a:r>
                <a:rPr lang="en-US" sz="2800" dirty="0">
                  <a:latin typeface="+mn-lt"/>
                  <a:ea typeface="+mn-ea"/>
                  <a:cs typeface="+mn-cs"/>
                </a:rPr>
                <a:t>  </a:t>
              </a:r>
              <a:endParaRPr lang="en-US" sz="2800" b="1" dirty="0">
                <a:latin typeface="+mn-lt"/>
                <a:ea typeface="+mn-ea"/>
                <a:cs typeface="+mn-cs"/>
              </a:endParaRPr>
            </a:p>
          </p:txBody>
        </p:sp>
        <p:graphicFrame>
          <p:nvGraphicFramePr>
            <p:cNvPr id="5122" name="Object 3"/>
            <p:cNvGraphicFramePr>
              <a:graphicFrameLocks noChangeAspect="1"/>
            </p:cNvGraphicFramePr>
            <p:nvPr>
              <p:extLst>
                <p:ext uri="{D42A27DB-BD31-4B8C-83A1-F6EECF244321}">
                  <p14:modId xmlns:p14="http://schemas.microsoft.com/office/powerpoint/2010/main" val="2146617368"/>
                </p:ext>
              </p:extLst>
            </p:nvPr>
          </p:nvGraphicFramePr>
          <p:xfrm>
            <a:off x="5567362" y="587829"/>
            <a:ext cx="1214438" cy="752475"/>
          </p:xfrm>
          <a:graphic>
            <a:graphicData uri="http://schemas.openxmlformats.org/presentationml/2006/ole">
              <mc:AlternateContent xmlns:mc="http://schemas.openxmlformats.org/markup-compatibility/2006">
                <mc:Choice xmlns:v="urn:schemas-microsoft-com:vml" Requires="v">
                  <p:oleObj spid="_x0000_s73745" name="Equation" r:id="rId3" imgW="634680" imgH="393480" progId="Equation.3">
                    <p:embed/>
                  </p:oleObj>
                </mc:Choice>
                <mc:Fallback>
                  <p:oleObj name="Equation" r:id="rId3" imgW="634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2" y="587829"/>
                          <a:ext cx="1214438"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123" name="Object 4"/>
            <p:cNvGraphicFramePr>
              <a:graphicFrameLocks noChangeAspect="1"/>
            </p:cNvGraphicFramePr>
            <p:nvPr>
              <p:extLst>
                <p:ext uri="{D42A27DB-BD31-4B8C-83A1-F6EECF244321}">
                  <p14:modId xmlns:p14="http://schemas.microsoft.com/office/powerpoint/2010/main" val="2556014904"/>
                </p:ext>
              </p:extLst>
            </p:nvPr>
          </p:nvGraphicFramePr>
          <p:xfrm>
            <a:off x="3489325" y="2312126"/>
            <a:ext cx="1311275" cy="395288"/>
          </p:xfrm>
          <a:graphic>
            <a:graphicData uri="http://schemas.openxmlformats.org/presentationml/2006/ole">
              <mc:AlternateContent xmlns:mc="http://schemas.openxmlformats.org/markup-compatibility/2006">
                <mc:Choice xmlns:v="urn:schemas-microsoft-com:vml" Requires="v">
                  <p:oleObj spid="_x0000_s73746" name="Equation" r:id="rId5" imgW="672840" imgH="203040" progId="Equation.3">
                    <p:embed/>
                  </p:oleObj>
                </mc:Choice>
                <mc:Fallback>
                  <p:oleObj name="Equation" r:id="rId5" imgW="6728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325" y="2312126"/>
                          <a:ext cx="13112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420688" y="838200"/>
            <a:ext cx="7808912" cy="5334000"/>
            <a:chOff x="419910" y="2819400"/>
            <a:chExt cx="7809690" cy="3352800"/>
          </a:xfrm>
        </p:grpSpPr>
        <p:sp>
          <p:nvSpPr>
            <p:cNvPr id="6" name="Subtitle 3"/>
            <p:cNvSpPr txBox="1">
              <a:spLocks/>
            </p:cNvSpPr>
            <p:nvPr/>
          </p:nvSpPr>
          <p:spPr bwMode="auto">
            <a:xfrm>
              <a:off x="419910" y="2819400"/>
              <a:ext cx="7809690" cy="3352800"/>
            </a:xfrm>
            <a:prstGeom prst="rect">
              <a:avLst/>
            </a:prstGeom>
            <a:noFill/>
            <a:ln w="9525">
              <a:noFill/>
              <a:miter lim="800000"/>
              <a:headEnd/>
              <a:tailEnd/>
            </a:ln>
          </p:spPr>
          <p:txBody>
            <a:bodyPr/>
            <a:lstStyle/>
            <a:p>
              <a:pPr marL="514350" indent="-514350" algn="just" eaLnBrk="0" hangingPunct="0">
                <a:spcBef>
                  <a:spcPct val="20000"/>
                </a:spcBef>
                <a:defRPr/>
              </a:pPr>
              <a:r>
                <a:rPr lang="en-US" sz="2400" b="1" dirty="0">
                  <a:latin typeface="+mn-lt"/>
                  <a:ea typeface="+mn-ea"/>
                  <a:cs typeface="+mn-cs"/>
                </a:rPr>
                <a:t>D.	</a:t>
              </a:r>
              <a:r>
                <a:rPr lang="en-US" sz="2400" b="1" u="sng" dirty="0">
                  <a:latin typeface="+mn-lt"/>
                  <a:ea typeface="+mn-ea"/>
                  <a:cs typeface="+mn-cs"/>
                </a:rPr>
                <a:t>INTERCEPT FORM</a:t>
              </a:r>
              <a:r>
                <a:rPr lang="en-US" sz="2400" b="1" dirty="0">
                  <a:latin typeface="+mn-lt"/>
                  <a:ea typeface="+mn-ea"/>
                  <a:cs typeface="+mn-cs"/>
                </a:rPr>
                <a:t>:</a:t>
              </a:r>
              <a:endParaRPr lang="en-US" sz="2400" dirty="0">
                <a:latin typeface="+mn-lt"/>
                <a:ea typeface="+mn-ea"/>
                <a:cs typeface="+mn-cs"/>
              </a:endParaRPr>
            </a:p>
            <a:p>
              <a:pPr indent="350838" algn="just" eaLnBrk="0" hangingPunct="0">
                <a:spcBef>
                  <a:spcPct val="20000"/>
                </a:spcBef>
                <a:defRPr/>
              </a:pPr>
              <a:r>
                <a:rPr lang="en-US" sz="2400" dirty="0">
                  <a:latin typeface="+mn-lt"/>
                  <a:ea typeface="+mn-ea"/>
                  <a:cs typeface="+mn-cs"/>
                </a:rPr>
                <a:t>Let  the intercepts of </a:t>
              </a:r>
              <a:r>
                <a:rPr lang="en-US" sz="2400" dirty="0">
                  <a:latin typeface="+mn-lt"/>
                </a:rPr>
                <a:t>a</a:t>
              </a:r>
              <a:r>
                <a:rPr lang="en-US" sz="2400" dirty="0" smtClean="0">
                  <a:latin typeface="+mn-lt"/>
                  <a:ea typeface="+mn-ea"/>
                  <a:cs typeface="+mn-cs"/>
                </a:rPr>
                <a:t> </a:t>
              </a:r>
              <a:r>
                <a:rPr lang="en-US" sz="2400" dirty="0">
                  <a:latin typeface="+mn-lt"/>
                  <a:ea typeface="+mn-ea"/>
                  <a:cs typeface="+mn-cs"/>
                </a:rPr>
                <a:t>line be the points (a, 0</a:t>
              </a:r>
              <a:r>
                <a:rPr lang="en-US" sz="2400" dirty="0" smtClean="0">
                  <a:latin typeface="+mn-lt"/>
                  <a:ea typeface="+mn-ea"/>
                  <a:cs typeface="+mn-cs"/>
                </a:rPr>
                <a:t>), the x-intercept,</a:t>
              </a:r>
              <a:r>
                <a:rPr lang="en-US" sz="2400" dirty="0">
                  <a:latin typeface="+mn-lt"/>
                </a:rPr>
                <a:t> </a:t>
              </a:r>
              <a:r>
                <a:rPr lang="en-US" sz="2400" dirty="0" smtClean="0">
                  <a:latin typeface="+mn-lt"/>
                  <a:ea typeface="+mn-ea"/>
                  <a:cs typeface="+mn-cs"/>
                </a:rPr>
                <a:t>and </a:t>
              </a:r>
              <a:r>
                <a:rPr lang="en-US" sz="2400" dirty="0">
                  <a:latin typeface="+mn-lt"/>
                  <a:ea typeface="+mn-ea"/>
                  <a:cs typeface="+mn-cs"/>
                </a:rPr>
                <a:t>(0, b</a:t>
              </a:r>
              <a:r>
                <a:rPr lang="en-US" sz="2400" dirty="0" smtClean="0">
                  <a:latin typeface="+mn-lt"/>
                  <a:ea typeface="+mn-ea"/>
                  <a:cs typeface="+mn-cs"/>
                </a:rPr>
                <a:t>), the y-intercept. </a:t>
              </a:r>
              <a:r>
                <a:rPr lang="en-US" sz="2400" dirty="0">
                  <a:latin typeface="+mn-lt"/>
                  <a:ea typeface="+mn-ea"/>
                  <a:cs typeface="+mn-cs"/>
                </a:rPr>
                <a:t>Then the slope of the line </a:t>
              </a:r>
              <a:r>
                <a:rPr lang="en-US" sz="2400" dirty="0" smtClean="0">
                  <a:latin typeface="+mn-lt"/>
                  <a:ea typeface="+mn-ea"/>
                  <a:cs typeface="+mn-cs"/>
                </a:rPr>
                <a:t>is defined by                      .</a:t>
              </a:r>
            </a:p>
            <a:p>
              <a:pPr indent="350838" algn="just" eaLnBrk="0" hangingPunct="0">
                <a:spcBef>
                  <a:spcPct val="20000"/>
                </a:spcBef>
                <a:defRPr/>
              </a:pPr>
              <a:endParaRPr lang="en-US" sz="2400" dirty="0" smtClean="0">
                <a:latin typeface="+mn-lt"/>
                <a:ea typeface="+mn-ea"/>
                <a:cs typeface="+mn-cs"/>
              </a:endParaRPr>
            </a:p>
            <a:p>
              <a:pPr indent="350838" algn="just" eaLnBrk="0" hangingPunct="0">
                <a:spcBef>
                  <a:spcPct val="20000"/>
                </a:spcBef>
                <a:defRPr/>
              </a:pPr>
              <a:r>
                <a:rPr lang="en-US" sz="2400" dirty="0" smtClean="0">
                  <a:latin typeface="+mn-lt"/>
                  <a:ea typeface="+mn-ea"/>
                  <a:cs typeface="+mn-cs"/>
                </a:rPr>
                <a:t>Using the Point-slope form, the equation is written as</a:t>
              </a:r>
              <a:endParaRPr lang="en-US" sz="2400" dirty="0">
                <a:latin typeface="+mn-lt"/>
                <a:ea typeface="+mn-ea"/>
                <a:cs typeface="+mn-cs"/>
              </a:endParaRPr>
            </a:p>
            <a:p>
              <a:pPr algn="just" eaLnBrk="0" hangingPunct="0">
                <a:spcBef>
                  <a:spcPct val="20000"/>
                </a:spcBef>
                <a:defRPr/>
              </a:pPr>
              <a:r>
                <a:rPr lang="en-US" sz="2400" dirty="0">
                  <a:latin typeface="+mn-lt"/>
                </a:rPr>
                <a:t> </a:t>
              </a:r>
              <a:r>
                <a:rPr lang="en-US" sz="2400" dirty="0" smtClean="0">
                  <a:latin typeface="+mn-lt"/>
                </a:rPr>
                <a:t>         </a:t>
              </a:r>
            </a:p>
            <a:p>
              <a:pPr algn="just" eaLnBrk="0" hangingPunct="0">
                <a:spcBef>
                  <a:spcPct val="20000"/>
                </a:spcBef>
                <a:defRPr/>
              </a:pPr>
              <a:endParaRPr lang="en-US" sz="2400" dirty="0">
                <a:latin typeface="+mn-lt"/>
                <a:ea typeface="+mn-ea"/>
                <a:cs typeface="+mn-cs"/>
              </a:endParaRPr>
            </a:p>
            <a:p>
              <a:pPr algn="just" eaLnBrk="0" hangingPunct="0">
                <a:spcBef>
                  <a:spcPct val="20000"/>
                </a:spcBef>
                <a:defRPr/>
              </a:pPr>
              <a:r>
                <a:rPr lang="en-US" sz="2400" dirty="0" smtClean="0">
                  <a:latin typeface="+mn-lt"/>
                  <a:ea typeface="+mn-ea"/>
                  <a:cs typeface="+mn-cs"/>
                </a:rPr>
                <a:t>  or simply as</a:t>
              </a:r>
            </a:p>
            <a:p>
              <a:pPr algn="just" eaLnBrk="0" hangingPunct="0">
                <a:spcBef>
                  <a:spcPct val="20000"/>
                </a:spcBef>
                <a:defRPr/>
              </a:pPr>
              <a:endParaRPr lang="en-US" sz="2400" b="1" dirty="0">
                <a:latin typeface="+mn-lt"/>
              </a:endParaRPr>
            </a:p>
            <a:p>
              <a:pPr algn="just" eaLnBrk="0" hangingPunct="0">
                <a:spcBef>
                  <a:spcPct val="20000"/>
                </a:spcBef>
                <a:defRPr/>
              </a:pPr>
              <a:endParaRPr lang="en-US" sz="2400" b="1" dirty="0" smtClean="0">
                <a:latin typeface="+mn-lt"/>
                <a:ea typeface="+mn-ea"/>
                <a:cs typeface="+mn-cs"/>
              </a:endParaRPr>
            </a:p>
            <a:p>
              <a:pPr algn="just" eaLnBrk="0" hangingPunct="0">
                <a:spcBef>
                  <a:spcPct val="20000"/>
                </a:spcBef>
                <a:defRPr/>
              </a:pPr>
              <a:r>
                <a:rPr lang="en-US" sz="2400" dirty="0">
                  <a:latin typeface="+mn-lt"/>
                </a:rPr>
                <a:t>t</a:t>
              </a:r>
              <a:r>
                <a:rPr lang="en-US" sz="2400" dirty="0" smtClean="0">
                  <a:latin typeface="+mn-lt"/>
                </a:rPr>
                <a:t>he standard equation of the Intercept Form.</a:t>
              </a:r>
              <a:endParaRPr lang="en-US" sz="2400" dirty="0">
                <a:latin typeface="+mn-lt"/>
              </a:endParaRPr>
            </a:p>
          </p:txBody>
        </p:sp>
        <p:graphicFrame>
          <p:nvGraphicFramePr>
            <p:cNvPr id="7170" name="Object 3"/>
            <p:cNvGraphicFramePr>
              <a:graphicFrameLocks noChangeAspect="1"/>
            </p:cNvGraphicFramePr>
            <p:nvPr>
              <p:extLst>
                <p:ext uri="{D42A27DB-BD31-4B8C-83A1-F6EECF244321}">
                  <p14:modId xmlns:p14="http://schemas.microsoft.com/office/powerpoint/2010/main" val="1573291048"/>
                </p:ext>
              </p:extLst>
            </p:nvPr>
          </p:nvGraphicFramePr>
          <p:xfrm>
            <a:off x="2767159" y="3489959"/>
            <a:ext cx="1118608" cy="431075"/>
          </p:xfrm>
          <a:graphic>
            <a:graphicData uri="http://schemas.openxmlformats.org/presentationml/2006/ole">
              <mc:AlternateContent xmlns:mc="http://schemas.openxmlformats.org/markup-compatibility/2006">
                <mc:Choice xmlns:v="urn:schemas-microsoft-com:vml" Requires="v">
                  <p:oleObj spid="_x0000_s76827" name="Equation" r:id="rId3" imgW="520560" imgH="393480" progId="Equation.3">
                    <p:embed/>
                  </p:oleObj>
                </mc:Choice>
                <mc:Fallback>
                  <p:oleObj name="Equation" r:id="rId3" imgW="5205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159" y="3489959"/>
                          <a:ext cx="1118608" cy="431075"/>
                        </a:xfrm>
                        <a:prstGeom prst="rect">
                          <a:avLst/>
                        </a:prstGeom>
                        <a:noFill/>
                        <a:ln>
                          <a:noFill/>
                        </a:ln>
                        <a:effectLs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3997991583"/>
                </p:ext>
              </p:extLst>
            </p:nvPr>
          </p:nvGraphicFramePr>
          <p:xfrm>
            <a:off x="3069921" y="4352109"/>
            <a:ext cx="1654130" cy="574915"/>
          </p:xfrm>
          <a:graphic>
            <a:graphicData uri="http://schemas.openxmlformats.org/presentationml/2006/ole">
              <mc:AlternateContent xmlns:mc="http://schemas.openxmlformats.org/markup-compatibility/2006">
                <mc:Choice xmlns:v="urn:schemas-microsoft-com:vml" Requires="v">
                  <p:oleObj spid="_x0000_s76828" name="Equation" r:id="rId5" imgW="1104840" imgH="393480" progId="Equation.3">
                    <p:embed/>
                  </p:oleObj>
                </mc:Choice>
                <mc:Fallback>
                  <p:oleObj name="Equation" r:id="rId5" imgW="11048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9921" y="4352109"/>
                          <a:ext cx="1654130" cy="574915"/>
                        </a:xfrm>
                        <a:prstGeom prst="rect">
                          <a:avLst/>
                        </a:prstGeom>
                        <a:noFill/>
                        <a:ln>
                          <a:noFill/>
                        </a:ln>
                        <a:effectLs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1463598208"/>
                </p:ext>
              </p:extLst>
            </p:nvPr>
          </p:nvGraphicFramePr>
          <p:xfrm>
            <a:off x="3153974" y="4974771"/>
            <a:ext cx="1036623" cy="576920"/>
          </p:xfrm>
          <a:graphic>
            <a:graphicData uri="http://schemas.openxmlformats.org/presentationml/2006/ole">
              <mc:AlternateContent xmlns:mc="http://schemas.openxmlformats.org/markup-compatibility/2006">
                <mc:Choice xmlns:v="urn:schemas-microsoft-com:vml" Requires="v">
                  <p:oleObj spid="_x0000_s76829" name="Equation" r:id="rId7" imgW="622080" imgH="393480" progId="Equation.3">
                    <p:embed/>
                  </p:oleObj>
                </mc:Choice>
                <mc:Fallback>
                  <p:oleObj name="Equation" r:id="rId7" imgW="6220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3974" y="4974771"/>
                          <a:ext cx="1036623" cy="576920"/>
                        </a:xfrm>
                        <a:prstGeom prst="rect">
                          <a:avLst/>
                        </a:prstGeom>
                        <a:noFill/>
                        <a:ln>
                          <a:noFill/>
                        </a:ln>
                        <a:effectLs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4038600"/>
          </a:xfrm>
        </p:spPr>
        <p:txBody>
          <a:bodyPr rtlCol="0">
            <a:normAutofit/>
          </a:bodyPr>
          <a:lstStyle/>
          <a:p>
            <a:pPr algn="just" fontAlgn="auto">
              <a:spcAft>
                <a:spcPts val="0"/>
              </a:spcAft>
              <a:defRPr/>
            </a:pPr>
            <a:endParaRPr lang="en-US" sz="2000" dirty="0"/>
          </a:p>
          <a:p>
            <a:pPr algn="just" fontAlgn="auto">
              <a:spcAft>
                <a:spcPts val="0"/>
              </a:spcAft>
              <a:defRPr/>
            </a:pPr>
            <a:endParaRPr lang="en-US" sz="2000" dirty="0" smtClean="0"/>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914400" y="2667000"/>
            <a:ext cx="7842250" cy="2895600"/>
          </a:xfrm>
          <a:prstGeom prst="rect">
            <a:avLst/>
          </a:prstGeom>
        </p:spPr>
      </p:pic>
      <p:sp>
        <p:nvSpPr>
          <p:cNvPr id="2" name="TextBox 1"/>
          <p:cNvSpPr txBox="1"/>
          <p:nvPr/>
        </p:nvSpPr>
        <p:spPr>
          <a:xfrm>
            <a:off x="1219200" y="1981200"/>
            <a:ext cx="2438400" cy="369332"/>
          </a:xfrm>
          <a:prstGeom prst="rect">
            <a:avLst/>
          </a:prstGeom>
          <a:noFill/>
        </p:spPr>
        <p:txBody>
          <a:bodyPr wrap="square" rtlCol="0">
            <a:spAutoFit/>
          </a:bodyPr>
          <a:lstStyle/>
          <a:p>
            <a:r>
              <a:rPr lang="en-US" dirty="0" smtClean="0"/>
              <a:t>Long Quiz 2 Coverage</a:t>
            </a:r>
            <a:endParaRPr lang="en-US" dirty="0"/>
          </a:p>
        </p:txBody>
      </p:sp>
    </p:spTree>
    <p:extLst>
      <p:ext uri="{BB962C8B-B14F-4D97-AF65-F5344CB8AC3E}">
        <p14:creationId xmlns:p14="http://schemas.microsoft.com/office/powerpoint/2010/main" val="154879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609600" y="533400"/>
            <a:ext cx="8229600" cy="5943600"/>
            <a:chOff x="304800" y="2152650"/>
            <a:chExt cx="8229600" cy="2766848"/>
          </a:xfrm>
        </p:grpSpPr>
        <p:sp>
          <p:nvSpPr>
            <p:cNvPr id="8" name="Subtitle 3"/>
            <p:cNvSpPr txBox="1">
              <a:spLocks/>
            </p:cNvSpPr>
            <p:nvPr/>
          </p:nvSpPr>
          <p:spPr bwMode="auto">
            <a:xfrm>
              <a:off x="304800" y="2152650"/>
              <a:ext cx="8229600" cy="2766848"/>
            </a:xfrm>
            <a:prstGeom prst="rect">
              <a:avLst/>
            </a:prstGeom>
            <a:noFill/>
            <a:ln w="9525">
              <a:noFill/>
              <a:miter lim="800000"/>
              <a:headEnd/>
              <a:tailEnd/>
            </a:ln>
          </p:spPr>
          <p:txBody>
            <a:bodyPr/>
            <a:lstStyle/>
            <a:p>
              <a:pPr algn="just" eaLnBrk="0" hangingPunct="0">
                <a:spcBef>
                  <a:spcPct val="20000"/>
                </a:spcBef>
                <a:defRPr/>
              </a:pPr>
              <a:r>
                <a:rPr lang="en-US" sz="2400" b="1" u="sng" dirty="0" smtClean="0">
                  <a:latin typeface="+mn-lt"/>
                </a:rPr>
                <a:t> E.   </a:t>
              </a:r>
              <a:r>
                <a:rPr lang="en-US" sz="2400" b="1" u="sng" dirty="0" smtClean="0">
                  <a:latin typeface="+mn-lt"/>
                  <a:ea typeface="+mn-ea"/>
                  <a:cs typeface="+mn-cs"/>
                </a:rPr>
                <a:t>NORMAL </a:t>
              </a:r>
              <a:r>
                <a:rPr lang="en-US" sz="2400" b="1" u="sng" dirty="0">
                  <a:latin typeface="+mn-lt"/>
                  <a:ea typeface="+mn-ea"/>
                  <a:cs typeface="+mn-cs"/>
                </a:rPr>
                <a:t>FORM</a:t>
              </a:r>
              <a:r>
                <a:rPr lang="en-US" sz="2400" b="1" dirty="0">
                  <a:latin typeface="+mn-lt"/>
                  <a:ea typeface="+mn-ea"/>
                  <a:cs typeface="+mn-cs"/>
                </a:rPr>
                <a:t>:</a:t>
              </a:r>
              <a:endParaRPr lang="en-US" sz="2400" dirty="0">
                <a:latin typeface="+mn-lt"/>
                <a:ea typeface="+mn-ea"/>
                <a:cs typeface="+mn-cs"/>
              </a:endParaRPr>
            </a:p>
            <a:p>
              <a:pPr algn="just" eaLnBrk="0" hangingPunct="0">
                <a:spcBef>
                  <a:spcPct val="20000"/>
                </a:spcBef>
                <a:defRPr/>
              </a:pPr>
              <a:r>
                <a:rPr lang="en-US" sz="3200" dirty="0">
                  <a:latin typeface="+mn-lt"/>
                  <a:ea typeface="+mn-ea"/>
                  <a:cs typeface="+mn-cs"/>
                </a:rPr>
                <a:t>	</a:t>
              </a:r>
              <a:r>
                <a:rPr lang="en-US" sz="2400" dirty="0">
                  <a:latin typeface="+mn-lt"/>
                  <a:ea typeface="+mn-ea"/>
                  <a:cs typeface="+mn-cs"/>
                </a:rPr>
                <a:t>Suppose a line</a:t>
              </a:r>
              <a:r>
                <a:rPr lang="en-US" sz="2400" i="1" dirty="0">
                  <a:latin typeface="+mn-lt"/>
                  <a:ea typeface="+mn-ea"/>
                  <a:cs typeface="+mn-cs"/>
                </a:rPr>
                <a:t> L</a:t>
              </a:r>
              <a:r>
                <a:rPr lang="en-US" sz="2400" dirty="0">
                  <a:latin typeface="+mn-lt"/>
                  <a:ea typeface="+mn-ea"/>
                  <a:cs typeface="+mn-cs"/>
                </a:rPr>
                <a:t>, whose equation is to be found, has its distance from the origin to be equal to </a:t>
              </a:r>
              <a:r>
                <a:rPr lang="en-US" sz="2400" i="1" dirty="0">
                  <a:latin typeface="+mn-lt"/>
                  <a:ea typeface="+mn-ea"/>
                  <a:cs typeface="+mn-cs"/>
                </a:rPr>
                <a:t>p</a:t>
              </a:r>
              <a:r>
                <a:rPr lang="en-US" sz="2400" dirty="0">
                  <a:latin typeface="+mn-lt"/>
                  <a:ea typeface="+mn-ea"/>
                  <a:cs typeface="+mn-cs"/>
                </a:rPr>
                <a:t>. Let the angle of inclination of </a:t>
              </a:r>
              <a:r>
                <a:rPr lang="en-US" sz="2400" dirty="0" smtClean="0">
                  <a:latin typeface="+mn-lt"/>
                  <a:ea typeface="+mn-ea"/>
                  <a:cs typeface="+mn-cs"/>
                </a:rPr>
                <a:t> </a:t>
              </a:r>
              <a:r>
                <a:rPr lang="en-US" sz="2400" i="1" dirty="0" smtClean="0">
                  <a:latin typeface="+mn-lt"/>
                  <a:ea typeface="+mn-ea"/>
                  <a:cs typeface="+mn-cs"/>
                </a:rPr>
                <a:t>p</a:t>
              </a:r>
              <a:r>
                <a:rPr lang="en-US" sz="2400" dirty="0" smtClean="0">
                  <a:latin typeface="+mn-lt"/>
                  <a:ea typeface="+mn-ea"/>
                  <a:cs typeface="+mn-cs"/>
                </a:rPr>
                <a:t>  be    .   </a:t>
              </a:r>
            </a:p>
            <a:p>
              <a:pPr algn="just" eaLnBrk="0" hangingPunct="0">
                <a:spcBef>
                  <a:spcPct val="20000"/>
                </a:spcBef>
                <a:defRPr/>
              </a:pPr>
              <a:r>
                <a:rPr lang="en-US" sz="2400" dirty="0"/>
                <a:t>Since </a:t>
              </a:r>
              <a:r>
                <a:rPr lang="en-US" sz="2400" i="1" dirty="0"/>
                <a:t>p</a:t>
              </a:r>
              <a:r>
                <a:rPr lang="en-US" sz="2400" dirty="0"/>
                <a:t> is perpendicular to </a:t>
              </a:r>
              <a:r>
                <a:rPr lang="en-US" sz="2400" i="1" dirty="0"/>
                <a:t>L</a:t>
              </a:r>
              <a:r>
                <a:rPr lang="en-US" sz="2400" dirty="0"/>
                <a:t>, </a:t>
              </a:r>
              <a:r>
                <a:rPr lang="en-US" sz="2400" dirty="0" smtClean="0"/>
                <a:t>then the </a:t>
              </a:r>
              <a:r>
                <a:rPr lang="en-US" sz="2400" dirty="0"/>
                <a:t>slope of </a:t>
              </a:r>
              <a:r>
                <a:rPr lang="en-US" sz="2400" i="1" dirty="0"/>
                <a:t>p</a:t>
              </a:r>
              <a:r>
                <a:rPr lang="en-US" sz="2400" dirty="0"/>
                <a:t> is equal to the negative reciprocal of the </a:t>
              </a:r>
              <a:r>
                <a:rPr lang="en-US" sz="2400" dirty="0" smtClean="0"/>
                <a:t>slope of </a:t>
              </a:r>
              <a:r>
                <a:rPr lang="en-US" sz="2400" i="1" dirty="0" smtClean="0"/>
                <a:t>L,</a:t>
              </a:r>
            </a:p>
            <a:p>
              <a:pPr algn="just" eaLnBrk="0" hangingPunct="0">
                <a:spcBef>
                  <a:spcPct val="20000"/>
                </a:spcBef>
                <a:defRPr/>
              </a:pPr>
              <a:endParaRPr lang="en-US" sz="2400" dirty="0"/>
            </a:p>
            <a:p>
              <a:pPr algn="just" eaLnBrk="0" hangingPunct="0">
                <a:spcBef>
                  <a:spcPct val="20000"/>
                </a:spcBef>
                <a:defRPr/>
              </a:pPr>
              <a:endParaRPr lang="en-US" sz="2400" b="1" dirty="0"/>
            </a:p>
            <a:p>
              <a:pPr algn="just" eaLnBrk="0" hangingPunct="0">
                <a:spcBef>
                  <a:spcPct val="20000"/>
                </a:spcBef>
                <a:defRPr/>
              </a:pPr>
              <a:r>
                <a:rPr lang="en-US" sz="2400" dirty="0"/>
                <a:t>Substituting in the slope-intercept </a:t>
              </a:r>
              <a:r>
                <a:rPr lang="en-US" sz="2400" dirty="0" smtClean="0"/>
                <a:t>form</a:t>
              </a:r>
              <a:r>
                <a:rPr lang="en-US" sz="2400" dirty="0"/>
                <a:t> </a:t>
              </a:r>
              <a:r>
                <a:rPr lang="en-US" sz="2400" dirty="0" smtClean="0"/>
                <a:t> y </a:t>
              </a:r>
              <a:r>
                <a:rPr lang="en-US" sz="2400" dirty="0"/>
                <a:t>= mx + b , we obtain</a:t>
              </a:r>
            </a:p>
            <a:p>
              <a:pPr algn="just" eaLnBrk="0" hangingPunct="0">
                <a:spcBef>
                  <a:spcPct val="20000"/>
                </a:spcBef>
                <a:defRPr/>
              </a:pPr>
              <a:r>
                <a:rPr lang="en-US" sz="2400" dirty="0"/>
                <a:t>                                                      </a:t>
              </a:r>
            </a:p>
            <a:p>
              <a:pPr algn="just" eaLnBrk="0" hangingPunct="0">
                <a:spcBef>
                  <a:spcPct val="20000"/>
                </a:spcBef>
                <a:defRPr/>
              </a:pPr>
              <a:endParaRPr lang="en-US" sz="2400" dirty="0" smtClean="0"/>
            </a:p>
            <a:p>
              <a:pPr algn="just" eaLnBrk="0" hangingPunct="0">
                <a:spcBef>
                  <a:spcPct val="20000"/>
                </a:spcBef>
                <a:defRPr/>
              </a:pPr>
              <a:r>
                <a:rPr lang="en-US" sz="2400" dirty="0" smtClean="0"/>
                <a:t>or</a:t>
              </a:r>
            </a:p>
            <a:p>
              <a:pPr algn="just" eaLnBrk="0" hangingPunct="0">
                <a:spcBef>
                  <a:spcPct val="20000"/>
                </a:spcBef>
                <a:defRPr/>
              </a:pPr>
              <a:r>
                <a:rPr lang="en-US" sz="2400" dirty="0" smtClean="0"/>
                <a:t>the </a:t>
              </a:r>
              <a:r>
                <a:rPr lang="en-US" sz="2400" b="1" i="1" dirty="0"/>
                <a:t>normal form </a:t>
              </a:r>
              <a:r>
                <a:rPr lang="en-US" sz="2400" dirty="0"/>
                <a:t>of the straight line </a:t>
              </a:r>
            </a:p>
            <a:p>
              <a:pPr algn="just" eaLnBrk="0" hangingPunct="0">
                <a:spcBef>
                  <a:spcPct val="20000"/>
                </a:spcBef>
                <a:defRPr/>
              </a:pPr>
              <a:r>
                <a:rPr lang="en-US" sz="2400" dirty="0"/>
                <a:t>		</a:t>
              </a:r>
            </a:p>
            <a:p>
              <a:pPr algn="just" eaLnBrk="0" hangingPunct="0">
                <a:spcBef>
                  <a:spcPct val="20000"/>
                </a:spcBef>
                <a:defRPr/>
              </a:pPr>
              <a:endParaRPr lang="en-US" sz="2400" dirty="0">
                <a:latin typeface="+mn-lt"/>
                <a:ea typeface="+mn-ea"/>
                <a:cs typeface="+mn-cs"/>
              </a:endParaRPr>
            </a:p>
            <a:p>
              <a:pPr algn="just" eaLnBrk="0" hangingPunct="0">
                <a:spcBef>
                  <a:spcPct val="20000"/>
                </a:spcBef>
                <a:defRPr/>
              </a:pPr>
              <a:r>
                <a:rPr lang="en-US" sz="2800" dirty="0">
                  <a:latin typeface="+mn-lt"/>
                  <a:ea typeface="+mn-ea"/>
                  <a:cs typeface="+mn-cs"/>
                </a:rPr>
                <a:t>  </a:t>
              </a:r>
              <a:endParaRPr lang="en-US" sz="2800" b="1" dirty="0">
                <a:latin typeface="+mn-lt"/>
                <a:ea typeface="+mn-ea"/>
                <a:cs typeface="+mn-cs"/>
              </a:endParaRPr>
            </a:p>
          </p:txBody>
        </p:sp>
        <p:graphicFrame>
          <p:nvGraphicFramePr>
            <p:cNvPr id="9218" name="Object 6"/>
            <p:cNvGraphicFramePr>
              <a:graphicFrameLocks noChangeAspect="1"/>
            </p:cNvGraphicFramePr>
            <p:nvPr>
              <p:extLst>
                <p:ext uri="{D42A27DB-BD31-4B8C-83A1-F6EECF244321}">
                  <p14:modId xmlns:p14="http://schemas.microsoft.com/office/powerpoint/2010/main" val="2257364106"/>
                </p:ext>
              </p:extLst>
            </p:nvPr>
          </p:nvGraphicFramePr>
          <p:xfrm>
            <a:off x="2819400" y="2791153"/>
            <a:ext cx="214702" cy="177362"/>
          </p:xfrm>
          <a:graphic>
            <a:graphicData uri="http://schemas.openxmlformats.org/presentationml/2006/ole">
              <mc:AlternateContent xmlns:mc="http://schemas.openxmlformats.org/markup-compatibility/2006">
                <mc:Choice xmlns:v="urn:schemas-microsoft-com:vml" Requires="v">
                  <p:oleObj spid="_x0000_s78871" name="Equation" r:id="rId3" imgW="126720" imgH="177480" progId="Equation.3">
                    <p:embed/>
                  </p:oleObj>
                </mc:Choice>
                <mc:Fallback>
                  <p:oleObj name="Equation" r:id="rId3" imgW="12672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791153"/>
                          <a:ext cx="214702" cy="177362"/>
                        </a:xfrm>
                        <a:prstGeom prst="rect">
                          <a:avLst/>
                        </a:prstGeom>
                        <a:noFill/>
                        <a:ln>
                          <a:noFill/>
                        </a:ln>
                        <a:effectLst/>
                        <a:extLst/>
                      </p:spPr>
                    </p:pic>
                  </p:oleObj>
                </mc:Fallback>
              </mc:AlternateContent>
            </a:graphicData>
          </a:graphic>
        </p:graphicFrame>
      </p:grpSp>
      <p:graphicFrame>
        <p:nvGraphicFramePr>
          <p:cNvPr id="9" name="Object 2"/>
          <p:cNvGraphicFramePr>
            <a:graphicFrameLocks noChangeAspect="1"/>
          </p:cNvGraphicFramePr>
          <p:nvPr>
            <p:extLst>
              <p:ext uri="{D42A27DB-BD31-4B8C-83A1-F6EECF244321}">
                <p14:modId xmlns:p14="http://schemas.microsoft.com/office/powerpoint/2010/main" val="1253927951"/>
              </p:ext>
            </p:extLst>
          </p:nvPr>
        </p:nvGraphicFramePr>
        <p:xfrm>
          <a:off x="2171700" y="3148012"/>
          <a:ext cx="4762500" cy="738188"/>
        </p:xfrm>
        <a:graphic>
          <a:graphicData uri="http://schemas.openxmlformats.org/presentationml/2006/ole">
            <mc:AlternateContent xmlns:mc="http://schemas.openxmlformats.org/markup-compatibility/2006">
              <mc:Choice xmlns:v="urn:schemas-microsoft-com:vml" Requires="v">
                <p:oleObj spid="_x0000_s78872" name="Equation" r:id="rId5" imgW="2539800" imgH="393480" progId="Equation.3">
                  <p:embed/>
                </p:oleObj>
              </mc:Choice>
              <mc:Fallback>
                <p:oleObj name="Equation" r:id="rId5" imgW="25398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0" y="3148012"/>
                        <a:ext cx="47625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965384463"/>
              </p:ext>
            </p:extLst>
          </p:nvPr>
        </p:nvGraphicFramePr>
        <p:xfrm>
          <a:off x="2800350" y="4495800"/>
          <a:ext cx="2381250" cy="738187"/>
        </p:xfrm>
        <a:graphic>
          <a:graphicData uri="http://schemas.openxmlformats.org/presentationml/2006/ole">
            <mc:AlternateContent xmlns:mc="http://schemas.openxmlformats.org/markup-compatibility/2006">
              <mc:Choice xmlns:v="urn:schemas-microsoft-com:vml" Requires="v">
                <p:oleObj spid="_x0000_s78873" name="Equation" r:id="rId7" imgW="1269720" imgH="393480" progId="Equation.3">
                  <p:embed/>
                </p:oleObj>
              </mc:Choice>
              <mc:Fallback>
                <p:oleObj name="Equation" r:id="rId7" imgW="12697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350" y="4495800"/>
                        <a:ext cx="238125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1352994898"/>
              </p:ext>
            </p:extLst>
          </p:nvPr>
        </p:nvGraphicFramePr>
        <p:xfrm>
          <a:off x="2743200" y="5380249"/>
          <a:ext cx="2514600" cy="410951"/>
        </p:xfrm>
        <a:graphic>
          <a:graphicData uri="http://schemas.openxmlformats.org/presentationml/2006/ole">
            <mc:AlternateContent xmlns:mc="http://schemas.openxmlformats.org/markup-compatibility/2006">
              <mc:Choice xmlns:v="urn:schemas-microsoft-com:vml" Requires="v">
                <p:oleObj spid="_x0000_s78874" name="Equation" r:id="rId9" imgW="1244520" imgH="203040" progId="Equation.3">
                  <p:embed/>
                </p:oleObj>
              </mc:Choice>
              <mc:Fallback>
                <p:oleObj name="Equation" r:id="rId9" imgW="12445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5380249"/>
                        <a:ext cx="2514600" cy="41095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txBox="1">
            <a:spLocks/>
          </p:cNvSpPr>
          <p:nvPr/>
        </p:nvSpPr>
        <p:spPr bwMode="auto">
          <a:xfrm>
            <a:off x="342900" y="152400"/>
            <a:ext cx="8380413" cy="6477000"/>
          </a:xfrm>
          <a:prstGeom prst="rect">
            <a:avLst/>
          </a:prstGeom>
          <a:noFill/>
          <a:ln w="9525">
            <a:noFill/>
            <a:miter lim="800000"/>
            <a:headEnd/>
            <a:tailEnd/>
          </a:ln>
        </p:spPr>
        <p:txBody>
          <a:bodyPr/>
          <a:lstStyle/>
          <a:p>
            <a:pPr algn="ctr" eaLnBrk="0" hangingPunct="0">
              <a:spcBef>
                <a:spcPct val="20000"/>
              </a:spcBef>
              <a:defRPr/>
            </a:pPr>
            <a:r>
              <a:rPr lang="en-US" sz="2400" b="1" u="sng" dirty="0">
                <a:latin typeface="+mn-lt"/>
                <a:ea typeface="+mn-ea"/>
                <a:cs typeface="+mn-cs"/>
              </a:rPr>
              <a:t>Reduction of the General Form to the Normal Form</a:t>
            </a:r>
          </a:p>
          <a:p>
            <a:pPr algn="just" eaLnBrk="0" hangingPunct="0">
              <a:spcBef>
                <a:spcPct val="20000"/>
              </a:spcBef>
              <a:tabLst>
                <a:tab pos="407988" algn="l"/>
              </a:tabLst>
              <a:defRPr/>
            </a:pPr>
            <a:endParaRPr lang="en-US" sz="2400" dirty="0" smtClean="0">
              <a:latin typeface="+mn-lt"/>
              <a:ea typeface="+mn-ea"/>
              <a:cs typeface="+mn-cs"/>
            </a:endParaRPr>
          </a:p>
          <a:p>
            <a:pPr algn="just" eaLnBrk="0" hangingPunct="0">
              <a:spcBef>
                <a:spcPct val="20000"/>
              </a:spcBef>
              <a:tabLst>
                <a:tab pos="407988" algn="l"/>
              </a:tabLst>
              <a:defRPr/>
            </a:pPr>
            <a:r>
              <a:rPr lang="en-US" sz="2400" dirty="0" smtClean="0">
                <a:latin typeface="+mn-lt"/>
                <a:ea typeface="+mn-ea"/>
                <a:cs typeface="+mn-cs"/>
              </a:rPr>
              <a:t>The </a:t>
            </a:r>
            <a:r>
              <a:rPr lang="en-US" sz="2400" dirty="0">
                <a:latin typeface="+mn-lt"/>
                <a:ea typeface="+mn-ea"/>
                <a:cs typeface="+mn-cs"/>
              </a:rPr>
              <a:t>slope of the line </a:t>
            </a:r>
            <a:r>
              <a:rPr lang="en-US" sz="2400" dirty="0" err="1">
                <a:latin typeface="+mn-lt"/>
                <a:ea typeface="+mn-ea"/>
                <a:cs typeface="+mn-cs"/>
              </a:rPr>
              <a:t>Ax+By+C</a:t>
            </a:r>
            <a:r>
              <a:rPr lang="en-US" sz="2400" dirty="0">
                <a:latin typeface="+mn-lt"/>
                <a:ea typeface="+mn-ea"/>
                <a:cs typeface="+mn-cs"/>
              </a:rPr>
              <a:t>=0 </a:t>
            </a:r>
            <a:r>
              <a:rPr lang="en-US" sz="2400" dirty="0" smtClean="0">
                <a:latin typeface="+mn-lt"/>
                <a:ea typeface="+mn-ea"/>
                <a:cs typeface="+mn-cs"/>
              </a:rPr>
              <a:t>is         </a:t>
            </a:r>
            <a:r>
              <a:rPr lang="en-US" sz="2400" dirty="0">
                <a:latin typeface="+mn-lt"/>
                <a:ea typeface="+mn-ea"/>
                <a:cs typeface="+mn-cs"/>
              </a:rPr>
              <a:t>. The slope of </a:t>
            </a:r>
            <a:r>
              <a:rPr lang="en-US" sz="2400" i="1" dirty="0">
                <a:latin typeface="+mn-lt"/>
                <a:ea typeface="+mn-ea"/>
                <a:cs typeface="+mn-cs"/>
              </a:rPr>
              <a:t>p </a:t>
            </a:r>
            <a:r>
              <a:rPr lang="en-US" sz="2400" dirty="0">
                <a:latin typeface="+mn-lt"/>
                <a:ea typeface="+mn-ea"/>
                <a:cs typeface="+mn-cs"/>
              </a:rPr>
              <a:t>which is </a:t>
            </a:r>
            <a:endParaRPr lang="en-US" sz="2400" dirty="0" smtClean="0">
              <a:latin typeface="+mn-lt"/>
              <a:ea typeface="+mn-ea"/>
              <a:cs typeface="+mn-cs"/>
            </a:endParaRPr>
          </a:p>
          <a:p>
            <a:pPr algn="just" eaLnBrk="0" hangingPunct="0">
              <a:spcBef>
                <a:spcPct val="20000"/>
              </a:spcBef>
              <a:tabLst>
                <a:tab pos="407988" algn="l"/>
              </a:tabLst>
              <a:defRPr/>
            </a:pPr>
            <a:r>
              <a:rPr lang="en-US" sz="2400" dirty="0" smtClean="0">
                <a:latin typeface="+mn-lt"/>
                <a:ea typeface="+mn-ea"/>
                <a:cs typeface="+mn-cs"/>
              </a:rPr>
              <a:t>perpendicular </a:t>
            </a:r>
            <a:r>
              <a:rPr lang="en-US" sz="2400" dirty="0">
                <a:latin typeface="+mn-lt"/>
                <a:ea typeface="+mn-ea"/>
                <a:cs typeface="+mn-cs"/>
              </a:rPr>
              <a:t>to the line is therefore      </a:t>
            </a:r>
            <a:r>
              <a:rPr lang="en-US" sz="2400" dirty="0" smtClean="0">
                <a:latin typeface="+mn-lt"/>
              </a:rPr>
              <a:t>; t</a:t>
            </a:r>
            <a:r>
              <a:rPr lang="en-US" sz="2400" dirty="0" smtClean="0">
                <a:latin typeface="+mn-lt"/>
                <a:ea typeface="+mn-ea"/>
                <a:cs typeface="+mn-cs"/>
              </a:rPr>
              <a:t>hus,                 .                </a:t>
            </a:r>
            <a:endParaRPr lang="en-US" sz="2400" dirty="0">
              <a:latin typeface="+mn-lt"/>
              <a:ea typeface="+mn-ea"/>
              <a:cs typeface="+mn-cs"/>
            </a:endParaRPr>
          </a:p>
          <a:p>
            <a:pPr algn="just" eaLnBrk="0" hangingPunct="0">
              <a:spcBef>
                <a:spcPct val="20000"/>
              </a:spcBef>
              <a:tabLst>
                <a:tab pos="407988" algn="l"/>
              </a:tabLst>
              <a:defRPr/>
            </a:pPr>
            <a:r>
              <a:rPr lang="en-US" sz="2400" dirty="0">
                <a:latin typeface="+mn-lt"/>
                <a:ea typeface="+mn-ea"/>
                <a:cs typeface="+mn-cs"/>
              </a:rPr>
              <a:t>            </a:t>
            </a:r>
          </a:p>
          <a:p>
            <a:pPr algn="just" eaLnBrk="0" hangingPunct="0">
              <a:spcBef>
                <a:spcPct val="20000"/>
              </a:spcBef>
              <a:tabLst>
                <a:tab pos="407988" algn="l"/>
              </a:tabLst>
              <a:defRPr/>
            </a:pPr>
            <a:r>
              <a:rPr lang="en-US" sz="2400" dirty="0">
                <a:latin typeface="+mn-lt"/>
                <a:ea typeface="+mn-ea"/>
                <a:cs typeface="+mn-cs"/>
              </a:rPr>
              <a:t>From Trigonometry, we obtain the values                             </a:t>
            </a:r>
          </a:p>
          <a:p>
            <a:pPr algn="just" eaLnBrk="0" hangingPunct="0">
              <a:spcBef>
                <a:spcPct val="20000"/>
              </a:spcBef>
              <a:tabLst>
                <a:tab pos="407988" algn="l"/>
              </a:tabLst>
              <a:defRPr/>
            </a:pPr>
            <a:r>
              <a:rPr lang="en-US" sz="2400" dirty="0">
                <a:latin typeface="+mn-lt"/>
                <a:ea typeface="+mn-ea"/>
                <a:cs typeface="+mn-cs"/>
              </a:rPr>
              <a:t>and                              </a:t>
            </a:r>
            <a:r>
              <a:rPr lang="en-US" sz="2400" dirty="0" smtClean="0">
                <a:latin typeface="+mn-lt"/>
                <a:ea typeface="+mn-ea"/>
                <a:cs typeface="+mn-cs"/>
              </a:rPr>
              <a:t>    .</a:t>
            </a:r>
          </a:p>
          <a:p>
            <a:pPr algn="just" eaLnBrk="0" hangingPunct="0">
              <a:spcBef>
                <a:spcPct val="20000"/>
              </a:spcBef>
              <a:tabLst>
                <a:tab pos="407988" algn="l"/>
              </a:tabLst>
              <a:defRPr/>
            </a:pPr>
            <a:endParaRPr lang="en-US" sz="2400" dirty="0">
              <a:latin typeface="+mn-lt"/>
            </a:endParaRPr>
          </a:p>
          <a:p>
            <a:pPr algn="just" eaLnBrk="0" hangingPunct="0">
              <a:spcBef>
                <a:spcPct val="20000"/>
              </a:spcBef>
              <a:tabLst>
                <a:tab pos="407988" algn="l"/>
              </a:tabLst>
              <a:defRPr/>
            </a:pPr>
            <a:r>
              <a:rPr lang="en-US" sz="2400" dirty="0" smtClean="0">
                <a:latin typeface="+mn-lt"/>
                <a:ea typeface="+mn-ea"/>
                <a:cs typeface="+mn-cs"/>
              </a:rPr>
              <a:t>If </a:t>
            </a:r>
            <a:r>
              <a:rPr lang="en-US" sz="2400" dirty="0">
                <a:latin typeface="+mn-lt"/>
                <a:ea typeface="+mn-ea"/>
                <a:cs typeface="+mn-cs"/>
              </a:rPr>
              <a:t>we </a:t>
            </a:r>
            <a:r>
              <a:rPr lang="en-US" sz="2400" dirty="0" smtClean="0">
                <a:latin typeface="+mn-lt"/>
                <a:ea typeface="+mn-ea"/>
                <a:cs typeface="+mn-cs"/>
              </a:rPr>
              <a:t>divide </a:t>
            </a:r>
            <a:r>
              <a:rPr lang="en-US" sz="2400" dirty="0">
                <a:latin typeface="+mn-lt"/>
                <a:ea typeface="+mn-ea"/>
                <a:cs typeface="+mn-cs"/>
              </a:rPr>
              <a:t>the </a:t>
            </a:r>
            <a:r>
              <a:rPr lang="en-US" sz="2400" dirty="0" smtClean="0">
                <a:latin typeface="+mn-lt"/>
                <a:ea typeface="+mn-ea"/>
                <a:cs typeface="+mn-cs"/>
              </a:rPr>
              <a:t>general equation </a:t>
            </a:r>
            <a:r>
              <a:rPr lang="en-US" sz="2400" dirty="0">
                <a:latin typeface="+mn-lt"/>
                <a:ea typeface="+mn-ea"/>
                <a:cs typeface="+mn-cs"/>
              </a:rPr>
              <a:t>of the straight line </a:t>
            </a:r>
            <a:r>
              <a:rPr lang="en-US" sz="2400" dirty="0" smtClean="0">
                <a:latin typeface="+mn-lt"/>
                <a:ea typeface="+mn-ea"/>
                <a:cs typeface="+mn-cs"/>
              </a:rPr>
              <a:t>by                       </a:t>
            </a:r>
            <a:r>
              <a:rPr lang="en-US" sz="2400" dirty="0">
                <a:latin typeface="+mn-lt"/>
                <a:ea typeface="+mn-ea"/>
                <a:cs typeface="+mn-cs"/>
              </a:rPr>
              <a:t>, we have</a:t>
            </a:r>
          </a:p>
          <a:p>
            <a:pPr algn="just" eaLnBrk="0" hangingPunct="0">
              <a:spcBef>
                <a:spcPct val="20000"/>
              </a:spcBef>
              <a:tabLst>
                <a:tab pos="407988" algn="l"/>
              </a:tabLst>
              <a:defRPr/>
            </a:pPr>
            <a:r>
              <a:rPr lang="en-US" sz="2400" dirty="0" smtClean="0">
                <a:latin typeface="+mn-lt"/>
                <a:ea typeface="+mn-ea"/>
                <a:cs typeface="+mn-cs"/>
              </a:rPr>
              <a:t>  </a:t>
            </a:r>
            <a:endParaRPr lang="en-US" sz="2400" dirty="0">
              <a:latin typeface="+mn-lt"/>
              <a:ea typeface="+mn-ea"/>
              <a:cs typeface="+mn-cs"/>
            </a:endParaRPr>
          </a:p>
          <a:p>
            <a:pPr algn="just" eaLnBrk="0" hangingPunct="0">
              <a:spcBef>
                <a:spcPct val="20000"/>
              </a:spcBef>
              <a:tabLst>
                <a:tab pos="407988" algn="l"/>
              </a:tabLst>
              <a:defRPr/>
            </a:pPr>
            <a:r>
              <a:rPr lang="en-US" sz="2400" dirty="0" smtClean="0">
                <a:latin typeface="+mn-lt"/>
                <a:ea typeface="+mn-ea"/>
                <a:cs typeface="+mn-cs"/>
              </a:rPr>
              <a:t> or </a:t>
            </a:r>
            <a:endParaRPr lang="en-US" sz="2400" dirty="0">
              <a:latin typeface="+mn-lt"/>
              <a:ea typeface="+mn-ea"/>
              <a:cs typeface="+mn-cs"/>
            </a:endParaRPr>
          </a:p>
          <a:p>
            <a:pPr algn="just" eaLnBrk="0" hangingPunct="0">
              <a:spcBef>
                <a:spcPct val="20000"/>
              </a:spcBef>
              <a:tabLst>
                <a:tab pos="407988" algn="l"/>
              </a:tabLst>
              <a:defRPr/>
            </a:pPr>
            <a:r>
              <a:rPr lang="en-US" sz="2400" dirty="0" smtClean="0">
                <a:latin typeface="+mn-lt"/>
                <a:ea typeface="+mn-ea"/>
                <a:cs typeface="+mn-cs"/>
              </a:rPr>
              <a:t>This form is comparable to </a:t>
            </a:r>
            <a:r>
              <a:rPr lang="en-US" sz="2400" dirty="0">
                <a:latin typeface="+mn-lt"/>
                <a:ea typeface="+mn-ea"/>
                <a:cs typeface="+mn-cs"/>
              </a:rPr>
              <a:t>the  </a:t>
            </a:r>
            <a:r>
              <a:rPr lang="en-US" sz="2400" i="1" dirty="0">
                <a:latin typeface="+mn-lt"/>
                <a:ea typeface="+mn-ea"/>
                <a:cs typeface="+mn-cs"/>
              </a:rPr>
              <a:t>normal form </a:t>
            </a:r>
            <a:r>
              <a:rPr lang="en-US" sz="2400" i="1" dirty="0" smtClean="0">
                <a:latin typeface="+mn-lt"/>
                <a:ea typeface="+mn-ea"/>
                <a:cs typeface="+mn-cs"/>
              </a:rPr>
              <a:t>                                    .</a:t>
            </a:r>
          </a:p>
          <a:p>
            <a:pPr algn="just" eaLnBrk="0" hangingPunct="0">
              <a:spcBef>
                <a:spcPct val="20000"/>
              </a:spcBef>
              <a:tabLst>
                <a:tab pos="407988" algn="l"/>
              </a:tabLst>
              <a:defRPr/>
            </a:pPr>
            <a:r>
              <a:rPr lang="en-US" sz="2400" b="1" i="1" dirty="0" smtClean="0">
                <a:latin typeface="+mn-lt"/>
              </a:rPr>
              <a:t>Note: The radical takes on the sign of B. </a:t>
            </a:r>
            <a:endParaRPr lang="en-US" sz="2400" b="1" dirty="0">
              <a:latin typeface="+mn-lt"/>
            </a:endParaRPr>
          </a:p>
          <a:p>
            <a:pPr algn="just" eaLnBrk="0" hangingPunct="0">
              <a:spcBef>
                <a:spcPct val="20000"/>
              </a:spcBef>
              <a:tabLst>
                <a:tab pos="407988" algn="l"/>
              </a:tabLst>
              <a:defRPr/>
            </a:pPr>
            <a:endParaRPr lang="en-US" sz="2800" b="1" dirty="0">
              <a:latin typeface="+mn-lt"/>
            </a:endParaRPr>
          </a:p>
          <a:p>
            <a:pPr algn="just" eaLnBrk="0" hangingPunct="0">
              <a:spcBef>
                <a:spcPct val="20000"/>
              </a:spcBef>
              <a:tabLst>
                <a:tab pos="407988" algn="l"/>
              </a:tabLst>
              <a:defRPr/>
            </a:pPr>
            <a:endParaRPr lang="en-US" sz="2800" dirty="0">
              <a:latin typeface="+mn-lt"/>
              <a:ea typeface="+mn-ea"/>
              <a:cs typeface="+mn-cs"/>
            </a:endParaRPr>
          </a:p>
          <a:p>
            <a:pPr algn="just" eaLnBrk="0" hangingPunct="0">
              <a:spcBef>
                <a:spcPct val="20000"/>
              </a:spcBef>
              <a:tabLst>
                <a:tab pos="407988" algn="l"/>
              </a:tabLst>
              <a:defRPr/>
            </a:pPr>
            <a:r>
              <a:rPr lang="en-US" sz="2800" dirty="0">
                <a:latin typeface="+mn-lt"/>
                <a:ea typeface="+mn-ea"/>
                <a:cs typeface="+mn-cs"/>
              </a:rPr>
              <a:t>         </a:t>
            </a:r>
            <a:r>
              <a:rPr lang="en-US" sz="2800" i="1" dirty="0">
                <a:latin typeface="+mn-lt"/>
                <a:ea typeface="+mn-ea"/>
                <a:cs typeface="+mn-cs"/>
              </a:rPr>
              <a:t> </a:t>
            </a:r>
            <a:r>
              <a:rPr lang="en-US" sz="2800" dirty="0">
                <a:latin typeface="+mn-lt"/>
                <a:ea typeface="+mn-ea"/>
                <a:cs typeface="+mn-cs"/>
              </a:rPr>
              <a:t> </a:t>
            </a:r>
          </a:p>
        </p:txBody>
      </p:sp>
      <p:graphicFrame>
        <p:nvGraphicFramePr>
          <p:cNvPr id="12291" name="Object 3"/>
          <p:cNvGraphicFramePr>
            <a:graphicFrameLocks noChangeAspect="1"/>
          </p:cNvGraphicFramePr>
          <p:nvPr>
            <p:extLst>
              <p:ext uri="{D42A27DB-BD31-4B8C-83A1-F6EECF244321}">
                <p14:modId xmlns:p14="http://schemas.microsoft.com/office/powerpoint/2010/main" val="2105776654"/>
              </p:ext>
            </p:extLst>
          </p:nvPr>
        </p:nvGraphicFramePr>
        <p:xfrm>
          <a:off x="4694904" y="990600"/>
          <a:ext cx="432619" cy="609600"/>
        </p:xfrm>
        <a:graphic>
          <a:graphicData uri="http://schemas.openxmlformats.org/presentationml/2006/ole">
            <mc:AlternateContent xmlns:mc="http://schemas.openxmlformats.org/markup-compatibility/2006">
              <mc:Choice xmlns:v="urn:schemas-microsoft-com:vml" Requires="v">
                <p:oleObj spid="_x0000_s82008" name="Equation" r:id="rId3" imgW="279360" imgH="393480" progId="Equation.3">
                  <p:embed/>
                </p:oleObj>
              </mc:Choice>
              <mc:Fallback>
                <p:oleObj name="Equation" r:id="rId3" imgW="2793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904" y="990600"/>
                        <a:ext cx="432619" cy="609600"/>
                      </a:xfrm>
                      <a:prstGeom prst="rect">
                        <a:avLst/>
                      </a:prstGeom>
                      <a:noFill/>
                      <a:ln>
                        <a:noFill/>
                      </a:ln>
                      <a:effectLst/>
                      <a:extLst/>
                    </p:spPr>
                  </p:pic>
                </p:oleObj>
              </mc:Fallback>
            </mc:AlternateContent>
          </a:graphicData>
        </a:graphic>
      </p:graphicFrame>
      <p:graphicFrame>
        <p:nvGraphicFramePr>
          <p:cNvPr id="12292" name="Object 4"/>
          <p:cNvGraphicFramePr>
            <a:graphicFrameLocks noChangeAspect="1"/>
          </p:cNvGraphicFramePr>
          <p:nvPr>
            <p:extLst>
              <p:ext uri="{D42A27DB-BD31-4B8C-83A1-F6EECF244321}">
                <p14:modId xmlns:p14="http://schemas.microsoft.com/office/powerpoint/2010/main" val="3734964984"/>
              </p:ext>
            </p:extLst>
          </p:nvPr>
        </p:nvGraphicFramePr>
        <p:xfrm>
          <a:off x="5105400" y="1524000"/>
          <a:ext cx="298962" cy="661988"/>
        </p:xfrm>
        <a:graphic>
          <a:graphicData uri="http://schemas.openxmlformats.org/presentationml/2006/ole">
            <mc:AlternateContent xmlns:mc="http://schemas.openxmlformats.org/markup-compatibility/2006">
              <mc:Choice xmlns:v="urn:schemas-microsoft-com:vml" Requires="v">
                <p:oleObj spid="_x0000_s82009" name="Equation" r:id="rId5" imgW="177480" imgH="393480" progId="Equation.3">
                  <p:embed/>
                </p:oleObj>
              </mc:Choice>
              <mc:Fallback>
                <p:oleObj name="Equation" r:id="rId5" imgW="177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524000"/>
                        <a:ext cx="298962" cy="661988"/>
                      </a:xfrm>
                      <a:prstGeom prst="rect">
                        <a:avLst/>
                      </a:prstGeom>
                      <a:noFill/>
                      <a:ln>
                        <a:noFill/>
                      </a:ln>
                      <a:effectLst/>
                      <a:extLst/>
                    </p:spPr>
                  </p:pic>
                </p:oleObj>
              </mc:Fallback>
            </mc:AlternateContent>
          </a:graphicData>
        </a:graphic>
      </p:graphicFrame>
      <p:graphicFrame>
        <p:nvGraphicFramePr>
          <p:cNvPr id="12293" name="Object 5"/>
          <p:cNvGraphicFramePr>
            <a:graphicFrameLocks noChangeAspect="1"/>
          </p:cNvGraphicFramePr>
          <p:nvPr>
            <p:extLst>
              <p:ext uri="{D42A27DB-BD31-4B8C-83A1-F6EECF244321}">
                <p14:modId xmlns:p14="http://schemas.microsoft.com/office/powerpoint/2010/main" val="326107329"/>
              </p:ext>
            </p:extLst>
          </p:nvPr>
        </p:nvGraphicFramePr>
        <p:xfrm>
          <a:off x="6324600" y="1430693"/>
          <a:ext cx="990600" cy="626707"/>
        </p:xfrm>
        <a:graphic>
          <a:graphicData uri="http://schemas.openxmlformats.org/presentationml/2006/ole">
            <mc:AlternateContent xmlns:mc="http://schemas.openxmlformats.org/markup-compatibility/2006">
              <mc:Choice xmlns:v="urn:schemas-microsoft-com:vml" Requires="v">
                <p:oleObj spid="_x0000_s82010" name="Equation" r:id="rId7" imgW="622080" imgH="393480" progId="Equation.3">
                  <p:embed/>
                </p:oleObj>
              </mc:Choice>
              <mc:Fallback>
                <p:oleObj name="Equation" r:id="rId7" imgW="6220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430693"/>
                        <a:ext cx="990600" cy="626707"/>
                      </a:xfrm>
                      <a:prstGeom prst="rect">
                        <a:avLst/>
                      </a:prstGeom>
                      <a:noFill/>
                      <a:ln>
                        <a:noFill/>
                      </a:ln>
                      <a:effectLst/>
                      <a:extLst/>
                    </p:spPr>
                  </p:pic>
                </p:oleObj>
              </mc:Fallback>
            </mc:AlternateContent>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val="3184123660"/>
              </p:ext>
            </p:extLst>
          </p:nvPr>
        </p:nvGraphicFramePr>
        <p:xfrm>
          <a:off x="5715000" y="2216150"/>
          <a:ext cx="2133600" cy="755650"/>
        </p:xfrm>
        <a:graphic>
          <a:graphicData uri="http://schemas.openxmlformats.org/presentationml/2006/ole">
            <mc:AlternateContent xmlns:mc="http://schemas.openxmlformats.org/markup-compatibility/2006">
              <mc:Choice xmlns:v="urn:schemas-microsoft-com:vml" Requires="v">
                <p:oleObj spid="_x0000_s82011" name="Equation" r:id="rId9" imgW="1218960" imgH="431640" progId="Equation.3">
                  <p:embed/>
                </p:oleObj>
              </mc:Choice>
              <mc:Fallback>
                <p:oleObj name="Equation" r:id="rId9" imgW="12189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216150"/>
                        <a:ext cx="2133600" cy="755650"/>
                      </a:xfrm>
                      <a:prstGeom prst="rect">
                        <a:avLst/>
                      </a:prstGeom>
                      <a:noFill/>
                      <a:ln>
                        <a:noFill/>
                      </a:ln>
                      <a:effectLst/>
                      <a:extLst/>
                    </p:spPr>
                  </p:pic>
                </p:oleObj>
              </mc:Fallback>
            </mc:AlternateContent>
          </a:graphicData>
        </a:graphic>
      </p:graphicFrame>
      <p:graphicFrame>
        <p:nvGraphicFramePr>
          <p:cNvPr id="12295" name="Object 6"/>
          <p:cNvGraphicFramePr>
            <a:graphicFrameLocks noChangeAspect="1"/>
          </p:cNvGraphicFramePr>
          <p:nvPr>
            <p:extLst>
              <p:ext uri="{D42A27DB-BD31-4B8C-83A1-F6EECF244321}">
                <p14:modId xmlns:p14="http://schemas.microsoft.com/office/powerpoint/2010/main" val="1848227831"/>
              </p:ext>
            </p:extLst>
          </p:nvPr>
        </p:nvGraphicFramePr>
        <p:xfrm>
          <a:off x="1001713" y="2692627"/>
          <a:ext cx="2122487" cy="736373"/>
        </p:xfrm>
        <a:graphic>
          <a:graphicData uri="http://schemas.openxmlformats.org/presentationml/2006/ole">
            <mc:AlternateContent xmlns:mc="http://schemas.openxmlformats.org/markup-compatibility/2006">
              <mc:Choice xmlns:v="urn:schemas-microsoft-com:vml" Requires="v">
                <p:oleObj spid="_x0000_s82012" name="Equation" r:id="rId11" imgW="1244520" imgH="431640" progId="Equation.3">
                  <p:embed/>
                </p:oleObj>
              </mc:Choice>
              <mc:Fallback>
                <p:oleObj name="Equation" r:id="rId11" imgW="124452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1713" y="2692627"/>
                        <a:ext cx="2122487" cy="736373"/>
                      </a:xfrm>
                      <a:prstGeom prst="rect">
                        <a:avLst/>
                      </a:prstGeom>
                      <a:noFill/>
                      <a:ln>
                        <a:noFill/>
                      </a:ln>
                      <a:effectLst/>
                      <a:extLst/>
                    </p:spPr>
                  </p:pic>
                </p:oleObj>
              </mc:Fallback>
            </mc:AlternateContent>
          </a:graphicData>
        </a:graphic>
      </p:graphicFrame>
      <p:graphicFrame>
        <p:nvGraphicFramePr>
          <p:cNvPr id="12296" name="Object 7"/>
          <p:cNvGraphicFramePr>
            <a:graphicFrameLocks noChangeAspect="1"/>
          </p:cNvGraphicFramePr>
          <p:nvPr>
            <p:extLst>
              <p:ext uri="{D42A27DB-BD31-4B8C-83A1-F6EECF244321}">
                <p14:modId xmlns:p14="http://schemas.microsoft.com/office/powerpoint/2010/main" val="3798436944"/>
              </p:ext>
            </p:extLst>
          </p:nvPr>
        </p:nvGraphicFramePr>
        <p:xfrm>
          <a:off x="762000" y="4002438"/>
          <a:ext cx="1295400" cy="417162"/>
        </p:xfrm>
        <a:graphic>
          <a:graphicData uri="http://schemas.openxmlformats.org/presentationml/2006/ole">
            <mc:AlternateContent xmlns:mc="http://schemas.openxmlformats.org/markup-compatibility/2006">
              <mc:Choice xmlns:v="urn:schemas-microsoft-com:vml" Requires="v">
                <p:oleObj spid="_x0000_s82013" name="Equation" r:id="rId13" imgW="749160" imgH="241200" progId="Equation.3">
                  <p:embed/>
                </p:oleObj>
              </mc:Choice>
              <mc:Fallback>
                <p:oleObj name="Equation" r:id="rId13" imgW="74916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4002438"/>
                        <a:ext cx="1295400" cy="417162"/>
                      </a:xfrm>
                      <a:prstGeom prst="rect">
                        <a:avLst/>
                      </a:prstGeom>
                      <a:noFill/>
                      <a:ln>
                        <a:noFill/>
                      </a:ln>
                      <a:effectLst/>
                      <a:extLst/>
                    </p:spPr>
                  </p:pic>
                </p:oleObj>
              </mc:Fallback>
            </mc:AlternateContent>
          </a:graphicData>
        </a:graphic>
      </p:graphicFrame>
      <p:graphicFrame>
        <p:nvGraphicFramePr>
          <p:cNvPr id="12297" name="Object 8"/>
          <p:cNvGraphicFramePr>
            <a:graphicFrameLocks noChangeAspect="1"/>
          </p:cNvGraphicFramePr>
          <p:nvPr>
            <p:extLst>
              <p:ext uri="{D42A27DB-BD31-4B8C-83A1-F6EECF244321}">
                <p14:modId xmlns:p14="http://schemas.microsoft.com/office/powerpoint/2010/main" val="912236552"/>
              </p:ext>
            </p:extLst>
          </p:nvPr>
        </p:nvGraphicFramePr>
        <p:xfrm>
          <a:off x="3698388" y="4038601"/>
          <a:ext cx="4683612" cy="634433"/>
        </p:xfrm>
        <a:graphic>
          <a:graphicData uri="http://schemas.openxmlformats.org/presentationml/2006/ole">
            <mc:AlternateContent xmlns:mc="http://schemas.openxmlformats.org/markup-compatibility/2006">
              <mc:Choice xmlns:v="urn:schemas-microsoft-com:vml" Requires="v">
                <p:oleObj spid="_x0000_s82014" name="Equation" r:id="rId15" imgW="3187440" imgH="431640" progId="Equation.3">
                  <p:embed/>
                </p:oleObj>
              </mc:Choice>
              <mc:Fallback>
                <p:oleObj name="Equation" r:id="rId15" imgW="3187440" imgH="431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8388" y="4038601"/>
                        <a:ext cx="4683612" cy="634433"/>
                      </a:xfrm>
                      <a:prstGeom prst="rect">
                        <a:avLst/>
                      </a:prstGeom>
                      <a:noFill/>
                      <a:ln>
                        <a:noFill/>
                      </a:ln>
                      <a:effectLst/>
                      <a:extLst/>
                    </p:spPr>
                  </p:pic>
                </p:oleObj>
              </mc:Fallback>
            </mc:AlternateContent>
          </a:graphicData>
        </a:graphic>
      </p:graphicFrame>
      <p:graphicFrame>
        <p:nvGraphicFramePr>
          <p:cNvPr id="12298" name="Object 9"/>
          <p:cNvGraphicFramePr>
            <a:graphicFrameLocks noChangeAspect="1"/>
          </p:cNvGraphicFramePr>
          <p:nvPr>
            <p:extLst>
              <p:ext uri="{D42A27DB-BD31-4B8C-83A1-F6EECF244321}">
                <p14:modId xmlns:p14="http://schemas.microsoft.com/office/powerpoint/2010/main" val="25591444"/>
              </p:ext>
            </p:extLst>
          </p:nvPr>
        </p:nvGraphicFramePr>
        <p:xfrm>
          <a:off x="1905001" y="4724400"/>
          <a:ext cx="4648199" cy="678278"/>
        </p:xfrm>
        <a:graphic>
          <a:graphicData uri="http://schemas.openxmlformats.org/presentationml/2006/ole">
            <mc:AlternateContent xmlns:mc="http://schemas.openxmlformats.org/markup-compatibility/2006">
              <mc:Choice xmlns:v="urn:schemas-microsoft-com:vml" Requires="v">
                <p:oleObj spid="_x0000_s82015" name="Equation" r:id="rId17" imgW="2958840" imgH="431640" progId="Equation.3">
                  <p:embed/>
                </p:oleObj>
              </mc:Choice>
              <mc:Fallback>
                <p:oleObj name="Equation" r:id="rId17" imgW="295884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5001" y="4724400"/>
                        <a:ext cx="4648199" cy="678278"/>
                      </a:xfrm>
                      <a:prstGeom prst="rect">
                        <a:avLst/>
                      </a:prstGeom>
                      <a:noFill/>
                      <a:ln>
                        <a:noFill/>
                      </a:ln>
                      <a:effectLst/>
                      <a:extLst/>
                    </p:spPr>
                  </p:pic>
                </p:oleObj>
              </mc:Fallback>
            </mc:AlternateContent>
          </a:graphicData>
        </a:graphic>
      </p:graphicFrame>
      <p:graphicFrame>
        <p:nvGraphicFramePr>
          <p:cNvPr id="12290" name="Object 2"/>
          <p:cNvGraphicFramePr>
            <a:graphicFrameLocks noChangeAspect="1"/>
          </p:cNvGraphicFramePr>
          <p:nvPr>
            <p:extLst>
              <p:ext uri="{D42A27DB-BD31-4B8C-83A1-F6EECF244321}">
                <p14:modId xmlns:p14="http://schemas.microsoft.com/office/powerpoint/2010/main" val="4064884158"/>
              </p:ext>
            </p:extLst>
          </p:nvPr>
        </p:nvGraphicFramePr>
        <p:xfrm>
          <a:off x="5976467" y="5410200"/>
          <a:ext cx="2329333" cy="381000"/>
        </p:xfrm>
        <a:graphic>
          <a:graphicData uri="http://schemas.openxmlformats.org/presentationml/2006/ole">
            <mc:AlternateContent xmlns:mc="http://schemas.openxmlformats.org/markup-compatibility/2006">
              <mc:Choice xmlns:v="urn:schemas-microsoft-com:vml" Requires="v">
                <p:oleObj spid="_x0000_s82016" name="Equation" r:id="rId19" imgW="1244520" imgH="203040" progId="Equation.3">
                  <p:embed/>
                </p:oleObj>
              </mc:Choice>
              <mc:Fallback>
                <p:oleObj name="Equation" r:id="rId19" imgW="1244520" imgH="203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76467" y="5410200"/>
                        <a:ext cx="2329333" cy="3810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checkerboard(across)">
                                      <p:cBhvr>
                                        <p:cTn id="20" dur="500"/>
                                        <p:tgtEl>
                                          <p:spTgt spid="4">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2291"/>
                                        </p:tgtEl>
                                        <p:attrNameLst>
                                          <p:attrName>style.visibility</p:attrName>
                                        </p:attrNameLst>
                                      </p:cBhvr>
                                      <p:to>
                                        <p:strVal val="visible"/>
                                      </p:to>
                                    </p:set>
                                    <p:animEffect transition="in" filter="checkerboard(across)">
                                      <p:cBhvr>
                                        <p:cTn id="23" dur="500"/>
                                        <p:tgtEl>
                                          <p:spTgt spid="12291"/>
                                        </p:tgtEl>
                                      </p:cBhvr>
                                    </p:animEffect>
                                  </p:childTnLst>
                                </p:cTn>
                              </p:par>
                              <p:par>
                                <p:cTn id="24" presetID="5" presetClass="entr" presetSubtype="10" fill="hold" nodeType="with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checkerboard(across)">
                                      <p:cBhvr>
                                        <p:cTn id="26" dur="500"/>
                                        <p:tgtEl>
                                          <p:spTgt spid="12292"/>
                                        </p:tgtEl>
                                      </p:cBhvr>
                                    </p:animEffect>
                                  </p:childTnLst>
                                </p:cTn>
                              </p:par>
                              <p:par>
                                <p:cTn id="27" presetID="5" presetClass="entr" presetSubtype="10" fill="hold" nodeType="withEffect">
                                  <p:stCondLst>
                                    <p:cond delay="0"/>
                                  </p:stCondLst>
                                  <p:childTnLst>
                                    <p:set>
                                      <p:cBhvr>
                                        <p:cTn id="28" dur="1" fill="hold">
                                          <p:stCondLst>
                                            <p:cond delay="0"/>
                                          </p:stCondLst>
                                        </p:cTn>
                                        <p:tgtEl>
                                          <p:spTgt spid="12293"/>
                                        </p:tgtEl>
                                        <p:attrNameLst>
                                          <p:attrName>style.visibility</p:attrName>
                                        </p:attrNameLst>
                                      </p:cBhvr>
                                      <p:to>
                                        <p:strVal val="visible"/>
                                      </p:to>
                                    </p:set>
                                    <p:animEffect transition="in" filter="checkerboard(across)">
                                      <p:cBhvr>
                                        <p:cTn id="29" dur="500"/>
                                        <p:tgtEl>
                                          <p:spTgt spid="122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checkerboard(across)">
                                      <p:cBhvr>
                                        <p:cTn id="34" dur="500"/>
                                        <p:tgtEl>
                                          <p:spTgt spid="4">
                                            <p:txEl>
                                              <p:pRg st="5" end="5"/>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heckerboard(across)">
                                      <p:cBhvr>
                                        <p:cTn id="37" dur="500"/>
                                        <p:tgtEl>
                                          <p:spTgt spid="4">
                                            <p:txEl>
                                              <p:pRg st="6" end="6"/>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checkerboard(across)">
                                      <p:cBhvr>
                                        <p:cTn id="40" dur="500"/>
                                        <p:tgtEl>
                                          <p:spTgt spid="4">
                                            <p:txEl>
                                              <p:pRg st="8" end="8"/>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checkerboard(across)">
                                      <p:cBhvr>
                                        <p:cTn id="43" dur="500"/>
                                        <p:tgtEl>
                                          <p:spTgt spid="4">
                                            <p:txEl>
                                              <p:pRg st="9" end="9"/>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46" dur="500"/>
                                        <p:tgtEl>
                                          <p:spTgt spid="4">
                                            <p:txEl>
                                              <p:pRg st="10" end="10"/>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12294"/>
                                        </p:tgtEl>
                                        <p:attrNameLst>
                                          <p:attrName>style.visibility</p:attrName>
                                        </p:attrNameLst>
                                      </p:cBhvr>
                                      <p:to>
                                        <p:strVal val="visible"/>
                                      </p:to>
                                    </p:set>
                                    <p:animEffect transition="in" filter="checkerboard(across)">
                                      <p:cBhvr>
                                        <p:cTn id="49" dur="500"/>
                                        <p:tgtEl>
                                          <p:spTgt spid="12294"/>
                                        </p:tgtEl>
                                      </p:cBhvr>
                                    </p:animEffect>
                                  </p:childTnLst>
                                </p:cTn>
                              </p:par>
                              <p:par>
                                <p:cTn id="50" presetID="5" presetClass="entr" presetSubtype="10" fill="hold" nodeType="withEffect">
                                  <p:stCondLst>
                                    <p:cond delay="0"/>
                                  </p:stCondLst>
                                  <p:childTnLst>
                                    <p:set>
                                      <p:cBhvr>
                                        <p:cTn id="51" dur="1" fill="hold">
                                          <p:stCondLst>
                                            <p:cond delay="0"/>
                                          </p:stCondLst>
                                        </p:cTn>
                                        <p:tgtEl>
                                          <p:spTgt spid="12295"/>
                                        </p:tgtEl>
                                        <p:attrNameLst>
                                          <p:attrName>style.visibility</p:attrName>
                                        </p:attrNameLst>
                                      </p:cBhvr>
                                      <p:to>
                                        <p:strVal val="visible"/>
                                      </p:to>
                                    </p:set>
                                    <p:animEffect transition="in" filter="checkerboard(across)">
                                      <p:cBhvr>
                                        <p:cTn id="52" dur="500"/>
                                        <p:tgtEl>
                                          <p:spTgt spid="12295"/>
                                        </p:tgtEl>
                                      </p:cBhvr>
                                    </p:animEffect>
                                  </p:childTnLst>
                                </p:cTn>
                              </p:par>
                              <p:par>
                                <p:cTn id="53" presetID="5" presetClass="entr" presetSubtype="10" fill="hold" nodeType="withEffect">
                                  <p:stCondLst>
                                    <p:cond delay="0"/>
                                  </p:stCondLst>
                                  <p:childTnLst>
                                    <p:set>
                                      <p:cBhvr>
                                        <p:cTn id="54" dur="1" fill="hold">
                                          <p:stCondLst>
                                            <p:cond delay="0"/>
                                          </p:stCondLst>
                                        </p:cTn>
                                        <p:tgtEl>
                                          <p:spTgt spid="12296"/>
                                        </p:tgtEl>
                                        <p:attrNameLst>
                                          <p:attrName>style.visibility</p:attrName>
                                        </p:attrNameLst>
                                      </p:cBhvr>
                                      <p:to>
                                        <p:strVal val="visible"/>
                                      </p:to>
                                    </p:set>
                                    <p:animEffect transition="in" filter="checkerboard(across)">
                                      <p:cBhvr>
                                        <p:cTn id="55" dur="500"/>
                                        <p:tgtEl>
                                          <p:spTgt spid="122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12297"/>
                                        </p:tgtEl>
                                        <p:attrNameLst>
                                          <p:attrName>style.visibility</p:attrName>
                                        </p:attrNameLst>
                                      </p:cBhvr>
                                      <p:to>
                                        <p:strVal val="visible"/>
                                      </p:to>
                                    </p:set>
                                    <p:animEffect transition="in" filter="checkerboard(across)">
                                      <p:cBhvr>
                                        <p:cTn id="60" dur="500"/>
                                        <p:tgtEl>
                                          <p:spTgt spid="1229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12298"/>
                                        </p:tgtEl>
                                        <p:attrNameLst>
                                          <p:attrName>style.visibility</p:attrName>
                                        </p:attrNameLst>
                                      </p:cBhvr>
                                      <p:to>
                                        <p:strVal val="visible"/>
                                      </p:to>
                                    </p:set>
                                    <p:animEffect transition="in" filter="checkerboard(across)">
                                      <p:cBhvr>
                                        <p:cTn id="65" dur="500"/>
                                        <p:tgtEl>
                                          <p:spTgt spid="12298"/>
                                        </p:tgtEl>
                                      </p:cBhvr>
                                    </p:animEffect>
                                  </p:childTnLst>
                                </p:cTn>
                              </p:par>
                              <p:par>
                                <p:cTn id="66" presetID="5" presetClass="entr" presetSubtype="10" fill="hold" nodeType="withEffect">
                                  <p:stCondLst>
                                    <p:cond delay="0"/>
                                  </p:stCondLst>
                                  <p:childTnLst>
                                    <p:set>
                                      <p:cBhvr>
                                        <p:cTn id="67" dur="1" fill="hold">
                                          <p:stCondLst>
                                            <p:cond delay="0"/>
                                          </p:stCondLst>
                                        </p:cTn>
                                        <p:tgtEl>
                                          <p:spTgt spid="12290"/>
                                        </p:tgtEl>
                                        <p:attrNameLst>
                                          <p:attrName>style.visibility</p:attrName>
                                        </p:attrNameLst>
                                      </p:cBhvr>
                                      <p:to>
                                        <p:strVal val="visible"/>
                                      </p:to>
                                    </p:set>
                                    <p:animEffect transition="in" filter="checkerboard(across)">
                                      <p:cBhvr>
                                        <p:cTn id="68"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txBox="1">
            <a:spLocks/>
          </p:cNvSpPr>
          <p:nvPr/>
        </p:nvSpPr>
        <p:spPr bwMode="auto">
          <a:xfrm>
            <a:off x="533400" y="2895600"/>
            <a:ext cx="7580313" cy="3352800"/>
          </a:xfrm>
          <a:prstGeom prst="rect">
            <a:avLst/>
          </a:prstGeom>
          <a:noFill/>
          <a:ln w="9525">
            <a:noFill/>
            <a:miter lim="800000"/>
            <a:headEnd/>
            <a:tailEnd/>
          </a:ln>
        </p:spPr>
        <p:txBody>
          <a:bodyPr/>
          <a:lstStyle/>
          <a:p>
            <a:pPr indent="350838" algn="ctr" eaLnBrk="0" hangingPunct="0">
              <a:spcBef>
                <a:spcPct val="20000"/>
              </a:spcBef>
              <a:defRPr/>
            </a:pPr>
            <a:endParaRPr lang="en-US" sz="3200" b="1" u="sng" dirty="0">
              <a:latin typeface="+mn-lt"/>
              <a:ea typeface="+mn-ea"/>
              <a:cs typeface="+mn-cs"/>
            </a:endParaRPr>
          </a:p>
          <a:p>
            <a:pPr algn="just" eaLnBrk="0" hangingPunct="0">
              <a:spcBef>
                <a:spcPct val="20000"/>
              </a:spcBef>
              <a:defRPr/>
            </a:pPr>
            <a:r>
              <a:rPr lang="en-US" sz="2800" dirty="0">
                <a:latin typeface="+mn-lt"/>
                <a:ea typeface="+mn-ea"/>
                <a:cs typeface="+mn-cs"/>
              </a:rPr>
              <a:t>                              </a:t>
            </a:r>
            <a:endParaRPr lang="en-US" sz="2800" b="1" dirty="0">
              <a:latin typeface="+mn-lt"/>
              <a:ea typeface="+mn-ea"/>
              <a:cs typeface="+mn-cs"/>
            </a:endParaRPr>
          </a:p>
        </p:txBody>
      </p:sp>
      <p:sp>
        <p:nvSpPr>
          <p:cNvPr id="8" name="Subtitle 3"/>
          <p:cNvSpPr txBox="1">
            <a:spLocks/>
          </p:cNvSpPr>
          <p:nvPr/>
        </p:nvSpPr>
        <p:spPr bwMode="auto">
          <a:xfrm>
            <a:off x="304800" y="1066800"/>
            <a:ext cx="7808913" cy="4495800"/>
          </a:xfrm>
          <a:prstGeom prst="rect">
            <a:avLst/>
          </a:prstGeom>
          <a:noFill/>
          <a:ln w="9525">
            <a:noFill/>
            <a:miter lim="800000"/>
            <a:headEnd/>
            <a:tailEnd/>
          </a:ln>
        </p:spPr>
        <p:txBody>
          <a:bodyPr/>
          <a:lstStyle/>
          <a:p>
            <a:pPr marL="514350" indent="-514350" algn="ctr" eaLnBrk="0" hangingPunct="0">
              <a:spcBef>
                <a:spcPct val="20000"/>
              </a:spcBef>
              <a:defRPr/>
            </a:pPr>
            <a:r>
              <a:rPr lang="en-US" sz="2800" b="1" u="sng" dirty="0">
                <a:latin typeface="+mn-lt"/>
                <a:ea typeface="+mn-ea"/>
                <a:cs typeface="+mn-cs"/>
              </a:rPr>
              <a:t>PARALLEL AND PERPENDICULAR </a:t>
            </a:r>
            <a:r>
              <a:rPr lang="en-US" sz="2800" b="1" u="sng" dirty="0" smtClean="0">
                <a:latin typeface="+mn-lt"/>
                <a:ea typeface="+mn-ea"/>
                <a:cs typeface="+mn-cs"/>
              </a:rPr>
              <a:t>LINES</a:t>
            </a:r>
          </a:p>
          <a:p>
            <a:pPr marL="514350" indent="-514350" algn="ctr" eaLnBrk="0" hangingPunct="0">
              <a:spcBef>
                <a:spcPct val="20000"/>
              </a:spcBef>
              <a:defRPr/>
            </a:pPr>
            <a:endParaRPr lang="en-US" sz="2800" b="1" u="sng" dirty="0">
              <a:latin typeface="+mn-lt"/>
              <a:ea typeface="+mn-ea"/>
              <a:cs typeface="+mn-cs"/>
            </a:endParaRPr>
          </a:p>
          <a:p>
            <a:pPr algn="just" eaLnBrk="0" hangingPunct="0">
              <a:spcBef>
                <a:spcPct val="20000"/>
              </a:spcBef>
              <a:defRPr/>
            </a:pPr>
            <a:r>
              <a:rPr lang="en-US" sz="2800" dirty="0">
                <a:latin typeface="+mn-lt"/>
                <a:ea typeface="+mn-ea"/>
                <a:cs typeface="+mn-cs"/>
              </a:rPr>
              <a:t>    </a:t>
            </a:r>
            <a:r>
              <a:rPr lang="en-US" sz="2800" dirty="0" smtClean="0">
                <a:latin typeface="+mn-lt"/>
              </a:rPr>
              <a:t>Given a line L whose equation is</a:t>
            </a:r>
            <a:r>
              <a:rPr lang="en-US" sz="2800" dirty="0" smtClean="0">
                <a:latin typeface="+mn-lt"/>
                <a:ea typeface="+mn-ea"/>
                <a:cs typeface="+mn-cs"/>
              </a:rPr>
              <a:t> Ax + By + C = 0. </a:t>
            </a:r>
            <a:endParaRPr lang="en-US" sz="2800" dirty="0">
              <a:latin typeface="+mn-lt"/>
            </a:endParaRPr>
          </a:p>
          <a:p>
            <a:pPr algn="just" eaLnBrk="0" hangingPunct="0">
              <a:spcBef>
                <a:spcPct val="20000"/>
              </a:spcBef>
              <a:defRPr/>
            </a:pPr>
            <a:r>
              <a:rPr lang="en-US" sz="2800" dirty="0" smtClean="0">
                <a:latin typeface="+mn-lt"/>
                <a:ea typeface="+mn-ea"/>
                <a:cs typeface="+mn-cs"/>
              </a:rPr>
              <a:t>The line Ax + By + K = 0 , for any constant K not equal to C, </a:t>
            </a:r>
            <a:r>
              <a:rPr lang="en-US" sz="2800" dirty="0" smtClean="0">
                <a:latin typeface="+mn-lt"/>
              </a:rPr>
              <a:t>is </a:t>
            </a:r>
            <a:r>
              <a:rPr lang="en-US" sz="2800" dirty="0" smtClean="0">
                <a:latin typeface="+mn-lt"/>
                <a:ea typeface="+mn-ea"/>
                <a:cs typeface="+mn-cs"/>
              </a:rPr>
              <a:t>parallel to L</a:t>
            </a:r>
            <a:r>
              <a:rPr lang="en-US" sz="2800" dirty="0">
                <a:latin typeface="+mn-lt"/>
              </a:rPr>
              <a:t>;</a:t>
            </a:r>
            <a:r>
              <a:rPr lang="en-US" sz="2800" dirty="0" smtClean="0">
                <a:latin typeface="+mn-lt"/>
                <a:ea typeface="+mn-ea"/>
                <a:cs typeface="+mn-cs"/>
              </a:rPr>
              <a:t> </a:t>
            </a:r>
            <a:endParaRPr lang="en-US" sz="2800" dirty="0">
              <a:latin typeface="+mn-lt"/>
            </a:endParaRPr>
          </a:p>
          <a:p>
            <a:pPr algn="just" eaLnBrk="0" hangingPunct="0">
              <a:spcBef>
                <a:spcPct val="20000"/>
              </a:spcBef>
              <a:defRPr/>
            </a:pPr>
            <a:r>
              <a:rPr lang="en-US" sz="2800" dirty="0">
                <a:latin typeface="+mn-lt"/>
              </a:rPr>
              <a:t>a</a:t>
            </a:r>
            <a:r>
              <a:rPr lang="en-US" sz="2800" dirty="0" smtClean="0">
                <a:latin typeface="+mn-lt"/>
              </a:rPr>
              <a:t>nd t</a:t>
            </a:r>
            <a:r>
              <a:rPr lang="en-US" sz="2800" dirty="0" smtClean="0">
                <a:latin typeface="+mn-lt"/>
                <a:ea typeface="+mn-ea"/>
                <a:cs typeface="+mn-cs"/>
              </a:rPr>
              <a:t>he  </a:t>
            </a:r>
            <a:r>
              <a:rPr lang="en-US" sz="2800" dirty="0" err="1" smtClean="0">
                <a:latin typeface="+mn-lt"/>
                <a:ea typeface="+mn-ea"/>
                <a:cs typeface="+mn-cs"/>
              </a:rPr>
              <a:t>Bx</a:t>
            </a:r>
            <a:r>
              <a:rPr lang="en-US" sz="2800" dirty="0" smtClean="0">
                <a:latin typeface="+mn-lt"/>
                <a:ea typeface="+mn-ea"/>
                <a:cs typeface="+mn-cs"/>
              </a:rPr>
              <a:t> – Ay + K = 0  is  </a:t>
            </a:r>
            <a:r>
              <a:rPr lang="en-US" sz="2800" dirty="0">
                <a:latin typeface="+mn-lt"/>
                <a:ea typeface="+mn-ea"/>
                <a:cs typeface="+mn-cs"/>
              </a:rPr>
              <a:t>perpendicular </a:t>
            </a:r>
            <a:r>
              <a:rPr lang="en-US" sz="2800" dirty="0" smtClean="0">
                <a:latin typeface="+mn-lt"/>
              </a:rPr>
              <a:t>to L</a:t>
            </a:r>
            <a:r>
              <a:rPr lang="en-US" sz="2800" dirty="0" smtClean="0">
                <a:latin typeface="+mn-lt"/>
                <a:ea typeface="+mn-ea"/>
                <a:cs typeface="+mn-cs"/>
              </a:rPr>
              <a:t>.  </a:t>
            </a:r>
            <a:endParaRPr lang="en-US" sz="2800" dirty="0">
              <a:latin typeface="+mn-lt"/>
              <a:ea typeface="+mn-ea"/>
              <a:cs typeface="+mn-cs"/>
            </a:endParaRPr>
          </a:p>
          <a:p>
            <a:pPr algn="just" eaLnBrk="0" hangingPunct="0">
              <a:spcBef>
                <a:spcPct val="20000"/>
              </a:spcBef>
              <a:defRPr/>
            </a:pPr>
            <a:r>
              <a:rPr lang="en-US" sz="2800" dirty="0">
                <a:latin typeface="+mn-lt"/>
                <a:ea typeface="+mn-ea"/>
                <a:cs typeface="+mn-cs"/>
              </a:rPr>
              <a:t>  </a:t>
            </a:r>
            <a:endParaRPr lang="en-US" sz="28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82588" y="914400"/>
            <a:ext cx="8382000" cy="4724400"/>
            <a:chOff x="382620" y="152400"/>
            <a:chExt cx="8382000" cy="4724400"/>
          </a:xfrm>
        </p:grpSpPr>
        <p:sp>
          <p:nvSpPr>
            <p:cNvPr id="4" name="Subtitle 3"/>
            <p:cNvSpPr txBox="1">
              <a:spLocks/>
            </p:cNvSpPr>
            <p:nvPr/>
          </p:nvSpPr>
          <p:spPr bwMode="auto">
            <a:xfrm>
              <a:off x="382620" y="152400"/>
              <a:ext cx="8382000" cy="4724400"/>
            </a:xfrm>
            <a:prstGeom prst="rect">
              <a:avLst/>
            </a:prstGeom>
            <a:noFill/>
            <a:ln w="9525">
              <a:noFill/>
              <a:miter lim="800000"/>
              <a:headEnd/>
              <a:tailEnd/>
            </a:ln>
          </p:spPr>
          <p:txBody>
            <a:bodyPr/>
            <a:lstStyle/>
            <a:p>
              <a:pPr marL="514350" indent="-514350" algn="ctr" eaLnBrk="0" hangingPunct="0">
                <a:spcBef>
                  <a:spcPct val="20000"/>
                </a:spcBef>
                <a:defRPr/>
              </a:pPr>
              <a:r>
                <a:rPr lang="en-US" sz="2800" b="1" u="sng" dirty="0">
                  <a:latin typeface="+mn-lt"/>
                </a:rPr>
                <a:t>DIRECTED DISTANCE FROM A </a:t>
              </a:r>
              <a:r>
                <a:rPr lang="en-US" sz="2800" b="1" u="sng" dirty="0" smtClean="0">
                  <a:latin typeface="+mn-lt"/>
                </a:rPr>
                <a:t>LINE </a:t>
              </a:r>
              <a:r>
                <a:rPr lang="en-US" sz="2800" b="1" u="sng" dirty="0">
                  <a:latin typeface="+mn-lt"/>
                </a:rPr>
                <a:t>TO A </a:t>
              </a:r>
              <a:r>
                <a:rPr lang="en-US" sz="2800" b="1" u="sng" dirty="0" smtClean="0">
                  <a:latin typeface="+mn-lt"/>
                </a:rPr>
                <a:t>POINT</a:t>
              </a:r>
            </a:p>
            <a:p>
              <a:pPr marL="514350" indent="-514350" algn="ctr" eaLnBrk="0" hangingPunct="0">
                <a:spcBef>
                  <a:spcPct val="20000"/>
                </a:spcBef>
                <a:defRPr/>
              </a:pPr>
              <a:endParaRPr lang="en-US" sz="2400" b="1" u="sng" dirty="0">
                <a:latin typeface="+mn-lt"/>
              </a:endParaRPr>
            </a:p>
            <a:p>
              <a:pPr marL="514350" indent="-514350" algn="ctr" eaLnBrk="0" hangingPunct="0">
                <a:spcBef>
                  <a:spcPct val="20000"/>
                </a:spcBef>
                <a:defRPr/>
              </a:pPr>
              <a:endParaRPr lang="en-US" sz="2400" b="1" u="sng" dirty="0">
                <a:latin typeface="+mn-lt"/>
                <a:ea typeface="+mn-ea"/>
                <a:cs typeface="+mn-cs"/>
              </a:endParaRPr>
            </a:p>
            <a:p>
              <a:pPr algn="just" eaLnBrk="0" hangingPunct="0">
                <a:spcBef>
                  <a:spcPct val="20000"/>
                </a:spcBef>
                <a:defRPr/>
              </a:pPr>
              <a:r>
                <a:rPr lang="en-US" sz="2800" dirty="0">
                  <a:latin typeface="+mn-lt"/>
                  <a:ea typeface="+mn-ea"/>
                  <a:cs typeface="+mn-cs"/>
                </a:rPr>
                <a:t>    </a:t>
              </a:r>
              <a:r>
                <a:rPr lang="en-US" sz="2400" dirty="0">
                  <a:latin typeface="+mn-lt"/>
                  <a:ea typeface="+mn-ea"/>
                  <a:cs typeface="+mn-cs"/>
                </a:rPr>
                <a:t>The directed distance </a:t>
              </a:r>
              <a:r>
                <a:rPr lang="en-US" sz="2400" dirty="0" smtClean="0">
                  <a:latin typeface="+mn-lt"/>
                  <a:ea typeface="+mn-ea"/>
                  <a:cs typeface="+mn-cs"/>
                </a:rPr>
                <a:t> of the </a:t>
              </a:r>
              <a:r>
                <a:rPr lang="en-US" sz="2400" dirty="0">
                  <a:latin typeface="+mn-lt"/>
                  <a:ea typeface="+mn-ea"/>
                  <a:cs typeface="+mn-cs"/>
                </a:rPr>
                <a:t>point P(x</a:t>
              </a:r>
              <a:r>
                <a:rPr lang="en-US" sz="2400" baseline="-25000" dirty="0">
                  <a:latin typeface="+mn-lt"/>
                  <a:ea typeface="+mn-ea"/>
                  <a:cs typeface="+mn-cs"/>
                </a:rPr>
                <a:t>1</a:t>
              </a:r>
              <a:r>
                <a:rPr lang="en-US" sz="2400" dirty="0">
                  <a:latin typeface="+mn-lt"/>
                  <a:ea typeface="+mn-ea"/>
                  <a:cs typeface="+mn-cs"/>
                </a:rPr>
                <a:t>, y</a:t>
              </a:r>
              <a:r>
                <a:rPr lang="en-US" sz="2400" baseline="-25000" dirty="0">
                  <a:latin typeface="+mn-lt"/>
                  <a:ea typeface="+mn-ea"/>
                  <a:cs typeface="+mn-cs"/>
                </a:rPr>
                <a:t>1</a:t>
              </a:r>
              <a:r>
                <a:rPr lang="en-US" sz="2400" dirty="0">
                  <a:latin typeface="+mn-lt"/>
                  <a:ea typeface="+mn-ea"/>
                  <a:cs typeface="+mn-cs"/>
                </a:rPr>
                <a:t>) </a:t>
              </a:r>
              <a:r>
                <a:rPr lang="en-US" sz="2400" dirty="0" smtClean="0">
                  <a:latin typeface="+mn-lt"/>
                </a:rPr>
                <a:t>from </a:t>
              </a:r>
              <a:r>
                <a:rPr lang="en-US" sz="2400" dirty="0" smtClean="0">
                  <a:latin typeface="+mn-lt"/>
                  <a:ea typeface="+mn-ea"/>
                  <a:cs typeface="+mn-cs"/>
                </a:rPr>
                <a:t>the</a:t>
              </a:r>
            </a:p>
            <a:p>
              <a:pPr algn="just" eaLnBrk="0" hangingPunct="0">
                <a:spcBef>
                  <a:spcPct val="20000"/>
                </a:spcBef>
                <a:defRPr/>
              </a:pPr>
              <a:endParaRPr lang="en-US" sz="2400" dirty="0">
                <a:latin typeface="+mn-lt"/>
                <a:ea typeface="+mn-ea"/>
                <a:cs typeface="+mn-cs"/>
              </a:endParaRPr>
            </a:p>
            <a:p>
              <a:pPr algn="just" eaLnBrk="0" hangingPunct="0">
                <a:spcBef>
                  <a:spcPct val="20000"/>
                </a:spcBef>
                <a:tabLst>
                  <a:tab pos="2003425" algn="l"/>
                </a:tabLst>
                <a:defRPr/>
              </a:pPr>
              <a:r>
                <a:rPr lang="en-US" sz="2400" dirty="0">
                  <a:latin typeface="+mn-lt"/>
                  <a:ea typeface="+mn-ea"/>
                  <a:cs typeface="+mn-cs"/>
                </a:rPr>
                <a:t>line </a:t>
              </a:r>
              <a:r>
                <a:rPr lang="en-US" sz="2400" dirty="0" smtClean="0">
                  <a:latin typeface="+mn-lt"/>
                  <a:ea typeface="+mn-ea"/>
                  <a:cs typeface="+mn-cs"/>
                </a:rPr>
                <a:t>Ax + By + C = 0 </a:t>
              </a:r>
              <a:r>
                <a:rPr lang="en-US" sz="2400" dirty="0">
                  <a:latin typeface="+mn-lt"/>
                  <a:ea typeface="+mn-ea"/>
                  <a:cs typeface="+mn-cs"/>
                </a:rPr>
                <a:t>is </a:t>
              </a:r>
              <a:r>
                <a:rPr lang="en-US" sz="2400" dirty="0" smtClean="0">
                  <a:latin typeface="+mn-lt"/>
                  <a:ea typeface="+mn-ea"/>
                  <a:cs typeface="+mn-cs"/>
                </a:rPr>
                <a:t>                                  ,</a:t>
              </a:r>
            </a:p>
            <a:p>
              <a:pPr algn="just" eaLnBrk="0" hangingPunct="0">
                <a:spcBef>
                  <a:spcPct val="20000"/>
                </a:spcBef>
                <a:tabLst>
                  <a:tab pos="2003425" algn="l"/>
                </a:tabLst>
                <a:defRPr/>
              </a:pPr>
              <a:r>
                <a:rPr lang="en-US" sz="2400" dirty="0" smtClean="0">
                  <a:latin typeface="+mn-lt"/>
                  <a:ea typeface="+mn-ea"/>
                  <a:cs typeface="+mn-cs"/>
                </a:rPr>
                <a:t> </a:t>
              </a:r>
            </a:p>
            <a:p>
              <a:pPr algn="just" eaLnBrk="0" hangingPunct="0">
                <a:spcBef>
                  <a:spcPct val="20000"/>
                </a:spcBef>
                <a:tabLst>
                  <a:tab pos="2003425" algn="l"/>
                </a:tabLst>
                <a:defRPr/>
              </a:pPr>
              <a:r>
                <a:rPr lang="en-US" sz="2400" dirty="0" smtClean="0">
                  <a:latin typeface="+mn-lt"/>
                  <a:ea typeface="+mn-ea"/>
                  <a:cs typeface="+mn-cs"/>
                </a:rPr>
                <a:t>where </a:t>
              </a:r>
              <a:r>
                <a:rPr lang="en-US" sz="2400" dirty="0">
                  <a:latin typeface="+mn-lt"/>
                  <a:ea typeface="+mn-ea"/>
                  <a:cs typeface="+mn-cs"/>
                </a:rPr>
                <a:t>the </a:t>
              </a:r>
              <a:r>
                <a:rPr lang="en-US" sz="2400" dirty="0" smtClean="0">
                  <a:latin typeface="+mn-lt"/>
                  <a:ea typeface="+mn-ea"/>
                  <a:cs typeface="+mn-cs"/>
                </a:rPr>
                <a:t>radical takes on the sign </a:t>
              </a:r>
              <a:r>
                <a:rPr lang="en-US" sz="2400" dirty="0">
                  <a:latin typeface="+mn-lt"/>
                  <a:ea typeface="+mn-ea"/>
                  <a:cs typeface="+mn-cs"/>
                </a:rPr>
                <a:t>of </a:t>
              </a:r>
              <a:r>
                <a:rPr lang="en-US" sz="2400" i="1" dirty="0" smtClean="0">
                  <a:latin typeface="+mn-lt"/>
                  <a:ea typeface="+mn-ea"/>
                  <a:cs typeface="+mn-cs"/>
                </a:rPr>
                <a:t>B.</a:t>
              </a:r>
              <a:r>
                <a:rPr lang="en-US" sz="2400" dirty="0" smtClean="0">
                  <a:latin typeface="+mn-lt"/>
                  <a:ea typeface="+mn-ea"/>
                  <a:cs typeface="+mn-cs"/>
                </a:rPr>
                <a:t> </a:t>
              </a:r>
              <a:endParaRPr lang="en-US" sz="2400" b="1" dirty="0">
                <a:latin typeface="+mn-lt"/>
                <a:ea typeface="+mn-ea"/>
                <a:cs typeface="+mn-cs"/>
              </a:endParaRPr>
            </a:p>
          </p:txBody>
        </p:sp>
        <p:graphicFrame>
          <p:nvGraphicFramePr>
            <p:cNvPr id="15362" name="Object 2"/>
            <p:cNvGraphicFramePr>
              <a:graphicFrameLocks noChangeAspect="1"/>
            </p:cNvGraphicFramePr>
            <p:nvPr>
              <p:extLst>
                <p:ext uri="{D42A27DB-BD31-4B8C-83A1-F6EECF244321}">
                  <p14:modId xmlns:p14="http://schemas.microsoft.com/office/powerpoint/2010/main" val="2801355357"/>
                </p:ext>
              </p:extLst>
            </p:nvPr>
          </p:nvGraphicFramePr>
          <p:xfrm>
            <a:off x="3276632" y="2404534"/>
            <a:ext cx="1905000" cy="719666"/>
          </p:xfrm>
          <a:graphic>
            <a:graphicData uri="http://schemas.openxmlformats.org/presentationml/2006/ole">
              <mc:AlternateContent xmlns:mc="http://schemas.openxmlformats.org/markup-compatibility/2006">
                <mc:Choice xmlns:v="urn:schemas-microsoft-com:vml" Requires="v">
                  <p:oleObj spid="_x0000_s86036" name="Equation" r:id="rId3" imgW="1143000" imgH="431640" progId="Equation.3">
                    <p:embed/>
                  </p:oleObj>
                </mc:Choice>
                <mc:Fallback>
                  <p:oleObj name="Equation" r:id="rId3" imgW="1143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32" y="2404534"/>
                          <a:ext cx="1905000" cy="719666"/>
                        </a:xfrm>
                        <a:prstGeom prst="rect">
                          <a:avLst/>
                        </a:prstGeom>
                        <a:noFill/>
                        <a:ln>
                          <a:noFill/>
                        </a:ln>
                        <a:effectLs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1905000" y="990600"/>
            <a:ext cx="5867400" cy="5183188"/>
            <a:chOff x="1905000" y="990600"/>
            <a:chExt cx="5867400" cy="5183188"/>
          </a:xfrm>
        </p:grpSpPr>
        <p:grpSp>
          <p:nvGrpSpPr>
            <p:cNvPr id="16395" name="Group 18"/>
            <p:cNvGrpSpPr>
              <a:grpSpLocks/>
            </p:cNvGrpSpPr>
            <p:nvPr/>
          </p:nvGrpSpPr>
          <p:grpSpPr bwMode="auto">
            <a:xfrm>
              <a:off x="1905000" y="990600"/>
              <a:ext cx="5867400" cy="5183188"/>
              <a:chOff x="3339840" y="990624"/>
              <a:chExt cx="5867675" cy="5182370"/>
            </a:xfrm>
          </p:grpSpPr>
          <p:grpSp>
            <p:nvGrpSpPr>
              <p:cNvPr id="16398" name="Group 4"/>
              <p:cNvGrpSpPr>
                <a:grpSpLocks/>
              </p:cNvGrpSpPr>
              <p:nvPr/>
            </p:nvGrpSpPr>
            <p:grpSpPr bwMode="auto">
              <a:xfrm>
                <a:off x="3339840" y="990624"/>
                <a:ext cx="5867675" cy="5182370"/>
                <a:chOff x="1981200" y="990624"/>
                <a:chExt cx="5867675" cy="5182370"/>
              </a:xfrm>
            </p:grpSpPr>
            <p:sp>
              <p:nvSpPr>
                <p:cNvPr id="8" name="TextBox 3"/>
                <p:cNvSpPr txBox="1">
                  <a:spLocks noChangeArrowheads="1"/>
                </p:cNvSpPr>
                <p:nvPr/>
              </p:nvSpPr>
              <p:spPr bwMode="auto">
                <a:xfrm>
                  <a:off x="4357799" y="1143000"/>
                  <a:ext cx="228611" cy="461890"/>
                </a:xfrm>
                <a:prstGeom prst="rect">
                  <a:avLst/>
                </a:prstGeom>
                <a:noFill/>
                <a:ln w="9525">
                  <a:noFill/>
                  <a:miter lim="800000"/>
                  <a:headEnd/>
                  <a:tailEnd/>
                </a:ln>
              </p:spPr>
              <p:txBody>
                <a:bodyPr>
                  <a:spAutoFit/>
                </a:bodyPr>
                <a:lstStyle/>
                <a:p>
                  <a:pPr>
                    <a:defRPr/>
                  </a:pPr>
                  <a:r>
                    <a:rPr lang="en-PH" sz="2400" dirty="0">
                      <a:latin typeface="+mn-lt"/>
                      <a:ea typeface="+mn-ea"/>
                    </a:rPr>
                    <a:t>y</a:t>
                  </a:r>
                </a:p>
              </p:txBody>
            </p:sp>
            <p:sp>
              <p:nvSpPr>
                <p:cNvPr id="9" name="TextBox 8"/>
                <p:cNvSpPr txBox="1">
                  <a:spLocks noChangeArrowheads="1"/>
                </p:cNvSpPr>
                <p:nvPr/>
              </p:nvSpPr>
              <p:spPr bwMode="auto">
                <a:xfrm>
                  <a:off x="7251947" y="3633395"/>
                  <a:ext cx="304814" cy="461889"/>
                </a:xfrm>
                <a:prstGeom prst="rect">
                  <a:avLst/>
                </a:prstGeom>
                <a:noFill/>
                <a:ln w="9525">
                  <a:noFill/>
                  <a:miter lim="800000"/>
                  <a:headEnd/>
                  <a:tailEnd/>
                </a:ln>
              </p:spPr>
              <p:txBody>
                <a:bodyPr>
                  <a:spAutoFit/>
                </a:bodyPr>
                <a:lstStyle/>
                <a:p>
                  <a:pPr>
                    <a:defRPr/>
                  </a:pPr>
                  <a:r>
                    <a:rPr lang="en-PH" sz="2400" dirty="0">
                      <a:latin typeface="+mn-lt"/>
                      <a:ea typeface="+mn-ea"/>
                    </a:rPr>
                    <a:t>x</a:t>
                  </a:r>
                </a:p>
              </p:txBody>
            </p:sp>
            <p:cxnSp>
              <p:nvCxnSpPr>
                <p:cNvPr id="10" name="Straight Connector 9"/>
                <p:cNvCxnSpPr/>
                <p:nvPr/>
              </p:nvCxnSpPr>
              <p:spPr>
                <a:xfrm rot="5400000">
                  <a:off x="2209486" y="3886561"/>
                  <a:ext cx="4571278" cy="1587"/>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3884180"/>
                  <a:ext cx="5258046" cy="158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81200" y="1847739"/>
                  <a:ext cx="5029436" cy="35808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6389" name="Object 2"/>
                <p:cNvGraphicFramePr>
                  <a:graphicFrameLocks noChangeAspect="1"/>
                </p:cNvGraphicFramePr>
                <p:nvPr/>
              </p:nvGraphicFramePr>
              <p:xfrm>
                <a:off x="5334156" y="1523940"/>
                <a:ext cx="266700" cy="304800"/>
              </p:xfrm>
              <a:graphic>
                <a:graphicData uri="http://schemas.openxmlformats.org/presentationml/2006/ole">
                  <mc:AlternateContent xmlns:mc="http://schemas.openxmlformats.org/markup-compatibility/2006">
                    <mc:Choice xmlns:v="urn:schemas-microsoft-com:vml" Requires="v">
                      <p:oleObj spid="_x0000_s87091" name="Equation" r:id="rId3" imgW="114120" imgH="114120" progId="Equation.3">
                        <p:embed/>
                      </p:oleObj>
                    </mc:Choice>
                    <mc:Fallback>
                      <p:oleObj name="Equation" r:id="rId3" imgW="1141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156" y="1523940"/>
                              <a:ext cx="266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0" name="Object 3"/>
                <p:cNvGraphicFramePr>
                  <a:graphicFrameLocks noChangeAspect="1"/>
                </p:cNvGraphicFramePr>
                <p:nvPr/>
              </p:nvGraphicFramePr>
              <p:xfrm>
                <a:off x="3658500" y="5354362"/>
                <a:ext cx="266700" cy="304800"/>
              </p:xfrm>
              <a:graphic>
                <a:graphicData uri="http://schemas.openxmlformats.org/presentationml/2006/ole">
                  <mc:AlternateContent xmlns:mc="http://schemas.openxmlformats.org/markup-compatibility/2006">
                    <mc:Choice xmlns:v="urn:schemas-microsoft-com:vml" Requires="v">
                      <p:oleObj spid="_x0000_s87092" name="Equation" r:id="rId5" imgW="114120" imgH="114120" progId="Equation.3">
                        <p:embed/>
                      </p:oleObj>
                    </mc:Choice>
                    <mc:Fallback>
                      <p:oleObj name="Equation" r:id="rId5" imgW="1141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500" y="5354362"/>
                              <a:ext cx="266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1" name="Object 4"/>
                <p:cNvGraphicFramePr>
                  <a:graphicFrameLocks noChangeAspect="1"/>
                </p:cNvGraphicFramePr>
                <p:nvPr/>
              </p:nvGraphicFramePr>
              <p:xfrm>
                <a:off x="4826932" y="990624"/>
                <a:ext cx="1116853" cy="412750"/>
              </p:xfrm>
              <a:graphic>
                <a:graphicData uri="http://schemas.openxmlformats.org/presentationml/2006/ole">
                  <mc:AlternateContent xmlns:mc="http://schemas.openxmlformats.org/markup-compatibility/2006">
                    <mc:Choice xmlns:v="urn:schemas-microsoft-com:vml" Requires="v">
                      <p:oleObj spid="_x0000_s87093" name="Equation" r:id="rId6" imgW="583920" imgH="215640" progId="Equation.3">
                        <p:embed/>
                      </p:oleObj>
                    </mc:Choice>
                    <mc:Fallback>
                      <p:oleObj name="Equation" r:id="rId6" imgW="5839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932" y="990624"/>
                              <a:ext cx="111685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2" name="Object 5"/>
                <p:cNvGraphicFramePr>
                  <a:graphicFrameLocks noChangeAspect="1"/>
                </p:cNvGraphicFramePr>
                <p:nvPr/>
              </p:nvGraphicFramePr>
              <p:xfrm>
                <a:off x="3276660" y="5606280"/>
                <a:ext cx="1166813" cy="412750"/>
              </p:xfrm>
              <a:graphic>
                <a:graphicData uri="http://schemas.openxmlformats.org/presentationml/2006/ole">
                  <mc:AlternateContent xmlns:mc="http://schemas.openxmlformats.org/markup-compatibility/2006">
                    <mc:Choice xmlns:v="urn:schemas-microsoft-com:vml" Requires="v">
                      <p:oleObj spid="_x0000_s87094" name="Equation" r:id="rId8" imgW="609480" imgH="215640" progId="Equation.3">
                        <p:embed/>
                      </p:oleObj>
                    </mc:Choice>
                    <mc:Fallback>
                      <p:oleObj name="Equation" r:id="rId8" imgW="6094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60" y="5606280"/>
                              <a:ext cx="116681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3" name="Object 12"/>
                <p:cNvGraphicFramePr>
                  <a:graphicFrameLocks noChangeAspect="1"/>
                </p:cNvGraphicFramePr>
                <p:nvPr/>
              </p:nvGraphicFramePr>
              <p:xfrm>
                <a:off x="5734226" y="3320706"/>
                <a:ext cx="2114649" cy="412685"/>
              </p:xfrm>
              <a:graphic>
                <a:graphicData uri="http://schemas.openxmlformats.org/presentationml/2006/ole">
                  <mc:AlternateContent xmlns:mc="http://schemas.openxmlformats.org/markup-compatibility/2006">
                    <mc:Choice xmlns:v="urn:schemas-microsoft-com:vml" Requires="v">
                      <p:oleObj spid="_x0000_s87095" name="Equation" r:id="rId10" imgW="1104840" imgH="215640" progId="Equation.3">
                        <p:embed/>
                      </p:oleObj>
                    </mc:Choice>
                    <mc:Fallback>
                      <p:oleObj name="Equation" r:id="rId10" imgW="11048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4226" y="3320706"/>
                              <a:ext cx="2114649" cy="412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cxnSp>
              <p:nvCxnSpPr>
                <p:cNvPr id="18" name="Curved Connector 17"/>
                <p:cNvCxnSpPr/>
                <p:nvPr/>
              </p:nvCxnSpPr>
              <p:spPr>
                <a:xfrm rot="16200000" flipV="1">
                  <a:off x="5334212" y="3047660"/>
                  <a:ext cx="533316" cy="381018"/>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6388" name="Object 8"/>
              <p:cNvGraphicFramePr>
                <a:graphicFrameLocks noChangeAspect="1"/>
              </p:cNvGraphicFramePr>
              <p:nvPr/>
            </p:nvGraphicFramePr>
            <p:xfrm>
              <a:off x="7094454" y="1717584"/>
              <a:ext cx="777911" cy="411098"/>
            </p:xfrm>
            <a:graphic>
              <a:graphicData uri="http://schemas.openxmlformats.org/presentationml/2006/ole">
                <mc:AlternateContent xmlns:mc="http://schemas.openxmlformats.org/markup-compatibility/2006">
                  <mc:Choice xmlns:v="urn:schemas-microsoft-com:vml" Requires="v">
                    <p:oleObj spid="_x0000_s87096" name="Equation" r:id="rId12" imgW="406080" imgH="215640" progId="Equation.3">
                      <p:embed/>
                    </p:oleObj>
                  </mc:Choice>
                  <mc:Fallback>
                    <p:oleObj name="Equation" r:id="rId12" imgW="4060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4454" y="1717584"/>
                            <a:ext cx="777911" cy="411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cxnSp>
          <p:nvCxnSpPr>
            <p:cNvPr id="20" name="Straight Connector 19"/>
            <p:cNvCxnSpPr/>
            <p:nvPr/>
          </p:nvCxnSpPr>
          <p:spPr>
            <a:xfrm rot="16200000" flipH="1">
              <a:off x="5219700" y="1714500"/>
              <a:ext cx="914400" cy="685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933700" y="4745038"/>
              <a:ext cx="914400" cy="685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387" name="Object 9"/>
            <p:cNvGraphicFramePr>
              <a:graphicFrameLocks noChangeAspect="1"/>
            </p:cNvGraphicFramePr>
            <p:nvPr/>
          </p:nvGraphicFramePr>
          <p:xfrm>
            <a:off x="3322638" y="4713288"/>
            <a:ext cx="801687" cy="412750"/>
          </p:xfrm>
          <a:graphic>
            <a:graphicData uri="http://schemas.openxmlformats.org/presentationml/2006/ole">
              <mc:AlternateContent xmlns:mc="http://schemas.openxmlformats.org/markup-compatibility/2006">
                <mc:Choice xmlns:v="urn:schemas-microsoft-com:vml" Requires="v">
                  <p:oleObj spid="_x0000_s87097" name="Equation" r:id="rId14" imgW="419040" imgH="215640" progId="Equation.3">
                    <p:embed/>
                  </p:oleObj>
                </mc:Choice>
                <mc:Fallback>
                  <p:oleObj name="Equation" r:id="rId14" imgW="41904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2638" y="4713288"/>
                          <a:ext cx="80168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29" name="Object 10"/>
          <p:cNvGraphicFramePr>
            <a:graphicFrameLocks noChangeAspect="1"/>
          </p:cNvGraphicFramePr>
          <p:nvPr/>
        </p:nvGraphicFramePr>
        <p:xfrm>
          <a:off x="1046163" y="1600200"/>
          <a:ext cx="2376487" cy="2041525"/>
        </p:xfrm>
        <a:graphic>
          <a:graphicData uri="http://schemas.openxmlformats.org/presentationml/2006/ole">
            <mc:AlternateContent xmlns:mc="http://schemas.openxmlformats.org/markup-compatibility/2006">
              <mc:Choice xmlns:v="urn:schemas-microsoft-com:vml" Requires="v">
                <p:oleObj spid="_x0000_s87098" name="Equation" r:id="rId16" imgW="1244520" imgH="1066680" progId="Equation.3">
                  <p:embed/>
                </p:oleObj>
              </mc:Choice>
              <mc:Fallback>
                <p:oleObj name="Equation" r:id="rId16" imgW="1244520" imgH="10666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6163" y="1600200"/>
                        <a:ext cx="2376487"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heckerboard(across)">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8001000" cy="5410200"/>
          </a:xfrm>
        </p:spPr>
        <p:txBody>
          <a:bodyPr/>
          <a:lstStyle/>
          <a:p>
            <a:r>
              <a:rPr lang="en-PH" sz="2400" b="1" u="sng" dirty="0" smtClean="0">
                <a:solidFill>
                  <a:schemeClr val="tx1"/>
                </a:solidFill>
                <a:latin typeface="Calibri" charset="0"/>
              </a:rPr>
              <a:t>Sample Problems</a:t>
            </a:r>
            <a:endParaRPr lang="en-PH" sz="2400" b="1" u="sng" dirty="0">
              <a:solidFill>
                <a:schemeClr val="tx1"/>
              </a:solidFill>
              <a:latin typeface="Calibri" charset="0"/>
            </a:endParaRPr>
          </a:p>
          <a:p>
            <a:pPr algn="just"/>
            <a:r>
              <a:rPr lang="en-PH" sz="2400" dirty="0">
                <a:solidFill>
                  <a:schemeClr val="tx1"/>
                </a:solidFill>
                <a:latin typeface="Calibri" charset="0"/>
              </a:rPr>
              <a:t>1. </a:t>
            </a:r>
            <a:r>
              <a:rPr lang="en-PH" sz="2200" dirty="0">
                <a:solidFill>
                  <a:schemeClr val="tx1"/>
                </a:solidFill>
                <a:latin typeface="Calibri" charset="0"/>
              </a:rPr>
              <a:t>Determine the equation of the line passing through (2, -3) and parallel to the </a:t>
            </a:r>
            <a:r>
              <a:rPr lang="en-PH" sz="2200" dirty="0" smtClean="0">
                <a:solidFill>
                  <a:schemeClr val="tx1"/>
                </a:solidFill>
                <a:latin typeface="Calibri" charset="0"/>
              </a:rPr>
              <a:t>line </a:t>
            </a:r>
            <a:r>
              <a:rPr lang="en-PH" sz="2200" dirty="0">
                <a:solidFill>
                  <a:schemeClr val="tx1"/>
                </a:solidFill>
                <a:latin typeface="Calibri" charset="0"/>
              </a:rPr>
              <a:t>through (4,1) and (-2,2).</a:t>
            </a:r>
          </a:p>
          <a:p>
            <a:pPr algn="just"/>
            <a:r>
              <a:rPr lang="en-PH" sz="2200" dirty="0">
                <a:solidFill>
                  <a:schemeClr val="tx1"/>
                </a:solidFill>
                <a:latin typeface="Calibri" charset="0"/>
              </a:rPr>
              <a:t>2. Find the equation of the line passing through  point (-2,3) and perpendicular to the line </a:t>
            </a:r>
            <a:r>
              <a:rPr lang="en-PH" sz="2200" dirty="0" smtClean="0">
                <a:solidFill>
                  <a:schemeClr val="tx1"/>
                </a:solidFill>
                <a:latin typeface="Calibri" charset="0"/>
              </a:rPr>
              <a:t> </a:t>
            </a:r>
            <a:r>
              <a:rPr lang="en-PH" sz="2200" dirty="0">
                <a:solidFill>
                  <a:schemeClr val="tx1"/>
                </a:solidFill>
                <a:latin typeface="Calibri" charset="0"/>
              </a:rPr>
              <a:t>2x – 3y + 6 = 0</a:t>
            </a:r>
          </a:p>
          <a:p>
            <a:pPr algn="just"/>
            <a:r>
              <a:rPr lang="en-PH" sz="2200" dirty="0">
                <a:solidFill>
                  <a:schemeClr val="tx1"/>
                </a:solidFill>
                <a:latin typeface="Calibri" charset="0"/>
              </a:rPr>
              <a:t>3. Find the equation of the line, which is the perpendicular bisector of the segment connecting points (-1,-2) and (7,4).</a:t>
            </a:r>
          </a:p>
          <a:p>
            <a:pPr algn="just"/>
            <a:r>
              <a:rPr lang="en-PH" sz="2200" dirty="0">
                <a:solidFill>
                  <a:schemeClr val="tx1"/>
                </a:solidFill>
                <a:latin typeface="Calibri" charset="0"/>
              </a:rPr>
              <a:t>4. Find the equation of the line whose slope is 4 and passing through the point of intersection of lines x + 6y – 4 = 0 and 3x – 4y + 2 = </a:t>
            </a:r>
            <a:r>
              <a:rPr lang="en-PH" sz="2200" dirty="0" smtClean="0">
                <a:solidFill>
                  <a:schemeClr val="tx1"/>
                </a:solidFill>
                <a:latin typeface="Calibri" charset="0"/>
              </a:rPr>
              <a:t>0.</a:t>
            </a:r>
          </a:p>
          <a:p>
            <a:pPr algn="just"/>
            <a:r>
              <a:rPr lang="en-PH" sz="2000" dirty="0" smtClean="0">
                <a:solidFill>
                  <a:schemeClr val="tx1"/>
                </a:solidFill>
                <a:latin typeface="Calibri" charset="0"/>
              </a:rPr>
              <a:t>5. </a:t>
            </a:r>
            <a:r>
              <a:rPr lang="en-PH" sz="2000" dirty="0">
                <a:solidFill>
                  <a:schemeClr val="tx1"/>
                </a:solidFill>
                <a:latin typeface="Calibri" charset="0"/>
              </a:rPr>
              <a:t>The points A(0, 0), B(6, 0) and C(4, 4) are vertices of triangles. Find:</a:t>
            </a:r>
          </a:p>
          <a:p>
            <a:pPr algn="just"/>
            <a:r>
              <a:rPr lang="en-PH" sz="2000" dirty="0" smtClean="0">
                <a:solidFill>
                  <a:schemeClr val="tx1"/>
                </a:solidFill>
                <a:latin typeface="Calibri" charset="0"/>
              </a:rPr>
              <a:t>    a</a:t>
            </a:r>
            <a:r>
              <a:rPr lang="en-PH" sz="2000" dirty="0">
                <a:solidFill>
                  <a:schemeClr val="tx1"/>
                </a:solidFill>
                <a:latin typeface="Calibri" charset="0"/>
              </a:rPr>
              <a:t>. the equations of the medians and their intersection point</a:t>
            </a:r>
          </a:p>
          <a:p>
            <a:pPr algn="just"/>
            <a:r>
              <a:rPr lang="en-PH" sz="2000" dirty="0" smtClean="0">
                <a:solidFill>
                  <a:schemeClr val="tx1"/>
                </a:solidFill>
                <a:latin typeface="Calibri" charset="0"/>
              </a:rPr>
              <a:t>   b</a:t>
            </a:r>
            <a:r>
              <a:rPr lang="en-PH" sz="2000" dirty="0">
                <a:solidFill>
                  <a:schemeClr val="tx1"/>
                </a:solidFill>
                <a:latin typeface="Calibri" charset="0"/>
              </a:rPr>
              <a:t>. the equations of the altitude and their intersection point</a:t>
            </a:r>
          </a:p>
          <a:p>
            <a:pPr algn="just"/>
            <a:r>
              <a:rPr lang="en-PH" sz="2000" dirty="0" smtClean="0">
                <a:solidFill>
                  <a:schemeClr val="tx1"/>
                </a:solidFill>
                <a:latin typeface="Calibri" charset="0"/>
              </a:rPr>
              <a:t> c.the </a:t>
            </a:r>
            <a:r>
              <a:rPr lang="en-PH" sz="2000" dirty="0">
                <a:solidFill>
                  <a:schemeClr val="tx1"/>
                </a:solidFill>
                <a:latin typeface="Calibri" charset="0"/>
              </a:rPr>
              <a:t>equation of the perpendicular bisectors of the sides and their intersection points</a:t>
            </a:r>
          </a:p>
          <a:p>
            <a:pPr algn="just"/>
            <a:endParaRPr lang="en-PH" sz="2000" dirty="0">
              <a:solidFill>
                <a:schemeClr val="tx1"/>
              </a:solidFill>
              <a:latin typeface="Calibri" charset="0"/>
            </a:endParaRPr>
          </a:p>
          <a:p>
            <a:pPr algn="just"/>
            <a:endParaRPr lang="en-PH" sz="2200" dirty="0">
              <a:solidFill>
                <a:schemeClr val="tx1"/>
              </a:solidFill>
              <a:latin typeface="Calibri" charset="0"/>
            </a:endParaRPr>
          </a:p>
          <a:p>
            <a:pPr algn="just"/>
            <a:endParaRPr lang="en-PH" sz="24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001000" cy="5867400"/>
          </a:xfrm>
        </p:spPr>
        <p:txBody>
          <a:bodyPr/>
          <a:lstStyle/>
          <a:p>
            <a:pPr algn="just"/>
            <a:endParaRPr lang="en-PH" sz="2600" b="1" i="1" dirty="0">
              <a:solidFill>
                <a:schemeClr val="tx1"/>
              </a:solidFill>
              <a:latin typeface="Calibri" charset="0"/>
            </a:endParaRPr>
          </a:p>
          <a:p>
            <a:pPr algn="just"/>
            <a:r>
              <a:rPr lang="en-PH" sz="2000" dirty="0" smtClean="0">
                <a:solidFill>
                  <a:schemeClr val="tx1"/>
                </a:solidFill>
                <a:latin typeface="Calibri" charset="0"/>
              </a:rPr>
              <a:t>6. Find </a:t>
            </a:r>
            <a:r>
              <a:rPr lang="en-PH" sz="2000" dirty="0">
                <a:solidFill>
                  <a:schemeClr val="tx1"/>
                </a:solidFill>
                <a:latin typeface="Calibri" charset="0"/>
              </a:rPr>
              <a:t>the distance from the line 5x = 2y + 6 to the points</a:t>
            </a:r>
          </a:p>
          <a:p>
            <a:pPr algn="just"/>
            <a:r>
              <a:rPr lang="en-PH" sz="2000" dirty="0">
                <a:solidFill>
                  <a:schemeClr val="tx1"/>
                </a:solidFill>
                <a:latin typeface="Calibri" charset="0"/>
              </a:rPr>
              <a:t>a</a:t>
            </a:r>
            <a:r>
              <a:rPr lang="en-PH" sz="2000" dirty="0" smtClean="0">
                <a:solidFill>
                  <a:schemeClr val="tx1"/>
                </a:solidFill>
                <a:latin typeface="Calibri" charset="0"/>
              </a:rPr>
              <a:t>.     (</a:t>
            </a:r>
            <a:r>
              <a:rPr lang="en-PH" sz="2000" dirty="0">
                <a:solidFill>
                  <a:schemeClr val="tx1"/>
                </a:solidFill>
                <a:latin typeface="Calibri" charset="0"/>
              </a:rPr>
              <a:t>3, -5)</a:t>
            </a:r>
          </a:p>
          <a:p>
            <a:pPr algn="just"/>
            <a:r>
              <a:rPr lang="en-PH" sz="2000" dirty="0">
                <a:solidFill>
                  <a:schemeClr val="tx1"/>
                </a:solidFill>
                <a:latin typeface="Calibri" charset="0"/>
              </a:rPr>
              <a:t>b</a:t>
            </a:r>
            <a:r>
              <a:rPr lang="en-PH" sz="2000" dirty="0" smtClean="0">
                <a:solidFill>
                  <a:schemeClr val="tx1"/>
                </a:solidFill>
                <a:latin typeface="Calibri" charset="0"/>
              </a:rPr>
              <a:t>.     (-</a:t>
            </a:r>
            <a:r>
              <a:rPr lang="en-PH" sz="2000" dirty="0">
                <a:solidFill>
                  <a:schemeClr val="tx1"/>
                </a:solidFill>
                <a:latin typeface="Calibri" charset="0"/>
              </a:rPr>
              <a:t>4, 1)</a:t>
            </a:r>
          </a:p>
          <a:p>
            <a:pPr marL="514350" indent="-514350" algn="just">
              <a:buAutoNum type="alphaLcPeriod" startAt="3"/>
            </a:pPr>
            <a:r>
              <a:rPr lang="en-PH" sz="2000" dirty="0" smtClean="0">
                <a:solidFill>
                  <a:schemeClr val="tx1"/>
                </a:solidFill>
                <a:latin typeface="Calibri" charset="0"/>
              </a:rPr>
              <a:t>(</a:t>
            </a:r>
            <a:r>
              <a:rPr lang="en-PH" sz="2000" dirty="0">
                <a:solidFill>
                  <a:schemeClr val="tx1"/>
                </a:solidFill>
                <a:latin typeface="Calibri" charset="0"/>
              </a:rPr>
              <a:t>9, 10</a:t>
            </a:r>
            <a:r>
              <a:rPr lang="en-PH" sz="2000" dirty="0" smtClean="0">
                <a:solidFill>
                  <a:schemeClr val="tx1"/>
                </a:solidFill>
                <a:latin typeface="Calibri" charset="0"/>
              </a:rPr>
              <a:t>)</a:t>
            </a:r>
          </a:p>
          <a:p>
            <a:pPr algn="just"/>
            <a:r>
              <a:rPr lang="en-PH" sz="2000" dirty="0" smtClean="0">
                <a:solidFill>
                  <a:schemeClr val="tx1"/>
                </a:solidFill>
                <a:latin typeface="Calibri" charset="0"/>
              </a:rPr>
              <a:t>7. Find </a:t>
            </a:r>
            <a:r>
              <a:rPr lang="en-PH" sz="2000" dirty="0">
                <a:solidFill>
                  <a:schemeClr val="tx1"/>
                </a:solidFill>
                <a:latin typeface="Calibri" charset="0"/>
              </a:rPr>
              <a:t>the equation of the bisector of the acute angles and also the bisector of the obtuse angles formed by the lines x + 2y – 3 = 0 and 2x + y – 4 = 0</a:t>
            </a:r>
            <a:r>
              <a:rPr lang="en-PH" sz="2000" dirty="0" smtClean="0">
                <a:solidFill>
                  <a:schemeClr val="tx1"/>
                </a:solidFill>
                <a:latin typeface="Calibri" charset="0"/>
              </a:rPr>
              <a:t>. </a:t>
            </a:r>
          </a:p>
          <a:p>
            <a:pPr algn="just"/>
            <a:r>
              <a:rPr lang="en-PH" sz="2000" dirty="0" smtClean="0">
                <a:solidFill>
                  <a:schemeClr val="tx1"/>
                </a:solidFill>
                <a:latin typeface="Calibri" charset="0"/>
              </a:rPr>
              <a:t>8. Determine the distance between the lines:</a:t>
            </a:r>
          </a:p>
          <a:p>
            <a:pPr algn="just"/>
            <a:r>
              <a:rPr lang="en-PH" sz="2000" dirty="0">
                <a:solidFill>
                  <a:schemeClr val="tx1"/>
                </a:solidFill>
                <a:latin typeface="Calibri" charset="0"/>
              </a:rPr>
              <a:t> </a:t>
            </a:r>
            <a:r>
              <a:rPr lang="en-PH" sz="2000" dirty="0" smtClean="0">
                <a:solidFill>
                  <a:schemeClr val="tx1"/>
                </a:solidFill>
                <a:latin typeface="Calibri" charset="0"/>
              </a:rPr>
              <a:t>    a.  2x + 5y -10 =0  ;  4x + 10y + 25 = 0</a:t>
            </a:r>
          </a:p>
          <a:p>
            <a:pPr algn="just"/>
            <a:r>
              <a:rPr lang="en-PH" sz="2000" dirty="0" smtClean="0">
                <a:solidFill>
                  <a:schemeClr val="tx1"/>
                </a:solidFill>
                <a:latin typeface="Calibri" charset="0"/>
              </a:rPr>
              <a:t>     b. 3x </a:t>
            </a:r>
            <a:r>
              <a:rPr lang="en-US" sz="2000" dirty="0" smtClean="0">
                <a:solidFill>
                  <a:schemeClr val="tx1"/>
                </a:solidFill>
                <a:latin typeface="Calibri" charset="0"/>
              </a:rPr>
              <a:t>–</a:t>
            </a:r>
            <a:r>
              <a:rPr lang="en-PH" sz="2000" dirty="0" smtClean="0">
                <a:solidFill>
                  <a:schemeClr val="tx1"/>
                </a:solidFill>
                <a:latin typeface="Calibri" charset="0"/>
              </a:rPr>
              <a:t> 4y + 25 =0 ;  3x </a:t>
            </a:r>
            <a:r>
              <a:rPr lang="en-US" sz="2000" dirty="0" smtClean="0">
                <a:solidFill>
                  <a:schemeClr val="tx1"/>
                </a:solidFill>
                <a:latin typeface="Calibri" charset="0"/>
              </a:rPr>
              <a:t>–</a:t>
            </a:r>
            <a:r>
              <a:rPr lang="en-PH" sz="2000" dirty="0" smtClean="0">
                <a:solidFill>
                  <a:schemeClr val="tx1"/>
                </a:solidFill>
                <a:latin typeface="Calibri" charset="0"/>
              </a:rPr>
              <a:t> 4y + 45 = 0</a:t>
            </a:r>
          </a:p>
          <a:p>
            <a:pPr algn="just"/>
            <a:r>
              <a:rPr lang="en-PH" sz="2000" dirty="0" smtClean="0">
                <a:solidFill>
                  <a:schemeClr val="tx1"/>
                </a:solidFill>
                <a:latin typeface="Calibri" charset="0"/>
              </a:rPr>
              <a:t>9. Write the equation of the line a) parallel to b) perpendicular to 4x + 3y -10 = 0 and is 3 units from the point ( 2, -1).</a:t>
            </a:r>
          </a:p>
          <a:p>
            <a:pPr algn="just"/>
            <a:r>
              <a:rPr lang="en-PH" sz="2000" dirty="0" smtClean="0">
                <a:solidFill>
                  <a:schemeClr val="tx1"/>
                </a:solidFill>
                <a:latin typeface="Calibri" charset="0"/>
              </a:rPr>
              <a:t>10. A line passes through ( 2, 2) and forms with the axes a triangle of area 9 sq. units. What is the equation of the line?</a:t>
            </a:r>
          </a:p>
          <a:p>
            <a:pPr algn="just"/>
            <a:endParaRPr lang="en-PH" sz="2200" dirty="0">
              <a:solidFill>
                <a:schemeClr val="tx1"/>
              </a:solidFill>
              <a:latin typeface="Calibri" charset="0"/>
            </a:endParaRPr>
          </a:p>
          <a:p>
            <a:pPr algn="just"/>
            <a:endParaRPr lang="en-PH" sz="2600" dirty="0">
              <a:solidFill>
                <a:schemeClr val="tx1"/>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239000" cy="1143000"/>
          </a:xfrm>
        </p:spPr>
        <p:txBody>
          <a:bodyPr/>
          <a:lstStyle/>
          <a:p>
            <a:pPr eaLnBrk="1" hangingPunct="1"/>
            <a:r>
              <a:rPr lang="en-US" sz="2800" b="1" dirty="0">
                <a:latin typeface="Calibri" charset="0"/>
              </a:rPr>
              <a:t>REFERENCES</a:t>
            </a:r>
          </a:p>
        </p:txBody>
      </p:sp>
      <p:sp>
        <p:nvSpPr>
          <p:cNvPr id="9" name="Content Placeholder 8"/>
          <p:cNvSpPr>
            <a:spLocks noGrp="1"/>
          </p:cNvSpPr>
          <p:nvPr>
            <p:ph idx="1"/>
          </p:nvPr>
        </p:nvSpPr>
        <p:spPr>
          <a:xfrm>
            <a:off x="457200" y="1600200"/>
            <a:ext cx="8382000" cy="2514600"/>
          </a:xfrm>
        </p:spPr>
        <p:txBody>
          <a:bodyPr/>
          <a:lstStyle/>
          <a:p>
            <a:pPr marL="0" indent="0" eaLnBrk="1" hangingPunct="1">
              <a:buFont typeface="Arial" charset="0"/>
              <a:buNone/>
            </a:pPr>
            <a:r>
              <a:rPr lang="en-US" sz="2400" dirty="0">
                <a:latin typeface="Calibri" charset="0"/>
              </a:rPr>
              <a:t>Analytic Geometry, 6</a:t>
            </a:r>
            <a:r>
              <a:rPr lang="en-US" sz="2400" baseline="30000" dirty="0">
                <a:latin typeface="Calibri" charset="0"/>
              </a:rPr>
              <a:t>th</a:t>
            </a:r>
            <a:r>
              <a:rPr lang="en-US" sz="2400" dirty="0">
                <a:latin typeface="Calibri" charset="0"/>
              </a:rPr>
              <a:t> Edition, by Douglas F. Riddle</a:t>
            </a:r>
          </a:p>
          <a:p>
            <a:pPr marL="0" indent="0" eaLnBrk="1" hangingPunct="1">
              <a:buFont typeface="Arial" charset="0"/>
              <a:buNone/>
            </a:pPr>
            <a:r>
              <a:rPr lang="en-US" sz="2400" dirty="0">
                <a:latin typeface="Calibri" charset="0"/>
              </a:rPr>
              <a:t>Analytic Geometry, 7</a:t>
            </a:r>
            <a:r>
              <a:rPr lang="en-US" sz="2400" baseline="30000" dirty="0">
                <a:latin typeface="Calibri" charset="0"/>
              </a:rPr>
              <a:t>th</a:t>
            </a:r>
            <a:r>
              <a:rPr lang="en-US" sz="2400" dirty="0">
                <a:latin typeface="Calibri" charset="0"/>
              </a:rPr>
              <a:t> Edition, by Gordon Fuller/Dalton </a:t>
            </a:r>
            <a:r>
              <a:rPr lang="en-US" sz="2400" dirty="0" err="1">
                <a:latin typeface="Calibri" charset="0"/>
              </a:rPr>
              <a:t>Tarwater</a:t>
            </a:r>
            <a:endParaRPr lang="en-US" sz="2400" dirty="0">
              <a:latin typeface="Calibri" charset="0"/>
            </a:endParaRPr>
          </a:p>
          <a:p>
            <a:pPr marL="0" indent="0" eaLnBrk="1" hangingPunct="1">
              <a:buFont typeface="Arial" charset="0"/>
              <a:buNone/>
            </a:pPr>
            <a:r>
              <a:rPr lang="en-US" sz="2400" dirty="0">
                <a:latin typeface="Calibri" charset="0"/>
              </a:rPr>
              <a:t>Analytic Geometry, by </a:t>
            </a:r>
            <a:r>
              <a:rPr lang="en-US" sz="2400" dirty="0" err="1">
                <a:latin typeface="Calibri" charset="0"/>
              </a:rPr>
              <a:t>Quirino</a:t>
            </a:r>
            <a:r>
              <a:rPr lang="en-US" sz="2400" dirty="0">
                <a:latin typeface="Calibri" charset="0"/>
              </a:rPr>
              <a:t> and </a:t>
            </a:r>
            <a:r>
              <a:rPr lang="en-US" sz="2400" dirty="0" err="1" smtClean="0">
                <a:latin typeface="Calibri" charset="0"/>
              </a:rPr>
              <a:t>Mijares</a:t>
            </a:r>
            <a:endParaRPr lang="en-US" sz="2400" dirty="0" smtClean="0">
              <a:latin typeface="Calibri" charset="0"/>
            </a:endParaRPr>
          </a:p>
          <a:p>
            <a:pPr marL="0" indent="0" eaLnBrk="1" hangingPunct="1">
              <a:buFont typeface="Arial" charset="0"/>
              <a:buNone/>
            </a:pPr>
            <a:r>
              <a:rPr lang="en-US" sz="2400" dirty="0" smtClean="0">
                <a:latin typeface="Calibri" charset="0"/>
              </a:rPr>
              <a:t>Fundamentals of Analytic Geometry by Marquez, et al.</a:t>
            </a:r>
          </a:p>
          <a:p>
            <a:pPr marL="0" indent="0" eaLnBrk="1" hangingPunct="1">
              <a:buFont typeface="Arial" charset="0"/>
              <a:buNone/>
            </a:pPr>
            <a:r>
              <a:rPr lang="en-US" sz="2400" dirty="0" smtClean="0">
                <a:latin typeface="Calibri" charset="0"/>
              </a:rPr>
              <a:t>Algebra and Trigonometry, 7</a:t>
            </a:r>
            <a:r>
              <a:rPr lang="en-US" sz="2400" baseline="30000" dirty="0" smtClean="0">
                <a:latin typeface="Calibri" charset="0"/>
              </a:rPr>
              <a:t>th</a:t>
            </a:r>
            <a:r>
              <a:rPr lang="en-US" sz="2400" dirty="0" smtClean="0">
                <a:latin typeface="Calibri" charset="0"/>
              </a:rPr>
              <a:t> </a:t>
            </a:r>
            <a:r>
              <a:rPr lang="en-US" sz="2400" dirty="0" err="1" smtClean="0">
                <a:latin typeface="Calibri" charset="0"/>
              </a:rPr>
              <a:t>ed</a:t>
            </a:r>
            <a:r>
              <a:rPr lang="en-US" sz="2400" dirty="0" smtClean="0">
                <a:latin typeface="Calibri" charset="0"/>
              </a:rPr>
              <a:t> by </a:t>
            </a:r>
            <a:r>
              <a:rPr lang="en-US" sz="2400" dirty="0" err="1" smtClean="0">
                <a:latin typeface="Calibri" charset="0"/>
              </a:rPr>
              <a:t>Aufmann</a:t>
            </a:r>
            <a:r>
              <a:rPr lang="en-US" sz="2400" dirty="0" smtClean="0">
                <a:latin typeface="Calibri" charset="0"/>
              </a:rPr>
              <a:t>, et al.</a:t>
            </a:r>
            <a:endParaRPr lang="en-US" sz="2400" dirty="0">
              <a:latin typeface="Calibri" charset="0"/>
            </a:endParaRPr>
          </a:p>
          <a:p>
            <a:pPr marL="0" indent="0" algn="ctr" eaLnBrk="1" hangingPunct="1">
              <a:buFont typeface="Arial" charset="0"/>
              <a:buNone/>
            </a:pPr>
            <a:endParaRPr lang="en-US" sz="2400" dirty="0">
              <a:latin typeface="Calibri" charset="0"/>
            </a:endParaRPr>
          </a:p>
          <a:p>
            <a:pPr marL="0" indent="0" algn="ctr" eaLnBrk="1" hangingPunct="1">
              <a:buFont typeface="Arial" charset="0"/>
              <a:buNone/>
            </a:pPr>
            <a:endParaRPr lang="en-US" sz="2400" dirty="0">
              <a:latin typeface="Calibri" charset="0"/>
            </a:endParaRPr>
          </a:p>
          <a:p>
            <a:pPr marL="0" indent="0" algn="ctr" eaLnBrk="1" hangingPunct="1">
              <a:buFont typeface="Arial" charset="0"/>
              <a:buNone/>
            </a:pPr>
            <a:endParaRPr lang="en-US" sz="24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heckerboard(across)">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heckerboard(across)">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checkerboard(across)">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checkerboard(across)">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4038600"/>
          </a:xfrm>
        </p:spPr>
        <p:txBody>
          <a:bodyPr rtlCol="0">
            <a:normAutofit/>
          </a:bodyPr>
          <a:lstStyle/>
          <a:p>
            <a:pPr algn="just" fontAlgn="auto">
              <a:spcAft>
                <a:spcPts val="0"/>
              </a:spcAft>
              <a:defRPr/>
            </a:pPr>
            <a:endParaRPr lang="en-US" sz="2000" dirty="0"/>
          </a:p>
          <a:p>
            <a:pPr algn="just" fontAlgn="auto">
              <a:spcAft>
                <a:spcPts val="0"/>
              </a:spcAft>
              <a:defRPr/>
            </a:pPr>
            <a:endParaRPr lang="en-US" sz="2000" dirty="0" smtClean="0"/>
          </a:p>
        </p:txBody>
      </p:sp>
      <p:sp>
        <p:nvSpPr>
          <p:cNvPr id="13" name="Rectangle 12"/>
          <p:cNvSpPr/>
          <p:nvPr/>
        </p:nvSpPr>
        <p:spPr>
          <a:xfrm>
            <a:off x="914400" y="4572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152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952500" y="1892300"/>
            <a:ext cx="7239000" cy="4508500"/>
          </a:xfrm>
          <a:prstGeom prst="rect">
            <a:avLst/>
          </a:prstGeom>
        </p:spPr>
      </p:pic>
      <p:sp>
        <p:nvSpPr>
          <p:cNvPr id="2" name="TextBox 1"/>
          <p:cNvSpPr txBox="1"/>
          <p:nvPr/>
        </p:nvSpPr>
        <p:spPr>
          <a:xfrm>
            <a:off x="990600" y="1371600"/>
            <a:ext cx="2514600" cy="369332"/>
          </a:xfrm>
          <a:prstGeom prst="rect">
            <a:avLst/>
          </a:prstGeom>
          <a:noFill/>
        </p:spPr>
        <p:txBody>
          <a:bodyPr wrap="square" rtlCol="0">
            <a:spAutoFit/>
          </a:bodyPr>
          <a:lstStyle/>
          <a:p>
            <a:r>
              <a:rPr lang="en-US" dirty="0" smtClean="0"/>
              <a:t>Long Quiz 3 Coverage</a:t>
            </a:r>
            <a:endParaRPr lang="en-US" dirty="0"/>
          </a:p>
        </p:txBody>
      </p:sp>
    </p:spTree>
    <p:extLst>
      <p:ext uri="{BB962C8B-B14F-4D97-AF65-F5344CB8AC3E}">
        <p14:creationId xmlns:p14="http://schemas.microsoft.com/office/powerpoint/2010/main" val="777723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4038600"/>
          </a:xfrm>
        </p:spPr>
        <p:txBody>
          <a:bodyPr rtlCol="0">
            <a:normAutofit/>
          </a:bodyPr>
          <a:lstStyle/>
          <a:p>
            <a:pPr algn="just" fontAlgn="auto">
              <a:spcAft>
                <a:spcPts val="0"/>
              </a:spcAft>
              <a:defRPr/>
            </a:pPr>
            <a:endParaRPr lang="en-US" sz="2000" dirty="0"/>
          </a:p>
          <a:p>
            <a:pPr algn="just" fontAlgn="auto">
              <a:spcAft>
                <a:spcPts val="0"/>
              </a:spcAft>
              <a:defRPr/>
            </a:pPr>
            <a:endParaRPr lang="en-US" sz="2000" dirty="0" smtClean="0"/>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952500" y="2387600"/>
            <a:ext cx="7239000" cy="3556000"/>
          </a:xfrm>
          <a:prstGeom prst="rect">
            <a:avLst/>
          </a:prstGeom>
        </p:spPr>
      </p:pic>
      <p:sp>
        <p:nvSpPr>
          <p:cNvPr id="2" name="TextBox 1"/>
          <p:cNvSpPr txBox="1"/>
          <p:nvPr/>
        </p:nvSpPr>
        <p:spPr>
          <a:xfrm>
            <a:off x="990600" y="1752600"/>
            <a:ext cx="2286000" cy="369332"/>
          </a:xfrm>
          <a:prstGeom prst="rect">
            <a:avLst/>
          </a:prstGeom>
          <a:noFill/>
        </p:spPr>
        <p:txBody>
          <a:bodyPr wrap="square" rtlCol="0">
            <a:spAutoFit/>
          </a:bodyPr>
          <a:lstStyle/>
          <a:p>
            <a:r>
              <a:rPr lang="en-US" dirty="0" smtClean="0"/>
              <a:t>Long Quiz 4 Coverage</a:t>
            </a:r>
            <a:endParaRPr lang="en-US" dirty="0"/>
          </a:p>
        </p:txBody>
      </p:sp>
    </p:spTree>
    <p:extLst>
      <p:ext uri="{BB962C8B-B14F-4D97-AF65-F5344CB8AC3E}">
        <p14:creationId xmlns:p14="http://schemas.microsoft.com/office/powerpoint/2010/main" val="378784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2286001"/>
            <a:ext cx="7467600" cy="1981200"/>
          </a:xfrm>
        </p:spPr>
        <p:txBody>
          <a:bodyPr/>
          <a:lstStyle/>
          <a:p>
            <a:pPr eaLnBrk="1" hangingPunct="1"/>
            <a:r>
              <a:rPr lang="en-US" sz="2800" b="1" dirty="0">
                <a:latin typeface="Calibri" charset="0"/>
              </a:rPr>
              <a:t/>
            </a:r>
            <a:br>
              <a:rPr lang="en-US" sz="2800" b="1" dirty="0">
                <a:latin typeface="Calibri" charset="0"/>
              </a:rPr>
            </a:br>
            <a:endParaRPr lang="en-US" sz="2800" b="1" dirty="0">
              <a:latin typeface="Calibri" charset="0"/>
            </a:endParaRPr>
          </a:p>
        </p:txBody>
      </p:sp>
      <p:sp>
        <p:nvSpPr>
          <p:cNvPr id="11" name="Subtitle 10"/>
          <p:cNvSpPr>
            <a:spLocks noGrp="1"/>
          </p:cNvSpPr>
          <p:nvPr>
            <p:ph type="subTitle" idx="1"/>
          </p:nvPr>
        </p:nvSpPr>
        <p:spPr>
          <a:xfrm>
            <a:off x="762000" y="2133600"/>
            <a:ext cx="7010400" cy="4038600"/>
          </a:xfrm>
        </p:spPr>
        <p:txBody>
          <a:bodyPr rtlCol="0">
            <a:normAutofit/>
          </a:bodyPr>
          <a:lstStyle/>
          <a:p>
            <a:pPr algn="just" fontAlgn="auto">
              <a:spcAft>
                <a:spcPts val="0"/>
              </a:spcAft>
              <a:defRPr/>
            </a:pPr>
            <a:endParaRPr lang="en-US" sz="2000" dirty="0"/>
          </a:p>
          <a:p>
            <a:pPr algn="just" fontAlgn="auto">
              <a:spcAft>
                <a:spcPts val="0"/>
              </a:spcAft>
              <a:defRPr/>
            </a:pPr>
            <a:endParaRPr lang="en-US" sz="2000" dirty="0" smtClean="0"/>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952500" y="2730500"/>
            <a:ext cx="7239000" cy="3136900"/>
          </a:xfrm>
          <a:prstGeom prst="rect">
            <a:avLst/>
          </a:prstGeom>
        </p:spPr>
      </p:pic>
      <p:sp>
        <p:nvSpPr>
          <p:cNvPr id="2" name="TextBox 1"/>
          <p:cNvSpPr txBox="1"/>
          <p:nvPr/>
        </p:nvSpPr>
        <p:spPr>
          <a:xfrm>
            <a:off x="990600" y="1905000"/>
            <a:ext cx="2895600" cy="381000"/>
          </a:xfrm>
          <a:prstGeom prst="rect">
            <a:avLst/>
          </a:prstGeom>
          <a:noFill/>
        </p:spPr>
        <p:txBody>
          <a:bodyPr wrap="square" rtlCol="0">
            <a:spAutoFit/>
          </a:bodyPr>
          <a:lstStyle/>
          <a:p>
            <a:r>
              <a:rPr lang="en-US" dirty="0" smtClean="0"/>
              <a:t>Long Quiz 5 Coverage</a:t>
            </a:r>
            <a:endParaRPr lang="en-US" dirty="0"/>
          </a:p>
        </p:txBody>
      </p:sp>
    </p:spTree>
    <p:extLst>
      <p:ext uri="{BB962C8B-B14F-4D97-AF65-F5344CB8AC3E}">
        <p14:creationId xmlns:p14="http://schemas.microsoft.com/office/powerpoint/2010/main" val="112441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9"/>
          <p:cNvSpPr>
            <a:spLocks noGrp="1"/>
          </p:cNvSpPr>
          <p:nvPr>
            <p:ph type="ctrTitle"/>
          </p:nvPr>
        </p:nvSpPr>
        <p:spPr>
          <a:xfrm>
            <a:off x="762000" y="1752600"/>
            <a:ext cx="7467600" cy="533399"/>
          </a:xfrm>
        </p:spPr>
        <p:txBody>
          <a:bodyPr/>
          <a:lstStyle/>
          <a:p>
            <a:pPr eaLnBrk="1" hangingPunct="1"/>
            <a:r>
              <a:rPr lang="en-US" sz="2800" b="1" dirty="0" smtClean="0">
                <a:latin typeface="Calibri" charset="0"/>
              </a:rPr>
              <a:t>Grading Matrix</a:t>
            </a:r>
            <a:endParaRPr lang="en-US" sz="2800" b="1" dirty="0">
              <a:latin typeface="Calibri" charset="0"/>
            </a:endParaRPr>
          </a:p>
        </p:txBody>
      </p:sp>
      <p:sp>
        <p:nvSpPr>
          <p:cNvPr id="11" name="Subtitle 10"/>
          <p:cNvSpPr>
            <a:spLocks noGrp="1"/>
          </p:cNvSpPr>
          <p:nvPr>
            <p:ph type="subTitle" idx="1"/>
          </p:nvPr>
        </p:nvSpPr>
        <p:spPr>
          <a:xfrm>
            <a:off x="1371600" y="2590800"/>
            <a:ext cx="6781800" cy="3962400"/>
          </a:xfrm>
        </p:spPr>
        <p:txBody>
          <a:bodyPr rtlCol="0">
            <a:normAutofit/>
          </a:bodyPr>
          <a:lstStyle/>
          <a:p>
            <a:pPr algn="just" eaLnBrk="1" fontAlgn="auto" hangingPunct="1">
              <a:spcAft>
                <a:spcPts val="0"/>
              </a:spcAft>
              <a:buFont typeface="Arial" pitchFamily="34" charset="0"/>
              <a:buNone/>
              <a:defRPr/>
            </a:pPr>
            <a:endParaRPr lang="en-US" dirty="0" smtClean="0">
              <a:ea typeface="+mn-ea"/>
              <a:cs typeface="+mn-cs"/>
            </a:endParaRPr>
          </a:p>
        </p:txBody>
      </p:sp>
      <p:sp>
        <p:nvSpPr>
          <p:cNvPr id="13" name="Rectangle 12"/>
          <p:cNvSpPr/>
          <p:nvPr/>
        </p:nvSpPr>
        <p:spPr>
          <a:xfrm>
            <a:off x="914400" y="6858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457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371600" y="2286000"/>
            <a:ext cx="6781800" cy="4419600"/>
          </a:xfrm>
          <a:prstGeom prst="rect">
            <a:avLst/>
          </a:prstGeom>
        </p:spPr>
      </p:pic>
    </p:spTree>
    <p:extLst>
      <p:ext uri="{BB962C8B-B14F-4D97-AF65-F5344CB8AC3E}">
        <p14:creationId xmlns:p14="http://schemas.microsoft.com/office/powerpoint/2010/main" val="3168539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nodePh="1">
                                  <p:stCondLst>
                                    <p:cond delay="0"/>
                                  </p:stCondLst>
                                  <p:endCondLst>
                                    <p:cond evt="begin" delay="0">
                                      <p:tn val="18"/>
                                    </p:cond>
                                  </p:end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heckerboard(across)">
                                      <p:cBhvr>
                                        <p:cTn id="2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C3C8CB-B0D3-417C-8BD1-91752D5A8D8C}">
  <ds:schemaRefs>
    <ds:schemaRef ds:uri="http://purl.org/dc/dcmitype/"/>
    <ds:schemaRef ds:uri="http://purl.org/dc/term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774EE4C-2601-492F-86E6-AEA6EE9AB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47D0868-D8D4-450B-BB3C-13F92FCDCF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mapua</Template>
  <TotalTime>4972</TotalTime>
  <Words>2908</Words>
  <Application>Microsoft Office PowerPoint</Application>
  <PresentationFormat>On-screen Show (4:3)</PresentationFormat>
  <Paragraphs>346</Paragraphs>
  <Slides>57</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TOPIC</vt:lpstr>
      <vt:lpstr>Equation</vt:lpstr>
      <vt:lpstr>PowerPoint Presentation</vt:lpstr>
      <vt:lpstr>PowerPoint Presentation</vt:lpstr>
      <vt:lpstr> </vt:lpstr>
      <vt:lpstr> </vt:lpstr>
      <vt:lpstr> </vt:lpstr>
      <vt:lpstr> </vt:lpstr>
      <vt:lpstr> </vt:lpstr>
      <vt:lpstr> </vt:lpstr>
      <vt:lpstr>Grading Matrix</vt:lpstr>
      <vt:lpstr>CO1 Discuss comprehensively the fundamental concepts in Analytic Geometry and use them to solve application problems and problems involving lines. </vt:lpstr>
      <vt:lpstr>FUNDAMENTAL CONCEPTS OF ANALYTIC GEOMETRY </vt:lpstr>
      <vt:lpstr>Lesson 1:  Rectangular Coordinate System, Directed Distance, Distance Formula  </vt:lpstr>
      <vt:lpstr>PowerPoint Presentation</vt:lpstr>
      <vt:lpstr>PowerPoint Presentation</vt:lpstr>
      <vt:lpstr>Two Parts of Analytic Geometry</vt:lpstr>
      <vt:lpstr>PowerPoint Presentation</vt:lpstr>
      <vt:lpstr>RECTANGULAR COORDINATES</vt:lpstr>
      <vt:lpstr>DISTANCE BETWEEN TWO POINTS</vt:lpstr>
      <vt:lpstr>PowerPoint Presentation</vt:lpstr>
      <vt:lpstr>PowerPoint Presentation</vt:lpstr>
      <vt:lpstr>PowerPoint Presentation</vt:lpstr>
      <vt:lpstr>Lesson 2: DIVISION OF A LINE SEGMENT </vt:lpstr>
      <vt:lpstr>PowerPoint Presentation</vt:lpstr>
      <vt:lpstr>PowerPoint Presentation</vt:lpstr>
      <vt:lpstr>PowerPoint Presentation</vt:lpstr>
      <vt:lpstr>PowerPoint Presentation</vt:lpstr>
      <vt:lpstr>            Lesson 3: INCLINATION AND SLOPE A LINE </vt:lpstr>
      <vt:lpstr>PowerPoint Presentation</vt:lpstr>
      <vt:lpstr>PowerPoint Presentation</vt:lpstr>
      <vt:lpstr>PowerPoint Presentation</vt:lpstr>
      <vt:lpstr>PowerPoint Presentation</vt:lpstr>
      <vt:lpstr>PowerPoint Presentation</vt:lpstr>
      <vt:lpstr>ANGLE BETWEEN TWO INTERSECTING LINES</vt:lpstr>
      <vt:lpstr>PowerPoint Presentation</vt:lpstr>
      <vt:lpstr>PowerPoint Presentation</vt:lpstr>
      <vt:lpstr>PowerPoint Presentation</vt:lpstr>
      <vt:lpstr>PowerPoint Presentation</vt:lpstr>
      <vt:lpstr>Lesson 4: EQUATION OF A LOCUS </vt:lpstr>
      <vt:lpstr>PowerPoint Presentation</vt:lpstr>
      <vt:lpstr>PowerPoint Presentation</vt:lpstr>
      <vt:lpstr>PowerPoint Presentation</vt:lpstr>
      <vt:lpstr>Lesson 5: STRAIGHT LINES / FIRST DEGREE EQUATIONS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AVF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Reynaldo C. Lanuza</cp:lastModifiedBy>
  <cp:revision>470</cp:revision>
  <dcterms:created xsi:type="dcterms:W3CDTF">2006-02-13T02:12:12Z</dcterms:created>
  <dcterms:modified xsi:type="dcterms:W3CDTF">2014-07-14T02:29:24Z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