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93"/>
  </p:notesMasterIdLst>
  <p:sldIdLst>
    <p:sldId id="256" r:id="rId5"/>
    <p:sldId id="558" r:id="rId6"/>
    <p:sldId id="406" r:id="rId7"/>
    <p:sldId id="407" r:id="rId8"/>
    <p:sldId id="408" r:id="rId9"/>
    <p:sldId id="409" r:id="rId10"/>
    <p:sldId id="410" r:id="rId11"/>
    <p:sldId id="411" r:id="rId12"/>
    <p:sldId id="413" r:id="rId13"/>
    <p:sldId id="414" r:id="rId14"/>
    <p:sldId id="425" r:id="rId15"/>
    <p:sldId id="418" r:id="rId16"/>
    <p:sldId id="419" r:id="rId17"/>
    <p:sldId id="422" r:id="rId18"/>
    <p:sldId id="423" r:id="rId19"/>
    <p:sldId id="426" r:id="rId20"/>
    <p:sldId id="427"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60" r:id="rId50"/>
    <p:sldId id="476" r:id="rId51"/>
    <p:sldId id="477" r:id="rId52"/>
    <p:sldId id="487" r:id="rId53"/>
    <p:sldId id="478" r:id="rId54"/>
    <p:sldId id="479" r:id="rId55"/>
    <p:sldId id="480" r:id="rId56"/>
    <p:sldId id="488" r:id="rId57"/>
    <p:sldId id="481" r:id="rId58"/>
    <p:sldId id="483" r:id="rId59"/>
    <p:sldId id="484" r:id="rId60"/>
    <p:sldId id="485" r:id="rId61"/>
    <p:sldId id="559" r:id="rId62"/>
    <p:sldId id="491" r:id="rId63"/>
    <p:sldId id="492" r:id="rId64"/>
    <p:sldId id="493" r:id="rId65"/>
    <p:sldId id="552" r:id="rId66"/>
    <p:sldId id="553" r:id="rId67"/>
    <p:sldId id="554" r:id="rId68"/>
    <p:sldId id="501" r:id="rId69"/>
    <p:sldId id="555" r:id="rId70"/>
    <p:sldId id="560" r:id="rId71"/>
    <p:sldId id="507" r:id="rId72"/>
    <p:sldId id="508" r:id="rId73"/>
    <p:sldId id="509" r:id="rId74"/>
    <p:sldId id="510" r:id="rId75"/>
    <p:sldId id="511" r:id="rId76"/>
    <p:sldId id="514" r:id="rId77"/>
    <p:sldId id="515" r:id="rId78"/>
    <p:sldId id="516" r:id="rId79"/>
    <p:sldId id="520" r:id="rId80"/>
    <p:sldId id="521" r:id="rId81"/>
    <p:sldId id="522" r:id="rId82"/>
    <p:sldId id="523" r:id="rId83"/>
    <p:sldId id="524" r:id="rId84"/>
    <p:sldId id="525" r:id="rId85"/>
    <p:sldId id="526" r:id="rId86"/>
    <p:sldId id="557" r:id="rId87"/>
    <p:sldId id="556" r:id="rId88"/>
    <p:sldId id="561" r:id="rId89"/>
    <p:sldId id="542" r:id="rId90"/>
    <p:sldId id="543" r:id="rId91"/>
    <p:sldId id="424"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FD706D"/>
    <a:srgbClr val="FF0066"/>
    <a:srgbClr val="00FF00"/>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42" d="100"/>
          <a:sy n="42" d="100"/>
        </p:scale>
        <p:origin x="-6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e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 Id="rId4" Type="http://schemas.openxmlformats.org/officeDocument/2006/relationships/image" Target="../media/image9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 Id="rId5" Type="http://schemas.openxmlformats.org/officeDocument/2006/relationships/image" Target="../media/image103.emf"/><Relationship Id="rId4" Type="http://schemas.openxmlformats.org/officeDocument/2006/relationships/image" Target="../media/image10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4" Type="http://schemas.openxmlformats.org/officeDocument/2006/relationships/image" Target="../media/image10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48.emf"/><Relationship Id="rId7" Type="http://schemas.openxmlformats.org/officeDocument/2006/relationships/image" Target="../media/image152.emf"/><Relationship Id="rId2" Type="http://schemas.openxmlformats.org/officeDocument/2006/relationships/image" Target="../media/image147.emf"/><Relationship Id="rId1" Type="http://schemas.openxmlformats.org/officeDocument/2006/relationships/image" Target="../media/image146.emf"/><Relationship Id="rId6" Type="http://schemas.openxmlformats.org/officeDocument/2006/relationships/image" Target="../media/image151.emf"/><Relationship Id="rId5" Type="http://schemas.openxmlformats.org/officeDocument/2006/relationships/image" Target="../media/image150.emf"/><Relationship Id="rId4" Type="http://schemas.openxmlformats.org/officeDocument/2006/relationships/image" Target="../media/image149.emf"/><Relationship Id="rId9" Type="http://schemas.openxmlformats.org/officeDocument/2006/relationships/image" Target="../media/image15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emf"/><Relationship Id="rId5" Type="http://schemas.openxmlformats.org/officeDocument/2006/relationships/image" Target="../media/image159.emf"/><Relationship Id="rId4" Type="http://schemas.openxmlformats.org/officeDocument/2006/relationships/image" Target="../media/image15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 Id="rId4" Type="http://schemas.openxmlformats.org/officeDocument/2006/relationships/image" Target="../media/image17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78.emf"/><Relationship Id="rId7" Type="http://schemas.openxmlformats.org/officeDocument/2006/relationships/image" Target="../media/image182.emf"/><Relationship Id="rId2" Type="http://schemas.openxmlformats.org/officeDocument/2006/relationships/image" Target="../media/image177.emf"/><Relationship Id="rId1" Type="http://schemas.openxmlformats.org/officeDocument/2006/relationships/image" Target="../media/image176.emf"/><Relationship Id="rId6" Type="http://schemas.openxmlformats.org/officeDocument/2006/relationships/image" Target="../media/image181.emf"/><Relationship Id="rId5" Type="http://schemas.openxmlformats.org/officeDocument/2006/relationships/image" Target="../media/image180.emf"/><Relationship Id="rId4" Type="http://schemas.openxmlformats.org/officeDocument/2006/relationships/image" Target="../media/image17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85.emf"/><Relationship Id="rId2" Type="http://schemas.openxmlformats.org/officeDocument/2006/relationships/image" Target="../media/image184.emf"/><Relationship Id="rId1" Type="http://schemas.openxmlformats.org/officeDocument/2006/relationships/image" Target="../media/image183.emf"/><Relationship Id="rId5" Type="http://schemas.openxmlformats.org/officeDocument/2006/relationships/image" Target="../media/image187.emf"/><Relationship Id="rId4" Type="http://schemas.openxmlformats.org/officeDocument/2006/relationships/image" Target="../media/image18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7/14/2014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extLst>
      <p:ext uri="{BB962C8B-B14F-4D97-AF65-F5344CB8AC3E}">
        <p14:creationId xmlns:p14="http://schemas.microsoft.com/office/powerpoint/2010/main" val="362072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76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AB5192-5F69-0041-AEA3-AC60E2F8E315}" type="slidenum">
              <a:rPr lang="en-US">
                <a:latin typeface="Calibri" charset="0"/>
              </a:rPr>
              <a:pPr eaLnBrk="1" hangingPunct="1"/>
              <a:t>3</a:t>
            </a:fld>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29B1381-BF41-2D44-A236-88968D57BBB9}" type="slidenum">
              <a:rPr lang="en-US">
                <a:latin typeface="Calibri" charset="0"/>
              </a:rPr>
              <a:pPr eaLnBrk="1" hangingPunct="1"/>
              <a:t>4</a:t>
            </a:fld>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76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2668113-F528-4944-AA07-E6934C81B47B}" type="slidenum">
              <a:rPr lang="en-US">
                <a:latin typeface="Calibri" charset="0"/>
              </a:rPr>
              <a:pPr eaLnBrk="1" hangingPunct="1"/>
              <a:t>16</a:t>
            </a:fld>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58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67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85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AA3A77-42D4-8846-9D14-A382710BF531}" type="slidenum">
              <a:rPr lang="en-US">
                <a:latin typeface="Calibri" charset="0"/>
              </a:rPr>
              <a:pPr eaLnBrk="1" hangingPunct="1"/>
              <a:t>88</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6.png"/><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11.bin"/><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62.emf"/><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1.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74.png"/><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82.emf"/><Relationship Id="rId5" Type="http://schemas.openxmlformats.org/officeDocument/2006/relationships/oleObject" Target="../embeddings/oleObject17.bin"/><Relationship Id="rId4" Type="http://schemas.openxmlformats.org/officeDocument/2006/relationships/image" Target="../media/image81.emf"/></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86.wmf"/><Relationship Id="rId5" Type="http://schemas.openxmlformats.org/officeDocument/2006/relationships/oleObject" Target="../embeddings/oleObject20.bin"/><Relationship Id="rId4" Type="http://schemas.openxmlformats.org/officeDocument/2006/relationships/image" Target="../media/image85.wmf"/></Relationships>
</file>

<file path=ppt/slides/_rels/slide56.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91.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88.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90.wmf"/><Relationship Id="rId4" Type="http://schemas.openxmlformats.org/officeDocument/2006/relationships/image" Target="../media/image87.emf"/><Relationship Id="rId9" Type="http://schemas.openxmlformats.org/officeDocument/2006/relationships/oleObject" Target="../embeddings/oleObject24.bin"/><Relationship Id="rId14" Type="http://schemas.openxmlformats.org/officeDocument/2006/relationships/image" Target="../media/image9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95.emf"/><Relationship Id="rId5" Type="http://schemas.openxmlformats.org/officeDocument/2006/relationships/oleObject" Target="../embeddings/oleObject28.bin"/><Relationship Id="rId10" Type="http://schemas.openxmlformats.org/officeDocument/2006/relationships/image" Target="../media/image97.emf"/><Relationship Id="rId4" Type="http://schemas.openxmlformats.org/officeDocument/2006/relationships/image" Target="../media/image94.emf"/><Relationship Id="rId9" Type="http://schemas.openxmlformats.org/officeDocument/2006/relationships/oleObject" Target="../embeddings/oleObject3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98.emf"/><Relationship Id="rId5" Type="http://schemas.openxmlformats.org/officeDocument/2006/relationships/oleObject" Target="../embeddings/oleObject32.bin"/><Relationship Id="rId4" Type="http://schemas.openxmlformats.org/officeDocument/2006/relationships/image" Target="../media/image95.emf"/></Relationships>
</file>

<file path=ppt/slides/_rels/slide64.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103.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100.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102.emf"/><Relationship Id="rId4" Type="http://schemas.openxmlformats.org/officeDocument/2006/relationships/image" Target="../media/image99.emf"/><Relationship Id="rId9" Type="http://schemas.openxmlformats.org/officeDocument/2006/relationships/oleObject" Target="../embeddings/oleObject36.bin"/></Relationships>
</file>

<file path=ppt/slides/_rels/slide6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107.emf"/><Relationship Id="rId5" Type="http://schemas.openxmlformats.org/officeDocument/2006/relationships/oleObject" Target="../embeddings/oleObject39.bin"/><Relationship Id="rId10" Type="http://schemas.openxmlformats.org/officeDocument/2006/relationships/image" Target="../media/image109.emf"/><Relationship Id="rId4" Type="http://schemas.openxmlformats.org/officeDocument/2006/relationships/image" Target="../media/image106.emf"/><Relationship Id="rId9" Type="http://schemas.openxmlformats.org/officeDocument/2006/relationships/oleObject" Target="../embeddings/oleObject41.bin"/></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3" Type="http://schemas.openxmlformats.org/officeDocument/2006/relationships/image" Target="../media/image118.png"/><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image" Target="../media/image117.png"/><Relationship Id="rId16" Type="http://schemas.openxmlformats.org/officeDocument/2006/relationships/image" Target="../media/image131.png"/><Relationship Id="rId1" Type="http://schemas.openxmlformats.org/officeDocument/2006/relationships/slideLayout" Target="../slideLayouts/slideLayout1.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7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3" Type="http://schemas.openxmlformats.org/officeDocument/2006/relationships/image" Target="../media/image121.png"/><Relationship Id="rId7" Type="http://schemas.openxmlformats.org/officeDocument/2006/relationships/image" Target="../media/image125.png"/><Relationship Id="rId12" Type="http://schemas.openxmlformats.org/officeDocument/2006/relationships/image" Target="../media/image130.png"/><Relationship Id="rId2" Type="http://schemas.openxmlformats.org/officeDocument/2006/relationships/image" Target="../media/image134.png"/><Relationship Id="rId16" Type="http://schemas.openxmlformats.org/officeDocument/2006/relationships/image" Target="../media/image136.png"/><Relationship Id="rId1" Type="http://schemas.openxmlformats.org/officeDocument/2006/relationships/slideLayout" Target="../slideLayouts/slideLayout1.xml"/><Relationship Id="rId6" Type="http://schemas.openxmlformats.org/officeDocument/2006/relationships/image" Target="../media/image124.png"/><Relationship Id="rId11" Type="http://schemas.openxmlformats.org/officeDocument/2006/relationships/image" Target="../media/image129.png"/><Relationship Id="rId5" Type="http://schemas.openxmlformats.org/officeDocument/2006/relationships/image" Target="../media/image123.png"/><Relationship Id="rId15" Type="http://schemas.openxmlformats.org/officeDocument/2006/relationships/image" Target="../media/image135.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 Id="rId14" Type="http://schemas.openxmlformats.org/officeDocument/2006/relationships/image" Target="../media/image132.png"/></Relationships>
</file>

<file path=ppt/slides/_rels/slide73.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image" Target="../media/image137.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9.png"/><Relationship Id="rId9" Type="http://schemas.openxmlformats.org/officeDocument/2006/relationships/image" Target="../media/image144.png"/></Relationships>
</file>

<file path=ppt/slides/_rels/slide74.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47.bin"/><Relationship Id="rId18" Type="http://schemas.openxmlformats.org/officeDocument/2006/relationships/image" Target="../media/image153.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150.emf"/><Relationship Id="rId17" Type="http://schemas.openxmlformats.org/officeDocument/2006/relationships/oleObject" Target="../embeddings/oleObject49.bin"/><Relationship Id="rId2" Type="http://schemas.openxmlformats.org/officeDocument/2006/relationships/slideLayout" Target="../slideLayouts/slideLayout1.xml"/><Relationship Id="rId16" Type="http://schemas.openxmlformats.org/officeDocument/2006/relationships/image" Target="../media/image152.emf"/><Relationship Id="rId20" Type="http://schemas.openxmlformats.org/officeDocument/2006/relationships/image" Target="../media/image154.emf"/><Relationship Id="rId1" Type="http://schemas.openxmlformats.org/officeDocument/2006/relationships/vmlDrawing" Target="../drawings/vmlDrawing16.vml"/><Relationship Id="rId6" Type="http://schemas.openxmlformats.org/officeDocument/2006/relationships/image" Target="../media/image147.e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149.emf"/><Relationship Id="rId19" Type="http://schemas.openxmlformats.org/officeDocument/2006/relationships/oleObject" Target="../embeddings/oleObject50.bin"/><Relationship Id="rId4" Type="http://schemas.openxmlformats.org/officeDocument/2006/relationships/image" Target="../media/image146.emf"/><Relationship Id="rId9" Type="http://schemas.openxmlformats.org/officeDocument/2006/relationships/oleObject" Target="../embeddings/oleObject45.bin"/><Relationship Id="rId14" Type="http://schemas.openxmlformats.org/officeDocument/2006/relationships/image" Target="../media/image151.emf"/></Relationships>
</file>

<file path=ppt/slides/_rels/slide75.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159.emf"/><Relationship Id="rId2" Type="http://schemas.openxmlformats.org/officeDocument/2006/relationships/slideLayout" Target="../slideLayouts/slideLayout1.xml"/><Relationship Id="rId16" Type="http://schemas.openxmlformats.org/officeDocument/2006/relationships/image" Target="../media/image161.emf"/><Relationship Id="rId1" Type="http://schemas.openxmlformats.org/officeDocument/2006/relationships/vmlDrawing" Target="../drawings/vmlDrawing17.vml"/><Relationship Id="rId6" Type="http://schemas.openxmlformats.org/officeDocument/2006/relationships/image" Target="../media/image156.e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158.emf"/><Relationship Id="rId4" Type="http://schemas.openxmlformats.org/officeDocument/2006/relationships/image" Target="../media/image155.emf"/><Relationship Id="rId9" Type="http://schemas.openxmlformats.org/officeDocument/2006/relationships/oleObject" Target="../embeddings/oleObject54.bin"/><Relationship Id="rId14" Type="http://schemas.openxmlformats.org/officeDocument/2006/relationships/image" Target="../media/image160.emf"/></Relationships>
</file>

<file path=ppt/slides/_rels/slide76.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163.wmf"/></Relationships>
</file>

<file path=ppt/slides/_rels/slide78.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173.emf"/><Relationship Id="rId5" Type="http://schemas.openxmlformats.org/officeDocument/2006/relationships/oleObject" Target="../embeddings/oleObject60.bin"/><Relationship Id="rId10" Type="http://schemas.openxmlformats.org/officeDocument/2006/relationships/image" Target="../media/image175.emf"/><Relationship Id="rId4" Type="http://schemas.openxmlformats.org/officeDocument/2006/relationships/image" Target="../media/image172.emf"/><Relationship Id="rId9" Type="http://schemas.openxmlformats.org/officeDocument/2006/relationships/oleObject" Target="../embeddings/oleObject62.bin"/></Relationships>
</file>

<file path=ppt/slides/_rels/slide84.xml.rels><?xml version="1.0" encoding="UTF-8" standalone="yes"?>
<Relationships xmlns="http://schemas.openxmlformats.org/package/2006/relationships"><Relationship Id="rId8" Type="http://schemas.openxmlformats.org/officeDocument/2006/relationships/image" Target="../media/image178.e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180.emf"/><Relationship Id="rId2" Type="http://schemas.openxmlformats.org/officeDocument/2006/relationships/slideLayout" Target="../slideLayouts/slideLayout1.xml"/><Relationship Id="rId16" Type="http://schemas.openxmlformats.org/officeDocument/2006/relationships/image" Target="../media/image182.emf"/><Relationship Id="rId1" Type="http://schemas.openxmlformats.org/officeDocument/2006/relationships/vmlDrawing" Target="../drawings/vmlDrawing20.vml"/><Relationship Id="rId6" Type="http://schemas.openxmlformats.org/officeDocument/2006/relationships/image" Target="../media/image177.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179.emf"/><Relationship Id="rId4" Type="http://schemas.openxmlformats.org/officeDocument/2006/relationships/image" Target="../media/image176.emf"/><Relationship Id="rId9" Type="http://schemas.openxmlformats.org/officeDocument/2006/relationships/oleObject" Target="../embeddings/oleObject66.bin"/><Relationship Id="rId14" Type="http://schemas.openxmlformats.org/officeDocument/2006/relationships/image" Target="../media/image181.emf"/></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187.e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184.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186.emf"/><Relationship Id="rId4" Type="http://schemas.openxmlformats.org/officeDocument/2006/relationships/image" Target="../media/image183.emf"/><Relationship Id="rId9" Type="http://schemas.openxmlformats.org/officeDocument/2006/relationships/oleObject" Target="../embeddings/oleObject73.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5334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2286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
        <p:nvSpPr>
          <p:cNvPr id="2" name="Subtitle 1"/>
          <p:cNvSpPr>
            <a:spLocks noGrp="1"/>
          </p:cNvSpPr>
          <p:nvPr>
            <p:ph type="subTitle" idx="1"/>
          </p:nvPr>
        </p:nvSpPr>
        <p:spPr>
          <a:xfrm>
            <a:off x="1371600" y="1524000"/>
            <a:ext cx="6400800" cy="4648200"/>
          </a:xfrm>
        </p:spPr>
        <p:txBody>
          <a:bodyPr/>
          <a:lstStyle/>
          <a:p>
            <a:r>
              <a:rPr lang="en-US" dirty="0" smtClean="0"/>
              <a:t>CO2</a:t>
            </a:r>
          </a:p>
          <a:p>
            <a:r>
              <a:rPr lang="en-US" dirty="0" smtClean="0"/>
              <a:t>Math21-1</a:t>
            </a:r>
          </a:p>
          <a:p>
            <a:pPr lvl="0" algn="just"/>
            <a:r>
              <a:rPr lang="en-US" sz="2800" dirty="0"/>
              <a:t>Distinguish equations representing the circles and the conics; use the properties of a particular geometry to sketch the graph in using the rectangular or the polar coordinate system. Furthermore, to be able to write the equation and to solve application problems involving a particular geometry.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01000" cy="5943600"/>
          </a:xfrm>
        </p:spPr>
        <p:txBody>
          <a:bodyPr/>
          <a:lstStyle/>
          <a:p>
            <a:pPr eaLnBrk="1" hangingPunct="1"/>
            <a:endParaRPr lang="en-US" sz="2800" b="1" dirty="0" smtClean="0">
              <a:solidFill>
                <a:srgbClr val="0D0D0D"/>
              </a:solidFill>
              <a:latin typeface="Calibri" charset="0"/>
            </a:endParaRPr>
          </a:p>
          <a:p>
            <a:pPr eaLnBrk="1" hangingPunct="1"/>
            <a:r>
              <a:rPr lang="en-US" sz="2800" b="1" dirty="0" smtClean="0">
                <a:solidFill>
                  <a:srgbClr val="0D0D0D"/>
                </a:solidFill>
                <a:latin typeface="Calibri" charset="0"/>
              </a:rPr>
              <a:t>Sample Problems</a:t>
            </a:r>
            <a:endParaRPr lang="en-US" sz="2800" b="1" dirty="0">
              <a:solidFill>
                <a:srgbClr val="0D0D0D"/>
              </a:solidFill>
              <a:latin typeface="Calibri" charset="0"/>
            </a:endParaRPr>
          </a:p>
          <a:p>
            <a:pPr algn="just" eaLnBrk="1" hangingPunct="1"/>
            <a:endParaRPr lang="en-US" sz="1600" b="1" i="1" dirty="0">
              <a:solidFill>
                <a:srgbClr val="0D0D0D"/>
              </a:solidFill>
              <a:latin typeface="Calibri" charset="0"/>
            </a:endParaRPr>
          </a:p>
          <a:p>
            <a:pPr algn="just" eaLnBrk="1" hangingPunct="1">
              <a:buFont typeface="Arial" charset="0"/>
              <a:buAutoNum type="arabicPeriod"/>
            </a:pPr>
            <a:r>
              <a:rPr lang="en-PH" sz="2400" dirty="0" smtClean="0">
                <a:solidFill>
                  <a:srgbClr val="0D0D0D"/>
                </a:solidFill>
                <a:latin typeface="Calibri" charset="0"/>
              </a:rPr>
              <a:t> Find the equation of the circle satisfying the given condition:</a:t>
            </a:r>
          </a:p>
          <a:p>
            <a:pPr algn="just" eaLnBrk="1" hangingPunct="1"/>
            <a:r>
              <a:rPr lang="en-PH" sz="2400" dirty="0">
                <a:solidFill>
                  <a:srgbClr val="0D0D0D"/>
                </a:solidFill>
                <a:latin typeface="Calibri" charset="0"/>
              </a:rPr>
              <a:t>	</a:t>
            </a:r>
            <a:r>
              <a:rPr lang="en-PH" sz="2400" dirty="0" smtClean="0">
                <a:solidFill>
                  <a:srgbClr val="0D0D0D"/>
                </a:solidFill>
                <a:latin typeface="Calibri" charset="0"/>
              </a:rPr>
              <a:t>a. center </a:t>
            </a:r>
            <a:r>
              <a:rPr lang="en-PH" sz="2400" dirty="0">
                <a:solidFill>
                  <a:srgbClr val="0D0D0D"/>
                </a:solidFill>
                <a:latin typeface="Calibri" charset="0"/>
              </a:rPr>
              <a:t>at C(3, 2) and the radius </a:t>
            </a:r>
            <a:r>
              <a:rPr lang="en-PH" sz="2400" dirty="0" smtClean="0">
                <a:solidFill>
                  <a:srgbClr val="0D0D0D"/>
                </a:solidFill>
                <a:latin typeface="Calibri" charset="0"/>
              </a:rPr>
              <a:t>of </a:t>
            </a:r>
            <a:r>
              <a:rPr lang="en-PH" sz="2400" dirty="0">
                <a:solidFill>
                  <a:srgbClr val="0D0D0D"/>
                </a:solidFill>
                <a:latin typeface="Calibri" charset="0"/>
              </a:rPr>
              <a:t>4 </a:t>
            </a:r>
            <a:r>
              <a:rPr lang="en-PH" sz="2400" dirty="0" smtClean="0">
                <a:solidFill>
                  <a:srgbClr val="0D0D0D"/>
                </a:solidFill>
                <a:latin typeface="Calibri" charset="0"/>
              </a:rPr>
              <a:t>units</a:t>
            </a:r>
          </a:p>
          <a:p>
            <a:pPr algn="just" eaLnBrk="1" hangingPunct="1"/>
            <a:r>
              <a:rPr lang="en-PH" sz="2400" dirty="0">
                <a:solidFill>
                  <a:srgbClr val="0D0D0D"/>
                </a:solidFill>
                <a:latin typeface="Calibri" charset="0"/>
              </a:rPr>
              <a:t>	</a:t>
            </a:r>
            <a:r>
              <a:rPr lang="en-PH" sz="2400" dirty="0" smtClean="0">
                <a:solidFill>
                  <a:srgbClr val="0D0D0D"/>
                </a:solidFill>
                <a:latin typeface="Calibri" charset="0"/>
              </a:rPr>
              <a:t>b. center </a:t>
            </a:r>
            <a:r>
              <a:rPr lang="en-PH" sz="2400" dirty="0">
                <a:solidFill>
                  <a:srgbClr val="0D0D0D"/>
                </a:solidFill>
                <a:latin typeface="Calibri" charset="0"/>
              </a:rPr>
              <a:t>(-1, 7) and tangent to the line 3x – 4y + 6 = </a:t>
            </a:r>
            <a:r>
              <a:rPr lang="en-PH" sz="2400" dirty="0" smtClean="0">
                <a:solidFill>
                  <a:srgbClr val="0D0D0D"/>
                </a:solidFill>
                <a:latin typeface="Calibri" charset="0"/>
              </a:rPr>
              <a:t>0</a:t>
            </a:r>
          </a:p>
          <a:p>
            <a:pPr algn="just" eaLnBrk="1" hangingPunct="1"/>
            <a:r>
              <a:rPr lang="en-PH" sz="2400" dirty="0">
                <a:solidFill>
                  <a:srgbClr val="0D0D0D"/>
                </a:solidFill>
                <a:latin typeface="Calibri" charset="0"/>
              </a:rPr>
              <a:t>	</a:t>
            </a:r>
            <a:r>
              <a:rPr lang="en-PH" sz="2400" dirty="0" smtClean="0">
                <a:solidFill>
                  <a:srgbClr val="0D0D0D"/>
                </a:solidFill>
                <a:latin typeface="Calibri" charset="0"/>
              </a:rPr>
              <a:t>c. </a:t>
            </a:r>
            <a:r>
              <a:rPr lang="en-PH" sz="2400" dirty="0" smtClean="0">
                <a:solidFill>
                  <a:schemeClr val="tx1"/>
                </a:solidFill>
                <a:latin typeface="Calibri" charset="0"/>
              </a:rPr>
              <a:t>having </a:t>
            </a:r>
            <a:r>
              <a:rPr lang="en-PH" sz="2400" dirty="0">
                <a:solidFill>
                  <a:schemeClr val="tx1"/>
                </a:solidFill>
                <a:latin typeface="Calibri" charset="0"/>
              </a:rPr>
              <a:t>(8, 1) and (4,-3) as ends of a </a:t>
            </a:r>
            <a:r>
              <a:rPr lang="en-PH" sz="2400" dirty="0" smtClean="0">
                <a:solidFill>
                  <a:schemeClr val="tx1"/>
                </a:solidFill>
                <a:latin typeface="Calibri" charset="0"/>
              </a:rPr>
              <a:t>diameter</a:t>
            </a:r>
            <a:endParaRPr lang="en-PH" sz="2400" dirty="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            d. </a:t>
            </a:r>
            <a:r>
              <a:rPr lang="en-PH" sz="2400" dirty="0">
                <a:solidFill>
                  <a:schemeClr val="tx1"/>
                </a:solidFill>
                <a:latin typeface="Calibri" charset="0"/>
              </a:rPr>
              <a:t>passing through the intersection of 2x-3y+6=0 </a:t>
            </a:r>
            <a:r>
              <a:rPr lang="en-PH" sz="2400" dirty="0" smtClean="0">
                <a:solidFill>
                  <a:schemeClr val="tx1"/>
                </a:solidFill>
                <a:latin typeface="Calibri" charset="0"/>
              </a:rPr>
              <a:t>and </a:t>
            </a:r>
          </a:p>
          <a:p>
            <a:pPr algn="just"/>
            <a:r>
              <a:rPr lang="en-PH" sz="2400" dirty="0">
                <a:solidFill>
                  <a:schemeClr val="tx1"/>
                </a:solidFill>
                <a:latin typeface="Calibri" charset="0"/>
              </a:rPr>
              <a:t> </a:t>
            </a:r>
            <a:r>
              <a:rPr lang="en-PH" sz="2400" dirty="0" smtClean="0">
                <a:solidFill>
                  <a:schemeClr val="tx1"/>
                </a:solidFill>
                <a:latin typeface="Calibri" charset="0"/>
              </a:rPr>
              <a:t>                 </a:t>
            </a:r>
            <a:r>
              <a:rPr lang="en-PH" sz="2400" dirty="0">
                <a:solidFill>
                  <a:schemeClr val="tx1"/>
                </a:solidFill>
                <a:latin typeface="Calibri" charset="0"/>
              </a:rPr>
              <a:t>x+3y-6=0 with center at (3,-1</a:t>
            </a:r>
            <a:r>
              <a:rPr lang="en-PH" sz="2400" dirty="0" smtClean="0">
                <a:solidFill>
                  <a:schemeClr val="tx1"/>
                </a:solidFill>
                <a:latin typeface="Calibri" charset="0"/>
              </a:rPr>
              <a:t>).</a:t>
            </a:r>
          </a:p>
          <a:p>
            <a:pPr algn="just"/>
            <a:r>
              <a:rPr lang="en-PH" sz="2400" dirty="0" smtClean="0">
                <a:solidFill>
                  <a:schemeClr val="tx1"/>
                </a:solidFill>
                <a:latin typeface="Calibri" charset="0"/>
              </a:rPr>
              <a:t>2. Reduce the equation  </a:t>
            </a:r>
            <a:r>
              <a:rPr lang="en-PH" sz="2400" dirty="0">
                <a:solidFill>
                  <a:schemeClr val="tx1"/>
                </a:solidFill>
                <a:latin typeface="Calibri" charset="0"/>
              </a:rPr>
              <a:t>4x</a:t>
            </a:r>
            <a:r>
              <a:rPr lang="en-PH" sz="2400" baseline="30000" dirty="0">
                <a:solidFill>
                  <a:schemeClr val="tx1"/>
                </a:solidFill>
                <a:latin typeface="Calibri" charset="0"/>
              </a:rPr>
              <a:t>2</a:t>
            </a:r>
            <a:r>
              <a:rPr lang="en-PH" sz="2400" dirty="0">
                <a:solidFill>
                  <a:schemeClr val="tx1"/>
                </a:solidFill>
                <a:latin typeface="Calibri" charset="0"/>
              </a:rPr>
              <a:t> + 4y</a:t>
            </a:r>
            <a:r>
              <a:rPr lang="en-PH" sz="2400" baseline="30000" dirty="0">
                <a:solidFill>
                  <a:schemeClr val="tx1"/>
                </a:solidFill>
                <a:latin typeface="Calibri" charset="0"/>
              </a:rPr>
              <a:t>2</a:t>
            </a:r>
            <a:r>
              <a:rPr lang="en-PH" sz="2400" dirty="0">
                <a:solidFill>
                  <a:schemeClr val="tx1"/>
                </a:solidFill>
                <a:latin typeface="Calibri" charset="0"/>
              </a:rPr>
              <a:t> – 4x – 8y – 31 = </a:t>
            </a:r>
            <a:r>
              <a:rPr lang="en-PH" sz="2400" dirty="0" smtClean="0">
                <a:solidFill>
                  <a:schemeClr val="tx1"/>
                </a:solidFill>
                <a:latin typeface="Calibri" charset="0"/>
              </a:rPr>
              <a:t>0 to the center-radius form. Draw the circle.</a:t>
            </a:r>
            <a:endParaRPr lang="en-PH" sz="2400" dirty="0">
              <a:solidFill>
                <a:schemeClr val="tx1"/>
              </a:solidFill>
              <a:latin typeface="Calibri" charset="0"/>
            </a:endParaRPr>
          </a:p>
          <a:p>
            <a:pPr algn="just" eaLnBrk="1" hangingPunct="1"/>
            <a:endParaRPr lang="en-US" sz="2800" dirty="0">
              <a:solidFill>
                <a:srgbClr val="0D0D0D"/>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p:cTn id="56"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800" b="1" dirty="0" smtClean="0"/>
              <a:t>Circles Determined by Three Geometric Conditions</a:t>
            </a:r>
            <a:endParaRPr lang="en-US" sz="2800" b="1" dirty="0"/>
          </a:p>
        </p:txBody>
      </p:sp>
      <p:sp>
        <p:nvSpPr>
          <p:cNvPr id="3" name="Content Placeholder 2"/>
          <p:cNvSpPr>
            <a:spLocks noGrp="1"/>
          </p:cNvSpPr>
          <p:nvPr>
            <p:ph idx="1"/>
          </p:nvPr>
        </p:nvSpPr>
        <p:spPr>
          <a:xfrm>
            <a:off x="457200" y="1219200"/>
            <a:ext cx="8229600" cy="4906963"/>
          </a:xfrm>
        </p:spPr>
        <p:txBody>
          <a:bodyPr/>
          <a:lstStyle/>
          <a:p>
            <a:pPr marL="0" indent="0" algn="just">
              <a:buNone/>
            </a:pPr>
            <a:r>
              <a:rPr lang="en-US" dirty="0" smtClean="0"/>
              <a:t>     </a:t>
            </a:r>
            <a:r>
              <a:rPr lang="en-US" sz="2400" dirty="0" smtClean="0"/>
              <a:t>The standard equation                                          and the general equation                                          both have three parameters: h , k, and r for the standard equation and D, E, and F for the general equation. Each of these equations defines a unique circle for a given set of values of the parameters. Thus, a unique circle results from the following conditions:</a:t>
            </a:r>
          </a:p>
          <a:p>
            <a:pPr marL="0" indent="0" algn="just">
              <a:buNone/>
            </a:pPr>
            <a:r>
              <a:rPr lang="en-US" sz="2400" dirty="0"/>
              <a:t>	</a:t>
            </a:r>
            <a:r>
              <a:rPr lang="en-US" sz="2400" dirty="0" smtClean="0"/>
              <a:t>a.  Given the center C ( h, k) and the radius r</a:t>
            </a:r>
          </a:p>
          <a:p>
            <a:pPr marL="0" indent="0" algn="just">
              <a:buNone/>
            </a:pPr>
            <a:r>
              <a:rPr lang="en-US" sz="2400" dirty="0"/>
              <a:t>	</a:t>
            </a:r>
            <a:r>
              <a:rPr lang="en-US" sz="2400" dirty="0" smtClean="0"/>
              <a:t>b.  Given 3 non-collinear points, </a:t>
            </a:r>
          </a:p>
          <a:p>
            <a:pPr marL="0" indent="0" algn="just">
              <a:buNone/>
            </a:pPr>
            <a:r>
              <a:rPr lang="en-US" sz="2400" dirty="0"/>
              <a:t> </a:t>
            </a:r>
            <a:r>
              <a:rPr lang="en-US" sz="2400" dirty="0" smtClean="0"/>
              <a:t>            c.   Given the </a:t>
            </a:r>
            <a:r>
              <a:rPr lang="en-PH" sz="2400" dirty="0" smtClean="0">
                <a:latin typeface="Calibri" charset="0"/>
              </a:rPr>
              <a:t> </a:t>
            </a:r>
            <a:r>
              <a:rPr lang="en-PH" sz="2400" dirty="0">
                <a:latin typeface="Calibri" charset="0"/>
              </a:rPr>
              <a:t>equation of a tangent line, the point </a:t>
            </a:r>
            <a:r>
              <a:rPr lang="en-PH" sz="2400" dirty="0" smtClean="0">
                <a:latin typeface="Calibri" charset="0"/>
              </a:rPr>
              <a:t>of</a:t>
            </a:r>
          </a:p>
          <a:p>
            <a:pPr marL="0" indent="0" algn="just">
              <a:buNone/>
            </a:pPr>
            <a:r>
              <a:rPr lang="en-PH" sz="2400" dirty="0">
                <a:latin typeface="Calibri" charset="0"/>
              </a:rPr>
              <a:t> </a:t>
            </a:r>
            <a:r>
              <a:rPr lang="en-PH" sz="2400" dirty="0" smtClean="0">
                <a:latin typeface="Calibri" charset="0"/>
              </a:rPr>
              <a:t>                   </a:t>
            </a:r>
            <a:r>
              <a:rPr lang="en-PH" sz="2400" dirty="0">
                <a:latin typeface="Calibri" charset="0"/>
              </a:rPr>
              <a:t>tangency, and another point on the circle </a:t>
            </a:r>
            <a:endParaRPr lang="en-PH" sz="2400" dirty="0" smtClean="0">
              <a:latin typeface="Calibri" charset="0"/>
            </a:endParaRPr>
          </a:p>
          <a:p>
            <a:pPr marL="0" indent="0" algn="just">
              <a:buNone/>
            </a:pPr>
            <a:r>
              <a:rPr lang="en-PH" sz="2400" dirty="0">
                <a:latin typeface="Calibri" charset="0"/>
              </a:rPr>
              <a:t> </a:t>
            </a:r>
            <a:r>
              <a:rPr lang="en-PH" sz="2400" dirty="0" smtClean="0">
                <a:latin typeface="Calibri" charset="0"/>
              </a:rPr>
              <a:t>            d.   Given a tangent </a:t>
            </a:r>
            <a:r>
              <a:rPr lang="en-PH" sz="2400" dirty="0">
                <a:latin typeface="Calibri" charset="0"/>
              </a:rPr>
              <a:t>line and a pair of points on a circle </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22821160"/>
              </p:ext>
            </p:extLst>
          </p:nvPr>
        </p:nvGraphicFramePr>
        <p:xfrm>
          <a:off x="3219450" y="1752600"/>
          <a:ext cx="2647950" cy="381000"/>
        </p:xfrm>
        <a:graphic>
          <a:graphicData uri="http://schemas.openxmlformats.org/presentationml/2006/ole">
            <mc:AlternateContent xmlns:mc="http://schemas.openxmlformats.org/markup-compatibility/2006">
              <mc:Choice xmlns:v="urn:schemas-microsoft-com:vml" Requires="v">
                <p:oleObj spid="_x0000_s24649" name="Equation" r:id="rId3" imgW="1765300" imgH="254000" progId="Equation.3">
                  <p:embed/>
                </p:oleObj>
              </mc:Choice>
              <mc:Fallback>
                <p:oleObj name="Equation" r:id="rId3" imgW="1765300" imgH="254000" progId="Equation.3">
                  <p:embed/>
                  <p:pic>
                    <p:nvPicPr>
                      <p:cNvPr id="0" name=""/>
                      <p:cNvPicPr/>
                      <p:nvPr/>
                    </p:nvPicPr>
                    <p:blipFill>
                      <a:blip r:embed="rId4"/>
                      <a:stretch>
                        <a:fillRect/>
                      </a:stretch>
                    </p:blipFill>
                    <p:spPr>
                      <a:xfrm>
                        <a:off x="3219450" y="1752600"/>
                        <a:ext cx="2647950" cy="381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56344327"/>
              </p:ext>
            </p:extLst>
          </p:nvPr>
        </p:nvGraphicFramePr>
        <p:xfrm>
          <a:off x="4286250" y="1295400"/>
          <a:ext cx="2343150" cy="476250"/>
        </p:xfrm>
        <a:graphic>
          <a:graphicData uri="http://schemas.openxmlformats.org/presentationml/2006/ole">
            <mc:AlternateContent xmlns:mc="http://schemas.openxmlformats.org/markup-compatibility/2006">
              <mc:Choice xmlns:v="urn:schemas-microsoft-com:vml" Requires="v">
                <p:oleObj spid="_x0000_s24650" name="Equation" r:id="rId5" imgW="1562100" imgH="317500" progId="Equation.3">
                  <p:embed/>
                </p:oleObj>
              </mc:Choice>
              <mc:Fallback>
                <p:oleObj name="Equation" r:id="rId5" imgW="1562100" imgH="317500" progId="Equation.3">
                  <p:embed/>
                  <p:pic>
                    <p:nvPicPr>
                      <p:cNvPr id="0" name=""/>
                      <p:cNvPicPr/>
                      <p:nvPr/>
                    </p:nvPicPr>
                    <p:blipFill>
                      <a:blip r:embed="rId6"/>
                      <a:stretch>
                        <a:fillRect/>
                      </a:stretch>
                    </p:blipFill>
                    <p:spPr>
                      <a:xfrm>
                        <a:off x="4286250" y="1295400"/>
                        <a:ext cx="2343150" cy="4762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749003"/>
              </p:ext>
            </p:extLst>
          </p:nvPr>
        </p:nvGraphicFramePr>
        <p:xfrm>
          <a:off x="5410200" y="4076700"/>
          <a:ext cx="952500" cy="419100"/>
        </p:xfrm>
        <a:graphic>
          <a:graphicData uri="http://schemas.openxmlformats.org/presentationml/2006/ole">
            <mc:AlternateContent xmlns:mc="http://schemas.openxmlformats.org/markup-compatibility/2006">
              <mc:Choice xmlns:v="urn:schemas-microsoft-com:vml" Requires="v">
                <p:oleObj spid="_x0000_s24651" name="Equation" r:id="rId7" imgW="635000" imgH="279400" progId="Equation.3">
                  <p:embed/>
                </p:oleObj>
              </mc:Choice>
              <mc:Fallback>
                <p:oleObj name="Equation" r:id="rId7" imgW="635000" imgH="279400" progId="Equation.3">
                  <p:embed/>
                  <p:pic>
                    <p:nvPicPr>
                      <p:cNvPr id="0" name=""/>
                      <p:cNvPicPr/>
                      <p:nvPr/>
                    </p:nvPicPr>
                    <p:blipFill>
                      <a:blip r:embed="rId8"/>
                      <a:stretch>
                        <a:fillRect/>
                      </a:stretch>
                    </p:blipFill>
                    <p:spPr>
                      <a:xfrm>
                        <a:off x="5410200" y="4076700"/>
                        <a:ext cx="952500" cy="419100"/>
                      </a:xfrm>
                      <a:prstGeom prst="rect">
                        <a:avLst/>
                      </a:prstGeom>
                    </p:spPr>
                  </p:pic>
                </p:oleObj>
              </mc:Fallback>
            </mc:AlternateContent>
          </a:graphicData>
        </a:graphic>
      </p:graphicFrame>
    </p:spTree>
    <p:extLst>
      <p:ext uri="{BB962C8B-B14F-4D97-AF65-F5344CB8AC3E}">
        <p14:creationId xmlns:p14="http://schemas.microsoft.com/office/powerpoint/2010/main" val="356727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62000"/>
            <a:ext cx="2895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58825"/>
            <a:ext cx="35337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87762"/>
            <a:ext cx="3011488"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075" y="3505200"/>
            <a:ext cx="3184525"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1"/>
          <p:cNvSpPr txBox="1">
            <a:spLocks noChangeArrowheads="1"/>
          </p:cNvSpPr>
          <p:nvPr/>
        </p:nvSpPr>
        <p:spPr bwMode="auto">
          <a:xfrm>
            <a:off x="1828800" y="33528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a:t>Figure 1</a:t>
            </a:r>
          </a:p>
        </p:txBody>
      </p:sp>
      <p:sp>
        <p:nvSpPr>
          <p:cNvPr id="13320" name="TextBox 2"/>
          <p:cNvSpPr txBox="1">
            <a:spLocks noChangeArrowheads="1"/>
          </p:cNvSpPr>
          <p:nvPr/>
        </p:nvSpPr>
        <p:spPr bwMode="auto">
          <a:xfrm>
            <a:off x="5715000" y="3352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dirty="0"/>
              <a:t>Figure 2</a:t>
            </a:r>
          </a:p>
        </p:txBody>
      </p:sp>
      <p:sp>
        <p:nvSpPr>
          <p:cNvPr id="13321" name="TextBox 3"/>
          <p:cNvSpPr txBox="1">
            <a:spLocks noChangeArrowheads="1"/>
          </p:cNvSpPr>
          <p:nvPr/>
        </p:nvSpPr>
        <p:spPr bwMode="auto">
          <a:xfrm>
            <a:off x="2057400" y="5943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a:t>Figure 3</a:t>
            </a:r>
          </a:p>
        </p:txBody>
      </p:sp>
      <p:sp>
        <p:nvSpPr>
          <p:cNvPr id="13322" name="TextBox 4"/>
          <p:cNvSpPr txBox="1">
            <a:spLocks noChangeArrowheads="1"/>
          </p:cNvSpPr>
          <p:nvPr/>
        </p:nvSpPr>
        <p:spPr bwMode="auto">
          <a:xfrm>
            <a:off x="5715000" y="5989638"/>
            <a:ext cx="152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a:t>Figure 4</a:t>
            </a:r>
          </a:p>
        </p:txBody>
      </p:sp>
      <p:sp>
        <p:nvSpPr>
          <p:cNvPr id="2" name="TextBox 1"/>
          <p:cNvSpPr txBox="1"/>
          <p:nvPr/>
        </p:nvSpPr>
        <p:spPr>
          <a:xfrm>
            <a:off x="1524000" y="457200"/>
            <a:ext cx="5486400" cy="461665"/>
          </a:xfrm>
          <a:prstGeom prst="rect">
            <a:avLst/>
          </a:prstGeom>
          <a:noFill/>
        </p:spPr>
        <p:txBody>
          <a:bodyPr wrap="square" rtlCol="0">
            <a:spAutoFit/>
          </a:bodyPr>
          <a:lstStyle/>
          <a:p>
            <a:r>
              <a:rPr lang="en-US" sz="2400" dirty="0" smtClean="0"/>
              <a:t>Illustrations of the different conditions: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checkerboard(across)">
                                      <p:cBhvr>
                                        <p:cTn id="7" dur="500"/>
                                        <p:tgtEl>
                                          <p:spTgt spid="1331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319"/>
                                        </p:tgtEl>
                                        <p:attrNameLst>
                                          <p:attrName>style.visibility</p:attrName>
                                        </p:attrNameLst>
                                      </p:cBhvr>
                                      <p:to>
                                        <p:strVal val="visible"/>
                                      </p:to>
                                    </p:set>
                                    <p:animEffect transition="in" filter="checkerboard(across)">
                                      <p:cBhvr>
                                        <p:cTn id="10" dur="500"/>
                                        <p:tgtEl>
                                          <p:spTgt spid="133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checkerboard(across)">
                                      <p:cBhvr>
                                        <p:cTn id="15" dur="500"/>
                                        <p:tgtEl>
                                          <p:spTgt spid="1331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320"/>
                                        </p:tgtEl>
                                        <p:attrNameLst>
                                          <p:attrName>style.visibility</p:attrName>
                                        </p:attrNameLst>
                                      </p:cBhvr>
                                      <p:to>
                                        <p:strVal val="visible"/>
                                      </p:to>
                                    </p:set>
                                    <p:animEffect transition="in" filter="checkerboard(across)">
                                      <p:cBhvr>
                                        <p:cTn id="18" dur="500"/>
                                        <p:tgtEl>
                                          <p:spTgt spid="133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3317"/>
                                        </p:tgtEl>
                                        <p:attrNameLst>
                                          <p:attrName>style.visibility</p:attrName>
                                        </p:attrNameLst>
                                      </p:cBhvr>
                                      <p:to>
                                        <p:strVal val="visible"/>
                                      </p:to>
                                    </p:set>
                                    <p:animEffect transition="in" filter="checkerboard(across)">
                                      <p:cBhvr>
                                        <p:cTn id="23" dur="500"/>
                                        <p:tgtEl>
                                          <p:spTgt spid="1331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3321"/>
                                        </p:tgtEl>
                                        <p:attrNameLst>
                                          <p:attrName>style.visibility</p:attrName>
                                        </p:attrNameLst>
                                      </p:cBhvr>
                                      <p:to>
                                        <p:strVal val="visible"/>
                                      </p:to>
                                    </p:set>
                                    <p:animEffect transition="in" filter="checkerboard(across)">
                                      <p:cBhvr>
                                        <p:cTn id="26" dur="500"/>
                                        <p:tgtEl>
                                          <p:spTgt spid="133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3318"/>
                                        </p:tgtEl>
                                        <p:attrNameLst>
                                          <p:attrName>style.visibility</p:attrName>
                                        </p:attrNameLst>
                                      </p:cBhvr>
                                      <p:to>
                                        <p:strVal val="visible"/>
                                      </p:to>
                                    </p:set>
                                    <p:animEffect transition="in" filter="checkerboard(across)">
                                      <p:cBhvr>
                                        <p:cTn id="31" dur="500"/>
                                        <p:tgtEl>
                                          <p:spTgt spid="1331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322"/>
                                        </p:tgtEl>
                                        <p:attrNameLst>
                                          <p:attrName>style.visibility</p:attrName>
                                        </p:attrNameLst>
                                      </p:cBhvr>
                                      <p:to>
                                        <p:strVal val="visible"/>
                                      </p:to>
                                    </p:set>
                                    <p:animEffect transition="in" filter="checkerboard(across)">
                                      <p:cBhvr>
                                        <p:cTn id="34"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0" grpId="0"/>
      <p:bldP spid="13321" grpId="0"/>
      <p:bldP spid="133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685800" y="152400"/>
            <a:ext cx="7772400" cy="6400800"/>
          </a:xfrm>
        </p:spPr>
        <p:txBody>
          <a:bodyPr/>
          <a:lstStyle/>
          <a:p>
            <a:pPr marL="514350" indent="-514350"/>
            <a:r>
              <a:rPr lang="en-PH" sz="2800" b="1" i="1" dirty="0" smtClean="0">
                <a:solidFill>
                  <a:srgbClr val="0D0D0D"/>
                </a:solidFill>
                <a:latin typeface="Calibri" charset="0"/>
              </a:rPr>
              <a:t>Sample Problems</a:t>
            </a:r>
          </a:p>
          <a:p>
            <a:pPr marL="514350" indent="-514350"/>
            <a:endParaRPr lang="en-PH" sz="2800" b="1" i="1" dirty="0">
              <a:solidFill>
                <a:srgbClr val="0D0D0D"/>
              </a:solidFill>
              <a:latin typeface="Calibri" charset="0"/>
            </a:endParaRPr>
          </a:p>
          <a:p>
            <a:pPr marL="514350" indent="-514350" algn="just">
              <a:buFont typeface="Arial" charset="0"/>
              <a:buAutoNum type="arabicPeriod"/>
            </a:pPr>
            <a:r>
              <a:rPr lang="en-PH" sz="2100" dirty="0">
                <a:solidFill>
                  <a:srgbClr val="0D0D0D"/>
                </a:solidFill>
                <a:latin typeface="Calibri" charset="0"/>
              </a:rPr>
              <a:t>Find the equation of the </a:t>
            </a:r>
            <a:r>
              <a:rPr lang="en-PH" sz="2100" dirty="0" smtClean="0">
                <a:solidFill>
                  <a:srgbClr val="0D0D0D"/>
                </a:solidFill>
                <a:latin typeface="Calibri" charset="0"/>
              </a:rPr>
              <a:t>circle </a:t>
            </a:r>
            <a:r>
              <a:rPr lang="en-PH" sz="2100" dirty="0">
                <a:solidFill>
                  <a:srgbClr val="0D0D0D"/>
                </a:solidFill>
                <a:latin typeface="Calibri" charset="0"/>
              </a:rPr>
              <a:t>tangent to the line 4x – 3y + 12=0 at (-3, 0) and also tangent to the line 3x + 4y –16 = 0 at (4, 1).</a:t>
            </a:r>
          </a:p>
          <a:p>
            <a:pPr marL="514350" indent="-514350" algn="just"/>
            <a:r>
              <a:rPr lang="en-PH" sz="2100" dirty="0">
                <a:solidFill>
                  <a:schemeClr val="tx1"/>
                </a:solidFill>
                <a:latin typeface="Calibri" charset="0"/>
              </a:rPr>
              <a:t>2.	Find the equation of the circle which passes     through the points (1, -2), (5, 4) and (10, 5).</a:t>
            </a:r>
          </a:p>
          <a:p>
            <a:pPr marL="514350" indent="-514350" algn="just"/>
            <a:r>
              <a:rPr lang="en-PH" sz="2100" dirty="0">
                <a:solidFill>
                  <a:schemeClr val="tx1"/>
                </a:solidFill>
                <a:latin typeface="Calibri" charset="0"/>
              </a:rPr>
              <a:t>3. </a:t>
            </a:r>
            <a:r>
              <a:rPr lang="en-PH" sz="2100" dirty="0" smtClean="0">
                <a:solidFill>
                  <a:schemeClr val="tx1"/>
                </a:solidFill>
                <a:latin typeface="Calibri" charset="0"/>
              </a:rPr>
              <a:t>   Find </a:t>
            </a:r>
            <a:r>
              <a:rPr lang="en-PH" sz="2100" dirty="0">
                <a:solidFill>
                  <a:schemeClr val="tx1"/>
                </a:solidFill>
                <a:latin typeface="Calibri" charset="0"/>
              </a:rPr>
              <a:t>the equation of the circle which passes through the points (2, 3) and (-1, 1) </a:t>
            </a:r>
            <a:r>
              <a:rPr lang="en-PH" sz="2100" dirty="0" smtClean="0">
                <a:solidFill>
                  <a:schemeClr val="tx1"/>
                </a:solidFill>
                <a:latin typeface="Calibri" charset="0"/>
              </a:rPr>
              <a:t>, with </a:t>
            </a:r>
            <a:r>
              <a:rPr lang="en-PH" sz="2100" dirty="0">
                <a:solidFill>
                  <a:schemeClr val="tx1"/>
                </a:solidFill>
                <a:latin typeface="Calibri" charset="0"/>
              </a:rPr>
              <a:t>center on the line x – 3y – 11 = 0.</a:t>
            </a:r>
          </a:p>
          <a:p>
            <a:pPr marL="514350" indent="-514350" algn="just">
              <a:buFont typeface="Arial" charset="0"/>
              <a:buAutoNum type="arabicPeriod" startAt="4"/>
            </a:pPr>
            <a:r>
              <a:rPr lang="en-PH" sz="2100" dirty="0">
                <a:solidFill>
                  <a:schemeClr val="tx1"/>
                </a:solidFill>
                <a:latin typeface="Calibri" charset="0"/>
              </a:rPr>
              <a:t>Find the equation(s) of the circle(s) tangent to 3x-4y-4=0 at (0,-1) and containing the point (-1,-</a:t>
            </a:r>
            <a:r>
              <a:rPr lang="en-PH" sz="2100" dirty="0" smtClean="0">
                <a:solidFill>
                  <a:schemeClr val="tx1"/>
                </a:solidFill>
                <a:latin typeface="Calibri" charset="0"/>
              </a:rPr>
              <a:t>8).</a:t>
            </a:r>
          </a:p>
          <a:p>
            <a:pPr marL="514350" indent="-514350" algn="just">
              <a:buFont typeface="Arial" charset="0"/>
              <a:buAutoNum type="arabicPeriod" startAt="4"/>
            </a:pPr>
            <a:r>
              <a:rPr lang="en-PH" sz="2100" dirty="0" smtClean="0">
                <a:solidFill>
                  <a:srgbClr val="0D0D0D"/>
                </a:solidFill>
                <a:latin typeface="Calibri" charset="0"/>
              </a:rPr>
              <a:t>Find </a:t>
            </a:r>
            <a:r>
              <a:rPr lang="en-PH" sz="2100" dirty="0">
                <a:solidFill>
                  <a:srgbClr val="0D0D0D"/>
                </a:solidFill>
                <a:latin typeface="Calibri" charset="0"/>
              </a:rPr>
              <a:t>the equation of the </a:t>
            </a:r>
            <a:r>
              <a:rPr lang="en-PH" sz="2100" dirty="0" smtClean="0">
                <a:solidFill>
                  <a:srgbClr val="0D0D0D"/>
                </a:solidFill>
                <a:latin typeface="Calibri" charset="0"/>
              </a:rPr>
              <a:t>circle tangent </a:t>
            </a:r>
            <a:r>
              <a:rPr lang="en-PH" sz="2100" dirty="0">
                <a:solidFill>
                  <a:srgbClr val="0D0D0D"/>
                </a:solidFill>
                <a:latin typeface="Calibri" charset="0"/>
              </a:rPr>
              <a:t>to the line x + y = 2 at point (4 -2) and </a:t>
            </a:r>
            <a:r>
              <a:rPr lang="en-PH" sz="2100" dirty="0" smtClean="0">
                <a:solidFill>
                  <a:srgbClr val="0D0D0D"/>
                </a:solidFill>
                <a:latin typeface="Calibri" charset="0"/>
              </a:rPr>
              <a:t>with </a:t>
            </a:r>
            <a:r>
              <a:rPr lang="en-PH" sz="2100" dirty="0">
                <a:solidFill>
                  <a:srgbClr val="0D0D0D"/>
                </a:solidFill>
                <a:latin typeface="Calibri" charset="0"/>
              </a:rPr>
              <a:t>center </a:t>
            </a:r>
            <a:r>
              <a:rPr lang="en-PH" sz="2100" dirty="0" smtClean="0">
                <a:solidFill>
                  <a:srgbClr val="0D0D0D"/>
                </a:solidFill>
                <a:latin typeface="Calibri" charset="0"/>
              </a:rPr>
              <a:t>on </a:t>
            </a:r>
            <a:r>
              <a:rPr lang="en-PH" sz="2100" dirty="0">
                <a:solidFill>
                  <a:srgbClr val="0D0D0D"/>
                </a:solidFill>
                <a:latin typeface="Calibri" charset="0"/>
              </a:rPr>
              <a:t>the x-axis</a:t>
            </a:r>
            <a:r>
              <a:rPr lang="en-PH" sz="2100" dirty="0" smtClean="0">
                <a:solidFill>
                  <a:srgbClr val="0D0D0D"/>
                </a:solidFill>
                <a:latin typeface="Calibri" charset="0"/>
              </a:rPr>
              <a:t>.</a:t>
            </a:r>
          </a:p>
          <a:p>
            <a:pPr marL="514350" indent="-514350" algn="just">
              <a:buFont typeface="Arial" charset="0"/>
              <a:buAutoNum type="arabicPeriod" startAt="4"/>
            </a:pPr>
            <a:r>
              <a:rPr lang="en-PH" sz="2100" dirty="0" smtClean="0">
                <a:solidFill>
                  <a:srgbClr val="0D0D0D"/>
                </a:solidFill>
                <a:latin typeface="Calibri" charset="0"/>
              </a:rPr>
              <a:t> </a:t>
            </a:r>
            <a:r>
              <a:rPr lang="en-PH" sz="2100" dirty="0">
                <a:solidFill>
                  <a:schemeClr val="tx1"/>
                </a:solidFill>
                <a:latin typeface="Calibri" charset="0"/>
              </a:rPr>
              <a:t>A triangle has its sides on the lines x + 2y – 5 = 0,   2x – y – 10 = 0 and 2x + y + 2 = 0. Find the equation of the circle inscribed in the triangle.</a:t>
            </a:r>
          </a:p>
          <a:p>
            <a:pPr marL="514350" indent="-514350" algn="just">
              <a:buFont typeface="Arial" charset="0"/>
              <a:buAutoNum type="arabicPeriod" startAt="4"/>
            </a:pPr>
            <a:endParaRPr lang="en-PH" sz="2100" dirty="0" smtClean="0">
              <a:solidFill>
                <a:srgbClr val="0D0D0D"/>
              </a:solidFill>
              <a:latin typeface="Calibri" charset="0"/>
            </a:endParaRPr>
          </a:p>
          <a:p>
            <a:pPr marL="514350" indent="-514350" algn="just">
              <a:buFont typeface="Arial" charset="0"/>
              <a:buAutoNum type="arabicPeriod" startAt="4"/>
            </a:pPr>
            <a:endParaRPr lang="en-PH" sz="2100" dirty="0">
              <a:solidFill>
                <a:srgbClr val="0D0D0D"/>
              </a:solidFill>
              <a:latin typeface="Calibri" charset="0"/>
            </a:endParaRPr>
          </a:p>
          <a:p>
            <a:pPr marL="514350" indent="-514350" algn="just">
              <a:buFont typeface="Arial" charset="0"/>
              <a:buAutoNum type="arabicPeriod" startAt="4"/>
            </a:pPr>
            <a:endParaRPr lang="en-PH" sz="2200" dirty="0" smtClean="0">
              <a:solidFill>
                <a:schemeClr val="tx1"/>
              </a:solidFill>
              <a:latin typeface="Calibri" charset="0"/>
            </a:endParaRPr>
          </a:p>
          <a:p>
            <a:pPr marL="514350" indent="-514350" algn="just">
              <a:buFont typeface="Arial" charset="0"/>
              <a:buAutoNum type="arabicPeriod" startAt="4"/>
            </a:pPr>
            <a:endParaRPr lang="en-PH" sz="2200" dirty="0">
              <a:solidFill>
                <a:schemeClr val="tx1"/>
              </a:solidFill>
              <a:latin typeface="Calibri" charset="0"/>
            </a:endParaRPr>
          </a:p>
          <a:p>
            <a:pPr marL="514350" indent="-514350" algn="just"/>
            <a:endParaRPr lang="en-PH" sz="2800" dirty="0">
              <a:solidFill>
                <a:schemeClr val="tx1"/>
              </a:solidFill>
              <a:latin typeface="Calibri" charset="0"/>
            </a:endParaRPr>
          </a:p>
          <a:p>
            <a:pPr marL="514350" indent="-514350" algn="just"/>
            <a:endParaRPr lang="en-PH" sz="28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checkerboard(across)">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checkerboard(across)">
                                      <p:cBhvr>
                                        <p:cTn id="12" dur="500"/>
                                        <p:tgtEl>
                                          <p:spTgt spid="153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Effect transition="in" filter="checkerboard(across)">
                                      <p:cBhvr>
                                        <p:cTn id="17" dur="500"/>
                                        <p:tgtEl>
                                          <p:spTgt spid="153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checkerboard(across)">
                                      <p:cBhvr>
                                        <p:cTn id="22" dur="500"/>
                                        <p:tgtEl>
                                          <p:spTgt spid="1536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Effect transition="in" filter="checkerboard(across)">
                                      <p:cBhvr>
                                        <p:cTn id="27" dur="500"/>
                                        <p:tgtEl>
                                          <p:spTgt spid="1536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checkerboard(across)">
                                      <p:cBhvr>
                                        <p:cTn id="32" dur="500"/>
                                        <p:tgtEl>
                                          <p:spTgt spid="1536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362">
                                            <p:txEl>
                                              <p:pRg st="7" end="7"/>
                                            </p:txEl>
                                          </p:spTgt>
                                        </p:tgtEl>
                                        <p:attrNameLst>
                                          <p:attrName>style.visibility</p:attrName>
                                        </p:attrNameLst>
                                      </p:cBhvr>
                                      <p:to>
                                        <p:strVal val="visible"/>
                                      </p:to>
                                    </p:set>
                                    <p:animEffect transition="in" filter="checkerboard(across)">
                                      <p:cBhvr>
                                        <p:cTn id="37" dur="50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4025"/>
            <a:ext cx="7772400" cy="765175"/>
          </a:xfrm>
        </p:spPr>
        <p:txBody>
          <a:bodyPr/>
          <a:lstStyle/>
          <a:p>
            <a:r>
              <a:rPr lang="en-US" sz="2800" b="1" u="sng" dirty="0" smtClean="0">
                <a:latin typeface="Calibri" charset="0"/>
              </a:rPr>
              <a:t>FAMILY </a:t>
            </a:r>
            <a:r>
              <a:rPr lang="en-US" sz="2800" b="1" u="sng" dirty="0">
                <a:latin typeface="Calibri" charset="0"/>
              </a:rPr>
              <a:t>OF CIRCLES</a:t>
            </a:r>
          </a:p>
        </p:txBody>
      </p:sp>
      <p:sp>
        <p:nvSpPr>
          <p:cNvPr id="3" name="Subtitle 2"/>
          <p:cNvSpPr>
            <a:spLocks noGrp="1"/>
          </p:cNvSpPr>
          <p:nvPr>
            <p:ph type="subTitle" idx="1"/>
          </p:nvPr>
        </p:nvSpPr>
        <p:spPr>
          <a:xfrm>
            <a:off x="381000" y="1371600"/>
            <a:ext cx="8305800" cy="4038600"/>
          </a:xfrm>
        </p:spPr>
        <p:txBody>
          <a:bodyPr/>
          <a:lstStyle/>
          <a:p>
            <a:pPr algn="just"/>
            <a:r>
              <a:rPr lang="en-US" sz="2400" dirty="0" smtClean="0">
                <a:solidFill>
                  <a:schemeClr val="tx1"/>
                </a:solidFill>
                <a:latin typeface="Calibri" charset="0"/>
              </a:rPr>
              <a:t>A family of circles is a set of circles satisfying less than three geometric conditions. Also, if we let  </a:t>
            </a:r>
            <a:r>
              <a:rPr lang="en-US" sz="2400" dirty="0">
                <a:solidFill>
                  <a:schemeClr val="tx1"/>
                </a:solidFill>
                <a:latin typeface="Calibri" charset="0"/>
              </a:rPr>
              <a:t>x</a:t>
            </a:r>
            <a:r>
              <a:rPr lang="en-US" sz="2400" baseline="30000" dirty="0">
                <a:solidFill>
                  <a:schemeClr val="tx1"/>
                </a:solidFill>
                <a:latin typeface="Calibri" charset="0"/>
              </a:rPr>
              <a:t>2</a:t>
            </a:r>
            <a:r>
              <a:rPr lang="en-US" sz="2400" dirty="0">
                <a:solidFill>
                  <a:schemeClr val="tx1"/>
                </a:solidFill>
                <a:latin typeface="Calibri" charset="0"/>
              </a:rPr>
              <a:t>+y</a:t>
            </a:r>
            <a:r>
              <a:rPr lang="en-US" sz="2400" baseline="30000" dirty="0">
                <a:solidFill>
                  <a:schemeClr val="tx1"/>
                </a:solidFill>
                <a:latin typeface="Calibri" charset="0"/>
              </a:rPr>
              <a:t>2</a:t>
            </a:r>
            <a:r>
              <a:rPr lang="en-US" sz="2400" dirty="0">
                <a:solidFill>
                  <a:schemeClr val="tx1"/>
                </a:solidFill>
                <a:latin typeface="Calibri" charset="0"/>
              </a:rPr>
              <a:t>+D</a:t>
            </a:r>
            <a:r>
              <a:rPr lang="en-US" sz="2400" baseline="-25000" dirty="0">
                <a:solidFill>
                  <a:schemeClr val="tx1"/>
                </a:solidFill>
                <a:latin typeface="Calibri" charset="0"/>
              </a:rPr>
              <a:t>1</a:t>
            </a:r>
            <a:r>
              <a:rPr lang="en-US" sz="2400" dirty="0">
                <a:solidFill>
                  <a:schemeClr val="tx1"/>
                </a:solidFill>
                <a:latin typeface="Calibri" charset="0"/>
              </a:rPr>
              <a:t>x+E</a:t>
            </a:r>
            <a:r>
              <a:rPr lang="en-US" sz="2400" baseline="-25000" dirty="0">
                <a:solidFill>
                  <a:schemeClr val="tx1"/>
                </a:solidFill>
                <a:latin typeface="Calibri" charset="0"/>
              </a:rPr>
              <a:t>1</a:t>
            </a:r>
            <a:r>
              <a:rPr lang="en-US" sz="2400" dirty="0">
                <a:solidFill>
                  <a:schemeClr val="tx1"/>
                </a:solidFill>
                <a:latin typeface="Calibri" charset="0"/>
              </a:rPr>
              <a:t>y+F</a:t>
            </a:r>
            <a:r>
              <a:rPr lang="en-US" sz="2400" baseline="-25000" dirty="0">
                <a:solidFill>
                  <a:schemeClr val="tx1"/>
                </a:solidFill>
                <a:latin typeface="Calibri" charset="0"/>
              </a:rPr>
              <a:t>1</a:t>
            </a:r>
            <a:r>
              <a:rPr lang="en-US" sz="2400" dirty="0">
                <a:solidFill>
                  <a:schemeClr val="tx1"/>
                </a:solidFill>
                <a:latin typeface="Calibri" charset="0"/>
              </a:rPr>
              <a:t>=0 </a:t>
            </a:r>
            <a:r>
              <a:rPr lang="en-US" sz="2400" dirty="0" smtClean="0">
                <a:solidFill>
                  <a:schemeClr val="tx1"/>
                </a:solidFill>
                <a:latin typeface="Calibri" charset="0"/>
              </a:rPr>
              <a:t>and  </a:t>
            </a:r>
            <a:r>
              <a:rPr lang="en-US" sz="2400" dirty="0">
                <a:solidFill>
                  <a:schemeClr val="tx1"/>
                </a:solidFill>
                <a:latin typeface="Calibri" charset="0"/>
              </a:rPr>
              <a:t>x</a:t>
            </a:r>
            <a:r>
              <a:rPr lang="en-US" sz="2400" baseline="30000" dirty="0">
                <a:solidFill>
                  <a:schemeClr val="tx1"/>
                </a:solidFill>
                <a:latin typeface="Calibri" charset="0"/>
              </a:rPr>
              <a:t>2</a:t>
            </a:r>
            <a:r>
              <a:rPr lang="en-US" sz="2400" dirty="0">
                <a:solidFill>
                  <a:schemeClr val="tx1"/>
                </a:solidFill>
                <a:latin typeface="Calibri" charset="0"/>
              </a:rPr>
              <a:t>+y</a:t>
            </a:r>
            <a:r>
              <a:rPr lang="en-US" sz="2400" baseline="30000" dirty="0">
                <a:solidFill>
                  <a:schemeClr val="tx1"/>
                </a:solidFill>
                <a:latin typeface="Calibri" charset="0"/>
              </a:rPr>
              <a:t>2</a:t>
            </a:r>
            <a:r>
              <a:rPr lang="en-US" sz="2400" dirty="0">
                <a:solidFill>
                  <a:schemeClr val="tx1"/>
                </a:solidFill>
                <a:latin typeface="Calibri" charset="0"/>
              </a:rPr>
              <a:t>+D</a:t>
            </a:r>
            <a:r>
              <a:rPr lang="en-US" sz="2400" baseline="-25000" dirty="0">
                <a:solidFill>
                  <a:schemeClr val="tx1"/>
                </a:solidFill>
                <a:latin typeface="Calibri" charset="0"/>
              </a:rPr>
              <a:t>2</a:t>
            </a:r>
            <a:r>
              <a:rPr lang="en-US" sz="2400" dirty="0">
                <a:solidFill>
                  <a:schemeClr val="tx1"/>
                </a:solidFill>
                <a:latin typeface="Calibri" charset="0"/>
              </a:rPr>
              <a:t>x+E</a:t>
            </a:r>
            <a:r>
              <a:rPr lang="en-US" sz="2400" baseline="-25000" dirty="0">
                <a:solidFill>
                  <a:schemeClr val="tx1"/>
                </a:solidFill>
                <a:latin typeface="Calibri" charset="0"/>
              </a:rPr>
              <a:t>2</a:t>
            </a:r>
            <a:r>
              <a:rPr lang="en-US" sz="2400" dirty="0">
                <a:solidFill>
                  <a:schemeClr val="tx1"/>
                </a:solidFill>
                <a:latin typeface="Calibri" charset="0"/>
              </a:rPr>
              <a:t>y+F</a:t>
            </a:r>
            <a:r>
              <a:rPr lang="en-US" sz="2400" baseline="-25000" dirty="0">
                <a:solidFill>
                  <a:schemeClr val="tx1"/>
                </a:solidFill>
                <a:latin typeface="Calibri" charset="0"/>
              </a:rPr>
              <a:t>2</a:t>
            </a:r>
            <a:r>
              <a:rPr lang="en-US" sz="2400" dirty="0">
                <a:solidFill>
                  <a:schemeClr val="tx1"/>
                </a:solidFill>
                <a:latin typeface="Calibri" charset="0"/>
              </a:rPr>
              <a:t>=0 be the equation of two circles and taking </a:t>
            </a:r>
            <a:r>
              <a:rPr lang="ja-JP" altLang="en-US" sz="2400" dirty="0">
                <a:solidFill>
                  <a:schemeClr val="tx1"/>
                </a:solidFill>
                <a:latin typeface="Calibri" charset="0"/>
              </a:rPr>
              <a:t>“</a:t>
            </a:r>
            <a:r>
              <a:rPr lang="en-US" sz="2400" dirty="0">
                <a:solidFill>
                  <a:schemeClr val="tx1"/>
                </a:solidFill>
                <a:latin typeface="Calibri" charset="0"/>
              </a:rPr>
              <a:t>k</a:t>
            </a:r>
            <a:r>
              <a:rPr lang="ja-JP" altLang="en-US" sz="2400" dirty="0">
                <a:solidFill>
                  <a:schemeClr val="tx1"/>
                </a:solidFill>
                <a:latin typeface="Calibri" charset="0"/>
              </a:rPr>
              <a:t>”</a:t>
            </a:r>
            <a:r>
              <a:rPr lang="en-US" sz="2400" dirty="0">
                <a:solidFill>
                  <a:schemeClr val="tx1"/>
                </a:solidFill>
                <a:latin typeface="Calibri" charset="0"/>
              </a:rPr>
              <a:t> as the parameter, then the equation of the </a:t>
            </a:r>
            <a:r>
              <a:rPr lang="en-US" sz="2400" dirty="0" smtClean="0">
                <a:solidFill>
                  <a:schemeClr val="tx1"/>
                </a:solidFill>
                <a:latin typeface="Calibri" charset="0"/>
              </a:rPr>
              <a:t>family </a:t>
            </a:r>
            <a:r>
              <a:rPr lang="en-US" sz="2400" dirty="0">
                <a:solidFill>
                  <a:schemeClr val="tx1"/>
                </a:solidFill>
                <a:latin typeface="Calibri" charset="0"/>
              </a:rPr>
              <a:t>of circles passing through the intersection of two circles is </a:t>
            </a:r>
            <a:endParaRPr lang="en-US" sz="2400" dirty="0" smtClean="0">
              <a:solidFill>
                <a:schemeClr val="tx1"/>
              </a:solidFill>
              <a:latin typeface="Calibri" charset="0"/>
            </a:endParaRPr>
          </a:p>
          <a:p>
            <a:pPr algn="just"/>
            <a:r>
              <a:rPr lang="en-US" sz="2400" dirty="0">
                <a:solidFill>
                  <a:schemeClr val="tx1"/>
                </a:solidFill>
                <a:latin typeface="Calibri" charset="0"/>
              </a:rPr>
              <a:t> </a:t>
            </a:r>
            <a:r>
              <a:rPr lang="en-US" sz="2400" dirty="0" smtClean="0">
                <a:solidFill>
                  <a:schemeClr val="tx1"/>
                </a:solidFill>
                <a:latin typeface="Calibri" charset="0"/>
              </a:rPr>
              <a:t>           (</a:t>
            </a:r>
            <a:r>
              <a:rPr lang="en-US" sz="2400" dirty="0">
                <a:solidFill>
                  <a:schemeClr val="tx1"/>
                </a:solidFill>
                <a:latin typeface="Calibri" charset="0"/>
              </a:rPr>
              <a:t>x</a:t>
            </a:r>
            <a:r>
              <a:rPr lang="en-US" sz="2400" baseline="30000" dirty="0">
                <a:solidFill>
                  <a:schemeClr val="tx1"/>
                </a:solidFill>
                <a:latin typeface="Calibri" charset="0"/>
              </a:rPr>
              <a:t>2</a:t>
            </a:r>
            <a:r>
              <a:rPr lang="en-US" sz="2400" dirty="0">
                <a:solidFill>
                  <a:schemeClr val="tx1"/>
                </a:solidFill>
                <a:latin typeface="Calibri" charset="0"/>
              </a:rPr>
              <a:t>+y</a:t>
            </a:r>
            <a:r>
              <a:rPr lang="en-US" sz="2400" baseline="30000" dirty="0">
                <a:solidFill>
                  <a:schemeClr val="tx1"/>
                </a:solidFill>
                <a:latin typeface="Calibri" charset="0"/>
              </a:rPr>
              <a:t>2</a:t>
            </a:r>
            <a:r>
              <a:rPr lang="en-US" sz="2400" dirty="0">
                <a:solidFill>
                  <a:schemeClr val="tx1"/>
                </a:solidFill>
                <a:latin typeface="Calibri" charset="0"/>
              </a:rPr>
              <a:t>+D</a:t>
            </a:r>
            <a:r>
              <a:rPr lang="en-US" sz="2400" baseline="-25000" dirty="0">
                <a:solidFill>
                  <a:schemeClr val="tx1"/>
                </a:solidFill>
                <a:latin typeface="Calibri" charset="0"/>
              </a:rPr>
              <a:t>1</a:t>
            </a:r>
            <a:r>
              <a:rPr lang="en-US" sz="2400" dirty="0">
                <a:solidFill>
                  <a:schemeClr val="tx1"/>
                </a:solidFill>
                <a:latin typeface="Calibri" charset="0"/>
              </a:rPr>
              <a:t>x+E</a:t>
            </a:r>
            <a:r>
              <a:rPr lang="en-US" sz="2400" baseline="-25000" dirty="0">
                <a:solidFill>
                  <a:schemeClr val="tx1"/>
                </a:solidFill>
                <a:latin typeface="Calibri" charset="0"/>
              </a:rPr>
              <a:t>1</a:t>
            </a:r>
            <a:r>
              <a:rPr lang="en-US" sz="2400" dirty="0">
                <a:solidFill>
                  <a:schemeClr val="tx1"/>
                </a:solidFill>
                <a:latin typeface="Calibri" charset="0"/>
              </a:rPr>
              <a:t>y+F</a:t>
            </a:r>
            <a:r>
              <a:rPr lang="en-US" sz="2400" baseline="-25000" dirty="0">
                <a:solidFill>
                  <a:schemeClr val="tx1"/>
                </a:solidFill>
                <a:latin typeface="Calibri" charset="0"/>
              </a:rPr>
              <a:t>1</a:t>
            </a:r>
            <a:r>
              <a:rPr lang="en-US" sz="2400" dirty="0">
                <a:solidFill>
                  <a:schemeClr val="tx1"/>
                </a:solidFill>
                <a:latin typeface="Calibri" charset="0"/>
              </a:rPr>
              <a:t>) + k(x</a:t>
            </a:r>
            <a:r>
              <a:rPr lang="en-US" sz="2400" baseline="30000" dirty="0">
                <a:solidFill>
                  <a:schemeClr val="tx1"/>
                </a:solidFill>
                <a:latin typeface="Calibri" charset="0"/>
              </a:rPr>
              <a:t>2</a:t>
            </a:r>
            <a:r>
              <a:rPr lang="en-US" sz="2400" dirty="0">
                <a:solidFill>
                  <a:schemeClr val="tx1"/>
                </a:solidFill>
                <a:latin typeface="Calibri" charset="0"/>
              </a:rPr>
              <a:t>+y</a:t>
            </a:r>
            <a:r>
              <a:rPr lang="en-US" sz="2400" baseline="30000" dirty="0">
                <a:solidFill>
                  <a:schemeClr val="tx1"/>
                </a:solidFill>
                <a:latin typeface="Calibri" charset="0"/>
              </a:rPr>
              <a:t>2</a:t>
            </a:r>
            <a:r>
              <a:rPr lang="en-US" sz="2400" dirty="0">
                <a:solidFill>
                  <a:schemeClr val="tx1"/>
                </a:solidFill>
                <a:latin typeface="Calibri" charset="0"/>
              </a:rPr>
              <a:t>+D</a:t>
            </a:r>
            <a:r>
              <a:rPr lang="en-US" sz="2400" baseline="-25000" dirty="0">
                <a:solidFill>
                  <a:schemeClr val="tx1"/>
                </a:solidFill>
                <a:latin typeface="Calibri" charset="0"/>
              </a:rPr>
              <a:t>2</a:t>
            </a:r>
            <a:r>
              <a:rPr lang="en-US" sz="2400" dirty="0">
                <a:solidFill>
                  <a:schemeClr val="tx1"/>
                </a:solidFill>
                <a:latin typeface="Calibri" charset="0"/>
              </a:rPr>
              <a:t>x+E</a:t>
            </a:r>
            <a:r>
              <a:rPr lang="en-US" sz="2400" baseline="-25000" dirty="0">
                <a:solidFill>
                  <a:schemeClr val="tx1"/>
                </a:solidFill>
                <a:latin typeface="Calibri" charset="0"/>
              </a:rPr>
              <a:t>2</a:t>
            </a:r>
            <a:r>
              <a:rPr lang="en-US" sz="2400" dirty="0">
                <a:solidFill>
                  <a:schemeClr val="tx1"/>
                </a:solidFill>
                <a:latin typeface="Calibri" charset="0"/>
              </a:rPr>
              <a:t>y+F</a:t>
            </a:r>
            <a:r>
              <a:rPr lang="en-US" sz="2400" baseline="-25000" dirty="0">
                <a:solidFill>
                  <a:schemeClr val="tx1"/>
                </a:solidFill>
                <a:latin typeface="Calibri" charset="0"/>
              </a:rPr>
              <a:t>2</a:t>
            </a:r>
            <a:r>
              <a:rPr lang="en-US" sz="2400" dirty="0">
                <a:solidFill>
                  <a:schemeClr val="tx1"/>
                </a:solidFill>
                <a:latin typeface="Calibri" charset="0"/>
              </a:rPr>
              <a:t>) =0. </a:t>
            </a:r>
            <a:endParaRPr lang="en-US" sz="2400" dirty="0" smtClean="0">
              <a:solidFill>
                <a:schemeClr val="tx1"/>
              </a:solidFill>
              <a:latin typeface="Calibri" charset="0"/>
            </a:endParaRPr>
          </a:p>
          <a:p>
            <a:pPr algn="just"/>
            <a:r>
              <a:rPr lang="en-US" sz="2400" dirty="0" smtClean="0">
                <a:solidFill>
                  <a:schemeClr val="tx1"/>
                </a:solidFill>
                <a:latin typeface="Calibri" charset="0"/>
              </a:rPr>
              <a:t>Except at </a:t>
            </a:r>
            <a:r>
              <a:rPr lang="en-US" sz="2400" dirty="0">
                <a:solidFill>
                  <a:schemeClr val="tx1"/>
                </a:solidFill>
                <a:latin typeface="Calibri" charset="0"/>
              </a:rPr>
              <a:t>k=-</a:t>
            </a:r>
            <a:r>
              <a:rPr lang="en-US" sz="2400" dirty="0" smtClean="0">
                <a:solidFill>
                  <a:schemeClr val="tx1"/>
                </a:solidFill>
                <a:latin typeface="Calibri" charset="0"/>
              </a:rPr>
              <a:t>1</a:t>
            </a:r>
            <a:r>
              <a:rPr lang="en-US" sz="2400" dirty="0">
                <a:solidFill>
                  <a:schemeClr val="tx1"/>
                </a:solidFill>
                <a:latin typeface="Calibri" charset="0"/>
              </a:rPr>
              <a:t> </a:t>
            </a:r>
            <a:r>
              <a:rPr lang="en-US" sz="2400" dirty="0" smtClean="0">
                <a:solidFill>
                  <a:schemeClr val="tx1"/>
                </a:solidFill>
                <a:latin typeface="Calibri" charset="0"/>
              </a:rPr>
              <a:t>when the equation reduces to </a:t>
            </a:r>
            <a:r>
              <a:rPr lang="en-US" sz="2400" dirty="0">
                <a:solidFill>
                  <a:schemeClr val="tx1"/>
                </a:solidFill>
                <a:latin typeface="Calibri" charset="0"/>
              </a:rPr>
              <a:t>a linear equation (D</a:t>
            </a:r>
            <a:r>
              <a:rPr lang="en-US" sz="2400" baseline="-25000" dirty="0">
                <a:solidFill>
                  <a:schemeClr val="tx1"/>
                </a:solidFill>
                <a:latin typeface="Calibri" charset="0"/>
              </a:rPr>
              <a:t>1</a:t>
            </a:r>
            <a:r>
              <a:rPr lang="en-US" sz="2400" dirty="0">
                <a:solidFill>
                  <a:schemeClr val="tx1"/>
                </a:solidFill>
                <a:latin typeface="Calibri" charset="0"/>
              </a:rPr>
              <a:t>-D</a:t>
            </a:r>
            <a:r>
              <a:rPr lang="en-US" sz="2400" baseline="-25000" dirty="0">
                <a:solidFill>
                  <a:schemeClr val="tx1"/>
                </a:solidFill>
                <a:latin typeface="Calibri" charset="0"/>
              </a:rPr>
              <a:t>2</a:t>
            </a:r>
            <a:r>
              <a:rPr lang="en-US" sz="2400" dirty="0">
                <a:solidFill>
                  <a:schemeClr val="tx1"/>
                </a:solidFill>
                <a:latin typeface="Calibri" charset="0"/>
              </a:rPr>
              <a:t>)x + (E</a:t>
            </a:r>
            <a:r>
              <a:rPr lang="en-US" sz="2400" baseline="-25000" dirty="0">
                <a:solidFill>
                  <a:schemeClr val="tx1"/>
                </a:solidFill>
                <a:latin typeface="Calibri" charset="0"/>
              </a:rPr>
              <a:t>1</a:t>
            </a:r>
            <a:r>
              <a:rPr lang="en-US" sz="2400" dirty="0">
                <a:solidFill>
                  <a:schemeClr val="tx1"/>
                </a:solidFill>
                <a:latin typeface="Calibri" charset="0"/>
              </a:rPr>
              <a:t>-E</a:t>
            </a:r>
            <a:r>
              <a:rPr lang="en-US" sz="2400" baseline="-25000" dirty="0">
                <a:solidFill>
                  <a:schemeClr val="tx1"/>
                </a:solidFill>
                <a:latin typeface="Calibri" charset="0"/>
              </a:rPr>
              <a:t>2</a:t>
            </a:r>
            <a:r>
              <a:rPr lang="en-US" sz="2400" dirty="0">
                <a:solidFill>
                  <a:schemeClr val="tx1"/>
                </a:solidFill>
                <a:latin typeface="Calibri" charset="0"/>
              </a:rPr>
              <a:t>)y + (F</a:t>
            </a:r>
            <a:r>
              <a:rPr lang="en-US" sz="2400" baseline="-25000" dirty="0">
                <a:solidFill>
                  <a:schemeClr val="tx1"/>
                </a:solidFill>
                <a:latin typeface="Calibri" charset="0"/>
              </a:rPr>
              <a:t>1</a:t>
            </a:r>
            <a:r>
              <a:rPr lang="en-US" sz="2400" dirty="0">
                <a:solidFill>
                  <a:schemeClr val="tx1"/>
                </a:solidFill>
                <a:latin typeface="Calibri" charset="0"/>
              </a:rPr>
              <a:t>-F</a:t>
            </a:r>
            <a:r>
              <a:rPr lang="en-US" sz="2400" baseline="-25000" dirty="0">
                <a:solidFill>
                  <a:schemeClr val="tx1"/>
                </a:solidFill>
                <a:latin typeface="Calibri" charset="0"/>
              </a:rPr>
              <a:t>2</a:t>
            </a:r>
            <a:r>
              <a:rPr lang="en-US" sz="2400" dirty="0">
                <a:solidFill>
                  <a:schemeClr val="tx1"/>
                </a:solidFill>
                <a:latin typeface="Calibri" charset="0"/>
              </a:rPr>
              <a:t>) = 0, which is called a </a:t>
            </a:r>
            <a:r>
              <a:rPr lang="ja-JP" altLang="en-US" sz="2400" dirty="0">
                <a:solidFill>
                  <a:schemeClr val="tx1"/>
                </a:solidFill>
                <a:latin typeface="Calibri" charset="0"/>
              </a:rPr>
              <a:t>“</a:t>
            </a:r>
            <a:r>
              <a:rPr lang="en-US" sz="2400" b="1" i="1" dirty="0">
                <a:solidFill>
                  <a:schemeClr val="tx1"/>
                </a:solidFill>
                <a:latin typeface="Calibri" charset="0"/>
              </a:rPr>
              <a:t>radical axis</a:t>
            </a:r>
            <a:r>
              <a:rPr lang="ja-JP" altLang="en-US" sz="2400" dirty="0">
                <a:solidFill>
                  <a:schemeClr val="tx1"/>
                </a:solidFill>
                <a:latin typeface="Calibri" charset="0"/>
              </a:rPr>
              <a:t>”</a:t>
            </a:r>
            <a:r>
              <a:rPr lang="en-US" sz="2400" b="1" i="1" dirty="0">
                <a:solidFill>
                  <a:schemeClr val="tx1"/>
                </a:solidFill>
                <a:latin typeface="Calibri" charset="0"/>
              </a:rPr>
              <a:t> </a:t>
            </a:r>
            <a:r>
              <a:rPr lang="en-US" sz="2400" dirty="0">
                <a:solidFill>
                  <a:schemeClr val="tx1"/>
                </a:solidFill>
                <a:latin typeface="Calibri" charset="0"/>
              </a:rPr>
              <a:t>of the two given circles.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85800" y="152400"/>
            <a:ext cx="7924800" cy="6400800"/>
          </a:xfrm>
        </p:spPr>
        <p:txBody>
          <a:bodyPr/>
          <a:lstStyle/>
          <a:p>
            <a:pPr marL="514350" indent="-514350">
              <a:defRPr/>
            </a:pPr>
            <a:r>
              <a:rPr lang="en-PH" sz="2800" b="1" i="1" dirty="0" smtClean="0">
                <a:solidFill>
                  <a:schemeClr val="tx1">
                    <a:lumMod val="95000"/>
                    <a:lumOff val="5000"/>
                  </a:schemeClr>
                </a:solidFill>
                <a:ea typeface="+mn-ea"/>
              </a:rPr>
              <a:t>Sample Problems</a:t>
            </a:r>
          </a:p>
          <a:p>
            <a:pPr marL="514350" indent="-514350" algn="just">
              <a:buFont typeface="Arial" charset="0"/>
              <a:buAutoNum type="arabicPeriod"/>
              <a:defRPr/>
            </a:pPr>
            <a:r>
              <a:rPr lang="en-PH" sz="2200" dirty="0" smtClean="0">
                <a:solidFill>
                  <a:schemeClr val="tx1">
                    <a:lumMod val="95000"/>
                    <a:lumOff val="5000"/>
                  </a:schemeClr>
                </a:solidFill>
              </a:rPr>
              <a:t>Write the equation of the family of circles satisfying the given condition:</a:t>
            </a:r>
          </a:p>
          <a:p>
            <a:pPr marL="914400" lvl="1" indent="-457200" algn="just">
              <a:buAutoNum type="alphaLcPeriod"/>
              <a:defRPr/>
            </a:pPr>
            <a:r>
              <a:rPr lang="en-US" sz="2200" dirty="0" smtClean="0">
                <a:solidFill>
                  <a:schemeClr val="tx1">
                    <a:lumMod val="95000"/>
                    <a:lumOff val="5000"/>
                  </a:schemeClr>
                </a:solidFill>
              </a:rPr>
              <a:t>W</a:t>
            </a:r>
            <a:r>
              <a:rPr lang="en-PH" sz="2200" dirty="0" smtClean="0">
                <a:solidFill>
                  <a:schemeClr val="tx1">
                    <a:lumMod val="95000"/>
                    <a:lumOff val="5000"/>
                  </a:schemeClr>
                </a:solidFill>
              </a:rPr>
              <a:t>ith center at C (3, -4)</a:t>
            </a:r>
          </a:p>
          <a:p>
            <a:pPr marL="914400" lvl="1" indent="-457200" algn="just">
              <a:buAutoNum type="alphaLcPeriod"/>
              <a:defRPr/>
            </a:pPr>
            <a:r>
              <a:rPr lang="en-US" sz="2200" dirty="0" smtClean="0">
                <a:solidFill>
                  <a:schemeClr val="tx1">
                    <a:lumMod val="95000"/>
                    <a:lumOff val="5000"/>
                  </a:schemeClr>
                </a:solidFill>
              </a:rPr>
              <a:t>O</a:t>
            </a:r>
            <a:r>
              <a:rPr lang="en-PH" sz="2200" dirty="0" smtClean="0">
                <a:solidFill>
                  <a:schemeClr val="tx1">
                    <a:lumMod val="95000"/>
                    <a:lumOff val="5000"/>
                  </a:schemeClr>
                </a:solidFill>
              </a:rPr>
              <a:t>f radius 5</a:t>
            </a:r>
          </a:p>
          <a:p>
            <a:pPr marL="914400" lvl="1" indent="-457200" algn="just">
              <a:buAutoNum type="alphaLcPeriod"/>
              <a:defRPr/>
            </a:pPr>
            <a:r>
              <a:rPr lang="en-PH" sz="2200" dirty="0" smtClean="0">
                <a:solidFill>
                  <a:schemeClr val="tx1">
                    <a:lumMod val="95000"/>
                    <a:lumOff val="5000"/>
                  </a:schemeClr>
                </a:solidFill>
              </a:rPr>
              <a:t>always tangent to the Y-axis at ( 0, -6)</a:t>
            </a:r>
          </a:p>
          <a:p>
            <a:pPr marL="514350" indent="-514350" algn="just">
              <a:buFont typeface="Arial" charset="0"/>
              <a:buAutoNum type="arabicPeriod"/>
              <a:defRPr/>
            </a:pPr>
            <a:r>
              <a:rPr lang="en-PH" sz="2200" dirty="0" smtClean="0">
                <a:solidFill>
                  <a:schemeClr val="tx1">
                    <a:lumMod val="95000"/>
                    <a:lumOff val="5000"/>
                  </a:schemeClr>
                </a:solidFill>
              </a:rPr>
              <a:t>Write the equation of the family of circles C</a:t>
            </a:r>
            <a:r>
              <a:rPr lang="en-PH" sz="2200" baseline="-25000" dirty="0" smtClean="0">
                <a:solidFill>
                  <a:schemeClr val="tx1">
                    <a:lumMod val="95000"/>
                    <a:lumOff val="5000"/>
                  </a:schemeClr>
                </a:solidFill>
              </a:rPr>
              <a:t>3</a:t>
            </a:r>
            <a:r>
              <a:rPr lang="en-PH" sz="2200" dirty="0" smtClean="0">
                <a:solidFill>
                  <a:schemeClr val="tx1">
                    <a:lumMod val="95000"/>
                    <a:lumOff val="5000"/>
                  </a:schemeClr>
                </a:solidFill>
              </a:rPr>
              <a:t> all members of which pass through the intersection of the circles C</a:t>
            </a:r>
            <a:r>
              <a:rPr lang="en-PH" sz="2200" baseline="-25000" dirty="0" smtClean="0">
                <a:solidFill>
                  <a:schemeClr val="tx1">
                    <a:lumMod val="95000"/>
                    <a:lumOff val="5000"/>
                  </a:schemeClr>
                </a:solidFill>
              </a:rPr>
              <a:t>1</a:t>
            </a:r>
            <a:r>
              <a:rPr lang="en-PH" sz="2200" dirty="0" smtClean="0">
                <a:solidFill>
                  <a:schemeClr val="tx1">
                    <a:lumMod val="95000"/>
                    <a:lumOff val="5000"/>
                  </a:schemeClr>
                </a:solidFill>
              </a:rPr>
              <a:t>: x</a:t>
            </a:r>
            <a:r>
              <a:rPr lang="en-PH" sz="2200" baseline="30000" dirty="0" smtClean="0">
                <a:solidFill>
                  <a:schemeClr val="tx1">
                    <a:lumMod val="95000"/>
                    <a:lumOff val="5000"/>
                  </a:schemeClr>
                </a:solidFill>
              </a:rPr>
              <a:t>2</a:t>
            </a:r>
            <a:r>
              <a:rPr lang="en-PH" sz="2200" dirty="0" smtClean="0">
                <a:solidFill>
                  <a:schemeClr val="tx1">
                    <a:lumMod val="95000"/>
                    <a:lumOff val="5000"/>
                  </a:schemeClr>
                </a:solidFill>
              </a:rPr>
              <a:t>+y</a:t>
            </a:r>
            <a:r>
              <a:rPr lang="en-PH" sz="2200" baseline="30000" dirty="0" smtClean="0">
                <a:solidFill>
                  <a:schemeClr val="tx1">
                    <a:lumMod val="95000"/>
                    <a:lumOff val="5000"/>
                  </a:schemeClr>
                </a:solidFill>
              </a:rPr>
              <a:t>2</a:t>
            </a:r>
            <a:r>
              <a:rPr lang="en-PH" sz="2200" dirty="0" smtClean="0">
                <a:solidFill>
                  <a:schemeClr val="tx1">
                    <a:lumMod val="95000"/>
                    <a:lumOff val="5000"/>
                  </a:schemeClr>
                </a:solidFill>
              </a:rPr>
              <a:t>-6x+2y+5=0 and C</a:t>
            </a:r>
            <a:r>
              <a:rPr lang="en-PH" sz="2200" baseline="-25000" dirty="0" smtClean="0">
                <a:solidFill>
                  <a:schemeClr val="tx1">
                    <a:lumMod val="95000"/>
                    <a:lumOff val="5000"/>
                  </a:schemeClr>
                </a:solidFill>
              </a:rPr>
              <a:t>2</a:t>
            </a:r>
            <a:r>
              <a:rPr lang="en-PH" sz="2200" dirty="0" smtClean="0">
                <a:solidFill>
                  <a:schemeClr val="tx1">
                    <a:lumMod val="95000"/>
                    <a:lumOff val="5000"/>
                  </a:schemeClr>
                </a:solidFill>
              </a:rPr>
              <a:t>: x</a:t>
            </a:r>
            <a:r>
              <a:rPr lang="en-PH" sz="2200" baseline="30000" dirty="0" smtClean="0">
                <a:solidFill>
                  <a:schemeClr val="tx1">
                    <a:lumMod val="95000"/>
                    <a:lumOff val="5000"/>
                  </a:schemeClr>
                </a:solidFill>
              </a:rPr>
              <a:t>2</a:t>
            </a:r>
            <a:r>
              <a:rPr lang="en-PH" sz="2200" dirty="0" smtClean="0">
                <a:solidFill>
                  <a:schemeClr val="tx1">
                    <a:lumMod val="95000"/>
                    <a:lumOff val="5000"/>
                  </a:schemeClr>
                </a:solidFill>
              </a:rPr>
              <a:t>+y</a:t>
            </a:r>
            <a:r>
              <a:rPr lang="en-PH" sz="2200" baseline="30000" dirty="0" smtClean="0">
                <a:solidFill>
                  <a:schemeClr val="tx1">
                    <a:lumMod val="95000"/>
                    <a:lumOff val="5000"/>
                  </a:schemeClr>
                </a:solidFill>
              </a:rPr>
              <a:t>2</a:t>
            </a:r>
            <a:r>
              <a:rPr lang="en-PH" sz="2200" dirty="0" smtClean="0">
                <a:solidFill>
                  <a:schemeClr val="tx1">
                    <a:lumMod val="95000"/>
                    <a:lumOff val="5000"/>
                  </a:schemeClr>
                </a:solidFill>
              </a:rPr>
              <a:t>-12x-2y+29=0. Find the member of the family C</a:t>
            </a:r>
            <a:r>
              <a:rPr lang="en-PH" sz="2200" baseline="-25000" dirty="0" smtClean="0">
                <a:solidFill>
                  <a:schemeClr val="tx1">
                    <a:lumMod val="95000"/>
                    <a:lumOff val="5000"/>
                  </a:schemeClr>
                </a:solidFill>
              </a:rPr>
              <a:t>3</a:t>
            </a:r>
            <a:r>
              <a:rPr lang="en-PH" sz="2200" dirty="0" smtClean="0">
                <a:solidFill>
                  <a:schemeClr val="tx1">
                    <a:lumMod val="95000"/>
                    <a:lumOff val="5000"/>
                  </a:schemeClr>
                </a:solidFill>
              </a:rPr>
              <a:t> that passes through the point (7, 0). Graph the member of the family for which k = -1.</a:t>
            </a:r>
          </a:p>
          <a:p>
            <a:pPr marL="514350" indent="-514350" algn="just">
              <a:buFont typeface="Arial" charset="0"/>
              <a:buAutoNum type="arabicPeriod"/>
              <a:defRPr/>
            </a:pPr>
            <a:r>
              <a:rPr lang="en-PH" sz="2200" dirty="0" smtClean="0">
                <a:solidFill>
                  <a:schemeClr val="tx1"/>
                </a:solidFill>
              </a:rPr>
              <a:t>Draw the graph of the equations x</a:t>
            </a:r>
            <a:r>
              <a:rPr lang="en-PH" sz="2200" baseline="30000" dirty="0" smtClean="0">
                <a:solidFill>
                  <a:schemeClr val="tx1"/>
                </a:solidFill>
              </a:rPr>
              <a:t>2</a:t>
            </a:r>
            <a:r>
              <a:rPr lang="en-PH" sz="2200" dirty="0" smtClean="0">
                <a:solidFill>
                  <a:schemeClr val="tx1"/>
                </a:solidFill>
              </a:rPr>
              <a:t>+y</a:t>
            </a:r>
            <a:r>
              <a:rPr lang="en-PH" sz="2200" baseline="30000" dirty="0" smtClean="0">
                <a:solidFill>
                  <a:schemeClr val="tx1"/>
                </a:solidFill>
              </a:rPr>
              <a:t>2</a:t>
            </a:r>
            <a:r>
              <a:rPr lang="en-PH" sz="2200" dirty="0" smtClean="0">
                <a:solidFill>
                  <a:schemeClr val="tx1"/>
                </a:solidFill>
              </a:rPr>
              <a:t>-4x-6y-3=0 and x</a:t>
            </a:r>
            <a:r>
              <a:rPr lang="en-PH" sz="2200" baseline="30000" dirty="0" smtClean="0">
                <a:solidFill>
                  <a:schemeClr val="tx1"/>
                </a:solidFill>
              </a:rPr>
              <a:t>2</a:t>
            </a:r>
            <a:r>
              <a:rPr lang="en-PH" sz="2200" dirty="0" smtClean="0">
                <a:solidFill>
                  <a:schemeClr val="tx1"/>
                </a:solidFill>
              </a:rPr>
              <a:t>+y</a:t>
            </a:r>
            <a:r>
              <a:rPr lang="en-PH" sz="2200" baseline="30000" dirty="0" smtClean="0">
                <a:solidFill>
                  <a:schemeClr val="tx1"/>
                </a:solidFill>
              </a:rPr>
              <a:t>2</a:t>
            </a:r>
            <a:r>
              <a:rPr lang="en-PH" sz="2200" dirty="0" smtClean="0">
                <a:solidFill>
                  <a:schemeClr val="tx1"/>
                </a:solidFill>
              </a:rPr>
              <a:t>-12x-14y+65=0. Then find the equation of the radical axis and draw the axis. </a:t>
            </a:r>
          </a:p>
          <a:p>
            <a:pPr algn="just">
              <a:defRPr/>
            </a:pPr>
            <a:endParaRPr lang="en-PH" sz="2800" dirty="0" smtClean="0">
              <a:solidFill>
                <a:schemeClr val="tx1"/>
              </a:solidFill>
              <a:ea typeface="+mn-ea"/>
            </a:endParaRPr>
          </a:p>
          <a:p>
            <a:pPr algn="just">
              <a:defRPr/>
            </a:pPr>
            <a:endParaRPr lang="en-PH" sz="2800" dirty="0" smtClean="0">
              <a:solidFill>
                <a:schemeClr val="tx1"/>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checkerboard(across)">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heckerboard(across)">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685800" y="2492375"/>
            <a:ext cx="7772400" cy="1470025"/>
          </a:xfrm>
        </p:spPr>
        <p:txBody>
          <a:bodyPr/>
          <a:lstStyle/>
          <a:p>
            <a:pPr eaLnBrk="1" hangingPunct="1"/>
            <a:r>
              <a:rPr lang="en-US" sz="2800" b="1" dirty="0" smtClean="0">
                <a:solidFill>
                  <a:srgbClr val="000000"/>
                </a:solidFill>
                <a:latin typeface="Calibri" charset="0"/>
              </a:rPr>
              <a:t>Lesson 2 :   CONIC SECTIONS</a:t>
            </a:r>
            <a:endParaRPr lang="en-US" sz="2800" b="1" dirty="0">
              <a:solidFill>
                <a:srgbClr val="000000"/>
              </a:solidFill>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4"/>
          <p:cNvSpPr>
            <a:spLocks noGrp="1"/>
          </p:cNvSpPr>
          <p:nvPr>
            <p:ph type="subTitle" idx="1"/>
          </p:nvPr>
        </p:nvSpPr>
        <p:spPr>
          <a:xfrm>
            <a:off x="533400" y="1524000"/>
            <a:ext cx="8001000" cy="2590800"/>
          </a:xfrm>
        </p:spPr>
        <p:txBody>
          <a:bodyPr/>
          <a:lstStyle/>
          <a:p>
            <a:pPr algn="just" eaLnBrk="1" hangingPunct="1"/>
            <a:r>
              <a:rPr lang="en-PH" sz="2800" b="1" u="sng" dirty="0" smtClean="0">
                <a:solidFill>
                  <a:schemeClr val="tx1"/>
                </a:solidFill>
                <a:latin typeface="Calibri" charset="0"/>
              </a:rPr>
              <a:t>OBJECTIVE</a:t>
            </a:r>
            <a:r>
              <a:rPr lang="en-PH" sz="2800" b="1" dirty="0" smtClean="0">
                <a:solidFill>
                  <a:schemeClr val="tx1"/>
                </a:solidFill>
                <a:latin typeface="Calibri" charset="0"/>
              </a:rPr>
              <a:t>:</a:t>
            </a:r>
            <a:r>
              <a:rPr lang="en-PH" sz="2800" b="1" i="1" dirty="0" smtClean="0">
                <a:solidFill>
                  <a:schemeClr val="tx1"/>
                </a:solidFill>
                <a:latin typeface="Calibri" charset="0"/>
              </a:rPr>
              <a:t> </a:t>
            </a:r>
          </a:p>
          <a:p>
            <a:pPr algn="just" eaLnBrk="1" hangingPunct="1"/>
            <a:endParaRPr lang="en-PH" sz="2800" dirty="0">
              <a:solidFill>
                <a:schemeClr val="tx1"/>
              </a:solidFill>
              <a:latin typeface="Calibri" charset="0"/>
            </a:endParaRPr>
          </a:p>
          <a:p>
            <a:pPr algn="just" eaLnBrk="1" hangingPunct="1"/>
            <a:r>
              <a:rPr lang="en-PH" sz="2800" dirty="0">
                <a:solidFill>
                  <a:schemeClr val="tx1"/>
                </a:solidFill>
                <a:latin typeface="Calibri" charset="0"/>
              </a:rPr>
              <a:t>	</a:t>
            </a:r>
            <a:r>
              <a:rPr lang="en-PH" sz="2600" dirty="0">
                <a:solidFill>
                  <a:schemeClr val="tx1"/>
                </a:solidFill>
                <a:latin typeface="Calibri" charset="0"/>
              </a:rPr>
              <a:t>At the end of the lesson, the </a:t>
            </a:r>
            <a:r>
              <a:rPr lang="en-PH" sz="2600" dirty="0" smtClean="0">
                <a:solidFill>
                  <a:schemeClr val="tx1"/>
                </a:solidFill>
                <a:latin typeface="Calibri" charset="0"/>
              </a:rPr>
              <a:t>students should </a:t>
            </a:r>
            <a:r>
              <a:rPr lang="en-PH" sz="2600" dirty="0">
                <a:solidFill>
                  <a:schemeClr val="tx1"/>
                </a:solidFill>
                <a:latin typeface="Calibri" charset="0"/>
              </a:rPr>
              <a:t>be able </a:t>
            </a:r>
            <a:r>
              <a:rPr lang="en-PH" sz="2600" dirty="0" smtClean="0">
                <a:solidFill>
                  <a:schemeClr val="tx1"/>
                </a:solidFill>
                <a:latin typeface="Calibri" charset="0"/>
              </a:rPr>
              <a:t>to apply the basic concepts and properties of the conic sections in solving application problems.</a:t>
            </a:r>
            <a:endParaRPr lang="en-PH" sz="2600" dirty="0">
              <a:solidFill>
                <a:schemeClr val="tx1"/>
              </a:solidFill>
              <a:latin typeface="Calibri" charset="0"/>
            </a:endParaRPr>
          </a:p>
          <a:p>
            <a:pPr algn="just" eaLnBrk="1" hangingPunct="1"/>
            <a:endParaRPr lang="en-PH" sz="1600" dirty="0">
              <a:solidFill>
                <a:schemeClr val="tx1"/>
              </a:solidFill>
              <a:latin typeface="Calibri" charset="0"/>
            </a:endParaRPr>
          </a:p>
          <a:p>
            <a:pPr algn="just" eaLnBrk="1" hangingPunct="1"/>
            <a:endParaRPr lang="en-US"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checkerboard(across)">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4">
                                            <p:txEl>
                                              <p:pRg st="2" end="2"/>
                                            </p:txEl>
                                          </p:spTgt>
                                        </p:tgtEl>
                                        <p:attrNameLst>
                                          <p:attrName>style.visibility</p:attrName>
                                        </p:attrNameLst>
                                      </p:cBhvr>
                                      <p:to>
                                        <p:strVal val="visible"/>
                                      </p:to>
                                    </p:set>
                                    <p:animEffect transition="in" filter="checkerboard(across)">
                                      <p:cBhvr>
                                        <p:cTn id="12" dur="500"/>
                                        <p:tgtEl>
                                          <p:spTgt spid="30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533400" y="1524000"/>
            <a:ext cx="8077200" cy="4038600"/>
          </a:xfrm>
        </p:spPr>
        <p:txBody>
          <a:bodyPr/>
          <a:lstStyle/>
          <a:p>
            <a:pPr algn="just"/>
            <a:r>
              <a:rPr lang="en-PH" sz="2400" b="1" i="1" dirty="0">
                <a:solidFill>
                  <a:schemeClr val="tx1"/>
                </a:solidFill>
                <a:latin typeface="Calibri" charset="0"/>
              </a:rPr>
              <a:t>Conic Section or a Coni</a:t>
            </a:r>
            <a:r>
              <a:rPr lang="en-PH" sz="2800" b="1" i="1" dirty="0">
                <a:solidFill>
                  <a:schemeClr val="tx1"/>
                </a:solidFill>
                <a:latin typeface="Calibri" charset="0"/>
              </a:rPr>
              <a:t>c </a:t>
            </a:r>
            <a:r>
              <a:rPr lang="en-PH" sz="2400" dirty="0">
                <a:solidFill>
                  <a:schemeClr val="tx1"/>
                </a:solidFill>
                <a:latin typeface="Calibri" charset="0"/>
              </a:rPr>
              <a:t>is </a:t>
            </a:r>
            <a:r>
              <a:rPr lang="en-PH" sz="2400" dirty="0" smtClean="0">
                <a:solidFill>
                  <a:schemeClr val="tx1"/>
                </a:solidFill>
                <a:latin typeface="Calibri" charset="0"/>
              </a:rPr>
              <a:t>the </a:t>
            </a:r>
            <a:r>
              <a:rPr lang="en-PH" sz="2400" dirty="0">
                <a:solidFill>
                  <a:schemeClr val="tx1"/>
                </a:solidFill>
                <a:latin typeface="Calibri" charset="0"/>
              </a:rPr>
              <a:t>path </a:t>
            </a:r>
            <a:r>
              <a:rPr lang="en-PH" sz="2400" dirty="0" smtClean="0">
                <a:solidFill>
                  <a:schemeClr val="tx1"/>
                </a:solidFill>
                <a:latin typeface="Calibri" charset="0"/>
              </a:rPr>
              <a:t>of a </a:t>
            </a:r>
            <a:r>
              <a:rPr lang="en-PH" sz="2400" dirty="0">
                <a:solidFill>
                  <a:schemeClr val="tx1"/>
                </a:solidFill>
                <a:latin typeface="Calibri" charset="0"/>
              </a:rPr>
              <a:t>point </a:t>
            </a:r>
            <a:r>
              <a:rPr lang="en-PH" sz="2400" dirty="0" smtClean="0">
                <a:solidFill>
                  <a:schemeClr val="tx1"/>
                </a:solidFill>
                <a:latin typeface="Calibri" charset="0"/>
              </a:rPr>
              <a:t>which </a:t>
            </a:r>
            <a:r>
              <a:rPr lang="en-PH" sz="2400" dirty="0">
                <a:solidFill>
                  <a:schemeClr val="tx1"/>
                </a:solidFill>
                <a:latin typeface="Calibri" charset="0"/>
              </a:rPr>
              <a:t>moves so that its distance from a fixed point is in constant ratio to its distance from a fixed line.</a:t>
            </a:r>
          </a:p>
          <a:p>
            <a:pPr algn="just"/>
            <a:endParaRPr lang="en-PH" sz="1400" dirty="0">
              <a:solidFill>
                <a:schemeClr val="tx1"/>
              </a:solidFill>
              <a:latin typeface="Calibri" charset="0"/>
            </a:endParaRPr>
          </a:p>
          <a:p>
            <a:pPr algn="just"/>
            <a:r>
              <a:rPr lang="en-PH" sz="2400" dirty="0">
                <a:solidFill>
                  <a:schemeClr val="tx1"/>
                </a:solidFill>
                <a:latin typeface="Calibri" charset="0"/>
              </a:rPr>
              <a:t>     </a:t>
            </a:r>
            <a:r>
              <a:rPr lang="en-PH" sz="2400" b="1" i="1" dirty="0">
                <a:solidFill>
                  <a:schemeClr val="tx1"/>
                </a:solidFill>
                <a:latin typeface="Calibri" charset="0"/>
              </a:rPr>
              <a:t>Focus</a:t>
            </a:r>
            <a:r>
              <a:rPr lang="en-PH" sz="2400" dirty="0">
                <a:solidFill>
                  <a:schemeClr val="tx1"/>
                </a:solidFill>
                <a:latin typeface="Calibri" charset="0"/>
              </a:rPr>
              <a:t> is the fixed point</a:t>
            </a:r>
          </a:p>
          <a:p>
            <a:pPr algn="just"/>
            <a:r>
              <a:rPr lang="en-PH" sz="2400" dirty="0">
                <a:solidFill>
                  <a:schemeClr val="tx1"/>
                </a:solidFill>
                <a:latin typeface="Calibri" charset="0"/>
              </a:rPr>
              <a:t>     </a:t>
            </a:r>
            <a:r>
              <a:rPr lang="en-PH" sz="2400" b="1" i="1" dirty="0">
                <a:solidFill>
                  <a:schemeClr val="tx1"/>
                </a:solidFill>
                <a:latin typeface="Calibri" charset="0"/>
              </a:rPr>
              <a:t>Directrix</a:t>
            </a:r>
            <a:r>
              <a:rPr lang="en-PH" sz="2400" dirty="0">
                <a:solidFill>
                  <a:schemeClr val="tx1"/>
                </a:solidFill>
                <a:latin typeface="Calibri" charset="0"/>
              </a:rPr>
              <a:t> is the fixed line</a:t>
            </a:r>
          </a:p>
          <a:p>
            <a:pPr algn="just"/>
            <a:r>
              <a:rPr lang="en-PH" sz="2400" dirty="0">
                <a:solidFill>
                  <a:schemeClr val="tx1"/>
                </a:solidFill>
                <a:latin typeface="Calibri" charset="0"/>
              </a:rPr>
              <a:t>     </a:t>
            </a:r>
            <a:r>
              <a:rPr lang="en-PH" sz="2400" b="1" i="1" dirty="0">
                <a:solidFill>
                  <a:schemeClr val="tx1"/>
                </a:solidFill>
                <a:latin typeface="Calibri" charset="0"/>
              </a:rPr>
              <a:t>Eccentricity</a:t>
            </a:r>
            <a:r>
              <a:rPr lang="en-PH" sz="2400" dirty="0">
                <a:solidFill>
                  <a:schemeClr val="tx1"/>
                </a:solidFill>
                <a:latin typeface="Calibri" charset="0"/>
              </a:rPr>
              <a:t> </a:t>
            </a:r>
            <a:r>
              <a:rPr lang="en-PH" sz="2400" dirty="0" smtClean="0">
                <a:solidFill>
                  <a:schemeClr val="tx1"/>
                </a:solidFill>
                <a:latin typeface="Calibri" charset="0"/>
              </a:rPr>
              <a:t>( e ) is </a:t>
            </a:r>
            <a:r>
              <a:rPr lang="en-PH" sz="2400" dirty="0">
                <a:solidFill>
                  <a:schemeClr val="tx1"/>
                </a:solidFill>
                <a:latin typeface="Calibri" charset="0"/>
              </a:rPr>
              <a:t>the constant </a:t>
            </a:r>
            <a:r>
              <a:rPr lang="en-PH" sz="2400" dirty="0" smtClean="0">
                <a:solidFill>
                  <a:schemeClr val="tx1"/>
                </a:solidFill>
                <a:latin typeface="Calibri" charset="0"/>
              </a:rPr>
              <a:t>ratio given by </a:t>
            </a:r>
            <a:endParaRPr lang="en-PH" sz="2400" dirty="0">
              <a:solidFill>
                <a:schemeClr val="tx1"/>
              </a:solidFill>
              <a:latin typeface="Calibri" charset="0"/>
            </a:endParaRPr>
          </a:p>
          <a:p>
            <a:pPr algn="just"/>
            <a:endParaRPr lang="en-PH" sz="2400" dirty="0">
              <a:solidFill>
                <a:schemeClr val="tx1"/>
              </a:solidFill>
              <a:latin typeface="Calibri"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810000"/>
            <a:ext cx="63461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checkerboard(across)">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checkerboard(across)">
                                      <p:cBhvr>
                                        <p:cTn id="12" dur="500"/>
                                        <p:tgtEl>
                                          <p:spTgt spid="40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checkerboard(across)">
                                      <p:cBhvr>
                                        <p:cTn id="17" dur="500"/>
                                        <p:tgtEl>
                                          <p:spTgt spid="40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98">
                                            <p:txEl>
                                              <p:pRg st="4" end="4"/>
                                            </p:txEl>
                                          </p:spTgt>
                                        </p:tgtEl>
                                        <p:attrNameLst>
                                          <p:attrName>style.visibility</p:attrName>
                                        </p:attrNameLst>
                                      </p:cBhvr>
                                      <p:to>
                                        <p:strVal val="visible"/>
                                      </p:to>
                                    </p:set>
                                    <p:animEffect transition="in" filter="checkerboard(across)">
                                      <p:cBhvr>
                                        <p:cTn id="22" dur="500"/>
                                        <p:tgtEl>
                                          <p:spTgt spid="409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checkerboard(across)">
                                      <p:cBhvr>
                                        <p:cTn id="2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609600" y="533400"/>
            <a:ext cx="7924800" cy="5791200"/>
          </a:xfrm>
        </p:spPr>
        <p:txBody>
          <a:bodyPr/>
          <a:lstStyle/>
          <a:p>
            <a:pPr algn="just"/>
            <a:endParaRPr lang="en-PH" sz="2400" dirty="0" smtClean="0">
              <a:solidFill>
                <a:schemeClr val="tx1"/>
              </a:solidFill>
              <a:latin typeface="Calibri" charset="0"/>
            </a:endParaRPr>
          </a:p>
          <a:p>
            <a:pPr algn="just"/>
            <a:r>
              <a:rPr lang="en-PH" sz="2400" dirty="0" smtClean="0">
                <a:solidFill>
                  <a:schemeClr val="tx1"/>
                </a:solidFill>
                <a:latin typeface="Calibri" charset="0"/>
              </a:rPr>
              <a:t>Depending on the value of the eccentricity e, the conic sections are defined as follows:</a:t>
            </a:r>
            <a:endParaRPr lang="en-PH" sz="2400" dirty="0">
              <a:solidFill>
                <a:schemeClr val="tx1"/>
              </a:solidFill>
              <a:latin typeface="Calibri" charset="0"/>
            </a:endParaRPr>
          </a:p>
          <a:p>
            <a:pPr algn="just"/>
            <a:r>
              <a:rPr lang="en-PH" sz="2400" dirty="0">
                <a:solidFill>
                  <a:schemeClr val="tx1"/>
                </a:solidFill>
                <a:latin typeface="Calibri" charset="0"/>
              </a:rPr>
              <a:t>	If </a:t>
            </a:r>
            <a:r>
              <a:rPr lang="en-PH" sz="2400" b="1" dirty="0">
                <a:solidFill>
                  <a:schemeClr val="tx1"/>
                </a:solidFill>
                <a:latin typeface="Calibri" charset="0"/>
              </a:rPr>
              <a:t>e = 1</a:t>
            </a:r>
            <a:r>
              <a:rPr lang="en-PH" sz="2400" dirty="0">
                <a:solidFill>
                  <a:schemeClr val="tx1"/>
                </a:solidFill>
                <a:latin typeface="Calibri" charset="0"/>
              </a:rPr>
              <a:t>, </a:t>
            </a:r>
            <a:r>
              <a:rPr lang="en-PH" sz="2400" dirty="0" smtClean="0">
                <a:solidFill>
                  <a:schemeClr val="tx1"/>
                </a:solidFill>
                <a:latin typeface="Calibri" charset="0"/>
              </a:rPr>
              <a:t>the </a:t>
            </a:r>
            <a:r>
              <a:rPr lang="en-PH" sz="2400" dirty="0">
                <a:solidFill>
                  <a:schemeClr val="tx1"/>
                </a:solidFill>
                <a:latin typeface="Calibri" charset="0"/>
              </a:rPr>
              <a:t>conic </a:t>
            </a:r>
            <a:r>
              <a:rPr lang="en-PH" sz="2400" dirty="0" smtClean="0">
                <a:solidFill>
                  <a:schemeClr val="tx1"/>
                </a:solidFill>
                <a:latin typeface="Calibri" charset="0"/>
              </a:rPr>
              <a:t>section </a:t>
            </a:r>
            <a:r>
              <a:rPr lang="en-PH" sz="2400" dirty="0">
                <a:solidFill>
                  <a:schemeClr val="tx1"/>
                </a:solidFill>
                <a:latin typeface="Calibri" charset="0"/>
              </a:rPr>
              <a:t>is a </a:t>
            </a:r>
            <a:r>
              <a:rPr lang="en-PH" sz="2400" b="1" dirty="0">
                <a:solidFill>
                  <a:schemeClr val="tx1"/>
                </a:solidFill>
                <a:latin typeface="Calibri" charset="0"/>
              </a:rPr>
              <a:t>parabola</a:t>
            </a:r>
          </a:p>
          <a:p>
            <a:pPr algn="just"/>
            <a:r>
              <a:rPr lang="en-PH" sz="2400" dirty="0">
                <a:solidFill>
                  <a:schemeClr val="tx1"/>
                </a:solidFill>
                <a:latin typeface="Calibri" charset="0"/>
              </a:rPr>
              <a:t>	If </a:t>
            </a:r>
            <a:r>
              <a:rPr lang="en-PH" sz="2400" b="1" dirty="0">
                <a:solidFill>
                  <a:schemeClr val="tx1"/>
                </a:solidFill>
                <a:latin typeface="Calibri" charset="0"/>
              </a:rPr>
              <a:t>e &lt; 1</a:t>
            </a:r>
            <a:r>
              <a:rPr lang="en-PH" sz="2400" dirty="0">
                <a:solidFill>
                  <a:schemeClr val="tx1"/>
                </a:solidFill>
                <a:latin typeface="Calibri" charset="0"/>
              </a:rPr>
              <a:t>, </a:t>
            </a:r>
            <a:r>
              <a:rPr lang="en-PH" sz="2400" dirty="0" smtClean="0">
                <a:solidFill>
                  <a:schemeClr val="tx1"/>
                </a:solidFill>
                <a:latin typeface="Calibri" charset="0"/>
              </a:rPr>
              <a:t>the </a:t>
            </a:r>
            <a:r>
              <a:rPr lang="en-PH" sz="2400" dirty="0">
                <a:solidFill>
                  <a:schemeClr val="tx1"/>
                </a:solidFill>
                <a:latin typeface="Calibri" charset="0"/>
              </a:rPr>
              <a:t>conic section </a:t>
            </a:r>
            <a:r>
              <a:rPr lang="en-PH" sz="2400" dirty="0" smtClean="0">
                <a:solidFill>
                  <a:schemeClr val="tx1"/>
                </a:solidFill>
                <a:latin typeface="Calibri" charset="0"/>
              </a:rPr>
              <a:t>is </a:t>
            </a:r>
            <a:r>
              <a:rPr lang="en-PH" sz="2400" dirty="0">
                <a:solidFill>
                  <a:schemeClr val="tx1"/>
                </a:solidFill>
                <a:latin typeface="Calibri" charset="0"/>
              </a:rPr>
              <a:t>an </a:t>
            </a:r>
            <a:r>
              <a:rPr lang="en-PH" sz="2400" b="1" dirty="0">
                <a:solidFill>
                  <a:schemeClr val="tx1"/>
                </a:solidFill>
                <a:latin typeface="Calibri" charset="0"/>
              </a:rPr>
              <a:t>ellipse</a:t>
            </a:r>
          </a:p>
          <a:p>
            <a:pPr algn="just"/>
            <a:r>
              <a:rPr lang="en-PH" sz="2400" dirty="0">
                <a:solidFill>
                  <a:schemeClr val="tx1"/>
                </a:solidFill>
                <a:latin typeface="Calibri" charset="0"/>
              </a:rPr>
              <a:t>	If </a:t>
            </a:r>
            <a:r>
              <a:rPr lang="en-PH" sz="2400" b="1" dirty="0">
                <a:solidFill>
                  <a:schemeClr val="tx1"/>
                </a:solidFill>
                <a:latin typeface="Calibri" charset="0"/>
              </a:rPr>
              <a:t>e &gt; 1</a:t>
            </a:r>
            <a:r>
              <a:rPr lang="en-PH" sz="2400" dirty="0">
                <a:solidFill>
                  <a:schemeClr val="tx1"/>
                </a:solidFill>
                <a:latin typeface="Calibri" charset="0"/>
              </a:rPr>
              <a:t>, </a:t>
            </a:r>
            <a:r>
              <a:rPr lang="en-PH" sz="2400" dirty="0" smtClean="0">
                <a:solidFill>
                  <a:schemeClr val="tx1"/>
                </a:solidFill>
                <a:latin typeface="Calibri" charset="0"/>
              </a:rPr>
              <a:t>the </a:t>
            </a:r>
            <a:r>
              <a:rPr lang="en-PH" sz="2400" dirty="0">
                <a:solidFill>
                  <a:schemeClr val="tx1"/>
                </a:solidFill>
                <a:latin typeface="Calibri" charset="0"/>
              </a:rPr>
              <a:t>conic section </a:t>
            </a:r>
            <a:r>
              <a:rPr lang="en-PH" sz="2400" dirty="0" smtClean="0">
                <a:solidFill>
                  <a:schemeClr val="tx1"/>
                </a:solidFill>
                <a:latin typeface="Calibri" charset="0"/>
              </a:rPr>
              <a:t>is </a:t>
            </a:r>
            <a:r>
              <a:rPr lang="en-PH" sz="2400" dirty="0">
                <a:solidFill>
                  <a:schemeClr val="tx1"/>
                </a:solidFill>
                <a:latin typeface="Calibri" charset="0"/>
              </a:rPr>
              <a:t>a </a:t>
            </a:r>
            <a:r>
              <a:rPr lang="en-PH" sz="2400" b="1" dirty="0">
                <a:solidFill>
                  <a:schemeClr val="tx1"/>
                </a:solidFill>
                <a:latin typeface="Calibri" charset="0"/>
              </a:rPr>
              <a:t>hyperbola</a:t>
            </a:r>
          </a:p>
          <a:p>
            <a:pPr algn="just"/>
            <a:endParaRPr lang="en-PH" sz="2400" b="1" dirty="0">
              <a:solidFill>
                <a:schemeClr val="tx1"/>
              </a:solidFill>
              <a:latin typeface="Calibri" charset="0"/>
            </a:endParaRPr>
          </a:p>
          <a:p>
            <a:pPr algn="just"/>
            <a:endParaRPr lang="en-PH" sz="2400" dirty="0">
              <a:solidFill>
                <a:schemeClr val="tx1"/>
              </a:solidFill>
              <a:latin typeface="Calibri"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2800"/>
            <a:ext cx="147637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332163"/>
            <a:ext cx="147637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3009900"/>
            <a:ext cx="12763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checkerboard(across)">
                                      <p:cBhvr>
                                        <p:cTn id="7" dur="500"/>
                                        <p:tgtEl>
                                          <p:spTgt spid="51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12" dur="500"/>
                                        <p:tgtEl>
                                          <p:spTgt spid="51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17" dur="500"/>
                                        <p:tgtEl>
                                          <p:spTgt spid="512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checkerboard(across)">
                                      <p:cBhvr>
                                        <p:cTn id="22" dur="500"/>
                                        <p:tgtEl>
                                          <p:spTgt spid="512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123"/>
                                        </p:tgtEl>
                                        <p:attrNameLst>
                                          <p:attrName>style.visibility</p:attrName>
                                        </p:attrNameLst>
                                      </p:cBhvr>
                                      <p:to>
                                        <p:strVal val="visible"/>
                                      </p:to>
                                    </p:set>
                                    <p:animEffect transition="in" filter="checkerboard(across)">
                                      <p:cBhvr>
                                        <p:cTn id="27" dur="500"/>
                                        <p:tgtEl>
                                          <p:spTgt spid="51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checkerboard(across)">
                                      <p:cBhvr>
                                        <p:cTn id="32" dur="500"/>
                                        <p:tgtEl>
                                          <p:spTgt spid="51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checkerboard(across)">
                                      <p:cBhvr>
                                        <p:cTn id="3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5334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2286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
        <p:nvSpPr>
          <p:cNvPr id="2" name="Subtitle 1"/>
          <p:cNvSpPr>
            <a:spLocks noGrp="1"/>
          </p:cNvSpPr>
          <p:nvPr>
            <p:ph type="subTitle" idx="1"/>
          </p:nvPr>
        </p:nvSpPr>
        <p:spPr>
          <a:xfrm>
            <a:off x="1371600" y="1524000"/>
            <a:ext cx="6400800" cy="4648200"/>
          </a:xfrm>
        </p:spPr>
        <p:txBody>
          <a:bodyPr/>
          <a:lstStyle/>
          <a:p>
            <a:r>
              <a:rPr lang="en-US" sz="2800" dirty="0" smtClean="0">
                <a:solidFill>
                  <a:srgbClr val="000000"/>
                </a:solidFill>
              </a:rPr>
              <a:t>COVERAGE</a:t>
            </a:r>
            <a:endParaRPr lang="en-US" sz="2800" dirty="0">
              <a:solidFill>
                <a:srgbClr val="000000"/>
              </a:solidFill>
            </a:endParaRPr>
          </a:p>
        </p:txBody>
      </p:sp>
      <p:pic>
        <p:nvPicPr>
          <p:cNvPr id="8" name="Picture 7"/>
          <p:cNvPicPr>
            <a:picLocks noChangeAspect="1"/>
          </p:cNvPicPr>
          <p:nvPr/>
        </p:nvPicPr>
        <p:blipFill>
          <a:blip r:embed="rId4"/>
          <a:stretch>
            <a:fillRect/>
          </a:stretch>
        </p:blipFill>
        <p:spPr>
          <a:xfrm>
            <a:off x="914400" y="2667000"/>
            <a:ext cx="7842250" cy="2895600"/>
          </a:xfrm>
          <a:prstGeom prst="rect">
            <a:avLst/>
          </a:prstGeom>
        </p:spPr>
      </p:pic>
    </p:spTree>
    <p:extLst>
      <p:ext uri="{BB962C8B-B14F-4D97-AF65-F5344CB8AC3E}">
        <p14:creationId xmlns:p14="http://schemas.microsoft.com/office/powerpoint/2010/main" val="7751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685800" y="533400"/>
            <a:ext cx="7772400" cy="5867400"/>
          </a:xfrm>
        </p:spPr>
        <p:txBody>
          <a:bodyPr/>
          <a:lstStyle/>
          <a:p>
            <a:pPr algn="just"/>
            <a:endParaRPr lang="en-PH" b="1" i="1" dirty="0">
              <a:solidFill>
                <a:schemeClr val="tx1"/>
              </a:solidFill>
              <a:latin typeface="Calibri" charset="0"/>
            </a:endParaRPr>
          </a:p>
          <a:p>
            <a:pPr algn="just"/>
            <a:r>
              <a:rPr lang="en-PH" sz="2400" b="1" i="1" dirty="0">
                <a:solidFill>
                  <a:schemeClr val="tx1"/>
                </a:solidFill>
                <a:latin typeface="Calibri" charset="0"/>
              </a:rPr>
              <a:t>THE PARABOLA (e = 1)</a:t>
            </a:r>
          </a:p>
          <a:p>
            <a:pPr algn="just"/>
            <a:r>
              <a:rPr lang="en-PH" sz="2400" dirty="0">
                <a:solidFill>
                  <a:schemeClr val="tx1"/>
                </a:solidFill>
                <a:latin typeface="Calibri" charset="0"/>
              </a:rPr>
              <a:t>	</a:t>
            </a:r>
          </a:p>
          <a:p>
            <a:pPr algn="just"/>
            <a:r>
              <a:rPr lang="en-PH" sz="2400" dirty="0">
                <a:solidFill>
                  <a:schemeClr val="tx1"/>
                </a:solidFill>
                <a:latin typeface="Calibri" charset="0"/>
              </a:rPr>
              <a:t>     A parabola is the set of all points in a </a:t>
            </a:r>
            <a:r>
              <a:rPr lang="en-PH" sz="2400" dirty="0" smtClean="0">
                <a:solidFill>
                  <a:schemeClr val="tx1"/>
                </a:solidFill>
                <a:latin typeface="Calibri" charset="0"/>
              </a:rPr>
              <a:t>plane </a:t>
            </a:r>
            <a:r>
              <a:rPr lang="en-PH" sz="2400" dirty="0">
                <a:solidFill>
                  <a:schemeClr val="tx1"/>
                </a:solidFill>
                <a:latin typeface="Calibri" charset="0"/>
              </a:rPr>
              <a:t>equidistant from a fixed point and a fixed line </a:t>
            </a:r>
            <a:r>
              <a:rPr lang="en-PH" sz="2400" dirty="0" smtClean="0">
                <a:solidFill>
                  <a:schemeClr val="tx1"/>
                </a:solidFill>
                <a:latin typeface="Calibri" charset="0"/>
              </a:rPr>
              <a:t>on </a:t>
            </a:r>
            <a:r>
              <a:rPr lang="en-PH" sz="2400" dirty="0">
                <a:solidFill>
                  <a:schemeClr val="tx1"/>
                </a:solidFill>
                <a:latin typeface="Calibri" charset="0"/>
              </a:rPr>
              <a:t>the plane. The fixed point </a:t>
            </a:r>
            <a:r>
              <a:rPr lang="en-PH" sz="2400" dirty="0" smtClean="0">
                <a:solidFill>
                  <a:schemeClr val="tx1"/>
                </a:solidFill>
                <a:latin typeface="Calibri" charset="0"/>
              </a:rPr>
              <a:t>is called </a:t>
            </a:r>
            <a:r>
              <a:rPr lang="en-PH" sz="2400" dirty="0">
                <a:solidFill>
                  <a:schemeClr val="tx1"/>
                </a:solidFill>
                <a:latin typeface="Calibri" charset="0"/>
              </a:rPr>
              <a:t>the focus (F) and the fixed line the directrix (D). The point midway between the focus and the directrix is called the vertex (V). </a:t>
            </a:r>
            <a:r>
              <a:rPr lang="en-PH" sz="2400" dirty="0" smtClean="0">
                <a:solidFill>
                  <a:schemeClr val="tx1"/>
                </a:solidFill>
                <a:latin typeface="Calibri" charset="0"/>
              </a:rPr>
              <a:t>A parabola is always symmetric with respect to its axis. The </a:t>
            </a:r>
            <a:r>
              <a:rPr lang="en-PH" sz="2400" dirty="0">
                <a:solidFill>
                  <a:schemeClr val="tx1"/>
                </a:solidFill>
                <a:latin typeface="Calibri" charset="0"/>
              </a:rPr>
              <a:t>chord drawn through the focus and perpendicular to the axis of the parabola is called the latus rectum (LR).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Effect transition="in" filter="checkerboard(across)">
                                      <p:cBhvr>
                                        <p:cTn id="7" dur="500"/>
                                        <p:tgtEl>
                                          <p:spTgt spid="61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6">
                                            <p:txEl>
                                              <p:pRg st="2" end="2"/>
                                            </p:txEl>
                                          </p:spTgt>
                                        </p:tgtEl>
                                        <p:attrNameLst>
                                          <p:attrName>style.visibility</p:attrName>
                                        </p:attrNameLst>
                                      </p:cBhvr>
                                      <p:to>
                                        <p:strVal val="visible"/>
                                      </p:to>
                                    </p:set>
                                    <p:animEffect transition="in" filter="checkerboard(across)">
                                      <p:cBhvr>
                                        <p:cTn id="12" dur="500"/>
                                        <p:tgtEl>
                                          <p:spTgt spid="61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6">
                                            <p:txEl>
                                              <p:pRg st="3" end="3"/>
                                            </p:txEl>
                                          </p:spTgt>
                                        </p:tgtEl>
                                        <p:attrNameLst>
                                          <p:attrName>style.visibility</p:attrName>
                                        </p:attrNameLst>
                                      </p:cBhvr>
                                      <p:to>
                                        <p:strVal val="visible"/>
                                      </p:to>
                                    </p:set>
                                    <p:animEffect transition="in" filter="checkerboard(across)">
                                      <p:cBhvr>
                                        <p:cTn id="17" dur="500"/>
                                        <p:tgtEl>
                                          <p:spTgt spid="6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609600" y="304800"/>
            <a:ext cx="8001000" cy="6172200"/>
          </a:xfrm>
        </p:spPr>
        <p:txBody>
          <a:bodyPr/>
          <a:lstStyle/>
          <a:p>
            <a:r>
              <a:rPr lang="en-PH" sz="2400" b="1" i="1" dirty="0">
                <a:solidFill>
                  <a:schemeClr val="tx1"/>
                </a:solidFill>
                <a:latin typeface="Calibri" charset="0"/>
              </a:rPr>
              <a:t>PARABOLA WITH VERTEX AT THE ORIGIN, V (0, 0)</a:t>
            </a:r>
          </a:p>
          <a:p>
            <a:pPr algn="just"/>
            <a:endParaRPr lang="en-PH" sz="2800" b="1" i="1" dirty="0">
              <a:solidFill>
                <a:schemeClr val="tx1"/>
              </a:solidFill>
              <a:latin typeface="Calibri" charset="0"/>
            </a:endParaRPr>
          </a:p>
        </p:txBody>
      </p:sp>
      <p:pic>
        <p:nvPicPr>
          <p:cNvPr id="71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781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urved Connector 4"/>
          <p:cNvCxnSpPr/>
          <p:nvPr/>
        </p:nvCxnSpPr>
        <p:spPr>
          <a:xfrm>
            <a:off x="2514600" y="2401888"/>
            <a:ext cx="304800" cy="228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998663" y="1771650"/>
            <a:ext cx="723900"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(-a,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609600" y="468313"/>
            <a:ext cx="7924800" cy="6008687"/>
          </a:xfrm>
        </p:spPr>
        <p:txBody>
          <a:bodyPr/>
          <a:lstStyle/>
          <a:p>
            <a:pPr algn="just"/>
            <a:r>
              <a:rPr lang="en-PH" sz="2400" dirty="0">
                <a:solidFill>
                  <a:schemeClr val="tx1"/>
                </a:solidFill>
                <a:latin typeface="Calibri" charset="0"/>
              </a:rPr>
              <a:t>Let:  D	- Directrix</a:t>
            </a:r>
          </a:p>
          <a:p>
            <a:pPr algn="just"/>
            <a:r>
              <a:rPr lang="en-PH" sz="2400" dirty="0">
                <a:solidFill>
                  <a:schemeClr val="tx1"/>
                </a:solidFill>
                <a:latin typeface="Calibri" charset="0"/>
              </a:rPr>
              <a:t>         F	</a:t>
            </a:r>
            <a:r>
              <a:rPr lang="en-PH" sz="2400" dirty="0" smtClean="0">
                <a:solidFill>
                  <a:schemeClr val="tx1"/>
                </a:solidFill>
                <a:latin typeface="Calibri" charset="0"/>
              </a:rPr>
              <a:t>       - </a:t>
            </a:r>
            <a:r>
              <a:rPr lang="en-PH" sz="2400" dirty="0">
                <a:solidFill>
                  <a:schemeClr val="tx1"/>
                </a:solidFill>
                <a:latin typeface="Calibri" charset="0"/>
              </a:rPr>
              <a:t>Focus</a:t>
            </a:r>
          </a:p>
          <a:p>
            <a:pPr algn="just"/>
            <a:r>
              <a:rPr lang="en-PH" sz="2400" dirty="0">
                <a:solidFill>
                  <a:schemeClr val="tx1"/>
                </a:solidFill>
                <a:latin typeface="Calibri" charset="0"/>
              </a:rPr>
              <a:t>        2a	</a:t>
            </a:r>
            <a:r>
              <a:rPr lang="en-PH" sz="2400" dirty="0" smtClean="0">
                <a:solidFill>
                  <a:schemeClr val="tx1"/>
                </a:solidFill>
                <a:latin typeface="Calibri" charset="0"/>
              </a:rPr>
              <a:t>       - </a:t>
            </a:r>
            <a:r>
              <a:rPr lang="en-PH" sz="2400" dirty="0">
                <a:solidFill>
                  <a:schemeClr val="tx1"/>
                </a:solidFill>
                <a:latin typeface="Calibri" charset="0"/>
              </a:rPr>
              <a:t>Distance from F to D</a:t>
            </a:r>
          </a:p>
          <a:p>
            <a:pPr algn="just"/>
            <a:r>
              <a:rPr lang="en-PH" sz="2400" dirty="0">
                <a:solidFill>
                  <a:schemeClr val="tx1"/>
                </a:solidFill>
                <a:latin typeface="Calibri" charset="0"/>
              </a:rPr>
              <a:t>        </a:t>
            </a:r>
            <a:r>
              <a:rPr lang="en-PH" sz="2400" dirty="0" smtClean="0">
                <a:solidFill>
                  <a:schemeClr val="tx1"/>
                </a:solidFill>
                <a:latin typeface="Calibri" charset="0"/>
              </a:rPr>
              <a:t>4a        </a:t>
            </a:r>
            <a:r>
              <a:rPr lang="en-US" sz="2400" dirty="0" smtClean="0">
                <a:solidFill>
                  <a:schemeClr val="tx1"/>
                </a:solidFill>
                <a:latin typeface="Calibri" charset="0"/>
              </a:rPr>
              <a:t>–</a:t>
            </a:r>
            <a:r>
              <a:rPr lang="en-PH" sz="2400" dirty="0" smtClean="0">
                <a:solidFill>
                  <a:schemeClr val="tx1"/>
                </a:solidFill>
                <a:latin typeface="Calibri" charset="0"/>
              </a:rPr>
              <a:t> the length of the </a:t>
            </a:r>
            <a:r>
              <a:rPr lang="en-PH" sz="2400" dirty="0">
                <a:solidFill>
                  <a:schemeClr val="tx1"/>
                </a:solidFill>
                <a:latin typeface="Calibri" charset="0"/>
              </a:rPr>
              <a:t>Latus </a:t>
            </a:r>
            <a:r>
              <a:rPr lang="en-PH" sz="2400" dirty="0" smtClean="0">
                <a:solidFill>
                  <a:schemeClr val="tx1"/>
                </a:solidFill>
                <a:latin typeface="Calibri" charset="0"/>
              </a:rPr>
              <a:t>Rectum (LR) </a:t>
            </a:r>
            <a:endParaRPr lang="en-PH" sz="2400" dirty="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    (</a:t>
            </a:r>
            <a:r>
              <a:rPr lang="en-PH" sz="2400" dirty="0">
                <a:solidFill>
                  <a:schemeClr val="tx1"/>
                </a:solidFill>
                <a:latin typeface="Calibri" charset="0"/>
              </a:rPr>
              <a:t>a, 0</a:t>
            </a:r>
            <a:r>
              <a:rPr lang="en-PH" sz="2400" dirty="0" smtClean="0">
                <a:solidFill>
                  <a:schemeClr val="tx1"/>
                </a:solidFill>
                <a:latin typeface="Calibri" charset="0"/>
              </a:rPr>
              <a:t>)    - </a:t>
            </a:r>
            <a:r>
              <a:rPr lang="en-PH" sz="2400" dirty="0">
                <a:solidFill>
                  <a:schemeClr val="tx1"/>
                </a:solidFill>
                <a:latin typeface="Calibri" charset="0"/>
              </a:rPr>
              <a:t>Coordinates of F</a:t>
            </a:r>
          </a:p>
          <a:p>
            <a:pPr algn="just"/>
            <a:endParaRPr lang="en-PH" sz="2400" dirty="0">
              <a:solidFill>
                <a:schemeClr val="tx1"/>
              </a:solidFill>
              <a:latin typeface="Calibri" charset="0"/>
            </a:endParaRPr>
          </a:p>
          <a:p>
            <a:pPr algn="just"/>
            <a:r>
              <a:rPr lang="en-PH" sz="2400" dirty="0" smtClean="0">
                <a:solidFill>
                  <a:schemeClr val="tx1"/>
                </a:solidFill>
                <a:latin typeface="Calibri" charset="0"/>
              </a:rPr>
              <a:t>To derive the equation of a parabola, choose </a:t>
            </a:r>
            <a:r>
              <a:rPr lang="en-PH" sz="2400" dirty="0">
                <a:solidFill>
                  <a:schemeClr val="tx1"/>
                </a:solidFill>
                <a:latin typeface="Calibri" charset="0"/>
              </a:rPr>
              <a:t>any </a:t>
            </a:r>
            <a:r>
              <a:rPr lang="en-PH" sz="2400" dirty="0" smtClean="0">
                <a:solidFill>
                  <a:schemeClr val="tx1"/>
                </a:solidFill>
                <a:latin typeface="Calibri" charset="0"/>
              </a:rPr>
              <a:t>point P on </a:t>
            </a:r>
            <a:r>
              <a:rPr lang="en-PH" sz="2400" dirty="0">
                <a:solidFill>
                  <a:schemeClr val="tx1"/>
                </a:solidFill>
                <a:latin typeface="Calibri" charset="0"/>
              </a:rPr>
              <a:t>the </a:t>
            </a:r>
            <a:r>
              <a:rPr lang="en-PH" sz="2400" dirty="0" smtClean="0">
                <a:solidFill>
                  <a:schemeClr val="tx1"/>
                </a:solidFill>
                <a:latin typeface="Calibri" charset="0"/>
              </a:rPr>
              <a:t>parabola and let it satisfy the condition</a:t>
            </a:r>
            <a:endParaRPr lang="en-PH" sz="2400" dirty="0">
              <a:solidFill>
                <a:schemeClr val="tx1"/>
              </a:solidFill>
              <a:latin typeface="Calibri" charset="0"/>
            </a:endParaRPr>
          </a:p>
          <a:p>
            <a:pPr algn="just"/>
            <a:r>
              <a:rPr lang="en-PH" sz="2400" dirty="0">
                <a:solidFill>
                  <a:schemeClr val="tx1"/>
                </a:solidFill>
                <a:latin typeface="Calibri" charset="0"/>
              </a:rPr>
              <a:t>So that, </a:t>
            </a:r>
          </a:p>
          <a:p>
            <a:pPr algn="just"/>
            <a:r>
              <a:rPr lang="en-PH" sz="2400" dirty="0">
                <a:solidFill>
                  <a:schemeClr val="tx1"/>
                </a:solidFill>
                <a:latin typeface="Calibri" charset="0"/>
              </a:rPr>
              <a:t>	</a:t>
            </a:r>
          </a:p>
          <a:p>
            <a:pPr algn="just"/>
            <a:r>
              <a:rPr lang="en-PH" sz="2400" dirty="0">
                <a:solidFill>
                  <a:schemeClr val="tx1"/>
                </a:solidFill>
                <a:latin typeface="Calibri" charset="0"/>
              </a:rPr>
              <a:t>			     </a:t>
            </a:r>
          </a:p>
          <a:p>
            <a:pPr algn="just"/>
            <a:r>
              <a:rPr lang="en-PH" sz="2400" dirty="0">
                <a:solidFill>
                  <a:schemeClr val="tx1"/>
                </a:solidFill>
                <a:latin typeface="Calibri" charset="0"/>
              </a:rPr>
              <a:t>	</a:t>
            </a:r>
            <a:endParaRPr lang="pt-BR" sz="24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p:txBody>
      </p:sp>
      <p:pic>
        <p:nvPicPr>
          <p:cNvPr id="81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635500"/>
            <a:ext cx="3668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410200"/>
            <a:ext cx="3257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3036129378"/>
              </p:ext>
            </p:extLst>
          </p:nvPr>
        </p:nvGraphicFramePr>
        <p:xfrm>
          <a:off x="6172200" y="3454400"/>
          <a:ext cx="1067288" cy="584200"/>
        </p:xfrm>
        <a:graphic>
          <a:graphicData uri="http://schemas.openxmlformats.org/presentationml/2006/ole">
            <mc:AlternateContent xmlns:mc="http://schemas.openxmlformats.org/markup-compatibility/2006">
              <mc:Choice xmlns:v="urn:schemas-microsoft-com:vml" Requires="v">
                <p:oleObj spid="_x0000_s1066" name="Equation" r:id="rId5" imgW="1206500" imgH="660400" progId="Equation.3">
                  <p:embed/>
                </p:oleObj>
              </mc:Choice>
              <mc:Fallback>
                <p:oleObj name="Equation" r:id="rId5" imgW="1206500" imgH="660400" progId="Equation.3">
                  <p:embed/>
                  <p:pic>
                    <p:nvPicPr>
                      <p:cNvPr id="0" name=""/>
                      <p:cNvPicPr/>
                      <p:nvPr/>
                    </p:nvPicPr>
                    <p:blipFill>
                      <a:blip r:embed="rId6"/>
                      <a:stretch>
                        <a:fillRect/>
                      </a:stretch>
                    </p:blipFill>
                    <p:spPr>
                      <a:xfrm>
                        <a:off x="6172200" y="3454400"/>
                        <a:ext cx="1067288" cy="5842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3366269"/>
              </p:ext>
            </p:extLst>
          </p:nvPr>
        </p:nvGraphicFramePr>
        <p:xfrm>
          <a:off x="2505075" y="4054475"/>
          <a:ext cx="1265665" cy="288925"/>
        </p:xfrm>
        <a:graphic>
          <a:graphicData uri="http://schemas.openxmlformats.org/presentationml/2006/ole">
            <mc:AlternateContent xmlns:mc="http://schemas.openxmlformats.org/markup-compatibility/2006">
              <mc:Choice xmlns:v="urn:schemas-microsoft-com:vml" Requires="v">
                <p:oleObj spid="_x0000_s1067" name="Equation" r:id="rId7" imgW="1054100" imgH="241300" progId="Equation.3">
                  <p:embed/>
                </p:oleObj>
              </mc:Choice>
              <mc:Fallback>
                <p:oleObj name="Equation" r:id="rId7" imgW="1054100" imgH="241300" progId="Equation.3">
                  <p:embed/>
                  <p:pic>
                    <p:nvPicPr>
                      <p:cNvPr id="0" name=""/>
                      <p:cNvPicPr/>
                      <p:nvPr/>
                    </p:nvPicPr>
                    <p:blipFill>
                      <a:blip r:embed="rId8"/>
                      <a:stretch>
                        <a:fillRect/>
                      </a:stretch>
                    </p:blipFill>
                    <p:spPr>
                      <a:xfrm>
                        <a:off x="2505075" y="4054475"/>
                        <a:ext cx="1265665" cy="2889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checkerboard(across)">
                                      <p:cBhvr>
                                        <p:cTn id="12" dur="5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checkerboard(across)">
                                      <p:cBhvr>
                                        <p:cTn id="17" dur="500"/>
                                        <p:tgtEl>
                                          <p:spTgt spid="8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checkerboard(across)">
                                      <p:cBhvr>
                                        <p:cTn id="22" dur="500"/>
                                        <p:tgtEl>
                                          <p:spTgt spid="81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Effect transition="in" filter="checkerboard(across)">
                                      <p:cBhvr>
                                        <p:cTn id="27" dur="500"/>
                                        <p:tgtEl>
                                          <p:spTgt spid="81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194">
                                            <p:txEl>
                                              <p:pRg st="6" end="6"/>
                                            </p:txEl>
                                          </p:spTgt>
                                        </p:tgtEl>
                                        <p:attrNameLst>
                                          <p:attrName>style.visibility</p:attrName>
                                        </p:attrNameLst>
                                      </p:cBhvr>
                                      <p:to>
                                        <p:strVal val="visible"/>
                                      </p:to>
                                    </p:set>
                                    <p:animEffect transition="in" filter="checkerboard(across)">
                                      <p:cBhvr>
                                        <p:cTn id="32" dur="500"/>
                                        <p:tgtEl>
                                          <p:spTgt spid="819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194">
                                            <p:txEl>
                                              <p:pRg st="7" end="7"/>
                                            </p:txEl>
                                          </p:spTgt>
                                        </p:tgtEl>
                                        <p:attrNameLst>
                                          <p:attrName>style.visibility</p:attrName>
                                        </p:attrNameLst>
                                      </p:cBhvr>
                                      <p:to>
                                        <p:strVal val="visible"/>
                                      </p:to>
                                    </p:set>
                                    <p:animEffect transition="in" filter="checkerboard(across)">
                                      <p:cBhvr>
                                        <p:cTn id="37" dur="500"/>
                                        <p:tgtEl>
                                          <p:spTgt spid="819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199"/>
                                        </p:tgtEl>
                                        <p:attrNameLst>
                                          <p:attrName>style.visibility</p:attrName>
                                        </p:attrNameLst>
                                      </p:cBhvr>
                                      <p:to>
                                        <p:strVal val="visible"/>
                                      </p:to>
                                    </p:set>
                                    <p:animEffect transition="in" filter="checkerboard(across)">
                                      <p:cBhvr>
                                        <p:cTn id="42" dur="500"/>
                                        <p:tgtEl>
                                          <p:spTgt spid="81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8200"/>
                                        </p:tgtEl>
                                        <p:attrNameLst>
                                          <p:attrName>style.visibility</p:attrName>
                                        </p:attrNameLst>
                                      </p:cBhvr>
                                      <p:to>
                                        <p:strVal val="visible"/>
                                      </p:to>
                                    </p:set>
                                    <p:animEffect transition="in" filter="checkerboard(across)">
                                      <p:cBhvr>
                                        <p:cTn id="4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p:cNvSpPr>
          <p:nvPr>
            <p:ph type="subTitle" idx="1"/>
          </p:nvPr>
        </p:nvSpPr>
        <p:spPr>
          <a:xfrm>
            <a:off x="685800" y="457200"/>
            <a:ext cx="7924800" cy="5943600"/>
          </a:xfrm>
        </p:spPr>
        <p:txBody>
          <a:bodyPr/>
          <a:lstStyle/>
          <a:p>
            <a:pPr algn="just"/>
            <a:endParaRPr lang="pt-BR" sz="2400" dirty="0">
              <a:solidFill>
                <a:schemeClr val="tx1"/>
              </a:solidFill>
              <a:latin typeface="Calibri" charset="0"/>
            </a:endParaRPr>
          </a:p>
          <a:p>
            <a:pPr algn="just"/>
            <a:r>
              <a:rPr lang="pt-BR" sz="2400" dirty="0" err="1">
                <a:solidFill>
                  <a:schemeClr val="tx1"/>
                </a:solidFill>
                <a:latin typeface="Calibri" charset="0"/>
              </a:rPr>
              <a:t>Squaring</a:t>
            </a:r>
            <a:r>
              <a:rPr lang="pt-BR" sz="2400" dirty="0">
                <a:solidFill>
                  <a:schemeClr val="tx1"/>
                </a:solidFill>
                <a:latin typeface="Calibri" charset="0"/>
              </a:rPr>
              <a:t> </a:t>
            </a:r>
            <a:r>
              <a:rPr lang="pt-BR" sz="2400" dirty="0" err="1">
                <a:solidFill>
                  <a:schemeClr val="tx1"/>
                </a:solidFill>
                <a:latin typeface="Calibri" charset="0"/>
              </a:rPr>
              <a:t>both</a:t>
            </a:r>
            <a:r>
              <a:rPr lang="pt-BR" sz="2400" dirty="0">
                <a:solidFill>
                  <a:schemeClr val="tx1"/>
                </a:solidFill>
                <a:latin typeface="Calibri" charset="0"/>
              </a:rPr>
              <a:t> </a:t>
            </a:r>
            <a:r>
              <a:rPr lang="pt-BR" sz="2400" dirty="0" err="1">
                <a:solidFill>
                  <a:schemeClr val="tx1"/>
                </a:solidFill>
                <a:latin typeface="Calibri" charset="0"/>
              </a:rPr>
              <a:t>side</a:t>
            </a:r>
            <a:r>
              <a:rPr lang="pt-BR" sz="2400" dirty="0">
                <a:solidFill>
                  <a:schemeClr val="tx1"/>
                </a:solidFill>
                <a:latin typeface="Calibri" charset="0"/>
              </a:rPr>
              <a:t>, </a:t>
            </a: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825500"/>
            <a:ext cx="3840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1503363"/>
            <a:ext cx="458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14538"/>
            <a:ext cx="2527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514600"/>
            <a:ext cx="1587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checkerboard(across)">
                                      <p:cBhvr>
                                        <p:cTn id="7" dur="500"/>
                                        <p:tgtEl>
                                          <p:spTgt spid="921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checkerboard(across)">
                                      <p:cBhvr>
                                        <p:cTn id="10" dur="500"/>
                                        <p:tgtEl>
                                          <p:spTgt spid="92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animEffect transition="in" filter="checkerboard(across)">
                                      <p:cBhvr>
                                        <p:cTn id="15" dur="500"/>
                                        <p:tgtEl>
                                          <p:spTgt spid="9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checkerboard(across)">
                                      <p:cBhvr>
                                        <p:cTn id="20" dur="500"/>
                                        <p:tgtEl>
                                          <p:spTgt spid="92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Effect transition="in" filter="checkerboard(across)">
                                      <p:cBhvr>
                                        <p:cTn id="25"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1"/>
          <p:cNvSpPr>
            <a:spLocks noGrp="1"/>
          </p:cNvSpPr>
          <p:nvPr>
            <p:ph type="subTitle" idx="1"/>
          </p:nvPr>
        </p:nvSpPr>
        <p:spPr>
          <a:xfrm>
            <a:off x="304800" y="685800"/>
            <a:ext cx="8458200" cy="5943600"/>
          </a:xfrm>
        </p:spPr>
        <p:txBody>
          <a:bodyPr/>
          <a:lstStyle/>
          <a:p>
            <a:r>
              <a:rPr lang="en-PH" sz="2400" b="1" i="1" dirty="0">
                <a:solidFill>
                  <a:schemeClr val="tx1"/>
                </a:solidFill>
                <a:latin typeface="Calibri" charset="0"/>
              </a:rPr>
              <a:t>Equations of parabola with vertex at the origin V (0, 0)</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Rot="1" noChangeAspect="1" noMove="1" noResize="1" noEditPoints="1" noAdjustHandles="1" noChangeArrowheads="1" noChangeShapeType="1" noTextEdit="1"/>
          </p:cNvSpPr>
          <p:nvPr/>
        </p:nvSpPr>
        <p:spPr>
          <a:xfrm>
            <a:off x="914400" y="5257800"/>
            <a:ext cx="2743200" cy="461665"/>
          </a:xfrm>
          <a:prstGeom prst="rect">
            <a:avLst/>
          </a:prstGeom>
          <a:blipFill rotWithShape="1">
            <a:blip r:embed="rId3"/>
            <a:stretch>
              <a:fillRect b="-12000"/>
            </a:stretch>
          </a:blipFill>
        </p:spPr>
        <p:txBody>
          <a:bodyPr/>
          <a:lstStyle/>
          <a:p>
            <a:pPr>
              <a:defRPr/>
            </a:pPr>
            <a:r>
              <a:rPr lang="en-PH">
                <a:noFill/>
                <a:ea typeface="+mn-ea"/>
              </a:rPr>
              <a:t> </a:t>
            </a:r>
          </a:p>
        </p:txBody>
      </p:sp>
      <p:sp>
        <p:nvSpPr>
          <p:cNvPr id="6" name="TextBox 5"/>
          <p:cNvSpPr txBox="1">
            <a:spLocks noRot="1" noChangeAspect="1" noMove="1" noResize="1" noEditPoints="1" noAdjustHandles="1" noChangeArrowheads="1" noChangeShapeType="1" noTextEdit="1"/>
          </p:cNvSpPr>
          <p:nvPr/>
        </p:nvSpPr>
        <p:spPr>
          <a:xfrm>
            <a:off x="5410200" y="5308270"/>
            <a:ext cx="2743200" cy="461665"/>
          </a:xfrm>
          <a:prstGeom prst="rect">
            <a:avLst/>
          </a:prstGeom>
          <a:blipFill rotWithShape="1">
            <a:blip r:embed="rId4"/>
            <a:stretch>
              <a:fillRect b="-11842"/>
            </a:stretch>
          </a:blipFill>
        </p:spPr>
        <p:txBody>
          <a:bodyPr/>
          <a:lstStyle/>
          <a:p>
            <a:pPr>
              <a:defRPr/>
            </a:pPr>
            <a:r>
              <a:rPr lang="en-PH">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checkerboard(across)">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checkerboard(across)">
                                      <p:cBhvr>
                                        <p:cTn id="12" dur="5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381000" y="457200"/>
            <a:ext cx="8229600" cy="5943600"/>
          </a:xfrm>
        </p:spPr>
        <p:txBody>
          <a:bodyPr/>
          <a:lstStyle/>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a:p>
            <a:pPr algn="just"/>
            <a:endParaRPr lang="en-PH" sz="2800">
              <a:solidFill>
                <a:schemeClr val="tx1"/>
              </a:solidFill>
              <a:latin typeface="Calibri" charset="0"/>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543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Rot="1" noChangeAspect="1" noMove="1" noResize="1" noEditPoints="1" noAdjustHandles="1" noChangeArrowheads="1" noChangeShapeType="1" noTextEdit="1"/>
          </p:cNvSpPr>
          <p:nvPr/>
        </p:nvSpPr>
        <p:spPr>
          <a:xfrm>
            <a:off x="939210" y="5235499"/>
            <a:ext cx="2286000" cy="461665"/>
          </a:xfrm>
          <a:prstGeom prst="rect">
            <a:avLst/>
          </a:prstGeom>
          <a:blipFill rotWithShape="1">
            <a:blip r:embed="rId3"/>
            <a:stretch>
              <a:fillRect b="-18421"/>
            </a:stretch>
          </a:blipFill>
        </p:spPr>
        <p:txBody>
          <a:bodyPr/>
          <a:lstStyle/>
          <a:p>
            <a:pPr>
              <a:defRPr/>
            </a:pPr>
            <a:r>
              <a:rPr lang="en-PH">
                <a:noFill/>
                <a:ea typeface="+mn-ea"/>
              </a:rPr>
              <a:t> </a:t>
            </a:r>
          </a:p>
        </p:txBody>
      </p:sp>
      <p:sp>
        <p:nvSpPr>
          <p:cNvPr id="5" name="TextBox 4"/>
          <p:cNvSpPr txBox="1">
            <a:spLocks noRot="1" noChangeAspect="1" noMove="1" noResize="1" noEditPoints="1" noAdjustHandles="1" noChangeArrowheads="1" noChangeShapeType="1" noTextEdit="1"/>
          </p:cNvSpPr>
          <p:nvPr/>
        </p:nvSpPr>
        <p:spPr>
          <a:xfrm>
            <a:off x="5422605" y="5217779"/>
            <a:ext cx="2286000" cy="461665"/>
          </a:xfrm>
          <a:prstGeom prst="rect">
            <a:avLst/>
          </a:prstGeom>
          <a:blipFill rotWithShape="1">
            <a:blip r:embed="rId4"/>
            <a:stretch>
              <a:fillRect b="-18421"/>
            </a:stretch>
          </a:blipFill>
        </p:spPr>
        <p:txBody>
          <a:bodyPr/>
          <a:lstStyle/>
          <a:p>
            <a:pPr>
              <a:defRPr/>
            </a:pPr>
            <a:r>
              <a:rPr lang="en-PH">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checkerboard(across)">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685800" y="457200"/>
            <a:ext cx="7772400" cy="5867400"/>
          </a:xfrm>
        </p:spPr>
        <p:txBody>
          <a:bodyPr/>
          <a:lstStyle/>
          <a:p>
            <a:r>
              <a:rPr lang="en-PH" sz="2400" b="1" i="1" u="sng" dirty="0" smtClean="0">
                <a:solidFill>
                  <a:schemeClr val="tx1"/>
                </a:solidFill>
                <a:latin typeface="Calibri" charset="0"/>
              </a:rPr>
              <a:t>Sample Problems</a:t>
            </a:r>
            <a:endParaRPr lang="en-PH" sz="2400" b="1" i="1" u="sng" dirty="0">
              <a:solidFill>
                <a:schemeClr val="tx1"/>
              </a:solidFill>
              <a:latin typeface="Calibri" charset="0"/>
            </a:endParaRPr>
          </a:p>
          <a:p>
            <a:pPr algn="just"/>
            <a:endParaRPr lang="en-PH" sz="1600" dirty="0">
              <a:solidFill>
                <a:schemeClr val="tx1"/>
              </a:solidFill>
              <a:latin typeface="Calibri" charset="0"/>
            </a:endParaRPr>
          </a:p>
          <a:p>
            <a:pPr algn="just"/>
            <a:r>
              <a:rPr lang="en-PH" sz="2400" dirty="0">
                <a:solidFill>
                  <a:schemeClr val="tx1"/>
                </a:solidFill>
                <a:latin typeface="Calibri" charset="0"/>
              </a:rPr>
              <a:t>1</a:t>
            </a:r>
            <a:r>
              <a:rPr lang="en-PH" sz="2000" dirty="0">
                <a:solidFill>
                  <a:schemeClr val="tx1"/>
                </a:solidFill>
                <a:latin typeface="Calibri" charset="0"/>
              </a:rPr>
              <a:t>. Determine the focus, the length of the latus rectum and the equation of the directrix for the parabola 3y</a:t>
            </a:r>
            <a:r>
              <a:rPr lang="en-PH" sz="2000" baseline="30000" dirty="0">
                <a:solidFill>
                  <a:schemeClr val="tx1"/>
                </a:solidFill>
                <a:latin typeface="Calibri" charset="0"/>
              </a:rPr>
              <a:t>2</a:t>
            </a:r>
            <a:r>
              <a:rPr lang="en-PH" sz="2000" dirty="0">
                <a:solidFill>
                  <a:schemeClr val="tx1"/>
                </a:solidFill>
                <a:latin typeface="Calibri" charset="0"/>
              </a:rPr>
              <a:t> – 8x = 0 and sketch the graph.</a:t>
            </a:r>
          </a:p>
          <a:p>
            <a:pPr algn="just"/>
            <a:r>
              <a:rPr lang="en-PH" sz="2000" dirty="0">
                <a:solidFill>
                  <a:schemeClr val="tx1"/>
                </a:solidFill>
                <a:latin typeface="Calibri" charset="0"/>
              </a:rPr>
              <a:t>2. Write the equation of the parabola with vertex V at (0, 0) which satisfies the given conditions:</a:t>
            </a:r>
          </a:p>
          <a:p>
            <a:pPr algn="just"/>
            <a:r>
              <a:rPr lang="en-PH" sz="2000" dirty="0" smtClean="0">
                <a:solidFill>
                  <a:schemeClr val="tx1"/>
                </a:solidFill>
                <a:latin typeface="Calibri" charset="0"/>
              </a:rPr>
              <a:t>	a</a:t>
            </a:r>
            <a:r>
              <a:rPr lang="en-PH" sz="2000" dirty="0">
                <a:solidFill>
                  <a:schemeClr val="tx1"/>
                </a:solidFill>
                <a:latin typeface="Calibri" charset="0"/>
              </a:rPr>
              <a:t>. axis on the y-axis and passes through (6, -3)</a:t>
            </a:r>
          </a:p>
          <a:p>
            <a:pPr algn="just"/>
            <a:r>
              <a:rPr lang="en-PH" sz="2000" dirty="0" smtClean="0">
                <a:solidFill>
                  <a:schemeClr val="tx1"/>
                </a:solidFill>
                <a:latin typeface="Calibri" charset="0"/>
              </a:rPr>
              <a:t>	b</a:t>
            </a:r>
            <a:r>
              <a:rPr lang="en-PH" sz="2000" dirty="0">
                <a:solidFill>
                  <a:schemeClr val="tx1"/>
                </a:solidFill>
                <a:latin typeface="Calibri" charset="0"/>
              </a:rPr>
              <a:t>. F(0, 4/3) and the equation of the directrix is y + 4/3 = 0</a:t>
            </a:r>
          </a:p>
          <a:p>
            <a:pPr algn="just"/>
            <a:r>
              <a:rPr lang="en-PH" sz="2000" dirty="0" smtClean="0">
                <a:solidFill>
                  <a:schemeClr val="tx1"/>
                </a:solidFill>
                <a:latin typeface="Calibri" charset="0"/>
              </a:rPr>
              <a:t>	c</a:t>
            </a:r>
            <a:r>
              <a:rPr lang="en-PH" sz="2000" dirty="0">
                <a:solidFill>
                  <a:schemeClr val="tx1"/>
                </a:solidFill>
                <a:latin typeface="Calibri" charset="0"/>
              </a:rPr>
              <a:t>. Directrix is x – 4 = 0</a:t>
            </a:r>
          </a:p>
          <a:p>
            <a:pPr algn="just"/>
            <a:r>
              <a:rPr lang="en-PH" sz="2000" dirty="0" smtClean="0">
                <a:solidFill>
                  <a:schemeClr val="tx1"/>
                </a:solidFill>
                <a:latin typeface="Calibri" charset="0"/>
              </a:rPr>
              <a:t>	d</a:t>
            </a:r>
            <a:r>
              <a:rPr lang="en-PH" sz="2000" dirty="0">
                <a:solidFill>
                  <a:schemeClr val="tx1"/>
                </a:solidFill>
                <a:latin typeface="Calibri" charset="0"/>
              </a:rPr>
              <a:t>. Focus at (0, 2)</a:t>
            </a:r>
          </a:p>
          <a:p>
            <a:pPr algn="just"/>
            <a:r>
              <a:rPr lang="en-PH" sz="2000" dirty="0" smtClean="0">
                <a:solidFill>
                  <a:schemeClr val="tx1"/>
                </a:solidFill>
                <a:latin typeface="Calibri" charset="0"/>
              </a:rPr>
              <a:t>	e</a:t>
            </a:r>
            <a:r>
              <a:rPr lang="en-PH" sz="2000" dirty="0">
                <a:solidFill>
                  <a:schemeClr val="tx1"/>
                </a:solidFill>
                <a:latin typeface="Calibri" charset="0"/>
              </a:rPr>
              <a:t>. Latus rectum is 6 units and the parabola opens to the left</a:t>
            </a:r>
          </a:p>
          <a:p>
            <a:pPr algn="just"/>
            <a:r>
              <a:rPr lang="en-PH" sz="2000" dirty="0" smtClean="0">
                <a:solidFill>
                  <a:schemeClr val="tx1"/>
                </a:solidFill>
                <a:latin typeface="Calibri" charset="0"/>
              </a:rPr>
              <a:t>	f</a:t>
            </a:r>
            <a:r>
              <a:rPr lang="en-PH" sz="2000" dirty="0">
                <a:solidFill>
                  <a:schemeClr val="tx1"/>
                </a:solidFill>
                <a:latin typeface="Calibri" charset="0"/>
              </a:rPr>
              <a:t>.  Focus on the x-axis and passes through (4, 3</a:t>
            </a:r>
            <a:r>
              <a:rPr lang="en-PH" sz="2000" dirty="0" smtClean="0">
                <a:solidFill>
                  <a:schemeClr val="tx1"/>
                </a:solidFill>
                <a:latin typeface="Calibri" charset="0"/>
              </a:rPr>
              <a:t>)</a:t>
            </a:r>
          </a:p>
          <a:p>
            <a:pPr algn="just"/>
            <a:r>
              <a:rPr lang="en-PH" sz="2000" dirty="0" smtClean="0">
                <a:solidFill>
                  <a:schemeClr val="tx1"/>
                </a:solidFill>
                <a:latin typeface="Calibri" charset="0"/>
              </a:rPr>
              <a:t>3. Find the locus of the center of a circle tangent to the line y = -5 and externally to the circle                             .  </a:t>
            </a:r>
            <a:endParaRPr lang="en-PH" sz="2000" dirty="0">
              <a:solidFill>
                <a:schemeClr val="tx1"/>
              </a:solidFill>
              <a:latin typeface="Calibri" charset="0"/>
            </a:endParaRPr>
          </a:p>
          <a:p>
            <a:pPr algn="just"/>
            <a:endParaRPr lang="en-PH" sz="1600" dirty="0">
              <a:solidFill>
                <a:schemeClr val="tx1"/>
              </a:solidFill>
              <a:latin typeface="Calibri"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17466047"/>
              </p:ext>
            </p:extLst>
          </p:nvPr>
        </p:nvGraphicFramePr>
        <p:xfrm>
          <a:off x="3124200" y="5118100"/>
          <a:ext cx="1587500" cy="368300"/>
        </p:xfrm>
        <a:graphic>
          <a:graphicData uri="http://schemas.openxmlformats.org/presentationml/2006/ole">
            <mc:AlternateContent xmlns:mc="http://schemas.openxmlformats.org/markup-compatibility/2006">
              <mc:Choice xmlns:v="urn:schemas-microsoft-com:vml" Requires="v">
                <p:oleObj spid="_x0000_s46102" name="Equation" r:id="rId3" imgW="1587500" imgH="368300" progId="Equation.3">
                  <p:embed/>
                </p:oleObj>
              </mc:Choice>
              <mc:Fallback>
                <p:oleObj name="Equation" r:id="rId3" imgW="1587500" imgH="368300" progId="Equation.3">
                  <p:embed/>
                  <p:pic>
                    <p:nvPicPr>
                      <p:cNvPr id="0" name=""/>
                      <p:cNvPicPr/>
                      <p:nvPr/>
                    </p:nvPicPr>
                    <p:blipFill>
                      <a:blip r:embed="rId4"/>
                      <a:stretch>
                        <a:fillRect/>
                      </a:stretch>
                    </p:blipFill>
                    <p:spPr>
                      <a:xfrm>
                        <a:off x="3124200" y="5118100"/>
                        <a:ext cx="1587500" cy="3683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checkerboard(across)">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checkerboard(across)">
                                      <p:cBhvr>
                                        <p:cTn id="12" dur="500"/>
                                        <p:tgtEl>
                                          <p:spTgt spid="122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checkerboard(across)">
                                      <p:cBhvr>
                                        <p:cTn id="17" dur="500"/>
                                        <p:tgtEl>
                                          <p:spTgt spid="122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290">
                                            <p:txEl>
                                              <p:pRg st="4" end="4"/>
                                            </p:txEl>
                                          </p:spTgt>
                                        </p:tgtEl>
                                        <p:attrNameLst>
                                          <p:attrName>style.visibility</p:attrName>
                                        </p:attrNameLst>
                                      </p:cBhvr>
                                      <p:to>
                                        <p:strVal val="visible"/>
                                      </p:to>
                                    </p:set>
                                    <p:animEffect transition="in" filter="checkerboard(across)">
                                      <p:cBhvr>
                                        <p:cTn id="22" dur="500"/>
                                        <p:tgtEl>
                                          <p:spTgt spid="122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Effect transition="in" filter="checkerboard(across)">
                                      <p:cBhvr>
                                        <p:cTn id="27" dur="500"/>
                                        <p:tgtEl>
                                          <p:spTgt spid="1229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290">
                                            <p:txEl>
                                              <p:pRg st="6" end="6"/>
                                            </p:txEl>
                                          </p:spTgt>
                                        </p:tgtEl>
                                        <p:attrNameLst>
                                          <p:attrName>style.visibility</p:attrName>
                                        </p:attrNameLst>
                                      </p:cBhvr>
                                      <p:to>
                                        <p:strVal val="visible"/>
                                      </p:to>
                                    </p:set>
                                    <p:animEffect transition="in" filter="checkerboard(across)">
                                      <p:cBhvr>
                                        <p:cTn id="32" dur="500"/>
                                        <p:tgtEl>
                                          <p:spTgt spid="1229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Effect transition="in" filter="checkerboard(across)">
                                      <p:cBhvr>
                                        <p:cTn id="37" dur="500"/>
                                        <p:tgtEl>
                                          <p:spTgt spid="1229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290">
                                            <p:txEl>
                                              <p:pRg st="8" end="8"/>
                                            </p:txEl>
                                          </p:spTgt>
                                        </p:tgtEl>
                                        <p:attrNameLst>
                                          <p:attrName>style.visibility</p:attrName>
                                        </p:attrNameLst>
                                      </p:cBhvr>
                                      <p:to>
                                        <p:strVal val="visible"/>
                                      </p:to>
                                    </p:set>
                                    <p:animEffect transition="in" filter="checkerboard(across)">
                                      <p:cBhvr>
                                        <p:cTn id="42" dur="500"/>
                                        <p:tgtEl>
                                          <p:spTgt spid="1229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2290">
                                            <p:txEl>
                                              <p:pRg st="9" end="9"/>
                                            </p:txEl>
                                          </p:spTgt>
                                        </p:tgtEl>
                                        <p:attrNameLst>
                                          <p:attrName>style.visibility</p:attrName>
                                        </p:attrNameLst>
                                      </p:cBhvr>
                                      <p:to>
                                        <p:strVal val="visible"/>
                                      </p:to>
                                    </p:set>
                                    <p:animEffect transition="in" filter="checkerboard(across)">
                                      <p:cBhvr>
                                        <p:cTn id="47" dur="500"/>
                                        <p:tgtEl>
                                          <p:spTgt spid="1229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2290">
                                            <p:txEl>
                                              <p:pRg st="10" end="10"/>
                                            </p:txEl>
                                          </p:spTgt>
                                        </p:tgtEl>
                                        <p:attrNameLst>
                                          <p:attrName>style.visibility</p:attrName>
                                        </p:attrNameLst>
                                      </p:cBhvr>
                                      <p:to>
                                        <p:strVal val="visible"/>
                                      </p:to>
                                    </p:set>
                                    <p:animEffect transition="in" filter="checkerboard(across)">
                                      <p:cBhvr>
                                        <p:cTn id="52" dur="500"/>
                                        <p:tgtEl>
                                          <p:spTgt spid="1229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533400" y="304800"/>
            <a:ext cx="7924800" cy="6324600"/>
          </a:xfrm>
        </p:spPr>
        <p:txBody>
          <a:bodyPr/>
          <a:lstStyle/>
          <a:p>
            <a:r>
              <a:rPr lang="en-PH" sz="2400" b="1" i="1" dirty="0">
                <a:solidFill>
                  <a:schemeClr val="tx1"/>
                </a:solidFill>
                <a:latin typeface="Calibri" charset="0"/>
              </a:rPr>
              <a:t>PARABOLA WITH VERTEX AT V (h, k)</a:t>
            </a:r>
          </a:p>
          <a:p>
            <a:pPr algn="just"/>
            <a:endParaRPr lang="en-US" sz="2800" b="1" i="1" dirty="0">
              <a:solidFill>
                <a:schemeClr val="tx1"/>
              </a:solidFill>
              <a:latin typeface="Calibri" charset="0"/>
            </a:endParaRPr>
          </a:p>
        </p:txBody>
      </p:sp>
      <p:pic>
        <p:nvPicPr>
          <p:cNvPr id="1331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74725"/>
            <a:ext cx="7391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urved Connector 3"/>
          <p:cNvCxnSpPr/>
          <p:nvPr/>
        </p:nvCxnSpPr>
        <p:spPr>
          <a:xfrm>
            <a:off x="2514600" y="2303463"/>
            <a:ext cx="304800" cy="228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checkerboard(across)">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checkerboard(across)">
                                      <p:cBhvr>
                                        <p:cTn id="12" dur="500"/>
                                        <p:tgtEl>
                                          <p:spTgt spid="13315"/>
                                        </p:tgtEl>
                                      </p:cBhvr>
                                    </p:animEffect>
                                  </p:childTnLst>
                                </p:cTn>
                              </p:par>
                              <p:par>
                                <p:cTn id="13" presetID="5"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01000" cy="5943600"/>
          </a:xfrm>
        </p:spPr>
        <p:txBody>
          <a:bodyPr/>
          <a:lstStyle/>
          <a:p>
            <a:pPr algn="just" eaLnBrk="1" hangingPunct="1"/>
            <a:r>
              <a:rPr lang="en-PH" sz="2400" dirty="0">
                <a:solidFill>
                  <a:srgbClr val="0D0D0D"/>
                </a:solidFill>
                <a:latin typeface="Calibri" charset="0"/>
              </a:rPr>
              <a:t>     </a:t>
            </a:r>
            <a:endParaRPr lang="en-PH" sz="2400" dirty="0" smtClean="0">
              <a:solidFill>
                <a:srgbClr val="0D0D0D"/>
              </a:solidFill>
              <a:latin typeface="Calibri" charset="0"/>
            </a:endParaRPr>
          </a:p>
          <a:p>
            <a:pPr algn="just" eaLnBrk="1" hangingPunct="1"/>
            <a:r>
              <a:rPr lang="en-PH" sz="2400" dirty="0">
                <a:solidFill>
                  <a:srgbClr val="0D0D0D"/>
                </a:solidFill>
                <a:latin typeface="Calibri" charset="0"/>
              </a:rPr>
              <a:t> </a:t>
            </a:r>
            <a:r>
              <a:rPr lang="en-PH" sz="2400" dirty="0" smtClean="0">
                <a:solidFill>
                  <a:srgbClr val="0D0D0D"/>
                </a:solidFill>
                <a:latin typeface="Calibri" charset="0"/>
              </a:rPr>
              <a:t>       Consider </a:t>
            </a:r>
            <a:r>
              <a:rPr lang="en-PH" sz="2400" dirty="0">
                <a:solidFill>
                  <a:srgbClr val="0D0D0D"/>
                </a:solidFill>
                <a:latin typeface="Calibri" charset="0"/>
              </a:rPr>
              <a:t>a parabola whose axis is parallel to, but not on, a coordinate axis. </a:t>
            </a:r>
            <a:r>
              <a:rPr lang="en-PH" sz="2400" dirty="0" smtClean="0">
                <a:solidFill>
                  <a:srgbClr val="0D0D0D"/>
                </a:solidFill>
                <a:latin typeface="Calibri" charset="0"/>
              </a:rPr>
              <a:t>Let the vertex be at point V(h</a:t>
            </a:r>
            <a:r>
              <a:rPr lang="en-PH" sz="2400" dirty="0">
                <a:solidFill>
                  <a:srgbClr val="0D0D0D"/>
                </a:solidFill>
                <a:latin typeface="Calibri" charset="0"/>
              </a:rPr>
              <a:t>, k) and the </a:t>
            </a:r>
            <a:r>
              <a:rPr lang="en-PH" sz="2400" dirty="0" smtClean="0">
                <a:solidFill>
                  <a:srgbClr val="0D0D0D"/>
                </a:solidFill>
                <a:latin typeface="Calibri" charset="0"/>
              </a:rPr>
              <a:t>focus at F(h+a</a:t>
            </a:r>
            <a:r>
              <a:rPr lang="en-PH" sz="2400" dirty="0">
                <a:solidFill>
                  <a:srgbClr val="0D0D0D"/>
                </a:solidFill>
                <a:latin typeface="Calibri" charset="0"/>
              </a:rPr>
              <a:t>, k). I</a:t>
            </a:r>
            <a:r>
              <a:rPr lang="en-PH" sz="2400" dirty="0" smtClean="0">
                <a:solidFill>
                  <a:srgbClr val="0D0D0D"/>
                </a:solidFill>
                <a:latin typeface="Calibri" charset="0"/>
              </a:rPr>
              <a:t>ntroduce </a:t>
            </a:r>
            <a:r>
              <a:rPr lang="en-PH" sz="2400" dirty="0">
                <a:solidFill>
                  <a:srgbClr val="0D0D0D"/>
                </a:solidFill>
                <a:latin typeface="Calibri" charset="0"/>
              </a:rPr>
              <a:t>another pair of axes by a </a:t>
            </a:r>
            <a:r>
              <a:rPr lang="en-PH" sz="2400" dirty="0" smtClean="0">
                <a:solidFill>
                  <a:srgbClr val="0D0D0D"/>
                </a:solidFill>
                <a:latin typeface="Calibri" charset="0"/>
              </a:rPr>
              <a:t>translation of the Origin (0, 0) </a:t>
            </a:r>
            <a:r>
              <a:rPr lang="en-PH" sz="2400" dirty="0">
                <a:solidFill>
                  <a:srgbClr val="0D0D0D"/>
                </a:solidFill>
                <a:latin typeface="Calibri" charset="0"/>
              </a:rPr>
              <a:t>to the point </a:t>
            </a:r>
            <a:r>
              <a:rPr lang="en-PH" sz="2400" dirty="0" smtClean="0">
                <a:solidFill>
                  <a:srgbClr val="0D0D0D"/>
                </a:solidFill>
                <a:latin typeface="Calibri" charset="0"/>
              </a:rPr>
              <a:t>O’(h</a:t>
            </a:r>
            <a:r>
              <a:rPr lang="en-PH" sz="2400" dirty="0">
                <a:solidFill>
                  <a:srgbClr val="0D0D0D"/>
                </a:solidFill>
                <a:latin typeface="Calibri" charset="0"/>
              </a:rPr>
              <a:t>, k). Since the distance from the vertex to the focus is a, </a:t>
            </a:r>
            <a:r>
              <a:rPr lang="en-PH" sz="2400" dirty="0" smtClean="0">
                <a:solidFill>
                  <a:srgbClr val="0D0D0D"/>
                </a:solidFill>
                <a:latin typeface="Calibri" charset="0"/>
              </a:rPr>
              <a:t>the equation of the parabola on the x’y’ plane is given by:</a:t>
            </a:r>
            <a:endParaRPr lang="en-PH" sz="2400" dirty="0">
              <a:solidFill>
                <a:srgbClr val="0D0D0D"/>
              </a:solidFill>
              <a:latin typeface="Calibri" charset="0"/>
            </a:endParaRPr>
          </a:p>
          <a:p>
            <a:pPr eaLnBrk="1" hangingPunct="1"/>
            <a:r>
              <a:rPr lang="en-US" sz="2400" b="1" i="1" dirty="0">
                <a:solidFill>
                  <a:srgbClr val="0D0D0D"/>
                </a:solidFill>
                <a:latin typeface="Calibri" charset="0"/>
              </a:rPr>
              <a:t>y</a:t>
            </a:r>
            <a:r>
              <a:rPr lang="ja-JP" altLang="en-US" sz="2400" b="1" i="1" dirty="0">
                <a:solidFill>
                  <a:srgbClr val="0D0D0D"/>
                </a:solidFill>
                <a:latin typeface="Calibri" charset="0"/>
              </a:rPr>
              <a:t>’</a:t>
            </a:r>
            <a:r>
              <a:rPr lang="en-US" sz="2400" b="1" i="1" baseline="30000" dirty="0">
                <a:solidFill>
                  <a:srgbClr val="0D0D0D"/>
                </a:solidFill>
                <a:latin typeface="Calibri" charset="0"/>
              </a:rPr>
              <a:t>2</a:t>
            </a:r>
            <a:r>
              <a:rPr lang="en-US" sz="2400" b="1" i="1" dirty="0">
                <a:solidFill>
                  <a:srgbClr val="0D0D0D"/>
                </a:solidFill>
                <a:latin typeface="Calibri" charset="0"/>
              </a:rPr>
              <a:t> = 4ax</a:t>
            </a:r>
            <a:r>
              <a:rPr lang="ja-JP" altLang="en-US" sz="2400" b="1" i="1" dirty="0">
                <a:solidFill>
                  <a:srgbClr val="0D0D0D"/>
                </a:solidFill>
                <a:latin typeface="Calibri" charset="0"/>
              </a:rPr>
              <a:t>’</a:t>
            </a:r>
            <a:endParaRPr lang="en-US" sz="2400" b="1" i="1" dirty="0">
              <a:solidFill>
                <a:srgbClr val="0D0D0D"/>
              </a:solidFill>
              <a:latin typeface="Calibri" charset="0"/>
            </a:endParaRPr>
          </a:p>
          <a:p>
            <a:pPr algn="just" eaLnBrk="1" hangingPunct="1"/>
            <a:r>
              <a:rPr lang="en-PH" sz="2400" dirty="0">
                <a:solidFill>
                  <a:srgbClr val="0D0D0D"/>
                </a:solidFill>
                <a:latin typeface="Calibri" charset="0"/>
              </a:rPr>
              <a:t>     </a:t>
            </a:r>
            <a:r>
              <a:rPr lang="en-PH" sz="2400" dirty="0" smtClean="0">
                <a:solidFill>
                  <a:srgbClr val="0D0D0D"/>
                </a:solidFill>
                <a:latin typeface="Calibri" charset="0"/>
              </a:rPr>
              <a:t>Let     x’ = x - h    and     y’ = y </a:t>
            </a:r>
            <a:r>
              <a:rPr lang="en-US" sz="2400" dirty="0" smtClean="0">
                <a:solidFill>
                  <a:srgbClr val="0D0D0D"/>
                </a:solidFill>
                <a:latin typeface="Calibri" charset="0"/>
              </a:rPr>
              <a:t>–</a:t>
            </a:r>
            <a:r>
              <a:rPr lang="en-PH" sz="2400" dirty="0" smtClean="0">
                <a:solidFill>
                  <a:srgbClr val="0D0D0D"/>
                </a:solidFill>
                <a:latin typeface="Calibri" charset="0"/>
              </a:rPr>
              <a:t> k      ( the translation formula)</a:t>
            </a:r>
          </a:p>
          <a:p>
            <a:pPr algn="just" eaLnBrk="1" hangingPunct="1"/>
            <a:endParaRPr lang="en-PH" sz="2400" dirty="0" smtClean="0">
              <a:solidFill>
                <a:srgbClr val="0D0D0D"/>
              </a:solidFill>
              <a:latin typeface="Calibri" charset="0"/>
            </a:endParaRPr>
          </a:p>
          <a:p>
            <a:pPr algn="just" eaLnBrk="1" hangingPunct="1"/>
            <a:r>
              <a:rPr lang="en-PH" sz="2400" dirty="0" smtClean="0">
                <a:solidFill>
                  <a:srgbClr val="0D0D0D"/>
                </a:solidFill>
                <a:latin typeface="Calibri" charset="0"/>
              </a:rPr>
              <a:t> Then the </a:t>
            </a:r>
            <a:r>
              <a:rPr lang="en-PH" sz="2400" dirty="0">
                <a:solidFill>
                  <a:srgbClr val="0D0D0D"/>
                </a:solidFill>
                <a:latin typeface="Calibri" charset="0"/>
              </a:rPr>
              <a:t>equation of a parabola with vertex at (h, k) and focus at (h+a, k) </a:t>
            </a:r>
            <a:r>
              <a:rPr lang="en-PH" sz="2400" dirty="0" smtClean="0">
                <a:solidFill>
                  <a:srgbClr val="0D0D0D"/>
                </a:solidFill>
                <a:latin typeface="Calibri" charset="0"/>
              </a:rPr>
              <a:t>on the xy plane is</a:t>
            </a:r>
            <a:endParaRPr lang="en-PH" sz="2400" dirty="0">
              <a:solidFill>
                <a:srgbClr val="0D0D0D"/>
              </a:solidFill>
              <a:latin typeface="Calibri" charset="0"/>
            </a:endParaRPr>
          </a:p>
          <a:p>
            <a:pPr eaLnBrk="1" hangingPunct="1"/>
            <a:r>
              <a:rPr lang="en-PH" sz="2400" b="1" i="1" dirty="0">
                <a:solidFill>
                  <a:srgbClr val="0D0D0D"/>
                </a:solidFill>
                <a:latin typeface="Calibri" charset="0"/>
              </a:rPr>
              <a:t>(y – k)</a:t>
            </a:r>
            <a:r>
              <a:rPr lang="en-PH" sz="2400" b="1" i="1" baseline="30000" dirty="0">
                <a:solidFill>
                  <a:srgbClr val="0D0D0D"/>
                </a:solidFill>
                <a:latin typeface="Calibri" charset="0"/>
              </a:rPr>
              <a:t>2</a:t>
            </a:r>
            <a:r>
              <a:rPr lang="en-PH" sz="2400" b="1" i="1" dirty="0">
                <a:solidFill>
                  <a:srgbClr val="0D0D0D"/>
                </a:solidFill>
                <a:latin typeface="Calibri" charset="0"/>
              </a:rPr>
              <a:t> = 4a (x – h)</a:t>
            </a:r>
            <a:endParaRPr lang="en-US" sz="2400" b="1" i="1" dirty="0">
              <a:solidFill>
                <a:srgbClr val="0D0D0D"/>
              </a:solidFill>
              <a:latin typeface="Calibri" charset="0"/>
            </a:endParaRPr>
          </a:p>
          <a:p>
            <a:pPr algn="just" eaLnBrk="1" hangingPunct="1"/>
            <a:endParaRPr lang="en-US" sz="2400" dirty="0">
              <a:solidFill>
                <a:srgbClr val="0D0D0D"/>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685800" y="457200"/>
            <a:ext cx="7772400" cy="6019800"/>
          </a:xfrm>
        </p:spPr>
        <p:txBody>
          <a:bodyPr/>
          <a:lstStyle/>
          <a:p>
            <a:r>
              <a:rPr lang="en-PH" sz="2400" b="1" i="1" dirty="0">
                <a:solidFill>
                  <a:schemeClr val="tx1"/>
                </a:solidFill>
                <a:latin typeface="Calibri" charset="0"/>
              </a:rPr>
              <a:t>Equations of parabola with vertex at V (h, k)</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7914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Rot="1" noChangeAspect="1" noMove="1" noResize="1" noEditPoints="1" noAdjustHandles="1" noChangeArrowheads="1" noChangeShapeType="1" noTextEdit="1"/>
          </p:cNvSpPr>
          <p:nvPr/>
        </p:nvSpPr>
        <p:spPr>
          <a:xfrm>
            <a:off x="772634" y="5126665"/>
            <a:ext cx="3438517" cy="461665"/>
          </a:xfrm>
          <a:prstGeom prst="rect">
            <a:avLst/>
          </a:prstGeom>
          <a:blipFill rotWithShape="1">
            <a:blip r:embed="rId3"/>
            <a:stretch>
              <a:fillRect b="-19737"/>
            </a:stretch>
          </a:blipFill>
        </p:spPr>
        <p:txBody>
          <a:bodyPr/>
          <a:lstStyle/>
          <a:p>
            <a:pPr>
              <a:defRPr/>
            </a:pPr>
            <a:r>
              <a:rPr lang="en-PH">
                <a:noFill/>
                <a:ea typeface="+mn-ea"/>
              </a:rPr>
              <a:t> </a:t>
            </a:r>
          </a:p>
        </p:txBody>
      </p:sp>
      <p:sp>
        <p:nvSpPr>
          <p:cNvPr id="5" name="TextBox 4"/>
          <p:cNvSpPr txBox="1">
            <a:spLocks noRot="1" noChangeAspect="1" noMove="1" noResize="1" noEditPoints="1" noAdjustHandles="1" noChangeArrowheads="1" noChangeShapeType="1" noTextEdit="1"/>
          </p:cNvSpPr>
          <p:nvPr/>
        </p:nvSpPr>
        <p:spPr>
          <a:xfrm>
            <a:off x="4613873" y="5108945"/>
            <a:ext cx="3438517" cy="461665"/>
          </a:xfrm>
          <a:prstGeom prst="rect">
            <a:avLst/>
          </a:prstGeom>
          <a:blipFill rotWithShape="1">
            <a:blip r:embed="rId4"/>
            <a:stretch>
              <a:fillRect b="-19737"/>
            </a:stretch>
          </a:blipFill>
        </p:spPr>
        <p:txBody>
          <a:bodyPr/>
          <a:lstStyle/>
          <a:p>
            <a:pPr>
              <a:defRPr/>
            </a:pPr>
            <a:r>
              <a:rPr lang="en-PH">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checkerboard(across)">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checkerboard(across)">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685800" y="2416175"/>
            <a:ext cx="7772400" cy="1470025"/>
          </a:xfrm>
        </p:spPr>
        <p:txBody>
          <a:bodyPr/>
          <a:lstStyle/>
          <a:p>
            <a:pPr eaLnBrk="1" hangingPunct="1"/>
            <a:r>
              <a:rPr lang="en-US" sz="2800" b="1" dirty="0" smtClean="0">
                <a:latin typeface="Calibri" charset="0"/>
              </a:rPr>
              <a:t>Lesson 1:   CIRCLE</a:t>
            </a:r>
            <a:r>
              <a:rPr lang="en-US" sz="2800" b="1" dirty="0">
                <a:latin typeface="Calibri" charset="0"/>
              </a:rPr>
              <a:t/>
            </a:r>
            <a:br>
              <a:rPr lang="en-US" sz="2800" b="1" dirty="0">
                <a:latin typeface="Calibri" charset="0"/>
              </a:rPr>
            </a:br>
            <a:endParaRPr lang="en-US" sz="2800" b="1" dirty="0">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2"/>
          <p:cNvSpPr>
            <a:spLocks noGrp="1"/>
          </p:cNvSpPr>
          <p:nvPr>
            <p:ph type="subTitle" idx="1"/>
          </p:nvPr>
        </p:nvSpPr>
        <p:spPr>
          <a:xfrm>
            <a:off x="457200" y="381000"/>
            <a:ext cx="8153400" cy="6096000"/>
          </a:xfrm>
        </p:spPr>
        <p:txBody>
          <a:bodyPr/>
          <a:lstStyle/>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a:p>
            <a:pPr algn="just"/>
            <a:endParaRPr lang="en-US" sz="2800">
              <a:solidFill>
                <a:schemeClr val="tx1"/>
              </a:solidFill>
              <a:latin typeface="Calibri" charset="0"/>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Rot="1" noChangeAspect="1" noMove="1" noResize="1" noEditPoints="1" noAdjustHandles="1" noChangeArrowheads="1" noChangeShapeType="1" noTextEdit="1"/>
          </p:cNvSpPr>
          <p:nvPr/>
        </p:nvSpPr>
        <p:spPr>
          <a:xfrm>
            <a:off x="593655" y="4862625"/>
            <a:ext cx="3276600" cy="461665"/>
          </a:xfrm>
          <a:prstGeom prst="rect">
            <a:avLst/>
          </a:prstGeom>
          <a:blipFill rotWithShape="1">
            <a:blip r:embed="rId3"/>
            <a:stretch>
              <a:fillRect b="-21333"/>
            </a:stretch>
          </a:blipFill>
        </p:spPr>
        <p:txBody>
          <a:bodyPr/>
          <a:lstStyle/>
          <a:p>
            <a:pPr>
              <a:defRPr/>
            </a:pPr>
            <a:r>
              <a:rPr lang="en-PH">
                <a:noFill/>
                <a:ea typeface="+mn-ea"/>
              </a:rPr>
              <a:t> </a:t>
            </a:r>
          </a:p>
        </p:txBody>
      </p:sp>
      <p:sp>
        <p:nvSpPr>
          <p:cNvPr id="5" name="TextBox 4"/>
          <p:cNvSpPr txBox="1">
            <a:spLocks noRot="1" noChangeAspect="1" noMove="1" noResize="1" noEditPoints="1" noAdjustHandles="1" noChangeArrowheads="1" noChangeShapeType="1" noTextEdit="1"/>
          </p:cNvSpPr>
          <p:nvPr/>
        </p:nvSpPr>
        <p:spPr>
          <a:xfrm>
            <a:off x="5181600" y="4906925"/>
            <a:ext cx="3276600" cy="461665"/>
          </a:xfrm>
          <a:prstGeom prst="rect">
            <a:avLst/>
          </a:prstGeom>
          <a:blipFill rotWithShape="1">
            <a:blip r:embed="rId4"/>
            <a:stretch>
              <a:fillRect b="-19737"/>
            </a:stretch>
          </a:blipFill>
        </p:spPr>
        <p:txBody>
          <a:bodyPr/>
          <a:lstStyle/>
          <a:p>
            <a:pPr>
              <a:defRPr/>
            </a:pPr>
            <a:r>
              <a:rPr lang="en-PH" dirty="0">
                <a:noFill/>
                <a:ea typeface="+mn-ea"/>
              </a:rPr>
              <a:t> </a:t>
            </a:r>
          </a:p>
        </p:txBody>
      </p:sp>
      <p:sp>
        <p:nvSpPr>
          <p:cNvPr id="6" name="TextBox 5"/>
          <p:cNvSpPr txBox="1">
            <a:spLocks noChangeArrowheads="1"/>
          </p:cNvSpPr>
          <p:nvPr/>
        </p:nvSpPr>
        <p:spPr bwMode="auto">
          <a:xfrm>
            <a:off x="6588125" y="4967288"/>
            <a:ext cx="381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checkerboard(across)">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2"/>
          <p:cNvSpPr>
            <a:spLocks noGrp="1"/>
          </p:cNvSpPr>
          <p:nvPr>
            <p:ph type="subTitle" idx="1"/>
          </p:nvPr>
        </p:nvSpPr>
        <p:spPr>
          <a:xfrm>
            <a:off x="434975" y="381000"/>
            <a:ext cx="8305800" cy="6019800"/>
          </a:xfrm>
        </p:spPr>
        <p:txBody>
          <a:bodyPr/>
          <a:lstStyle/>
          <a:p>
            <a:pPr algn="just"/>
            <a:r>
              <a:rPr lang="en-PH" sz="2800" b="1" i="1" dirty="0">
                <a:solidFill>
                  <a:schemeClr val="tx1"/>
                </a:solidFill>
                <a:latin typeface="Calibri" charset="0"/>
              </a:rPr>
              <a:t> </a:t>
            </a:r>
            <a:r>
              <a:rPr lang="en-PH" sz="2800" b="1" i="1" dirty="0" smtClean="0">
                <a:solidFill>
                  <a:schemeClr val="tx1"/>
                </a:solidFill>
                <a:latin typeface="Calibri" charset="0"/>
              </a:rPr>
              <a:t>      </a:t>
            </a:r>
            <a:r>
              <a:rPr lang="en-PH" sz="2400" b="1" i="1" dirty="0" smtClean="0">
                <a:solidFill>
                  <a:schemeClr val="tx1"/>
                </a:solidFill>
                <a:latin typeface="Calibri" charset="0"/>
              </a:rPr>
              <a:t> </a:t>
            </a:r>
            <a:r>
              <a:rPr lang="en-PH" sz="2400" b="1" i="1" dirty="0">
                <a:solidFill>
                  <a:schemeClr val="tx1"/>
                </a:solidFill>
                <a:latin typeface="Calibri" charset="0"/>
              </a:rPr>
              <a:t>Standard Form	</a:t>
            </a:r>
            <a:r>
              <a:rPr lang="en-PH" sz="2400" dirty="0">
                <a:solidFill>
                  <a:schemeClr val="tx1"/>
                </a:solidFill>
                <a:latin typeface="Calibri" charset="0"/>
              </a:rPr>
              <a:t>		                 </a:t>
            </a:r>
            <a:r>
              <a:rPr lang="en-PH" sz="2400" b="1" i="1" dirty="0">
                <a:solidFill>
                  <a:schemeClr val="tx1"/>
                </a:solidFill>
                <a:latin typeface="Calibri" charset="0"/>
              </a:rPr>
              <a:t>General Form</a:t>
            </a:r>
          </a:p>
          <a:p>
            <a:pPr algn="just"/>
            <a:endParaRPr lang="en-PH" sz="2400" dirty="0">
              <a:solidFill>
                <a:schemeClr val="tx1"/>
              </a:solidFill>
              <a:latin typeface="Calibri" charset="0"/>
            </a:endParaRPr>
          </a:p>
          <a:p>
            <a:pPr algn="just"/>
            <a:r>
              <a:rPr lang="en-PH" sz="2400" dirty="0">
                <a:solidFill>
                  <a:schemeClr val="tx1"/>
                </a:solidFill>
                <a:latin typeface="Calibri" charset="0"/>
              </a:rPr>
              <a:t>(y – k)</a:t>
            </a:r>
            <a:r>
              <a:rPr lang="en-PH" sz="2400" baseline="30000" dirty="0">
                <a:solidFill>
                  <a:schemeClr val="tx1"/>
                </a:solidFill>
                <a:latin typeface="Calibri" charset="0"/>
              </a:rPr>
              <a:t>2</a:t>
            </a:r>
            <a:r>
              <a:rPr lang="en-PH" sz="2400" dirty="0">
                <a:solidFill>
                  <a:schemeClr val="tx1"/>
                </a:solidFill>
                <a:latin typeface="Calibri" charset="0"/>
              </a:rPr>
              <a:t> = 4a (x – h)</a:t>
            </a:r>
          </a:p>
          <a:p>
            <a:pPr algn="just"/>
            <a:r>
              <a:rPr lang="en-PH" sz="2400" dirty="0">
                <a:solidFill>
                  <a:schemeClr val="tx1"/>
                </a:solidFill>
                <a:latin typeface="Calibri" charset="0"/>
              </a:rPr>
              <a:t>					           y</a:t>
            </a:r>
            <a:r>
              <a:rPr lang="en-PH" sz="2400" baseline="30000" dirty="0">
                <a:solidFill>
                  <a:schemeClr val="tx1"/>
                </a:solidFill>
                <a:latin typeface="Calibri" charset="0"/>
              </a:rPr>
              <a:t>2</a:t>
            </a:r>
            <a:r>
              <a:rPr lang="en-PH" sz="2400" dirty="0">
                <a:solidFill>
                  <a:schemeClr val="tx1"/>
                </a:solidFill>
                <a:latin typeface="Calibri" charset="0"/>
              </a:rPr>
              <a:t> + Dy + Ex + F = 0</a:t>
            </a:r>
          </a:p>
          <a:p>
            <a:pPr algn="just"/>
            <a:r>
              <a:rPr lang="en-PH" sz="2400" dirty="0">
                <a:solidFill>
                  <a:schemeClr val="tx1"/>
                </a:solidFill>
                <a:latin typeface="Calibri" charset="0"/>
              </a:rPr>
              <a:t>(y – k)</a:t>
            </a:r>
            <a:r>
              <a:rPr lang="en-PH" sz="2400" baseline="30000" dirty="0">
                <a:solidFill>
                  <a:schemeClr val="tx1"/>
                </a:solidFill>
                <a:latin typeface="Calibri" charset="0"/>
              </a:rPr>
              <a:t>2</a:t>
            </a:r>
            <a:r>
              <a:rPr lang="en-PH" sz="2400" dirty="0">
                <a:solidFill>
                  <a:schemeClr val="tx1"/>
                </a:solidFill>
                <a:latin typeface="Calibri" charset="0"/>
              </a:rPr>
              <a:t> = - 4a (x – h)</a:t>
            </a: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r>
              <a:rPr lang="en-PH" sz="2400" dirty="0">
                <a:solidFill>
                  <a:schemeClr val="tx1"/>
                </a:solidFill>
                <a:latin typeface="Calibri" charset="0"/>
              </a:rPr>
              <a:t>(x – h)</a:t>
            </a:r>
            <a:r>
              <a:rPr lang="en-PH" sz="2400" baseline="30000" dirty="0">
                <a:solidFill>
                  <a:schemeClr val="tx1"/>
                </a:solidFill>
                <a:latin typeface="Calibri" charset="0"/>
              </a:rPr>
              <a:t>2</a:t>
            </a:r>
            <a:r>
              <a:rPr lang="en-PH" sz="2400" dirty="0">
                <a:solidFill>
                  <a:schemeClr val="tx1"/>
                </a:solidFill>
                <a:latin typeface="Calibri" charset="0"/>
              </a:rPr>
              <a:t> = 4a (y – k)</a:t>
            </a:r>
          </a:p>
          <a:p>
            <a:pPr algn="just"/>
            <a:r>
              <a:rPr lang="en-PH" sz="2400" dirty="0">
                <a:solidFill>
                  <a:schemeClr val="tx1"/>
                </a:solidFill>
                <a:latin typeface="Calibri" charset="0"/>
              </a:rPr>
              <a:t>					           x</a:t>
            </a:r>
            <a:r>
              <a:rPr lang="en-PH" sz="2400" baseline="30000" dirty="0">
                <a:solidFill>
                  <a:schemeClr val="tx1"/>
                </a:solidFill>
                <a:latin typeface="Calibri" charset="0"/>
              </a:rPr>
              <a:t>2</a:t>
            </a:r>
            <a:r>
              <a:rPr lang="en-PH" sz="2400" dirty="0">
                <a:solidFill>
                  <a:schemeClr val="tx1"/>
                </a:solidFill>
                <a:latin typeface="Calibri" charset="0"/>
              </a:rPr>
              <a:t> + Dx + Ey + F = 0</a:t>
            </a:r>
          </a:p>
          <a:p>
            <a:pPr algn="just"/>
            <a:r>
              <a:rPr lang="en-PH" sz="2400" dirty="0">
                <a:solidFill>
                  <a:schemeClr val="tx1"/>
                </a:solidFill>
                <a:latin typeface="Calibri" charset="0"/>
              </a:rPr>
              <a:t>(x – h)</a:t>
            </a:r>
            <a:r>
              <a:rPr lang="en-PH" sz="2400" baseline="30000" dirty="0">
                <a:solidFill>
                  <a:schemeClr val="tx1"/>
                </a:solidFill>
                <a:latin typeface="Calibri" charset="0"/>
              </a:rPr>
              <a:t>2</a:t>
            </a:r>
            <a:r>
              <a:rPr lang="en-PH" sz="2400" dirty="0">
                <a:solidFill>
                  <a:schemeClr val="tx1"/>
                </a:solidFill>
                <a:latin typeface="Calibri" charset="0"/>
              </a:rPr>
              <a:t> = - 4a (y – k)</a:t>
            </a:r>
          </a:p>
          <a:p>
            <a:pPr algn="just"/>
            <a:endParaRPr lang="en-PH" sz="2400" dirty="0">
              <a:solidFill>
                <a:schemeClr val="tx1"/>
              </a:solidFill>
              <a:latin typeface="Calibri" charset="0"/>
            </a:endParaRP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363" y="1905000"/>
            <a:ext cx="2103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488" y="4114800"/>
            <a:ext cx="2103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checkerboard(across)">
                                      <p:cBhvr>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checkerboard(across)">
                                      <p:cBhvr>
                                        <p:cTn id="12" dur="500"/>
                                        <p:tgtEl>
                                          <p:spTgt spid="174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410">
                                            <p:txEl>
                                              <p:pRg st="4" end="4"/>
                                            </p:txEl>
                                          </p:spTgt>
                                        </p:tgtEl>
                                        <p:attrNameLst>
                                          <p:attrName>style.visibility</p:attrName>
                                        </p:attrNameLst>
                                      </p:cBhvr>
                                      <p:to>
                                        <p:strVal val="visible"/>
                                      </p:to>
                                    </p:set>
                                    <p:animEffect transition="in" filter="checkerboard(across)">
                                      <p:cBhvr>
                                        <p:cTn id="17" dur="500"/>
                                        <p:tgtEl>
                                          <p:spTgt spid="1741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checkerboard(across)">
                                      <p:cBhvr>
                                        <p:cTn id="22" dur="500"/>
                                        <p:tgtEl>
                                          <p:spTgt spid="174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7410">
                                            <p:txEl>
                                              <p:pRg st="3" end="3"/>
                                            </p:txEl>
                                          </p:spTgt>
                                        </p:tgtEl>
                                        <p:attrNameLst>
                                          <p:attrName>style.visibility</p:attrName>
                                        </p:attrNameLst>
                                      </p:cBhvr>
                                      <p:to>
                                        <p:strVal val="visible"/>
                                      </p:to>
                                    </p:set>
                                    <p:animEffect transition="in" filter="checkerboard(across)">
                                      <p:cBhvr>
                                        <p:cTn id="27" dur="500"/>
                                        <p:tgtEl>
                                          <p:spTgt spid="1741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7410">
                                            <p:txEl>
                                              <p:pRg st="7" end="7"/>
                                            </p:txEl>
                                          </p:spTgt>
                                        </p:tgtEl>
                                        <p:attrNameLst>
                                          <p:attrName>style.visibility</p:attrName>
                                        </p:attrNameLst>
                                      </p:cBhvr>
                                      <p:to>
                                        <p:strVal val="visible"/>
                                      </p:to>
                                    </p:set>
                                    <p:animEffect transition="in" filter="checkerboard(across)">
                                      <p:cBhvr>
                                        <p:cTn id="32" dur="500"/>
                                        <p:tgtEl>
                                          <p:spTgt spid="174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7410">
                                            <p:txEl>
                                              <p:pRg st="9" end="9"/>
                                            </p:txEl>
                                          </p:spTgt>
                                        </p:tgtEl>
                                        <p:attrNameLst>
                                          <p:attrName>style.visibility</p:attrName>
                                        </p:attrNameLst>
                                      </p:cBhvr>
                                      <p:to>
                                        <p:strVal val="visible"/>
                                      </p:to>
                                    </p:set>
                                    <p:animEffect transition="in" filter="checkerboard(across)">
                                      <p:cBhvr>
                                        <p:cTn id="37" dur="500"/>
                                        <p:tgtEl>
                                          <p:spTgt spid="17410">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7412"/>
                                        </p:tgtEl>
                                        <p:attrNameLst>
                                          <p:attrName>style.visibility</p:attrName>
                                        </p:attrNameLst>
                                      </p:cBhvr>
                                      <p:to>
                                        <p:strVal val="visible"/>
                                      </p:to>
                                    </p:set>
                                    <p:animEffect transition="in" filter="checkerboard(across)">
                                      <p:cBhvr>
                                        <p:cTn id="42" dur="500"/>
                                        <p:tgtEl>
                                          <p:spTgt spid="174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7410">
                                            <p:txEl>
                                              <p:pRg st="8" end="8"/>
                                            </p:txEl>
                                          </p:spTgt>
                                        </p:tgtEl>
                                        <p:attrNameLst>
                                          <p:attrName>style.visibility</p:attrName>
                                        </p:attrNameLst>
                                      </p:cBhvr>
                                      <p:to>
                                        <p:strVal val="visible"/>
                                      </p:to>
                                    </p:set>
                                    <p:animEffect transition="in" filter="checkerboard(across)">
                                      <p:cBhvr>
                                        <p:cTn id="47"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p:cNvSpPr>
            <a:spLocks noGrp="1"/>
          </p:cNvSpPr>
          <p:nvPr>
            <p:ph type="subTitle" idx="1"/>
          </p:nvPr>
        </p:nvSpPr>
        <p:spPr>
          <a:xfrm>
            <a:off x="457200" y="228600"/>
            <a:ext cx="8305800" cy="6400800"/>
          </a:xfrm>
        </p:spPr>
        <p:txBody>
          <a:bodyPr/>
          <a:lstStyle/>
          <a:p>
            <a:r>
              <a:rPr lang="en-PH" sz="2400" b="1" i="1" u="sng" dirty="0" smtClean="0">
                <a:solidFill>
                  <a:schemeClr val="tx1"/>
                </a:solidFill>
                <a:latin typeface="Calibri" charset="0"/>
              </a:rPr>
              <a:t>Sample Problems</a:t>
            </a:r>
            <a:endParaRPr lang="en-PH" sz="2400" b="1" i="1" u="sng" dirty="0">
              <a:solidFill>
                <a:schemeClr val="tx1"/>
              </a:solidFill>
              <a:latin typeface="Calibri" charset="0"/>
            </a:endParaRPr>
          </a:p>
          <a:p>
            <a:pPr algn="just"/>
            <a:endParaRPr lang="en-PH" sz="2400" dirty="0">
              <a:solidFill>
                <a:schemeClr val="tx1"/>
              </a:solidFill>
              <a:latin typeface="Calibri" charset="0"/>
            </a:endParaRPr>
          </a:p>
          <a:p>
            <a:pPr algn="just"/>
            <a:r>
              <a:rPr lang="en-PH" sz="2400" dirty="0">
                <a:solidFill>
                  <a:schemeClr val="tx1"/>
                </a:solidFill>
                <a:latin typeface="Calibri" charset="0"/>
              </a:rPr>
              <a:t>1.  </a:t>
            </a:r>
            <a:r>
              <a:rPr lang="en-PH" sz="2000" dirty="0">
                <a:solidFill>
                  <a:schemeClr val="tx1"/>
                </a:solidFill>
                <a:latin typeface="Calibri" charset="0"/>
              </a:rPr>
              <a:t>Draw </a:t>
            </a:r>
            <a:r>
              <a:rPr lang="en-PH" sz="2000" dirty="0" smtClean="0">
                <a:solidFill>
                  <a:schemeClr val="tx1"/>
                </a:solidFill>
                <a:latin typeface="Calibri" charset="0"/>
              </a:rPr>
              <a:t>the parabola defined by </a:t>
            </a:r>
            <a:r>
              <a:rPr lang="en-PH" sz="2000" dirty="0">
                <a:solidFill>
                  <a:schemeClr val="tx1"/>
                </a:solidFill>
                <a:latin typeface="Calibri" charset="0"/>
              </a:rPr>
              <a:t>y</a:t>
            </a:r>
            <a:r>
              <a:rPr lang="en-PH" sz="2000" baseline="30000" dirty="0">
                <a:solidFill>
                  <a:schemeClr val="tx1"/>
                </a:solidFill>
                <a:latin typeface="Calibri" charset="0"/>
              </a:rPr>
              <a:t>2</a:t>
            </a:r>
            <a:r>
              <a:rPr lang="en-PH" sz="2000" dirty="0">
                <a:solidFill>
                  <a:schemeClr val="tx1"/>
                </a:solidFill>
                <a:latin typeface="Calibri" charset="0"/>
              </a:rPr>
              <a:t> + 8x – 6y + 25 = 0</a:t>
            </a:r>
          </a:p>
          <a:p>
            <a:pPr algn="just"/>
            <a:r>
              <a:rPr lang="en-PH" sz="2000" dirty="0">
                <a:solidFill>
                  <a:schemeClr val="tx1"/>
                </a:solidFill>
                <a:latin typeface="Calibri" charset="0"/>
              </a:rPr>
              <a:t>2.  Express x</a:t>
            </a:r>
            <a:r>
              <a:rPr lang="en-PH" sz="2000" baseline="30000" dirty="0">
                <a:solidFill>
                  <a:schemeClr val="tx1"/>
                </a:solidFill>
                <a:latin typeface="Calibri" charset="0"/>
              </a:rPr>
              <a:t>2</a:t>
            </a:r>
            <a:r>
              <a:rPr lang="en-PH" sz="2000" dirty="0">
                <a:solidFill>
                  <a:schemeClr val="tx1"/>
                </a:solidFill>
                <a:latin typeface="Calibri" charset="0"/>
              </a:rPr>
              <a:t> – 12x + 16y – 60 = 0 </a:t>
            </a:r>
            <a:r>
              <a:rPr lang="en-PH" sz="2000" dirty="0" smtClean="0">
                <a:solidFill>
                  <a:schemeClr val="tx1"/>
                </a:solidFill>
                <a:latin typeface="Calibri" charset="0"/>
              </a:rPr>
              <a:t>in </a:t>
            </a:r>
            <a:r>
              <a:rPr lang="en-PH" sz="2000" dirty="0">
                <a:solidFill>
                  <a:schemeClr val="tx1"/>
                </a:solidFill>
                <a:latin typeface="Calibri" charset="0"/>
              </a:rPr>
              <a:t>standard form </a:t>
            </a:r>
            <a:r>
              <a:rPr lang="en-PH" sz="2000" dirty="0" smtClean="0">
                <a:solidFill>
                  <a:schemeClr val="tx1"/>
                </a:solidFill>
                <a:latin typeface="Calibri" charset="0"/>
              </a:rPr>
              <a:t>then draw </a:t>
            </a:r>
            <a:r>
              <a:rPr lang="en-PH" sz="2000" dirty="0">
                <a:solidFill>
                  <a:schemeClr val="tx1"/>
                </a:solidFill>
                <a:latin typeface="Calibri" charset="0"/>
              </a:rPr>
              <a:t>the parabola.</a:t>
            </a:r>
          </a:p>
          <a:p>
            <a:pPr algn="just"/>
            <a:r>
              <a:rPr lang="en-PH" sz="2000" dirty="0">
                <a:solidFill>
                  <a:schemeClr val="tx1"/>
                </a:solidFill>
                <a:latin typeface="Calibri" charset="0"/>
              </a:rPr>
              <a:t>3.  Determine the equation of the parabola </a:t>
            </a:r>
            <a:r>
              <a:rPr lang="en-PH" sz="2000" dirty="0" smtClean="0">
                <a:solidFill>
                  <a:schemeClr val="tx1"/>
                </a:solidFill>
                <a:latin typeface="Calibri" charset="0"/>
              </a:rPr>
              <a:t>(in </a:t>
            </a:r>
            <a:r>
              <a:rPr lang="en-PH" sz="2000" dirty="0">
                <a:solidFill>
                  <a:schemeClr val="tx1"/>
                </a:solidFill>
                <a:latin typeface="Calibri" charset="0"/>
              </a:rPr>
              <a:t>the standard </a:t>
            </a:r>
            <a:r>
              <a:rPr lang="en-PH" sz="2000" dirty="0" smtClean="0">
                <a:solidFill>
                  <a:schemeClr val="tx1"/>
                </a:solidFill>
                <a:latin typeface="Calibri" charset="0"/>
              </a:rPr>
              <a:t>form)  satisfying </a:t>
            </a:r>
            <a:r>
              <a:rPr lang="en-PH" sz="2000" dirty="0">
                <a:solidFill>
                  <a:schemeClr val="tx1"/>
                </a:solidFill>
                <a:latin typeface="Calibri" charset="0"/>
              </a:rPr>
              <a:t>the given </a:t>
            </a:r>
            <a:r>
              <a:rPr lang="en-PH" sz="2000" dirty="0" smtClean="0">
                <a:solidFill>
                  <a:schemeClr val="tx1"/>
                </a:solidFill>
                <a:latin typeface="Calibri" charset="0"/>
              </a:rPr>
              <a:t>conditions; draw the parabola:</a:t>
            </a:r>
            <a:endParaRPr lang="en-PH" sz="2000" dirty="0">
              <a:solidFill>
                <a:schemeClr val="tx1"/>
              </a:solidFill>
              <a:latin typeface="Calibri" charset="0"/>
            </a:endParaRPr>
          </a:p>
          <a:p>
            <a:pPr algn="just"/>
            <a:r>
              <a:rPr lang="en-PH" sz="2000" dirty="0" smtClean="0">
                <a:solidFill>
                  <a:schemeClr val="tx1"/>
                </a:solidFill>
                <a:latin typeface="Calibri" charset="0"/>
              </a:rPr>
              <a:t>       a</a:t>
            </a:r>
            <a:r>
              <a:rPr lang="en-PH" sz="2000" dirty="0">
                <a:solidFill>
                  <a:schemeClr val="tx1"/>
                </a:solidFill>
                <a:latin typeface="Calibri" charset="0"/>
              </a:rPr>
              <a:t>. </a:t>
            </a:r>
            <a:r>
              <a:rPr lang="en-PH" sz="2000" dirty="0" smtClean="0">
                <a:solidFill>
                  <a:schemeClr val="tx1"/>
                </a:solidFill>
                <a:latin typeface="Calibri" charset="0"/>
              </a:rPr>
              <a:t>   V </a:t>
            </a:r>
            <a:r>
              <a:rPr lang="en-PH" sz="2000" dirty="0">
                <a:solidFill>
                  <a:schemeClr val="tx1"/>
                </a:solidFill>
                <a:latin typeface="Calibri" charset="0"/>
              </a:rPr>
              <a:t>(3, 2) and F (5, 2)</a:t>
            </a:r>
          </a:p>
          <a:p>
            <a:pPr algn="just"/>
            <a:r>
              <a:rPr lang="en-PH" sz="2000" dirty="0" smtClean="0">
                <a:solidFill>
                  <a:schemeClr val="tx1"/>
                </a:solidFill>
                <a:latin typeface="Calibri" charset="0"/>
              </a:rPr>
              <a:t>       b</a:t>
            </a:r>
            <a:r>
              <a:rPr lang="en-PH" sz="2000" dirty="0">
                <a:solidFill>
                  <a:schemeClr val="tx1"/>
                </a:solidFill>
                <a:latin typeface="Calibri" charset="0"/>
              </a:rPr>
              <a:t>. </a:t>
            </a:r>
            <a:r>
              <a:rPr lang="en-PH" sz="2000" dirty="0" smtClean="0">
                <a:solidFill>
                  <a:schemeClr val="tx1"/>
                </a:solidFill>
                <a:latin typeface="Calibri" charset="0"/>
              </a:rPr>
              <a:t>   V </a:t>
            </a:r>
            <a:r>
              <a:rPr lang="en-PH" sz="2000" dirty="0">
                <a:solidFill>
                  <a:schemeClr val="tx1"/>
                </a:solidFill>
                <a:latin typeface="Calibri" charset="0"/>
              </a:rPr>
              <a:t>(2, 3) and axis parallel to y axis and passing through (4, 5)</a:t>
            </a:r>
          </a:p>
          <a:p>
            <a:pPr algn="just"/>
            <a:r>
              <a:rPr lang="en-PH" sz="2000" dirty="0" smtClean="0">
                <a:solidFill>
                  <a:schemeClr val="tx1"/>
                </a:solidFill>
                <a:latin typeface="Calibri" charset="0"/>
              </a:rPr>
              <a:t>       c</a:t>
            </a:r>
            <a:r>
              <a:rPr lang="en-PH" sz="2000" dirty="0">
                <a:solidFill>
                  <a:schemeClr val="tx1"/>
                </a:solidFill>
                <a:latin typeface="Calibri" charset="0"/>
              </a:rPr>
              <a:t>. </a:t>
            </a:r>
            <a:r>
              <a:rPr lang="en-PH" sz="2000" dirty="0" smtClean="0">
                <a:solidFill>
                  <a:schemeClr val="tx1"/>
                </a:solidFill>
                <a:latin typeface="Calibri" charset="0"/>
              </a:rPr>
              <a:t>   V  </a:t>
            </a:r>
            <a:r>
              <a:rPr lang="en-PH" sz="2000" dirty="0">
                <a:solidFill>
                  <a:schemeClr val="tx1"/>
                </a:solidFill>
                <a:latin typeface="Calibri" charset="0"/>
              </a:rPr>
              <a:t>(2, 1), Latus rectum at (-1, -5) &amp; (-1, 7)</a:t>
            </a:r>
          </a:p>
          <a:p>
            <a:pPr algn="just"/>
            <a:r>
              <a:rPr lang="en-PH" sz="2000" dirty="0" smtClean="0">
                <a:solidFill>
                  <a:schemeClr val="tx1"/>
                </a:solidFill>
                <a:latin typeface="Calibri" charset="0"/>
              </a:rPr>
              <a:t>       d</a:t>
            </a:r>
            <a:r>
              <a:rPr lang="en-PH" sz="2000" dirty="0">
                <a:solidFill>
                  <a:schemeClr val="tx1"/>
                </a:solidFill>
                <a:latin typeface="Calibri" charset="0"/>
              </a:rPr>
              <a:t>. </a:t>
            </a:r>
            <a:r>
              <a:rPr lang="en-PH" sz="2000" dirty="0" smtClean="0">
                <a:solidFill>
                  <a:schemeClr val="tx1"/>
                </a:solidFill>
                <a:latin typeface="Calibri" charset="0"/>
              </a:rPr>
              <a:t>   V </a:t>
            </a:r>
            <a:r>
              <a:rPr lang="en-PH" sz="2000" dirty="0">
                <a:solidFill>
                  <a:schemeClr val="tx1"/>
                </a:solidFill>
                <a:latin typeface="Calibri" charset="0"/>
              </a:rPr>
              <a:t>(2, -3) and directrix is y = -</a:t>
            </a:r>
            <a:r>
              <a:rPr lang="en-PH" sz="2000" dirty="0" smtClean="0">
                <a:solidFill>
                  <a:schemeClr val="tx1"/>
                </a:solidFill>
                <a:latin typeface="Calibri" charset="0"/>
              </a:rPr>
              <a:t>7</a:t>
            </a:r>
          </a:p>
          <a:p>
            <a:pPr algn="just"/>
            <a:r>
              <a:rPr lang="en-PH" sz="2000" dirty="0">
                <a:solidFill>
                  <a:schemeClr val="tx1"/>
                </a:solidFill>
                <a:latin typeface="Calibri" charset="0"/>
              </a:rPr>
              <a:t> </a:t>
            </a:r>
            <a:r>
              <a:rPr lang="en-PH" sz="2000" dirty="0" smtClean="0">
                <a:solidFill>
                  <a:schemeClr val="tx1"/>
                </a:solidFill>
                <a:latin typeface="Calibri" charset="0"/>
              </a:rPr>
              <a:t>      e.    with vertical axis, vertex </a:t>
            </a:r>
            <a:r>
              <a:rPr lang="en-PH" sz="2000" dirty="0">
                <a:solidFill>
                  <a:schemeClr val="tx1"/>
                </a:solidFill>
                <a:latin typeface="Calibri" charset="0"/>
              </a:rPr>
              <a:t>at (-1, -2), </a:t>
            </a:r>
            <a:r>
              <a:rPr lang="en-PH" sz="2000" dirty="0" smtClean="0">
                <a:solidFill>
                  <a:schemeClr val="tx1"/>
                </a:solidFill>
                <a:latin typeface="Calibri" charset="0"/>
              </a:rPr>
              <a:t>and </a:t>
            </a:r>
            <a:r>
              <a:rPr lang="en-PH" sz="2000" dirty="0">
                <a:solidFill>
                  <a:schemeClr val="tx1"/>
                </a:solidFill>
                <a:latin typeface="Calibri" charset="0"/>
              </a:rPr>
              <a:t>passes through (3, 6</a:t>
            </a:r>
            <a:r>
              <a:rPr lang="en-PH" sz="2000" dirty="0" smtClean="0">
                <a:solidFill>
                  <a:schemeClr val="tx1"/>
                </a:solidFill>
                <a:latin typeface="Calibri" charset="0"/>
              </a:rPr>
              <a:t>).</a:t>
            </a:r>
          </a:p>
          <a:p>
            <a:pPr algn="just"/>
            <a:r>
              <a:rPr lang="en-PH" sz="2000" dirty="0">
                <a:solidFill>
                  <a:schemeClr val="tx1"/>
                </a:solidFill>
                <a:latin typeface="Calibri" charset="0"/>
              </a:rPr>
              <a:t> </a:t>
            </a:r>
            <a:r>
              <a:rPr lang="en-PH" sz="2000" dirty="0" smtClean="0">
                <a:solidFill>
                  <a:schemeClr val="tx1"/>
                </a:solidFill>
                <a:latin typeface="Calibri" charset="0"/>
              </a:rPr>
              <a:t>    </a:t>
            </a:r>
            <a:r>
              <a:rPr lang="en-PH" sz="2000" dirty="0">
                <a:solidFill>
                  <a:schemeClr val="tx1"/>
                </a:solidFill>
                <a:latin typeface="Calibri" charset="0"/>
              </a:rPr>
              <a:t> </a:t>
            </a:r>
            <a:r>
              <a:rPr lang="en-PH" sz="2000" dirty="0" smtClean="0">
                <a:solidFill>
                  <a:schemeClr val="tx1"/>
                </a:solidFill>
                <a:latin typeface="Calibri" charset="0"/>
              </a:rPr>
              <a:t>f.      </a:t>
            </a:r>
            <a:r>
              <a:rPr lang="en-US" sz="2000" dirty="0" smtClean="0">
                <a:solidFill>
                  <a:schemeClr val="tx1"/>
                </a:solidFill>
                <a:latin typeface="Calibri" charset="0"/>
              </a:rPr>
              <a:t>A</a:t>
            </a:r>
            <a:r>
              <a:rPr lang="en-PH" sz="2000" dirty="0" smtClean="0">
                <a:solidFill>
                  <a:schemeClr val="tx1"/>
                </a:solidFill>
                <a:latin typeface="Calibri" charset="0"/>
              </a:rPr>
              <a:t>xis </a:t>
            </a:r>
            <a:r>
              <a:rPr lang="en-PH" sz="2000" dirty="0">
                <a:solidFill>
                  <a:schemeClr val="tx1"/>
                </a:solidFill>
                <a:latin typeface="Calibri" charset="0"/>
              </a:rPr>
              <a:t>parallel to the </a:t>
            </a:r>
            <a:r>
              <a:rPr lang="en-PH" sz="2000" dirty="0" smtClean="0">
                <a:solidFill>
                  <a:schemeClr val="tx1"/>
                </a:solidFill>
                <a:latin typeface="Calibri" charset="0"/>
              </a:rPr>
              <a:t>y-axis, </a:t>
            </a:r>
            <a:r>
              <a:rPr lang="en-PH" sz="2000" dirty="0">
                <a:solidFill>
                  <a:schemeClr val="tx1"/>
                </a:solidFill>
                <a:latin typeface="Calibri" charset="0"/>
              </a:rPr>
              <a:t>passes </a:t>
            </a:r>
            <a:r>
              <a:rPr lang="en-PH" sz="2000" dirty="0" smtClean="0">
                <a:solidFill>
                  <a:schemeClr val="tx1"/>
                </a:solidFill>
                <a:latin typeface="Calibri" charset="0"/>
              </a:rPr>
              <a:t>through </a:t>
            </a:r>
            <a:r>
              <a:rPr lang="en-PH" sz="2000" dirty="0">
                <a:solidFill>
                  <a:schemeClr val="tx1"/>
                </a:solidFill>
                <a:latin typeface="Calibri" charset="0"/>
              </a:rPr>
              <a:t>(1, 1), (2, 2) and (-1, </a:t>
            </a:r>
            <a:r>
              <a:rPr lang="en-PH" sz="2000" dirty="0" smtClean="0">
                <a:solidFill>
                  <a:schemeClr val="tx1"/>
                </a:solidFill>
                <a:latin typeface="Calibri" charset="0"/>
              </a:rPr>
              <a:t>5)</a:t>
            </a:r>
          </a:p>
          <a:p>
            <a:pPr algn="just"/>
            <a:r>
              <a:rPr lang="en-PH" sz="2000" dirty="0">
                <a:solidFill>
                  <a:schemeClr val="tx1"/>
                </a:solidFill>
                <a:latin typeface="Calibri" charset="0"/>
              </a:rPr>
              <a:t> </a:t>
            </a:r>
            <a:r>
              <a:rPr lang="en-PH" sz="2000" dirty="0" smtClean="0">
                <a:solidFill>
                  <a:schemeClr val="tx1"/>
                </a:solidFill>
                <a:latin typeface="Calibri" charset="0"/>
              </a:rPr>
              <a:t>    g.    axis </a:t>
            </a:r>
            <a:r>
              <a:rPr lang="en-PH" sz="2000" dirty="0">
                <a:solidFill>
                  <a:schemeClr val="tx1"/>
                </a:solidFill>
                <a:latin typeface="Calibri" charset="0"/>
              </a:rPr>
              <a:t>parallel to the x-axis passes through </a:t>
            </a:r>
            <a:r>
              <a:rPr lang="en-PH" sz="2000" dirty="0" smtClean="0">
                <a:solidFill>
                  <a:schemeClr val="tx1"/>
                </a:solidFill>
                <a:latin typeface="Calibri" charset="0"/>
              </a:rPr>
              <a:t>(</a:t>
            </a:r>
            <a:r>
              <a:rPr lang="en-PH" sz="2000" dirty="0">
                <a:solidFill>
                  <a:schemeClr val="tx1"/>
                </a:solidFill>
                <a:latin typeface="Calibri" charset="0"/>
              </a:rPr>
              <a:t>0, 4), (0, -1) and (6, 1). </a:t>
            </a:r>
          </a:p>
          <a:p>
            <a:pPr algn="just"/>
            <a:endParaRPr lang="en-PH" sz="20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checkerboard(across)">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checkerboard(across)">
                                      <p:cBhvr>
                                        <p:cTn id="12" dur="500"/>
                                        <p:tgtEl>
                                          <p:spTgt spid="184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animEffect transition="in" filter="checkerboard(across)">
                                      <p:cBhvr>
                                        <p:cTn id="17" dur="500"/>
                                        <p:tgtEl>
                                          <p:spTgt spid="184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434">
                                            <p:txEl>
                                              <p:pRg st="4" end="4"/>
                                            </p:txEl>
                                          </p:spTgt>
                                        </p:tgtEl>
                                        <p:attrNameLst>
                                          <p:attrName>style.visibility</p:attrName>
                                        </p:attrNameLst>
                                      </p:cBhvr>
                                      <p:to>
                                        <p:strVal val="visible"/>
                                      </p:to>
                                    </p:set>
                                    <p:animEffect transition="in" filter="checkerboard(across)">
                                      <p:cBhvr>
                                        <p:cTn id="22" dur="500"/>
                                        <p:tgtEl>
                                          <p:spTgt spid="184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animEffect transition="in" filter="checkerboard(across)">
                                      <p:cBhvr>
                                        <p:cTn id="27" dur="500"/>
                                        <p:tgtEl>
                                          <p:spTgt spid="184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8434">
                                            <p:txEl>
                                              <p:pRg st="6" end="6"/>
                                            </p:txEl>
                                          </p:spTgt>
                                        </p:tgtEl>
                                        <p:attrNameLst>
                                          <p:attrName>style.visibility</p:attrName>
                                        </p:attrNameLst>
                                      </p:cBhvr>
                                      <p:to>
                                        <p:strVal val="visible"/>
                                      </p:to>
                                    </p:set>
                                    <p:animEffect transition="in" filter="checkerboard(across)">
                                      <p:cBhvr>
                                        <p:cTn id="32" dur="500"/>
                                        <p:tgtEl>
                                          <p:spTgt spid="184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8434">
                                            <p:txEl>
                                              <p:pRg st="7" end="7"/>
                                            </p:txEl>
                                          </p:spTgt>
                                        </p:tgtEl>
                                        <p:attrNameLst>
                                          <p:attrName>style.visibility</p:attrName>
                                        </p:attrNameLst>
                                      </p:cBhvr>
                                      <p:to>
                                        <p:strVal val="visible"/>
                                      </p:to>
                                    </p:set>
                                    <p:animEffect transition="in" filter="checkerboard(across)">
                                      <p:cBhvr>
                                        <p:cTn id="37" dur="500"/>
                                        <p:tgtEl>
                                          <p:spTgt spid="184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8434">
                                            <p:txEl>
                                              <p:pRg st="8" end="8"/>
                                            </p:txEl>
                                          </p:spTgt>
                                        </p:tgtEl>
                                        <p:attrNameLst>
                                          <p:attrName>style.visibility</p:attrName>
                                        </p:attrNameLst>
                                      </p:cBhvr>
                                      <p:to>
                                        <p:strVal val="visible"/>
                                      </p:to>
                                    </p:set>
                                    <p:animEffect transition="in" filter="checkerboard(across)">
                                      <p:cBhvr>
                                        <p:cTn id="42" dur="500"/>
                                        <p:tgtEl>
                                          <p:spTgt spid="184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8434">
                                            <p:txEl>
                                              <p:pRg st="9" end="9"/>
                                            </p:txEl>
                                          </p:spTgt>
                                        </p:tgtEl>
                                        <p:attrNameLst>
                                          <p:attrName>style.visibility</p:attrName>
                                        </p:attrNameLst>
                                      </p:cBhvr>
                                      <p:to>
                                        <p:strVal val="visible"/>
                                      </p:to>
                                    </p:set>
                                    <p:animEffect transition="in" filter="checkerboard(across)">
                                      <p:cBhvr>
                                        <p:cTn id="47" dur="500"/>
                                        <p:tgtEl>
                                          <p:spTgt spid="1843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8434">
                                            <p:txEl>
                                              <p:pRg st="10" end="10"/>
                                            </p:txEl>
                                          </p:spTgt>
                                        </p:tgtEl>
                                        <p:attrNameLst>
                                          <p:attrName>style.visibility</p:attrName>
                                        </p:attrNameLst>
                                      </p:cBhvr>
                                      <p:to>
                                        <p:strVal val="visible"/>
                                      </p:to>
                                    </p:set>
                                    <p:animEffect transition="in" filter="checkerboard(across)">
                                      <p:cBhvr>
                                        <p:cTn id="52" dur="500"/>
                                        <p:tgtEl>
                                          <p:spTgt spid="1843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8434">
                                            <p:txEl>
                                              <p:pRg st="11" end="11"/>
                                            </p:txEl>
                                          </p:spTgt>
                                        </p:tgtEl>
                                        <p:attrNameLst>
                                          <p:attrName>style.visibility</p:attrName>
                                        </p:attrNameLst>
                                      </p:cBhvr>
                                      <p:to>
                                        <p:strVal val="visible"/>
                                      </p:to>
                                    </p:set>
                                    <p:animEffect transition="in" filter="checkerboard(across)">
                                      <p:cBhvr>
                                        <p:cTn id="57" dur="500"/>
                                        <p:tgtEl>
                                          <p:spTgt spid="184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304800" y="228600"/>
            <a:ext cx="8534400" cy="6400800"/>
          </a:xfrm>
        </p:spPr>
        <p:txBody>
          <a:bodyPr/>
          <a:lstStyle/>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marL="457200" indent="-457200" algn="just">
              <a:buAutoNum type="arabicPeriod" startAt="4"/>
            </a:pPr>
            <a:r>
              <a:rPr lang="en-PH" sz="2000" dirty="0" smtClean="0">
                <a:solidFill>
                  <a:schemeClr val="tx1"/>
                </a:solidFill>
                <a:latin typeface="Calibri" charset="0"/>
              </a:rPr>
              <a:t>A </a:t>
            </a:r>
            <a:r>
              <a:rPr lang="en-PH" sz="2000" dirty="0">
                <a:solidFill>
                  <a:schemeClr val="tx1"/>
                </a:solidFill>
                <a:latin typeface="Calibri" charset="0"/>
              </a:rPr>
              <a:t>parkway 20 meters wide is spanned by a parabolic </a:t>
            </a:r>
            <a:r>
              <a:rPr lang="en-PH" sz="2000" dirty="0" smtClean="0">
                <a:solidFill>
                  <a:schemeClr val="tx1"/>
                </a:solidFill>
                <a:latin typeface="Calibri" charset="0"/>
              </a:rPr>
              <a:t>arch </a:t>
            </a:r>
            <a:r>
              <a:rPr lang="en-PH" sz="2000" dirty="0">
                <a:solidFill>
                  <a:schemeClr val="tx1"/>
                </a:solidFill>
                <a:latin typeface="Calibri" charset="0"/>
              </a:rPr>
              <a:t>30 meters long along the horizontal. If the parkway is centered, how high must the vertex of the arch be in order to give a minimum clearance of 5 meters over the </a:t>
            </a:r>
            <a:r>
              <a:rPr lang="en-PH" sz="2000" dirty="0" smtClean="0">
                <a:solidFill>
                  <a:schemeClr val="tx1"/>
                </a:solidFill>
                <a:latin typeface="Calibri" charset="0"/>
              </a:rPr>
              <a:t>parkway.</a:t>
            </a:r>
          </a:p>
          <a:p>
            <a:pPr marL="457200" indent="-457200" algn="just">
              <a:buAutoNum type="arabicPeriod" startAt="4"/>
            </a:pPr>
            <a:r>
              <a:rPr lang="en-PH" sz="2000" dirty="0" smtClean="0">
                <a:solidFill>
                  <a:schemeClr val="tx1"/>
                </a:solidFill>
                <a:latin typeface="Calibri" charset="0"/>
              </a:rPr>
              <a:t>A </a:t>
            </a:r>
            <a:r>
              <a:rPr lang="en-PH" sz="2000" dirty="0">
                <a:solidFill>
                  <a:schemeClr val="tx1"/>
                </a:solidFill>
                <a:latin typeface="Calibri" charset="0"/>
              </a:rPr>
              <a:t>parabolic suspension bridge cable is hung between two supporting towers 120 meters apart and 35 meters above the bridge deck. The lowest point of the cable is 5 meters above the deck. Determine the </a:t>
            </a:r>
            <a:r>
              <a:rPr lang="en-PH" sz="2000" dirty="0" smtClean="0">
                <a:solidFill>
                  <a:schemeClr val="tx1"/>
                </a:solidFill>
                <a:latin typeface="Calibri" charset="0"/>
              </a:rPr>
              <a:t>lengths </a:t>
            </a:r>
            <a:r>
              <a:rPr lang="en-PH" sz="2000" dirty="0">
                <a:solidFill>
                  <a:schemeClr val="tx1"/>
                </a:solidFill>
                <a:latin typeface="Calibri" charset="0"/>
              </a:rPr>
              <a:t>of the tension members 20 meters and 40 meters from the bridge center</a:t>
            </a:r>
            <a:r>
              <a:rPr lang="en-PH" sz="2000" dirty="0" smtClean="0">
                <a:solidFill>
                  <a:schemeClr val="tx1"/>
                </a:solidFill>
                <a:latin typeface="Calibri" charset="0"/>
              </a:rPr>
              <a:t>.</a:t>
            </a:r>
          </a:p>
          <a:p>
            <a:pPr marL="563563" indent="-563563" algn="just">
              <a:defRPr/>
            </a:pPr>
            <a:r>
              <a:rPr lang="en-PH" sz="2000" dirty="0" smtClean="0">
                <a:solidFill>
                  <a:schemeClr val="tx1"/>
                </a:solidFill>
              </a:rPr>
              <a:t>6.   Water </a:t>
            </a:r>
            <a:r>
              <a:rPr lang="en-PH" sz="2000" dirty="0">
                <a:solidFill>
                  <a:schemeClr val="tx1"/>
                </a:solidFill>
              </a:rPr>
              <a:t>spouts from a horizontal pipe 12 meters above the </a:t>
            </a:r>
            <a:r>
              <a:rPr lang="en-PH" sz="2000" dirty="0" smtClean="0">
                <a:solidFill>
                  <a:schemeClr val="tx1"/>
                </a:solidFill>
              </a:rPr>
              <a:t>ground. Three </a:t>
            </a:r>
            <a:r>
              <a:rPr lang="en-PH" sz="2000" dirty="0">
                <a:solidFill>
                  <a:schemeClr val="tx1"/>
                </a:solidFill>
              </a:rPr>
              <a:t>meters below the line of the pipe, the water trajectory is at a horizontal distance of 5 </a:t>
            </a:r>
            <a:r>
              <a:rPr lang="en-PH" sz="2000" dirty="0" smtClean="0">
                <a:solidFill>
                  <a:schemeClr val="tx1"/>
                </a:solidFill>
              </a:rPr>
              <a:t>meters from the water outlet. </a:t>
            </a:r>
            <a:r>
              <a:rPr lang="en-PH" sz="2000" dirty="0">
                <a:solidFill>
                  <a:schemeClr val="tx1"/>
                </a:solidFill>
              </a:rPr>
              <a:t>How far from the </a:t>
            </a:r>
            <a:r>
              <a:rPr lang="en-PH" sz="2000" dirty="0" smtClean="0">
                <a:solidFill>
                  <a:schemeClr val="tx1"/>
                </a:solidFill>
              </a:rPr>
              <a:t>water outlet </a:t>
            </a:r>
            <a:r>
              <a:rPr lang="en-PH" sz="2000" dirty="0">
                <a:solidFill>
                  <a:schemeClr val="tx1"/>
                </a:solidFill>
              </a:rPr>
              <a:t>will the stream of the water hit the ground? </a:t>
            </a:r>
          </a:p>
          <a:p>
            <a:pPr marL="622300" indent="-622300" algn="just">
              <a:defRPr/>
            </a:pPr>
            <a:r>
              <a:rPr lang="en-PH" sz="2000" dirty="0" smtClean="0">
                <a:solidFill>
                  <a:schemeClr val="tx1"/>
                </a:solidFill>
              </a:rPr>
              <a:t>7.   A </a:t>
            </a:r>
            <a:r>
              <a:rPr lang="en-PH" sz="2000" dirty="0">
                <a:solidFill>
                  <a:schemeClr val="tx1"/>
                </a:solidFill>
              </a:rPr>
              <a:t>parabolic trough 10 meters long, 4 meters wide across the top and 3 meters deep is filled with water at a depth of 2 meters. Find the volume of water in the trough. </a:t>
            </a:r>
          </a:p>
          <a:p>
            <a:pPr algn="just"/>
            <a:endParaRPr lang="en-PH" sz="20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Effect transition="in" filter="checkerboard(across)">
                                      <p:cBhvr>
                                        <p:cTn id="7" dur="500"/>
                                        <p:tgtEl>
                                          <p:spTgt spid="1945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Effect transition="in" filter="checkerboard(across)">
                                      <p:cBhvr>
                                        <p:cTn id="12" dur="500"/>
                                        <p:tgtEl>
                                          <p:spTgt spid="1945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458">
                                            <p:txEl>
                                              <p:pRg st="4" end="4"/>
                                            </p:txEl>
                                          </p:spTgt>
                                        </p:tgtEl>
                                        <p:attrNameLst>
                                          <p:attrName>style.visibility</p:attrName>
                                        </p:attrNameLst>
                                      </p:cBhvr>
                                      <p:to>
                                        <p:strVal val="visible"/>
                                      </p:to>
                                    </p:set>
                                    <p:animEffect transition="in" filter="checkerboard(across)">
                                      <p:cBhvr>
                                        <p:cTn id="17" dur="500"/>
                                        <p:tgtEl>
                                          <p:spTgt spid="194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9458">
                                            <p:txEl>
                                              <p:pRg st="5" end="5"/>
                                            </p:txEl>
                                          </p:spTgt>
                                        </p:tgtEl>
                                        <p:attrNameLst>
                                          <p:attrName>style.visibility</p:attrName>
                                        </p:attrNameLst>
                                      </p:cBhvr>
                                      <p:to>
                                        <p:strVal val="visible"/>
                                      </p:to>
                                    </p:set>
                                    <p:animEffect transition="in" filter="checkerboard(across)">
                                      <p:cBhvr>
                                        <p:cTn id="22" dur="500"/>
                                        <p:tgtEl>
                                          <p:spTgt spid="194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533400" y="381000"/>
            <a:ext cx="8077200" cy="6019800"/>
          </a:xfrm>
        </p:spPr>
        <p:txBody>
          <a:bodyPr/>
          <a:lstStyle/>
          <a:p>
            <a:pPr algn="just"/>
            <a:endParaRPr lang="en-PH" b="1" i="1" dirty="0">
              <a:solidFill>
                <a:schemeClr val="tx1"/>
              </a:solidFill>
              <a:latin typeface="Calibri" charset="0"/>
            </a:endParaRPr>
          </a:p>
          <a:p>
            <a:pPr algn="just"/>
            <a:r>
              <a:rPr lang="en-PH" sz="2800" b="1" i="1" dirty="0">
                <a:solidFill>
                  <a:schemeClr val="tx1"/>
                </a:solidFill>
                <a:latin typeface="Calibri" charset="0"/>
              </a:rPr>
              <a:t>THE ELLIPSE (e &lt; 1)</a:t>
            </a:r>
          </a:p>
          <a:p>
            <a:pPr algn="just"/>
            <a:r>
              <a:rPr lang="en-PH" sz="2800" b="1" i="1" dirty="0">
                <a:solidFill>
                  <a:schemeClr val="tx1"/>
                </a:solidFill>
                <a:latin typeface="Calibri" charset="0"/>
              </a:rPr>
              <a:t>	</a:t>
            </a:r>
          </a:p>
          <a:p>
            <a:pPr algn="just"/>
            <a:r>
              <a:rPr lang="en-PH" sz="2800" dirty="0">
                <a:solidFill>
                  <a:schemeClr val="tx1"/>
                </a:solidFill>
                <a:latin typeface="Calibri" charset="0"/>
              </a:rPr>
              <a:t>	</a:t>
            </a:r>
            <a:r>
              <a:rPr lang="en-PH" sz="2400" dirty="0">
                <a:solidFill>
                  <a:schemeClr val="tx1"/>
                </a:solidFill>
                <a:latin typeface="Calibri" charset="0"/>
              </a:rPr>
              <a:t>An </a:t>
            </a:r>
            <a:r>
              <a:rPr lang="en-PH" sz="2400" b="1" i="1" dirty="0">
                <a:solidFill>
                  <a:schemeClr val="tx1"/>
                </a:solidFill>
                <a:latin typeface="Calibri" charset="0"/>
              </a:rPr>
              <a:t>ellipse</a:t>
            </a:r>
            <a:r>
              <a:rPr lang="en-PH" sz="2400" dirty="0">
                <a:solidFill>
                  <a:schemeClr val="tx1"/>
                </a:solidFill>
                <a:latin typeface="Calibri" charset="0"/>
              </a:rPr>
              <a:t> is the set of all points P in a plane such that the sum of the distances of P from two fixed points F’ and F </a:t>
            </a:r>
            <a:r>
              <a:rPr lang="en-PH" sz="2400" dirty="0" smtClean="0">
                <a:solidFill>
                  <a:schemeClr val="tx1"/>
                </a:solidFill>
                <a:latin typeface="Calibri" charset="0"/>
              </a:rPr>
              <a:t> </a:t>
            </a:r>
            <a:r>
              <a:rPr lang="en-PH" sz="2400" dirty="0">
                <a:solidFill>
                  <a:schemeClr val="tx1"/>
                </a:solidFill>
                <a:latin typeface="Calibri" charset="0"/>
              </a:rPr>
              <a:t>is constant. The constant sum is equal to the length of the major axis (2a). Each of the fixed points is called a focus (plural foci).</a:t>
            </a:r>
          </a:p>
          <a:p>
            <a:pPr algn="just"/>
            <a:endParaRPr lang="en-PH" sz="28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animEffect transition="in" filter="checkerboard(across)">
                                      <p:cBhvr>
                                        <p:cTn id="7" dur="500"/>
                                        <p:tgtEl>
                                          <p:spTgt spid="40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xEl>
                                              <p:pRg st="3" end="3"/>
                                            </p:txEl>
                                          </p:spTgt>
                                        </p:tgtEl>
                                        <p:attrNameLst>
                                          <p:attrName>style.visibility</p:attrName>
                                        </p:attrNameLst>
                                      </p:cBhvr>
                                      <p:to>
                                        <p:strVal val="visible"/>
                                      </p:to>
                                    </p:set>
                                    <p:animEffect transition="in" filter="checkerboard(across)">
                                      <p:cBhvr>
                                        <p:cTn id="12"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228600" y="228600"/>
            <a:ext cx="8686800" cy="6477000"/>
          </a:xfrm>
        </p:spPr>
        <p:txBody>
          <a:bodyPr/>
          <a:lstStyle/>
          <a:p>
            <a:pPr>
              <a:defRPr/>
            </a:pPr>
            <a:r>
              <a:rPr lang="en-PH" sz="2400" b="1" u="sng" dirty="0" smtClean="0">
                <a:solidFill>
                  <a:schemeClr val="tx1"/>
                </a:solidFill>
                <a:ea typeface="+mn-ea"/>
              </a:rPr>
              <a:t>Important Terms</a:t>
            </a:r>
            <a:endParaRPr lang="en-PH" sz="2400" b="1" dirty="0" smtClean="0">
              <a:solidFill>
                <a:schemeClr val="tx1"/>
              </a:solidFill>
              <a:ea typeface="+mn-ea"/>
            </a:endParaRPr>
          </a:p>
          <a:p>
            <a:pPr algn="just">
              <a:defRPr/>
            </a:pPr>
            <a:endParaRPr lang="en-PH" sz="2400" dirty="0" smtClean="0">
              <a:solidFill>
                <a:schemeClr val="tx1"/>
              </a:solidFill>
              <a:ea typeface="+mn-ea"/>
            </a:endParaRPr>
          </a:p>
          <a:p>
            <a:pPr marL="350838" indent="-350838" algn="just">
              <a:defRPr/>
            </a:pPr>
            <a:r>
              <a:rPr lang="en-PH" sz="2400" b="1" i="1" dirty="0" smtClean="0">
                <a:solidFill>
                  <a:schemeClr val="tx1"/>
                </a:solidFill>
                <a:ea typeface="+mn-ea"/>
              </a:rPr>
              <a:t>Eccentricity</a:t>
            </a:r>
            <a:r>
              <a:rPr lang="en-PH" sz="2400" dirty="0" smtClean="0">
                <a:solidFill>
                  <a:schemeClr val="tx1"/>
                </a:solidFill>
                <a:ea typeface="+mn-ea"/>
              </a:rPr>
              <a:t> measure the degree of flatness of an ellipse. The eccentricity of an  ellipse should be less than 1.</a:t>
            </a:r>
          </a:p>
          <a:p>
            <a:pPr marL="350838" indent="-350838" algn="just">
              <a:defRPr/>
            </a:pPr>
            <a:r>
              <a:rPr lang="en-PH" sz="2400" b="1" i="1" dirty="0" smtClean="0">
                <a:solidFill>
                  <a:schemeClr val="tx1"/>
                </a:solidFill>
                <a:ea typeface="+mn-ea"/>
              </a:rPr>
              <a:t>Major axis  </a:t>
            </a:r>
            <a:r>
              <a:rPr lang="en-PH" sz="2400" dirty="0" smtClean="0">
                <a:solidFill>
                  <a:schemeClr val="tx1"/>
                </a:solidFill>
                <a:ea typeface="+mn-ea"/>
              </a:rPr>
              <a:t>is the segment cut by the ellipse on the line joining the vertices of an ellipse through the foci; MA = 2a</a:t>
            </a:r>
          </a:p>
          <a:p>
            <a:pPr marL="350838" indent="-350838" algn="just">
              <a:defRPr/>
            </a:pPr>
            <a:r>
              <a:rPr lang="en-PH" sz="2400" b="1" i="1" dirty="0" smtClean="0">
                <a:solidFill>
                  <a:schemeClr val="tx1"/>
                </a:solidFill>
              </a:rPr>
              <a:t>Minor Axis  </a:t>
            </a:r>
            <a:r>
              <a:rPr lang="en-PH" sz="2400" dirty="0" smtClean="0">
                <a:solidFill>
                  <a:schemeClr val="tx1"/>
                </a:solidFill>
              </a:rPr>
              <a:t> is the segment cut by the ellipse on the line joining the co-vertices through the center of the ellipse; ma = 2b</a:t>
            </a:r>
            <a:endParaRPr lang="en-PH" sz="2400" b="1" i="1" dirty="0" smtClean="0">
              <a:solidFill>
                <a:schemeClr val="tx1"/>
              </a:solidFill>
            </a:endParaRPr>
          </a:p>
          <a:p>
            <a:pPr algn="just">
              <a:defRPr/>
            </a:pPr>
            <a:r>
              <a:rPr lang="en-PH" sz="2400" b="1" i="1" dirty="0" smtClean="0">
                <a:solidFill>
                  <a:schemeClr val="tx1"/>
                </a:solidFill>
                <a:ea typeface="+mn-ea"/>
              </a:rPr>
              <a:t>Vertices </a:t>
            </a:r>
            <a:r>
              <a:rPr lang="en-PH" sz="2400" dirty="0" smtClean="0">
                <a:solidFill>
                  <a:schemeClr val="tx1"/>
                </a:solidFill>
                <a:ea typeface="+mn-ea"/>
              </a:rPr>
              <a:t> are the endpoints of the major axis.</a:t>
            </a:r>
          </a:p>
          <a:p>
            <a:pPr algn="just">
              <a:defRPr/>
            </a:pPr>
            <a:r>
              <a:rPr lang="en-PH" sz="2400" b="1" i="1" dirty="0" smtClean="0">
                <a:solidFill>
                  <a:schemeClr val="tx1"/>
                </a:solidFill>
              </a:rPr>
              <a:t>Co-vertices </a:t>
            </a:r>
            <a:r>
              <a:rPr lang="en-PH" sz="2400" dirty="0" smtClean="0">
                <a:solidFill>
                  <a:schemeClr val="tx1"/>
                </a:solidFill>
              </a:rPr>
              <a:t>are the endpoints of the minor axis</a:t>
            </a:r>
            <a:endParaRPr lang="en-PH" sz="2400" b="1" i="1" dirty="0" smtClean="0">
              <a:solidFill>
                <a:schemeClr val="tx1"/>
              </a:solidFill>
              <a:ea typeface="+mn-ea"/>
            </a:endParaRPr>
          </a:p>
          <a:p>
            <a:pPr marL="350838" indent="-350838" algn="just">
              <a:defRPr/>
            </a:pPr>
            <a:r>
              <a:rPr lang="en-PH" sz="2400" b="1" i="1" dirty="0">
                <a:solidFill>
                  <a:schemeClr val="tx1"/>
                </a:solidFill>
              </a:rPr>
              <a:t>Focal chord </a:t>
            </a:r>
            <a:r>
              <a:rPr lang="en-PH" sz="2400" dirty="0">
                <a:solidFill>
                  <a:schemeClr val="tx1"/>
                </a:solidFill>
              </a:rPr>
              <a:t>is any chord of the </a:t>
            </a:r>
            <a:r>
              <a:rPr lang="en-PH" sz="2400" dirty="0" smtClean="0">
                <a:solidFill>
                  <a:schemeClr val="tx1"/>
                </a:solidFill>
              </a:rPr>
              <a:t>ellipse </a:t>
            </a:r>
            <a:r>
              <a:rPr lang="en-PH" sz="2400" dirty="0">
                <a:solidFill>
                  <a:schemeClr val="tx1"/>
                </a:solidFill>
              </a:rPr>
              <a:t>through the focus. </a:t>
            </a:r>
          </a:p>
          <a:p>
            <a:pPr marL="350838" indent="-350838" algn="just">
              <a:defRPr/>
            </a:pPr>
            <a:r>
              <a:rPr lang="en-PH" sz="2400" b="1" i="1" dirty="0" smtClean="0">
                <a:solidFill>
                  <a:schemeClr val="tx1"/>
                </a:solidFill>
                <a:ea typeface="+mn-ea"/>
              </a:rPr>
              <a:t>Latus rectum </a:t>
            </a:r>
            <a:r>
              <a:rPr lang="en-PH" sz="2400" b="1" i="1" dirty="0">
                <a:solidFill>
                  <a:schemeClr val="tx1"/>
                </a:solidFill>
              </a:rPr>
              <a:t>(</a:t>
            </a:r>
            <a:r>
              <a:rPr lang="en-PH" sz="2400" b="1" i="1" dirty="0" smtClean="0">
                <a:solidFill>
                  <a:schemeClr val="tx1"/>
                </a:solidFill>
                <a:ea typeface="+mn-ea"/>
              </a:rPr>
              <a:t> latera recta </a:t>
            </a:r>
            <a:r>
              <a:rPr lang="en-PH" sz="2400" dirty="0" smtClean="0">
                <a:solidFill>
                  <a:schemeClr val="tx1"/>
                </a:solidFill>
                <a:ea typeface="+mn-ea"/>
              </a:rPr>
              <a:t>in plural form) is the segment cut by the ellipse through </a:t>
            </a:r>
            <a:r>
              <a:rPr lang="en-PH" sz="2400" dirty="0">
                <a:solidFill>
                  <a:schemeClr val="tx1"/>
                </a:solidFill>
              </a:rPr>
              <a:t>a</a:t>
            </a:r>
            <a:r>
              <a:rPr lang="en-PH" sz="2400" dirty="0" smtClean="0">
                <a:solidFill>
                  <a:schemeClr val="tx1"/>
                </a:solidFill>
                <a:ea typeface="+mn-ea"/>
              </a:rPr>
              <a:t> focus and perpendicular to the major axis</a:t>
            </a:r>
            <a:r>
              <a:rPr lang="en-PH" sz="2400" dirty="0" smtClean="0">
                <a:solidFill>
                  <a:schemeClr val="tx1"/>
                </a:solidFill>
              </a:rPr>
              <a:t>;</a:t>
            </a:r>
          </a:p>
          <a:p>
            <a:pPr marL="350838" indent="-350838" algn="just">
              <a:defRPr/>
            </a:pPr>
            <a:r>
              <a:rPr lang="en-PH" sz="2400" dirty="0">
                <a:solidFill>
                  <a:schemeClr val="tx1"/>
                </a:solidFill>
                <a:ea typeface="+mn-ea"/>
              </a:rPr>
              <a:t> </a:t>
            </a:r>
            <a:r>
              <a:rPr lang="en-PH" sz="2400" dirty="0" smtClean="0">
                <a:solidFill>
                  <a:schemeClr val="tx1"/>
                </a:solidFill>
                <a:ea typeface="+mn-ea"/>
              </a:rPr>
              <a:t>    </a:t>
            </a:r>
          </a:p>
          <a:p>
            <a:pPr algn="just">
              <a:defRPr/>
            </a:pPr>
            <a:endParaRPr lang="en-PH" sz="2400" dirty="0" smtClean="0">
              <a:solidFill>
                <a:schemeClr val="tx1"/>
              </a:solidFill>
              <a:ea typeface="+mn-ea"/>
            </a:endParaRPr>
          </a:p>
        </p:txBody>
      </p:sp>
      <p:pic>
        <p:nvPicPr>
          <p:cNvPr id="51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0"/>
            <a:ext cx="1143000" cy="6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checkerboard(across)">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12" dur="500"/>
                                        <p:tgtEl>
                                          <p:spTgt spid="51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17" dur="500"/>
                                        <p:tgtEl>
                                          <p:spTgt spid="51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checkerboard(across)">
                                      <p:cBhvr>
                                        <p:cTn id="22" dur="500"/>
                                        <p:tgtEl>
                                          <p:spTgt spid="512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122">
                                            <p:txEl>
                                              <p:pRg st="5" end="5"/>
                                            </p:txEl>
                                          </p:spTgt>
                                        </p:tgtEl>
                                        <p:attrNameLst>
                                          <p:attrName>style.visibility</p:attrName>
                                        </p:attrNameLst>
                                      </p:cBhvr>
                                      <p:to>
                                        <p:strVal val="visible"/>
                                      </p:to>
                                    </p:set>
                                    <p:animEffect transition="in" filter="checkerboard(across)">
                                      <p:cBhvr>
                                        <p:cTn id="27" dur="500"/>
                                        <p:tgtEl>
                                          <p:spTgt spid="51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122">
                                            <p:txEl>
                                              <p:pRg st="6" end="6"/>
                                            </p:txEl>
                                          </p:spTgt>
                                        </p:tgtEl>
                                        <p:attrNameLst>
                                          <p:attrName>style.visibility</p:attrName>
                                        </p:attrNameLst>
                                      </p:cBhvr>
                                      <p:to>
                                        <p:strVal val="visible"/>
                                      </p:to>
                                    </p:set>
                                    <p:animEffect transition="in" filter="checkerboard(across)">
                                      <p:cBhvr>
                                        <p:cTn id="32" dur="500"/>
                                        <p:tgtEl>
                                          <p:spTgt spid="512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122">
                                            <p:txEl>
                                              <p:pRg st="7" end="7"/>
                                            </p:txEl>
                                          </p:spTgt>
                                        </p:tgtEl>
                                        <p:attrNameLst>
                                          <p:attrName>style.visibility</p:attrName>
                                        </p:attrNameLst>
                                      </p:cBhvr>
                                      <p:to>
                                        <p:strVal val="visible"/>
                                      </p:to>
                                    </p:set>
                                    <p:animEffect transition="in" filter="checkerboard(across)">
                                      <p:cBhvr>
                                        <p:cTn id="37" dur="500"/>
                                        <p:tgtEl>
                                          <p:spTgt spid="512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122">
                                            <p:txEl>
                                              <p:pRg st="8" end="8"/>
                                            </p:txEl>
                                          </p:spTgt>
                                        </p:tgtEl>
                                        <p:attrNameLst>
                                          <p:attrName>style.visibility</p:attrName>
                                        </p:attrNameLst>
                                      </p:cBhvr>
                                      <p:to>
                                        <p:strVal val="visible"/>
                                      </p:to>
                                    </p:set>
                                    <p:animEffect transition="in" filter="checkerboard(across)">
                                      <p:cBhvr>
                                        <p:cTn id="42" dur="500"/>
                                        <p:tgtEl>
                                          <p:spTgt spid="512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122">
                                            <p:txEl>
                                              <p:pRg st="9" end="9"/>
                                            </p:txEl>
                                          </p:spTgt>
                                        </p:tgtEl>
                                        <p:attrNameLst>
                                          <p:attrName>style.visibility</p:attrName>
                                        </p:attrNameLst>
                                      </p:cBhvr>
                                      <p:to>
                                        <p:strVal val="visible"/>
                                      </p:to>
                                    </p:set>
                                    <p:animEffect transition="in" filter="checkerboard(across)">
                                      <p:cBhvr>
                                        <p:cTn id="47" dur="500"/>
                                        <p:tgtEl>
                                          <p:spTgt spid="5122">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512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5123"/>
                                        </p:tgtEl>
                                        <p:attrNameLst>
                                          <p:attrName>style.visibility</p:attrName>
                                        </p:attrNameLst>
                                      </p:cBhvr>
                                      <p:to>
                                        <p:strVal val="visible"/>
                                      </p:to>
                                    </p:set>
                                    <p:animEffect transition="in" filter="checkerboard(across)">
                                      <p:cBhvr>
                                        <p:cTn id="56"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304800" y="17463"/>
            <a:ext cx="8610600" cy="6781800"/>
          </a:xfrm>
        </p:spPr>
        <p:txBody>
          <a:bodyPr/>
          <a:lstStyle/>
          <a:p>
            <a:r>
              <a:rPr lang="en-PH" sz="2400" b="1" i="1" dirty="0">
                <a:solidFill>
                  <a:schemeClr val="tx1"/>
                </a:solidFill>
                <a:latin typeface="Calibri" charset="0"/>
              </a:rPr>
              <a:t>Properties of an </a:t>
            </a:r>
            <a:r>
              <a:rPr lang="en-PH" sz="2400" b="1" i="1" dirty="0" smtClean="0">
                <a:solidFill>
                  <a:schemeClr val="tx1"/>
                </a:solidFill>
                <a:latin typeface="Calibri" charset="0"/>
              </a:rPr>
              <a:t>Ellipse</a:t>
            </a:r>
          </a:p>
          <a:p>
            <a:endParaRPr lang="en-PH" sz="2400" b="1" i="1" dirty="0">
              <a:solidFill>
                <a:schemeClr val="tx1"/>
              </a:solidFill>
              <a:latin typeface="Calibri" charset="0"/>
            </a:endParaRPr>
          </a:p>
          <a:p>
            <a:pPr algn="just">
              <a:buFont typeface="Arial" charset="0"/>
              <a:buAutoNum type="arabicPeriod"/>
            </a:pPr>
            <a:r>
              <a:rPr lang="en-PH" sz="2200" dirty="0" smtClean="0">
                <a:solidFill>
                  <a:schemeClr val="tx1"/>
                </a:solidFill>
                <a:latin typeface="Calibri" charset="0"/>
              </a:rPr>
              <a:t>  </a:t>
            </a:r>
            <a:r>
              <a:rPr lang="en-PH" sz="2000" dirty="0" smtClean="0">
                <a:solidFill>
                  <a:schemeClr val="tx1"/>
                </a:solidFill>
                <a:latin typeface="Calibri" charset="0"/>
              </a:rPr>
              <a:t>The ellipse intersects the major-axis at two points called the vertices, V and V</a:t>
            </a:r>
            <a:r>
              <a:rPr lang="en-PH" sz="2000" baseline="30000" dirty="0" smtClean="0">
                <a:solidFill>
                  <a:schemeClr val="tx1"/>
                </a:solidFill>
                <a:latin typeface="Calibri" charset="0"/>
              </a:rPr>
              <a:t>’</a:t>
            </a:r>
            <a:r>
              <a:rPr lang="en-PH" sz="2000" dirty="0" smtClean="0">
                <a:solidFill>
                  <a:schemeClr val="tx1"/>
                </a:solidFill>
                <a:latin typeface="Calibri" charset="0"/>
              </a:rPr>
              <a:t>.</a:t>
            </a:r>
          </a:p>
          <a:p>
            <a:pPr algn="just">
              <a:buFont typeface="Arial" charset="0"/>
              <a:buAutoNum type="arabicPeriod"/>
            </a:pPr>
            <a:r>
              <a:rPr lang="en-PH" sz="2000" dirty="0" smtClean="0">
                <a:solidFill>
                  <a:schemeClr val="tx1"/>
                </a:solidFill>
                <a:latin typeface="Calibri" charset="0"/>
              </a:rPr>
              <a:t>  </a:t>
            </a:r>
            <a:r>
              <a:rPr lang="en-PH" sz="2000" dirty="0">
                <a:solidFill>
                  <a:schemeClr val="tx1"/>
                </a:solidFill>
                <a:latin typeface="Calibri" charset="0"/>
              </a:rPr>
              <a:t> </a:t>
            </a:r>
            <a:r>
              <a:rPr lang="en-PH" sz="2000" dirty="0" smtClean="0">
                <a:solidFill>
                  <a:schemeClr val="tx1"/>
                </a:solidFill>
                <a:latin typeface="Calibri" charset="0"/>
              </a:rPr>
              <a:t>The </a:t>
            </a:r>
            <a:r>
              <a:rPr lang="en-PH" sz="2000" dirty="0">
                <a:solidFill>
                  <a:schemeClr val="tx1"/>
                </a:solidFill>
                <a:latin typeface="Calibri" charset="0"/>
              </a:rPr>
              <a:t>length of the segment VV</a:t>
            </a:r>
            <a:r>
              <a:rPr lang="en-PH" sz="2000" baseline="30000" dirty="0">
                <a:solidFill>
                  <a:schemeClr val="tx1"/>
                </a:solidFill>
                <a:latin typeface="Calibri" charset="0"/>
              </a:rPr>
              <a:t>’</a:t>
            </a:r>
            <a:r>
              <a:rPr lang="en-PH" sz="2000" dirty="0">
                <a:solidFill>
                  <a:schemeClr val="tx1"/>
                </a:solidFill>
                <a:latin typeface="Calibri" charset="0"/>
              </a:rPr>
              <a:t> is equal to 2a where a is the length of the semi- major axis.</a:t>
            </a:r>
          </a:p>
          <a:p>
            <a:pPr algn="just">
              <a:buFont typeface="Arial" charset="0"/>
              <a:buAutoNum type="arabicPeriod"/>
            </a:pPr>
            <a:r>
              <a:rPr lang="en-PH" sz="2000" dirty="0" smtClean="0">
                <a:solidFill>
                  <a:schemeClr val="tx1"/>
                </a:solidFill>
                <a:latin typeface="Calibri" charset="0"/>
              </a:rPr>
              <a:t>   The ellipse intersects the minor axis at two points called the co-vertices, B and B’.</a:t>
            </a:r>
          </a:p>
          <a:p>
            <a:pPr algn="just">
              <a:buFont typeface="Arial" charset="0"/>
              <a:buAutoNum type="arabicPeriod"/>
            </a:pPr>
            <a:r>
              <a:rPr lang="en-PH" sz="2000" dirty="0" smtClean="0">
                <a:solidFill>
                  <a:schemeClr val="tx1"/>
                </a:solidFill>
                <a:latin typeface="Calibri" charset="0"/>
              </a:rPr>
              <a:t>  The </a:t>
            </a:r>
            <a:r>
              <a:rPr lang="en-PH" sz="2000" dirty="0">
                <a:solidFill>
                  <a:schemeClr val="tx1"/>
                </a:solidFill>
                <a:latin typeface="Calibri" charset="0"/>
              </a:rPr>
              <a:t>length of the segment BB’ is equal to 2b where b is the length of the semi-minor axis.</a:t>
            </a:r>
          </a:p>
          <a:p>
            <a:pPr algn="just">
              <a:buFont typeface="Arial" charset="0"/>
              <a:buAutoNum type="arabicPeriod"/>
            </a:pPr>
            <a:r>
              <a:rPr lang="en-PH" sz="2000" dirty="0">
                <a:solidFill>
                  <a:schemeClr val="tx1"/>
                </a:solidFill>
                <a:latin typeface="Calibri" charset="0"/>
              </a:rPr>
              <a:t> </a:t>
            </a:r>
            <a:r>
              <a:rPr lang="en-PH" sz="2000" dirty="0" smtClean="0">
                <a:solidFill>
                  <a:schemeClr val="tx1"/>
                </a:solidFill>
                <a:latin typeface="Calibri" charset="0"/>
              </a:rPr>
              <a:t> The </a:t>
            </a:r>
            <a:r>
              <a:rPr lang="en-PH" sz="2000" dirty="0">
                <a:solidFill>
                  <a:schemeClr val="tx1"/>
                </a:solidFill>
                <a:latin typeface="Calibri" charset="0"/>
              </a:rPr>
              <a:t>length of the segment FF’ is equal to 2c where c is the distance from the center to a</a:t>
            </a:r>
            <a:r>
              <a:rPr lang="en-PH" sz="2000" dirty="0" smtClean="0">
                <a:solidFill>
                  <a:schemeClr val="tx1"/>
                </a:solidFill>
                <a:latin typeface="Calibri" charset="0"/>
              </a:rPr>
              <a:t> focus; c = ae</a:t>
            </a:r>
          </a:p>
          <a:p>
            <a:pPr algn="just">
              <a:buFont typeface="Arial" charset="0"/>
              <a:buAutoNum type="arabicPeriod"/>
            </a:pPr>
            <a:r>
              <a:rPr lang="en-PH" sz="2000" dirty="0" smtClean="0">
                <a:solidFill>
                  <a:schemeClr val="tx1"/>
                </a:solidFill>
                <a:latin typeface="Calibri" charset="0"/>
              </a:rPr>
              <a:t>   The </a:t>
            </a:r>
            <a:r>
              <a:rPr lang="en-PH" sz="2000" dirty="0">
                <a:solidFill>
                  <a:schemeClr val="tx1"/>
                </a:solidFill>
                <a:latin typeface="Calibri" charset="0"/>
              </a:rPr>
              <a:t>midpoint of the segment VV</a:t>
            </a:r>
            <a:r>
              <a:rPr lang="en-PH" sz="2000" baseline="30000" dirty="0">
                <a:solidFill>
                  <a:schemeClr val="tx1"/>
                </a:solidFill>
                <a:latin typeface="Calibri" charset="0"/>
              </a:rPr>
              <a:t>’</a:t>
            </a:r>
            <a:r>
              <a:rPr lang="en-PH" sz="2000" dirty="0">
                <a:solidFill>
                  <a:schemeClr val="tx1"/>
                </a:solidFill>
                <a:latin typeface="Calibri" charset="0"/>
              </a:rPr>
              <a:t> is called the center of an ellipse denoted by C. </a:t>
            </a:r>
            <a:endParaRPr lang="en-PH" sz="2000" dirty="0" smtClean="0">
              <a:solidFill>
                <a:schemeClr val="tx1"/>
              </a:solidFill>
              <a:latin typeface="Calibri" charset="0"/>
            </a:endParaRPr>
          </a:p>
          <a:p>
            <a:pPr algn="just">
              <a:buFont typeface="Arial" charset="0"/>
              <a:buAutoNum type="arabicPeriod"/>
            </a:pPr>
            <a:r>
              <a:rPr lang="en-PH" sz="2000" dirty="0" smtClean="0">
                <a:solidFill>
                  <a:schemeClr val="tx1"/>
                </a:solidFill>
                <a:latin typeface="Calibri" charset="0"/>
              </a:rPr>
              <a:t>    The </a:t>
            </a:r>
            <a:r>
              <a:rPr lang="en-PH" sz="2000" dirty="0">
                <a:solidFill>
                  <a:schemeClr val="tx1"/>
                </a:solidFill>
                <a:latin typeface="Calibri" charset="0"/>
              </a:rPr>
              <a:t>line segments through F1 and F2 perpendicular to the     major – axis are the latera recta and each has a length of 2b</a:t>
            </a:r>
            <a:r>
              <a:rPr lang="en-PH" sz="2000" baseline="30000" dirty="0">
                <a:solidFill>
                  <a:schemeClr val="tx1"/>
                </a:solidFill>
                <a:latin typeface="Calibri" charset="0"/>
              </a:rPr>
              <a:t>2</a:t>
            </a:r>
            <a:r>
              <a:rPr lang="en-PH" sz="2000" dirty="0">
                <a:solidFill>
                  <a:schemeClr val="tx1"/>
                </a:solidFill>
                <a:latin typeface="Calibri" charset="0"/>
              </a:rPr>
              <a:t>/a.</a:t>
            </a:r>
          </a:p>
          <a:p>
            <a:pPr algn="just"/>
            <a:r>
              <a:rPr lang="en-PH" sz="2000" dirty="0" smtClean="0">
                <a:solidFill>
                  <a:schemeClr val="tx1"/>
                </a:solidFill>
                <a:latin typeface="Calibri" charset="0"/>
              </a:rPr>
              <a:t>8.    The </a:t>
            </a:r>
            <a:r>
              <a:rPr lang="en-PH" sz="2000" dirty="0">
                <a:solidFill>
                  <a:schemeClr val="tx1"/>
                </a:solidFill>
                <a:latin typeface="Calibri" charset="0"/>
              </a:rPr>
              <a:t>relationship of a, b and c is given </a:t>
            </a:r>
            <a:r>
              <a:rPr lang="en-PH" sz="2000" dirty="0" smtClean="0">
                <a:solidFill>
                  <a:schemeClr val="tx1"/>
                </a:solidFill>
                <a:latin typeface="Calibri" charset="0"/>
              </a:rPr>
              <a:t>by  </a:t>
            </a:r>
            <a:r>
              <a:rPr lang="en-PH" sz="2000" dirty="0">
                <a:solidFill>
                  <a:schemeClr val="tx1"/>
                </a:solidFill>
                <a:latin typeface="Calibri" charset="0"/>
              </a:rPr>
              <a:t>a</a:t>
            </a:r>
            <a:r>
              <a:rPr lang="en-PH" sz="2000" baseline="30000" dirty="0">
                <a:solidFill>
                  <a:schemeClr val="tx1"/>
                </a:solidFill>
                <a:latin typeface="Calibri" charset="0"/>
              </a:rPr>
              <a:t>2</a:t>
            </a:r>
            <a:r>
              <a:rPr lang="en-PH" sz="2000" dirty="0">
                <a:solidFill>
                  <a:schemeClr val="tx1"/>
                </a:solidFill>
                <a:latin typeface="Calibri" charset="0"/>
              </a:rPr>
              <a:t> = b</a:t>
            </a:r>
            <a:r>
              <a:rPr lang="en-PH" sz="2000" baseline="30000" dirty="0">
                <a:solidFill>
                  <a:schemeClr val="tx1"/>
                </a:solidFill>
                <a:latin typeface="Calibri" charset="0"/>
              </a:rPr>
              <a:t>2</a:t>
            </a:r>
            <a:r>
              <a:rPr lang="en-PH" sz="2000" dirty="0">
                <a:solidFill>
                  <a:schemeClr val="tx1"/>
                </a:solidFill>
                <a:latin typeface="Calibri" charset="0"/>
              </a:rPr>
              <a:t> + c</a:t>
            </a:r>
            <a:r>
              <a:rPr lang="en-PH" sz="2000" baseline="30000" dirty="0">
                <a:solidFill>
                  <a:schemeClr val="tx1"/>
                </a:solidFill>
                <a:latin typeface="Calibri" charset="0"/>
              </a:rPr>
              <a:t>2</a:t>
            </a:r>
            <a:r>
              <a:rPr lang="en-PH" sz="2000" dirty="0">
                <a:solidFill>
                  <a:schemeClr val="tx1"/>
                </a:solidFill>
                <a:latin typeface="Calibri" charset="0"/>
              </a:rPr>
              <a:t> where, </a:t>
            </a:r>
            <a:r>
              <a:rPr lang="en-PH" sz="2000" dirty="0" smtClean="0">
                <a:solidFill>
                  <a:schemeClr val="tx1"/>
                </a:solidFill>
                <a:latin typeface="Calibri" charset="0"/>
              </a:rPr>
              <a:t>a </a:t>
            </a:r>
            <a:r>
              <a:rPr lang="en-PH" sz="2000" dirty="0">
                <a:solidFill>
                  <a:schemeClr val="tx1"/>
                </a:solidFill>
                <a:latin typeface="Calibri" charset="0"/>
              </a:rPr>
              <a:t>&gt; b.</a:t>
            </a:r>
          </a:p>
          <a:p>
            <a:pPr algn="just"/>
            <a:endParaRPr lang="en-PH" sz="2000" dirty="0">
              <a:solidFill>
                <a:schemeClr val="tx1"/>
              </a:solidFill>
              <a:latin typeface="Calibri" charset="0"/>
            </a:endParaRPr>
          </a:p>
          <a:p>
            <a:pPr algn="just"/>
            <a:endParaRPr lang="en-PH" sz="20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checkerboard(across)">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6">
                                            <p:txEl>
                                              <p:pRg st="2" end="2"/>
                                            </p:txEl>
                                          </p:spTgt>
                                        </p:tgtEl>
                                        <p:attrNameLst>
                                          <p:attrName>style.visibility</p:attrName>
                                        </p:attrNameLst>
                                      </p:cBhvr>
                                      <p:to>
                                        <p:strVal val="visible"/>
                                      </p:to>
                                    </p:set>
                                    <p:animEffect transition="in" filter="checkerboard(across)">
                                      <p:cBhvr>
                                        <p:cTn id="12" dur="500"/>
                                        <p:tgtEl>
                                          <p:spTgt spid="61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6">
                                            <p:txEl>
                                              <p:pRg st="3" end="3"/>
                                            </p:txEl>
                                          </p:spTgt>
                                        </p:tgtEl>
                                        <p:attrNameLst>
                                          <p:attrName>style.visibility</p:attrName>
                                        </p:attrNameLst>
                                      </p:cBhvr>
                                      <p:to>
                                        <p:strVal val="visible"/>
                                      </p:to>
                                    </p:set>
                                    <p:animEffect transition="in" filter="checkerboard(across)">
                                      <p:cBhvr>
                                        <p:cTn id="17" dur="500"/>
                                        <p:tgtEl>
                                          <p:spTgt spid="61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6">
                                            <p:txEl>
                                              <p:pRg st="4" end="4"/>
                                            </p:txEl>
                                          </p:spTgt>
                                        </p:tgtEl>
                                        <p:attrNameLst>
                                          <p:attrName>style.visibility</p:attrName>
                                        </p:attrNameLst>
                                      </p:cBhvr>
                                      <p:to>
                                        <p:strVal val="visible"/>
                                      </p:to>
                                    </p:set>
                                    <p:animEffect transition="in" filter="checkerboard(across)">
                                      <p:cBhvr>
                                        <p:cTn id="22" dur="500"/>
                                        <p:tgtEl>
                                          <p:spTgt spid="61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animEffect transition="in" filter="checkerboard(across)">
                                      <p:cBhvr>
                                        <p:cTn id="27" dur="500"/>
                                        <p:tgtEl>
                                          <p:spTgt spid="614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46">
                                            <p:txEl>
                                              <p:pRg st="6" end="6"/>
                                            </p:txEl>
                                          </p:spTgt>
                                        </p:tgtEl>
                                        <p:attrNameLst>
                                          <p:attrName>style.visibility</p:attrName>
                                        </p:attrNameLst>
                                      </p:cBhvr>
                                      <p:to>
                                        <p:strVal val="visible"/>
                                      </p:to>
                                    </p:set>
                                    <p:animEffect transition="in" filter="checkerboard(across)">
                                      <p:cBhvr>
                                        <p:cTn id="32" dur="500"/>
                                        <p:tgtEl>
                                          <p:spTgt spid="614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animEffect transition="in" filter="checkerboard(across)">
                                      <p:cBhvr>
                                        <p:cTn id="37" dur="500"/>
                                        <p:tgtEl>
                                          <p:spTgt spid="614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146">
                                            <p:txEl>
                                              <p:pRg st="8" end="8"/>
                                            </p:txEl>
                                          </p:spTgt>
                                        </p:tgtEl>
                                        <p:attrNameLst>
                                          <p:attrName>style.visibility</p:attrName>
                                        </p:attrNameLst>
                                      </p:cBhvr>
                                      <p:to>
                                        <p:strVal val="visible"/>
                                      </p:to>
                                    </p:set>
                                    <p:animEffect transition="in" filter="checkerboard(across)">
                                      <p:cBhvr>
                                        <p:cTn id="42" dur="500"/>
                                        <p:tgtEl>
                                          <p:spTgt spid="6146">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146">
                                            <p:txEl>
                                              <p:pRg st="9" end="9"/>
                                            </p:txEl>
                                          </p:spTgt>
                                        </p:tgtEl>
                                        <p:attrNameLst>
                                          <p:attrName>style.visibility</p:attrName>
                                        </p:attrNameLst>
                                      </p:cBhvr>
                                      <p:to>
                                        <p:strVal val="visible"/>
                                      </p:to>
                                    </p:set>
                                    <p:animEffect transition="in" filter="checkerboard(across)">
                                      <p:cBhvr>
                                        <p:cTn id="47" dur="500"/>
                                        <p:tgtEl>
                                          <p:spTgt spid="61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609600" y="304800"/>
            <a:ext cx="8001000" cy="6172200"/>
          </a:xfrm>
        </p:spPr>
        <p:txBody>
          <a:bodyPr/>
          <a:lstStyle/>
          <a:p>
            <a:r>
              <a:rPr lang="en-PH" sz="2400" b="1" i="1" dirty="0">
                <a:solidFill>
                  <a:schemeClr val="tx1"/>
                </a:solidFill>
                <a:latin typeface="Calibri" charset="0"/>
              </a:rPr>
              <a:t>ELLIPSE WITH CENTER AT ORIGIN C (0, 0)</a:t>
            </a: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854075"/>
            <a:ext cx="8178800"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867150" y="1484313"/>
            <a:ext cx="330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700"/>
              <a:t>B</a:t>
            </a:r>
          </a:p>
        </p:txBody>
      </p:sp>
      <p:sp>
        <p:nvSpPr>
          <p:cNvPr id="5" name="TextBox 4"/>
          <p:cNvSpPr txBox="1">
            <a:spLocks noChangeArrowheads="1"/>
          </p:cNvSpPr>
          <p:nvPr/>
        </p:nvSpPr>
        <p:spPr bwMode="auto">
          <a:xfrm>
            <a:off x="3810000" y="4446588"/>
            <a:ext cx="3794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700"/>
              <a:t>B</a:t>
            </a:r>
            <a:r>
              <a:rPr lang="ja-JP" altLang="en-US" sz="1700"/>
              <a:t>’</a:t>
            </a:r>
            <a:endParaRPr lang="en-US" sz="17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152400" y="468313"/>
            <a:ext cx="8839200" cy="6008687"/>
          </a:xfrm>
        </p:spPr>
        <p:txBody>
          <a:bodyPr/>
          <a:lstStyle/>
          <a:p>
            <a:r>
              <a:rPr lang="en-PH" sz="2400" b="1" i="1" dirty="0">
                <a:solidFill>
                  <a:schemeClr val="tx1"/>
                </a:solidFill>
                <a:latin typeface="Calibri" charset="0"/>
              </a:rPr>
              <a:t>ELLIPSE WITH CENTER AT ORIGIN C (0, 0)</a:t>
            </a:r>
          </a:p>
          <a:p>
            <a:r>
              <a:rPr lang="en-PH" sz="2400" dirty="0" smtClean="0">
                <a:solidFill>
                  <a:schemeClr val="tx1"/>
                </a:solidFill>
                <a:latin typeface="Calibri" charset="0"/>
              </a:rPr>
              <a:t>PF </a:t>
            </a:r>
            <a:r>
              <a:rPr lang="en-PH" sz="2400" dirty="0">
                <a:solidFill>
                  <a:schemeClr val="tx1"/>
                </a:solidFill>
                <a:latin typeface="Calibri" charset="0"/>
              </a:rPr>
              <a:t>+ </a:t>
            </a:r>
            <a:r>
              <a:rPr lang="en-PH" sz="2400" dirty="0" smtClean="0">
                <a:solidFill>
                  <a:schemeClr val="tx1"/>
                </a:solidFill>
                <a:latin typeface="Calibri" charset="0"/>
              </a:rPr>
              <a:t>PF’ </a:t>
            </a:r>
            <a:r>
              <a:rPr lang="en-PH" sz="2400" dirty="0">
                <a:solidFill>
                  <a:schemeClr val="tx1"/>
                </a:solidFill>
                <a:latin typeface="Calibri" charset="0"/>
              </a:rPr>
              <a:t>= 2a</a:t>
            </a:r>
          </a:p>
          <a:p>
            <a:pPr algn="just"/>
            <a:r>
              <a:rPr lang="en-PH" sz="2400" dirty="0">
                <a:solidFill>
                  <a:schemeClr val="tx1"/>
                </a:solidFill>
                <a:latin typeface="Calibri" charset="0"/>
              </a:rPr>
              <a:t>Considering triangle F’PF</a:t>
            </a:r>
          </a:p>
          <a:p>
            <a:r>
              <a:rPr lang="en-PH" sz="2400" dirty="0">
                <a:solidFill>
                  <a:schemeClr val="tx1"/>
                </a:solidFill>
                <a:latin typeface="Calibri" charset="0"/>
              </a:rPr>
              <a:t>d</a:t>
            </a:r>
            <a:r>
              <a:rPr lang="en-PH" sz="2400" baseline="-25000" dirty="0">
                <a:solidFill>
                  <a:schemeClr val="tx1"/>
                </a:solidFill>
                <a:latin typeface="Calibri" charset="0"/>
              </a:rPr>
              <a:t>3</a:t>
            </a:r>
            <a:r>
              <a:rPr lang="en-PH" sz="2400" dirty="0">
                <a:solidFill>
                  <a:schemeClr val="tx1"/>
                </a:solidFill>
                <a:latin typeface="Calibri" charset="0"/>
              </a:rPr>
              <a:t> + d</a:t>
            </a:r>
            <a:r>
              <a:rPr lang="en-PH" sz="2400" baseline="-25000" dirty="0">
                <a:solidFill>
                  <a:schemeClr val="tx1"/>
                </a:solidFill>
                <a:latin typeface="Calibri" charset="0"/>
              </a:rPr>
              <a:t>4</a:t>
            </a:r>
            <a:r>
              <a:rPr lang="en-PH" sz="2400" dirty="0">
                <a:solidFill>
                  <a:schemeClr val="tx1"/>
                </a:solidFill>
                <a:latin typeface="Calibri" charset="0"/>
              </a:rPr>
              <a:t> = 2a</a:t>
            </a:r>
          </a:p>
          <a:p>
            <a:r>
              <a:rPr lang="en-PH" sz="2400" dirty="0">
                <a:solidFill>
                  <a:schemeClr val="tx1"/>
                </a:solidFill>
                <a:latin typeface="Calibri" charset="0"/>
              </a:rPr>
              <a:t>d</a:t>
            </a:r>
            <a:r>
              <a:rPr lang="en-PH" sz="2400" baseline="-25000" dirty="0">
                <a:solidFill>
                  <a:schemeClr val="tx1"/>
                </a:solidFill>
                <a:latin typeface="Calibri" charset="0"/>
              </a:rPr>
              <a:t>3</a:t>
            </a:r>
            <a:r>
              <a:rPr lang="en-PH" sz="2400" dirty="0">
                <a:solidFill>
                  <a:schemeClr val="tx1"/>
                </a:solidFill>
                <a:latin typeface="Calibri" charset="0"/>
              </a:rPr>
              <a:t> = 2a – d</a:t>
            </a:r>
            <a:r>
              <a:rPr lang="en-PH" sz="2400" baseline="-25000" dirty="0">
                <a:solidFill>
                  <a:schemeClr val="tx1"/>
                </a:solidFill>
                <a:latin typeface="Calibri" charset="0"/>
              </a:rPr>
              <a:t>4</a:t>
            </a:r>
            <a:endParaRPr lang="en-PH" sz="2400" dirty="0">
              <a:solidFill>
                <a:schemeClr val="tx1"/>
              </a:solidFill>
              <a:latin typeface="Calibri" charset="0"/>
            </a:endParaRPr>
          </a:p>
          <a:p>
            <a:pPr algn="just"/>
            <a:endParaRPr lang="en-PH" sz="2400" dirty="0">
              <a:solidFill>
                <a:schemeClr val="tx1"/>
              </a:solidFill>
              <a:latin typeface="Calibri" charset="0"/>
            </a:endParaRPr>
          </a:p>
        </p:txBody>
      </p:sp>
      <p:pic>
        <p:nvPicPr>
          <p:cNvPr id="819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2819400"/>
            <a:ext cx="52117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3281363"/>
            <a:ext cx="4613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10000"/>
            <a:ext cx="82978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663" y="4343400"/>
            <a:ext cx="4886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4800600"/>
            <a:ext cx="5040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256213"/>
            <a:ext cx="435451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checkerboard(across)">
                                      <p:cBhvr>
                                        <p:cTn id="12" dur="5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checkerboard(across)">
                                      <p:cBhvr>
                                        <p:cTn id="17" dur="500"/>
                                        <p:tgtEl>
                                          <p:spTgt spid="8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checkerboard(across)">
                                      <p:cBhvr>
                                        <p:cTn id="22" dur="500"/>
                                        <p:tgtEl>
                                          <p:spTgt spid="81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Effect transition="in" filter="checkerboard(across)">
                                      <p:cBhvr>
                                        <p:cTn id="27" dur="500"/>
                                        <p:tgtEl>
                                          <p:spTgt spid="81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195"/>
                                        </p:tgtEl>
                                        <p:attrNameLst>
                                          <p:attrName>style.visibility</p:attrName>
                                        </p:attrNameLst>
                                      </p:cBhvr>
                                      <p:to>
                                        <p:strVal val="visible"/>
                                      </p:to>
                                    </p:set>
                                    <p:animEffect transition="in" filter="checkerboard(across)">
                                      <p:cBhvr>
                                        <p:cTn id="32" dur="500"/>
                                        <p:tgtEl>
                                          <p:spTgt spid="81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196"/>
                                        </p:tgtEl>
                                        <p:attrNameLst>
                                          <p:attrName>style.visibility</p:attrName>
                                        </p:attrNameLst>
                                      </p:cBhvr>
                                      <p:to>
                                        <p:strVal val="visible"/>
                                      </p:to>
                                    </p:set>
                                    <p:animEffect transition="in" filter="checkerboard(across)">
                                      <p:cBhvr>
                                        <p:cTn id="37" dur="500"/>
                                        <p:tgtEl>
                                          <p:spTgt spid="81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197"/>
                                        </p:tgtEl>
                                        <p:attrNameLst>
                                          <p:attrName>style.visibility</p:attrName>
                                        </p:attrNameLst>
                                      </p:cBhvr>
                                      <p:to>
                                        <p:strVal val="visible"/>
                                      </p:to>
                                    </p:set>
                                    <p:animEffect transition="in" filter="checkerboard(across)">
                                      <p:cBhvr>
                                        <p:cTn id="42" dur="500"/>
                                        <p:tgtEl>
                                          <p:spTgt spid="81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8198"/>
                                        </p:tgtEl>
                                        <p:attrNameLst>
                                          <p:attrName>style.visibility</p:attrName>
                                        </p:attrNameLst>
                                      </p:cBhvr>
                                      <p:to>
                                        <p:strVal val="visible"/>
                                      </p:to>
                                    </p:set>
                                    <p:animEffect transition="in" filter="checkerboard(across)">
                                      <p:cBhvr>
                                        <p:cTn id="47" dur="500"/>
                                        <p:tgtEl>
                                          <p:spTgt spid="81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8199"/>
                                        </p:tgtEl>
                                        <p:attrNameLst>
                                          <p:attrName>style.visibility</p:attrName>
                                        </p:attrNameLst>
                                      </p:cBhvr>
                                      <p:to>
                                        <p:strVal val="visible"/>
                                      </p:to>
                                    </p:set>
                                    <p:animEffect transition="in" filter="checkerboard(across)">
                                      <p:cBhvr>
                                        <p:cTn id="52" dur="500"/>
                                        <p:tgtEl>
                                          <p:spTgt spid="81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8200"/>
                                        </p:tgtEl>
                                        <p:attrNameLst>
                                          <p:attrName>style.visibility</p:attrName>
                                        </p:attrNameLst>
                                      </p:cBhvr>
                                      <p:to>
                                        <p:strVal val="visible"/>
                                      </p:to>
                                    </p:set>
                                    <p:animEffect transition="in" filter="checkerboard(across)">
                                      <p:cBhvr>
                                        <p:cTn id="5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noRot="1" noChangeAspect="1" noMove="1" noResize="1" noEditPoints="1" noAdjustHandles="1" noChangeArrowheads="1" noChangeShapeType="1" noTextEdit="1"/>
          </p:cNvSpPr>
          <p:nvPr>
            <p:ph type="subTitle" idx="1"/>
          </p:nvPr>
        </p:nvSpPr>
        <p:spPr>
          <a:xfrm>
            <a:off x="685800" y="457200"/>
            <a:ext cx="7924800" cy="6248400"/>
          </a:xfrm>
          <a:blipFill rotWithShape="1">
            <a:blip r:embed="rId2"/>
            <a:stretch>
              <a:fillRect/>
            </a:stretch>
          </a:blipFill>
          <a:ln>
            <a:miter lim="800000"/>
            <a:headEnd/>
            <a:tailEnd/>
          </a:ln>
          <a:extLst/>
        </p:spPr>
        <p:txBody>
          <a:bodyPr/>
          <a:lstStyle/>
          <a:p>
            <a:pPr>
              <a:defRPr/>
            </a:pPr>
            <a:r>
              <a:rPr lang="en-PH">
                <a:noFill/>
                <a:ea typeface="+mn-ea"/>
              </a:rPr>
              <a:t> </a:t>
            </a:r>
          </a:p>
        </p:txBody>
      </p:sp>
      <p:pic>
        <p:nvPicPr>
          <p:cNvPr id="92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746125"/>
            <a:ext cx="3736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1314450"/>
            <a:ext cx="37369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663" y="5456238"/>
            <a:ext cx="16414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heckerboard(across)">
                                      <p:cBhvr>
                                        <p:cTn id="7" dur="500"/>
                                        <p:tgtEl>
                                          <p:spTgt spid="9219"/>
                                        </p:tgtEl>
                                      </p:cBhvr>
                                    </p:animEffect>
                                  </p:childTnLst>
                                </p:cTn>
                              </p:par>
                              <p:par>
                                <p:cTn id="8" presetID="5" presetClass="entr" presetSubtype="1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checkerboard(across)">
                                      <p:cBhvr>
                                        <p:cTn id="10" dur="500"/>
                                        <p:tgtEl>
                                          <p:spTgt spid="92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221"/>
                                        </p:tgtEl>
                                        <p:attrNameLst>
                                          <p:attrName>style.visibility</p:attrName>
                                        </p:attrNameLst>
                                      </p:cBhvr>
                                      <p:to>
                                        <p:strVal val="visible"/>
                                      </p:to>
                                    </p:set>
                                    <p:animEffect transition="in" filter="checkerboard(across)">
                                      <p:cBhvr>
                                        <p:cTn id="15"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52400"/>
            <a:ext cx="8077200" cy="4724400"/>
          </a:xfrm>
          <a:prstGeom prst="rect">
            <a:avLst/>
          </a:prstGeom>
          <a:noFill/>
          <a:ln w="9525">
            <a:noFill/>
            <a:miter lim="800000"/>
            <a:headEnd/>
            <a:tailEnd/>
          </a:ln>
        </p:spPr>
        <p:txBody>
          <a:bodyPr/>
          <a:lstStyle/>
          <a:p>
            <a:pPr marL="342900" indent="-342900">
              <a:spcBef>
                <a:spcPct val="20000"/>
              </a:spcBef>
              <a:buFont typeface="Arial" charset="0"/>
              <a:buNone/>
              <a:defRPr/>
            </a:pPr>
            <a:endParaRPr lang="en-PH" sz="3600" b="1" u="sng" dirty="0" smtClean="0">
              <a:latin typeface="+mn-lt"/>
              <a:ea typeface="+mn-ea"/>
              <a:cs typeface="+mn-cs"/>
            </a:endParaRPr>
          </a:p>
          <a:p>
            <a:pPr marL="342900" indent="-342900">
              <a:spcBef>
                <a:spcPct val="20000"/>
              </a:spcBef>
              <a:buFont typeface="Arial" charset="0"/>
              <a:buNone/>
              <a:defRPr/>
            </a:pPr>
            <a:endParaRPr lang="en-PH" sz="3600" b="1" u="sng" dirty="0" smtClean="0">
              <a:latin typeface="+mn-lt"/>
              <a:ea typeface="+mn-ea"/>
              <a:cs typeface="+mn-cs"/>
            </a:endParaRPr>
          </a:p>
          <a:p>
            <a:pPr marL="342900" indent="-342900">
              <a:spcBef>
                <a:spcPct val="20000"/>
              </a:spcBef>
              <a:buFont typeface="Arial" charset="0"/>
              <a:buNone/>
              <a:defRPr/>
            </a:pPr>
            <a:r>
              <a:rPr lang="en-PH" sz="2800" b="1" u="sng" dirty="0" smtClean="0">
                <a:latin typeface="+mn-lt"/>
                <a:ea typeface="+mn-ea"/>
                <a:cs typeface="+mn-cs"/>
              </a:rPr>
              <a:t>OBJECTIVE</a:t>
            </a:r>
            <a:r>
              <a:rPr lang="en-PH" sz="2800" b="1" dirty="0" smtClean="0">
                <a:latin typeface="+mn-lt"/>
                <a:ea typeface="+mn-ea"/>
                <a:cs typeface="+mn-cs"/>
              </a:rPr>
              <a:t>:</a:t>
            </a:r>
          </a:p>
          <a:p>
            <a:pPr marL="342900" indent="-342900">
              <a:spcBef>
                <a:spcPct val="20000"/>
              </a:spcBef>
              <a:buFont typeface="Arial" charset="0"/>
              <a:buNone/>
              <a:defRPr/>
            </a:pPr>
            <a:endParaRPr lang="en-PH" sz="2800" b="1" dirty="0">
              <a:latin typeface="+mn-lt"/>
              <a:ea typeface="+mn-ea"/>
              <a:cs typeface="+mn-cs"/>
            </a:endParaRPr>
          </a:p>
          <a:p>
            <a:pPr marL="342900" indent="-342900" algn="just">
              <a:spcBef>
                <a:spcPct val="20000"/>
              </a:spcBef>
              <a:buFont typeface="Arial" charset="0"/>
              <a:buNone/>
              <a:defRPr/>
            </a:pPr>
            <a:r>
              <a:rPr lang="en-PH" sz="2800" dirty="0" smtClean="0">
                <a:latin typeface="+mn-lt"/>
                <a:ea typeface="+mn-ea"/>
                <a:cs typeface="+mn-cs"/>
              </a:rPr>
              <a:t>                </a:t>
            </a:r>
            <a:r>
              <a:rPr lang="en-PH" sz="2400" dirty="0" smtClean="0">
                <a:latin typeface="+mn-lt"/>
                <a:ea typeface="+mn-ea"/>
                <a:cs typeface="+mn-cs"/>
              </a:rPr>
              <a:t>At </a:t>
            </a:r>
            <a:r>
              <a:rPr lang="en-PH" sz="2400" dirty="0">
                <a:latin typeface="+mn-lt"/>
                <a:ea typeface="+mn-ea"/>
                <a:cs typeface="+mn-cs"/>
              </a:rPr>
              <a:t>the end of the lesson, the </a:t>
            </a:r>
            <a:r>
              <a:rPr lang="en-PH" sz="2400" dirty="0" smtClean="0">
                <a:latin typeface="+mn-lt"/>
                <a:ea typeface="+mn-ea"/>
                <a:cs typeface="+mn-cs"/>
              </a:rPr>
              <a:t>students should be able to use the basic principles concerning the circle to illustrate properly and solve diligently application problems.</a:t>
            </a:r>
            <a:endParaRPr lang="en-PH" sz="2400" dirty="0">
              <a:latin typeface="+mn-lt"/>
              <a:ea typeface="+mn-ea"/>
              <a:cs typeface="+mn-cs"/>
            </a:endParaRPr>
          </a:p>
          <a:p>
            <a:pPr marL="342900" indent="-342900">
              <a:spcBef>
                <a:spcPct val="20000"/>
              </a:spcBef>
              <a:buFont typeface="Arial" pitchFamily="34" charset="0"/>
              <a:buChar char="•"/>
              <a:defRPr/>
            </a:pPr>
            <a:endParaRPr lang="en-PH" sz="2800" dirty="0" smtClean="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heckerboard(across)">
                                      <p:cBhvr>
                                        <p:cTn id="7" dur="500"/>
                                        <p:tgtEl>
                                          <p:spTgt spid="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checkerboard(across)">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1"/>
          <p:cNvSpPr>
            <a:spLocks noGrp="1"/>
          </p:cNvSpPr>
          <p:nvPr>
            <p:ph type="subTitle" idx="1"/>
          </p:nvPr>
        </p:nvSpPr>
        <p:spPr>
          <a:xfrm>
            <a:off x="304800" y="304800"/>
            <a:ext cx="8458200" cy="6324600"/>
          </a:xfrm>
        </p:spPr>
        <p:txBody>
          <a:bodyPr/>
          <a:lstStyle/>
          <a:p>
            <a:r>
              <a:rPr lang="en-PH" sz="2400" b="1" i="1" dirty="0">
                <a:solidFill>
                  <a:schemeClr val="tx1"/>
                </a:solidFill>
                <a:latin typeface="Calibri" charset="0"/>
              </a:rPr>
              <a:t>Equations of ellipse with center at the origin C (0, 0)</a:t>
            </a:r>
          </a:p>
          <a:p>
            <a:pPr algn="just"/>
            <a:endParaRPr lang="en-PH" sz="2800" b="1" i="1" dirty="0">
              <a:solidFill>
                <a:schemeClr val="tx1"/>
              </a:solidFill>
              <a:latin typeface="Calibri" charset="0"/>
            </a:endParaRPr>
          </a:p>
        </p:txBody>
      </p:sp>
      <p:pic>
        <p:nvPicPr>
          <p:cNvPr id="1024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990600"/>
            <a:ext cx="82819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35475"/>
            <a:ext cx="1477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968875"/>
            <a:ext cx="1477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checkerboard(across)">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checkerboard(across)">
                                      <p:cBhvr>
                                        <p:cTn id="12" dur="5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checkerboard(across)">
                                      <p:cBhvr>
                                        <p:cTn id="17" dur="500"/>
                                        <p:tgtEl>
                                          <p:spTgt spid="10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checkerboard(across)">
                                      <p:cBhvr>
                                        <p:cTn id="2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2"/>
          <p:cNvSpPr>
            <a:spLocks noGrp="1"/>
          </p:cNvSpPr>
          <p:nvPr>
            <p:ph type="subTitle" idx="1"/>
          </p:nvPr>
        </p:nvSpPr>
        <p:spPr>
          <a:xfrm>
            <a:off x="381000" y="457200"/>
            <a:ext cx="8229600" cy="5943600"/>
          </a:xfrm>
        </p:spPr>
        <p:txBody>
          <a:bodyPr/>
          <a:lstStyle/>
          <a:p>
            <a:r>
              <a:rPr lang="en-PH" sz="2400" b="1" i="1" dirty="0">
                <a:solidFill>
                  <a:schemeClr val="tx1"/>
                </a:solidFill>
                <a:latin typeface="Calibri" charset="0"/>
              </a:rPr>
              <a:t>ELLIPSE WITH CENTER AT C (h, k)</a:t>
            </a:r>
          </a:p>
          <a:p>
            <a:pPr algn="just"/>
            <a:endParaRPr lang="en-PH" sz="2800" b="1" i="1" dirty="0">
              <a:solidFill>
                <a:schemeClr val="tx1"/>
              </a:solidFill>
              <a:latin typeface="Calibri" charset="0"/>
            </a:endParaRPr>
          </a:p>
        </p:txBody>
      </p:sp>
      <p:pic>
        <p:nvPicPr>
          <p:cNvPr id="112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991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checkerboard(across)">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checkerboard(across)">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838200" y="381000"/>
            <a:ext cx="7772400" cy="5867400"/>
          </a:xfrm>
        </p:spPr>
        <p:txBody>
          <a:bodyPr/>
          <a:lstStyle/>
          <a:p>
            <a:r>
              <a:rPr lang="en-PH" sz="2400" b="1" i="1" dirty="0">
                <a:solidFill>
                  <a:schemeClr val="tx1"/>
                </a:solidFill>
                <a:latin typeface="Calibri" charset="0"/>
              </a:rPr>
              <a:t>ELLIPSE WITH CENTER AT (h, k)</a:t>
            </a:r>
          </a:p>
          <a:p>
            <a:pPr algn="just"/>
            <a:r>
              <a:rPr lang="en-PH" sz="2400" b="1" i="1" dirty="0">
                <a:solidFill>
                  <a:schemeClr val="tx1"/>
                </a:solidFill>
                <a:latin typeface="Calibri" charset="0"/>
              </a:rPr>
              <a:t>	</a:t>
            </a:r>
          </a:p>
          <a:p>
            <a:pPr algn="just"/>
            <a:r>
              <a:rPr lang="en-PH" sz="2400" dirty="0">
                <a:solidFill>
                  <a:schemeClr val="tx1"/>
                </a:solidFill>
                <a:latin typeface="Calibri" charset="0"/>
              </a:rPr>
              <a:t>     </a:t>
            </a:r>
            <a:r>
              <a:rPr lang="en-PH" sz="2400" dirty="0" smtClean="0">
                <a:solidFill>
                  <a:schemeClr val="tx1"/>
                </a:solidFill>
                <a:latin typeface="Calibri" charset="0"/>
              </a:rPr>
              <a:t>The equation </a:t>
            </a:r>
            <a:r>
              <a:rPr lang="en-PH" sz="2400" dirty="0">
                <a:solidFill>
                  <a:schemeClr val="tx1"/>
                </a:solidFill>
                <a:latin typeface="Calibri" charset="0"/>
              </a:rPr>
              <a:t>of an </a:t>
            </a:r>
            <a:r>
              <a:rPr lang="en-PH" sz="2400" dirty="0" smtClean="0">
                <a:solidFill>
                  <a:schemeClr val="tx1"/>
                </a:solidFill>
                <a:latin typeface="Calibri" charset="0"/>
              </a:rPr>
              <a:t>ellipse on the x’y’ plane, with axes </a:t>
            </a:r>
            <a:r>
              <a:rPr lang="en-PH" sz="2400" dirty="0">
                <a:solidFill>
                  <a:schemeClr val="tx1"/>
                </a:solidFill>
                <a:latin typeface="Calibri" charset="0"/>
              </a:rPr>
              <a:t>parallel to the coordinate axes and the </a:t>
            </a:r>
            <a:r>
              <a:rPr lang="en-PH" sz="2400" dirty="0" smtClean="0">
                <a:solidFill>
                  <a:schemeClr val="tx1"/>
                </a:solidFill>
                <a:latin typeface="Calibri" charset="0"/>
              </a:rPr>
              <a:t>center </a:t>
            </a:r>
            <a:r>
              <a:rPr lang="en-PH" sz="2400" dirty="0">
                <a:solidFill>
                  <a:schemeClr val="tx1"/>
                </a:solidFill>
                <a:latin typeface="Calibri" charset="0"/>
              </a:rPr>
              <a:t>at (h,k</a:t>
            </a:r>
            <a:r>
              <a:rPr lang="en-PH" sz="2400" dirty="0" smtClean="0">
                <a:solidFill>
                  <a:schemeClr val="tx1"/>
                </a:solidFill>
                <a:latin typeface="Calibri" charset="0"/>
              </a:rPr>
              <a:t>), is given by</a:t>
            </a:r>
          </a:p>
          <a:p>
            <a:pPr algn="just"/>
            <a:endParaRPr lang="en-PH" sz="2400" dirty="0">
              <a:solidFill>
                <a:schemeClr val="tx1"/>
              </a:solidFill>
              <a:latin typeface="Calibri" charset="0"/>
            </a:endParaRPr>
          </a:p>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Using the </a:t>
            </a:r>
            <a:r>
              <a:rPr lang="en-PH" sz="2400" dirty="0">
                <a:solidFill>
                  <a:schemeClr val="tx1"/>
                </a:solidFill>
                <a:latin typeface="Calibri" charset="0"/>
              </a:rPr>
              <a:t>substitutions x’ = x – h and y’ = y – k </a:t>
            </a:r>
            <a:r>
              <a:rPr lang="en-PH" sz="2400" dirty="0" smtClean="0">
                <a:solidFill>
                  <a:schemeClr val="tx1"/>
                </a:solidFill>
                <a:latin typeface="Calibri" charset="0"/>
              </a:rPr>
              <a:t> will transform the equation to </a:t>
            </a:r>
            <a:endParaRPr lang="en-PH" sz="2800" b="1" i="1" dirty="0">
              <a:solidFill>
                <a:schemeClr val="tx1"/>
              </a:solidFill>
              <a:latin typeface="Calibri" charset="0"/>
            </a:endParaRPr>
          </a:p>
          <a:p>
            <a:pPr algn="just"/>
            <a:endParaRPr lang="en-PH" sz="1600" dirty="0">
              <a:solidFill>
                <a:schemeClr val="tx1"/>
              </a:solidFill>
              <a:latin typeface="Calibri" charset="0"/>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17716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3538103407"/>
              </p:ext>
            </p:extLst>
          </p:nvPr>
        </p:nvGraphicFramePr>
        <p:xfrm>
          <a:off x="3708400" y="4864100"/>
          <a:ext cx="2387600" cy="774700"/>
        </p:xfrm>
        <a:graphic>
          <a:graphicData uri="http://schemas.openxmlformats.org/presentationml/2006/ole">
            <mc:AlternateContent xmlns:mc="http://schemas.openxmlformats.org/markup-compatibility/2006">
              <mc:Choice xmlns:v="urn:schemas-microsoft-com:vml" Requires="v">
                <p:oleObj spid="_x0000_s47127" name="Equation" r:id="rId4" imgW="2387600" imgH="774700" progId="Equation.3">
                  <p:embed/>
                </p:oleObj>
              </mc:Choice>
              <mc:Fallback>
                <p:oleObj name="Equation" r:id="rId4" imgW="2387600" imgH="774700" progId="Equation.3">
                  <p:embed/>
                  <p:pic>
                    <p:nvPicPr>
                      <p:cNvPr id="0" name=""/>
                      <p:cNvPicPr/>
                      <p:nvPr/>
                    </p:nvPicPr>
                    <p:blipFill>
                      <a:blip r:embed="rId5"/>
                      <a:stretch>
                        <a:fillRect/>
                      </a:stretch>
                    </p:blipFill>
                    <p:spPr>
                      <a:xfrm>
                        <a:off x="3708400" y="4864100"/>
                        <a:ext cx="2387600" cy="774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checkerboard(across)">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checkerboard(across)">
                                      <p:cBhvr>
                                        <p:cTn id="12" dur="500"/>
                                        <p:tgtEl>
                                          <p:spTgt spid="122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checkerboard(across)">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290">
                                            <p:txEl>
                                              <p:pRg st="6" end="6"/>
                                            </p:txEl>
                                          </p:spTgt>
                                        </p:tgtEl>
                                        <p:attrNameLst>
                                          <p:attrName>style.visibility</p:attrName>
                                        </p:attrNameLst>
                                      </p:cBhvr>
                                      <p:to>
                                        <p:strVal val="visible"/>
                                      </p:to>
                                    </p:set>
                                    <p:animEffect transition="in" filter="checkerboard(across)">
                                      <p:cBhvr>
                                        <p:cTn id="22" dur="500"/>
                                        <p:tgtEl>
                                          <p:spTgt spid="1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533400" y="304800"/>
            <a:ext cx="7924800" cy="6324600"/>
          </a:xfrm>
        </p:spPr>
        <p:txBody>
          <a:bodyPr/>
          <a:lstStyle/>
          <a:p>
            <a:r>
              <a:rPr lang="en-PH" sz="2800" b="1" i="1">
                <a:solidFill>
                  <a:schemeClr val="tx1"/>
                </a:solidFill>
                <a:latin typeface="Calibri" charset="0"/>
              </a:rPr>
              <a:t>ELLIPSE WITH CENTER AT (h, k)</a:t>
            </a:r>
            <a:endParaRPr lang="en-US" sz="2800" b="1" i="1">
              <a:solidFill>
                <a:schemeClr val="tx1"/>
              </a:solidFill>
              <a:latin typeface="Calibri" charset="0"/>
            </a:endParaRPr>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45227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600"/>
            <a:ext cx="41179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5181600"/>
            <a:ext cx="23463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9075" y="2209800"/>
            <a:ext cx="23463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checkerboard(across)">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checkerboard(across)">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checkerboard(across)">
                                      <p:cBhvr>
                                        <p:cTn id="17" dur="500"/>
                                        <p:tgtEl>
                                          <p:spTgt spid="1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316"/>
                                        </p:tgtEl>
                                        <p:attrNameLst>
                                          <p:attrName>style.visibility</p:attrName>
                                        </p:attrNameLst>
                                      </p:cBhvr>
                                      <p:to>
                                        <p:strVal val="visible"/>
                                      </p:to>
                                    </p:set>
                                    <p:animEffect transition="in" filter="checkerboard(across)">
                                      <p:cBhvr>
                                        <p:cTn id="22" dur="500"/>
                                        <p:tgtEl>
                                          <p:spTgt spid="13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checkerboard(across)">
                                      <p:cBhvr>
                                        <p:cTn id="2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5943600"/>
          </a:xfrm>
        </p:spPr>
        <p:txBody>
          <a:bodyPr/>
          <a:lstStyle/>
          <a:p>
            <a:pPr eaLnBrk="1" hangingPunct="1">
              <a:defRPr/>
            </a:pPr>
            <a:r>
              <a:rPr lang="en-PH" sz="2400" b="1" i="1" u="sng" dirty="0" smtClean="0">
                <a:solidFill>
                  <a:schemeClr val="tx1">
                    <a:lumMod val="95000"/>
                    <a:lumOff val="5000"/>
                  </a:schemeClr>
                </a:solidFill>
                <a:ea typeface="+mn-ea"/>
              </a:rPr>
              <a:t>Sample Problems</a:t>
            </a:r>
            <a:endParaRPr lang="en-PH" sz="2400" b="1" i="1" dirty="0" smtClean="0">
              <a:solidFill>
                <a:schemeClr val="tx1">
                  <a:lumMod val="95000"/>
                  <a:lumOff val="5000"/>
                </a:schemeClr>
              </a:solidFill>
              <a:ea typeface="+mn-ea"/>
            </a:endParaRPr>
          </a:p>
          <a:p>
            <a:pPr algn="just" eaLnBrk="1" hangingPunct="1">
              <a:defRPr/>
            </a:pPr>
            <a:endParaRPr lang="en-PH" sz="1600" dirty="0">
              <a:solidFill>
                <a:schemeClr val="tx1">
                  <a:lumMod val="95000"/>
                  <a:lumOff val="5000"/>
                </a:schemeClr>
              </a:solidFill>
              <a:ea typeface="+mn-ea"/>
            </a:endParaRPr>
          </a:p>
          <a:p>
            <a:pPr marL="466725" indent="-466725" algn="just" eaLnBrk="1" hangingPunct="1">
              <a:defRPr/>
            </a:pPr>
            <a:r>
              <a:rPr lang="en-PH" sz="2400" dirty="0" smtClean="0">
                <a:solidFill>
                  <a:schemeClr val="tx1">
                    <a:lumMod val="95000"/>
                    <a:lumOff val="5000"/>
                  </a:schemeClr>
                </a:solidFill>
                <a:ea typeface="+mn-ea"/>
              </a:rPr>
              <a:t>1. Find </a:t>
            </a:r>
            <a:r>
              <a:rPr lang="en-PH" sz="2400" dirty="0">
                <a:solidFill>
                  <a:schemeClr val="tx1">
                    <a:lumMod val="95000"/>
                    <a:lumOff val="5000"/>
                  </a:schemeClr>
                </a:solidFill>
                <a:ea typeface="+mn-ea"/>
              </a:rPr>
              <a:t>the equation of the ellipse which satisfies the given conditions </a:t>
            </a:r>
          </a:p>
          <a:p>
            <a:pPr indent="466725" algn="just" eaLnBrk="1" hangingPunct="1">
              <a:defRPr/>
            </a:pPr>
            <a:r>
              <a:rPr lang="en-PH" sz="2400" dirty="0" smtClean="0">
                <a:solidFill>
                  <a:schemeClr val="tx1">
                    <a:lumMod val="95000"/>
                    <a:lumOff val="5000"/>
                  </a:schemeClr>
                </a:solidFill>
                <a:ea typeface="+mn-ea"/>
              </a:rPr>
              <a:t>a. foci </a:t>
            </a:r>
            <a:r>
              <a:rPr lang="en-PH" sz="2400" dirty="0">
                <a:solidFill>
                  <a:schemeClr val="tx1">
                    <a:lumMod val="95000"/>
                    <a:lumOff val="5000"/>
                  </a:schemeClr>
                </a:solidFill>
                <a:ea typeface="+mn-ea"/>
              </a:rPr>
              <a:t>at  (0, 4) and (0, -4) and a vertex at (0,6)</a:t>
            </a:r>
          </a:p>
          <a:p>
            <a:pPr indent="466725" algn="just" eaLnBrk="1" hangingPunct="1">
              <a:defRPr/>
            </a:pPr>
            <a:r>
              <a:rPr lang="en-PH" sz="2400" dirty="0" smtClean="0">
                <a:solidFill>
                  <a:schemeClr val="tx1">
                    <a:lumMod val="95000"/>
                    <a:lumOff val="5000"/>
                  </a:schemeClr>
                </a:solidFill>
                <a:ea typeface="+mn-ea"/>
              </a:rPr>
              <a:t>b. </a:t>
            </a:r>
            <a:r>
              <a:rPr lang="en-PH" sz="2400" dirty="0" err="1" smtClean="0">
                <a:solidFill>
                  <a:schemeClr val="tx1">
                    <a:lumMod val="95000"/>
                    <a:lumOff val="5000"/>
                  </a:schemeClr>
                </a:solidFill>
                <a:ea typeface="+mn-ea"/>
              </a:rPr>
              <a:t>center</a:t>
            </a:r>
            <a:r>
              <a:rPr lang="en-PH" sz="2400" dirty="0" smtClean="0">
                <a:solidFill>
                  <a:schemeClr val="tx1">
                    <a:lumMod val="95000"/>
                    <a:lumOff val="5000"/>
                  </a:schemeClr>
                </a:solidFill>
                <a:ea typeface="+mn-ea"/>
              </a:rPr>
              <a:t> </a:t>
            </a:r>
            <a:r>
              <a:rPr lang="en-PH" sz="2400" dirty="0">
                <a:solidFill>
                  <a:schemeClr val="tx1">
                    <a:lumMod val="95000"/>
                    <a:lumOff val="5000"/>
                  </a:schemeClr>
                </a:solidFill>
                <a:ea typeface="+mn-ea"/>
              </a:rPr>
              <a:t>(0, 0), one vertex (0, -7), one end of minor axis (5, 0)</a:t>
            </a:r>
          </a:p>
          <a:p>
            <a:pPr indent="466725" algn="just" eaLnBrk="1" hangingPunct="1">
              <a:defRPr/>
            </a:pPr>
            <a:r>
              <a:rPr lang="en-PH" sz="2400" dirty="0" smtClean="0">
                <a:solidFill>
                  <a:schemeClr val="tx1">
                    <a:lumMod val="95000"/>
                    <a:lumOff val="5000"/>
                  </a:schemeClr>
                </a:solidFill>
                <a:ea typeface="+mn-ea"/>
              </a:rPr>
              <a:t>c. foci </a:t>
            </a:r>
            <a:r>
              <a:rPr lang="en-PH" sz="2400" dirty="0">
                <a:solidFill>
                  <a:schemeClr val="tx1">
                    <a:lumMod val="95000"/>
                    <a:lumOff val="5000"/>
                  </a:schemeClr>
                </a:solidFill>
                <a:ea typeface="+mn-ea"/>
              </a:rPr>
              <a:t>(-5, 0), and (5, 0) length of minor axis is 8</a:t>
            </a:r>
          </a:p>
          <a:p>
            <a:pPr indent="466725" algn="just" eaLnBrk="1" hangingPunct="1">
              <a:defRPr/>
            </a:pPr>
            <a:r>
              <a:rPr lang="en-PH" sz="2400" dirty="0" smtClean="0">
                <a:solidFill>
                  <a:schemeClr val="tx1">
                    <a:lumMod val="95000"/>
                    <a:lumOff val="5000"/>
                  </a:schemeClr>
                </a:solidFill>
                <a:ea typeface="+mn-ea"/>
              </a:rPr>
              <a:t>d. foci </a:t>
            </a:r>
            <a:r>
              <a:rPr lang="en-PH" sz="2400" dirty="0">
                <a:solidFill>
                  <a:schemeClr val="tx1">
                    <a:lumMod val="95000"/>
                    <a:lumOff val="5000"/>
                  </a:schemeClr>
                </a:solidFill>
                <a:ea typeface="+mn-ea"/>
              </a:rPr>
              <a:t>(0, -8), and (0, 8) length of major axis is 34</a:t>
            </a:r>
          </a:p>
          <a:p>
            <a:pPr indent="466725" algn="just" eaLnBrk="1" hangingPunct="1">
              <a:defRPr/>
            </a:pPr>
            <a:r>
              <a:rPr lang="en-PH" sz="2400" dirty="0" smtClean="0">
                <a:solidFill>
                  <a:schemeClr val="tx1">
                    <a:lumMod val="95000"/>
                    <a:lumOff val="5000"/>
                  </a:schemeClr>
                </a:solidFill>
                <a:ea typeface="+mn-ea"/>
              </a:rPr>
              <a:t>e. vertices </a:t>
            </a:r>
            <a:r>
              <a:rPr lang="en-PH" sz="2400" dirty="0">
                <a:solidFill>
                  <a:schemeClr val="tx1">
                    <a:lumMod val="95000"/>
                    <a:lumOff val="5000"/>
                  </a:schemeClr>
                </a:solidFill>
                <a:ea typeface="+mn-ea"/>
              </a:rPr>
              <a:t>(-5, 0) and (5, 0), length of </a:t>
            </a:r>
            <a:r>
              <a:rPr lang="en-PH" sz="2400" dirty="0" err="1">
                <a:solidFill>
                  <a:schemeClr val="tx1">
                    <a:lumMod val="95000"/>
                    <a:lumOff val="5000"/>
                  </a:schemeClr>
                </a:solidFill>
                <a:ea typeface="+mn-ea"/>
              </a:rPr>
              <a:t>latus</a:t>
            </a:r>
            <a:r>
              <a:rPr lang="en-PH" sz="2400" dirty="0">
                <a:solidFill>
                  <a:schemeClr val="tx1">
                    <a:lumMod val="95000"/>
                    <a:lumOff val="5000"/>
                  </a:schemeClr>
                </a:solidFill>
                <a:ea typeface="+mn-ea"/>
              </a:rPr>
              <a:t> rectum is 8/5</a:t>
            </a:r>
          </a:p>
          <a:p>
            <a:pPr indent="466725" algn="just" eaLnBrk="1" hangingPunct="1">
              <a:defRPr/>
            </a:pPr>
            <a:r>
              <a:rPr lang="en-PH" sz="2400" dirty="0" smtClean="0">
                <a:solidFill>
                  <a:schemeClr val="tx1">
                    <a:lumMod val="95000"/>
                    <a:lumOff val="5000"/>
                  </a:schemeClr>
                </a:solidFill>
                <a:ea typeface="+mn-ea"/>
              </a:rPr>
              <a:t>f. </a:t>
            </a:r>
            <a:r>
              <a:rPr lang="en-PH" sz="2400" dirty="0" err="1" smtClean="0">
                <a:solidFill>
                  <a:schemeClr val="tx1">
                    <a:lumMod val="95000"/>
                    <a:lumOff val="5000"/>
                  </a:schemeClr>
                </a:solidFill>
                <a:ea typeface="+mn-ea"/>
              </a:rPr>
              <a:t>center</a:t>
            </a:r>
            <a:r>
              <a:rPr lang="en-PH" sz="2400" dirty="0" smtClean="0">
                <a:solidFill>
                  <a:schemeClr val="tx1">
                    <a:lumMod val="95000"/>
                    <a:lumOff val="5000"/>
                  </a:schemeClr>
                </a:solidFill>
                <a:ea typeface="+mn-ea"/>
              </a:rPr>
              <a:t> </a:t>
            </a:r>
            <a:r>
              <a:rPr lang="en-PH" sz="2400" dirty="0">
                <a:solidFill>
                  <a:schemeClr val="tx1">
                    <a:lumMod val="95000"/>
                    <a:lumOff val="5000"/>
                  </a:schemeClr>
                </a:solidFill>
                <a:ea typeface="+mn-ea"/>
              </a:rPr>
              <a:t>(2, -2), vertex </a:t>
            </a:r>
            <a:r>
              <a:rPr lang="en-PH" sz="2400" dirty="0" smtClean="0">
                <a:solidFill>
                  <a:schemeClr val="tx1">
                    <a:lumMod val="95000"/>
                    <a:lumOff val="5000"/>
                  </a:schemeClr>
                </a:solidFill>
                <a:ea typeface="+mn-ea"/>
              </a:rPr>
              <a:t>(6, -2), </a:t>
            </a:r>
            <a:r>
              <a:rPr lang="en-PH" sz="2400" dirty="0">
                <a:solidFill>
                  <a:schemeClr val="tx1">
                    <a:lumMod val="95000"/>
                    <a:lumOff val="5000"/>
                  </a:schemeClr>
                </a:solidFill>
                <a:ea typeface="+mn-ea"/>
              </a:rPr>
              <a:t>one end of minor axis </a:t>
            </a:r>
            <a:r>
              <a:rPr lang="en-PH" sz="2400" dirty="0" smtClean="0">
                <a:solidFill>
                  <a:schemeClr val="tx1">
                    <a:lumMod val="95000"/>
                    <a:lumOff val="5000"/>
                  </a:schemeClr>
                </a:solidFill>
                <a:ea typeface="+mn-ea"/>
              </a:rPr>
              <a:t>(2, 0)</a:t>
            </a:r>
            <a:endParaRPr lang="en-PH" sz="2400" dirty="0">
              <a:solidFill>
                <a:schemeClr val="tx1">
                  <a:lumMod val="95000"/>
                  <a:lumOff val="5000"/>
                </a:schemeClr>
              </a:solidFill>
              <a:ea typeface="+mn-ea"/>
            </a:endParaRPr>
          </a:p>
          <a:p>
            <a:pPr indent="466725" algn="just" eaLnBrk="1" hangingPunct="1">
              <a:defRPr/>
            </a:pPr>
            <a:r>
              <a:rPr lang="en-PH" sz="2400" dirty="0" smtClean="0">
                <a:solidFill>
                  <a:schemeClr val="tx1">
                    <a:lumMod val="95000"/>
                    <a:lumOff val="5000"/>
                  </a:schemeClr>
                </a:solidFill>
                <a:ea typeface="+mn-ea"/>
              </a:rPr>
              <a:t>g. foci </a:t>
            </a:r>
            <a:r>
              <a:rPr lang="en-PH" sz="2400" dirty="0">
                <a:solidFill>
                  <a:schemeClr val="tx1">
                    <a:lumMod val="95000"/>
                    <a:lumOff val="5000"/>
                  </a:schemeClr>
                </a:solidFill>
                <a:ea typeface="+mn-ea"/>
              </a:rPr>
              <a:t>(-4, 2) and (4, 2), major axis 10</a:t>
            </a:r>
          </a:p>
          <a:p>
            <a:pPr marL="739775" indent="-273050" algn="just" eaLnBrk="1" hangingPunct="1">
              <a:defRPr/>
            </a:pPr>
            <a:r>
              <a:rPr lang="en-PH" sz="2400" dirty="0" smtClean="0">
                <a:solidFill>
                  <a:schemeClr val="tx1">
                    <a:lumMod val="95000"/>
                    <a:lumOff val="5000"/>
                  </a:schemeClr>
                </a:solidFill>
                <a:ea typeface="+mn-ea"/>
              </a:rPr>
              <a:t>h. center </a:t>
            </a:r>
            <a:r>
              <a:rPr lang="en-PH" sz="2400" dirty="0">
                <a:solidFill>
                  <a:schemeClr val="tx1">
                    <a:lumMod val="95000"/>
                    <a:lumOff val="5000"/>
                  </a:schemeClr>
                </a:solidFill>
                <a:ea typeface="+mn-ea"/>
              </a:rPr>
              <a:t>(5, 4), major axis 16, minor axis </a:t>
            </a:r>
            <a:r>
              <a:rPr lang="en-PH" sz="2400" dirty="0" smtClean="0">
                <a:solidFill>
                  <a:schemeClr val="tx1">
                    <a:lumMod val="95000"/>
                    <a:lumOff val="5000"/>
                  </a:schemeClr>
                </a:solidFill>
                <a:ea typeface="+mn-ea"/>
              </a:rPr>
              <a:t>10 with major axis parallel to x-axis.</a:t>
            </a:r>
            <a:endParaRPr lang="en-PH" sz="2400" dirty="0">
              <a:solidFill>
                <a:schemeClr val="tx1">
                  <a:lumMod val="95000"/>
                  <a:lumOff val="5000"/>
                </a:schemeClr>
              </a:solidFill>
              <a:ea typeface="+mn-ea"/>
            </a:endParaRPr>
          </a:p>
          <a:p>
            <a:pPr algn="just" eaLnBrk="1" hangingPunct="1">
              <a:defRPr/>
            </a:pPr>
            <a:r>
              <a:rPr lang="en-PH" sz="2400" dirty="0" smtClean="0">
                <a:solidFill>
                  <a:schemeClr val="tx1">
                    <a:lumMod val="95000"/>
                    <a:lumOff val="5000"/>
                  </a:schemeClr>
                </a:solidFill>
                <a:ea typeface="+mn-ea"/>
              </a:rPr>
              <a:t>	</a:t>
            </a:r>
            <a:endParaRPr lang="en-US" sz="2400" dirty="0" smtClean="0">
              <a:solidFill>
                <a:schemeClr val="tx1">
                  <a:lumMod val="95000"/>
                  <a:lumOff val="5000"/>
                </a:schemeClr>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p:cTn id="56"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p:cTn id="63"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
                                            <p:txEl>
                                              <p:pRg st="9" end="9"/>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1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
                                            <p:txEl>
                                              <p:pRg st="10" end="1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p:cTn id="77" dur="10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78" dur="1000" fill="hold"/>
                                        <p:tgtEl>
                                          <p:spTgt spid="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304800" y="228600"/>
            <a:ext cx="8534400" cy="5867400"/>
          </a:xfrm>
        </p:spPr>
        <p:txBody>
          <a:bodyPr/>
          <a:lstStyle/>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algn="just"/>
            <a:r>
              <a:rPr lang="en-PH" sz="2400" dirty="0" smtClean="0">
                <a:solidFill>
                  <a:schemeClr val="tx1"/>
                </a:solidFill>
                <a:latin typeface="Calibri" charset="0"/>
              </a:rPr>
              <a:t>2</a:t>
            </a:r>
            <a:r>
              <a:rPr lang="en-PH" sz="2200" dirty="0">
                <a:solidFill>
                  <a:schemeClr val="tx1"/>
                </a:solidFill>
                <a:latin typeface="Calibri" charset="0"/>
              </a:rPr>
              <a:t>. </a:t>
            </a:r>
            <a:r>
              <a:rPr lang="en-PH" sz="2200" dirty="0" smtClean="0">
                <a:solidFill>
                  <a:schemeClr val="tx1"/>
                </a:solidFill>
                <a:latin typeface="Calibri" charset="0"/>
              </a:rPr>
              <a:t>Determine </a:t>
            </a:r>
            <a:r>
              <a:rPr lang="en-PH" sz="2200" dirty="0">
                <a:solidFill>
                  <a:schemeClr val="tx1"/>
                </a:solidFill>
                <a:latin typeface="Calibri" charset="0"/>
              </a:rPr>
              <a:t>the coordinates of the foci, the </a:t>
            </a:r>
            <a:r>
              <a:rPr lang="en-PH" sz="2200" dirty="0" smtClean="0">
                <a:solidFill>
                  <a:schemeClr val="tx1"/>
                </a:solidFill>
                <a:latin typeface="Calibri" charset="0"/>
              </a:rPr>
              <a:t>ends </a:t>
            </a:r>
            <a:r>
              <a:rPr lang="en-PH" sz="2200" dirty="0">
                <a:solidFill>
                  <a:schemeClr val="tx1"/>
                </a:solidFill>
                <a:latin typeface="Calibri" charset="0"/>
              </a:rPr>
              <a:t>of the major and minor axes, and the ends of each latus rectum. Sketch the curve.</a:t>
            </a:r>
          </a:p>
          <a:p>
            <a:pPr algn="just"/>
            <a:r>
              <a:rPr lang="en-PH" sz="2200" dirty="0">
                <a:solidFill>
                  <a:schemeClr val="tx1"/>
                </a:solidFill>
                <a:latin typeface="Calibri" charset="0"/>
              </a:rPr>
              <a:t>	</a:t>
            </a:r>
            <a:r>
              <a:rPr lang="en-PH" sz="2200" dirty="0" smtClean="0">
                <a:solidFill>
                  <a:schemeClr val="tx1"/>
                </a:solidFill>
                <a:latin typeface="Calibri" charset="0"/>
              </a:rPr>
              <a:t>       </a:t>
            </a:r>
            <a:r>
              <a:rPr lang="en-PH" sz="2200" dirty="0">
                <a:solidFill>
                  <a:schemeClr val="tx1"/>
                </a:solidFill>
                <a:latin typeface="Calibri" charset="0"/>
              </a:rPr>
              <a:t>9x</a:t>
            </a:r>
            <a:r>
              <a:rPr lang="en-PH" sz="2200" baseline="30000" dirty="0">
                <a:solidFill>
                  <a:schemeClr val="tx1"/>
                </a:solidFill>
                <a:latin typeface="Calibri" charset="0"/>
              </a:rPr>
              <a:t>2</a:t>
            </a:r>
            <a:r>
              <a:rPr lang="en-PH" sz="2200" dirty="0">
                <a:solidFill>
                  <a:schemeClr val="tx1"/>
                </a:solidFill>
                <a:latin typeface="Calibri" charset="0"/>
              </a:rPr>
              <a:t> + 25y</a:t>
            </a:r>
            <a:r>
              <a:rPr lang="en-PH" sz="2200" baseline="30000" dirty="0">
                <a:solidFill>
                  <a:schemeClr val="tx1"/>
                </a:solidFill>
                <a:latin typeface="Calibri" charset="0"/>
              </a:rPr>
              <a:t>2</a:t>
            </a:r>
            <a:r>
              <a:rPr lang="en-PH" sz="2200" dirty="0">
                <a:solidFill>
                  <a:schemeClr val="tx1"/>
                </a:solidFill>
                <a:latin typeface="Calibri" charset="0"/>
              </a:rPr>
              <a:t> = 225</a:t>
            </a:r>
          </a:p>
          <a:p>
            <a:pPr algn="just"/>
            <a:r>
              <a:rPr lang="en-PH" sz="2200" dirty="0">
                <a:solidFill>
                  <a:schemeClr val="tx1"/>
                </a:solidFill>
                <a:latin typeface="Calibri" charset="0"/>
              </a:rPr>
              <a:t>			 		</a:t>
            </a:r>
          </a:p>
          <a:p>
            <a:pPr algn="just"/>
            <a:r>
              <a:rPr lang="en-PH" sz="2200" dirty="0">
                <a:solidFill>
                  <a:schemeClr val="tx1"/>
                </a:solidFill>
                <a:latin typeface="Calibri" charset="0"/>
              </a:rPr>
              <a:t>3</a:t>
            </a:r>
            <a:r>
              <a:rPr lang="en-PH" sz="2200" dirty="0" smtClean="0">
                <a:solidFill>
                  <a:schemeClr val="tx1"/>
                </a:solidFill>
                <a:latin typeface="Calibri" charset="0"/>
              </a:rPr>
              <a:t>. </a:t>
            </a:r>
            <a:r>
              <a:rPr lang="en-PH" sz="2200" dirty="0">
                <a:solidFill>
                  <a:schemeClr val="tx1"/>
                </a:solidFill>
                <a:latin typeface="Calibri" charset="0"/>
              </a:rPr>
              <a:t>Reduce the equations to standard form. Find the coordinates of the center, the foci, and the ends of the minor and major axes. Sketch the graph.</a:t>
            </a:r>
          </a:p>
          <a:p>
            <a:pPr algn="just"/>
            <a:r>
              <a:rPr lang="en-PH" sz="2200" dirty="0">
                <a:solidFill>
                  <a:schemeClr val="tx1"/>
                </a:solidFill>
                <a:latin typeface="Calibri" charset="0"/>
              </a:rPr>
              <a:t>a. x</a:t>
            </a:r>
            <a:r>
              <a:rPr lang="en-PH" sz="2200" baseline="30000" dirty="0">
                <a:solidFill>
                  <a:schemeClr val="tx1"/>
                </a:solidFill>
                <a:latin typeface="Calibri" charset="0"/>
              </a:rPr>
              <a:t>2</a:t>
            </a:r>
            <a:r>
              <a:rPr lang="en-PH" sz="2200" dirty="0">
                <a:solidFill>
                  <a:schemeClr val="tx1"/>
                </a:solidFill>
                <a:latin typeface="Calibri" charset="0"/>
              </a:rPr>
              <a:t> + 4y</a:t>
            </a:r>
            <a:r>
              <a:rPr lang="en-PH" sz="2200" baseline="30000" dirty="0">
                <a:solidFill>
                  <a:schemeClr val="tx1"/>
                </a:solidFill>
                <a:latin typeface="Calibri" charset="0"/>
              </a:rPr>
              <a:t>2</a:t>
            </a:r>
            <a:r>
              <a:rPr lang="en-PH" sz="2200" dirty="0">
                <a:solidFill>
                  <a:schemeClr val="tx1"/>
                </a:solidFill>
                <a:latin typeface="Calibri" charset="0"/>
              </a:rPr>
              <a:t> – 6x –16y – 32 = 0</a:t>
            </a:r>
          </a:p>
          <a:p>
            <a:pPr algn="just"/>
            <a:r>
              <a:rPr lang="en-PH" sz="2200" dirty="0">
                <a:solidFill>
                  <a:schemeClr val="tx1"/>
                </a:solidFill>
                <a:latin typeface="Calibri" charset="0"/>
              </a:rPr>
              <a:t>b. 16x</a:t>
            </a:r>
            <a:r>
              <a:rPr lang="en-PH" sz="2200" baseline="30000" dirty="0">
                <a:solidFill>
                  <a:schemeClr val="tx1"/>
                </a:solidFill>
                <a:latin typeface="Calibri" charset="0"/>
              </a:rPr>
              <a:t>2</a:t>
            </a:r>
            <a:r>
              <a:rPr lang="en-PH" sz="2200" dirty="0">
                <a:solidFill>
                  <a:schemeClr val="tx1"/>
                </a:solidFill>
                <a:latin typeface="Calibri" charset="0"/>
              </a:rPr>
              <a:t> + 25y</a:t>
            </a:r>
            <a:r>
              <a:rPr lang="en-PH" sz="2200" baseline="30000" dirty="0">
                <a:solidFill>
                  <a:schemeClr val="tx1"/>
                </a:solidFill>
                <a:latin typeface="Calibri" charset="0"/>
              </a:rPr>
              <a:t>2</a:t>
            </a:r>
            <a:r>
              <a:rPr lang="en-PH" sz="2200" dirty="0">
                <a:solidFill>
                  <a:schemeClr val="tx1"/>
                </a:solidFill>
                <a:latin typeface="Calibri" charset="0"/>
              </a:rPr>
              <a:t> – 160x – 200y + 400 = 0</a:t>
            </a:r>
          </a:p>
          <a:p>
            <a:pPr algn="just"/>
            <a:r>
              <a:rPr lang="en-PH" sz="2200" dirty="0">
                <a:solidFill>
                  <a:schemeClr val="tx1"/>
                </a:solidFill>
                <a:latin typeface="Calibri" charset="0"/>
              </a:rPr>
              <a:t>4</a:t>
            </a:r>
            <a:r>
              <a:rPr lang="en-PH" sz="2200" dirty="0" smtClean="0">
                <a:solidFill>
                  <a:schemeClr val="tx1"/>
                </a:solidFill>
                <a:latin typeface="Calibri" charset="0"/>
              </a:rPr>
              <a:t>. </a:t>
            </a:r>
            <a:r>
              <a:rPr lang="en-PH" sz="2200" dirty="0">
                <a:solidFill>
                  <a:schemeClr val="tx1"/>
                </a:solidFill>
                <a:latin typeface="Calibri" charset="0"/>
              </a:rPr>
              <a:t>The arch of an underpass is a semi-ellipse 6m wide and 2m high. Find the clearance at the edge of a lane if the edge is 2m from the middle. </a:t>
            </a: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p:txBody>
      </p:sp>
      <p:pic>
        <p:nvPicPr>
          <p:cNvPr id="153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905000"/>
            <a:ext cx="21145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227138" y="1901825"/>
            <a:ext cx="409575" cy="460375"/>
          </a:xfrm>
          <a:prstGeom prst="rect">
            <a:avLst/>
          </a:prstGeom>
          <a:noFill/>
        </p:spPr>
        <p:txBody>
          <a:bodyPr wrap="none">
            <a:spAutoFit/>
          </a:bodyPr>
          <a:lstStyle/>
          <a:p>
            <a:pPr>
              <a:defRPr/>
            </a:pPr>
            <a:r>
              <a:rPr lang="en-US" sz="2400" dirty="0">
                <a:latin typeface="+mn-lt"/>
                <a:ea typeface="+mn-ea"/>
              </a:rPr>
              <a:t>a.</a:t>
            </a:r>
          </a:p>
        </p:txBody>
      </p:sp>
      <p:sp>
        <p:nvSpPr>
          <p:cNvPr id="6" name="TextBox 5"/>
          <p:cNvSpPr txBox="1"/>
          <p:nvPr/>
        </p:nvSpPr>
        <p:spPr>
          <a:xfrm>
            <a:off x="4054475" y="1901825"/>
            <a:ext cx="423863" cy="460375"/>
          </a:xfrm>
          <a:prstGeom prst="rect">
            <a:avLst/>
          </a:prstGeom>
          <a:noFill/>
        </p:spPr>
        <p:txBody>
          <a:bodyPr wrap="none">
            <a:spAutoFit/>
          </a:bodyPr>
          <a:lstStyle/>
          <a:p>
            <a:pPr>
              <a:defRPr/>
            </a:pPr>
            <a:r>
              <a:rPr lang="en-US" sz="2400" dirty="0">
                <a:latin typeface="+mn-lt"/>
                <a:ea typeface="+mn-ea"/>
              </a:rPr>
              <a:t>b.</a:t>
            </a:r>
          </a:p>
        </p:txBody>
      </p:sp>
      <p:pic>
        <p:nvPicPr>
          <p:cNvPr id="2" name="Picture 1"/>
          <p:cNvPicPr>
            <a:picLocks noChangeAspect="1"/>
          </p:cNvPicPr>
          <p:nvPr/>
        </p:nvPicPr>
        <p:blipFill>
          <a:blip r:embed="rId3"/>
          <a:stretch>
            <a:fillRect/>
          </a:stretch>
        </p:blipFill>
        <p:spPr>
          <a:xfrm>
            <a:off x="4102100" y="3035300"/>
            <a:ext cx="927100" cy="774700"/>
          </a:xfrm>
          <a:prstGeom prst="rect">
            <a:avLst/>
          </a:prstGeom>
        </p:spPr>
      </p:pic>
      <p:pic>
        <p:nvPicPr>
          <p:cNvPr id="3" name="Picture 2"/>
          <p:cNvPicPr>
            <a:picLocks noChangeAspect="1"/>
          </p:cNvPicPr>
          <p:nvPr/>
        </p:nvPicPr>
        <p:blipFill>
          <a:blip r:embed="rId3"/>
          <a:stretch>
            <a:fillRect/>
          </a:stretch>
        </p:blipFill>
        <p:spPr>
          <a:xfrm>
            <a:off x="4102100" y="3035300"/>
            <a:ext cx="927100" cy="774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animEffect transition="in" filter="checkerboard(across)">
                                      <p:cBhvr>
                                        <p:cTn id="7" dur="500"/>
                                        <p:tgtEl>
                                          <p:spTgt spid="1536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2">
                                            <p:txEl>
                                              <p:pRg st="3" end="3"/>
                                            </p:txEl>
                                          </p:spTgt>
                                        </p:tgtEl>
                                        <p:attrNameLst>
                                          <p:attrName>style.visibility</p:attrName>
                                        </p:attrNameLst>
                                      </p:cBhvr>
                                      <p:to>
                                        <p:strVal val="visible"/>
                                      </p:to>
                                    </p:set>
                                    <p:animEffect transition="in" filter="checkerboard(across)">
                                      <p:cBhvr>
                                        <p:cTn id="12" dur="500"/>
                                        <p:tgtEl>
                                          <p:spTgt spid="1536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animEffect transition="in" filter="checkerboard(across)">
                                      <p:cBhvr>
                                        <p:cTn id="17" dur="500"/>
                                        <p:tgtEl>
                                          <p:spTgt spid="15362">
                                            <p:txEl>
                                              <p:pRg st="4" end="4"/>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par>
                                <p:cTn id="26" presetID="5" presetClass="entr" presetSubtype="10" fill="hold" nodeType="withEffect">
                                  <p:stCondLst>
                                    <p:cond delay="0"/>
                                  </p:stCondLst>
                                  <p:childTnLst>
                                    <p:set>
                                      <p:cBhvr>
                                        <p:cTn id="27" dur="1" fill="hold">
                                          <p:stCondLst>
                                            <p:cond delay="0"/>
                                          </p:stCondLst>
                                        </p:cTn>
                                        <p:tgtEl>
                                          <p:spTgt spid="15364"/>
                                        </p:tgtEl>
                                        <p:attrNameLst>
                                          <p:attrName>style.visibility</p:attrName>
                                        </p:attrNameLst>
                                      </p:cBhvr>
                                      <p:to>
                                        <p:strVal val="visible"/>
                                      </p:to>
                                    </p:set>
                                    <p:animEffect transition="in" filter="checkerboard(across)">
                                      <p:cBhvr>
                                        <p:cTn id="28" dur="500"/>
                                        <p:tgtEl>
                                          <p:spTgt spid="153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5362">
                                            <p:txEl>
                                              <p:pRg st="5" end="5"/>
                                            </p:txEl>
                                          </p:spTgt>
                                        </p:tgtEl>
                                        <p:attrNameLst>
                                          <p:attrName>style.visibility</p:attrName>
                                        </p:attrNameLst>
                                      </p:cBhvr>
                                      <p:to>
                                        <p:strVal val="visible"/>
                                      </p:to>
                                    </p:set>
                                    <p:animEffect transition="in" filter="checkerboard(across)">
                                      <p:cBhvr>
                                        <p:cTn id="33" dur="500"/>
                                        <p:tgtEl>
                                          <p:spTgt spid="15362">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5362">
                                            <p:txEl>
                                              <p:pRg st="6" end="6"/>
                                            </p:txEl>
                                          </p:spTgt>
                                        </p:tgtEl>
                                        <p:attrNameLst>
                                          <p:attrName>style.visibility</p:attrName>
                                        </p:attrNameLst>
                                      </p:cBhvr>
                                      <p:to>
                                        <p:strVal val="visible"/>
                                      </p:to>
                                    </p:set>
                                    <p:animEffect transition="in" filter="checkerboard(across)">
                                      <p:cBhvr>
                                        <p:cTn id="38" dur="500"/>
                                        <p:tgtEl>
                                          <p:spTgt spid="15362">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15362">
                                            <p:txEl>
                                              <p:pRg st="7" end="7"/>
                                            </p:txEl>
                                          </p:spTgt>
                                        </p:tgtEl>
                                        <p:attrNameLst>
                                          <p:attrName>style.visibility</p:attrName>
                                        </p:attrNameLst>
                                      </p:cBhvr>
                                      <p:to>
                                        <p:strVal val="visible"/>
                                      </p:to>
                                    </p:set>
                                    <p:animEffect transition="in" filter="checkerboard(across)">
                                      <p:cBhvr>
                                        <p:cTn id="43" dur="500"/>
                                        <p:tgtEl>
                                          <p:spTgt spid="15362">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15362">
                                            <p:txEl>
                                              <p:pRg st="8" end="8"/>
                                            </p:txEl>
                                          </p:spTgt>
                                        </p:tgtEl>
                                        <p:attrNameLst>
                                          <p:attrName>style.visibility</p:attrName>
                                        </p:attrNameLst>
                                      </p:cBhvr>
                                      <p:to>
                                        <p:strVal val="visible"/>
                                      </p:to>
                                    </p:set>
                                    <p:animEffect transition="in" filter="checkerboard(across)">
                                      <p:cBhvr>
                                        <p:cTn id="48" dur="50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304800" y="228600"/>
            <a:ext cx="8534400" cy="6324600"/>
          </a:xfrm>
        </p:spPr>
        <p:txBody>
          <a:bodyPr/>
          <a:lstStyle/>
          <a:p>
            <a:pPr marL="350838" indent="-350838" algn="just"/>
            <a:endParaRPr lang="en-PH" sz="2400" dirty="0" smtClean="0">
              <a:solidFill>
                <a:schemeClr val="tx1"/>
              </a:solidFill>
              <a:latin typeface="Calibri" charset="0"/>
            </a:endParaRPr>
          </a:p>
          <a:p>
            <a:pPr marL="350838" indent="-350838" algn="just"/>
            <a:endParaRPr lang="en-PH" sz="2400" dirty="0">
              <a:solidFill>
                <a:schemeClr val="tx1"/>
              </a:solidFill>
              <a:latin typeface="Calibri" charset="0"/>
            </a:endParaRPr>
          </a:p>
          <a:p>
            <a:pPr marL="350838" indent="-350838" algn="just"/>
            <a:r>
              <a:rPr lang="en-PH" sz="2400" dirty="0">
                <a:solidFill>
                  <a:schemeClr val="tx1"/>
                </a:solidFill>
                <a:latin typeface="Calibri" charset="0"/>
              </a:rPr>
              <a:t>5</a:t>
            </a:r>
            <a:r>
              <a:rPr lang="en-PH" sz="2400" dirty="0" smtClean="0">
                <a:solidFill>
                  <a:schemeClr val="tx1"/>
                </a:solidFill>
                <a:latin typeface="Calibri" charset="0"/>
              </a:rPr>
              <a:t>. </a:t>
            </a:r>
            <a:r>
              <a:rPr lang="en-PH" sz="2400" dirty="0">
                <a:solidFill>
                  <a:schemeClr val="tx1"/>
                </a:solidFill>
                <a:latin typeface="Calibri" charset="0"/>
              </a:rPr>
              <a:t>The earth’s orbit is an ellipse with the sun at one focus. The length of the major axis is 186,000,000 miles and the eccentricity is 0.0167. Find the distances from the ends of the major axis to the sun. These are the greatest and least distances from the earth to the sun</a:t>
            </a:r>
            <a:r>
              <a:rPr lang="en-PH" sz="2400" dirty="0" smtClean="0">
                <a:solidFill>
                  <a:schemeClr val="tx1"/>
                </a:solidFill>
                <a:latin typeface="Calibri" charset="0"/>
              </a:rPr>
              <a:t>.</a:t>
            </a:r>
          </a:p>
          <a:p>
            <a:pPr marL="350838" indent="-350838" algn="just"/>
            <a:r>
              <a:rPr lang="en-PH" sz="2400" dirty="0">
                <a:solidFill>
                  <a:schemeClr val="tx1"/>
                </a:solidFill>
                <a:latin typeface="Calibri" charset="0"/>
              </a:rPr>
              <a:t>6.	</a:t>
            </a:r>
            <a:r>
              <a:rPr lang="en-US" sz="2400" dirty="0">
                <a:solidFill>
                  <a:schemeClr val="tx1"/>
                </a:solidFill>
                <a:latin typeface="Calibri" charset="0"/>
              </a:rPr>
              <a:t>A hall that is 10 feet wide has a ceiling that is a semi-ellipse. The ceiling is 10 feet high at the sides and 12 feet high in the center. Find its equation with the x-axis horizontal and the origin at the center of the ellipse.</a:t>
            </a:r>
          </a:p>
          <a:p>
            <a:pPr marL="350838" indent="-350838" algn="just"/>
            <a:endParaRPr lang="en-PH" sz="2400" dirty="0">
              <a:solidFill>
                <a:schemeClr val="tx1"/>
              </a:solidFill>
              <a:latin typeface="Calibri" charset="0"/>
            </a:endParaRPr>
          </a:p>
          <a:p>
            <a:pPr marL="350838" indent="-350838" algn="just"/>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animEffect transition="in" filter="checkerboard(across)">
                                      <p:cBhvr>
                                        <p:cTn id="7" dur="500"/>
                                        <p:tgtEl>
                                          <p:spTgt spid="1536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2">
                                            <p:txEl>
                                              <p:pRg st="3" end="3"/>
                                            </p:txEl>
                                          </p:spTgt>
                                        </p:tgtEl>
                                        <p:attrNameLst>
                                          <p:attrName>style.visibility</p:attrName>
                                        </p:attrNameLst>
                                      </p:cBhvr>
                                      <p:to>
                                        <p:strVal val="visible"/>
                                      </p:to>
                                    </p:set>
                                    <p:animEffect transition="in" filter="checkerboard(across)">
                                      <p:cBhvr>
                                        <p:cTn id="12"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533400" y="228600"/>
            <a:ext cx="8077200" cy="6400800"/>
          </a:xfrm>
        </p:spPr>
        <p:txBody>
          <a:bodyPr/>
          <a:lstStyle/>
          <a:p>
            <a:pPr algn="just"/>
            <a:r>
              <a:rPr lang="en-PH" b="1" i="1" dirty="0" smtClean="0">
                <a:solidFill>
                  <a:schemeClr val="tx1"/>
                </a:solidFill>
                <a:latin typeface="Calibri" charset="0"/>
              </a:rPr>
              <a:t>     </a:t>
            </a:r>
          </a:p>
          <a:p>
            <a:pPr algn="just"/>
            <a:r>
              <a:rPr lang="en-PH" b="1" i="1" dirty="0">
                <a:solidFill>
                  <a:schemeClr val="tx1"/>
                </a:solidFill>
                <a:latin typeface="Calibri" charset="0"/>
              </a:rPr>
              <a:t> </a:t>
            </a:r>
            <a:r>
              <a:rPr lang="en-PH" b="1" i="1" dirty="0" smtClean="0">
                <a:solidFill>
                  <a:schemeClr val="tx1"/>
                </a:solidFill>
                <a:latin typeface="Calibri" charset="0"/>
              </a:rPr>
              <a:t>     </a:t>
            </a:r>
            <a:r>
              <a:rPr lang="en-PH" sz="2800" b="1" i="1" dirty="0" smtClean="0">
                <a:solidFill>
                  <a:schemeClr val="tx1"/>
                </a:solidFill>
                <a:latin typeface="Calibri" charset="0"/>
              </a:rPr>
              <a:t>THE </a:t>
            </a:r>
            <a:r>
              <a:rPr lang="en-PH" sz="2800" b="1" i="1" dirty="0">
                <a:solidFill>
                  <a:schemeClr val="tx1"/>
                </a:solidFill>
                <a:latin typeface="Calibri" charset="0"/>
              </a:rPr>
              <a:t>HYPERBOLA (e &gt; 1)</a:t>
            </a:r>
          </a:p>
          <a:p>
            <a:pPr algn="just"/>
            <a:endParaRPr lang="en-PH" b="1" i="1" dirty="0">
              <a:solidFill>
                <a:schemeClr val="tx1"/>
              </a:solidFill>
              <a:latin typeface="Calibri" charset="0"/>
            </a:endParaRPr>
          </a:p>
          <a:p>
            <a:pPr algn="just"/>
            <a:r>
              <a:rPr lang="en-PH" sz="2400" dirty="0">
                <a:solidFill>
                  <a:schemeClr val="tx1"/>
                </a:solidFill>
                <a:latin typeface="Calibri" charset="0"/>
              </a:rPr>
              <a:t>     A hyperbola is the set of points in a plane such that the difference of the distances of a</a:t>
            </a:r>
            <a:r>
              <a:rPr lang="en-PH" sz="2400" dirty="0" smtClean="0">
                <a:solidFill>
                  <a:schemeClr val="tx1"/>
                </a:solidFill>
                <a:latin typeface="Calibri" charset="0"/>
              </a:rPr>
              <a:t> point </a:t>
            </a:r>
            <a:r>
              <a:rPr lang="en-PH" sz="2400" dirty="0">
                <a:solidFill>
                  <a:schemeClr val="tx1"/>
                </a:solidFill>
                <a:latin typeface="Calibri" charset="0"/>
              </a:rPr>
              <a:t>from two fixed points (foci) in the plane is constant.</a:t>
            </a:r>
          </a:p>
          <a:p>
            <a:pPr algn="just"/>
            <a:endParaRPr lang="en-PH" b="1" i="1" dirty="0" smtClean="0">
              <a:solidFill>
                <a:schemeClr val="tx1"/>
              </a:solidFill>
              <a:latin typeface="Calibri" charset="0"/>
            </a:endParaRPr>
          </a:p>
          <a:p>
            <a:pPr algn="just"/>
            <a:endParaRPr lang="en-PH" b="1" i="1"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checkerboard(across)">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checkerboard(across)">
                                      <p:cBhvr>
                                        <p:cTn id="12" dur="500"/>
                                        <p:tgtEl>
                                          <p:spTgt spid="4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checkerboard(across)">
                                      <p:cBhvr>
                                        <p:cTn id="17"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228600" y="228600"/>
            <a:ext cx="8686800" cy="6477000"/>
          </a:xfrm>
        </p:spPr>
        <p:txBody>
          <a:bodyPr/>
          <a:lstStyle/>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r>
              <a:rPr lang="en-PH" sz="2800" b="1" i="1" dirty="0">
                <a:solidFill>
                  <a:schemeClr val="tx1"/>
                </a:solidFill>
                <a:latin typeface="Calibri" charset="0"/>
              </a:rPr>
              <a:t>General </a:t>
            </a:r>
            <a:r>
              <a:rPr lang="en-PH" sz="2800" b="1" i="1" dirty="0" smtClean="0">
                <a:solidFill>
                  <a:schemeClr val="tx1"/>
                </a:solidFill>
                <a:latin typeface="Calibri" charset="0"/>
              </a:rPr>
              <a:t>Equation </a:t>
            </a:r>
            <a:r>
              <a:rPr lang="en-PH" sz="2800" b="1" i="1" dirty="0">
                <a:solidFill>
                  <a:schemeClr val="tx1"/>
                </a:solidFill>
                <a:latin typeface="Calibri" charset="0"/>
              </a:rPr>
              <a:t>of a Hyperbola</a:t>
            </a:r>
            <a:endParaRPr lang="en-PH" sz="2400" dirty="0">
              <a:solidFill>
                <a:schemeClr val="tx1"/>
              </a:solidFill>
              <a:latin typeface="Calibri" charset="0"/>
            </a:endParaRPr>
          </a:p>
          <a:p>
            <a:pPr algn="just"/>
            <a:r>
              <a:rPr lang="en-PH" sz="2400" dirty="0">
                <a:solidFill>
                  <a:schemeClr val="tx1"/>
                </a:solidFill>
                <a:latin typeface="Calibri" charset="0"/>
              </a:rPr>
              <a:t>1. </a:t>
            </a:r>
            <a:r>
              <a:rPr lang="en-PH" sz="2400" b="1" i="1" dirty="0">
                <a:solidFill>
                  <a:schemeClr val="tx1"/>
                </a:solidFill>
                <a:latin typeface="Calibri" charset="0"/>
              </a:rPr>
              <a:t>Horizontal Transverse Axis :</a:t>
            </a:r>
            <a:r>
              <a:rPr lang="en-PH" sz="2400" dirty="0">
                <a:solidFill>
                  <a:schemeClr val="tx1"/>
                </a:solidFill>
                <a:latin typeface="Calibri" charset="0"/>
              </a:rPr>
              <a:t> </a:t>
            </a:r>
            <a:r>
              <a:rPr lang="en-PH" sz="2800" b="1" dirty="0">
                <a:solidFill>
                  <a:schemeClr val="tx1"/>
                </a:solidFill>
                <a:latin typeface="Calibri" charset="0"/>
              </a:rPr>
              <a:t>Ax</a:t>
            </a:r>
            <a:r>
              <a:rPr lang="en-PH" sz="2800" b="1" baseline="30000" dirty="0">
                <a:solidFill>
                  <a:schemeClr val="tx1"/>
                </a:solidFill>
                <a:latin typeface="Calibri" charset="0"/>
              </a:rPr>
              <a:t>2</a:t>
            </a:r>
            <a:r>
              <a:rPr lang="en-PH" sz="2800" b="1" dirty="0">
                <a:solidFill>
                  <a:schemeClr val="tx1"/>
                </a:solidFill>
                <a:latin typeface="Calibri" charset="0"/>
              </a:rPr>
              <a:t> – Cy</a:t>
            </a:r>
            <a:r>
              <a:rPr lang="en-PH" sz="2800" b="1" baseline="30000" dirty="0">
                <a:solidFill>
                  <a:schemeClr val="tx1"/>
                </a:solidFill>
                <a:latin typeface="Calibri" charset="0"/>
              </a:rPr>
              <a:t>2</a:t>
            </a:r>
            <a:r>
              <a:rPr lang="en-PH" sz="2800" b="1" dirty="0">
                <a:solidFill>
                  <a:schemeClr val="tx1"/>
                </a:solidFill>
                <a:latin typeface="Calibri" charset="0"/>
              </a:rPr>
              <a:t> + Dx + Ey + F = 0</a:t>
            </a:r>
          </a:p>
          <a:p>
            <a:pPr algn="just"/>
            <a:endParaRPr lang="en-PH" sz="2400" dirty="0">
              <a:solidFill>
                <a:schemeClr val="tx1"/>
              </a:solidFill>
              <a:latin typeface="Calibri" charset="0"/>
            </a:endParaRPr>
          </a:p>
          <a:p>
            <a:pPr algn="just"/>
            <a:r>
              <a:rPr lang="en-PH" sz="2400" dirty="0">
                <a:solidFill>
                  <a:schemeClr val="tx1"/>
                </a:solidFill>
                <a:latin typeface="Calibri" charset="0"/>
              </a:rPr>
              <a:t>2</a:t>
            </a:r>
            <a:r>
              <a:rPr lang="en-PH" sz="2400" b="1" i="1" dirty="0">
                <a:solidFill>
                  <a:schemeClr val="tx1"/>
                </a:solidFill>
                <a:latin typeface="Calibri" charset="0"/>
              </a:rPr>
              <a:t>. Vertical Transverse Axis:</a:t>
            </a:r>
            <a:r>
              <a:rPr lang="en-PH" sz="2400" dirty="0">
                <a:solidFill>
                  <a:schemeClr val="tx1"/>
                </a:solidFill>
                <a:latin typeface="Calibri" charset="0"/>
              </a:rPr>
              <a:t>  </a:t>
            </a:r>
            <a:r>
              <a:rPr lang="en-PH" sz="2800" b="1" dirty="0">
                <a:solidFill>
                  <a:schemeClr val="tx1"/>
                </a:solidFill>
                <a:latin typeface="Calibri" charset="0"/>
              </a:rPr>
              <a:t>Cy</a:t>
            </a:r>
            <a:r>
              <a:rPr lang="en-PH" sz="2800" b="1" baseline="30000" dirty="0">
                <a:solidFill>
                  <a:schemeClr val="tx1"/>
                </a:solidFill>
                <a:latin typeface="Calibri" charset="0"/>
              </a:rPr>
              <a:t>2</a:t>
            </a:r>
            <a:r>
              <a:rPr lang="en-PH" sz="2800" b="1" dirty="0">
                <a:solidFill>
                  <a:schemeClr val="tx1"/>
                </a:solidFill>
                <a:latin typeface="Calibri" charset="0"/>
              </a:rPr>
              <a:t> – Ax</a:t>
            </a:r>
            <a:r>
              <a:rPr lang="en-PH" sz="2800" b="1" baseline="30000" dirty="0">
                <a:solidFill>
                  <a:schemeClr val="tx1"/>
                </a:solidFill>
                <a:latin typeface="Calibri" charset="0"/>
              </a:rPr>
              <a:t>2</a:t>
            </a:r>
            <a:r>
              <a:rPr lang="en-PH" sz="2800" b="1" dirty="0">
                <a:solidFill>
                  <a:schemeClr val="tx1"/>
                </a:solidFill>
                <a:latin typeface="Calibri" charset="0"/>
              </a:rPr>
              <a:t> + Dx + Ey + F = </a:t>
            </a:r>
            <a:r>
              <a:rPr lang="en-PH" sz="2800" b="1" dirty="0" smtClean="0">
                <a:solidFill>
                  <a:schemeClr val="tx1"/>
                </a:solidFill>
                <a:latin typeface="Calibri" charset="0"/>
              </a:rPr>
              <a:t>0</a:t>
            </a:r>
          </a:p>
          <a:p>
            <a:pPr algn="just"/>
            <a:r>
              <a:rPr lang="en-PH" sz="2800" b="1" dirty="0">
                <a:solidFill>
                  <a:schemeClr val="tx1"/>
                </a:solidFill>
                <a:latin typeface="Calibri" charset="0"/>
              </a:rPr>
              <a:t> </a:t>
            </a:r>
            <a:r>
              <a:rPr lang="en-PH" sz="2800" b="1" dirty="0" smtClean="0">
                <a:solidFill>
                  <a:schemeClr val="tx1"/>
                </a:solidFill>
                <a:latin typeface="Calibri" charset="0"/>
              </a:rPr>
              <a:t>            </a:t>
            </a:r>
            <a:r>
              <a:rPr lang="en-PH" sz="2400" dirty="0" smtClean="0">
                <a:solidFill>
                  <a:schemeClr val="tx1"/>
                </a:solidFill>
                <a:latin typeface="Calibri" charset="0"/>
              </a:rPr>
              <a:t>where A and C are positive real numbers</a:t>
            </a:r>
            <a:endParaRPr lang="en-PH" sz="2400" dirty="0">
              <a:solidFill>
                <a:schemeClr val="tx1"/>
              </a:solidFill>
              <a:latin typeface="Calibri" charset="0"/>
            </a:endParaRPr>
          </a:p>
          <a:p>
            <a:pPr algn="just"/>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7" dur="500"/>
                                        <p:tgtEl>
                                          <p:spTgt spid="512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2">
                                            <p:txEl>
                                              <p:pRg st="5" end="5"/>
                                            </p:txEl>
                                          </p:spTgt>
                                        </p:tgtEl>
                                        <p:attrNameLst>
                                          <p:attrName>style.visibility</p:attrName>
                                        </p:attrNameLst>
                                      </p:cBhvr>
                                      <p:to>
                                        <p:strVal val="visible"/>
                                      </p:to>
                                    </p:set>
                                    <p:animEffect transition="in" filter="checkerboard(across)">
                                      <p:cBhvr>
                                        <p:cTn id="17" dur="500"/>
                                        <p:tgtEl>
                                          <p:spTgt spid="512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2">
                                            <p:txEl>
                                              <p:pRg st="6" end="6"/>
                                            </p:txEl>
                                          </p:spTgt>
                                        </p:tgtEl>
                                        <p:attrNameLst>
                                          <p:attrName>style.visibility</p:attrName>
                                        </p:attrNameLst>
                                      </p:cBhvr>
                                      <p:to>
                                        <p:strVal val="visible"/>
                                      </p:to>
                                    </p:set>
                                    <p:animEffect transition="in" filter="checkerboard(across)">
                                      <p:cBhvr>
                                        <p:cTn id="22" dur="500"/>
                                        <p:tgtEl>
                                          <p:spTgt spid="5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228600" y="228600"/>
            <a:ext cx="8686800" cy="6477000"/>
          </a:xfrm>
        </p:spPr>
        <p:txBody>
          <a:bodyPr/>
          <a:lstStyle/>
          <a:p>
            <a:pPr algn="just"/>
            <a:endParaRPr lang="en-PH" sz="2400" dirty="0">
              <a:solidFill>
                <a:schemeClr val="tx1"/>
              </a:solidFill>
              <a:latin typeface="Calibri" charset="0"/>
            </a:endParaRPr>
          </a:p>
          <a:p>
            <a:r>
              <a:rPr lang="en-PH" sz="2400" b="1" u="sng" dirty="0" smtClean="0">
                <a:solidFill>
                  <a:schemeClr val="tx1"/>
                </a:solidFill>
                <a:latin typeface="Calibri" charset="0"/>
              </a:rPr>
              <a:t>Important Terms and Relations</a:t>
            </a:r>
          </a:p>
          <a:p>
            <a:endParaRPr lang="en-PH" sz="2400" b="1" u="sng" dirty="0">
              <a:solidFill>
                <a:schemeClr val="tx1"/>
              </a:solidFill>
              <a:latin typeface="Calibri" charset="0"/>
            </a:endParaRPr>
          </a:p>
          <a:p>
            <a:endParaRPr lang="en-PH" sz="2400" b="1" dirty="0">
              <a:solidFill>
                <a:schemeClr val="tx1"/>
              </a:solidFill>
              <a:latin typeface="Calibri" charset="0"/>
            </a:endParaRPr>
          </a:p>
          <a:p>
            <a:pPr algn="just"/>
            <a:r>
              <a:rPr lang="en-PH" sz="2400" b="1" i="1" dirty="0" smtClean="0">
                <a:solidFill>
                  <a:schemeClr val="tx1"/>
                </a:solidFill>
                <a:latin typeface="Calibri" charset="0"/>
              </a:rPr>
              <a:t>Transverse </a:t>
            </a:r>
            <a:r>
              <a:rPr lang="en-PH" sz="2400" b="1" i="1" dirty="0">
                <a:solidFill>
                  <a:schemeClr val="tx1"/>
                </a:solidFill>
                <a:latin typeface="Calibri" charset="0"/>
              </a:rPr>
              <a:t>axis </a:t>
            </a:r>
            <a:r>
              <a:rPr lang="en-PH" sz="2400" dirty="0">
                <a:solidFill>
                  <a:schemeClr val="tx1"/>
                </a:solidFill>
                <a:latin typeface="Calibri" charset="0"/>
              </a:rPr>
              <a:t>is a line segment </a:t>
            </a:r>
            <a:r>
              <a:rPr lang="en-PH" sz="2400" dirty="0" smtClean="0">
                <a:solidFill>
                  <a:schemeClr val="tx1"/>
                </a:solidFill>
                <a:latin typeface="Calibri" charset="0"/>
              </a:rPr>
              <a:t>joining </a:t>
            </a:r>
            <a:r>
              <a:rPr lang="en-PH" sz="2400" dirty="0">
                <a:solidFill>
                  <a:schemeClr val="tx1"/>
                </a:solidFill>
                <a:latin typeface="Calibri" charset="0"/>
              </a:rPr>
              <a:t>the two vertices of the hyperbola.</a:t>
            </a:r>
          </a:p>
          <a:p>
            <a:pPr algn="just"/>
            <a:r>
              <a:rPr lang="en-PH" sz="2400" b="1" i="1" dirty="0">
                <a:solidFill>
                  <a:schemeClr val="tx1"/>
                </a:solidFill>
                <a:latin typeface="Calibri" charset="0"/>
              </a:rPr>
              <a:t>Conjugate axis </a:t>
            </a:r>
            <a:r>
              <a:rPr lang="en-PH" sz="2400" dirty="0">
                <a:solidFill>
                  <a:schemeClr val="tx1"/>
                </a:solidFill>
                <a:latin typeface="Calibri" charset="0"/>
              </a:rPr>
              <a:t>is the perpendicular bisector of the transverse </a:t>
            </a:r>
            <a:r>
              <a:rPr lang="en-PH" sz="2400" dirty="0" smtClean="0">
                <a:solidFill>
                  <a:schemeClr val="tx1"/>
                </a:solidFill>
                <a:latin typeface="Calibri" charset="0"/>
              </a:rPr>
              <a:t>axis; the line through the center joining the co-vertices.</a:t>
            </a:r>
          </a:p>
          <a:p>
            <a:pPr algn="just"/>
            <a:r>
              <a:rPr lang="en-PH" sz="2400" b="1" i="1" dirty="0" smtClean="0">
                <a:solidFill>
                  <a:schemeClr val="tx1"/>
                </a:solidFill>
                <a:latin typeface="Calibri" charset="0"/>
              </a:rPr>
              <a:t>Asymptote </a:t>
            </a:r>
            <a:r>
              <a:rPr lang="en-PH" sz="2400" dirty="0" smtClean="0">
                <a:solidFill>
                  <a:schemeClr val="tx1"/>
                </a:solidFill>
                <a:latin typeface="Calibri" charset="0"/>
              </a:rPr>
              <a:t>is a line that the hyperbola approaches to as x and y increses without bound.</a:t>
            </a:r>
            <a:endParaRPr lang="en-PH" sz="2400" b="1" i="1"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p:txBody>
      </p:sp>
    </p:spTree>
    <p:extLst>
      <p:ext uri="{BB962C8B-B14F-4D97-AF65-F5344CB8AC3E}">
        <p14:creationId xmlns:p14="http://schemas.microsoft.com/office/powerpoint/2010/main" val="3232626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checkerboard(across)">
                                      <p:cBhvr>
                                        <p:cTn id="7" dur="500"/>
                                        <p:tgtEl>
                                          <p:spTgt spid="5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2">
                                            <p:txEl>
                                              <p:pRg st="4" end="4"/>
                                            </p:txEl>
                                          </p:spTgt>
                                        </p:tgtEl>
                                        <p:attrNameLst>
                                          <p:attrName>style.visibility</p:attrName>
                                        </p:attrNameLst>
                                      </p:cBhvr>
                                      <p:to>
                                        <p:strVal val="visible"/>
                                      </p:to>
                                    </p:set>
                                    <p:animEffect transition="in" filter="checkerboard(across)">
                                      <p:cBhvr>
                                        <p:cTn id="12" dur="500"/>
                                        <p:tgtEl>
                                          <p:spTgt spid="512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2">
                                            <p:txEl>
                                              <p:pRg st="5" end="5"/>
                                            </p:txEl>
                                          </p:spTgt>
                                        </p:tgtEl>
                                        <p:attrNameLst>
                                          <p:attrName>style.visibility</p:attrName>
                                        </p:attrNameLst>
                                      </p:cBhvr>
                                      <p:to>
                                        <p:strVal val="visible"/>
                                      </p:to>
                                    </p:set>
                                    <p:animEffect transition="in" filter="checkerboard(across)">
                                      <p:cBhvr>
                                        <p:cTn id="17" dur="500"/>
                                        <p:tgtEl>
                                          <p:spTgt spid="512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2">
                                            <p:txEl>
                                              <p:pRg st="6" end="6"/>
                                            </p:txEl>
                                          </p:spTgt>
                                        </p:tgtEl>
                                        <p:attrNameLst>
                                          <p:attrName>style.visibility</p:attrName>
                                        </p:attrNameLst>
                                      </p:cBhvr>
                                      <p:to>
                                        <p:strVal val="visible"/>
                                      </p:to>
                                    </p:set>
                                    <p:animEffect transition="in" filter="checkerboard(across)">
                                      <p:cBhvr>
                                        <p:cTn id="22" dur="500"/>
                                        <p:tgtEl>
                                          <p:spTgt spid="5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533400" y="838200"/>
            <a:ext cx="8077200" cy="3962400"/>
          </a:xfrm>
        </p:spPr>
        <p:txBody>
          <a:bodyPr/>
          <a:lstStyle/>
          <a:p>
            <a:r>
              <a:rPr lang="en-PH" sz="2800" b="1" u="sng" dirty="0" smtClean="0">
                <a:solidFill>
                  <a:schemeClr val="tx1"/>
                </a:solidFill>
                <a:latin typeface="Calibri" charset="0"/>
              </a:rPr>
              <a:t>CIRCLE</a:t>
            </a:r>
          </a:p>
          <a:p>
            <a:endParaRPr lang="en-PH" sz="2800" u="sng" dirty="0">
              <a:solidFill>
                <a:schemeClr val="tx1"/>
              </a:solidFill>
              <a:latin typeface="Calibri" charset="0"/>
            </a:endParaRPr>
          </a:p>
          <a:p>
            <a:pPr algn="just"/>
            <a:r>
              <a:rPr lang="en-PH" sz="2400" dirty="0">
                <a:solidFill>
                  <a:schemeClr val="tx1"/>
                </a:solidFill>
                <a:latin typeface="Calibri" charset="0"/>
              </a:rPr>
              <a:t>A circle is </a:t>
            </a:r>
            <a:r>
              <a:rPr lang="en-PH" sz="2400" dirty="0" smtClean="0">
                <a:solidFill>
                  <a:schemeClr val="tx1"/>
                </a:solidFill>
                <a:latin typeface="Calibri" charset="0"/>
              </a:rPr>
              <a:t>the </a:t>
            </a:r>
            <a:r>
              <a:rPr lang="en-PH" sz="2400" dirty="0">
                <a:solidFill>
                  <a:schemeClr val="tx1"/>
                </a:solidFill>
                <a:latin typeface="Calibri" charset="0"/>
              </a:rPr>
              <a:t>locus of </a:t>
            </a:r>
            <a:r>
              <a:rPr lang="en-PH" sz="2400" dirty="0" smtClean="0">
                <a:solidFill>
                  <a:schemeClr val="tx1"/>
                </a:solidFill>
                <a:latin typeface="Calibri" charset="0"/>
              </a:rPr>
              <a:t>point </a:t>
            </a:r>
            <a:r>
              <a:rPr lang="en-PH" sz="2400" dirty="0">
                <a:solidFill>
                  <a:schemeClr val="tx1"/>
                </a:solidFill>
                <a:latin typeface="Calibri" charset="0"/>
              </a:rPr>
              <a:t>that moves in a plane at a constant distance from a fixed point. The fixed point is called the </a:t>
            </a:r>
            <a:r>
              <a:rPr lang="en-PH" sz="2400" dirty="0" smtClean="0">
                <a:solidFill>
                  <a:schemeClr val="tx1"/>
                </a:solidFill>
                <a:latin typeface="Calibri" charset="0"/>
              </a:rPr>
              <a:t>center, C( h, k) </a:t>
            </a:r>
            <a:r>
              <a:rPr lang="en-PH" sz="2400" dirty="0">
                <a:solidFill>
                  <a:schemeClr val="tx1"/>
                </a:solidFill>
                <a:latin typeface="Calibri" charset="0"/>
              </a:rPr>
              <a:t>and the distance from the center to any point on the circle is called the </a:t>
            </a:r>
            <a:r>
              <a:rPr lang="en-PH" sz="2400" dirty="0" smtClean="0">
                <a:solidFill>
                  <a:schemeClr val="tx1"/>
                </a:solidFill>
                <a:latin typeface="Calibri" charset="0"/>
              </a:rPr>
              <a:t>radius, r. </a:t>
            </a:r>
            <a:endParaRPr lang="en-PH" sz="2400" dirty="0">
              <a:solidFill>
                <a:schemeClr val="tx1"/>
              </a:solidFill>
              <a:latin typeface="Calibri" charset="0"/>
            </a:endParaRPr>
          </a:p>
          <a:p>
            <a:pPr algn="just"/>
            <a:r>
              <a:rPr lang="en-PH" sz="2400" dirty="0" smtClean="0">
                <a:solidFill>
                  <a:schemeClr val="tx1"/>
                </a:solidFill>
                <a:latin typeface="Calibri" charset="0"/>
              </a:rPr>
              <a:t> The second degree equation                                           , for some constants C, D, and E, is the general equation of a circle.</a:t>
            </a:r>
            <a:endParaRPr lang="en-PH" sz="2400" dirty="0">
              <a:solidFill>
                <a:schemeClr val="tx1"/>
              </a:solidFill>
              <a:latin typeface="Calibri"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6309457"/>
              </p:ext>
            </p:extLst>
          </p:nvPr>
        </p:nvGraphicFramePr>
        <p:xfrm>
          <a:off x="4429125" y="3352800"/>
          <a:ext cx="2647950" cy="381000"/>
        </p:xfrm>
        <a:graphic>
          <a:graphicData uri="http://schemas.openxmlformats.org/presentationml/2006/ole">
            <mc:AlternateContent xmlns:mc="http://schemas.openxmlformats.org/markup-compatibility/2006">
              <mc:Choice xmlns:v="urn:schemas-microsoft-com:vml" Requires="v">
                <p:oleObj spid="_x0000_s5154" name="Equation" r:id="rId3" imgW="1765300" imgH="254000" progId="Equation.3">
                  <p:embed/>
                </p:oleObj>
              </mc:Choice>
              <mc:Fallback>
                <p:oleObj name="Equation" r:id="rId3" imgW="1765300" imgH="254000" progId="Equation.3">
                  <p:embed/>
                  <p:pic>
                    <p:nvPicPr>
                      <p:cNvPr id="0" name=""/>
                      <p:cNvPicPr/>
                      <p:nvPr/>
                    </p:nvPicPr>
                    <p:blipFill>
                      <a:blip r:embed="rId4"/>
                      <a:stretch>
                        <a:fillRect/>
                      </a:stretch>
                    </p:blipFill>
                    <p:spPr>
                      <a:xfrm>
                        <a:off x="4429125" y="3352800"/>
                        <a:ext cx="2647950" cy="381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checkerboard(across)">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checkerboard(across)">
                                      <p:cBhvr>
                                        <p:cTn id="12" dur="500"/>
                                        <p:tgtEl>
                                          <p:spTgt spid="40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checkerboard(across)">
                                      <p:cBhvr>
                                        <p:cTn id="17"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304800" y="533400"/>
            <a:ext cx="8610600" cy="5867400"/>
          </a:xfrm>
        </p:spPr>
        <p:txBody>
          <a:bodyPr/>
          <a:lstStyle/>
          <a:p>
            <a:pPr algn="just"/>
            <a:r>
              <a:rPr lang="en-PH" sz="2800" b="1" i="1" dirty="0" smtClean="0">
                <a:solidFill>
                  <a:schemeClr val="tx1"/>
                </a:solidFill>
                <a:latin typeface="Calibri" charset="0"/>
              </a:rPr>
              <a:t>       </a:t>
            </a:r>
            <a:r>
              <a:rPr lang="en-PH" sz="2400" b="1" i="1" dirty="0" smtClean="0">
                <a:solidFill>
                  <a:schemeClr val="tx1"/>
                </a:solidFill>
                <a:latin typeface="Calibri" charset="0"/>
              </a:rPr>
              <a:t>HYPERBOLA </a:t>
            </a:r>
            <a:r>
              <a:rPr lang="en-PH" sz="2400" b="1" i="1" dirty="0">
                <a:solidFill>
                  <a:schemeClr val="tx1"/>
                </a:solidFill>
                <a:latin typeface="Calibri" charset="0"/>
              </a:rPr>
              <a:t>WITH CENTER AT THE ORIGIN C(0,0)</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07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rot="5400000">
            <a:off x="2420144" y="3694906"/>
            <a:ext cx="43434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443832" y="3694906"/>
            <a:ext cx="4343400" cy="15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944688" y="1368425"/>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b="1"/>
              <a:t>DIRECTRIX</a:t>
            </a:r>
          </a:p>
        </p:txBody>
      </p:sp>
      <p:cxnSp>
        <p:nvCxnSpPr>
          <p:cNvPr id="11" name="Curved Connector 10"/>
          <p:cNvCxnSpPr>
            <a:stCxn id="9" idx="3"/>
          </p:cNvCxnSpPr>
          <p:nvPr/>
        </p:nvCxnSpPr>
        <p:spPr>
          <a:xfrm>
            <a:off x="3097213" y="1522413"/>
            <a:ext cx="533400" cy="2301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checkerboard(across)">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checkerboard(across)">
                                      <p:cBhvr>
                                        <p:cTn id="12" dur="500"/>
                                        <p:tgtEl>
                                          <p:spTgt spid="614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par>
                                <p:cTn id="19" presetID="5"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3336925"/>
            <a:ext cx="4457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495800"/>
            <a:ext cx="3222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546725"/>
            <a:ext cx="4565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US"/>
          </a:p>
        </p:txBody>
      </p:sp>
      <p:sp>
        <p:nvSpPr>
          <p:cNvPr id="8" name="Subtitle 2"/>
          <p:cNvSpPr txBox="1">
            <a:spLocks/>
          </p:cNvSpPr>
          <p:nvPr/>
        </p:nvSpPr>
        <p:spPr bwMode="auto">
          <a:xfrm>
            <a:off x="152400" y="468313"/>
            <a:ext cx="8839200" cy="6008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PH" sz="2400" b="1" i="1" dirty="0" smtClean="0">
              <a:solidFill>
                <a:schemeClr val="tx1"/>
              </a:solidFill>
              <a:latin typeface="Calibri" charset="0"/>
            </a:endParaRPr>
          </a:p>
          <a:p>
            <a:endParaRPr lang="en-PH" sz="2400" b="1" i="1" dirty="0">
              <a:solidFill>
                <a:schemeClr val="tx1"/>
              </a:solidFill>
              <a:latin typeface="Calibri" charset="0"/>
            </a:endParaRPr>
          </a:p>
          <a:p>
            <a:r>
              <a:rPr lang="en-PH" sz="2400" b="1" i="1" dirty="0" smtClean="0">
                <a:solidFill>
                  <a:schemeClr val="tx1"/>
                </a:solidFill>
                <a:latin typeface="Calibri" charset="0"/>
              </a:rPr>
              <a:t>HYPERBOLA WITH CENTER AT ORIGIN C (0, 0)</a:t>
            </a:r>
          </a:p>
          <a:p>
            <a:r>
              <a:rPr lang="en-PH" sz="2400" dirty="0" smtClean="0">
                <a:solidFill>
                  <a:schemeClr val="tx1"/>
                </a:solidFill>
                <a:latin typeface="Calibri" charset="0"/>
              </a:rPr>
              <a:t>PF </a:t>
            </a:r>
            <a:r>
              <a:rPr lang="en-US" sz="2400" dirty="0" smtClean="0">
                <a:solidFill>
                  <a:schemeClr val="tx1"/>
                </a:solidFill>
                <a:latin typeface="Calibri" charset="0"/>
              </a:rPr>
              <a:t>–</a:t>
            </a:r>
            <a:r>
              <a:rPr lang="en-PH" sz="2400" dirty="0" smtClean="0">
                <a:solidFill>
                  <a:schemeClr val="tx1"/>
                </a:solidFill>
                <a:latin typeface="Calibri" charset="0"/>
              </a:rPr>
              <a:t> PF’ =    2a</a:t>
            </a:r>
          </a:p>
          <a:p>
            <a:pPr algn="just"/>
            <a:endParaRPr lang="en-PH" sz="2400" dirty="0" smtClean="0">
              <a:solidFill>
                <a:schemeClr val="tx1"/>
              </a:solidFill>
              <a:latin typeface="Calibri" charset="0"/>
            </a:endParaRPr>
          </a:p>
          <a:p>
            <a:pPr algn="just"/>
            <a:r>
              <a:rPr lang="en-PH" sz="2400" dirty="0" smtClean="0">
                <a:solidFill>
                  <a:schemeClr val="tx1"/>
                </a:solidFill>
                <a:latin typeface="Calibri" charset="0"/>
              </a:rPr>
              <a:t>Considering triangle F’PF</a:t>
            </a:r>
          </a:p>
        </p:txBody>
      </p:sp>
      <p:graphicFrame>
        <p:nvGraphicFramePr>
          <p:cNvPr id="4" name="Object 3"/>
          <p:cNvGraphicFramePr>
            <a:graphicFrameLocks noChangeAspect="1"/>
          </p:cNvGraphicFramePr>
          <p:nvPr>
            <p:extLst>
              <p:ext uri="{D42A27DB-BD31-4B8C-83A1-F6EECF244321}">
                <p14:modId xmlns:p14="http://schemas.microsoft.com/office/powerpoint/2010/main" val="1301566807"/>
              </p:ext>
            </p:extLst>
          </p:nvPr>
        </p:nvGraphicFramePr>
        <p:xfrm>
          <a:off x="4914900" y="1905000"/>
          <a:ext cx="190500" cy="190500"/>
        </p:xfrm>
        <a:graphic>
          <a:graphicData uri="http://schemas.openxmlformats.org/presentationml/2006/ole">
            <mc:AlternateContent xmlns:mc="http://schemas.openxmlformats.org/markup-compatibility/2006">
              <mc:Choice xmlns:v="urn:schemas-microsoft-com:vml" Requires="v">
                <p:oleObj spid="_x0000_s69651" name="Equation" r:id="rId6" imgW="190500" imgH="190500" progId="Equation.3">
                  <p:embed/>
                </p:oleObj>
              </mc:Choice>
              <mc:Fallback>
                <p:oleObj name="Equation" r:id="rId6" imgW="190500" imgH="190500" progId="Equation.3">
                  <p:embed/>
                  <p:pic>
                    <p:nvPicPr>
                      <p:cNvPr id="0" name=""/>
                      <p:cNvPicPr/>
                      <p:nvPr/>
                    </p:nvPicPr>
                    <p:blipFill>
                      <a:blip r:embed="rId7"/>
                      <a:stretch>
                        <a:fillRect/>
                      </a:stretch>
                    </p:blipFill>
                    <p:spPr>
                      <a:xfrm>
                        <a:off x="4914900" y="1905000"/>
                        <a:ext cx="190500" cy="1905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checkerboard(across)">
                                      <p:cBhvr>
                                        <p:cTn id="7" dur="500"/>
                                        <p:tgtEl>
                                          <p:spTgt spid="7171"/>
                                        </p:tgtEl>
                                      </p:cBhvr>
                                    </p:animEffect>
                                  </p:childTnLst>
                                </p:cTn>
                              </p:par>
                              <p:par>
                                <p:cTn id="8" presetID="5" presetClass="entr" presetSubtype="1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checkerboard(across)">
                                      <p:cBhvr>
                                        <p:cTn id="10" dur="500"/>
                                        <p:tgtEl>
                                          <p:spTgt spid="7172"/>
                                        </p:tgtEl>
                                      </p:cBhvr>
                                    </p:animEffect>
                                  </p:childTnLst>
                                </p:cTn>
                              </p:par>
                              <p:par>
                                <p:cTn id="11" presetID="5" presetClass="entr" presetSubtype="1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checkerboard(across)">
                                      <p:cBhvr>
                                        <p:cTn id="13" dur="500"/>
                                        <p:tgtEl>
                                          <p:spTgt spid="717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heckerboard(across)">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checkerboard(across)">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checkerboard(across)">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152400" y="152400"/>
            <a:ext cx="8839200" cy="6705600"/>
          </a:xfrm>
        </p:spPr>
        <p:txBody>
          <a:bodyPr/>
          <a:lstStyle/>
          <a:p>
            <a:pPr algn="just"/>
            <a:r>
              <a:rPr lang="en-PH" sz="2400" dirty="0" smtClean="0">
                <a:solidFill>
                  <a:schemeClr val="tx1"/>
                </a:solidFill>
                <a:latin typeface="Calibri" charset="0"/>
              </a:rPr>
              <a:t>          Then </a:t>
            </a:r>
            <a:r>
              <a:rPr lang="en-PH" sz="2400" dirty="0">
                <a:solidFill>
                  <a:schemeClr val="tx1"/>
                </a:solidFill>
                <a:latin typeface="Calibri" charset="0"/>
              </a:rPr>
              <a:t>letting b</a:t>
            </a:r>
            <a:r>
              <a:rPr lang="en-PH" sz="2400" baseline="30000" dirty="0">
                <a:solidFill>
                  <a:schemeClr val="tx1"/>
                </a:solidFill>
                <a:latin typeface="Calibri" charset="0"/>
              </a:rPr>
              <a:t>2</a:t>
            </a:r>
            <a:r>
              <a:rPr lang="en-PH" sz="2400" dirty="0">
                <a:solidFill>
                  <a:schemeClr val="tx1"/>
                </a:solidFill>
                <a:latin typeface="Calibri" charset="0"/>
              </a:rPr>
              <a:t> = c</a:t>
            </a:r>
            <a:r>
              <a:rPr lang="en-PH" sz="2400" baseline="30000" dirty="0">
                <a:solidFill>
                  <a:schemeClr val="tx1"/>
                </a:solidFill>
                <a:latin typeface="Calibri" charset="0"/>
              </a:rPr>
              <a:t>2</a:t>
            </a:r>
            <a:r>
              <a:rPr lang="en-PH" sz="2400" dirty="0">
                <a:solidFill>
                  <a:schemeClr val="tx1"/>
                </a:solidFill>
                <a:latin typeface="Calibri" charset="0"/>
              </a:rPr>
              <a:t> – a</a:t>
            </a:r>
            <a:r>
              <a:rPr lang="en-PH" sz="2400" baseline="30000" dirty="0">
                <a:solidFill>
                  <a:schemeClr val="tx1"/>
                </a:solidFill>
                <a:latin typeface="Calibri" charset="0"/>
              </a:rPr>
              <a:t>2</a:t>
            </a:r>
            <a:r>
              <a:rPr lang="en-PH" sz="2400" dirty="0">
                <a:solidFill>
                  <a:schemeClr val="tx1"/>
                </a:solidFill>
                <a:latin typeface="Calibri" charset="0"/>
              </a:rPr>
              <a:t> and dividing by a</a:t>
            </a:r>
            <a:r>
              <a:rPr lang="en-PH" sz="2400" baseline="30000" dirty="0">
                <a:solidFill>
                  <a:schemeClr val="tx1"/>
                </a:solidFill>
                <a:latin typeface="Calibri" charset="0"/>
              </a:rPr>
              <a:t>2</a:t>
            </a:r>
            <a:r>
              <a:rPr lang="en-PH" sz="2400" dirty="0">
                <a:solidFill>
                  <a:schemeClr val="tx1"/>
                </a:solidFill>
                <a:latin typeface="Calibri" charset="0"/>
              </a:rPr>
              <a:t>b</a:t>
            </a:r>
            <a:r>
              <a:rPr lang="en-PH" sz="2400" baseline="30000" dirty="0">
                <a:solidFill>
                  <a:schemeClr val="tx1"/>
                </a:solidFill>
                <a:latin typeface="Calibri" charset="0"/>
              </a:rPr>
              <a:t>2</a:t>
            </a:r>
            <a:r>
              <a:rPr lang="en-PH" sz="2400" dirty="0">
                <a:solidFill>
                  <a:schemeClr val="tx1"/>
                </a:solidFill>
                <a:latin typeface="Calibri" charset="0"/>
              </a:rPr>
              <a:t>, we have</a:t>
            </a:r>
          </a:p>
          <a:p>
            <a:pPr algn="just"/>
            <a:endParaRPr lang="en-PH" sz="2400" dirty="0">
              <a:solidFill>
                <a:schemeClr val="tx1"/>
              </a:solidFill>
              <a:latin typeface="Calibri" charset="0"/>
            </a:endParaRPr>
          </a:p>
          <a:p>
            <a:pPr algn="just"/>
            <a:r>
              <a:rPr lang="en-PH" sz="2400" dirty="0">
                <a:solidFill>
                  <a:schemeClr val="tx1"/>
                </a:solidFill>
                <a:latin typeface="Calibri" charset="0"/>
              </a:rPr>
              <a:t>					if foci are on the x-axis</a:t>
            </a:r>
          </a:p>
          <a:p>
            <a:pPr algn="just"/>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r>
              <a:rPr lang="en-PH" sz="2400" dirty="0">
                <a:solidFill>
                  <a:schemeClr val="tx1"/>
                </a:solidFill>
                <a:latin typeface="Calibri" charset="0"/>
              </a:rPr>
              <a:t>					if foci are on the y-axis</a:t>
            </a:r>
          </a:p>
          <a:p>
            <a:pPr algn="just"/>
            <a:endParaRPr lang="en-PH" sz="2400" dirty="0">
              <a:solidFill>
                <a:schemeClr val="tx1"/>
              </a:solidFill>
              <a:latin typeface="Calibri" charset="0"/>
            </a:endParaRPr>
          </a:p>
          <a:p>
            <a:pPr algn="just"/>
            <a:r>
              <a:rPr lang="en-PH" sz="2400" dirty="0">
                <a:solidFill>
                  <a:schemeClr val="tx1"/>
                </a:solidFill>
                <a:latin typeface="Calibri" charset="0"/>
              </a:rPr>
              <a:t>The generalized equations of </a:t>
            </a:r>
            <a:r>
              <a:rPr lang="en-PH" sz="2400" dirty="0" smtClean="0">
                <a:solidFill>
                  <a:schemeClr val="tx1"/>
                </a:solidFill>
                <a:latin typeface="Calibri" charset="0"/>
              </a:rPr>
              <a:t>hyperbola </a:t>
            </a:r>
            <a:r>
              <a:rPr lang="en-PH" sz="2400" dirty="0">
                <a:solidFill>
                  <a:schemeClr val="tx1"/>
                </a:solidFill>
                <a:latin typeface="Calibri" charset="0"/>
              </a:rPr>
              <a:t>with axes parallel to the coordinate axes and </a:t>
            </a:r>
            <a:r>
              <a:rPr lang="en-PH" sz="2400" dirty="0" smtClean="0">
                <a:solidFill>
                  <a:schemeClr val="tx1"/>
                </a:solidFill>
                <a:latin typeface="Calibri" charset="0"/>
              </a:rPr>
              <a:t>center </a:t>
            </a:r>
            <a:r>
              <a:rPr lang="en-PH" sz="2400" dirty="0">
                <a:solidFill>
                  <a:schemeClr val="tx1"/>
                </a:solidFill>
                <a:latin typeface="Calibri" charset="0"/>
              </a:rPr>
              <a:t>at (h, k) are</a:t>
            </a:r>
          </a:p>
          <a:p>
            <a:pPr algn="just"/>
            <a:endParaRPr lang="en-PH" sz="2400" dirty="0">
              <a:solidFill>
                <a:schemeClr val="tx1"/>
              </a:solidFill>
              <a:latin typeface="Calibri" charset="0"/>
            </a:endParaRPr>
          </a:p>
          <a:p>
            <a:pPr algn="just"/>
            <a:r>
              <a:rPr lang="en-PH" sz="2400" dirty="0">
                <a:solidFill>
                  <a:schemeClr val="tx1"/>
                </a:solidFill>
                <a:latin typeface="Calibri" charset="0"/>
              </a:rPr>
              <a:t>					if foci are on a </a:t>
            </a:r>
            <a:r>
              <a:rPr lang="en-PH" sz="2400" dirty="0" smtClean="0">
                <a:solidFill>
                  <a:schemeClr val="tx1"/>
                </a:solidFill>
                <a:latin typeface="Calibri" charset="0"/>
              </a:rPr>
              <a:t>line </a:t>
            </a:r>
            <a:r>
              <a:rPr lang="en-PH" sz="2400" dirty="0">
                <a:solidFill>
                  <a:schemeClr val="tx1"/>
                </a:solidFill>
                <a:latin typeface="Calibri" charset="0"/>
              </a:rPr>
              <a:t>parallel to the 					x-axis</a:t>
            </a:r>
          </a:p>
          <a:p>
            <a:pPr algn="just"/>
            <a:endParaRPr lang="en-PH" sz="2400" dirty="0">
              <a:solidFill>
                <a:schemeClr val="tx1"/>
              </a:solidFill>
              <a:latin typeface="Calibri" charset="0"/>
            </a:endParaRPr>
          </a:p>
          <a:p>
            <a:pPr algn="just"/>
            <a:r>
              <a:rPr lang="en-PH" sz="2400" dirty="0">
                <a:solidFill>
                  <a:schemeClr val="tx1"/>
                </a:solidFill>
                <a:latin typeface="Calibri" charset="0"/>
              </a:rPr>
              <a:t>					if foci are on a </a:t>
            </a:r>
            <a:r>
              <a:rPr lang="en-PH" sz="2400" dirty="0" smtClean="0">
                <a:solidFill>
                  <a:schemeClr val="tx1"/>
                </a:solidFill>
                <a:latin typeface="Calibri" charset="0"/>
              </a:rPr>
              <a:t>line </a:t>
            </a:r>
            <a:r>
              <a:rPr lang="en-PH" sz="2400" dirty="0">
                <a:solidFill>
                  <a:schemeClr val="tx1"/>
                </a:solidFill>
                <a:latin typeface="Calibri" charset="0"/>
              </a:rPr>
              <a:t>parallel to the 					y-axis</a:t>
            </a:r>
          </a:p>
        </p:txBody>
      </p:sp>
      <p:pic>
        <p:nvPicPr>
          <p:cNvPr id="819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93763"/>
            <a:ext cx="1477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969963"/>
            <a:ext cx="137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3" y="2222500"/>
            <a:ext cx="1477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38" y="2265363"/>
            <a:ext cx="137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554538"/>
            <a:ext cx="232886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618163"/>
            <a:ext cx="232886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567238"/>
            <a:ext cx="137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684838"/>
            <a:ext cx="137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checkerboard(across)">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heckerboard(across)">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194">
                                            <p:txEl>
                                              <p:pRg st="2" end="2"/>
                                            </p:txEl>
                                          </p:spTgt>
                                        </p:tgtEl>
                                        <p:attrNameLst>
                                          <p:attrName>style.visibility</p:attrName>
                                        </p:attrNameLst>
                                      </p:cBhvr>
                                      <p:to>
                                        <p:strVal val="visible"/>
                                      </p:to>
                                    </p:set>
                                    <p:animEffect transition="in" filter="checkerboard(across)">
                                      <p:cBhvr>
                                        <p:cTn id="22" dur="500"/>
                                        <p:tgtEl>
                                          <p:spTgt spid="819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197"/>
                                        </p:tgtEl>
                                        <p:attrNameLst>
                                          <p:attrName>style.visibility</p:attrName>
                                        </p:attrNameLst>
                                      </p:cBhvr>
                                      <p:to>
                                        <p:strVal val="visible"/>
                                      </p:to>
                                    </p:set>
                                    <p:animEffect transition="in" filter="checkerboard(across)">
                                      <p:cBhvr>
                                        <p:cTn id="27" dur="500"/>
                                        <p:tgtEl>
                                          <p:spTgt spid="8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198"/>
                                        </p:tgtEl>
                                        <p:attrNameLst>
                                          <p:attrName>style.visibility</p:attrName>
                                        </p:attrNameLst>
                                      </p:cBhvr>
                                      <p:to>
                                        <p:strVal val="visible"/>
                                      </p:to>
                                    </p:set>
                                    <p:animEffect transition="in" filter="checkerboard(across)">
                                      <p:cBhvr>
                                        <p:cTn id="32" dur="500"/>
                                        <p:tgtEl>
                                          <p:spTgt spid="8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194">
                                            <p:txEl>
                                              <p:pRg st="5" end="5"/>
                                            </p:txEl>
                                          </p:spTgt>
                                        </p:tgtEl>
                                        <p:attrNameLst>
                                          <p:attrName>style.visibility</p:attrName>
                                        </p:attrNameLst>
                                      </p:cBhvr>
                                      <p:to>
                                        <p:strVal val="visible"/>
                                      </p:to>
                                    </p:set>
                                    <p:animEffect transition="in" filter="checkerboard(across)">
                                      <p:cBhvr>
                                        <p:cTn id="37" dur="500"/>
                                        <p:tgtEl>
                                          <p:spTgt spid="819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194">
                                            <p:txEl>
                                              <p:pRg st="7" end="7"/>
                                            </p:txEl>
                                          </p:spTgt>
                                        </p:tgtEl>
                                        <p:attrNameLst>
                                          <p:attrName>style.visibility</p:attrName>
                                        </p:attrNameLst>
                                      </p:cBhvr>
                                      <p:to>
                                        <p:strVal val="visible"/>
                                      </p:to>
                                    </p:set>
                                    <p:animEffect transition="in" filter="checkerboard(across)">
                                      <p:cBhvr>
                                        <p:cTn id="42" dur="500"/>
                                        <p:tgtEl>
                                          <p:spTgt spid="819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8199"/>
                                        </p:tgtEl>
                                        <p:attrNameLst>
                                          <p:attrName>style.visibility</p:attrName>
                                        </p:attrNameLst>
                                      </p:cBhvr>
                                      <p:to>
                                        <p:strVal val="visible"/>
                                      </p:to>
                                    </p:set>
                                    <p:animEffect transition="in" filter="checkerboard(across)">
                                      <p:cBhvr>
                                        <p:cTn id="47" dur="500"/>
                                        <p:tgtEl>
                                          <p:spTgt spid="81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8201"/>
                                        </p:tgtEl>
                                        <p:attrNameLst>
                                          <p:attrName>style.visibility</p:attrName>
                                        </p:attrNameLst>
                                      </p:cBhvr>
                                      <p:to>
                                        <p:strVal val="visible"/>
                                      </p:to>
                                    </p:set>
                                    <p:animEffect transition="in" filter="checkerboard(across)">
                                      <p:cBhvr>
                                        <p:cTn id="52" dur="500"/>
                                        <p:tgtEl>
                                          <p:spTgt spid="82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8194">
                                            <p:txEl>
                                              <p:pRg st="9" end="9"/>
                                            </p:txEl>
                                          </p:spTgt>
                                        </p:tgtEl>
                                        <p:attrNameLst>
                                          <p:attrName>style.visibility</p:attrName>
                                        </p:attrNameLst>
                                      </p:cBhvr>
                                      <p:to>
                                        <p:strVal val="visible"/>
                                      </p:to>
                                    </p:set>
                                    <p:animEffect transition="in" filter="checkerboard(across)">
                                      <p:cBhvr>
                                        <p:cTn id="57" dur="500"/>
                                        <p:tgtEl>
                                          <p:spTgt spid="8194">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8200"/>
                                        </p:tgtEl>
                                        <p:attrNameLst>
                                          <p:attrName>style.visibility</p:attrName>
                                        </p:attrNameLst>
                                      </p:cBhvr>
                                      <p:to>
                                        <p:strVal val="visible"/>
                                      </p:to>
                                    </p:set>
                                    <p:animEffect transition="in" filter="checkerboard(across)">
                                      <p:cBhvr>
                                        <p:cTn id="62" dur="500"/>
                                        <p:tgtEl>
                                          <p:spTgt spid="82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8202"/>
                                        </p:tgtEl>
                                        <p:attrNameLst>
                                          <p:attrName>style.visibility</p:attrName>
                                        </p:attrNameLst>
                                      </p:cBhvr>
                                      <p:to>
                                        <p:strVal val="visible"/>
                                      </p:to>
                                    </p:set>
                                    <p:animEffect transition="in" filter="checkerboard(across)">
                                      <p:cBhvr>
                                        <p:cTn id="67" dur="500"/>
                                        <p:tgtEl>
                                          <p:spTgt spid="82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nodeType="clickEffect">
                                  <p:stCondLst>
                                    <p:cond delay="0"/>
                                  </p:stCondLst>
                                  <p:childTnLst>
                                    <p:set>
                                      <p:cBhvr>
                                        <p:cTn id="71" dur="1" fill="hold">
                                          <p:stCondLst>
                                            <p:cond delay="0"/>
                                          </p:stCondLst>
                                        </p:cTn>
                                        <p:tgtEl>
                                          <p:spTgt spid="8194">
                                            <p:txEl>
                                              <p:pRg st="11" end="11"/>
                                            </p:txEl>
                                          </p:spTgt>
                                        </p:tgtEl>
                                        <p:attrNameLst>
                                          <p:attrName>style.visibility</p:attrName>
                                        </p:attrNameLst>
                                      </p:cBhvr>
                                      <p:to>
                                        <p:strVal val="visible"/>
                                      </p:to>
                                    </p:set>
                                    <p:animEffect transition="in" filter="checkerboard(across)">
                                      <p:cBhvr>
                                        <p:cTn id="72" dur="500"/>
                                        <p:tgtEl>
                                          <p:spTgt spid="81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152400" y="152400"/>
            <a:ext cx="8839200" cy="6705600"/>
          </a:xfrm>
        </p:spPr>
        <p:txBody>
          <a:bodyPr/>
          <a:lstStyle/>
          <a:p>
            <a:pPr algn="just"/>
            <a:r>
              <a:rPr lang="en-PH" sz="2400" dirty="0" smtClean="0">
                <a:solidFill>
                  <a:schemeClr val="tx1"/>
                </a:solidFill>
                <a:latin typeface="Calibri" charset="0"/>
              </a:rPr>
              <a:t>               </a:t>
            </a:r>
            <a:r>
              <a:rPr lang="en-PH" sz="2800" dirty="0" smtClean="0">
                <a:solidFill>
                  <a:schemeClr val="tx1"/>
                </a:solidFill>
                <a:latin typeface="Calibri" charset="0"/>
              </a:rPr>
              <a:t> </a:t>
            </a:r>
          </a:p>
          <a:p>
            <a:pPr algn="just"/>
            <a:r>
              <a:rPr lang="en-PH" sz="2800" b="1" dirty="0">
                <a:solidFill>
                  <a:schemeClr val="tx1"/>
                </a:solidFill>
                <a:latin typeface="Calibri" charset="0"/>
              </a:rPr>
              <a:t> </a:t>
            </a:r>
            <a:r>
              <a:rPr lang="en-PH" sz="2800" b="1" dirty="0" smtClean="0">
                <a:solidFill>
                  <a:schemeClr val="tx1"/>
                </a:solidFill>
                <a:latin typeface="Calibri" charset="0"/>
              </a:rPr>
              <a:t>             Important Relations</a:t>
            </a:r>
          </a:p>
          <a:p>
            <a:pPr algn="just"/>
            <a:endParaRPr lang="en-PH" sz="2400" b="1" dirty="0" smtClean="0">
              <a:solidFill>
                <a:schemeClr val="tx1"/>
              </a:solidFill>
              <a:latin typeface="Calibri" charset="0"/>
            </a:endParaRPr>
          </a:p>
          <a:p>
            <a:pPr algn="just"/>
            <a:r>
              <a:rPr lang="en-PH" sz="2400" b="1" dirty="0">
                <a:solidFill>
                  <a:schemeClr val="tx1"/>
                </a:solidFill>
                <a:latin typeface="Calibri" charset="0"/>
              </a:rPr>
              <a:t> </a:t>
            </a:r>
            <a:r>
              <a:rPr lang="en-PH" sz="2400" dirty="0" smtClean="0">
                <a:solidFill>
                  <a:schemeClr val="tx1"/>
                </a:solidFill>
                <a:latin typeface="Calibri" charset="0"/>
              </a:rPr>
              <a:t>   1.  a = b ,  a &lt; b ,    a &gt; b</a:t>
            </a:r>
          </a:p>
          <a:p>
            <a:pPr algn="just"/>
            <a:r>
              <a:rPr lang="en-PH" sz="2400" dirty="0">
                <a:solidFill>
                  <a:schemeClr val="tx1"/>
                </a:solidFill>
                <a:latin typeface="Calibri" charset="0"/>
              </a:rPr>
              <a:t> </a:t>
            </a:r>
            <a:r>
              <a:rPr lang="en-PH" sz="2400" dirty="0" smtClean="0">
                <a:solidFill>
                  <a:schemeClr val="tx1"/>
                </a:solidFill>
                <a:latin typeface="Calibri" charset="0"/>
              </a:rPr>
              <a:t>   2.                             , c = ae</a:t>
            </a:r>
          </a:p>
          <a:p>
            <a:pPr algn="just"/>
            <a:r>
              <a:rPr lang="en-PH" sz="2400" dirty="0">
                <a:solidFill>
                  <a:schemeClr val="tx1"/>
                </a:solidFill>
                <a:latin typeface="Calibri" charset="0"/>
              </a:rPr>
              <a:t> </a:t>
            </a:r>
            <a:r>
              <a:rPr lang="en-PH" sz="2400" dirty="0" smtClean="0">
                <a:solidFill>
                  <a:schemeClr val="tx1"/>
                </a:solidFill>
                <a:latin typeface="Calibri" charset="0"/>
              </a:rPr>
              <a:t>   3.   length of Transverse Axis = 2a</a:t>
            </a:r>
          </a:p>
          <a:p>
            <a:pPr algn="just"/>
            <a:r>
              <a:rPr lang="en-PH" sz="2400" dirty="0">
                <a:solidFill>
                  <a:schemeClr val="tx1"/>
                </a:solidFill>
                <a:latin typeface="Calibri" charset="0"/>
              </a:rPr>
              <a:t> </a:t>
            </a:r>
            <a:r>
              <a:rPr lang="en-PH" sz="2400" dirty="0" smtClean="0">
                <a:solidFill>
                  <a:schemeClr val="tx1"/>
                </a:solidFill>
                <a:latin typeface="Calibri" charset="0"/>
              </a:rPr>
              <a:t>   4.  length of Conjugate Axis = 2b</a:t>
            </a:r>
          </a:p>
          <a:p>
            <a:pPr algn="just"/>
            <a:r>
              <a:rPr lang="en-PH" sz="2400" dirty="0">
                <a:solidFill>
                  <a:schemeClr val="tx1"/>
                </a:solidFill>
                <a:latin typeface="Calibri" charset="0"/>
              </a:rPr>
              <a:t> </a:t>
            </a:r>
            <a:r>
              <a:rPr lang="en-PH" sz="2400" dirty="0" smtClean="0">
                <a:solidFill>
                  <a:schemeClr val="tx1"/>
                </a:solidFill>
                <a:latin typeface="Calibri" charset="0"/>
              </a:rPr>
              <a:t>   5.  distance from Center to Focus  =  c</a:t>
            </a:r>
          </a:p>
          <a:p>
            <a:pPr algn="just"/>
            <a:r>
              <a:rPr lang="en-PH" sz="2400" dirty="0">
                <a:solidFill>
                  <a:schemeClr val="tx1"/>
                </a:solidFill>
                <a:latin typeface="Calibri" charset="0"/>
              </a:rPr>
              <a:t> </a:t>
            </a:r>
            <a:r>
              <a:rPr lang="en-PH" sz="2400" dirty="0" smtClean="0">
                <a:solidFill>
                  <a:schemeClr val="tx1"/>
                </a:solidFill>
                <a:latin typeface="Calibri" charset="0"/>
              </a:rPr>
              <a:t>   6.  distance from Center to Vertex = a</a:t>
            </a:r>
          </a:p>
          <a:p>
            <a:pPr algn="just"/>
            <a:r>
              <a:rPr lang="en-PH" sz="2400" dirty="0">
                <a:solidFill>
                  <a:schemeClr val="tx1"/>
                </a:solidFill>
                <a:latin typeface="Calibri" charset="0"/>
              </a:rPr>
              <a:t> </a:t>
            </a:r>
            <a:r>
              <a:rPr lang="en-PH" sz="2400" dirty="0" smtClean="0">
                <a:solidFill>
                  <a:schemeClr val="tx1"/>
                </a:solidFill>
                <a:latin typeface="Calibri" charset="0"/>
              </a:rPr>
              <a:t>   7.  distance from Center to co-vertex =b</a:t>
            </a:r>
          </a:p>
          <a:p>
            <a:pPr algn="just"/>
            <a:r>
              <a:rPr lang="en-PH" sz="2400" dirty="0">
                <a:solidFill>
                  <a:schemeClr val="tx1"/>
                </a:solidFill>
                <a:latin typeface="Calibri" charset="0"/>
              </a:rPr>
              <a:t> </a:t>
            </a:r>
            <a:r>
              <a:rPr lang="en-PH" sz="2400" dirty="0" smtClean="0">
                <a:solidFill>
                  <a:schemeClr val="tx1"/>
                </a:solidFill>
                <a:latin typeface="Calibri" charset="0"/>
              </a:rPr>
              <a:t>   8.  length of latus rectum =         </a:t>
            </a:r>
          </a:p>
          <a:p>
            <a:pPr algn="just"/>
            <a:r>
              <a:rPr lang="en-PH" sz="2400" dirty="0">
                <a:solidFill>
                  <a:schemeClr val="tx1"/>
                </a:solidFill>
                <a:latin typeface="Calibri" charset="0"/>
              </a:rPr>
              <a:t> </a:t>
            </a:r>
            <a:r>
              <a:rPr lang="en-PH" sz="2400" dirty="0" smtClean="0">
                <a:solidFill>
                  <a:schemeClr val="tx1"/>
                </a:solidFill>
                <a:latin typeface="Calibri" charset="0"/>
              </a:rPr>
              <a:t>   9.  distance from Center to Directrix =  </a:t>
            </a:r>
            <a:endParaRPr lang="en-PH" sz="2400" dirty="0">
              <a:solidFill>
                <a:schemeClr val="tx1"/>
              </a:solidFill>
              <a:latin typeface="Calibri"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05504697"/>
              </p:ext>
            </p:extLst>
          </p:nvPr>
        </p:nvGraphicFramePr>
        <p:xfrm>
          <a:off x="914400" y="2057400"/>
          <a:ext cx="1539240" cy="381000"/>
        </p:xfrm>
        <a:graphic>
          <a:graphicData uri="http://schemas.openxmlformats.org/presentationml/2006/ole">
            <mc:AlternateContent xmlns:mc="http://schemas.openxmlformats.org/markup-compatibility/2006">
              <mc:Choice xmlns:v="urn:schemas-microsoft-com:vml" Requires="v">
                <p:oleObj spid="_x0000_s81966" name="Equation" r:id="rId3" imgW="1282700" imgH="317500" progId="Equation.3">
                  <p:embed/>
                </p:oleObj>
              </mc:Choice>
              <mc:Fallback>
                <p:oleObj name="Equation" r:id="rId3" imgW="1282700" imgH="317500" progId="Equation.3">
                  <p:embed/>
                  <p:pic>
                    <p:nvPicPr>
                      <p:cNvPr id="0" name=""/>
                      <p:cNvPicPr/>
                      <p:nvPr/>
                    </p:nvPicPr>
                    <p:blipFill>
                      <a:blip r:embed="rId4"/>
                      <a:stretch>
                        <a:fillRect/>
                      </a:stretch>
                    </p:blipFill>
                    <p:spPr>
                      <a:xfrm>
                        <a:off x="914400" y="2057400"/>
                        <a:ext cx="1539240" cy="381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09663712"/>
              </p:ext>
            </p:extLst>
          </p:nvPr>
        </p:nvGraphicFramePr>
        <p:xfrm>
          <a:off x="3962400" y="4613031"/>
          <a:ext cx="457200" cy="644769"/>
        </p:xfrm>
        <a:graphic>
          <a:graphicData uri="http://schemas.openxmlformats.org/presentationml/2006/ole">
            <mc:AlternateContent xmlns:mc="http://schemas.openxmlformats.org/markup-compatibility/2006">
              <mc:Choice xmlns:v="urn:schemas-microsoft-com:vml" Requires="v">
                <p:oleObj spid="_x0000_s81967" name="Equation" r:id="rId5" imgW="495300" imgH="698500" progId="Equation.3">
                  <p:embed/>
                </p:oleObj>
              </mc:Choice>
              <mc:Fallback>
                <p:oleObj name="Equation" r:id="rId5" imgW="495300" imgH="698500" progId="Equation.3">
                  <p:embed/>
                  <p:pic>
                    <p:nvPicPr>
                      <p:cNvPr id="0" name=""/>
                      <p:cNvPicPr/>
                      <p:nvPr/>
                    </p:nvPicPr>
                    <p:blipFill>
                      <a:blip r:embed="rId6"/>
                      <a:stretch>
                        <a:fillRect/>
                      </a:stretch>
                    </p:blipFill>
                    <p:spPr>
                      <a:xfrm>
                        <a:off x="3962400" y="4613031"/>
                        <a:ext cx="457200" cy="644769"/>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070845907"/>
              </p:ext>
            </p:extLst>
          </p:nvPr>
        </p:nvGraphicFramePr>
        <p:xfrm>
          <a:off x="5334000" y="5029200"/>
          <a:ext cx="328613" cy="644525"/>
        </p:xfrm>
        <a:graphic>
          <a:graphicData uri="http://schemas.openxmlformats.org/presentationml/2006/ole">
            <mc:AlternateContent xmlns:mc="http://schemas.openxmlformats.org/markup-compatibility/2006">
              <mc:Choice xmlns:v="urn:schemas-microsoft-com:vml" Requires="v">
                <p:oleObj spid="_x0000_s81968" name="Equation" r:id="rId7" imgW="355600" imgH="698500" progId="Equation.3">
                  <p:embed/>
                </p:oleObj>
              </mc:Choice>
              <mc:Fallback>
                <p:oleObj name="Equation" r:id="rId7" imgW="355600" imgH="698500" progId="Equation.3">
                  <p:embed/>
                  <p:pic>
                    <p:nvPicPr>
                      <p:cNvPr id="0" name=""/>
                      <p:cNvPicPr/>
                      <p:nvPr/>
                    </p:nvPicPr>
                    <p:blipFill>
                      <a:blip r:embed="rId8"/>
                      <a:stretch>
                        <a:fillRect/>
                      </a:stretch>
                    </p:blipFill>
                    <p:spPr>
                      <a:xfrm>
                        <a:off x="5334000" y="5029200"/>
                        <a:ext cx="328613" cy="644525"/>
                      </a:xfrm>
                      <a:prstGeom prst="rect">
                        <a:avLst/>
                      </a:prstGeom>
                    </p:spPr>
                  </p:pic>
                </p:oleObj>
              </mc:Fallback>
            </mc:AlternateContent>
          </a:graphicData>
        </a:graphic>
      </p:graphicFrame>
    </p:spTree>
    <p:extLst>
      <p:ext uri="{BB962C8B-B14F-4D97-AF65-F5344CB8AC3E}">
        <p14:creationId xmlns:p14="http://schemas.microsoft.com/office/powerpoint/2010/main" val="263541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checkerboard(across)">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194">
                                            <p:txEl>
                                              <p:pRg st="3" end="3"/>
                                            </p:txEl>
                                          </p:spTgt>
                                        </p:tgtEl>
                                        <p:attrNameLst>
                                          <p:attrName>style.visibility</p:attrName>
                                        </p:attrNameLst>
                                      </p:cBhvr>
                                      <p:to>
                                        <p:strVal val="visible"/>
                                      </p:to>
                                    </p:set>
                                    <p:animEffect transition="in" filter="checkerboard(across)">
                                      <p:cBhvr>
                                        <p:cTn id="17" dur="500"/>
                                        <p:tgtEl>
                                          <p:spTgt spid="8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194">
                                            <p:txEl>
                                              <p:pRg st="4" end="4"/>
                                            </p:txEl>
                                          </p:spTgt>
                                        </p:tgtEl>
                                        <p:attrNameLst>
                                          <p:attrName>style.visibility</p:attrName>
                                        </p:attrNameLst>
                                      </p:cBhvr>
                                      <p:to>
                                        <p:strVal val="visible"/>
                                      </p:to>
                                    </p:set>
                                    <p:animEffect transition="in" filter="checkerboard(across)">
                                      <p:cBhvr>
                                        <p:cTn id="22" dur="500"/>
                                        <p:tgtEl>
                                          <p:spTgt spid="81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194">
                                            <p:txEl>
                                              <p:pRg st="5" end="5"/>
                                            </p:txEl>
                                          </p:spTgt>
                                        </p:tgtEl>
                                        <p:attrNameLst>
                                          <p:attrName>style.visibility</p:attrName>
                                        </p:attrNameLst>
                                      </p:cBhvr>
                                      <p:to>
                                        <p:strVal val="visible"/>
                                      </p:to>
                                    </p:set>
                                    <p:animEffect transition="in" filter="checkerboard(across)">
                                      <p:cBhvr>
                                        <p:cTn id="27" dur="500"/>
                                        <p:tgtEl>
                                          <p:spTgt spid="81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194">
                                            <p:txEl>
                                              <p:pRg st="6" end="6"/>
                                            </p:txEl>
                                          </p:spTgt>
                                        </p:tgtEl>
                                        <p:attrNameLst>
                                          <p:attrName>style.visibility</p:attrName>
                                        </p:attrNameLst>
                                      </p:cBhvr>
                                      <p:to>
                                        <p:strVal val="visible"/>
                                      </p:to>
                                    </p:set>
                                    <p:animEffect transition="in" filter="checkerboard(across)">
                                      <p:cBhvr>
                                        <p:cTn id="32" dur="500"/>
                                        <p:tgtEl>
                                          <p:spTgt spid="81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194">
                                            <p:txEl>
                                              <p:pRg st="7" end="7"/>
                                            </p:txEl>
                                          </p:spTgt>
                                        </p:tgtEl>
                                        <p:attrNameLst>
                                          <p:attrName>style.visibility</p:attrName>
                                        </p:attrNameLst>
                                      </p:cBhvr>
                                      <p:to>
                                        <p:strVal val="visible"/>
                                      </p:to>
                                    </p:set>
                                    <p:animEffect transition="in" filter="checkerboard(across)">
                                      <p:cBhvr>
                                        <p:cTn id="37" dur="500"/>
                                        <p:tgtEl>
                                          <p:spTgt spid="81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194">
                                            <p:txEl>
                                              <p:pRg st="8" end="8"/>
                                            </p:txEl>
                                          </p:spTgt>
                                        </p:tgtEl>
                                        <p:attrNameLst>
                                          <p:attrName>style.visibility</p:attrName>
                                        </p:attrNameLst>
                                      </p:cBhvr>
                                      <p:to>
                                        <p:strVal val="visible"/>
                                      </p:to>
                                    </p:set>
                                    <p:animEffect transition="in" filter="checkerboard(across)">
                                      <p:cBhvr>
                                        <p:cTn id="42" dur="500"/>
                                        <p:tgtEl>
                                          <p:spTgt spid="819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8194">
                                            <p:txEl>
                                              <p:pRg st="9" end="9"/>
                                            </p:txEl>
                                          </p:spTgt>
                                        </p:tgtEl>
                                        <p:attrNameLst>
                                          <p:attrName>style.visibility</p:attrName>
                                        </p:attrNameLst>
                                      </p:cBhvr>
                                      <p:to>
                                        <p:strVal val="visible"/>
                                      </p:to>
                                    </p:set>
                                    <p:animEffect transition="in" filter="checkerboard(across)">
                                      <p:cBhvr>
                                        <p:cTn id="47" dur="500"/>
                                        <p:tgtEl>
                                          <p:spTgt spid="819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194">
                                            <p:txEl>
                                              <p:pRg st="10" end="10"/>
                                            </p:txEl>
                                          </p:spTgt>
                                        </p:tgtEl>
                                        <p:attrNameLst>
                                          <p:attrName>style.visibility</p:attrName>
                                        </p:attrNameLst>
                                      </p:cBhvr>
                                      <p:to>
                                        <p:strVal val="visible"/>
                                      </p:to>
                                    </p:set>
                                    <p:animEffect transition="in" filter="checkerboard(across)">
                                      <p:cBhvr>
                                        <p:cTn id="52" dur="500"/>
                                        <p:tgtEl>
                                          <p:spTgt spid="819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194">
                                            <p:txEl>
                                              <p:pRg st="11" end="11"/>
                                            </p:txEl>
                                          </p:spTgt>
                                        </p:tgtEl>
                                        <p:attrNameLst>
                                          <p:attrName>style.visibility</p:attrName>
                                        </p:attrNameLst>
                                      </p:cBhvr>
                                      <p:to>
                                        <p:strVal val="visible"/>
                                      </p:to>
                                    </p:set>
                                    <p:animEffect transition="in" filter="checkerboard(across)">
                                      <p:cBhvr>
                                        <p:cTn id="57" dur="500"/>
                                        <p:tgtEl>
                                          <p:spTgt spid="81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1"/>
          <p:cNvSpPr>
            <a:spLocks noGrp="1" noRot="1" noChangeAspect="1" noMove="1" noResize="1" noEditPoints="1" noAdjustHandles="1" noChangeArrowheads="1" noChangeShapeType="1" noTextEdit="1"/>
          </p:cNvSpPr>
          <p:nvPr>
            <p:ph type="subTitle" idx="1"/>
          </p:nvPr>
        </p:nvSpPr>
        <p:spPr>
          <a:xfrm>
            <a:off x="304800" y="304800"/>
            <a:ext cx="8458200" cy="6248400"/>
          </a:xfrm>
          <a:blipFill rotWithShape="1">
            <a:blip r:embed="rId2"/>
            <a:stretch>
              <a:fillRect l="-1081" t="-780"/>
            </a:stretch>
          </a:blipFill>
          <a:ln>
            <a:miter lim="800000"/>
            <a:headEnd/>
            <a:tailEnd/>
          </a:ln>
          <a:extLst/>
        </p:spPr>
        <p:txBody>
          <a:bodyPr/>
          <a:lstStyle/>
          <a:p>
            <a:pPr>
              <a:defRPr/>
            </a:pPr>
            <a:r>
              <a:rPr lang="en-PH">
                <a:noFill/>
                <a:ea typeface="+mn-ea"/>
              </a:rPr>
              <a:t> </a:t>
            </a:r>
          </a:p>
        </p:txBody>
      </p:sp>
      <p:sp>
        <p:nvSpPr>
          <p:cNvPr id="2" name="Striped Right Arrow 1"/>
          <p:cNvSpPr/>
          <p:nvPr/>
        </p:nvSpPr>
        <p:spPr>
          <a:xfrm>
            <a:off x="3429000" y="990600"/>
            <a:ext cx="977900" cy="484188"/>
          </a:xfrm>
          <a:prstGeom prst="stripedRightArrow">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PH"/>
          </a:p>
        </p:txBody>
      </p:sp>
      <p:sp>
        <p:nvSpPr>
          <p:cNvPr id="6" name="Striped Right Arrow 5"/>
          <p:cNvSpPr/>
          <p:nvPr/>
        </p:nvSpPr>
        <p:spPr>
          <a:xfrm>
            <a:off x="3395663" y="2281238"/>
            <a:ext cx="977900" cy="485775"/>
          </a:xfrm>
          <a:prstGeom prst="stripedRightArrow">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PH"/>
          </a:p>
        </p:txBody>
      </p:sp>
      <p:sp>
        <p:nvSpPr>
          <p:cNvPr id="7" name="Striped Right Arrow 6"/>
          <p:cNvSpPr/>
          <p:nvPr/>
        </p:nvSpPr>
        <p:spPr>
          <a:xfrm>
            <a:off x="3408363" y="3554413"/>
            <a:ext cx="977900" cy="484187"/>
          </a:xfrm>
          <a:prstGeom prst="stripedRightArrow">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PH"/>
          </a:p>
        </p:txBody>
      </p:sp>
      <p:sp>
        <p:nvSpPr>
          <p:cNvPr id="8" name="Striped Right Arrow 7"/>
          <p:cNvSpPr/>
          <p:nvPr/>
        </p:nvSpPr>
        <p:spPr>
          <a:xfrm>
            <a:off x="3429000" y="4926013"/>
            <a:ext cx="977900" cy="484187"/>
          </a:xfrm>
          <a:prstGeom prst="stripedRightArrow">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PH"/>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5943600"/>
          </a:xfrm>
        </p:spPr>
        <p:txBody>
          <a:bodyPr/>
          <a:lstStyle/>
          <a:p>
            <a:pPr eaLnBrk="1" hangingPunct="1">
              <a:defRPr/>
            </a:pPr>
            <a:r>
              <a:rPr lang="en-PH" sz="2400" b="1" i="1" u="sng" dirty="0" smtClean="0">
                <a:solidFill>
                  <a:schemeClr val="tx1">
                    <a:lumMod val="95000"/>
                    <a:lumOff val="5000"/>
                  </a:schemeClr>
                </a:solidFill>
                <a:ea typeface="+mn-ea"/>
              </a:rPr>
              <a:t>Sample Problems</a:t>
            </a:r>
            <a:endParaRPr lang="en-PH" sz="2400" b="1" i="1" dirty="0" smtClean="0">
              <a:solidFill>
                <a:schemeClr val="tx1">
                  <a:lumMod val="95000"/>
                  <a:lumOff val="5000"/>
                </a:schemeClr>
              </a:solidFill>
              <a:ea typeface="+mn-ea"/>
            </a:endParaRPr>
          </a:p>
          <a:p>
            <a:pPr algn="just" eaLnBrk="1" hangingPunct="1">
              <a:defRPr/>
            </a:pPr>
            <a:endParaRPr lang="en-PH" sz="1600" dirty="0">
              <a:solidFill>
                <a:schemeClr val="tx1">
                  <a:lumMod val="95000"/>
                  <a:lumOff val="5000"/>
                </a:schemeClr>
              </a:solidFill>
              <a:ea typeface="+mn-ea"/>
            </a:endParaRPr>
          </a:p>
          <a:p>
            <a:pPr marL="457200" indent="-457200" algn="just" eaLnBrk="1" hangingPunct="1">
              <a:buAutoNum type="arabicPeriod"/>
              <a:defRPr/>
            </a:pPr>
            <a:r>
              <a:rPr lang="en-PH" sz="2200" dirty="0" smtClean="0">
                <a:solidFill>
                  <a:schemeClr val="tx1">
                    <a:lumMod val="95000"/>
                    <a:lumOff val="5000"/>
                  </a:schemeClr>
                </a:solidFill>
              </a:rPr>
              <a:t>Find </a:t>
            </a:r>
            <a:r>
              <a:rPr lang="en-PH" sz="2200" dirty="0">
                <a:solidFill>
                  <a:schemeClr val="tx1">
                    <a:lumMod val="95000"/>
                    <a:lumOff val="5000"/>
                  </a:schemeClr>
                </a:solidFill>
              </a:rPr>
              <a:t>the equation of the hyperbola which satisfies the given </a:t>
            </a:r>
            <a:r>
              <a:rPr lang="en-PH" sz="2200" dirty="0" smtClean="0">
                <a:solidFill>
                  <a:schemeClr val="tx1">
                    <a:lumMod val="95000"/>
                    <a:lumOff val="5000"/>
                  </a:schemeClr>
                </a:solidFill>
              </a:rPr>
              <a:t>conditions:</a:t>
            </a:r>
          </a:p>
          <a:p>
            <a:pPr marL="914400" lvl="1" indent="-457200" algn="just">
              <a:buAutoNum type="alphaLcPeriod"/>
              <a:defRPr/>
            </a:pPr>
            <a:r>
              <a:rPr lang="en-PH" sz="2200" dirty="0" smtClean="0">
                <a:solidFill>
                  <a:schemeClr val="tx1">
                    <a:lumMod val="95000"/>
                    <a:lumOff val="5000"/>
                  </a:schemeClr>
                </a:solidFill>
              </a:rPr>
              <a:t>Center </a:t>
            </a:r>
            <a:r>
              <a:rPr lang="en-PH" sz="2200" dirty="0">
                <a:solidFill>
                  <a:schemeClr val="tx1">
                    <a:lumMod val="95000"/>
                    <a:lumOff val="5000"/>
                  </a:schemeClr>
                </a:solidFill>
              </a:rPr>
              <a:t>(0,0), transverse axis along the x-axis, a focus at (8,0), a vertex at (4,0</a:t>
            </a:r>
            <a:r>
              <a:rPr lang="en-PH" sz="2200" dirty="0" smtClean="0">
                <a:solidFill>
                  <a:schemeClr val="tx1">
                    <a:lumMod val="95000"/>
                    <a:lumOff val="5000"/>
                  </a:schemeClr>
                </a:solidFill>
              </a:rPr>
              <a:t>).</a:t>
            </a:r>
          </a:p>
          <a:p>
            <a:pPr marL="914400" lvl="1" indent="-457200" algn="just">
              <a:buAutoNum type="alphaLcPeriod"/>
              <a:defRPr/>
            </a:pPr>
            <a:r>
              <a:rPr lang="en-PH" sz="2200" dirty="0" smtClean="0">
                <a:solidFill>
                  <a:schemeClr val="tx1">
                    <a:lumMod val="95000"/>
                    <a:lumOff val="5000"/>
                  </a:schemeClr>
                </a:solidFill>
              </a:rPr>
              <a:t>Center (0, 0), conjugate axis on x-axis, one focus at          , equation of one directrix is                         . </a:t>
            </a:r>
            <a:endParaRPr lang="en-PH" sz="2200" dirty="0">
              <a:solidFill>
                <a:schemeClr val="tx1">
                  <a:lumMod val="95000"/>
                  <a:lumOff val="5000"/>
                </a:schemeClr>
              </a:solidFill>
            </a:endParaRPr>
          </a:p>
          <a:p>
            <a:pPr marL="914400" lvl="1" indent="-457200" algn="just">
              <a:buAutoNum type="alphaLcPeriod"/>
              <a:defRPr/>
            </a:pPr>
            <a:r>
              <a:rPr lang="en-PH" sz="2200" dirty="0" smtClean="0">
                <a:solidFill>
                  <a:schemeClr val="tx1">
                    <a:lumMod val="95000"/>
                    <a:lumOff val="5000"/>
                  </a:schemeClr>
                </a:solidFill>
              </a:rPr>
              <a:t>Center (0,0), transverse axis along the x-axis, a focus at (5,0), transverse axis = 6.</a:t>
            </a:r>
          </a:p>
          <a:p>
            <a:pPr marL="914400" lvl="1" indent="-457200" algn="just">
              <a:buAutoNum type="alphaLcPeriod"/>
              <a:defRPr/>
            </a:pPr>
            <a:r>
              <a:rPr lang="en-PH" sz="2200" dirty="0" smtClean="0">
                <a:solidFill>
                  <a:schemeClr val="tx1">
                    <a:lumMod val="95000"/>
                    <a:lumOff val="5000"/>
                  </a:schemeClr>
                </a:solidFill>
              </a:rPr>
              <a:t>Center (0,0), transverse axis along y-axis, passing through the points (5,3) and (-3,2).</a:t>
            </a:r>
          </a:p>
          <a:p>
            <a:pPr marL="914400" lvl="1" indent="-457200" algn="just">
              <a:buAutoNum type="alphaLcPeriod"/>
              <a:defRPr/>
            </a:pPr>
            <a:r>
              <a:rPr lang="en-PH" sz="2200" dirty="0" smtClean="0">
                <a:solidFill>
                  <a:schemeClr val="tx1">
                    <a:lumMod val="95000"/>
                    <a:lumOff val="5000"/>
                  </a:schemeClr>
                </a:solidFill>
              </a:rPr>
              <a:t>Center (1, -2), transverse axis parallel to the y-axis, transverse  axis = 6 conjugate axis = 10.</a:t>
            </a:r>
            <a:endParaRPr lang="en-PH" sz="2200" dirty="0">
              <a:solidFill>
                <a:schemeClr val="tx1">
                  <a:lumMod val="95000"/>
                  <a:lumOff val="5000"/>
                </a:schemeClr>
              </a:solidFill>
            </a:endParaRPr>
          </a:p>
          <a:p>
            <a:pPr algn="just" eaLnBrk="1" hangingPunct="1">
              <a:defRPr/>
            </a:pPr>
            <a:r>
              <a:rPr lang="en-PH" sz="2200" dirty="0">
                <a:solidFill>
                  <a:schemeClr val="tx1">
                    <a:lumMod val="95000"/>
                    <a:lumOff val="5000"/>
                  </a:schemeClr>
                </a:solidFill>
              </a:rPr>
              <a:t>	</a:t>
            </a:r>
          </a:p>
          <a:p>
            <a:pPr algn="just" eaLnBrk="1" hangingPunct="1">
              <a:defRPr/>
            </a:pPr>
            <a:endParaRPr lang="en-US" sz="2400" dirty="0" smtClean="0">
              <a:solidFill>
                <a:schemeClr val="tx1">
                  <a:lumMod val="95000"/>
                  <a:lumOff val="5000"/>
                </a:schemeClr>
              </a:solidFill>
              <a:ea typeface="+mn-ea"/>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3235173445"/>
              </p:ext>
            </p:extLst>
          </p:nvPr>
        </p:nvGraphicFramePr>
        <p:xfrm>
          <a:off x="7607300" y="2667000"/>
          <a:ext cx="847368" cy="381000"/>
        </p:xfrm>
        <a:graphic>
          <a:graphicData uri="http://schemas.openxmlformats.org/presentationml/2006/ole">
            <mc:AlternateContent xmlns:mc="http://schemas.openxmlformats.org/markup-compatibility/2006">
              <mc:Choice xmlns:v="urn:schemas-microsoft-com:vml" Requires="v">
                <p:oleObj spid="_x0000_s73764" name="Equation" r:id="rId3" imgW="622080" imgH="279360" progId="Equation.3">
                  <p:embed/>
                </p:oleObj>
              </mc:Choice>
              <mc:Fallback>
                <p:oleObj name="Equation" r:id="rId3" imgW="62208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300" y="2667000"/>
                        <a:ext cx="847368" cy="381000"/>
                      </a:xfrm>
                      <a:prstGeom prst="rect">
                        <a:avLst/>
                      </a:prstGeom>
                      <a:noFill/>
                      <a:ln>
                        <a:noFill/>
                      </a:ln>
                      <a:effectLst/>
                    </p:spPr>
                  </p:pic>
                </p:oleObj>
              </mc:Fallback>
            </mc:AlternateContent>
          </a:graphicData>
        </a:graphic>
      </p:graphicFrame>
      <p:graphicFrame>
        <p:nvGraphicFramePr>
          <p:cNvPr id="1027" name="Object 4"/>
          <p:cNvGraphicFramePr>
            <a:graphicFrameLocks noChangeAspect="1"/>
          </p:cNvGraphicFramePr>
          <p:nvPr>
            <p:extLst>
              <p:ext uri="{D42A27DB-BD31-4B8C-83A1-F6EECF244321}">
                <p14:modId xmlns:p14="http://schemas.microsoft.com/office/powerpoint/2010/main" val="975731699"/>
              </p:ext>
            </p:extLst>
          </p:nvPr>
        </p:nvGraphicFramePr>
        <p:xfrm>
          <a:off x="4495801" y="2971800"/>
          <a:ext cx="1331130" cy="381000"/>
        </p:xfrm>
        <a:graphic>
          <a:graphicData uri="http://schemas.openxmlformats.org/presentationml/2006/ole">
            <mc:AlternateContent xmlns:mc="http://schemas.openxmlformats.org/markup-compatibility/2006">
              <mc:Choice xmlns:v="urn:schemas-microsoft-com:vml" Requires="v">
                <p:oleObj spid="_x0000_s73765" name="Equation" r:id="rId5" imgW="977760" imgH="279360" progId="Equation.3">
                  <p:embed/>
                </p:oleObj>
              </mc:Choice>
              <mc:Fallback>
                <p:oleObj name="Equation" r:id="rId5" imgW="9777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1" y="2971800"/>
                        <a:ext cx="1331130" cy="3810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checkerboard(across)">
                                      <p:cBhvr>
                                        <p:cTn id="30" dur="500"/>
                                        <p:tgtEl>
                                          <p:spTgt spid="1026"/>
                                        </p:tgtEl>
                                      </p:cBhvr>
                                    </p:animEffect>
                                  </p:childTnLst>
                                </p:cTn>
                              </p:par>
                              <p:par>
                                <p:cTn id="31" presetID="5" presetClass="entr" presetSubtype="10"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checkerboard(across)">
                                      <p:cBhvr>
                                        <p:cTn id="33" dur="500"/>
                                        <p:tgtEl>
                                          <p:spTgt spid="102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1"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checkerboard(across)">
                                      <p:cBhvr>
                                        <p:cTn id="3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304800" y="76200"/>
            <a:ext cx="8534400" cy="6629400"/>
          </a:xfrm>
        </p:spPr>
        <p:txBody>
          <a:bodyPr/>
          <a:lstStyle/>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lvl="1" algn="just">
              <a:buFont typeface="Arial" charset="0"/>
              <a:buAutoNum type="alphaLcPeriod" startAt="6"/>
            </a:pPr>
            <a:r>
              <a:rPr lang="en-PH" sz="2200" dirty="0" smtClean="0">
                <a:solidFill>
                  <a:schemeClr val="tx1"/>
                </a:solidFill>
                <a:latin typeface="Calibri" charset="0"/>
              </a:rPr>
              <a:t> </a:t>
            </a:r>
            <a:r>
              <a:rPr lang="en-PH" sz="2200" dirty="0">
                <a:solidFill>
                  <a:schemeClr val="tx1"/>
                </a:solidFill>
                <a:latin typeface="Calibri" charset="0"/>
              </a:rPr>
              <a:t> </a:t>
            </a:r>
            <a:r>
              <a:rPr lang="en-PH" sz="2200" dirty="0" smtClean="0">
                <a:solidFill>
                  <a:schemeClr val="tx1"/>
                </a:solidFill>
                <a:latin typeface="Calibri" charset="0"/>
              </a:rPr>
              <a:t>Center </a:t>
            </a:r>
            <a:r>
              <a:rPr lang="en-PH" sz="2200" dirty="0">
                <a:solidFill>
                  <a:schemeClr val="tx1"/>
                </a:solidFill>
                <a:latin typeface="Calibri" charset="0"/>
              </a:rPr>
              <a:t>(-</a:t>
            </a:r>
            <a:r>
              <a:rPr lang="en-PH" sz="2200" dirty="0" smtClean="0">
                <a:solidFill>
                  <a:schemeClr val="tx1"/>
                </a:solidFill>
                <a:latin typeface="Calibri" charset="0"/>
              </a:rPr>
              <a:t>3, 2</a:t>
            </a:r>
            <a:r>
              <a:rPr lang="en-PH" sz="2200" dirty="0">
                <a:solidFill>
                  <a:schemeClr val="tx1"/>
                </a:solidFill>
                <a:latin typeface="Calibri" charset="0"/>
              </a:rPr>
              <a:t>), transverse axis parallel to the y-axis, passing through (1,7), the asymptotes are perpendicular to each </a:t>
            </a:r>
            <a:r>
              <a:rPr lang="en-PH" sz="2200" dirty="0" smtClean="0">
                <a:solidFill>
                  <a:schemeClr val="tx1"/>
                </a:solidFill>
                <a:latin typeface="Calibri" charset="0"/>
              </a:rPr>
              <a:t>other.</a:t>
            </a:r>
          </a:p>
          <a:p>
            <a:pPr lvl="1" algn="just">
              <a:buFont typeface="Arial" charset="0"/>
              <a:buAutoNum type="alphaLcPeriod" startAt="6"/>
            </a:pPr>
            <a:r>
              <a:rPr lang="en-PH" sz="2200" dirty="0" smtClean="0">
                <a:solidFill>
                  <a:schemeClr val="tx1"/>
                </a:solidFill>
                <a:latin typeface="Calibri" charset="0"/>
              </a:rPr>
              <a:t>  Center </a:t>
            </a:r>
            <a:r>
              <a:rPr lang="en-PH" sz="2200" dirty="0">
                <a:solidFill>
                  <a:schemeClr val="tx1"/>
                </a:solidFill>
                <a:latin typeface="Calibri" charset="0"/>
              </a:rPr>
              <a:t>(0</a:t>
            </a:r>
            <a:r>
              <a:rPr lang="en-PH" sz="2200" dirty="0" smtClean="0">
                <a:solidFill>
                  <a:schemeClr val="tx1"/>
                </a:solidFill>
                <a:latin typeface="Calibri" charset="0"/>
              </a:rPr>
              <a:t>, 6</a:t>
            </a:r>
            <a:r>
              <a:rPr lang="en-PH" sz="2200" dirty="0">
                <a:solidFill>
                  <a:schemeClr val="tx1"/>
                </a:solidFill>
                <a:latin typeface="Calibri" charset="0"/>
              </a:rPr>
              <a:t>), conjugate axis along the y-axis, asymptotes </a:t>
            </a:r>
            <a:r>
              <a:rPr lang="en-PH" sz="2200" dirty="0" smtClean="0">
                <a:solidFill>
                  <a:schemeClr val="tx1"/>
                </a:solidFill>
                <a:latin typeface="Calibri" charset="0"/>
              </a:rPr>
              <a:t>are </a:t>
            </a:r>
            <a:r>
              <a:rPr lang="en-PH" sz="2200" dirty="0">
                <a:solidFill>
                  <a:schemeClr val="tx1"/>
                </a:solidFill>
                <a:latin typeface="Calibri" charset="0"/>
              </a:rPr>
              <a:t>6x – 5y + 30 = 0 and 6x + 5y – 30 = 0</a:t>
            </a:r>
            <a:r>
              <a:rPr lang="en-PH" sz="2200" dirty="0" smtClean="0">
                <a:solidFill>
                  <a:schemeClr val="tx1"/>
                </a:solidFill>
                <a:latin typeface="Calibri" charset="0"/>
              </a:rPr>
              <a:t>.</a:t>
            </a:r>
          </a:p>
          <a:p>
            <a:pPr lvl="1" algn="just">
              <a:buFont typeface="Arial" charset="0"/>
              <a:buAutoNum type="alphaLcPeriod" startAt="6"/>
            </a:pPr>
            <a:r>
              <a:rPr lang="en-PH" sz="2200" dirty="0" smtClean="0">
                <a:solidFill>
                  <a:schemeClr val="tx1"/>
                </a:solidFill>
                <a:latin typeface="Calibri" charset="0"/>
              </a:rPr>
              <a:t>  With </a:t>
            </a:r>
            <a:r>
              <a:rPr lang="en-PH" sz="2200" dirty="0">
                <a:solidFill>
                  <a:schemeClr val="tx1"/>
                </a:solidFill>
                <a:latin typeface="Calibri" charset="0"/>
              </a:rPr>
              <a:t>transverse axis parallel to the x-axis, center at (2,-2), passing </a:t>
            </a:r>
            <a:r>
              <a:rPr lang="en-PH" sz="2200" dirty="0" smtClean="0">
                <a:solidFill>
                  <a:schemeClr val="tx1"/>
                </a:solidFill>
                <a:latin typeface="Calibri" charset="0"/>
              </a:rPr>
              <a:t>through</a:t>
            </a:r>
          </a:p>
          <a:p>
            <a:pPr lvl="1" algn="just">
              <a:buFont typeface="Arial" charset="0"/>
              <a:buAutoNum type="alphaLcPeriod" startAt="6"/>
            </a:pPr>
            <a:r>
              <a:rPr lang="en-PH" sz="2200" dirty="0" smtClean="0">
                <a:solidFill>
                  <a:schemeClr val="tx1"/>
                </a:solidFill>
                <a:latin typeface="Calibri" charset="0"/>
              </a:rPr>
              <a:t>  Center </a:t>
            </a:r>
            <a:r>
              <a:rPr lang="en-PH" sz="2200" dirty="0">
                <a:solidFill>
                  <a:schemeClr val="tx1"/>
                </a:solidFill>
                <a:latin typeface="Calibri" charset="0"/>
              </a:rPr>
              <a:t>at (2,-5), conjugate axis parallel  to the y-axis, slopes of asymptotes numerically one-sixteenth times the length of the latus rectum, and distance between foci </a:t>
            </a:r>
            <a:r>
              <a:rPr lang="en-PH" sz="2200" dirty="0" smtClean="0">
                <a:solidFill>
                  <a:schemeClr val="tx1"/>
                </a:solidFill>
                <a:latin typeface="Calibri" charset="0"/>
              </a:rPr>
              <a:t>is                 </a:t>
            </a:r>
            <a:r>
              <a:rPr lang="en-PH" sz="2200" dirty="0">
                <a:solidFill>
                  <a:schemeClr val="tx1"/>
                </a:solidFill>
                <a:latin typeface="Calibri" charset="0"/>
              </a:rPr>
              <a:t>. </a:t>
            </a:r>
            <a:endParaRPr lang="en-PH" sz="2200" dirty="0" smtClean="0">
              <a:solidFill>
                <a:schemeClr val="tx1"/>
              </a:solidFill>
              <a:latin typeface="Calibri" charset="0"/>
            </a:endParaRPr>
          </a:p>
          <a:p>
            <a:pPr lvl="1" algn="just">
              <a:buFont typeface="Arial" charset="0"/>
              <a:buAutoNum type="alphaLcPeriod" startAt="6"/>
            </a:pPr>
            <a:r>
              <a:rPr lang="en-PH" sz="2200" dirty="0" smtClean="0">
                <a:solidFill>
                  <a:schemeClr val="tx1"/>
                </a:solidFill>
                <a:latin typeface="Calibri" charset="0"/>
              </a:rPr>
              <a:t>   Center </a:t>
            </a:r>
            <a:r>
              <a:rPr lang="en-PH" sz="2200" dirty="0">
                <a:solidFill>
                  <a:schemeClr val="tx1"/>
                </a:solidFill>
                <a:latin typeface="Calibri" charset="0"/>
              </a:rPr>
              <a:t>(1,-1), TA // to x-axis, LR=9, DD’=              </a:t>
            </a:r>
            <a:r>
              <a:rPr lang="en-PH" sz="2200" dirty="0" smtClean="0">
                <a:solidFill>
                  <a:schemeClr val="tx1"/>
                </a:solidFill>
                <a:latin typeface="Calibri" charset="0"/>
              </a:rPr>
              <a:t>.</a:t>
            </a:r>
          </a:p>
          <a:p>
            <a:pPr lvl="1" algn="just">
              <a:buFont typeface="Arial" charset="0"/>
              <a:buAutoNum type="alphaLcPeriod" startAt="6"/>
            </a:pPr>
            <a:r>
              <a:rPr lang="en-PH" sz="2200" dirty="0" smtClean="0">
                <a:solidFill>
                  <a:schemeClr val="tx1"/>
                </a:solidFill>
                <a:latin typeface="Calibri" charset="0"/>
              </a:rPr>
              <a:t>  Center </a:t>
            </a:r>
            <a:r>
              <a:rPr lang="en-PH" sz="2200" dirty="0">
                <a:solidFill>
                  <a:schemeClr val="tx1"/>
                </a:solidFill>
                <a:latin typeface="Calibri" charset="0"/>
              </a:rPr>
              <a:t>(4,-1), TA // to y-axis, FF’=10, LR=9/2</a:t>
            </a:r>
            <a:r>
              <a:rPr lang="en-PH" sz="2200" dirty="0" smtClean="0">
                <a:solidFill>
                  <a:schemeClr val="tx1"/>
                </a:solidFill>
                <a:latin typeface="Calibri" charset="0"/>
              </a:rPr>
              <a:t>.</a:t>
            </a:r>
          </a:p>
          <a:p>
            <a:pPr lvl="1" algn="just">
              <a:buFont typeface="Arial" charset="0"/>
              <a:buAutoNum type="alphaLcPeriod" startAt="6"/>
            </a:pPr>
            <a:r>
              <a:rPr lang="en-PH" sz="2200" dirty="0" smtClean="0">
                <a:solidFill>
                  <a:schemeClr val="tx1"/>
                </a:solidFill>
                <a:latin typeface="Calibri" charset="0"/>
              </a:rPr>
              <a:t>   CA </a:t>
            </a:r>
            <a:r>
              <a:rPr lang="en-PH" sz="2200" dirty="0">
                <a:solidFill>
                  <a:schemeClr val="tx1"/>
                </a:solidFill>
                <a:latin typeface="Calibri" charset="0"/>
              </a:rPr>
              <a:t>// to x-axis, C (3, 6), FF’</a:t>
            </a:r>
            <a:r>
              <a:rPr lang="en-PH" sz="2200" dirty="0" smtClean="0">
                <a:solidFill>
                  <a:schemeClr val="tx1"/>
                </a:solidFill>
                <a:latin typeface="Calibri" charset="0"/>
              </a:rPr>
              <a:t>=            </a:t>
            </a:r>
            <a:r>
              <a:rPr lang="en-PH" sz="2200" dirty="0">
                <a:solidFill>
                  <a:schemeClr val="tx1"/>
                </a:solidFill>
                <a:latin typeface="Calibri" charset="0"/>
              </a:rPr>
              <a:t>, DD’=           </a:t>
            </a:r>
            <a:r>
              <a:rPr lang="en-PH" sz="2200" dirty="0" smtClean="0">
                <a:solidFill>
                  <a:schemeClr val="tx1"/>
                </a:solidFill>
                <a:latin typeface="Calibri" charset="0"/>
              </a:rPr>
              <a:t> .</a:t>
            </a:r>
          </a:p>
          <a:p>
            <a:pPr lvl="1" algn="just">
              <a:buFont typeface="Arial" charset="0"/>
              <a:buAutoNum type="alphaLcPeriod" startAt="6"/>
            </a:pPr>
            <a:r>
              <a:rPr lang="en-PH" sz="2200" dirty="0" smtClean="0">
                <a:solidFill>
                  <a:schemeClr val="tx1"/>
                </a:solidFill>
                <a:latin typeface="Calibri" charset="0"/>
              </a:rPr>
              <a:t>C </a:t>
            </a:r>
            <a:r>
              <a:rPr lang="en-PH" sz="2200" dirty="0">
                <a:solidFill>
                  <a:schemeClr val="tx1"/>
                </a:solidFill>
                <a:latin typeface="Calibri" charset="0"/>
              </a:rPr>
              <a:t>(-7,-2), TA // to x-axis, eccentricity</a:t>
            </a:r>
            <a:r>
              <a:rPr lang="en-PH" sz="2200" dirty="0" smtClean="0">
                <a:solidFill>
                  <a:schemeClr val="tx1"/>
                </a:solidFill>
                <a:latin typeface="Calibri" charset="0"/>
              </a:rPr>
              <a:t>=                </a:t>
            </a:r>
            <a:r>
              <a:rPr lang="en-PH" sz="2200" dirty="0">
                <a:solidFill>
                  <a:schemeClr val="tx1"/>
                </a:solidFill>
                <a:latin typeface="Calibri" charset="0"/>
              </a:rPr>
              <a:t>, LR=4/3.</a:t>
            </a:r>
          </a:p>
          <a:p>
            <a:pPr algn="just"/>
            <a:endParaRPr lang="en-PH" sz="2200" dirty="0">
              <a:solidFill>
                <a:schemeClr val="tx1"/>
              </a:solidFill>
              <a:latin typeface="Calibri" charset="0"/>
            </a:endParaRPr>
          </a:p>
        </p:txBody>
      </p:sp>
      <p:graphicFrame>
        <p:nvGraphicFramePr>
          <p:cNvPr id="2050" name="Object 3"/>
          <p:cNvGraphicFramePr>
            <a:graphicFrameLocks noChangeAspect="1"/>
          </p:cNvGraphicFramePr>
          <p:nvPr>
            <p:extLst>
              <p:ext uri="{D42A27DB-BD31-4B8C-83A1-F6EECF244321}">
                <p14:modId xmlns:p14="http://schemas.microsoft.com/office/powerpoint/2010/main" val="2939842947"/>
              </p:ext>
            </p:extLst>
          </p:nvPr>
        </p:nvGraphicFramePr>
        <p:xfrm>
          <a:off x="1905000" y="2783700"/>
          <a:ext cx="3657600" cy="492900"/>
        </p:xfrm>
        <a:graphic>
          <a:graphicData uri="http://schemas.openxmlformats.org/presentationml/2006/ole">
            <mc:AlternateContent xmlns:mc="http://schemas.openxmlformats.org/markup-compatibility/2006">
              <mc:Choice xmlns:v="urn:schemas-microsoft-com:vml" Requires="v">
                <p:oleObj spid="_x0000_s74842" name="Equation" r:id="rId3" imgW="3860800" imgH="520700" progId="Equation.3">
                  <p:embed/>
                </p:oleObj>
              </mc:Choice>
              <mc:Fallback>
                <p:oleObj name="Equation" r:id="rId3" imgW="3860800" imgH="520700" progId="Equation.3">
                  <p:embed/>
                  <p:pic>
                    <p:nvPicPr>
                      <p:cNvPr id="0" name=""/>
                      <p:cNvPicPr>
                        <a:picLocks noChangeAspect="1" noChangeArrowheads="1"/>
                      </p:cNvPicPr>
                      <p:nvPr/>
                    </p:nvPicPr>
                    <p:blipFill>
                      <a:blip r:embed="rId4"/>
                      <a:srcRect/>
                      <a:stretch>
                        <a:fillRect/>
                      </a:stretch>
                    </p:blipFill>
                    <p:spPr bwMode="auto">
                      <a:xfrm>
                        <a:off x="1905000" y="2783700"/>
                        <a:ext cx="3657600" cy="492900"/>
                      </a:xfrm>
                      <a:prstGeom prst="rect">
                        <a:avLst/>
                      </a:prstGeom>
                      <a:noFill/>
                      <a:ln>
                        <a:noFill/>
                      </a:ln>
                      <a:effectLst/>
                    </p:spPr>
                  </p:pic>
                </p:oleObj>
              </mc:Fallback>
            </mc:AlternateContent>
          </a:graphicData>
        </a:graphic>
      </p:graphicFrame>
      <p:graphicFrame>
        <p:nvGraphicFramePr>
          <p:cNvPr id="2051" name="Object 4"/>
          <p:cNvGraphicFramePr>
            <a:graphicFrameLocks noChangeAspect="1"/>
          </p:cNvGraphicFramePr>
          <p:nvPr>
            <p:extLst>
              <p:ext uri="{D42A27DB-BD31-4B8C-83A1-F6EECF244321}">
                <p14:modId xmlns:p14="http://schemas.microsoft.com/office/powerpoint/2010/main" val="3343106613"/>
              </p:ext>
            </p:extLst>
          </p:nvPr>
        </p:nvGraphicFramePr>
        <p:xfrm>
          <a:off x="5791200" y="4267200"/>
          <a:ext cx="685800" cy="318590"/>
        </p:xfrm>
        <a:graphic>
          <a:graphicData uri="http://schemas.openxmlformats.org/presentationml/2006/ole">
            <mc:AlternateContent xmlns:mc="http://schemas.openxmlformats.org/markup-compatibility/2006">
              <mc:Choice xmlns:v="urn:schemas-microsoft-com:vml" Requires="v">
                <p:oleObj spid="_x0000_s74843" name="Equation" r:id="rId5" imgW="545760" imgH="253800" progId="Equation.3">
                  <p:embed/>
                </p:oleObj>
              </mc:Choice>
              <mc:Fallback>
                <p:oleObj name="Equation" r:id="rId5" imgW="5457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4267200"/>
                        <a:ext cx="685800" cy="318590"/>
                      </a:xfrm>
                      <a:prstGeom prst="rect">
                        <a:avLst/>
                      </a:prstGeom>
                      <a:noFill/>
                      <a:ln>
                        <a:noFill/>
                      </a:ln>
                      <a:effec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1155494447"/>
              </p:ext>
            </p:extLst>
          </p:nvPr>
        </p:nvGraphicFramePr>
        <p:xfrm>
          <a:off x="5149850" y="3849054"/>
          <a:ext cx="869950" cy="341946"/>
        </p:xfrm>
        <a:graphic>
          <a:graphicData uri="http://schemas.openxmlformats.org/presentationml/2006/ole">
            <mc:AlternateContent xmlns:mc="http://schemas.openxmlformats.org/markup-compatibility/2006">
              <mc:Choice xmlns:v="urn:schemas-microsoft-com:vml" Requires="v">
                <p:oleObj spid="_x0000_s74844" name="Equation" r:id="rId7" imgW="711000" imgH="279360" progId="Equation.3">
                  <p:embed/>
                </p:oleObj>
              </mc:Choice>
              <mc:Fallback>
                <p:oleObj name="Equation" r:id="rId7" imgW="71100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9850" y="3849054"/>
                        <a:ext cx="869950" cy="341946"/>
                      </a:xfrm>
                      <a:prstGeom prst="rect">
                        <a:avLst/>
                      </a:prstGeom>
                      <a:noFill/>
                      <a:ln>
                        <a:noFill/>
                      </a:ln>
                      <a:effec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2499963754"/>
              </p:ext>
            </p:extLst>
          </p:nvPr>
        </p:nvGraphicFramePr>
        <p:xfrm>
          <a:off x="4433887" y="5105400"/>
          <a:ext cx="519113" cy="357237"/>
        </p:xfrm>
        <a:graphic>
          <a:graphicData uri="http://schemas.openxmlformats.org/presentationml/2006/ole">
            <mc:AlternateContent xmlns:mc="http://schemas.openxmlformats.org/markup-compatibility/2006">
              <mc:Choice xmlns:v="urn:schemas-microsoft-com:vml" Requires="v">
                <p:oleObj spid="_x0000_s74845"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3887" y="5105400"/>
                        <a:ext cx="519113" cy="357237"/>
                      </a:xfrm>
                      <a:prstGeom prst="rect">
                        <a:avLst/>
                      </a:prstGeom>
                      <a:noFill/>
                      <a:ln>
                        <a:noFill/>
                      </a:ln>
                      <a:effectLst/>
                    </p:spPr>
                  </p:pic>
                </p:oleObj>
              </mc:Fallback>
            </mc:AlternateContent>
          </a:graphicData>
        </a:graphic>
      </p:graphicFrame>
      <p:graphicFrame>
        <p:nvGraphicFramePr>
          <p:cNvPr id="2054" name="Object 6"/>
          <p:cNvGraphicFramePr>
            <a:graphicFrameLocks noChangeAspect="1"/>
          </p:cNvGraphicFramePr>
          <p:nvPr>
            <p:extLst>
              <p:ext uri="{D42A27DB-BD31-4B8C-83A1-F6EECF244321}">
                <p14:modId xmlns:p14="http://schemas.microsoft.com/office/powerpoint/2010/main" val="1824744133"/>
              </p:ext>
            </p:extLst>
          </p:nvPr>
        </p:nvGraphicFramePr>
        <p:xfrm>
          <a:off x="5460384" y="5486400"/>
          <a:ext cx="864216" cy="380999"/>
        </p:xfrm>
        <a:graphic>
          <a:graphicData uri="http://schemas.openxmlformats.org/presentationml/2006/ole">
            <mc:AlternateContent xmlns:mc="http://schemas.openxmlformats.org/markup-compatibility/2006">
              <mc:Choice xmlns:v="urn:schemas-microsoft-com:vml" Requires="v">
                <p:oleObj spid="_x0000_s74846" name="Equation" r:id="rId11" imgW="634680" imgH="279360" progId="Equation.3">
                  <p:embed/>
                </p:oleObj>
              </mc:Choice>
              <mc:Fallback>
                <p:oleObj name="Equation" r:id="rId11" imgW="6346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0384" y="5486400"/>
                        <a:ext cx="864216" cy="380999"/>
                      </a:xfrm>
                      <a:prstGeom prst="rect">
                        <a:avLst/>
                      </a:prstGeom>
                      <a:noFill/>
                      <a:ln>
                        <a:noFill/>
                      </a:ln>
                      <a:effectLst/>
                    </p:spPr>
                  </p:pic>
                </p:oleObj>
              </mc:Fallback>
            </mc:AlternateContent>
          </a:graphicData>
        </a:graphic>
      </p:graphicFrame>
      <p:graphicFrame>
        <p:nvGraphicFramePr>
          <p:cNvPr id="2055" name="Object 7"/>
          <p:cNvGraphicFramePr>
            <a:graphicFrameLocks noChangeAspect="1"/>
          </p:cNvGraphicFramePr>
          <p:nvPr>
            <p:extLst>
              <p:ext uri="{D42A27DB-BD31-4B8C-83A1-F6EECF244321}">
                <p14:modId xmlns:p14="http://schemas.microsoft.com/office/powerpoint/2010/main" val="2196380695"/>
              </p:ext>
            </p:extLst>
          </p:nvPr>
        </p:nvGraphicFramePr>
        <p:xfrm>
          <a:off x="5715000" y="5117815"/>
          <a:ext cx="685800" cy="368585"/>
        </p:xfrm>
        <a:graphic>
          <a:graphicData uri="http://schemas.openxmlformats.org/presentationml/2006/ole">
            <mc:AlternateContent xmlns:mc="http://schemas.openxmlformats.org/markup-compatibility/2006">
              <mc:Choice xmlns:v="urn:schemas-microsoft-com:vml" Requires="v">
                <p:oleObj spid="_x0000_s74847" name="Equation" r:id="rId13" imgW="520560" imgH="279360" progId="Equation.3">
                  <p:embed/>
                </p:oleObj>
              </mc:Choice>
              <mc:Fallback>
                <p:oleObj name="Equation" r:id="rId13" imgW="52056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5117815"/>
                        <a:ext cx="685800" cy="36858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animEffect transition="in" filter="checkerboard(across)">
                                      <p:cBhvr>
                                        <p:cTn id="7" dur="500"/>
                                        <p:tgtEl>
                                          <p:spTgt spid="133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314">
                                            <p:txEl>
                                              <p:pRg st="3" end="3"/>
                                            </p:txEl>
                                          </p:spTgt>
                                        </p:tgtEl>
                                        <p:attrNameLst>
                                          <p:attrName>style.visibility</p:attrName>
                                        </p:attrNameLst>
                                      </p:cBhvr>
                                      <p:to>
                                        <p:strVal val="visible"/>
                                      </p:to>
                                    </p:set>
                                    <p:animEffect transition="in" filter="checkerboard(across)">
                                      <p:cBhvr>
                                        <p:cTn id="12" dur="500"/>
                                        <p:tgtEl>
                                          <p:spTgt spid="133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animEffect transition="in" filter="checkerboard(across)">
                                      <p:cBhvr>
                                        <p:cTn id="17" dur="500"/>
                                        <p:tgtEl>
                                          <p:spTgt spid="133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checkerboard(across)">
                                      <p:cBhvr>
                                        <p:cTn id="22" dur="500"/>
                                        <p:tgtEl>
                                          <p:spTgt spid="133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314">
                                            <p:txEl>
                                              <p:pRg st="6" end="6"/>
                                            </p:txEl>
                                          </p:spTgt>
                                        </p:tgtEl>
                                        <p:attrNameLst>
                                          <p:attrName>style.visibility</p:attrName>
                                        </p:attrNameLst>
                                      </p:cBhvr>
                                      <p:to>
                                        <p:strVal val="visible"/>
                                      </p:to>
                                    </p:set>
                                    <p:animEffect transition="in" filter="checkerboard(across)">
                                      <p:cBhvr>
                                        <p:cTn id="27" dur="500"/>
                                        <p:tgtEl>
                                          <p:spTgt spid="133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314">
                                            <p:txEl>
                                              <p:pRg st="7" end="7"/>
                                            </p:txEl>
                                          </p:spTgt>
                                        </p:tgtEl>
                                        <p:attrNameLst>
                                          <p:attrName>style.visibility</p:attrName>
                                        </p:attrNameLst>
                                      </p:cBhvr>
                                      <p:to>
                                        <p:strVal val="visible"/>
                                      </p:to>
                                    </p:set>
                                    <p:animEffect transition="in" filter="checkerboard(across)">
                                      <p:cBhvr>
                                        <p:cTn id="32" dur="500"/>
                                        <p:tgtEl>
                                          <p:spTgt spid="1331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3314">
                                            <p:txEl>
                                              <p:pRg st="8" end="8"/>
                                            </p:txEl>
                                          </p:spTgt>
                                        </p:tgtEl>
                                        <p:attrNameLst>
                                          <p:attrName>style.visibility</p:attrName>
                                        </p:attrNameLst>
                                      </p:cBhvr>
                                      <p:to>
                                        <p:strVal val="visible"/>
                                      </p:to>
                                    </p:set>
                                    <p:animEffect transition="in" filter="checkerboard(across)">
                                      <p:cBhvr>
                                        <p:cTn id="37" dur="500"/>
                                        <p:tgtEl>
                                          <p:spTgt spid="1331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314">
                                            <p:txEl>
                                              <p:pRg st="9" end="9"/>
                                            </p:txEl>
                                          </p:spTgt>
                                        </p:tgtEl>
                                        <p:attrNameLst>
                                          <p:attrName>style.visibility</p:attrName>
                                        </p:attrNameLst>
                                      </p:cBhvr>
                                      <p:to>
                                        <p:strVal val="visible"/>
                                      </p:to>
                                    </p:set>
                                    <p:animEffect transition="in" filter="checkerboard(across)">
                                      <p:cBhvr>
                                        <p:cTn id="42" dur="500"/>
                                        <p:tgtEl>
                                          <p:spTgt spid="13314">
                                            <p:txEl>
                                              <p:pRg st="9" end="9"/>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2050"/>
                                        </p:tgtEl>
                                        <p:attrNameLst>
                                          <p:attrName>style.visibility</p:attrName>
                                        </p:attrNameLst>
                                      </p:cBhvr>
                                      <p:to>
                                        <p:strVal val="visible"/>
                                      </p:to>
                                    </p:set>
                                    <p:animEffect transition="in" filter="checkerboard(across)">
                                      <p:cBhvr>
                                        <p:cTn id="45" dur="500"/>
                                        <p:tgtEl>
                                          <p:spTgt spid="2050"/>
                                        </p:tgtEl>
                                      </p:cBhvr>
                                    </p:animEffect>
                                  </p:childTnLst>
                                </p:cTn>
                              </p:par>
                              <p:par>
                                <p:cTn id="46" presetID="5" presetClass="entr" presetSubtype="10" fill="hold" nodeType="withEffect">
                                  <p:stCondLst>
                                    <p:cond delay="0"/>
                                  </p:stCondLst>
                                  <p:childTnLst>
                                    <p:set>
                                      <p:cBhvr>
                                        <p:cTn id="47" dur="1" fill="hold">
                                          <p:stCondLst>
                                            <p:cond delay="0"/>
                                          </p:stCondLst>
                                        </p:cTn>
                                        <p:tgtEl>
                                          <p:spTgt spid="2051"/>
                                        </p:tgtEl>
                                        <p:attrNameLst>
                                          <p:attrName>style.visibility</p:attrName>
                                        </p:attrNameLst>
                                      </p:cBhvr>
                                      <p:to>
                                        <p:strVal val="visible"/>
                                      </p:to>
                                    </p:set>
                                    <p:animEffect transition="in" filter="checkerboard(across)">
                                      <p:cBhvr>
                                        <p:cTn id="48" dur="500"/>
                                        <p:tgtEl>
                                          <p:spTgt spid="2051"/>
                                        </p:tgtEl>
                                      </p:cBhvr>
                                    </p:animEffect>
                                  </p:childTnLst>
                                </p:cTn>
                              </p:par>
                              <p:par>
                                <p:cTn id="49" presetID="5" presetClass="entr" presetSubtype="1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animEffect transition="in" filter="checkerboard(across)">
                                      <p:cBhvr>
                                        <p:cTn id="51" dur="500"/>
                                        <p:tgtEl>
                                          <p:spTgt spid="2052"/>
                                        </p:tgtEl>
                                      </p:cBhvr>
                                    </p:animEffect>
                                  </p:childTnLst>
                                </p:cTn>
                              </p:par>
                              <p:par>
                                <p:cTn id="52" presetID="5" presetClass="entr" presetSubtype="10" fill="hold" nodeType="withEffect">
                                  <p:stCondLst>
                                    <p:cond delay="0"/>
                                  </p:stCondLst>
                                  <p:childTnLst>
                                    <p:set>
                                      <p:cBhvr>
                                        <p:cTn id="53" dur="1" fill="hold">
                                          <p:stCondLst>
                                            <p:cond delay="0"/>
                                          </p:stCondLst>
                                        </p:cTn>
                                        <p:tgtEl>
                                          <p:spTgt spid="2053"/>
                                        </p:tgtEl>
                                        <p:attrNameLst>
                                          <p:attrName>style.visibility</p:attrName>
                                        </p:attrNameLst>
                                      </p:cBhvr>
                                      <p:to>
                                        <p:strVal val="visible"/>
                                      </p:to>
                                    </p:set>
                                    <p:animEffect transition="in" filter="checkerboard(across)">
                                      <p:cBhvr>
                                        <p:cTn id="54" dur="500"/>
                                        <p:tgtEl>
                                          <p:spTgt spid="2053"/>
                                        </p:tgtEl>
                                      </p:cBhvr>
                                    </p:animEffect>
                                  </p:childTnLst>
                                </p:cTn>
                              </p:par>
                              <p:par>
                                <p:cTn id="55" presetID="5" presetClass="entr" presetSubtype="10" fill="hold" nodeType="withEffect">
                                  <p:stCondLst>
                                    <p:cond delay="0"/>
                                  </p:stCondLst>
                                  <p:childTnLst>
                                    <p:set>
                                      <p:cBhvr>
                                        <p:cTn id="56" dur="1" fill="hold">
                                          <p:stCondLst>
                                            <p:cond delay="0"/>
                                          </p:stCondLst>
                                        </p:cTn>
                                        <p:tgtEl>
                                          <p:spTgt spid="2054"/>
                                        </p:tgtEl>
                                        <p:attrNameLst>
                                          <p:attrName>style.visibility</p:attrName>
                                        </p:attrNameLst>
                                      </p:cBhvr>
                                      <p:to>
                                        <p:strVal val="visible"/>
                                      </p:to>
                                    </p:set>
                                    <p:animEffect transition="in" filter="checkerboard(across)">
                                      <p:cBhvr>
                                        <p:cTn id="57" dur="500"/>
                                        <p:tgtEl>
                                          <p:spTgt spid="2054"/>
                                        </p:tgtEl>
                                      </p:cBhvr>
                                    </p:animEffect>
                                  </p:childTnLst>
                                </p:cTn>
                              </p:par>
                              <p:par>
                                <p:cTn id="58" presetID="5" presetClass="entr" presetSubtype="10" fill="hold" nodeType="withEffect">
                                  <p:stCondLst>
                                    <p:cond delay="0"/>
                                  </p:stCondLst>
                                  <p:childTnLst>
                                    <p:set>
                                      <p:cBhvr>
                                        <p:cTn id="59" dur="1" fill="hold">
                                          <p:stCondLst>
                                            <p:cond delay="0"/>
                                          </p:stCondLst>
                                        </p:cTn>
                                        <p:tgtEl>
                                          <p:spTgt spid="2055"/>
                                        </p:tgtEl>
                                        <p:attrNameLst>
                                          <p:attrName>style.visibility</p:attrName>
                                        </p:attrNameLst>
                                      </p:cBhvr>
                                      <p:to>
                                        <p:strVal val="visible"/>
                                      </p:to>
                                    </p:set>
                                    <p:animEffect transition="in" filter="checkerboard(across)">
                                      <p:cBhvr>
                                        <p:cTn id="60"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304800" y="228600"/>
            <a:ext cx="8534400" cy="5105400"/>
          </a:xfrm>
        </p:spPr>
        <p:txBody>
          <a:bodyPr/>
          <a:lstStyle/>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algn="just"/>
            <a:r>
              <a:rPr lang="en-PH" sz="2400" dirty="0">
                <a:solidFill>
                  <a:schemeClr val="tx1"/>
                </a:solidFill>
                <a:latin typeface="Calibri" charset="0"/>
              </a:rPr>
              <a:t>2.  Reduce each equation to its standard form. Find the coordinates of the center, the vertices and the foci. Draw the asymptotes and the graph of each equation.</a:t>
            </a:r>
          </a:p>
          <a:p>
            <a:pPr algn="just"/>
            <a:r>
              <a:rPr lang="es-ES" sz="2400" dirty="0" smtClean="0">
                <a:solidFill>
                  <a:schemeClr val="tx1"/>
                </a:solidFill>
                <a:latin typeface="Calibri" charset="0"/>
              </a:rPr>
              <a:t>	a</a:t>
            </a:r>
            <a:r>
              <a:rPr lang="es-ES" sz="2400" dirty="0">
                <a:solidFill>
                  <a:schemeClr val="tx1"/>
                </a:solidFill>
                <a:latin typeface="Calibri" charset="0"/>
              </a:rPr>
              <a:t>. 9x</a:t>
            </a:r>
            <a:r>
              <a:rPr lang="es-ES" sz="2400" baseline="30000" dirty="0">
                <a:solidFill>
                  <a:schemeClr val="tx1"/>
                </a:solidFill>
                <a:latin typeface="Calibri" charset="0"/>
              </a:rPr>
              <a:t>2</a:t>
            </a:r>
            <a:r>
              <a:rPr lang="es-ES" sz="2400" dirty="0">
                <a:solidFill>
                  <a:schemeClr val="tx1"/>
                </a:solidFill>
                <a:latin typeface="Calibri" charset="0"/>
              </a:rPr>
              <a:t> –4y</a:t>
            </a:r>
            <a:r>
              <a:rPr lang="es-ES" sz="2400" baseline="30000" dirty="0">
                <a:solidFill>
                  <a:schemeClr val="tx1"/>
                </a:solidFill>
                <a:latin typeface="Calibri" charset="0"/>
              </a:rPr>
              <a:t>2</a:t>
            </a:r>
            <a:r>
              <a:rPr lang="es-ES" sz="2400" dirty="0">
                <a:solidFill>
                  <a:schemeClr val="tx1"/>
                </a:solidFill>
                <a:latin typeface="Calibri" charset="0"/>
              </a:rPr>
              <a:t> –36x + 16y – 16 = 0</a:t>
            </a:r>
          </a:p>
          <a:p>
            <a:pPr algn="just"/>
            <a:r>
              <a:rPr lang="es-ES" sz="2400" dirty="0" smtClean="0">
                <a:solidFill>
                  <a:schemeClr val="tx1"/>
                </a:solidFill>
                <a:latin typeface="Calibri" charset="0"/>
              </a:rPr>
              <a:t>	b</a:t>
            </a:r>
            <a:r>
              <a:rPr lang="es-ES" sz="2400" dirty="0">
                <a:solidFill>
                  <a:schemeClr val="tx1"/>
                </a:solidFill>
                <a:latin typeface="Calibri" charset="0"/>
              </a:rPr>
              <a:t>. 49y</a:t>
            </a:r>
            <a:r>
              <a:rPr lang="es-ES" sz="2400" baseline="30000" dirty="0">
                <a:solidFill>
                  <a:schemeClr val="tx1"/>
                </a:solidFill>
                <a:latin typeface="Calibri" charset="0"/>
              </a:rPr>
              <a:t>2</a:t>
            </a:r>
            <a:r>
              <a:rPr lang="es-ES" sz="2400" dirty="0">
                <a:solidFill>
                  <a:schemeClr val="tx1"/>
                </a:solidFill>
                <a:latin typeface="Calibri" charset="0"/>
              </a:rPr>
              <a:t> – 4x</a:t>
            </a:r>
            <a:r>
              <a:rPr lang="es-ES" sz="2400" baseline="30000" dirty="0">
                <a:solidFill>
                  <a:schemeClr val="tx1"/>
                </a:solidFill>
                <a:latin typeface="Calibri" charset="0"/>
              </a:rPr>
              <a:t>2</a:t>
            </a:r>
            <a:r>
              <a:rPr lang="es-ES" sz="2400" dirty="0">
                <a:solidFill>
                  <a:schemeClr val="tx1"/>
                </a:solidFill>
                <a:latin typeface="Calibri" charset="0"/>
              </a:rPr>
              <a:t> + 48x – 98y - 291 = 0</a:t>
            </a:r>
          </a:p>
          <a:p>
            <a:pPr algn="just"/>
            <a:r>
              <a:rPr lang="es-ES" sz="2400" dirty="0">
                <a:solidFill>
                  <a:schemeClr val="tx1"/>
                </a:solidFill>
                <a:latin typeface="Calibri" charset="0"/>
              </a:rPr>
              <a:t>3.  </a:t>
            </a:r>
            <a:r>
              <a:rPr lang="en-US" sz="2400" dirty="0">
                <a:solidFill>
                  <a:schemeClr val="tx1"/>
                </a:solidFill>
                <a:latin typeface="Calibri" charset="0"/>
              </a:rPr>
              <a:t>Determine the equation of the hyperbola if its center is at (-4,2) if its vertex is at (-4, 7) and the slope of an asymptote is 5/2.</a:t>
            </a:r>
          </a:p>
          <a:p>
            <a:pPr algn="just"/>
            <a:endParaRPr lang="es-ES" sz="2400" dirty="0">
              <a:solidFill>
                <a:schemeClr val="tx1"/>
              </a:solidFill>
              <a:latin typeface="Calibri" charset="0"/>
            </a:endParaRPr>
          </a:p>
          <a:p>
            <a:pPr algn="just"/>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animEffect transition="in" filter="checkerboard(across)">
                                      <p:cBhvr>
                                        <p:cTn id="7" dur="500"/>
                                        <p:tgtEl>
                                          <p:spTgt spid="1331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314">
                                            <p:txEl>
                                              <p:pRg st="3" end="3"/>
                                            </p:txEl>
                                          </p:spTgt>
                                        </p:tgtEl>
                                        <p:attrNameLst>
                                          <p:attrName>style.visibility</p:attrName>
                                        </p:attrNameLst>
                                      </p:cBhvr>
                                      <p:to>
                                        <p:strVal val="visible"/>
                                      </p:to>
                                    </p:set>
                                    <p:animEffect transition="in" filter="checkerboard(across)">
                                      <p:cBhvr>
                                        <p:cTn id="12" dur="500"/>
                                        <p:tgtEl>
                                          <p:spTgt spid="1331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animEffect transition="in" filter="checkerboard(across)">
                                      <p:cBhvr>
                                        <p:cTn id="17" dur="500"/>
                                        <p:tgtEl>
                                          <p:spTgt spid="1331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checkerboard(across)">
                                      <p:cBhvr>
                                        <p:cTn id="22" dur="500"/>
                                        <p:tgtEl>
                                          <p:spTgt spid="133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533400" y="21336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r>
              <a:rPr lang="en-US" sz="2800" b="1" dirty="0" smtClean="0">
                <a:solidFill>
                  <a:srgbClr val="000000"/>
                </a:solidFill>
                <a:latin typeface="Verdana" pitchFamily="34" charset="0"/>
                <a:ea typeface="Verdana" pitchFamily="34" charset="0"/>
                <a:cs typeface="Verdana" pitchFamily="34" charset="0"/>
              </a:rPr>
              <a:t>Lesson 3 : Simplification of Equations by Translation and Rotation of Axes</a:t>
            </a:r>
            <a:endParaRPr lang="en-US" sz="2800" b="1" dirty="0">
              <a:solidFill>
                <a:srgbClr val="000000"/>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304800" y="228600"/>
            <a:ext cx="8534400" cy="6400800"/>
          </a:xfrm>
        </p:spPr>
        <p:txBody>
          <a:bodyPr/>
          <a:lstStyle/>
          <a:p>
            <a:r>
              <a:rPr lang="en-PH" b="1" i="1" u="sng" dirty="0" smtClean="0">
                <a:solidFill>
                  <a:schemeClr val="tx1"/>
                </a:solidFill>
                <a:latin typeface="Calibri" charset="0"/>
              </a:rPr>
              <a:t> </a:t>
            </a:r>
            <a:r>
              <a:rPr lang="en-PH" b="1" i="1" u="sng" dirty="0">
                <a:solidFill>
                  <a:schemeClr val="tx1"/>
                </a:solidFill>
                <a:latin typeface="Calibri" charset="0"/>
              </a:rPr>
              <a:t>Translation of Axes</a:t>
            </a:r>
          </a:p>
          <a:p>
            <a:pPr algn="just"/>
            <a:endParaRPr lang="en-PH" b="1" i="1" dirty="0">
              <a:solidFill>
                <a:schemeClr val="tx1"/>
              </a:solidFill>
              <a:latin typeface="Calibri" charset="0"/>
            </a:endParaRPr>
          </a:p>
          <a:p>
            <a:pPr algn="just"/>
            <a:r>
              <a:rPr lang="en-PH" sz="2400" dirty="0">
                <a:solidFill>
                  <a:schemeClr val="tx1"/>
                </a:solidFill>
                <a:latin typeface="Calibri" charset="0"/>
              </a:rPr>
              <a:t>     Consider a transformation in which the new </a:t>
            </a:r>
            <a:r>
              <a:rPr lang="en-PH" sz="2400" dirty="0" smtClean="0">
                <a:solidFill>
                  <a:schemeClr val="tx1"/>
                </a:solidFill>
                <a:latin typeface="Calibri" charset="0"/>
              </a:rPr>
              <a:t>axes, similarly directed, </a:t>
            </a:r>
            <a:r>
              <a:rPr lang="en-PH" sz="2400" dirty="0">
                <a:solidFill>
                  <a:schemeClr val="tx1"/>
                </a:solidFill>
                <a:latin typeface="Calibri" charset="0"/>
              </a:rPr>
              <a:t>are parallel to the original </a:t>
            </a:r>
            <a:r>
              <a:rPr lang="en-PH" sz="2400" dirty="0" smtClean="0">
                <a:solidFill>
                  <a:schemeClr val="tx1"/>
                </a:solidFill>
                <a:latin typeface="Calibri" charset="0"/>
              </a:rPr>
              <a:t>axes. </a:t>
            </a:r>
            <a:r>
              <a:rPr lang="en-PH" sz="2400" dirty="0">
                <a:solidFill>
                  <a:schemeClr val="tx1"/>
                </a:solidFill>
                <a:latin typeface="Calibri" charset="0"/>
              </a:rPr>
              <a:t>Translation of axes is related to performing two geometric transformations: a horizontal shift and a vertical shift. Hence the new axes can be obtained by shifting the old axes h units horizontally and k units vertically while keeping their directions unchanged. </a:t>
            </a:r>
          </a:p>
          <a:p>
            <a:pPr algn="just"/>
            <a:r>
              <a:rPr lang="en-PH" sz="2400" dirty="0">
                <a:solidFill>
                  <a:schemeClr val="tx1"/>
                </a:solidFill>
                <a:latin typeface="Calibri" charset="0"/>
              </a:rPr>
              <a:t>     Let x and y stand for the coordinates of any point P when referred to the old axes, and x’ and y’ the coordinates of P with respect to the new </a:t>
            </a:r>
            <a:r>
              <a:rPr lang="en-PH" sz="2400" dirty="0" smtClean="0">
                <a:solidFill>
                  <a:schemeClr val="tx1"/>
                </a:solidFill>
                <a:latin typeface="Calibri" charset="0"/>
              </a:rPr>
              <a:t>axes then</a:t>
            </a:r>
          </a:p>
          <a:p>
            <a:pPr algn="just"/>
            <a:r>
              <a:rPr lang="en-PH" sz="2400" dirty="0">
                <a:solidFill>
                  <a:schemeClr val="tx1"/>
                </a:solidFill>
                <a:latin typeface="Calibri" charset="0"/>
              </a:rPr>
              <a:t> </a:t>
            </a:r>
            <a:r>
              <a:rPr lang="en-PH" sz="2400" dirty="0" smtClean="0">
                <a:solidFill>
                  <a:schemeClr val="tx1"/>
                </a:solidFill>
                <a:latin typeface="Calibri" charset="0"/>
              </a:rPr>
              <a:t>                   </a:t>
            </a:r>
          </a:p>
          <a:p>
            <a:pPr algn="just"/>
            <a:r>
              <a:rPr lang="en-PH" sz="2400" dirty="0">
                <a:solidFill>
                  <a:schemeClr val="tx1"/>
                </a:solidFill>
                <a:latin typeface="Calibri" charset="0"/>
              </a:rPr>
              <a:t> </a:t>
            </a:r>
            <a:r>
              <a:rPr lang="en-PH" sz="2400" dirty="0" smtClean="0">
                <a:solidFill>
                  <a:schemeClr val="tx1"/>
                </a:solidFill>
                <a:latin typeface="Calibri" charset="0"/>
              </a:rPr>
              <a:t>                    </a:t>
            </a:r>
            <a:r>
              <a:rPr lang="en-PH" sz="2400" dirty="0">
                <a:solidFill>
                  <a:schemeClr val="tx1"/>
                </a:solidFill>
                <a:latin typeface="Calibri" charset="0"/>
              </a:rPr>
              <a:t>x = x’ + h </a:t>
            </a:r>
            <a:r>
              <a:rPr lang="en-PH" sz="2400" dirty="0" smtClean="0">
                <a:solidFill>
                  <a:schemeClr val="tx1"/>
                </a:solidFill>
                <a:latin typeface="Calibri" charset="0"/>
              </a:rPr>
              <a:t>        and         y </a:t>
            </a:r>
            <a:r>
              <a:rPr lang="en-PH" sz="2400" dirty="0">
                <a:solidFill>
                  <a:schemeClr val="tx1"/>
                </a:solidFill>
                <a:latin typeface="Calibri" charset="0"/>
              </a:rPr>
              <a:t>= y’ + </a:t>
            </a:r>
            <a:r>
              <a:rPr lang="en-PH" sz="2400" dirty="0" smtClean="0">
                <a:solidFill>
                  <a:schemeClr val="tx1"/>
                </a:solidFill>
                <a:latin typeface="Calibri" charset="0"/>
              </a:rPr>
              <a:t>k</a:t>
            </a:r>
          </a:p>
          <a:p>
            <a:pPr algn="just"/>
            <a:r>
              <a:rPr lang="en-US" sz="2400" dirty="0">
                <a:solidFill>
                  <a:schemeClr val="tx1"/>
                </a:solidFill>
                <a:latin typeface="Calibri" charset="0"/>
              </a:rPr>
              <a:t>t</a:t>
            </a:r>
            <a:r>
              <a:rPr lang="en-PH" sz="2400" dirty="0" smtClean="0">
                <a:solidFill>
                  <a:schemeClr val="tx1"/>
                </a:solidFill>
                <a:latin typeface="Calibri" charset="0"/>
              </a:rPr>
              <a:t>he translation formula.</a:t>
            </a:r>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checkerboard(across)">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checkerboard(across)">
                                      <p:cBhvr>
                                        <p:cTn id="12" dur="500"/>
                                        <p:tgtEl>
                                          <p:spTgt spid="40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checkerboard(across)">
                                      <p:cBhvr>
                                        <p:cTn id="17" dur="500"/>
                                        <p:tgtEl>
                                          <p:spTgt spid="40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98">
                                            <p:txEl>
                                              <p:pRg st="4" end="4"/>
                                            </p:txEl>
                                          </p:spTgt>
                                        </p:tgtEl>
                                        <p:attrNameLst>
                                          <p:attrName>style.visibility</p:attrName>
                                        </p:attrNameLst>
                                      </p:cBhvr>
                                      <p:to>
                                        <p:strVal val="visible"/>
                                      </p:to>
                                    </p:set>
                                    <p:animEffect transition="in" filter="checkerboard(across)">
                                      <p:cBhvr>
                                        <p:cTn id="22" dur="500"/>
                                        <p:tgtEl>
                                          <p:spTgt spid="40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098">
                                            <p:txEl>
                                              <p:pRg st="5" end="5"/>
                                            </p:txEl>
                                          </p:spTgt>
                                        </p:tgtEl>
                                        <p:attrNameLst>
                                          <p:attrName>style.visibility</p:attrName>
                                        </p:attrNameLst>
                                      </p:cBhvr>
                                      <p:to>
                                        <p:strVal val="visible"/>
                                      </p:to>
                                    </p:set>
                                    <p:animEffect transition="in" filter="checkerboard(across)">
                                      <p:cBhvr>
                                        <p:cTn id="27" dur="500"/>
                                        <p:tgtEl>
                                          <p:spTgt spid="409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98">
                                            <p:txEl>
                                              <p:pRg st="6" end="6"/>
                                            </p:txEl>
                                          </p:spTgt>
                                        </p:tgtEl>
                                        <p:attrNameLst>
                                          <p:attrName>style.visibility</p:attrName>
                                        </p:attrNameLst>
                                      </p:cBhvr>
                                      <p:to>
                                        <p:strVal val="visible"/>
                                      </p:to>
                                    </p:set>
                                    <p:animEffect transition="in" filter="checkerboard(across)">
                                      <p:cBhvr>
                                        <p:cTn id="32" dur="500"/>
                                        <p:tgtEl>
                                          <p:spTgt spid="40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609600" y="1143000"/>
            <a:ext cx="7924800" cy="4953000"/>
          </a:xfrm>
        </p:spPr>
        <p:txBody>
          <a:bodyPr/>
          <a:lstStyle/>
          <a:p>
            <a:pPr marL="407988" indent="-407988" algn="just"/>
            <a:r>
              <a:rPr lang="en-PH" sz="2800" b="1" i="1" dirty="0">
                <a:solidFill>
                  <a:schemeClr val="tx1"/>
                </a:solidFill>
                <a:latin typeface="Calibri" charset="0"/>
              </a:rPr>
              <a:t>● </a:t>
            </a:r>
            <a:r>
              <a:rPr lang="en-PH" sz="2800" b="1" i="1" dirty="0" smtClean="0">
                <a:solidFill>
                  <a:schemeClr val="tx1"/>
                </a:solidFill>
                <a:latin typeface="Calibri" charset="0"/>
              </a:rPr>
              <a:t> </a:t>
            </a:r>
            <a:r>
              <a:rPr lang="en-PH" sz="2400" b="1" i="1" dirty="0">
                <a:solidFill>
                  <a:schemeClr val="tx1"/>
                </a:solidFill>
                <a:latin typeface="Calibri" charset="0"/>
              </a:rPr>
              <a:t>Chord</a:t>
            </a:r>
            <a:r>
              <a:rPr lang="en-PH" sz="2400" dirty="0">
                <a:solidFill>
                  <a:schemeClr val="tx1"/>
                </a:solidFill>
                <a:latin typeface="Calibri" charset="0"/>
              </a:rPr>
              <a:t> - A chord is a straight line joining two points on the circumference. The longest chord in a circle is called a diameter. The diameter </a:t>
            </a:r>
            <a:r>
              <a:rPr lang="en-PH" sz="2400" dirty="0" smtClean="0">
                <a:solidFill>
                  <a:schemeClr val="tx1"/>
                </a:solidFill>
                <a:latin typeface="Calibri" charset="0"/>
              </a:rPr>
              <a:t>passes </a:t>
            </a:r>
            <a:r>
              <a:rPr lang="en-PH" sz="2400" dirty="0">
                <a:solidFill>
                  <a:schemeClr val="tx1"/>
                </a:solidFill>
                <a:latin typeface="Calibri" charset="0"/>
              </a:rPr>
              <a:t>through the center. </a:t>
            </a:r>
          </a:p>
          <a:p>
            <a:pPr marL="407988" indent="-407988" algn="just"/>
            <a:r>
              <a:rPr lang="en-PH" sz="2400" b="1" i="1" dirty="0">
                <a:solidFill>
                  <a:schemeClr val="tx1"/>
                </a:solidFill>
                <a:latin typeface="Calibri" charset="0"/>
              </a:rPr>
              <a:t>● Segment</a:t>
            </a:r>
            <a:r>
              <a:rPr lang="en-PH" sz="2400" dirty="0">
                <a:solidFill>
                  <a:schemeClr val="tx1"/>
                </a:solidFill>
                <a:latin typeface="Calibri" charset="0"/>
              </a:rPr>
              <a:t>  - A segment of a circle is the region enclosed by a chord and an arc of the circle.</a:t>
            </a:r>
          </a:p>
          <a:p>
            <a:pPr marL="407988" indent="-407988" algn="just"/>
            <a:r>
              <a:rPr lang="en-PH" sz="2400" b="1" i="1" dirty="0">
                <a:solidFill>
                  <a:schemeClr val="tx1"/>
                </a:solidFill>
                <a:latin typeface="Calibri" charset="0"/>
              </a:rPr>
              <a:t>● Secant</a:t>
            </a:r>
            <a:r>
              <a:rPr lang="en-PH" sz="2400" dirty="0">
                <a:solidFill>
                  <a:schemeClr val="tx1"/>
                </a:solidFill>
                <a:latin typeface="Calibri" charset="0"/>
              </a:rPr>
              <a:t> - A secant is a straight line cutting </a:t>
            </a:r>
            <a:r>
              <a:rPr lang="en-PH" sz="2400" dirty="0" smtClean="0">
                <a:solidFill>
                  <a:schemeClr val="tx1"/>
                </a:solidFill>
                <a:latin typeface="Calibri" charset="0"/>
              </a:rPr>
              <a:t>the circle at </a:t>
            </a:r>
            <a:r>
              <a:rPr lang="en-PH" sz="2400" dirty="0">
                <a:solidFill>
                  <a:schemeClr val="tx1"/>
                </a:solidFill>
                <a:latin typeface="Calibri" charset="0"/>
              </a:rPr>
              <a:t>two distinct points.</a:t>
            </a:r>
          </a:p>
          <a:p>
            <a:pPr marL="407988" indent="-407988" algn="just"/>
            <a:r>
              <a:rPr lang="en-PH" sz="2400" b="1" i="1" dirty="0">
                <a:solidFill>
                  <a:schemeClr val="tx1"/>
                </a:solidFill>
                <a:latin typeface="Calibri" charset="0"/>
              </a:rPr>
              <a:t>● Tangent</a:t>
            </a:r>
            <a:r>
              <a:rPr lang="en-PH" sz="2400" dirty="0">
                <a:solidFill>
                  <a:schemeClr val="tx1"/>
                </a:solidFill>
                <a:latin typeface="Calibri" charset="0"/>
              </a:rPr>
              <a:t> - If a straight line and a circle have only one point of contact, then that line is called a tangent. A tangent is always perpendicular to the radius drawn to the point of contact. </a:t>
            </a:r>
          </a:p>
          <a:p>
            <a:pPr marL="407988" indent="-407988" algn="just"/>
            <a:endParaRPr lang="en-PH" sz="28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checkerboard(across)">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checkerboard(across)">
                                      <p:cBhvr>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22" dur="500"/>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408113" y="2627313"/>
            <a:ext cx="396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886994" y="4115594"/>
            <a:ext cx="2971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24" name="Subtitle 2"/>
          <p:cNvSpPr>
            <a:spLocks noGrp="1"/>
          </p:cNvSpPr>
          <p:nvPr>
            <p:ph type="subTitle" idx="1"/>
          </p:nvPr>
        </p:nvSpPr>
        <p:spPr>
          <a:xfrm>
            <a:off x="228600" y="228600"/>
            <a:ext cx="8686800" cy="6477000"/>
          </a:xfrm>
        </p:spPr>
        <p:txBody>
          <a:bodyPr/>
          <a:lstStyle/>
          <a:p>
            <a:pPr algn="just"/>
            <a:endParaRPr lang="en-PH" sz="2400">
              <a:solidFill>
                <a:schemeClr val="tx1"/>
              </a:solidFill>
              <a:latin typeface="Calibri" charset="0"/>
            </a:endParaRPr>
          </a:p>
          <a:p>
            <a:pPr algn="just"/>
            <a:endParaRPr lang="en-PH" sz="2400">
              <a:solidFill>
                <a:schemeClr val="tx1"/>
              </a:solidFill>
              <a:latin typeface="Calibri"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010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478088" y="5257800"/>
            <a:ext cx="2895600" cy="1588"/>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028701" y="3179762"/>
            <a:ext cx="1143000" cy="3175"/>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68725" y="4843463"/>
            <a:ext cx="341313" cy="522287"/>
          </a:xfrm>
          <a:prstGeom prst="rect">
            <a:avLst/>
          </a:prstGeom>
          <a:noFill/>
        </p:spPr>
        <p:txBody>
          <a:bodyPr wrap="none">
            <a:spAutoFit/>
          </a:bodyPr>
          <a:lstStyle/>
          <a:p>
            <a:pPr>
              <a:defRPr/>
            </a:pPr>
            <a:r>
              <a:rPr lang="en-US" sz="2800" i="1" dirty="0">
                <a:latin typeface="+mn-lt"/>
                <a:ea typeface="+mn-ea"/>
              </a:rPr>
              <a:t>x</a:t>
            </a:r>
          </a:p>
        </p:txBody>
      </p:sp>
      <p:sp>
        <p:nvSpPr>
          <p:cNvPr id="13" name="TextBox 12"/>
          <p:cNvSpPr txBox="1"/>
          <p:nvPr/>
        </p:nvSpPr>
        <p:spPr>
          <a:xfrm>
            <a:off x="1295400" y="2895600"/>
            <a:ext cx="344488" cy="523875"/>
          </a:xfrm>
          <a:prstGeom prst="rect">
            <a:avLst/>
          </a:prstGeom>
          <a:noFill/>
        </p:spPr>
        <p:txBody>
          <a:bodyPr wrap="none">
            <a:spAutoFit/>
          </a:bodyPr>
          <a:lstStyle/>
          <a:p>
            <a:pPr>
              <a:defRPr/>
            </a:pPr>
            <a:r>
              <a:rPr lang="en-US" sz="2800" i="1" dirty="0">
                <a:latin typeface="+mn-lt"/>
                <a:ea typeface="+mn-ea"/>
              </a:rPr>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checkerboard(across)">
                                      <p:cBhvr>
                                        <p:cTn id="7" dur="500"/>
                                        <p:tgtEl>
                                          <p:spTgt spid="51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par>
                                <p:cTn id="11" presetID="5"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par>
                                <p:cTn id="17" presetID="5"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par>
                                <p:cTn id="20" presetID="5"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par>
                                <p:cTn id="23" presetID="5"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04800" y="228600"/>
            <a:ext cx="8534400" cy="6400800"/>
          </a:xfrm>
        </p:spPr>
        <p:txBody>
          <a:bodyPr/>
          <a:lstStyle/>
          <a:p>
            <a:pPr>
              <a:defRPr/>
            </a:pPr>
            <a:r>
              <a:rPr lang="en-PH" sz="2800" b="1" i="1" u="sng" dirty="0" smtClean="0">
                <a:solidFill>
                  <a:schemeClr val="tx1"/>
                </a:solidFill>
                <a:ea typeface="+mn-ea"/>
              </a:rPr>
              <a:t>Sample Problems</a:t>
            </a:r>
          </a:p>
          <a:p>
            <a:pPr>
              <a:defRPr/>
            </a:pPr>
            <a:endParaRPr lang="en-PH" sz="2800" dirty="0" smtClean="0">
              <a:solidFill>
                <a:schemeClr val="tx1"/>
              </a:solidFill>
              <a:ea typeface="+mn-ea"/>
            </a:endParaRPr>
          </a:p>
          <a:p>
            <a:pPr marL="514350" indent="-514350" algn="l">
              <a:buFont typeface="Arial" charset="0"/>
              <a:buAutoNum type="arabicPeriod"/>
              <a:defRPr/>
            </a:pPr>
            <a:r>
              <a:rPr lang="en-PH" sz="2400" dirty="0" smtClean="0">
                <a:solidFill>
                  <a:schemeClr val="tx1"/>
                </a:solidFill>
                <a:ea typeface="+mn-ea"/>
              </a:rPr>
              <a:t>Find the new coordinates of the point P(4,-2) if the origin is moved to (-2, 3) by a translation.</a:t>
            </a:r>
          </a:p>
          <a:p>
            <a:pPr marL="514350" indent="-514350" algn="l">
              <a:buFont typeface="Arial" charset="0"/>
              <a:buAutoNum type="arabicPeriod"/>
              <a:defRPr/>
            </a:pPr>
            <a:r>
              <a:rPr lang="en-PH" sz="2400" dirty="0" smtClean="0">
                <a:solidFill>
                  <a:schemeClr val="tx1"/>
                </a:solidFill>
                <a:ea typeface="+mn-ea"/>
              </a:rPr>
              <a:t>Find the new equation of the circle x</a:t>
            </a:r>
            <a:r>
              <a:rPr lang="en-PH" sz="2400" baseline="30000" dirty="0" smtClean="0">
                <a:solidFill>
                  <a:schemeClr val="tx1"/>
                </a:solidFill>
                <a:ea typeface="+mn-ea"/>
              </a:rPr>
              <a:t>2</a:t>
            </a:r>
            <a:r>
              <a:rPr lang="en-PH" sz="2400" dirty="0" smtClean="0">
                <a:solidFill>
                  <a:schemeClr val="tx1"/>
                </a:solidFill>
                <a:ea typeface="+mn-ea"/>
              </a:rPr>
              <a:t>+y</a:t>
            </a:r>
            <a:r>
              <a:rPr lang="en-PH" sz="2400" baseline="30000" dirty="0" smtClean="0">
                <a:solidFill>
                  <a:schemeClr val="tx1"/>
                </a:solidFill>
                <a:ea typeface="+mn-ea"/>
              </a:rPr>
              <a:t>2</a:t>
            </a:r>
            <a:r>
              <a:rPr lang="en-PH" sz="2400" dirty="0" smtClean="0">
                <a:solidFill>
                  <a:schemeClr val="tx1"/>
                </a:solidFill>
                <a:ea typeface="+mn-ea"/>
              </a:rPr>
              <a:t>-6x+4y-3=0 after a translation that moves the origin to the point (3,-2).</a:t>
            </a:r>
          </a:p>
          <a:p>
            <a:pPr marL="514350" indent="-514350" algn="l">
              <a:buFont typeface="Arial" charset="0"/>
              <a:buAutoNum type="arabicPeriod"/>
              <a:defRPr/>
            </a:pPr>
            <a:r>
              <a:rPr lang="en-PH" sz="2400" dirty="0" smtClean="0">
                <a:solidFill>
                  <a:schemeClr val="tx1"/>
                </a:solidFill>
                <a:ea typeface="+mn-ea"/>
              </a:rPr>
              <a:t>Translate the axes so that no first-degree term will appear in the transformed equation.</a:t>
            </a:r>
          </a:p>
          <a:p>
            <a:pPr marL="514350" indent="-514350" algn="l">
              <a:defRPr/>
            </a:pPr>
            <a:r>
              <a:rPr lang="en-PH" sz="2400" dirty="0" smtClean="0">
                <a:solidFill>
                  <a:schemeClr val="tx1"/>
                </a:solidFill>
                <a:ea typeface="+mn-ea"/>
              </a:rPr>
              <a:t>	a.  x</a:t>
            </a:r>
            <a:r>
              <a:rPr lang="en-PH" sz="2400" baseline="30000" dirty="0" smtClean="0">
                <a:solidFill>
                  <a:schemeClr val="tx1"/>
                </a:solidFill>
                <a:ea typeface="+mn-ea"/>
              </a:rPr>
              <a:t>2</a:t>
            </a:r>
            <a:r>
              <a:rPr lang="en-PH" sz="2400" dirty="0" smtClean="0">
                <a:solidFill>
                  <a:schemeClr val="tx1"/>
                </a:solidFill>
                <a:ea typeface="+mn-ea"/>
              </a:rPr>
              <a:t>+y</a:t>
            </a:r>
            <a:r>
              <a:rPr lang="en-PH" sz="2400" baseline="30000" dirty="0" smtClean="0">
                <a:solidFill>
                  <a:schemeClr val="tx1"/>
                </a:solidFill>
                <a:ea typeface="+mn-ea"/>
              </a:rPr>
              <a:t>2</a:t>
            </a:r>
            <a:r>
              <a:rPr lang="en-PH" sz="2400" dirty="0" smtClean="0">
                <a:solidFill>
                  <a:schemeClr val="tx1"/>
                </a:solidFill>
                <a:ea typeface="+mn-ea"/>
              </a:rPr>
              <a:t>+6x-10y+12=0</a:t>
            </a:r>
          </a:p>
          <a:p>
            <a:pPr marL="514350" indent="-514350" algn="l">
              <a:defRPr/>
            </a:pPr>
            <a:r>
              <a:rPr lang="en-PH" sz="2400" dirty="0" smtClean="0">
                <a:solidFill>
                  <a:schemeClr val="tx1"/>
                </a:solidFill>
                <a:ea typeface="+mn-ea"/>
              </a:rPr>
              <a:t>	b.  2x</a:t>
            </a:r>
            <a:r>
              <a:rPr lang="en-PH" sz="2400" baseline="30000" dirty="0" smtClean="0">
                <a:solidFill>
                  <a:schemeClr val="tx1"/>
                </a:solidFill>
                <a:ea typeface="+mn-ea"/>
              </a:rPr>
              <a:t>2</a:t>
            </a:r>
            <a:r>
              <a:rPr lang="en-PH" sz="2400" dirty="0" smtClean="0">
                <a:solidFill>
                  <a:schemeClr val="tx1"/>
                </a:solidFill>
                <a:ea typeface="+mn-ea"/>
              </a:rPr>
              <a:t>+3y</a:t>
            </a:r>
            <a:r>
              <a:rPr lang="en-PH" sz="2400" baseline="30000" dirty="0" smtClean="0">
                <a:solidFill>
                  <a:schemeClr val="tx1"/>
                </a:solidFill>
                <a:ea typeface="+mn-ea"/>
              </a:rPr>
              <a:t>2</a:t>
            </a:r>
            <a:r>
              <a:rPr lang="en-PH" sz="2400" dirty="0" smtClean="0">
                <a:solidFill>
                  <a:schemeClr val="tx1"/>
                </a:solidFill>
                <a:ea typeface="+mn-ea"/>
              </a:rPr>
              <a:t>+10x-18y+26=0</a:t>
            </a:r>
          </a:p>
          <a:p>
            <a:pPr marL="514350" indent="-514350" algn="l">
              <a:defRPr/>
            </a:pPr>
            <a:r>
              <a:rPr lang="en-PH" sz="2400" dirty="0" smtClean="0">
                <a:solidFill>
                  <a:schemeClr val="tx1"/>
                </a:solidFill>
                <a:ea typeface="+mn-ea"/>
              </a:rPr>
              <a:t>	c.   x</a:t>
            </a:r>
            <a:r>
              <a:rPr lang="en-PH" sz="2400" baseline="30000" dirty="0" smtClean="0">
                <a:solidFill>
                  <a:schemeClr val="tx1"/>
                </a:solidFill>
                <a:ea typeface="+mn-ea"/>
              </a:rPr>
              <a:t>2</a:t>
            </a:r>
            <a:r>
              <a:rPr lang="en-PH" sz="2400" dirty="0" smtClean="0">
                <a:solidFill>
                  <a:schemeClr val="tx1"/>
                </a:solidFill>
                <a:ea typeface="+mn-ea"/>
              </a:rPr>
              <a:t>-6x-6y-15=0</a:t>
            </a:r>
          </a:p>
          <a:p>
            <a:pPr marL="514350" indent="-514350" algn="l">
              <a:buFont typeface="Arial" charset="0"/>
              <a:buAutoNum type="arabicPeriod"/>
              <a:defRPr/>
            </a:pPr>
            <a:endParaRPr lang="en-PH" sz="2800" dirty="0" smtClean="0">
              <a:solidFill>
                <a:schemeClr val="tx1"/>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heckerboard(across)">
                                      <p:cBhvr>
                                        <p:cTn id="32" dur="500"/>
                                        <p:tgtEl>
                                          <p:spTgt spid="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heckerboard(across)">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04800" y="228600"/>
            <a:ext cx="8534400" cy="6400800"/>
          </a:xfrm>
        </p:spPr>
        <p:txBody>
          <a:bodyPr/>
          <a:lstStyle/>
          <a:p>
            <a:pPr>
              <a:defRPr/>
            </a:pPr>
            <a:r>
              <a:rPr lang="en-PH" sz="2800" b="1" i="1" u="sng" dirty="0" smtClean="0">
                <a:solidFill>
                  <a:schemeClr val="tx1"/>
                </a:solidFill>
                <a:ea typeface="+mn-ea"/>
              </a:rPr>
              <a:t>ROTATION OF AXES</a:t>
            </a:r>
          </a:p>
          <a:p>
            <a:pPr>
              <a:defRPr/>
            </a:pPr>
            <a:endParaRPr lang="en-PH" sz="2800" dirty="0" smtClean="0">
              <a:solidFill>
                <a:schemeClr val="tx1"/>
              </a:solidFill>
              <a:ea typeface="+mn-ea"/>
            </a:endParaRPr>
          </a:p>
          <a:p>
            <a:pPr algn="just"/>
            <a:r>
              <a:rPr lang="en-PH" sz="2800" dirty="0">
                <a:solidFill>
                  <a:schemeClr val="tx1"/>
                </a:solidFill>
                <a:latin typeface="Calibri" charset="0"/>
              </a:rPr>
              <a:t> </a:t>
            </a:r>
            <a:r>
              <a:rPr lang="en-PH" sz="2400" dirty="0">
                <a:solidFill>
                  <a:schemeClr val="tx1"/>
                </a:solidFill>
                <a:latin typeface="Calibri" charset="0"/>
              </a:rPr>
              <a:t>Consider a transformation in </a:t>
            </a:r>
            <a:r>
              <a:rPr lang="en-PH" sz="2400" dirty="0" smtClean="0">
                <a:solidFill>
                  <a:schemeClr val="tx1"/>
                </a:solidFill>
                <a:latin typeface="Calibri" charset="0"/>
              </a:rPr>
              <a:t>which </a:t>
            </a:r>
            <a:r>
              <a:rPr lang="en-PH" sz="2400" dirty="0">
                <a:solidFill>
                  <a:schemeClr val="tx1"/>
                </a:solidFill>
                <a:latin typeface="Calibri" charset="0"/>
              </a:rPr>
              <a:t>new </a:t>
            </a:r>
            <a:r>
              <a:rPr lang="en-PH" sz="2400" dirty="0" smtClean="0">
                <a:solidFill>
                  <a:schemeClr val="tx1"/>
                </a:solidFill>
                <a:latin typeface="Calibri" charset="0"/>
              </a:rPr>
              <a:t>axes are obtained by rotating the original axes by some positive angle                        . This transformation is called rotation of axes and is used to simplify the general second degree equation</a:t>
            </a:r>
          </a:p>
          <a:p>
            <a:pPr algn="just"/>
            <a:endParaRPr lang="en-PH" sz="2400" dirty="0">
              <a:solidFill>
                <a:schemeClr val="tx1"/>
              </a:solidFill>
              <a:latin typeface="Calibri" charset="0"/>
            </a:endParaRPr>
          </a:p>
          <a:p>
            <a:pPr algn="just"/>
            <a:r>
              <a:rPr lang="en-US" sz="2400" dirty="0">
                <a:solidFill>
                  <a:schemeClr val="tx1"/>
                </a:solidFill>
                <a:latin typeface="Calibri" charset="0"/>
              </a:rPr>
              <a:t>t</a:t>
            </a:r>
            <a:r>
              <a:rPr lang="en-PH" sz="2400" dirty="0" smtClean="0">
                <a:solidFill>
                  <a:schemeClr val="tx1"/>
                </a:solidFill>
                <a:latin typeface="Calibri" charset="0"/>
              </a:rPr>
              <a:t>o the form free of the product term xy and in terms of the rotated axes                 given by the eqaution</a:t>
            </a:r>
          </a:p>
          <a:p>
            <a:pPr algn="just"/>
            <a:r>
              <a:rPr lang="en-PH" sz="2400" dirty="0">
                <a:solidFill>
                  <a:schemeClr val="tx1"/>
                </a:solidFill>
                <a:latin typeface="Calibri" charset="0"/>
              </a:rPr>
              <a:t> </a:t>
            </a:r>
            <a:r>
              <a:rPr lang="en-PH" sz="2400" dirty="0" smtClean="0">
                <a:solidFill>
                  <a:schemeClr val="tx1"/>
                </a:solidFill>
                <a:latin typeface="Calibri"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403583390"/>
              </p:ext>
            </p:extLst>
          </p:nvPr>
        </p:nvGraphicFramePr>
        <p:xfrm>
          <a:off x="6477000" y="1752600"/>
          <a:ext cx="1498600" cy="355600"/>
        </p:xfrm>
        <a:graphic>
          <a:graphicData uri="http://schemas.openxmlformats.org/presentationml/2006/ole">
            <mc:AlternateContent xmlns:mc="http://schemas.openxmlformats.org/markup-compatibility/2006">
              <mc:Choice xmlns:v="urn:schemas-microsoft-com:vml" Requires="v">
                <p:oleObj spid="_x0000_s164910" name="Equation" r:id="rId3" imgW="1498600" imgH="355600" progId="Equation.3">
                  <p:embed/>
                </p:oleObj>
              </mc:Choice>
              <mc:Fallback>
                <p:oleObj name="Equation" r:id="rId3" imgW="1498600" imgH="355600" progId="Equation.3">
                  <p:embed/>
                  <p:pic>
                    <p:nvPicPr>
                      <p:cNvPr id="0" name=""/>
                      <p:cNvPicPr/>
                      <p:nvPr/>
                    </p:nvPicPr>
                    <p:blipFill>
                      <a:blip r:embed="rId4"/>
                      <a:stretch>
                        <a:fillRect/>
                      </a:stretch>
                    </p:blipFill>
                    <p:spPr>
                      <a:xfrm>
                        <a:off x="6477000" y="1752600"/>
                        <a:ext cx="1498600" cy="355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3026545"/>
              </p:ext>
            </p:extLst>
          </p:nvPr>
        </p:nvGraphicFramePr>
        <p:xfrm>
          <a:off x="2286001" y="2800018"/>
          <a:ext cx="3733799" cy="483685"/>
        </p:xfrm>
        <a:graphic>
          <a:graphicData uri="http://schemas.openxmlformats.org/presentationml/2006/ole">
            <mc:AlternateContent xmlns:mc="http://schemas.openxmlformats.org/markup-compatibility/2006">
              <mc:Choice xmlns:v="urn:schemas-microsoft-com:vml" Requires="v">
                <p:oleObj spid="_x0000_s164911" name="Equation" r:id="rId5" imgW="3746500" imgH="368300" progId="Equation.3">
                  <p:embed/>
                </p:oleObj>
              </mc:Choice>
              <mc:Fallback>
                <p:oleObj name="Equation" r:id="rId5" imgW="3746500" imgH="368300" progId="Equation.3">
                  <p:embed/>
                  <p:pic>
                    <p:nvPicPr>
                      <p:cNvPr id="0" name=""/>
                      <p:cNvPicPr/>
                      <p:nvPr/>
                    </p:nvPicPr>
                    <p:blipFill>
                      <a:blip r:embed="rId6"/>
                      <a:stretch>
                        <a:fillRect/>
                      </a:stretch>
                    </p:blipFill>
                    <p:spPr>
                      <a:xfrm>
                        <a:off x="2286001" y="2800018"/>
                        <a:ext cx="3733799" cy="48368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23418130"/>
              </p:ext>
            </p:extLst>
          </p:nvPr>
        </p:nvGraphicFramePr>
        <p:xfrm>
          <a:off x="2457450" y="4452938"/>
          <a:ext cx="3190875" cy="500062"/>
        </p:xfrm>
        <a:graphic>
          <a:graphicData uri="http://schemas.openxmlformats.org/presentationml/2006/ole">
            <mc:AlternateContent xmlns:mc="http://schemas.openxmlformats.org/markup-compatibility/2006">
              <mc:Choice xmlns:v="urn:schemas-microsoft-com:vml" Requires="v">
                <p:oleObj spid="_x0000_s164912" name="Equation" r:id="rId7" imgW="3200400" imgH="381000" progId="Equation.3">
                  <p:embed/>
                </p:oleObj>
              </mc:Choice>
              <mc:Fallback>
                <p:oleObj name="Equation" r:id="rId7" imgW="3200400" imgH="381000" progId="Equation.3">
                  <p:embed/>
                  <p:pic>
                    <p:nvPicPr>
                      <p:cNvPr id="0" name=""/>
                      <p:cNvPicPr/>
                      <p:nvPr/>
                    </p:nvPicPr>
                    <p:blipFill>
                      <a:blip r:embed="rId8"/>
                      <a:stretch>
                        <a:fillRect/>
                      </a:stretch>
                    </p:blipFill>
                    <p:spPr>
                      <a:xfrm>
                        <a:off x="2457450" y="4452938"/>
                        <a:ext cx="3190875" cy="5000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04432553"/>
              </p:ext>
            </p:extLst>
          </p:nvPr>
        </p:nvGraphicFramePr>
        <p:xfrm>
          <a:off x="955675" y="3733800"/>
          <a:ext cx="1025525" cy="400050"/>
        </p:xfrm>
        <a:graphic>
          <a:graphicData uri="http://schemas.openxmlformats.org/presentationml/2006/ole">
            <mc:AlternateContent xmlns:mc="http://schemas.openxmlformats.org/markup-compatibility/2006">
              <mc:Choice xmlns:v="urn:schemas-microsoft-com:vml" Requires="v">
                <p:oleObj spid="_x0000_s164913" name="Equation" r:id="rId9" imgW="1028700" imgH="304800" progId="Equation.3">
                  <p:embed/>
                </p:oleObj>
              </mc:Choice>
              <mc:Fallback>
                <p:oleObj name="Equation" r:id="rId9" imgW="1028700" imgH="304800" progId="Equation.3">
                  <p:embed/>
                  <p:pic>
                    <p:nvPicPr>
                      <p:cNvPr id="0" name=""/>
                      <p:cNvPicPr/>
                      <p:nvPr/>
                    </p:nvPicPr>
                    <p:blipFill>
                      <a:blip r:embed="rId10"/>
                      <a:stretch>
                        <a:fillRect/>
                      </a:stretch>
                    </p:blipFill>
                    <p:spPr>
                      <a:xfrm>
                        <a:off x="955675" y="3733800"/>
                        <a:ext cx="1025525" cy="400050"/>
                      </a:xfrm>
                      <a:prstGeom prst="rect">
                        <a:avLst/>
                      </a:prstGeom>
                    </p:spPr>
                  </p:pic>
                </p:oleObj>
              </mc:Fallback>
            </mc:AlternateContent>
          </a:graphicData>
        </a:graphic>
      </p:graphicFrame>
    </p:spTree>
    <p:extLst>
      <p:ext uri="{BB962C8B-B14F-4D97-AF65-F5344CB8AC3E}">
        <p14:creationId xmlns:p14="http://schemas.microsoft.com/office/powerpoint/2010/main" val="3863653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checkerboard(across)">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04800" y="228600"/>
            <a:ext cx="8534400" cy="6400800"/>
          </a:xfrm>
        </p:spPr>
        <p:txBody>
          <a:bodyPr/>
          <a:lstStyle/>
          <a:p>
            <a:pPr>
              <a:defRPr/>
            </a:pPr>
            <a:r>
              <a:rPr lang="en-PH" sz="2800" b="1" i="1" u="sng" dirty="0" smtClean="0">
                <a:solidFill>
                  <a:schemeClr val="tx1"/>
                </a:solidFill>
                <a:ea typeface="+mn-ea"/>
              </a:rPr>
              <a:t>Identification of Conics</a:t>
            </a:r>
          </a:p>
          <a:p>
            <a:pPr>
              <a:defRPr/>
            </a:pPr>
            <a:endParaRPr lang="en-PH" sz="2800" dirty="0" smtClean="0">
              <a:solidFill>
                <a:schemeClr val="tx1"/>
              </a:solidFill>
              <a:ea typeface="+mn-ea"/>
            </a:endParaRPr>
          </a:p>
          <a:p>
            <a:pPr algn="just"/>
            <a:r>
              <a:rPr lang="en-PH" sz="2800" dirty="0">
                <a:solidFill>
                  <a:schemeClr val="tx1"/>
                </a:solidFill>
                <a:latin typeface="Calibri" charset="0"/>
              </a:rPr>
              <a:t> </a:t>
            </a:r>
            <a:r>
              <a:rPr lang="en-PH" sz="2400" dirty="0" smtClean="0">
                <a:solidFill>
                  <a:schemeClr val="tx1"/>
                </a:solidFill>
                <a:latin typeface="Calibri" charset="0"/>
              </a:rPr>
              <a:t>The general second degree equation with the product term xy</a:t>
            </a:r>
          </a:p>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algn="just"/>
            <a:r>
              <a:rPr lang="en-PH" sz="2400" dirty="0" smtClean="0">
                <a:solidFill>
                  <a:schemeClr val="tx1"/>
                </a:solidFill>
                <a:latin typeface="Calibri" charset="0"/>
              </a:rPr>
              <a:t>represents a conic or degenerate conic with a rotated axes based on the discriminant value                  as follows;  </a:t>
            </a:r>
            <a:r>
              <a:rPr lang="en-PH" sz="2400" dirty="0">
                <a:solidFill>
                  <a:schemeClr val="tx1"/>
                </a:solidFill>
                <a:latin typeface="Calibri" charset="0"/>
              </a:rPr>
              <a:t>i</a:t>
            </a:r>
            <a:r>
              <a:rPr lang="en-PH" sz="2400" dirty="0" smtClean="0">
                <a:solidFill>
                  <a:schemeClr val="tx1"/>
                </a:solidFill>
                <a:latin typeface="Calibri" charset="0"/>
              </a:rPr>
              <a:t>f the discriminant vaue is:</a:t>
            </a:r>
          </a:p>
          <a:p>
            <a:pPr algn="just"/>
            <a:r>
              <a:rPr lang="en-PH" sz="2400" dirty="0">
                <a:solidFill>
                  <a:schemeClr val="tx1"/>
                </a:solidFill>
                <a:latin typeface="Calibri" charset="0"/>
              </a:rPr>
              <a:t>	</a:t>
            </a:r>
            <a:r>
              <a:rPr lang="en-PH" sz="2400" dirty="0" smtClean="0">
                <a:solidFill>
                  <a:schemeClr val="tx1"/>
                </a:solidFill>
                <a:latin typeface="Calibri" charset="0"/>
              </a:rPr>
              <a:t>1.  less than 1, the conic is an ellipse or a circle</a:t>
            </a:r>
          </a:p>
          <a:p>
            <a:pPr algn="just"/>
            <a:r>
              <a:rPr lang="en-PH" sz="2400" dirty="0">
                <a:solidFill>
                  <a:schemeClr val="tx1"/>
                </a:solidFill>
                <a:latin typeface="Calibri" charset="0"/>
              </a:rPr>
              <a:t>	</a:t>
            </a:r>
            <a:r>
              <a:rPr lang="en-PH" sz="2400" dirty="0" smtClean="0">
                <a:solidFill>
                  <a:schemeClr val="tx1"/>
                </a:solidFill>
                <a:latin typeface="Calibri" charset="0"/>
              </a:rPr>
              <a:t>2.  equal to 1, the conic is a parabola</a:t>
            </a:r>
          </a:p>
          <a:p>
            <a:pPr algn="just"/>
            <a:r>
              <a:rPr lang="en-PH" sz="2400" dirty="0">
                <a:solidFill>
                  <a:schemeClr val="tx1"/>
                </a:solidFill>
                <a:latin typeface="Calibri" charset="0"/>
              </a:rPr>
              <a:t>	</a:t>
            </a:r>
            <a:r>
              <a:rPr lang="en-PH" sz="2400" dirty="0" smtClean="0">
                <a:solidFill>
                  <a:schemeClr val="tx1"/>
                </a:solidFill>
                <a:latin typeface="Calibri" charset="0"/>
              </a:rPr>
              <a:t>3. greater than 1, the conic is a hyperbola</a:t>
            </a:r>
          </a:p>
          <a:p>
            <a:pPr algn="just"/>
            <a:endParaRPr lang="en-PH" sz="2400" dirty="0" smtClean="0">
              <a:solidFill>
                <a:schemeClr val="tx1"/>
              </a:solidFill>
              <a:latin typeface="Calibri"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88585566"/>
              </p:ext>
            </p:extLst>
          </p:nvPr>
        </p:nvGraphicFramePr>
        <p:xfrm>
          <a:off x="2590800" y="1974457"/>
          <a:ext cx="3581400" cy="463943"/>
        </p:xfrm>
        <a:graphic>
          <a:graphicData uri="http://schemas.openxmlformats.org/presentationml/2006/ole">
            <mc:AlternateContent xmlns:mc="http://schemas.openxmlformats.org/markup-compatibility/2006">
              <mc:Choice xmlns:v="urn:schemas-microsoft-com:vml" Requires="v">
                <p:oleObj spid="_x0000_s165915" name="Equation" r:id="rId3" imgW="3746500" imgH="368300" progId="Equation.3">
                  <p:embed/>
                </p:oleObj>
              </mc:Choice>
              <mc:Fallback>
                <p:oleObj name="Equation" r:id="rId3" imgW="3746500" imgH="368300" progId="Equation.3">
                  <p:embed/>
                  <p:pic>
                    <p:nvPicPr>
                      <p:cNvPr id="0" name=""/>
                      <p:cNvPicPr/>
                      <p:nvPr/>
                    </p:nvPicPr>
                    <p:blipFill>
                      <a:blip r:embed="rId4"/>
                      <a:stretch>
                        <a:fillRect/>
                      </a:stretch>
                    </p:blipFill>
                    <p:spPr>
                      <a:xfrm>
                        <a:off x="2590800" y="1974457"/>
                        <a:ext cx="3581400" cy="46394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80765258"/>
              </p:ext>
            </p:extLst>
          </p:nvPr>
        </p:nvGraphicFramePr>
        <p:xfrm>
          <a:off x="3733800" y="3048000"/>
          <a:ext cx="914400" cy="345989"/>
        </p:xfrm>
        <a:graphic>
          <a:graphicData uri="http://schemas.openxmlformats.org/presentationml/2006/ole">
            <mc:AlternateContent xmlns:mc="http://schemas.openxmlformats.org/markup-compatibility/2006">
              <mc:Choice xmlns:v="urn:schemas-microsoft-com:vml" Requires="v">
                <p:oleObj spid="_x0000_s165916" name="Equation" r:id="rId5" imgW="1104900" imgH="317500" progId="Equation.3">
                  <p:embed/>
                </p:oleObj>
              </mc:Choice>
              <mc:Fallback>
                <p:oleObj name="Equation" r:id="rId5" imgW="1104900" imgH="317500" progId="Equation.3">
                  <p:embed/>
                  <p:pic>
                    <p:nvPicPr>
                      <p:cNvPr id="0" name=""/>
                      <p:cNvPicPr/>
                      <p:nvPr/>
                    </p:nvPicPr>
                    <p:blipFill>
                      <a:blip r:embed="rId6"/>
                      <a:stretch>
                        <a:fillRect/>
                      </a:stretch>
                    </p:blipFill>
                    <p:spPr>
                      <a:xfrm>
                        <a:off x="3733800" y="3048000"/>
                        <a:ext cx="914400" cy="345989"/>
                      </a:xfrm>
                      <a:prstGeom prst="rect">
                        <a:avLst/>
                      </a:prstGeom>
                    </p:spPr>
                  </p:pic>
                </p:oleObj>
              </mc:Fallback>
            </mc:AlternateContent>
          </a:graphicData>
        </a:graphic>
      </p:graphicFrame>
    </p:spTree>
    <p:extLst>
      <p:ext uri="{BB962C8B-B14F-4D97-AF65-F5344CB8AC3E}">
        <p14:creationId xmlns:p14="http://schemas.microsoft.com/office/powerpoint/2010/main" val="3633896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checkerboard(across)">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checkerboard(across)">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checkerboard(across)">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checkerboard(across)">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04800" y="228600"/>
            <a:ext cx="8534400" cy="6400800"/>
          </a:xfrm>
        </p:spPr>
        <p:txBody>
          <a:bodyPr/>
          <a:lstStyle/>
          <a:p>
            <a:pPr>
              <a:defRPr/>
            </a:pPr>
            <a:endParaRPr lang="en-PH" sz="2800" dirty="0" smtClean="0">
              <a:solidFill>
                <a:schemeClr val="tx1"/>
              </a:solidFill>
              <a:ea typeface="+mn-ea"/>
            </a:endParaRPr>
          </a:p>
          <a:p>
            <a:pPr algn="just"/>
            <a:r>
              <a:rPr lang="en-PH" sz="2800" dirty="0">
                <a:solidFill>
                  <a:schemeClr val="tx1"/>
                </a:solidFill>
                <a:latin typeface="Calibri" charset="0"/>
              </a:rPr>
              <a:t> </a:t>
            </a:r>
            <a:r>
              <a:rPr lang="en-PH" sz="2400" dirty="0" smtClean="0">
                <a:solidFill>
                  <a:schemeClr val="tx1"/>
                </a:solidFill>
                <a:latin typeface="Calibri" charset="0"/>
              </a:rPr>
              <a:t>The angle of rotation      to eliminate the product term xy is determined by                    . If A = C then             .</a:t>
            </a:r>
          </a:p>
          <a:p>
            <a:pPr algn="just"/>
            <a:endParaRPr lang="en-PH" sz="2400" dirty="0" smtClean="0">
              <a:solidFill>
                <a:schemeClr val="tx1"/>
              </a:solidFill>
              <a:latin typeface="Calibri" charset="0"/>
            </a:endParaRPr>
          </a:p>
          <a:p>
            <a:pPr algn="just"/>
            <a:r>
              <a:rPr lang="en-PH" sz="2400" dirty="0" smtClean="0">
                <a:solidFill>
                  <a:schemeClr val="tx1"/>
                </a:solidFill>
                <a:latin typeface="Calibri" charset="0"/>
              </a:rPr>
              <a:t>The coordinates of every point P(x, y) on the graph is transformed to the new pair P’( x’, y’) by using the rotation formula:</a:t>
            </a:r>
          </a:p>
          <a:p>
            <a:pPr algn="just"/>
            <a:endParaRPr lang="en-PH" sz="2400" dirty="0" smtClean="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smtClean="0">
              <a:solidFill>
                <a:schemeClr val="tx1"/>
              </a:solidFill>
              <a:latin typeface="Calibri" charset="0"/>
            </a:endParaRPr>
          </a:p>
          <a:p>
            <a:pPr algn="just"/>
            <a:endParaRPr lang="en-PH" sz="2400" dirty="0" smtClean="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where </a:t>
            </a:r>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endParaRPr lang="en-PH" sz="2400" dirty="0" smtClean="0">
              <a:solidFill>
                <a:schemeClr val="tx1"/>
              </a:solidFill>
              <a:latin typeface="Calibri"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771343870"/>
              </p:ext>
            </p:extLst>
          </p:nvPr>
        </p:nvGraphicFramePr>
        <p:xfrm>
          <a:off x="3576637" y="914400"/>
          <a:ext cx="157163" cy="276225"/>
        </p:xfrm>
        <a:graphic>
          <a:graphicData uri="http://schemas.openxmlformats.org/presentationml/2006/ole">
            <mc:AlternateContent xmlns:mc="http://schemas.openxmlformats.org/markup-compatibility/2006">
              <mc:Choice xmlns:v="urn:schemas-microsoft-com:vml" Requires="v">
                <p:oleObj spid="_x0000_s166952" name="Equation" r:id="rId3" imgW="190500" imgH="254000" progId="Equation.3">
                  <p:embed/>
                </p:oleObj>
              </mc:Choice>
              <mc:Fallback>
                <p:oleObj name="Equation" r:id="rId3" imgW="190500" imgH="254000" progId="Equation.3">
                  <p:embed/>
                  <p:pic>
                    <p:nvPicPr>
                      <p:cNvPr id="0" name=""/>
                      <p:cNvPicPr/>
                      <p:nvPr/>
                    </p:nvPicPr>
                    <p:blipFill>
                      <a:blip r:embed="rId4"/>
                      <a:stretch>
                        <a:fillRect/>
                      </a:stretch>
                    </p:blipFill>
                    <p:spPr>
                      <a:xfrm>
                        <a:off x="3576637" y="914400"/>
                        <a:ext cx="157163" cy="2762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04233966"/>
              </p:ext>
            </p:extLst>
          </p:nvPr>
        </p:nvGraphicFramePr>
        <p:xfrm>
          <a:off x="2362200" y="1143000"/>
          <a:ext cx="1219200" cy="646806"/>
        </p:xfrm>
        <a:graphic>
          <a:graphicData uri="http://schemas.openxmlformats.org/presentationml/2006/ole">
            <mc:AlternateContent xmlns:mc="http://schemas.openxmlformats.org/markup-compatibility/2006">
              <mc:Choice xmlns:v="urn:schemas-microsoft-com:vml" Requires="v">
                <p:oleObj spid="_x0000_s166953" name="Equation" r:id="rId5" imgW="1638300" imgH="660400" progId="Equation.3">
                  <p:embed/>
                </p:oleObj>
              </mc:Choice>
              <mc:Fallback>
                <p:oleObj name="Equation" r:id="rId5" imgW="1638300" imgH="660400" progId="Equation.3">
                  <p:embed/>
                  <p:pic>
                    <p:nvPicPr>
                      <p:cNvPr id="0" name=""/>
                      <p:cNvPicPr/>
                      <p:nvPr/>
                    </p:nvPicPr>
                    <p:blipFill>
                      <a:blip r:embed="rId6"/>
                      <a:stretch>
                        <a:fillRect/>
                      </a:stretch>
                    </p:blipFill>
                    <p:spPr>
                      <a:xfrm>
                        <a:off x="2362200" y="1143000"/>
                        <a:ext cx="1219200" cy="64680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59914728"/>
              </p:ext>
            </p:extLst>
          </p:nvPr>
        </p:nvGraphicFramePr>
        <p:xfrm>
          <a:off x="5410200" y="1263374"/>
          <a:ext cx="728662" cy="260626"/>
        </p:xfrm>
        <a:graphic>
          <a:graphicData uri="http://schemas.openxmlformats.org/presentationml/2006/ole">
            <mc:AlternateContent xmlns:mc="http://schemas.openxmlformats.org/markup-compatibility/2006">
              <mc:Choice xmlns:v="urn:schemas-microsoft-com:vml" Requires="v">
                <p:oleObj spid="_x0000_s166954" name="Equation" r:id="rId7" imgW="800100" imgH="317500" progId="Equation.3">
                  <p:embed/>
                </p:oleObj>
              </mc:Choice>
              <mc:Fallback>
                <p:oleObj name="Equation" r:id="rId7" imgW="800100" imgH="317500" progId="Equation.3">
                  <p:embed/>
                  <p:pic>
                    <p:nvPicPr>
                      <p:cNvPr id="0" name=""/>
                      <p:cNvPicPr/>
                      <p:nvPr/>
                    </p:nvPicPr>
                    <p:blipFill>
                      <a:blip r:embed="rId8"/>
                      <a:stretch>
                        <a:fillRect/>
                      </a:stretch>
                    </p:blipFill>
                    <p:spPr>
                      <a:xfrm>
                        <a:off x="5410200" y="1263374"/>
                        <a:ext cx="728662" cy="26062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92631793"/>
              </p:ext>
            </p:extLst>
          </p:nvPr>
        </p:nvGraphicFramePr>
        <p:xfrm>
          <a:off x="3152775" y="3173412"/>
          <a:ext cx="2105025" cy="941388"/>
        </p:xfrm>
        <a:graphic>
          <a:graphicData uri="http://schemas.openxmlformats.org/presentationml/2006/ole">
            <mc:AlternateContent xmlns:mc="http://schemas.openxmlformats.org/markup-compatibility/2006">
              <mc:Choice xmlns:v="urn:schemas-microsoft-com:vml" Requires="v">
                <p:oleObj spid="_x0000_s166955" name="Equation" r:id="rId9" imgW="2171700" imgH="736600" progId="Equation.3">
                  <p:embed/>
                </p:oleObj>
              </mc:Choice>
              <mc:Fallback>
                <p:oleObj name="Equation" r:id="rId9" imgW="2171700" imgH="736600" progId="Equation.3">
                  <p:embed/>
                  <p:pic>
                    <p:nvPicPr>
                      <p:cNvPr id="0" name=""/>
                      <p:cNvPicPr/>
                      <p:nvPr/>
                    </p:nvPicPr>
                    <p:blipFill>
                      <a:blip r:embed="rId10"/>
                      <a:stretch>
                        <a:fillRect/>
                      </a:stretch>
                    </p:blipFill>
                    <p:spPr>
                      <a:xfrm>
                        <a:off x="3152775" y="3173412"/>
                        <a:ext cx="2105025" cy="9413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6699294"/>
              </p:ext>
            </p:extLst>
          </p:nvPr>
        </p:nvGraphicFramePr>
        <p:xfrm>
          <a:off x="3071813" y="4391025"/>
          <a:ext cx="2055812" cy="2012950"/>
        </p:xfrm>
        <a:graphic>
          <a:graphicData uri="http://schemas.openxmlformats.org/presentationml/2006/ole">
            <mc:AlternateContent xmlns:mc="http://schemas.openxmlformats.org/markup-compatibility/2006">
              <mc:Choice xmlns:v="urn:schemas-microsoft-com:vml" Requires="v">
                <p:oleObj spid="_x0000_s166956" name="Equation" r:id="rId11" imgW="2120900" imgH="1574800" progId="Equation.3">
                  <p:embed/>
                </p:oleObj>
              </mc:Choice>
              <mc:Fallback>
                <p:oleObj name="Equation" r:id="rId11" imgW="2120900" imgH="1574800" progId="Equation.3">
                  <p:embed/>
                  <p:pic>
                    <p:nvPicPr>
                      <p:cNvPr id="0" name=""/>
                      <p:cNvPicPr/>
                      <p:nvPr/>
                    </p:nvPicPr>
                    <p:blipFill>
                      <a:blip r:embed="rId12"/>
                      <a:stretch>
                        <a:fillRect/>
                      </a:stretch>
                    </p:blipFill>
                    <p:spPr>
                      <a:xfrm>
                        <a:off x="3071813" y="4391025"/>
                        <a:ext cx="2055812" cy="2012950"/>
                      </a:xfrm>
                      <a:prstGeom prst="rect">
                        <a:avLst/>
                      </a:prstGeom>
                    </p:spPr>
                  </p:pic>
                </p:oleObj>
              </mc:Fallback>
            </mc:AlternateContent>
          </a:graphicData>
        </a:graphic>
      </p:graphicFrame>
    </p:spTree>
    <p:extLst>
      <p:ext uri="{BB962C8B-B14F-4D97-AF65-F5344CB8AC3E}">
        <p14:creationId xmlns:p14="http://schemas.microsoft.com/office/powerpoint/2010/main" val="377358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checkerboard(across)">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checkerboard(across)">
                                      <p:cBhvr>
                                        <p:cTn id="1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Rot="1" noChangeAspect="1" noMove="1" noResize="1" noEditPoints="1" noAdjustHandles="1" noChangeArrowheads="1" noChangeShapeType="1" noTextEdit="1"/>
          </p:cNvSpPr>
          <p:nvPr>
            <p:ph type="subTitle" idx="1"/>
          </p:nvPr>
        </p:nvSpPr>
        <p:spPr>
          <a:xfrm>
            <a:off x="381000" y="304800"/>
            <a:ext cx="8382000" cy="6324600"/>
          </a:xfrm>
          <a:blipFill rotWithShape="1">
            <a:blip r:embed="rId2"/>
            <a:stretch>
              <a:fillRect l="-1164" r="-1091"/>
            </a:stretch>
          </a:blipFill>
          <a:ln>
            <a:miter lim="800000"/>
            <a:headEnd/>
            <a:tailEnd/>
          </a:ln>
          <a:extLst/>
        </p:spPr>
        <p:txBody>
          <a:bodyPr/>
          <a:lstStyle/>
          <a:p>
            <a:pPr>
              <a:defRPr/>
            </a:pPr>
            <a:r>
              <a:rPr lang="en-PH">
                <a:noFill/>
                <a:ea typeface="+mn-ea"/>
              </a:rPr>
              <a:t> </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675"/>
            <a:ext cx="561181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918075" y="5715000"/>
            <a:ext cx="533400" cy="492125"/>
          </a:xfrm>
          <a:prstGeom prst="rect">
            <a:avLst/>
          </a:prstGeom>
          <a:solidFill>
            <a:schemeClr val="bg1"/>
          </a:solidFill>
        </p:spPr>
        <p:txBody>
          <a:bodyPr>
            <a:spAutoFit/>
          </a:bodyPr>
          <a:lstStyle/>
          <a:p>
            <a:pPr>
              <a:defRPr/>
            </a:pPr>
            <a:r>
              <a:rPr lang="en-US" sz="2600" i="1" dirty="0">
                <a:latin typeface="+mn-lt"/>
                <a:ea typeface="+mn-ea"/>
              </a:rPr>
              <a:t>RP</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90600" y="838200"/>
            <a:ext cx="7315200" cy="5257800"/>
          </a:xfrm>
        </p:spPr>
        <p:txBody>
          <a:bodyPr/>
          <a:lstStyle/>
          <a:p>
            <a:r>
              <a:rPr lang="en-US" sz="2800" dirty="0" smtClean="0">
                <a:solidFill>
                  <a:schemeClr val="tx1"/>
                </a:solidFill>
              </a:rPr>
              <a:t>Sample Problems</a:t>
            </a:r>
          </a:p>
          <a:p>
            <a:pPr marL="571500" indent="-571500" algn="just">
              <a:buAutoNum type="romanUcPeriod"/>
            </a:pPr>
            <a:r>
              <a:rPr lang="en-US" sz="2800" dirty="0" smtClean="0">
                <a:solidFill>
                  <a:schemeClr val="tx1"/>
                </a:solidFill>
              </a:rPr>
              <a:t>Identify the type of conic represented by the equation. Then, simplify the equation to a form free of the product term </a:t>
            </a:r>
            <a:r>
              <a:rPr lang="en-US" sz="2800" dirty="0" err="1" smtClean="0">
                <a:solidFill>
                  <a:schemeClr val="tx1"/>
                </a:solidFill>
              </a:rPr>
              <a:t>xy</a:t>
            </a:r>
            <a:r>
              <a:rPr lang="en-US" sz="2800" dirty="0" smtClean="0">
                <a:solidFill>
                  <a:schemeClr val="tx1"/>
                </a:solidFill>
              </a:rPr>
              <a:t>. Sketch the graph of the equation.</a:t>
            </a:r>
          </a:p>
          <a:p>
            <a:pPr algn="just"/>
            <a:r>
              <a:rPr lang="en-US" sz="2800" dirty="0">
                <a:solidFill>
                  <a:schemeClr val="tx1"/>
                </a:solidFill>
              </a:rPr>
              <a:t>	</a:t>
            </a:r>
            <a:r>
              <a:rPr lang="en-US" sz="2800" dirty="0" smtClean="0">
                <a:solidFill>
                  <a:schemeClr val="tx1"/>
                </a:solidFill>
              </a:rPr>
              <a:t>a.             </a:t>
            </a:r>
          </a:p>
          <a:p>
            <a:pPr algn="just"/>
            <a:r>
              <a:rPr lang="en-US" sz="2800" dirty="0">
                <a:solidFill>
                  <a:schemeClr val="tx1"/>
                </a:solidFill>
              </a:rPr>
              <a:t>	</a:t>
            </a:r>
            <a:r>
              <a:rPr lang="en-US" sz="2800" dirty="0" smtClean="0">
                <a:solidFill>
                  <a:schemeClr val="tx1"/>
                </a:solidFill>
              </a:rPr>
              <a:t>b. </a:t>
            </a:r>
          </a:p>
          <a:p>
            <a:pPr algn="just"/>
            <a:r>
              <a:rPr lang="en-US" sz="2800" dirty="0">
                <a:solidFill>
                  <a:schemeClr val="tx1"/>
                </a:solidFill>
              </a:rPr>
              <a:t>	</a:t>
            </a:r>
            <a:r>
              <a:rPr lang="en-US" sz="2800" dirty="0" smtClean="0">
                <a:solidFill>
                  <a:schemeClr val="tx1"/>
                </a:solidFill>
              </a:rPr>
              <a:t>c.</a:t>
            </a:r>
          </a:p>
          <a:p>
            <a:pPr algn="just"/>
            <a:r>
              <a:rPr lang="en-US" sz="2800" dirty="0">
                <a:solidFill>
                  <a:schemeClr val="tx1"/>
                </a:solidFill>
              </a:rPr>
              <a:t>	</a:t>
            </a:r>
            <a:r>
              <a:rPr lang="en-US" sz="2800" dirty="0" smtClean="0">
                <a:solidFill>
                  <a:schemeClr val="tx1"/>
                </a:solidFill>
              </a:rPr>
              <a:t>d.     </a:t>
            </a:r>
            <a:endParaRPr lang="en-US" sz="2800" dirty="0">
              <a:solidFill>
                <a:schemeClr val="tx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133132695"/>
              </p:ext>
            </p:extLst>
          </p:nvPr>
        </p:nvGraphicFramePr>
        <p:xfrm>
          <a:off x="2514600" y="3276600"/>
          <a:ext cx="698500" cy="304800"/>
        </p:xfrm>
        <a:graphic>
          <a:graphicData uri="http://schemas.openxmlformats.org/presentationml/2006/ole">
            <mc:AlternateContent xmlns:mc="http://schemas.openxmlformats.org/markup-compatibility/2006">
              <mc:Choice xmlns:v="urn:schemas-microsoft-com:vml" Requires="v">
                <p:oleObj spid="_x0000_s173079" name="Equation" r:id="rId3" imgW="698500" imgH="304800" progId="Equation.3">
                  <p:embed/>
                </p:oleObj>
              </mc:Choice>
              <mc:Fallback>
                <p:oleObj name="Equation" r:id="rId3" imgW="698500" imgH="304800" progId="Equation.3">
                  <p:embed/>
                  <p:pic>
                    <p:nvPicPr>
                      <p:cNvPr id="0" name=""/>
                      <p:cNvPicPr/>
                      <p:nvPr/>
                    </p:nvPicPr>
                    <p:blipFill>
                      <a:blip r:embed="rId4"/>
                      <a:stretch>
                        <a:fillRect/>
                      </a:stretch>
                    </p:blipFill>
                    <p:spPr>
                      <a:xfrm>
                        <a:off x="2514600" y="3276600"/>
                        <a:ext cx="698500" cy="304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8289240"/>
              </p:ext>
            </p:extLst>
          </p:nvPr>
        </p:nvGraphicFramePr>
        <p:xfrm>
          <a:off x="2438400" y="3778250"/>
          <a:ext cx="2921000" cy="368300"/>
        </p:xfrm>
        <a:graphic>
          <a:graphicData uri="http://schemas.openxmlformats.org/presentationml/2006/ole">
            <mc:AlternateContent xmlns:mc="http://schemas.openxmlformats.org/markup-compatibility/2006">
              <mc:Choice xmlns:v="urn:schemas-microsoft-com:vml" Requires="v">
                <p:oleObj spid="_x0000_s173080" name="Equation" r:id="rId5" imgW="2921000" imgH="368300" progId="Equation.3">
                  <p:embed/>
                </p:oleObj>
              </mc:Choice>
              <mc:Fallback>
                <p:oleObj name="Equation" r:id="rId5" imgW="2921000" imgH="368300" progId="Equation.3">
                  <p:embed/>
                  <p:pic>
                    <p:nvPicPr>
                      <p:cNvPr id="0" name=""/>
                      <p:cNvPicPr/>
                      <p:nvPr/>
                    </p:nvPicPr>
                    <p:blipFill>
                      <a:blip r:embed="rId6"/>
                      <a:stretch>
                        <a:fillRect/>
                      </a:stretch>
                    </p:blipFill>
                    <p:spPr>
                      <a:xfrm>
                        <a:off x="2438400" y="3778250"/>
                        <a:ext cx="2921000" cy="3683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94096455"/>
              </p:ext>
            </p:extLst>
          </p:nvPr>
        </p:nvGraphicFramePr>
        <p:xfrm>
          <a:off x="2413000" y="4267200"/>
          <a:ext cx="2235200" cy="368300"/>
        </p:xfrm>
        <a:graphic>
          <a:graphicData uri="http://schemas.openxmlformats.org/presentationml/2006/ole">
            <mc:AlternateContent xmlns:mc="http://schemas.openxmlformats.org/markup-compatibility/2006">
              <mc:Choice xmlns:v="urn:schemas-microsoft-com:vml" Requires="v">
                <p:oleObj spid="_x0000_s173081" name="Equation" r:id="rId7" imgW="2235200" imgH="368300" progId="Equation.3">
                  <p:embed/>
                </p:oleObj>
              </mc:Choice>
              <mc:Fallback>
                <p:oleObj name="Equation" r:id="rId7" imgW="2235200" imgH="368300" progId="Equation.3">
                  <p:embed/>
                  <p:pic>
                    <p:nvPicPr>
                      <p:cNvPr id="0" name=""/>
                      <p:cNvPicPr/>
                      <p:nvPr/>
                    </p:nvPicPr>
                    <p:blipFill>
                      <a:blip r:embed="rId8"/>
                      <a:stretch>
                        <a:fillRect/>
                      </a:stretch>
                    </p:blipFill>
                    <p:spPr>
                      <a:xfrm>
                        <a:off x="2413000" y="4267200"/>
                        <a:ext cx="2235200" cy="3683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81741424"/>
              </p:ext>
            </p:extLst>
          </p:nvPr>
        </p:nvGraphicFramePr>
        <p:xfrm>
          <a:off x="2400300" y="4768850"/>
          <a:ext cx="4381500" cy="368300"/>
        </p:xfrm>
        <a:graphic>
          <a:graphicData uri="http://schemas.openxmlformats.org/presentationml/2006/ole">
            <mc:AlternateContent xmlns:mc="http://schemas.openxmlformats.org/markup-compatibility/2006">
              <mc:Choice xmlns:v="urn:schemas-microsoft-com:vml" Requires="v">
                <p:oleObj spid="_x0000_s173082" name="Equation" r:id="rId9" imgW="4381500" imgH="368300" progId="Equation.3">
                  <p:embed/>
                </p:oleObj>
              </mc:Choice>
              <mc:Fallback>
                <p:oleObj name="Equation" r:id="rId9" imgW="4381500" imgH="368300" progId="Equation.3">
                  <p:embed/>
                  <p:pic>
                    <p:nvPicPr>
                      <p:cNvPr id="0" name=""/>
                      <p:cNvPicPr/>
                      <p:nvPr/>
                    </p:nvPicPr>
                    <p:blipFill>
                      <a:blip r:embed="rId10"/>
                      <a:stretch>
                        <a:fillRect/>
                      </a:stretch>
                    </p:blipFill>
                    <p:spPr>
                      <a:xfrm>
                        <a:off x="2400300" y="4768850"/>
                        <a:ext cx="4381500" cy="368300"/>
                      </a:xfrm>
                      <a:prstGeom prst="rect">
                        <a:avLst/>
                      </a:prstGeom>
                    </p:spPr>
                  </p:pic>
                </p:oleObj>
              </mc:Fallback>
            </mc:AlternateContent>
          </a:graphicData>
        </a:graphic>
      </p:graphicFrame>
    </p:spTree>
    <p:extLst>
      <p:ext uri="{BB962C8B-B14F-4D97-AF65-F5344CB8AC3E}">
        <p14:creationId xmlns:p14="http://schemas.microsoft.com/office/powerpoint/2010/main" val="999431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2667000"/>
            <a:ext cx="6400800" cy="1752600"/>
          </a:xfrm>
        </p:spPr>
        <p:txBody>
          <a:bodyPr/>
          <a:lstStyle/>
          <a:p>
            <a:pPr eaLnBrk="1" hangingPunct="1"/>
            <a:r>
              <a:rPr lang="en-US" dirty="0" smtClean="0">
                <a:solidFill>
                  <a:schemeClr val="tx1"/>
                </a:solidFill>
              </a:rPr>
              <a:t>Lesson 4 : Polar Coordinate System and Polar Curves</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noRot="1" noChangeAspect="1" noMove="1" noResize="1" noEditPoints="1" noAdjustHandles="1" noChangeArrowheads="1" noChangeShapeType="1" noTextEdit="1"/>
          </p:cNvSpPr>
          <p:nvPr>
            <p:ph type="subTitle" idx="1"/>
          </p:nvPr>
        </p:nvSpPr>
        <p:spPr>
          <a:xfrm>
            <a:off x="304800" y="304800"/>
            <a:ext cx="8534400" cy="6324600"/>
          </a:xfrm>
          <a:blipFill rotWithShape="1">
            <a:blip r:embed="rId2"/>
            <a:stretch>
              <a:fillRect l="-1786" t="-1252" r="-1071"/>
            </a:stretch>
          </a:blipFill>
          <a:ln>
            <a:miter lim="800000"/>
            <a:headEnd/>
            <a:tailEnd/>
          </a:ln>
          <a:extLst/>
        </p:spPr>
        <p:txBody>
          <a:bodyPr/>
          <a:lstStyle/>
          <a:p>
            <a:pPr>
              <a:defRPr/>
            </a:pPr>
            <a:r>
              <a:rPr lang="en-PH">
                <a:noFill/>
                <a:ea typeface="+mn-ea"/>
              </a:rPr>
              <a:t>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46438"/>
            <a:ext cx="42354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checkerboard(across)">
                                      <p:cBhvr>
                                        <p:cTn id="10" dur="500"/>
                                        <p:tgtEl>
                                          <p:spTgt spid="2">
                                            <p:bg/>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checkerboard(across)">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81000" y="381000"/>
            <a:ext cx="7772400" cy="1066800"/>
          </a:xfrm>
        </p:spPr>
        <p:txBody>
          <a:bodyPr/>
          <a:lstStyle/>
          <a:p>
            <a:pPr algn="l"/>
            <a:r>
              <a:rPr lang="en-US" sz="3200" u="sng">
                <a:latin typeface="Calibri" charset="0"/>
              </a:rPr>
              <a:t>POLAR COORDINATE SYSTEM</a:t>
            </a:r>
          </a:p>
        </p:txBody>
      </p:sp>
      <p:sp>
        <p:nvSpPr>
          <p:cNvPr id="4" name="Subtitle 3"/>
          <p:cNvSpPr>
            <a:spLocks noGrp="1"/>
          </p:cNvSpPr>
          <p:nvPr>
            <p:ph type="subTitle" idx="1"/>
          </p:nvPr>
        </p:nvSpPr>
        <p:spPr>
          <a:xfrm>
            <a:off x="533400" y="1447800"/>
            <a:ext cx="7772400" cy="762000"/>
          </a:xfrm>
        </p:spPr>
        <p:txBody>
          <a:bodyPr rtlCol="0">
            <a:normAutofit fontScale="85000" lnSpcReduction="10000"/>
          </a:bodyPr>
          <a:lstStyle/>
          <a:p>
            <a:pPr algn="l" fontAlgn="auto">
              <a:spcAft>
                <a:spcPts val="0"/>
              </a:spcAft>
              <a:buFont typeface="Arial" pitchFamily="34" charset="0"/>
              <a:buNone/>
              <a:defRPr/>
            </a:pPr>
            <a:r>
              <a:rPr lang="en-US" dirty="0" smtClean="0">
                <a:solidFill>
                  <a:schemeClr val="tx1"/>
                </a:solidFill>
                <a:ea typeface="+mn-ea"/>
              </a:rPr>
              <a:t>Recall that under the rectangular coordinate system,</a:t>
            </a:r>
            <a:endParaRPr lang="en-US" dirty="0">
              <a:solidFill>
                <a:schemeClr val="tx1"/>
              </a:solidFill>
              <a:ea typeface="+mn-ea"/>
            </a:endParaRPr>
          </a:p>
        </p:txBody>
      </p:sp>
      <p:sp>
        <p:nvSpPr>
          <p:cNvPr id="10" name="Oval 9"/>
          <p:cNvSpPr/>
          <p:nvPr/>
        </p:nvSpPr>
        <p:spPr>
          <a:xfrm>
            <a:off x="3505200" y="3763963"/>
            <a:ext cx="76200"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a:off x="3529013" y="3810000"/>
            <a:ext cx="0" cy="1752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222" name="Group 34"/>
          <p:cNvGrpSpPr>
            <a:grpSpLocks/>
          </p:cNvGrpSpPr>
          <p:nvPr/>
        </p:nvGrpSpPr>
        <p:grpSpPr bwMode="auto">
          <a:xfrm>
            <a:off x="1524000" y="2286000"/>
            <a:ext cx="4267200" cy="3733800"/>
            <a:chOff x="1524000" y="2286000"/>
            <a:chExt cx="4267200" cy="3733800"/>
          </a:xfrm>
        </p:grpSpPr>
        <p:cxnSp>
          <p:nvCxnSpPr>
            <p:cNvPr id="7" name="Straight Arrow Connector 6"/>
            <p:cNvCxnSpPr/>
            <p:nvPr/>
          </p:nvCxnSpPr>
          <p:spPr>
            <a:xfrm>
              <a:off x="2209800" y="2286000"/>
              <a:ext cx="0" cy="3733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24000" y="5562600"/>
              <a:ext cx="4267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209800" y="3783013"/>
              <a:ext cx="1333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a:spLocks noRot="1" noChangeAspect="1" noMove="1" noResize="1" noEditPoints="1" noAdjustHandles="1" noChangeArrowheads="1" noChangeShapeType="1" noTextEdit="1"/>
            </p:cNvSpPr>
            <p:nvPr/>
          </p:nvSpPr>
          <p:spPr>
            <a:xfrm>
              <a:off x="3241344" y="5543264"/>
              <a:ext cx="609600" cy="369332"/>
            </a:xfrm>
            <a:prstGeom prst="rect">
              <a:avLst/>
            </a:prstGeom>
            <a:blipFill rotWithShape="1">
              <a:blip r:embed="rId2"/>
              <a:stretch>
                <a:fillRect t="-8197"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17" name="TextBox 16"/>
            <p:cNvSpPr txBox="1">
              <a:spLocks noRot="1" noChangeAspect="1" noMove="1" noResize="1" noEditPoints="1" noAdjustHandles="1" noChangeArrowheads="1" noChangeShapeType="1" noTextEdit="1"/>
            </p:cNvSpPr>
            <p:nvPr/>
          </p:nvSpPr>
          <p:spPr>
            <a:xfrm>
              <a:off x="1752600" y="3581400"/>
              <a:ext cx="609600" cy="369332"/>
            </a:xfrm>
            <a:prstGeom prst="rect">
              <a:avLst/>
            </a:prstGeom>
            <a:blipFill rotWithShape="1">
              <a:blip r:embed="rId3"/>
              <a:stretch>
                <a:fillRect t="-8333" b="-25000"/>
              </a:stretch>
            </a:blipFill>
          </p:spPr>
          <p:txBody>
            <a:bodyPr/>
            <a:lstStyle/>
            <a:p>
              <a:pPr fontAlgn="auto">
                <a:spcBef>
                  <a:spcPts val="0"/>
                </a:spcBef>
                <a:spcAft>
                  <a:spcPts val="0"/>
                </a:spcAft>
                <a:defRPr/>
              </a:pPr>
              <a:r>
                <a:rPr lang="en-US">
                  <a:noFill/>
                  <a:latin typeface="+mn-lt"/>
                  <a:ea typeface="+mn-ea"/>
                  <a:cs typeface="+mn-cs"/>
                </a:rPr>
                <a:t> </a:t>
              </a:r>
            </a:p>
          </p:txBody>
        </p:sp>
      </p:grpSp>
      <p:grpSp>
        <p:nvGrpSpPr>
          <p:cNvPr id="9223" name="Group 32"/>
          <p:cNvGrpSpPr>
            <a:grpSpLocks/>
          </p:cNvGrpSpPr>
          <p:nvPr/>
        </p:nvGrpSpPr>
        <p:grpSpPr bwMode="auto">
          <a:xfrm>
            <a:off x="4419600" y="2819400"/>
            <a:ext cx="3276600" cy="1524000"/>
            <a:chOff x="4419600" y="2819400"/>
            <a:chExt cx="3276600" cy="1524000"/>
          </a:xfrm>
        </p:grpSpPr>
        <p:sp>
          <p:nvSpPr>
            <p:cNvPr id="18" name="TextBox 17"/>
            <p:cNvSpPr txBox="1">
              <a:spLocks noRot="1" noChangeAspect="1" noMove="1" noResize="1" noEditPoints="1" noAdjustHandles="1" noChangeArrowheads="1" noChangeShapeType="1" noTextEdit="1"/>
            </p:cNvSpPr>
            <p:nvPr/>
          </p:nvSpPr>
          <p:spPr>
            <a:xfrm>
              <a:off x="4419600" y="2819400"/>
              <a:ext cx="1143000" cy="523220"/>
            </a:xfrm>
            <a:prstGeom prst="rect">
              <a:avLst/>
            </a:prstGeom>
            <a:blipFill rotWithShape="1">
              <a:blip r:embed="rId4"/>
              <a:stretch>
                <a:fillRect t="-10588" r="-11170" b="-32941"/>
              </a:stretch>
            </a:blipFill>
          </p:spPr>
          <p:txBody>
            <a:bodyPr/>
            <a:lstStyle/>
            <a:p>
              <a:pPr fontAlgn="auto">
                <a:spcBef>
                  <a:spcPts val="0"/>
                </a:spcBef>
                <a:spcAft>
                  <a:spcPts val="0"/>
                </a:spcAft>
                <a:defRPr/>
              </a:pPr>
              <a:r>
                <a:rPr lang="en-US">
                  <a:noFill/>
                  <a:latin typeface="+mn-lt"/>
                  <a:ea typeface="+mn-ea"/>
                  <a:cs typeface="+mn-cs"/>
                </a:rPr>
                <a:t> </a:t>
              </a:r>
            </a:p>
          </p:txBody>
        </p:sp>
        <p:grpSp>
          <p:nvGrpSpPr>
            <p:cNvPr id="9225" name="Group 29"/>
            <p:cNvGrpSpPr>
              <a:grpSpLocks/>
            </p:cNvGrpSpPr>
            <p:nvPr/>
          </p:nvGrpSpPr>
          <p:grpSpPr bwMode="auto">
            <a:xfrm>
              <a:off x="5181600" y="3342620"/>
              <a:ext cx="914400" cy="444520"/>
              <a:chOff x="5181600" y="3342620"/>
              <a:chExt cx="914400" cy="444520"/>
            </a:xfrm>
          </p:grpSpPr>
          <p:cxnSp>
            <p:nvCxnSpPr>
              <p:cNvPr id="22" name="Straight Connector 21"/>
              <p:cNvCxnSpPr/>
              <p:nvPr/>
            </p:nvCxnSpPr>
            <p:spPr>
              <a:xfrm>
                <a:off x="5181600" y="3343275"/>
                <a:ext cx="0" cy="439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181600" y="3783013"/>
                <a:ext cx="914400" cy="4762"/>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226" name="Group 28"/>
            <p:cNvGrpSpPr>
              <a:grpSpLocks/>
            </p:cNvGrpSpPr>
            <p:nvPr/>
          </p:nvGrpSpPr>
          <p:grpSpPr bwMode="auto">
            <a:xfrm>
              <a:off x="4876800" y="3342620"/>
              <a:ext cx="1219200" cy="848380"/>
              <a:chOff x="4876800" y="3342620"/>
              <a:chExt cx="1219200" cy="848380"/>
            </a:xfrm>
          </p:grpSpPr>
          <p:cxnSp>
            <p:nvCxnSpPr>
              <p:cNvPr id="26" name="Straight Connector 25"/>
              <p:cNvCxnSpPr/>
              <p:nvPr/>
            </p:nvCxnSpPr>
            <p:spPr>
              <a:xfrm>
                <a:off x="4876800" y="3343275"/>
                <a:ext cx="0" cy="84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76800" y="4191000"/>
                <a:ext cx="1219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a:spLocks noRot="1" noChangeAspect="1" noMove="1" noResize="1" noEditPoints="1" noAdjustHandles="1" noChangeArrowheads="1" noChangeShapeType="1" noTextEdit="1"/>
            </p:cNvSpPr>
            <p:nvPr/>
          </p:nvSpPr>
          <p:spPr>
            <a:xfrm>
              <a:off x="6172200" y="3581400"/>
              <a:ext cx="1524000" cy="369332"/>
            </a:xfrm>
            <a:prstGeom prst="rect">
              <a:avLst/>
            </a:prstGeom>
            <a:blipFill rotWithShape="1">
              <a:blip r:embed="rId5"/>
              <a:stretch>
                <a:fillRect t="-8333" b="-25000"/>
              </a:stretch>
            </a:blipFill>
          </p:spPr>
          <p:txBody>
            <a:bodyPr/>
            <a:lstStyle/>
            <a:p>
              <a:pPr fontAlgn="auto">
                <a:spcBef>
                  <a:spcPts val="0"/>
                </a:spcBef>
                <a:spcAft>
                  <a:spcPts val="0"/>
                </a:spcAft>
                <a:defRPr/>
              </a:pPr>
              <a:r>
                <a:rPr lang="en-US">
                  <a:noFill/>
                  <a:latin typeface="+mn-lt"/>
                  <a:ea typeface="+mn-ea"/>
                  <a:cs typeface="+mn-cs"/>
                </a:rPr>
                <a:t> </a:t>
              </a:r>
            </a:p>
          </p:txBody>
        </p:sp>
        <p:sp>
          <p:nvSpPr>
            <p:cNvPr id="32" name="TextBox 31"/>
            <p:cNvSpPr txBox="1">
              <a:spLocks noRot="1" noChangeAspect="1" noMove="1" noResize="1" noEditPoints="1" noAdjustHandles="1" noChangeArrowheads="1" noChangeShapeType="1" noTextEdit="1"/>
            </p:cNvSpPr>
            <p:nvPr/>
          </p:nvSpPr>
          <p:spPr>
            <a:xfrm>
              <a:off x="6172200" y="3974068"/>
              <a:ext cx="1524000" cy="369332"/>
            </a:xfrm>
            <a:prstGeom prst="rect">
              <a:avLst/>
            </a:prstGeom>
            <a:blipFill rotWithShape="1">
              <a:blip r:embed="rId6"/>
              <a:stretch>
                <a:fillRect t="-8197" b="-24590"/>
              </a:stretch>
            </a:blipFill>
          </p:spPr>
          <p:txBody>
            <a:bodyPr/>
            <a:lstStyle/>
            <a:p>
              <a:pPr fontAlgn="auto">
                <a:spcBef>
                  <a:spcPts val="0"/>
                </a:spcBef>
                <a:spcAft>
                  <a:spcPts val="0"/>
                </a:spcAft>
                <a:defRPr/>
              </a:pPr>
              <a:r>
                <a:rPr lang="en-US">
                  <a:noFill/>
                  <a:latin typeface="+mn-lt"/>
                  <a:ea typeface="+mn-ea"/>
                  <a:cs typeface="+mn-cs"/>
                </a:rPr>
                <a:t> </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85800" y="228600"/>
            <a:ext cx="7772400" cy="685800"/>
          </a:xfrm>
        </p:spPr>
        <p:txBody>
          <a:bodyPr/>
          <a:lstStyle/>
          <a:p>
            <a:r>
              <a:rPr lang="en-PH" sz="3600" b="1" u="sng">
                <a:solidFill>
                  <a:schemeClr val="tx1"/>
                </a:solidFill>
                <a:latin typeface="Calibri" charset="0"/>
              </a:rPr>
              <a:t>EQUATION OF THE CIRCLE</a:t>
            </a:r>
          </a:p>
          <a:p>
            <a:pPr algn="just"/>
            <a:endParaRPr lang="en-PH" sz="2800" b="1" i="1">
              <a:solidFill>
                <a:schemeClr val="tx1"/>
              </a:solidFill>
              <a:latin typeface="Calibri" charset="0"/>
            </a:endParaRPr>
          </a:p>
        </p:txBody>
      </p:sp>
      <p:grpSp>
        <p:nvGrpSpPr>
          <p:cNvPr id="2" name="Group 48"/>
          <p:cNvGrpSpPr>
            <a:grpSpLocks/>
          </p:cNvGrpSpPr>
          <p:nvPr/>
        </p:nvGrpSpPr>
        <p:grpSpPr bwMode="auto">
          <a:xfrm>
            <a:off x="914400" y="815975"/>
            <a:ext cx="7116763" cy="5314950"/>
            <a:chOff x="914400" y="933061"/>
            <a:chExt cx="7117351" cy="5315339"/>
          </a:xfrm>
        </p:grpSpPr>
        <p:graphicFrame>
          <p:nvGraphicFramePr>
            <p:cNvPr id="1026" name="Object 2"/>
            <p:cNvGraphicFramePr>
              <a:graphicFrameLocks noChangeAspect="1"/>
            </p:cNvGraphicFramePr>
            <p:nvPr/>
          </p:nvGraphicFramePr>
          <p:xfrm>
            <a:off x="5010960" y="3080025"/>
            <a:ext cx="342495" cy="308445"/>
          </p:xfrm>
          <a:graphic>
            <a:graphicData uri="http://schemas.openxmlformats.org/presentationml/2006/ole">
              <mc:AlternateContent xmlns:mc="http://schemas.openxmlformats.org/markup-compatibility/2006">
                <mc:Choice xmlns:v="urn:schemas-microsoft-com:vml" Requires="v">
                  <p:oleObj spid="_x0000_s7222" name="Equation" r:id="rId3" imgW="114120" imgH="114120" progId="Equation.3">
                    <p:embed/>
                  </p:oleObj>
                </mc:Choice>
                <mc:Fallback>
                  <p:oleObj name="Equation" r:id="rId3" imgW="1141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960" y="3080025"/>
                          <a:ext cx="342495" cy="308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030" name="Group 47"/>
            <p:cNvGrpSpPr>
              <a:grpSpLocks/>
            </p:cNvGrpSpPr>
            <p:nvPr/>
          </p:nvGrpSpPr>
          <p:grpSpPr bwMode="auto">
            <a:xfrm>
              <a:off x="914400" y="933061"/>
              <a:ext cx="7117351" cy="5315339"/>
              <a:chOff x="914400" y="933061"/>
              <a:chExt cx="7117351" cy="5315339"/>
            </a:xfrm>
          </p:grpSpPr>
          <p:grpSp>
            <p:nvGrpSpPr>
              <p:cNvPr id="1031" name="Group 45"/>
              <p:cNvGrpSpPr>
                <a:grpSpLocks/>
              </p:cNvGrpSpPr>
              <p:nvPr/>
            </p:nvGrpSpPr>
            <p:grpSpPr bwMode="auto">
              <a:xfrm>
                <a:off x="914400" y="933061"/>
                <a:ext cx="7117351" cy="5315339"/>
                <a:chOff x="914400" y="1087875"/>
                <a:chExt cx="7117351" cy="5315339"/>
              </a:xfrm>
            </p:grpSpPr>
            <p:sp>
              <p:nvSpPr>
                <p:cNvPr id="9" name="Oval 8"/>
                <p:cNvSpPr/>
                <p:nvPr/>
              </p:nvSpPr>
              <p:spPr>
                <a:xfrm>
                  <a:off x="4038858" y="2286526"/>
                  <a:ext cx="2362395" cy="22099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rot="5400000" flipH="1" flipV="1">
                  <a:off x="382567" y="3961460"/>
                  <a:ext cx="4875569" cy="1588"/>
                </a:xfrm>
                <a:prstGeom prst="line">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4952133"/>
                  <a:ext cx="6858567"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2092422" y="3372455"/>
                  <a:ext cx="297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114281" y="4556023"/>
                  <a:ext cx="213375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1293844" y="2570709"/>
                  <a:ext cx="45723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133341" y="4535383"/>
                  <a:ext cx="373407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485162" y="4152768"/>
                  <a:ext cx="1600317" cy="1587"/>
                </a:xfrm>
                <a:prstGeom prst="line">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18277" y="3771740"/>
                  <a:ext cx="2362373" cy="1587"/>
                </a:xfrm>
                <a:prstGeom prst="line">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19557" y="5410954"/>
                  <a:ext cx="2362395" cy="1587"/>
                </a:xfrm>
                <a:prstGeom prst="line">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19557" y="6095216"/>
                  <a:ext cx="3160974" cy="1588"/>
                </a:xfrm>
                <a:prstGeom prst="line">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67809" y="2092837"/>
                  <a:ext cx="877961" cy="461996"/>
                </a:xfrm>
                <a:prstGeom prst="rect">
                  <a:avLst/>
                </a:prstGeom>
                <a:noFill/>
              </p:spPr>
              <p:txBody>
                <a:bodyPr wrap="none">
                  <a:spAutoFit/>
                </a:bodyPr>
                <a:lstStyle/>
                <a:p>
                  <a:pPr>
                    <a:defRPr/>
                  </a:pPr>
                  <a:r>
                    <a:rPr lang="en-US" sz="2400" dirty="0">
                      <a:latin typeface="+mn-lt"/>
                      <a:ea typeface="+mn-ea"/>
                    </a:rPr>
                    <a:t>P(</a:t>
                  </a:r>
                  <a:r>
                    <a:rPr lang="en-US" sz="2400" dirty="0" err="1">
                      <a:latin typeface="+mn-lt"/>
                      <a:ea typeface="+mn-ea"/>
                    </a:rPr>
                    <a:t>x,y</a:t>
                  </a:r>
                  <a:r>
                    <a:rPr lang="en-US" sz="2400" dirty="0">
                      <a:latin typeface="+mn-lt"/>
                      <a:ea typeface="+mn-ea"/>
                    </a:rPr>
                    <a:t>)</a:t>
                  </a:r>
                </a:p>
              </p:txBody>
            </p:sp>
            <p:sp>
              <p:nvSpPr>
                <p:cNvPr id="34" name="TextBox 33"/>
                <p:cNvSpPr txBox="1"/>
                <p:nvPr/>
              </p:nvSpPr>
              <p:spPr>
                <a:xfrm>
                  <a:off x="5145438" y="3291486"/>
                  <a:ext cx="911300" cy="461997"/>
                </a:xfrm>
                <a:prstGeom prst="rect">
                  <a:avLst/>
                </a:prstGeom>
                <a:noFill/>
              </p:spPr>
              <p:txBody>
                <a:bodyPr wrap="none">
                  <a:spAutoFit/>
                </a:bodyPr>
                <a:lstStyle/>
                <a:p>
                  <a:pPr>
                    <a:defRPr/>
                  </a:pPr>
                  <a:r>
                    <a:rPr lang="en-US" sz="2400" dirty="0">
                      <a:latin typeface="+mn-lt"/>
                      <a:ea typeface="+mn-ea"/>
                    </a:rPr>
                    <a:t>C(</a:t>
                  </a:r>
                  <a:r>
                    <a:rPr lang="en-US" sz="2400" dirty="0" err="1">
                      <a:latin typeface="+mn-lt"/>
                      <a:ea typeface="+mn-ea"/>
                    </a:rPr>
                    <a:t>h,k</a:t>
                  </a:r>
                  <a:r>
                    <a:rPr lang="en-US" sz="2400" dirty="0">
                      <a:latin typeface="+mn-lt"/>
                      <a:ea typeface="+mn-ea"/>
                    </a:rPr>
                    <a:t>)</a:t>
                  </a:r>
                </a:p>
              </p:txBody>
            </p:sp>
            <p:sp>
              <p:nvSpPr>
                <p:cNvPr id="35" name="TextBox 34"/>
                <p:cNvSpPr txBox="1"/>
                <p:nvPr/>
              </p:nvSpPr>
              <p:spPr>
                <a:xfrm>
                  <a:off x="2667145" y="1087875"/>
                  <a:ext cx="323877" cy="461997"/>
                </a:xfrm>
                <a:prstGeom prst="rect">
                  <a:avLst/>
                </a:prstGeom>
                <a:noFill/>
              </p:spPr>
              <p:txBody>
                <a:bodyPr wrap="none">
                  <a:spAutoFit/>
                </a:bodyPr>
                <a:lstStyle/>
                <a:p>
                  <a:pPr>
                    <a:defRPr/>
                  </a:pPr>
                  <a:r>
                    <a:rPr lang="en-US" sz="2400" dirty="0">
                      <a:latin typeface="+mn-lt"/>
                      <a:ea typeface="+mn-ea"/>
                    </a:rPr>
                    <a:t>y</a:t>
                  </a:r>
                </a:p>
              </p:txBody>
            </p:sp>
            <p:sp>
              <p:nvSpPr>
                <p:cNvPr id="36" name="TextBox 35"/>
                <p:cNvSpPr txBox="1"/>
                <p:nvPr/>
              </p:nvSpPr>
              <p:spPr>
                <a:xfrm>
                  <a:off x="7714225" y="4706053"/>
                  <a:ext cx="317526" cy="461996"/>
                </a:xfrm>
                <a:prstGeom prst="rect">
                  <a:avLst/>
                </a:prstGeom>
                <a:noFill/>
              </p:spPr>
              <p:txBody>
                <a:bodyPr wrap="none">
                  <a:spAutoFit/>
                </a:bodyPr>
                <a:lstStyle/>
                <a:p>
                  <a:pPr>
                    <a:defRPr/>
                  </a:pPr>
                  <a:r>
                    <a:rPr lang="en-US" sz="2400" dirty="0">
                      <a:latin typeface="+mn-lt"/>
                      <a:ea typeface="+mn-ea"/>
                    </a:rPr>
                    <a:t>x</a:t>
                  </a:r>
                </a:p>
              </p:txBody>
            </p:sp>
            <p:sp>
              <p:nvSpPr>
                <p:cNvPr id="37" name="TextBox 36"/>
                <p:cNvSpPr txBox="1"/>
                <p:nvPr/>
              </p:nvSpPr>
              <p:spPr>
                <a:xfrm>
                  <a:off x="4303993" y="5696725"/>
                  <a:ext cx="317526" cy="461996"/>
                </a:xfrm>
                <a:prstGeom prst="rect">
                  <a:avLst/>
                </a:prstGeom>
                <a:noFill/>
              </p:spPr>
              <p:txBody>
                <a:bodyPr wrap="none">
                  <a:spAutoFit/>
                </a:bodyPr>
                <a:lstStyle/>
                <a:p>
                  <a:pPr>
                    <a:defRPr/>
                  </a:pPr>
                  <a:r>
                    <a:rPr lang="en-US" sz="2400" dirty="0">
                      <a:latin typeface="+mn-lt"/>
                      <a:ea typeface="+mn-ea"/>
                    </a:rPr>
                    <a:t>x</a:t>
                  </a:r>
                </a:p>
              </p:txBody>
            </p:sp>
            <p:sp>
              <p:nvSpPr>
                <p:cNvPr id="38" name="TextBox 37"/>
                <p:cNvSpPr txBox="1"/>
                <p:nvPr/>
              </p:nvSpPr>
              <p:spPr>
                <a:xfrm>
                  <a:off x="1333535" y="3467712"/>
                  <a:ext cx="325465" cy="461996"/>
                </a:xfrm>
                <a:prstGeom prst="rect">
                  <a:avLst/>
                </a:prstGeom>
                <a:noFill/>
              </p:spPr>
              <p:txBody>
                <a:bodyPr wrap="none">
                  <a:spAutoFit/>
                </a:bodyPr>
                <a:lstStyle/>
                <a:p>
                  <a:pPr>
                    <a:defRPr/>
                  </a:pPr>
                  <a:r>
                    <a:rPr lang="en-US" sz="2400" dirty="0">
                      <a:latin typeface="+mn-lt"/>
                      <a:ea typeface="+mn-ea"/>
                    </a:rPr>
                    <a:t>y</a:t>
                  </a:r>
                </a:p>
              </p:txBody>
            </p:sp>
            <p:sp>
              <p:nvSpPr>
                <p:cNvPr id="39" name="TextBox 38"/>
                <p:cNvSpPr txBox="1"/>
                <p:nvPr/>
              </p:nvSpPr>
              <p:spPr>
                <a:xfrm>
                  <a:off x="2038443" y="3921770"/>
                  <a:ext cx="323877" cy="461996"/>
                </a:xfrm>
                <a:prstGeom prst="rect">
                  <a:avLst/>
                </a:prstGeom>
                <a:noFill/>
              </p:spPr>
              <p:txBody>
                <a:bodyPr wrap="none">
                  <a:spAutoFit/>
                </a:bodyPr>
                <a:lstStyle/>
                <a:p>
                  <a:pPr>
                    <a:defRPr/>
                  </a:pPr>
                  <a:r>
                    <a:rPr lang="en-US" sz="2400" dirty="0">
                      <a:latin typeface="+mn-lt"/>
                      <a:ea typeface="+mn-ea"/>
                    </a:rPr>
                    <a:t>k</a:t>
                  </a:r>
                </a:p>
              </p:txBody>
            </p:sp>
            <p:sp>
              <p:nvSpPr>
                <p:cNvPr id="40" name="TextBox 39"/>
                <p:cNvSpPr txBox="1"/>
                <p:nvPr/>
              </p:nvSpPr>
              <p:spPr>
                <a:xfrm>
                  <a:off x="3886446" y="5010875"/>
                  <a:ext cx="346104" cy="461996"/>
                </a:xfrm>
                <a:prstGeom prst="rect">
                  <a:avLst/>
                </a:prstGeom>
                <a:noFill/>
              </p:spPr>
              <p:txBody>
                <a:bodyPr wrap="none">
                  <a:spAutoFit/>
                </a:bodyPr>
                <a:lstStyle/>
                <a:p>
                  <a:pPr>
                    <a:defRPr/>
                  </a:pPr>
                  <a:r>
                    <a:rPr lang="en-US" sz="2400" dirty="0">
                      <a:latin typeface="+mn-lt"/>
                      <a:ea typeface="+mn-ea"/>
                    </a:rPr>
                    <a:t>h</a:t>
                  </a:r>
                </a:p>
              </p:txBody>
            </p:sp>
            <p:sp>
              <p:nvSpPr>
                <p:cNvPr id="41" name="TextBox 40"/>
                <p:cNvSpPr txBox="1"/>
                <p:nvPr/>
              </p:nvSpPr>
              <p:spPr>
                <a:xfrm>
                  <a:off x="5316902" y="2688192"/>
                  <a:ext cx="292124" cy="461997"/>
                </a:xfrm>
                <a:prstGeom prst="rect">
                  <a:avLst/>
                </a:prstGeom>
                <a:noFill/>
              </p:spPr>
              <p:txBody>
                <a:bodyPr wrap="none">
                  <a:spAutoFit/>
                </a:bodyPr>
                <a:lstStyle/>
                <a:p>
                  <a:pPr>
                    <a:defRPr/>
                  </a:pPr>
                  <a:r>
                    <a:rPr lang="en-US" sz="2400" dirty="0">
                      <a:latin typeface="+mn-lt"/>
                      <a:ea typeface="+mn-ea"/>
                    </a:rPr>
                    <a:t>r</a:t>
                  </a:r>
                </a:p>
              </p:txBody>
            </p:sp>
            <p:cxnSp>
              <p:nvCxnSpPr>
                <p:cNvPr id="45" name="Straight Connector 44"/>
                <p:cNvCxnSpPr/>
                <p:nvPr/>
              </p:nvCxnSpPr>
              <p:spPr>
                <a:xfrm rot="5400000" flipH="1" flipV="1">
                  <a:off x="5201008" y="2591344"/>
                  <a:ext cx="762056" cy="762063"/>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2778279" y="4681423"/>
                <a:ext cx="347692" cy="461996"/>
              </a:xfrm>
              <a:prstGeom prst="rect">
                <a:avLst/>
              </a:prstGeom>
              <a:noFill/>
            </p:spPr>
            <p:txBody>
              <a:bodyPr wrap="none">
                <a:spAutoFit/>
              </a:bodyPr>
              <a:lstStyle/>
              <a:p>
                <a:pPr>
                  <a:defRPr/>
                </a:pPr>
                <a:r>
                  <a:rPr lang="en-US" sz="2400" dirty="0">
                    <a:latin typeface="+mn-lt"/>
                    <a:ea typeface="+mn-ea"/>
                  </a:rPr>
                  <a:t>o</a:t>
                </a:r>
              </a:p>
            </p:txBody>
          </p:sp>
        </p:grpSp>
        <p:graphicFrame>
          <p:nvGraphicFramePr>
            <p:cNvPr id="1027" name="Object 3"/>
            <p:cNvGraphicFramePr>
              <a:graphicFrameLocks noChangeAspect="1"/>
            </p:cNvGraphicFramePr>
            <p:nvPr/>
          </p:nvGraphicFramePr>
          <p:xfrm>
            <a:off x="5835748" y="2264925"/>
            <a:ext cx="341312" cy="309563"/>
          </p:xfrm>
          <a:graphic>
            <a:graphicData uri="http://schemas.openxmlformats.org/presentationml/2006/ole">
              <mc:AlternateContent xmlns:mc="http://schemas.openxmlformats.org/markup-compatibility/2006">
                <mc:Choice xmlns:v="urn:schemas-microsoft-com:vml" Requires="v">
                  <p:oleObj spid="_x0000_s7223" name="Equation" r:id="rId5" imgW="114120" imgH="114120" progId="Equation.3">
                    <p:embed/>
                  </p:oleObj>
                </mc:Choice>
                <mc:Fallback>
                  <p:oleObj name="Equation" r:id="rId5" imgW="114120" imgH="114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5748" y="2264925"/>
                          <a:ext cx="341312"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81000" y="381000"/>
            <a:ext cx="7772400" cy="1066800"/>
          </a:xfrm>
        </p:spPr>
        <p:txBody>
          <a:bodyPr/>
          <a:lstStyle/>
          <a:p>
            <a:pPr algn="l"/>
            <a:r>
              <a:rPr lang="en-US" sz="3200" u="sng" dirty="0">
                <a:latin typeface="Calibri" charset="0"/>
              </a:rPr>
              <a:t>POLAR COORDINATE SYSTEM</a:t>
            </a:r>
          </a:p>
        </p:txBody>
      </p:sp>
      <p:sp>
        <p:nvSpPr>
          <p:cNvPr id="4" name="Subtitle 3"/>
          <p:cNvSpPr>
            <a:spLocks noGrp="1"/>
          </p:cNvSpPr>
          <p:nvPr>
            <p:ph type="subTitle" idx="1"/>
          </p:nvPr>
        </p:nvSpPr>
        <p:spPr>
          <a:xfrm>
            <a:off x="533400" y="1447800"/>
            <a:ext cx="7772400" cy="762000"/>
          </a:xfrm>
        </p:spPr>
        <p:txBody>
          <a:bodyPr rtlCol="0">
            <a:normAutofit fontScale="85000" lnSpcReduction="10000"/>
          </a:bodyPr>
          <a:lstStyle/>
          <a:p>
            <a:pPr algn="l" fontAlgn="auto">
              <a:spcAft>
                <a:spcPts val="0"/>
              </a:spcAft>
              <a:buFont typeface="Arial" pitchFamily="34" charset="0"/>
              <a:buNone/>
              <a:defRPr/>
            </a:pPr>
            <a:r>
              <a:rPr lang="en-US" dirty="0">
                <a:solidFill>
                  <a:schemeClr val="tx1"/>
                </a:solidFill>
                <a:ea typeface="+mn-ea"/>
              </a:rPr>
              <a:t>U</a:t>
            </a:r>
            <a:r>
              <a:rPr lang="en-US" dirty="0" smtClean="0">
                <a:solidFill>
                  <a:schemeClr val="tx1"/>
                </a:solidFill>
                <a:ea typeface="+mn-ea"/>
              </a:rPr>
              <a:t>nder the polar coordinate system, however, we have</a:t>
            </a:r>
            <a:endParaRPr lang="en-US" dirty="0">
              <a:solidFill>
                <a:schemeClr val="tx1"/>
              </a:solidFill>
              <a:ea typeface="+mn-ea"/>
            </a:endParaRPr>
          </a:p>
        </p:txBody>
      </p:sp>
      <p:grpSp>
        <p:nvGrpSpPr>
          <p:cNvPr id="10244" name="Group 32"/>
          <p:cNvGrpSpPr>
            <a:grpSpLocks/>
          </p:cNvGrpSpPr>
          <p:nvPr/>
        </p:nvGrpSpPr>
        <p:grpSpPr bwMode="auto">
          <a:xfrm>
            <a:off x="3886200" y="2438400"/>
            <a:ext cx="3505200" cy="2105025"/>
            <a:chOff x="4419600" y="2819400"/>
            <a:chExt cx="3276600" cy="2105799"/>
          </a:xfrm>
        </p:grpSpPr>
        <p:sp>
          <p:nvSpPr>
            <p:cNvPr id="18" name="TextBox 17"/>
            <p:cNvSpPr txBox="1">
              <a:spLocks noRot="1" noChangeAspect="1" noMove="1" noResize="1" noEditPoints="1" noAdjustHandles="1" noChangeArrowheads="1" noChangeShapeType="1" noTextEdit="1"/>
            </p:cNvSpPr>
            <p:nvPr/>
          </p:nvSpPr>
          <p:spPr>
            <a:xfrm>
              <a:off x="4419600" y="2819400"/>
              <a:ext cx="1143000" cy="523220"/>
            </a:xfrm>
            <a:prstGeom prst="rect">
              <a:avLst/>
            </a:prstGeom>
            <a:blipFill rotWithShape="1">
              <a:blip r:embed="rId2"/>
              <a:stretch>
                <a:fillRect t="-10465" r="-7500" b="-32558"/>
              </a:stretch>
            </a:blipFill>
          </p:spPr>
          <p:txBody>
            <a:bodyPr/>
            <a:lstStyle/>
            <a:p>
              <a:pPr fontAlgn="auto">
                <a:spcBef>
                  <a:spcPts val="0"/>
                </a:spcBef>
                <a:spcAft>
                  <a:spcPts val="0"/>
                </a:spcAft>
                <a:defRPr/>
              </a:pPr>
              <a:r>
                <a:rPr lang="en-US">
                  <a:noFill/>
                  <a:latin typeface="+mn-lt"/>
                  <a:ea typeface="+mn-ea"/>
                  <a:cs typeface="+mn-cs"/>
                </a:rPr>
                <a:t> </a:t>
              </a:r>
            </a:p>
          </p:txBody>
        </p:sp>
        <p:grpSp>
          <p:nvGrpSpPr>
            <p:cNvPr id="10278" name="Group 29"/>
            <p:cNvGrpSpPr>
              <a:grpSpLocks/>
            </p:cNvGrpSpPr>
            <p:nvPr/>
          </p:nvGrpSpPr>
          <p:grpSpPr bwMode="auto">
            <a:xfrm>
              <a:off x="5181600" y="3342620"/>
              <a:ext cx="914400" cy="444520"/>
              <a:chOff x="5181600" y="3342620"/>
              <a:chExt cx="914400" cy="444520"/>
            </a:xfrm>
          </p:grpSpPr>
          <p:cxnSp>
            <p:nvCxnSpPr>
              <p:cNvPr id="22" name="Straight Connector 21"/>
              <p:cNvCxnSpPr/>
              <p:nvPr/>
            </p:nvCxnSpPr>
            <p:spPr>
              <a:xfrm>
                <a:off x="5180876" y="3341880"/>
                <a:ext cx="0" cy="43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180876" y="3781778"/>
                <a:ext cx="915608" cy="4765"/>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279" name="Group 28"/>
            <p:cNvGrpSpPr>
              <a:grpSpLocks/>
            </p:cNvGrpSpPr>
            <p:nvPr/>
          </p:nvGrpSpPr>
          <p:grpSpPr bwMode="auto">
            <a:xfrm>
              <a:off x="4876800" y="3342620"/>
              <a:ext cx="1219200" cy="1234156"/>
              <a:chOff x="4876800" y="3342620"/>
              <a:chExt cx="1219200" cy="1234156"/>
            </a:xfrm>
          </p:grpSpPr>
          <p:cxnSp>
            <p:nvCxnSpPr>
              <p:cNvPr id="26" name="Straight Connector 25"/>
              <p:cNvCxnSpPr/>
              <p:nvPr/>
            </p:nvCxnSpPr>
            <p:spPr>
              <a:xfrm>
                <a:off x="4876662" y="3341880"/>
                <a:ext cx="0" cy="123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76662" y="4577409"/>
                <a:ext cx="1219822"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a:spLocks noRot="1" noChangeAspect="1" noMove="1" noResize="1" noEditPoints="1" noAdjustHandles="1" noChangeArrowheads="1" noChangeShapeType="1" noTextEdit="1"/>
            </p:cNvSpPr>
            <p:nvPr/>
          </p:nvSpPr>
          <p:spPr>
            <a:xfrm>
              <a:off x="6172200" y="3581400"/>
              <a:ext cx="1524000" cy="646331"/>
            </a:xfrm>
            <a:prstGeom prst="rect">
              <a:avLst/>
            </a:prstGeom>
            <a:blipFill rotWithShape="1">
              <a:blip r:embed="rId3"/>
              <a:stretch>
                <a:fillRect l="-746" t="-5660" r="-106343" b="-14151"/>
              </a:stretch>
            </a:blipFill>
          </p:spPr>
          <p:txBody>
            <a:bodyPr/>
            <a:lstStyle/>
            <a:p>
              <a:pPr fontAlgn="auto">
                <a:spcBef>
                  <a:spcPts val="0"/>
                </a:spcBef>
                <a:spcAft>
                  <a:spcPts val="0"/>
                </a:spcAft>
                <a:defRPr/>
              </a:pPr>
              <a:r>
                <a:rPr lang="en-US">
                  <a:noFill/>
                  <a:latin typeface="+mn-lt"/>
                  <a:ea typeface="+mn-ea"/>
                  <a:cs typeface="+mn-cs"/>
                </a:rPr>
                <a:t> </a:t>
              </a:r>
            </a:p>
          </p:txBody>
        </p:sp>
        <p:sp>
          <p:nvSpPr>
            <p:cNvPr id="32" name="TextBox 31"/>
            <p:cNvSpPr txBox="1">
              <a:spLocks noRot="1" noChangeAspect="1" noMove="1" noResize="1" noEditPoints="1" noAdjustHandles="1" noChangeArrowheads="1" noChangeShapeType="1" noTextEdit="1"/>
            </p:cNvSpPr>
            <p:nvPr/>
          </p:nvSpPr>
          <p:spPr>
            <a:xfrm>
              <a:off x="6172200" y="4278868"/>
              <a:ext cx="1524000" cy="646331"/>
            </a:xfrm>
            <a:prstGeom prst="rect">
              <a:avLst/>
            </a:prstGeom>
            <a:blipFill rotWithShape="1">
              <a:blip r:embed="rId4"/>
              <a:stretch>
                <a:fillRect t="-5660" r="-65672" b="-14151"/>
              </a:stretch>
            </a:blipFill>
          </p:spPr>
          <p:txBody>
            <a:bodyPr/>
            <a:lstStyle/>
            <a:p>
              <a:pPr fontAlgn="auto">
                <a:spcBef>
                  <a:spcPts val="0"/>
                </a:spcBef>
                <a:spcAft>
                  <a:spcPts val="0"/>
                </a:spcAft>
                <a:defRPr/>
              </a:pPr>
              <a:r>
                <a:rPr lang="en-US">
                  <a:noFill/>
                  <a:latin typeface="+mn-lt"/>
                  <a:ea typeface="+mn-ea"/>
                  <a:cs typeface="+mn-cs"/>
                </a:rPr>
                <a:t> </a:t>
              </a:r>
            </a:p>
          </p:txBody>
        </p:sp>
      </p:grpSp>
      <p:sp>
        <p:nvSpPr>
          <p:cNvPr id="59" name="Subtitle 3"/>
          <p:cNvSpPr txBox="1">
            <a:spLocks noRot="1" noChangeAspect="1" noMove="1" noResize="1" noEditPoints="1" noAdjustHandles="1" noChangeArrowheads="1" noChangeShapeType="1" noTextEdit="1"/>
          </p:cNvSpPr>
          <p:nvPr/>
        </p:nvSpPr>
        <p:spPr>
          <a:xfrm>
            <a:off x="533400" y="5334000"/>
            <a:ext cx="7772400" cy="762000"/>
          </a:xfrm>
          <a:prstGeom prst="rect">
            <a:avLst/>
          </a:prstGeom>
          <a:blipFill rotWithShape="1">
            <a:blip r:embed="rId5"/>
            <a:stretch>
              <a:fillRect l="-1020" t="-4800" b="-16000"/>
            </a:stretch>
          </a:blipFill>
        </p:spPr>
        <p:txBody>
          <a:bodyPr/>
          <a:lstStyle/>
          <a:p>
            <a:pPr fontAlgn="auto">
              <a:spcBef>
                <a:spcPts val="0"/>
              </a:spcBef>
              <a:spcAft>
                <a:spcPts val="0"/>
              </a:spcAft>
              <a:defRPr/>
            </a:pPr>
            <a:r>
              <a:rPr lang="en-US">
                <a:noFill/>
                <a:latin typeface="+mn-lt"/>
                <a:ea typeface="+mn-ea"/>
                <a:cs typeface="+mn-cs"/>
              </a:rPr>
              <a:t> </a:t>
            </a:r>
          </a:p>
        </p:txBody>
      </p:sp>
      <p:sp>
        <p:nvSpPr>
          <p:cNvPr id="65" name="TextBox 64"/>
          <p:cNvSpPr txBox="1">
            <a:spLocks noRot="1" noChangeAspect="1" noMove="1" noResize="1" noEditPoints="1" noAdjustHandles="1" noChangeArrowheads="1" noChangeShapeType="1" noTextEdit="1"/>
          </p:cNvSpPr>
          <p:nvPr/>
        </p:nvSpPr>
        <p:spPr>
          <a:xfrm>
            <a:off x="685800" y="3364468"/>
            <a:ext cx="540224" cy="369332"/>
          </a:xfrm>
          <a:prstGeom prst="rect">
            <a:avLst/>
          </a:prstGeom>
          <a:blipFill rotWithShape="1">
            <a:blip r:embed="rId6"/>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grpSp>
        <p:nvGrpSpPr>
          <p:cNvPr id="10247" name="Group 71"/>
          <p:cNvGrpSpPr>
            <a:grpSpLocks/>
          </p:cNvGrpSpPr>
          <p:nvPr/>
        </p:nvGrpSpPr>
        <p:grpSpPr bwMode="auto">
          <a:xfrm>
            <a:off x="838200" y="1981200"/>
            <a:ext cx="2978150" cy="3200400"/>
            <a:chOff x="838200" y="1981200"/>
            <a:chExt cx="2978624" cy="3200400"/>
          </a:xfrm>
        </p:grpSpPr>
        <p:grpSp>
          <p:nvGrpSpPr>
            <p:cNvPr id="10252" name="Group 56"/>
            <p:cNvGrpSpPr>
              <a:grpSpLocks/>
            </p:cNvGrpSpPr>
            <p:nvPr/>
          </p:nvGrpSpPr>
          <p:grpSpPr bwMode="auto">
            <a:xfrm>
              <a:off x="1143000" y="2286000"/>
              <a:ext cx="2514600" cy="2552076"/>
              <a:chOff x="838200" y="3342620"/>
              <a:chExt cx="2514600" cy="2552076"/>
            </a:xfrm>
          </p:grpSpPr>
          <p:grpSp>
            <p:nvGrpSpPr>
              <p:cNvPr id="10263" name="Group 5"/>
              <p:cNvGrpSpPr>
                <a:grpSpLocks/>
              </p:cNvGrpSpPr>
              <p:nvPr/>
            </p:nvGrpSpPr>
            <p:grpSpPr bwMode="auto">
              <a:xfrm>
                <a:off x="1183944" y="3647420"/>
                <a:ext cx="1752600" cy="1953904"/>
                <a:chOff x="1183944" y="3647420"/>
                <a:chExt cx="1752600" cy="1953904"/>
              </a:xfrm>
            </p:grpSpPr>
            <p:sp>
              <p:nvSpPr>
                <p:cNvPr id="3" name="Oval 2"/>
                <p:cNvSpPr/>
                <p:nvPr/>
              </p:nvSpPr>
              <p:spPr>
                <a:xfrm>
                  <a:off x="1600370" y="4158595"/>
                  <a:ext cx="914546" cy="947738"/>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1371734" y="3914120"/>
                  <a:ext cx="1371818" cy="14478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1836946" y="4396720"/>
                  <a:ext cx="436632" cy="4445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1184379" y="3647420"/>
                  <a:ext cx="1752879" cy="1954213"/>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7" name="Oval 46"/>
              <p:cNvSpPr/>
              <p:nvPr/>
            </p:nvSpPr>
            <p:spPr>
              <a:xfrm>
                <a:off x="955743" y="3380720"/>
                <a:ext cx="2183160" cy="25146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65" name="Group 53"/>
              <p:cNvGrpSpPr>
                <a:grpSpLocks/>
              </p:cNvGrpSpPr>
              <p:nvPr/>
            </p:nvGrpSpPr>
            <p:grpSpPr bwMode="auto">
              <a:xfrm>
                <a:off x="838200" y="3342620"/>
                <a:ext cx="2514600" cy="2524780"/>
                <a:chOff x="838200" y="3342620"/>
                <a:chExt cx="2514600" cy="2524780"/>
              </a:xfrm>
            </p:grpSpPr>
            <p:cxnSp>
              <p:nvCxnSpPr>
                <p:cNvPr id="19" name="Straight Arrow Connector 18"/>
                <p:cNvCxnSpPr/>
                <p:nvPr/>
              </p:nvCxnSpPr>
              <p:spPr>
                <a:xfrm flipV="1">
                  <a:off x="838249" y="4618970"/>
                  <a:ext cx="2515000" cy="30163"/>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027476" y="3342620"/>
                  <a:ext cx="41282" cy="2532063"/>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066885" y="4036358"/>
                  <a:ext cx="1975164" cy="1150937"/>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532097" y="3507720"/>
                  <a:ext cx="982818" cy="2312988"/>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66885" y="4036358"/>
                  <a:ext cx="1975164" cy="1150937"/>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90816" y="3480733"/>
                  <a:ext cx="1122541" cy="23114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V="1">
                <a:off x="2057643" y="4604683"/>
                <a:ext cx="1295606" cy="444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Rot="1" noChangeAspect="1" noMove="1" noResize="1" noEditPoints="1" noAdjustHandles="1" noChangeArrowheads="1" noChangeShapeType="1" noTextEdit="1"/>
            </p:cNvSpPr>
            <p:nvPr/>
          </p:nvSpPr>
          <p:spPr>
            <a:xfrm>
              <a:off x="3260248" y="2785436"/>
              <a:ext cx="540224" cy="369332"/>
            </a:xfrm>
            <a:prstGeom prst="rect">
              <a:avLst/>
            </a:prstGeom>
            <a:blipFill rotWithShape="1">
              <a:blip r:embed="rId7"/>
              <a:stretch>
                <a:fillRect t="-8197" r="-21591"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1" name="TextBox 60"/>
            <p:cNvSpPr txBox="1">
              <a:spLocks noRot="1" noChangeAspect="1" noMove="1" noResize="1" noEditPoints="1" noAdjustHandles="1" noChangeArrowheads="1" noChangeShapeType="1" noTextEdit="1"/>
            </p:cNvSpPr>
            <p:nvPr/>
          </p:nvSpPr>
          <p:spPr>
            <a:xfrm>
              <a:off x="2743200" y="2209800"/>
              <a:ext cx="540224" cy="369332"/>
            </a:xfrm>
            <a:prstGeom prst="rect">
              <a:avLst/>
            </a:prstGeom>
            <a:blipFill rotWithShape="1">
              <a:blip r:embed="rId8"/>
              <a:stretch>
                <a:fillRect t="-8333" r="-20225" b="-25000"/>
              </a:stretch>
            </a:blipFill>
          </p:spPr>
          <p:txBody>
            <a:bodyPr/>
            <a:lstStyle/>
            <a:p>
              <a:pPr fontAlgn="auto">
                <a:spcBef>
                  <a:spcPts val="0"/>
                </a:spcBef>
                <a:spcAft>
                  <a:spcPts val="0"/>
                </a:spcAft>
                <a:defRPr/>
              </a:pPr>
              <a:r>
                <a:rPr lang="en-US">
                  <a:noFill/>
                  <a:latin typeface="+mn-lt"/>
                  <a:ea typeface="+mn-ea"/>
                  <a:cs typeface="+mn-cs"/>
                </a:rPr>
                <a:t> </a:t>
              </a:r>
            </a:p>
          </p:txBody>
        </p:sp>
        <p:sp>
          <p:nvSpPr>
            <p:cNvPr id="62" name="TextBox 61"/>
            <p:cNvSpPr txBox="1">
              <a:spLocks noRot="1" noChangeAspect="1" noMove="1" noResize="1" noEditPoints="1" noAdjustHandles="1" noChangeArrowheads="1" noChangeShapeType="1" noTextEdit="1"/>
            </p:cNvSpPr>
            <p:nvPr/>
          </p:nvSpPr>
          <p:spPr>
            <a:xfrm>
              <a:off x="2133600" y="1981200"/>
              <a:ext cx="540224" cy="369332"/>
            </a:xfrm>
            <a:prstGeom prst="rect">
              <a:avLst/>
            </a:prstGeom>
            <a:blipFill rotWithShape="1">
              <a:blip r:embed="rId9"/>
              <a:stretch>
                <a:fillRect t="-8197" r="-2022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3" name="TextBox 62"/>
            <p:cNvSpPr txBox="1">
              <a:spLocks noRot="1" noChangeAspect="1" noMove="1" noResize="1" noEditPoints="1" noAdjustHandles="1" noChangeArrowheads="1" noChangeShapeType="1" noTextEdit="1"/>
            </p:cNvSpPr>
            <p:nvPr/>
          </p:nvSpPr>
          <p:spPr>
            <a:xfrm>
              <a:off x="1476376" y="2133600"/>
              <a:ext cx="540224" cy="369332"/>
            </a:xfrm>
            <a:prstGeom prst="rect">
              <a:avLst/>
            </a:prstGeom>
            <a:blipFill rotWithShape="1">
              <a:blip r:embed="rId10"/>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4" name="TextBox 63"/>
            <p:cNvSpPr txBox="1">
              <a:spLocks noRot="1" noChangeAspect="1" noMove="1" noResize="1" noEditPoints="1" noAdjustHandles="1" noChangeArrowheads="1" noChangeShapeType="1" noTextEdit="1"/>
            </p:cNvSpPr>
            <p:nvPr/>
          </p:nvSpPr>
          <p:spPr>
            <a:xfrm>
              <a:off x="876296" y="2654852"/>
              <a:ext cx="540224" cy="369332"/>
            </a:xfrm>
            <a:prstGeom prst="rect">
              <a:avLst/>
            </a:prstGeom>
            <a:blipFill rotWithShape="1">
              <a:blip r:embed="rId11"/>
              <a:stretch>
                <a:fillRect t="-8333" r="-45455" b="-26667"/>
              </a:stretch>
            </a:blipFill>
          </p:spPr>
          <p:txBody>
            <a:bodyPr/>
            <a:lstStyle/>
            <a:p>
              <a:pPr fontAlgn="auto">
                <a:spcBef>
                  <a:spcPts val="0"/>
                </a:spcBef>
                <a:spcAft>
                  <a:spcPts val="0"/>
                </a:spcAft>
                <a:defRPr/>
              </a:pPr>
              <a:r>
                <a:rPr lang="en-US">
                  <a:noFill/>
                  <a:latin typeface="+mn-lt"/>
                  <a:ea typeface="+mn-ea"/>
                  <a:cs typeface="+mn-cs"/>
                </a:rPr>
                <a:t> </a:t>
              </a:r>
            </a:p>
          </p:txBody>
        </p:sp>
        <p:sp>
          <p:nvSpPr>
            <p:cNvPr id="66" name="TextBox 65"/>
            <p:cNvSpPr txBox="1">
              <a:spLocks noRot="1" noChangeAspect="1" noMove="1" noResize="1" noEditPoints="1" noAdjustHandles="1" noChangeArrowheads="1" noChangeShapeType="1" noTextEdit="1"/>
            </p:cNvSpPr>
            <p:nvPr/>
          </p:nvSpPr>
          <p:spPr>
            <a:xfrm>
              <a:off x="838200" y="4050268"/>
              <a:ext cx="540224" cy="369332"/>
            </a:xfrm>
            <a:prstGeom prst="rect">
              <a:avLst/>
            </a:prstGeom>
            <a:blipFill rotWithShape="1">
              <a:blip r:embed="rId12"/>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7" name="TextBox 66"/>
            <p:cNvSpPr txBox="1">
              <a:spLocks noRot="1" noChangeAspect="1" noMove="1" noResize="1" noEditPoints="1" noAdjustHandles="1" noChangeArrowheads="1" noChangeShapeType="1" noTextEdit="1"/>
            </p:cNvSpPr>
            <p:nvPr/>
          </p:nvSpPr>
          <p:spPr>
            <a:xfrm>
              <a:off x="1440976" y="4736068"/>
              <a:ext cx="540224" cy="369332"/>
            </a:xfrm>
            <a:prstGeom prst="rect">
              <a:avLst/>
            </a:prstGeom>
            <a:blipFill rotWithShape="1">
              <a:blip r:embed="rId13"/>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8" name="TextBox 67"/>
            <p:cNvSpPr txBox="1">
              <a:spLocks noRot="1" noChangeAspect="1" noMove="1" noResize="1" noEditPoints="1" noAdjustHandles="1" noChangeArrowheads="1" noChangeShapeType="1" noTextEdit="1"/>
            </p:cNvSpPr>
            <p:nvPr/>
          </p:nvSpPr>
          <p:spPr>
            <a:xfrm>
              <a:off x="2124072" y="4812268"/>
              <a:ext cx="540224" cy="369332"/>
            </a:xfrm>
            <a:prstGeom prst="rect">
              <a:avLst/>
            </a:prstGeom>
            <a:blipFill rotWithShape="1">
              <a:blip r:embed="rId14"/>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9" name="TextBox 68"/>
            <p:cNvSpPr txBox="1">
              <a:spLocks noRot="1" noChangeAspect="1" noMove="1" noResize="1" noEditPoints="1" noAdjustHandles="1" noChangeArrowheads="1" noChangeShapeType="1" noTextEdit="1"/>
            </p:cNvSpPr>
            <p:nvPr/>
          </p:nvSpPr>
          <p:spPr>
            <a:xfrm>
              <a:off x="2819400" y="4659868"/>
              <a:ext cx="540224" cy="369332"/>
            </a:xfrm>
            <a:prstGeom prst="rect">
              <a:avLst/>
            </a:prstGeom>
            <a:blipFill rotWithShape="1">
              <a:blip r:embed="rId15"/>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70" name="TextBox 69"/>
            <p:cNvSpPr txBox="1">
              <a:spLocks noRot="1" noChangeAspect="1" noMove="1" noResize="1" noEditPoints="1" noAdjustHandles="1" noChangeArrowheads="1" noChangeShapeType="1" noTextEdit="1"/>
            </p:cNvSpPr>
            <p:nvPr/>
          </p:nvSpPr>
          <p:spPr>
            <a:xfrm>
              <a:off x="3276600" y="4050268"/>
              <a:ext cx="540224" cy="369332"/>
            </a:xfrm>
            <a:prstGeom prst="rect">
              <a:avLst/>
            </a:prstGeom>
            <a:blipFill rotWithShape="1">
              <a:blip r:embed="rId16"/>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grpSp>
      <p:sp>
        <p:nvSpPr>
          <p:cNvPr id="71" name="TextBox 70"/>
          <p:cNvSpPr txBox="1">
            <a:spLocks noRot="1" noChangeAspect="1" noMove="1" noResize="1" noEditPoints="1" noAdjustHandles="1" noChangeArrowheads="1" noChangeShapeType="1" noTextEdit="1"/>
          </p:cNvSpPr>
          <p:nvPr/>
        </p:nvSpPr>
        <p:spPr>
          <a:xfrm>
            <a:off x="3498376" y="3364468"/>
            <a:ext cx="540224" cy="369332"/>
          </a:xfrm>
          <a:prstGeom prst="rect">
            <a:avLst/>
          </a:prstGeom>
          <a:blipFill rotWithShape="1">
            <a:blip r:embed="rId17"/>
            <a:stretch>
              <a:fillRect t="-8197" r="-786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73" name="Oval 72"/>
          <p:cNvSpPr/>
          <p:nvPr/>
        </p:nvSpPr>
        <p:spPr>
          <a:xfrm>
            <a:off x="2701925" y="2679700"/>
            <a:ext cx="76200"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TextBox 73"/>
          <p:cNvSpPr txBox="1">
            <a:spLocks noChangeArrowheads="1"/>
          </p:cNvSpPr>
          <p:nvPr/>
        </p:nvSpPr>
        <p:spPr bwMode="auto">
          <a:xfrm>
            <a:off x="2482850" y="3516313"/>
            <a:ext cx="1127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latin typeface="Calibri" charset="0"/>
              </a:rPr>
              <a:t>Polar axis</a:t>
            </a:r>
          </a:p>
        </p:txBody>
      </p:sp>
      <p:sp>
        <p:nvSpPr>
          <p:cNvPr id="75" name="TextBox 74"/>
          <p:cNvSpPr txBox="1">
            <a:spLocks noChangeArrowheads="1"/>
          </p:cNvSpPr>
          <p:nvPr/>
        </p:nvSpPr>
        <p:spPr bwMode="auto">
          <a:xfrm rot="-2120639">
            <a:off x="1914525" y="3221038"/>
            <a:ext cx="87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latin typeface="Calibri" charset="0"/>
              </a:rPr>
              <a:t>pole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noRot="1" noChangeAspect="1" noMove="1" noResize="1" noEditPoints="1" noAdjustHandles="1" noChangeArrowheads="1" noChangeShapeType="1" noTextEdit="1"/>
          </p:cNvSpPr>
          <p:nvPr>
            <p:ph type="subTitle" idx="1"/>
          </p:nvPr>
        </p:nvSpPr>
        <p:spPr>
          <a:xfrm>
            <a:off x="304800" y="304800"/>
            <a:ext cx="8382000" cy="6324600"/>
          </a:xfrm>
          <a:blipFill rotWithShape="1">
            <a:blip r:embed="rId2"/>
            <a:stretch>
              <a:fillRect l="-1818" t="-1252" r="-1455"/>
            </a:stretch>
          </a:blipFill>
          <a:ln>
            <a:miter lim="800000"/>
            <a:headEnd/>
            <a:tailEnd/>
          </a:ln>
          <a:extLst/>
        </p:spPr>
        <p:txBody>
          <a:bodyPr/>
          <a:lstStyle/>
          <a:p>
            <a:pPr>
              <a:defRPr/>
            </a:pPr>
            <a:r>
              <a:rPr lang="en-PH">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checkerboard(across)">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81000" y="381000"/>
            <a:ext cx="7772400" cy="1066800"/>
          </a:xfrm>
        </p:spPr>
        <p:txBody>
          <a:bodyPr/>
          <a:lstStyle/>
          <a:p>
            <a:pPr algn="l"/>
            <a:r>
              <a:rPr lang="en-US" sz="3200" u="sng">
                <a:latin typeface="Calibri" charset="0"/>
              </a:rPr>
              <a:t>POLAR COORDINATE SYSTEM</a:t>
            </a:r>
          </a:p>
        </p:txBody>
      </p:sp>
      <p:sp>
        <p:nvSpPr>
          <p:cNvPr id="4" name="Subtitle 3"/>
          <p:cNvSpPr>
            <a:spLocks noGrp="1"/>
          </p:cNvSpPr>
          <p:nvPr>
            <p:ph type="subTitle" idx="1"/>
          </p:nvPr>
        </p:nvSpPr>
        <p:spPr>
          <a:xfrm>
            <a:off x="533400" y="1447800"/>
            <a:ext cx="7772400" cy="762000"/>
          </a:xfrm>
        </p:spPr>
        <p:txBody>
          <a:bodyPr rtlCol="0">
            <a:normAutofit fontScale="85000" lnSpcReduction="10000"/>
          </a:bodyPr>
          <a:lstStyle/>
          <a:p>
            <a:pPr algn="l" fontAlgn="auto">
              <a:spcAft>
                <a:spcPts val="0"/>
              </a:spcAft>
              <a:buFont typeface="Arial" pitchFamily="34" charset="0"/>
              <a:buNone/>
              <a:defRPr/>
            </a:pPr>
            <a:r>
              <a:rPr lang="en-US" dirty="0" smtClean="0">
                <a:solidFill>
                  <a:schemeClr val="tx1"/>
                </a:solidFill>
                <a:ea typeface="+mn-ea"/>
              </a:rPr>
              <a:t>In the given point, it has the following coordinate </a:t>
            </a:r>
            <a:endParaRPr lang="en-US" dirty="0">
              <a:solidFill>
                <a:schemeClr val="tx1"/>
              </a:solidFill>
              <a:ea typeface="+mn-ea"/>
            </a:endParaRPr>
          </a:p>
        </p:txBody>
      </p:sp>
      <p:sp>
        <p:nvSpPr>
          <p:cNvPr id="59" name="Subtitle 3"/>
          <p:cNvSpPr txBox="1">
            <a:spLocks noRot="1" noChangeAspect="1" noMove="1" noResize="1" noEditPoints="1" noAdjustHandles="1" noChangeArrowheads="1" noChangeShapeType="1" noTextEdit="1"/>
          </p:cNvSpPr>
          <p:nvPr/>
        </p:nvSpPr>
        <p:spPr>
          <a:xfrm>
            <a:off x="533400" y="5334000"/>
            <a:ext cx="7772400" cy="762000"/>
          </a:xfrm>
          <a:prstGeom prst="rect">
            <a:avLst/>
          </a:prstGeom>
          <a:blipFill rotWithShape="1">
            <a:blip r:embed="rId2"/>
            <a:stretch>
              <a:fillRect l="-549" t="-8000" b="-5600"/>
            </a:stretch>
          </a:blipFill>
        </p:spPr>
        <p:txBody>
          <a:bodyPr/>
          <a:lstStyle/>
          <a:p>
            <a:pPr fontAlgn="auto">
              <a:spcBef>
                <a:spcPts val="0"/>
              </a:spcBef>
              <a:spcAft>
                <a:spcPts val="0"/>
              </a:spcAft>
              <a:defRPr/>
            </a:pPr>
            <a:r>
              <a:rPr lang="en-US">
                <a:noFill/>
                <a:latin typeface="+mn-lt"/>
                <a:ea typeface="+mn-ea"/>
                <a:cs typeface="+mn-cs"/>
              </a:rPr>
              <a:t> </a:t>
            </a:r>
          </a:p>
        </p:txBody>
      </p:sp>
      <p:sp>
        <p:nvSpPr>
          <p:cNvPr id="65" name="TextBox 64"/>
          <p:cNvSpPr txBox="1">
            <a:spLocks noRot="1" noChangeAspect="1" noMove="1" noResize="1" noEditPoints="1" noAdjustHandles="1" noChangeArrowheads="1" noChangeShapeType="1" noTextEdit="1"/>
          </p:cNvSpPr>
          <p:nvPr/>
        </p:nvSpPr>
        <p:spPr>
          <a:xfrm>
            <a:off x="685800" y="3364468"/>
            <a:ext cx="540224" cy="369332"/>
          </a:xfrm>
          <a:prstGeom prst="rect">
            <a:avLst/>
          </a:prstGeom>
          <a:blipFill rotWithShape="1">
            <a:blip r:embed="rId3"/>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grpSp>
        <p:nvGrpSpPr>
          <p:cNvPr id="12294" name="Group 71"/>
          <p:cNvGrpSpPr>
            <a:grpSpLocks/>
          </p:cNvGrpSpPr>
          <p:nvPr/>
        </p:nvGrpSpPr>
        <p:grpSpPr bwMode="auto">
          <a:xfrm>
            <a:off x="838200" y="1981200"/>
            <a:ext cx="2978150" cy="3200400"/>
            <a:chOff x="838200" y="1981200"/>
            <a:chExt cx="2978624" cy="3200400"/>
          </a:xfrm>
        </p:grpSpPr>
        <p:grpSp>
          <p:nvGrpSpPr>
            <p:cNvPr id="12299" name="Group 56"/>
            <p:cNvGrpSpPr>
              <a:grpSpLocks/>
            </p:cNvGrpSpPr>
            <p:nvPr/>
          </p:nvGrpSpPr>
          <p:grpSpPr bwMode="auto">
            <a:xfrm>
              <a:off x="1143000" y="2286000"/>
              <a:ext cx="2514600" cy="2552076"/>
              <a:chOff x="838200" y="3342620"/>
              <a:chExt cx="2514600" cy="2552076"/>
            </a:xfrm>
          </p:grpSpPr>
          <p:grpSp>
            <p:nvGrpSpPr>
              <p:cNvPr id="12310" name="Group 5"/>
              <p:cNvGrpSpPr>
                <a:grpSpLocks/>
              </p:cNvGrpSpPr>
              <p:nvPr/>
            </p:nvGrpSpPr>
            <p:grpSpPr bwMode="auto">
              <a:xfrm>
                <a:off x="1183944" y="3647420"/>
                <a:ext cx="1752600" cy="1953904"/>
                <a:chOff x="1183944" y="3647420"/>
                <a:chExt cx="1752600" cy="1953904"/>
              </a:xfrm>
            </p:grpSpPr>
            <p:sp>
              <p:nvSpPr>
                <p:cNvPr id="3" name="Oval 2"/>
                <p:cNvSpPr/>
                <p:nvPr/>
              </p:nvSpPr>
              <p:spPr>
                <a:xfrm>
                  <a:off x="1600370" y="4158595"/>
                  <a:ext cx="914546" cy="947738"/>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1371734" y="3914120"/>
                  <a:ext cx="1371818" cy="14478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1836946" y="4396720"/>
                  <a:ext cx="436632" cy="4445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1184379" y="3647420"/>
                  <a:ext cx="1752879" cy="1954213"/>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7" name="Oval 46"/>
              <p:cNvSpPr/>
              <p:nvPr/>
            </p:nvSpPr>
            <p:spPr>
              <a:xfrm>
                <a:off x="955743" y="3380720"/>
                <a:ext cx="2183160" cy="2514600"/>
              </a:xfrm>
              <a:prstGeom prst="ellipse">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312" name="Group 53"/>
              <p:cNvGrpSpPr>
                <a:grpSpLocks/>
              </p:cNvGrpSpPr>
              <p:nvPr/>
            </p:nvGrpSpPr>
            <p:grpSpPr bwMode="auto">
              <a:xfrm>
                <a:off x="838200" y="3342620"/>
                <a:ext cx="2514600" cy="2524780"/>
                <a:chOff x="838200" y="3342620"/>
                <a:chExt cx="2514600" cy="2524780"/>
              </a:xfrm>
            </p:grpSpPr>
            <p:cxnSp>
              <p:nvCxnSpPr>
                <p:cNvPr id="19" name="Straight Arrow Connector 18"/>
                <p:cNvCxnSpPr/>
                <p:nvPr/>
              </p:nvCxnSpPr>
              <p:spPr>
                <a:xfrm flipV="1">
                  <a:off x="838249" y="4618970"/>
                  <a:ext cx="2515000" cy="30163"/>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027476" y="3342620"/>
                  <a:ext cx="41282" cy="2532063"/>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066885" y="4036358"/>
                  <a:ext cx="1975164" cy="1150937"/>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532097" y="3507720"/>
                  <a:ext cx="982818" cy="2312988"/>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66885" y="4036358"/>
                  <a:ext cx="1975164" cy="1150937"/>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90816" y="3480733"/>
                  <a:ext cx="1122541" cy="23114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V="1">
                <a:off x="2057643" y="4604683"/>
                <a:ext cx="1295606" cy="444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Rot="1" noChangeAspect="1" noMove="1" noResize="1" noEditPoints="1" noAdjustHandles="1" noChangeArrowheads="1" noChangeShapeType="1" noTextEdit="1"/>
            </p:cNvSpPr>
            <p:nvPr/>
          </p:nvSpPr>
          <p:spPr>
            <a:xfrm>
              <a:off x="3260248" y="2785436"/>
              <a:ext cx="540224" cy="369332"/>
            </a:xfrm>
            <a:prstGeom prst="rect">
              <a:avLst/>
            </a:prstGeom>
            <a:blipFill rotWithShape="1">
              <a:blip r:embed="rId4"/>
              <a:stretch>
                <a:fillRect t="-8197" r="-21591"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1" name="TextBox 60"/>
            <p:cNvSpPr txBox="1">
              <a:spLocks noRot="1" noChangeAspect="1" noMove="1" noResize="1" noEditPoints="1" noAdjustHandles="1" noChangeArrowheads="1" noChangeShapeType="1" noTextEdit="1"/>
            </p:cNvSpPr>
            <p:nvPr/>
          </p:nvSpPr>
          <p:spPr>
            <a:xfrm>
              <a:off x="2743200" y="2209800"/>
              <a:ext cx="540224" cy="369332"/>
            </a:xfrm>
            <a:prstGeom prst="rect">
              <a:avLst/>
            </a:prstGeom>
            <a:blipFill rotWithShape="1">
              <a:blip r:embed="rId5"/>
              <a:stretch>
                <a:fillRect t="-8333" r="-20225" b="-25000"/>
              </a:stretch>
            </a:blipFill>
          </p:spPr>
          <p:txBody>
            <a:bodyPr/>
            <a:lstStyle/>
            <a:p>
              <a:pPr fontAlgn="auto">
                <a:spcBef>
                  <a:spcPts val="0"/>
                </a:spcBef>
                <a:spcAft>
                  <a:spcPts val="0"/>
                </a:spcAft>
                <a:defRPr/>
              </a:pPr>
              <a:r>
                <a:rPr lang="en-US">
                  <a:noFill/>
                  <a:latin typeface="+mn-lt"/>
                  <a:ea typeface="+mn-ea"/>
                  <a:cs typeface="+mn-cs"/>
                </a:rPr>
                <a:t> </a:t>
              </a:r>
            </a:p>
          </p:txBody>
        </p:sp>
        <p:sp>
          <p:nvSpPr>
            <p:cNvPr id="62" name="TextBox 61"/>
            <p:cNvSpPr txBox="1">
              <a:spLocks noRot="1" noChangeAspect="1" noMove="1" noResize="1" noEditPoints="1" noAdjustHandles="1" noChangeArrowheads="1" noChangeShapeType="1" noTextEdit="1"/>
            </p:cNvSpPr>
            <p:nvPr/>
          </p:nvSpPr>
          <p:spPr>
            <a:xfrm>
              <a:off x="2133600" y="1981200"/>
              <a:ext cx="540224" cy="369332"/>
            </a:xfrm>
            <a:prstGeom prst="rect">
              <a:avLst/>
            </a:prstGeom>
            <a:blipFill rotWithShape="1">
              <a:blip r:embed="rId6"/>
              <a:stretch>
                <a:fillRect t="-8197" r="-2022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3" name="TextBox 62"/>
            <p:cNvSpPr txBox="1">
              <a:spLocks noRot="1" noChangeAspect="1" noMove="1" noResize="1" noEditPoints="1" noAdjustHandles="1" noChangeArrowheads="1" noChangeShapeType="1" noTextEdit="1"/>
            </p:cNvSpPr>
            <p:nvPr/>
          </p:nvSpPr>
          <p:spPr>
            <a:xfrm>
              <a:off x="1476376" y="2133600"/>
              <a:ext cx="540224" cy="369332"/>
            </a:xfrm>
            <a:prstGeom prst="rect">
              <a:avLst/>
            </a:prstGeom>
            <a:blipFill rotWithShape="1">
              <a:blip r:embed="rId7"/>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4" name="TextBox 63"/>
            <p:cNvSpPr txBox="1">
              <a:spLocks noRot="1" noChangeAspect="1" noMove="1" noResize="1" noEditPoints="1" noAdjustHandles="1" noChangeArrowheads="1" noChangeShapeType="1" noTextEdit="1"/>
            </p:cNvSpPr>
            <p:nvPr/>
          </p:nvSpPr>
          <p:spPr>
            <a:xfrm>
              <a:off x="876296" y="2654852"/>
              <a:ext cx="540224" cy="369332"/>
            </a:xfrm>
            <a:prstGeom prst="rect">
              <a:avLst/>
            </a:prstGeom>
            <a:blipFill rotWithShape="1">
              <a:blip r:embed="rId8"/>
              <a:stretch>
                <a:fillRect t="-8333" r="-45455" b="-26667"/>
              </a:stretch>
            </a:blipFill>
          </p:spPr>
          <p:txBody>
            <a:bodyPr/>
            <a:lstStyle/>
            <a:p>
              <a:pPr fontAlgn="auto">
                <a:spcBef>
                  <a:spcPts val="0"/>
                </a:spcBef>
                <a:spcAft>
                  <a:spcPts val="0"/>
                </a:spcAft>
                <a:defRPr/>
              </a:pPr>
              <a:r>
                <a:rPr lang="en-US">
                  <a:noFill/>
                  <a:latin typeface="+mn-lt"/>
                  <a:ea typeface="+mn-ea"/>
                  <a:cs typeface="+mn-cs"/>
                </a:rPr>
                <a:t> </a:t>
              </a:r>
            </a:p>
          </p:txBody>
        </p:sp>
        <p:sp>
          <p:nvSpPr>
            <p:cNvPr id="66" name="TextBox 65"/>
            <p:cNvSpPr txBox="1">
              <a:spLocks noRot="1" noChangeAspect="1" noMove="1" noResize="1" noEditPoints="1" noAdjustHandles="1" noChangeArrowheads="1" noChangeShapeType="1" noTextEdit="1"/>
            </p:cNvSpPr>
            <p:nvPr/>
          </p:nvSpPr>
          <p:spPr>
            <a:xfrm>
              <a:off x="838200" y="4050268"/>
              <a:ext cx="540224" cy="369332"/>
            </a:xfrm>
            <a:prstGeom prst="rect">
              <a:avLst/>
            </a:prstGeom>
            <a:blipFill rotWithShape="1">
              <a:blip r:embed="rId9"/>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7" name="TextBox 66"/>
            <p:cNvSpPr txBox="1">
              <a:spLocks noRot="1" noChangeAspect="1" noMove="1" noResize="1" noEditPoints="1" noAdjustHandles="1" noChangeArrowheads="1" noChangeShapeType="1" noTextEdit="1"/>
            </p:cNvSpPr>
            <p:nvPr/>
          </p:nvSpPr>
          <p:spPr>
            <a:xfrm>
              <a:off x="1440976" y="4736068"/>
              <a:ext cx="540224" cy="369332"/>
            </a:xfrm>
            <a:prstGeom prst="rect">
              <a:avLst/>
            </a:prstGeom>
            <a:blipFill rotWithShape="1">
              <a:blip r:embed="rId10"/>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8" name="TextBox 67"/>
            <p:cNvSpPr txBox="1">
              <a:spLocks noRot="1" noChangeAspect="1" noMove="1" noResize="1" noEditPoints="1" noAdjustHandles="1" noChangeArrowheads="1" noChangeShapeType="1" noTextEdit="1"/>
            </p:cNvSpPr>
            <p:nvPr/>
          </p:nvSpPr>
          <p:spPr>
            <a:xfrm>
              <a:off x="2124072" y="4812268"/>
              <a:ext cx="540224" cy="369332"/>
            </a:xfrm>
            <a:prstGeom prst="rect">
              <a:avLst/>
            </a:prstGeom>
            <a:blipFill rotWithShape="1">
              <a:blip r:embed="rId11"/>
              <a:stretch>
                <a:fillRect t="-8197" r="-44944"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69" name="TextBox 68"/>
            <p:cNvSpPr txBox="1">
              <a:spLocks noRot="1" noChangeAspect="1" noMove="1" noResize="1" noEditPoints="1" noAdjustHandles="1" noChangeArrowheads="1" noChangeShapeType="1" noTextEdit="1"/>
            </p:cNvSpPr>
            <p:nvPr/>
          </p:nvSpPr>
          <p:spPr>
            <a:xfrm>
              <a:off x="2819400" y="4659868"/>
              <a:ext cx="540224" cy="369332"/>
            </a:xfrm>
            <a:prstGeom prst="rect">
              <a:avLst/>
            </a:prstGeom>
            <a:blipFill rotWithShape="1">
              <a:blip r:embed="rId12"/>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70" name="TextBox 69"/>
            <p:cNvSpPr txBox="1">
              <a:spLocks noRot="1" noChangeAspect="1" noMove="1" noResize="1" noEditPoints="1" noAdjustHandles="1" noChangeArrowheads="1" noChangeShapeType="1" noTextEdit="1"/>
            </p:cNvSpPr>
            <p:nvPr/>
          </p:nvSpPr>
          <p:spPr>
            <a:xfrm>
              <a:off x="3276600" y="4050268"/>
              <a:ext cx="540224" cy="369332"/>
            </a:xfrm>
            <a:prstGeom prst="rect">
              <a:avLst/>
            </a:prstGeom>
            <a:blipFill rotWithShape="1">
              <a:blip r:embed="rId13"/>
              <a:stretch>
                <a:fillRect t="-8197" r="-45455" b="-24590"/>
              </a:stretch>
            </a:blipFill>
          </p:spPr>
          <p:txBody>
            <a:bodyPr/>
            <a:lstStyle/>
            <a:p>
              <a:pPr fontAlgn="auto">
                <a:spcBef>
                  <a:spcPts val="0"/>
                </a:spcBef>
                <a:spcAft>
                  <a:spcPts val="0"/>
                </a:spcAft>
                <a:defRPr/>
              </a:pPr>
              <a:r>
                <a:rPr lang="en-US">
                  <a:noFill/>
                  <a:latin typeface="+mn-lt"/>
                  <a:ea typeface="+mn-ea"/>
                  <a:cs typeface="+mn-cs"/>
                </a:rPr>
                <a:t> </a:t>
              </a:r>
            </a:p>
          </p:txBody>
        </p:sp>
      </p:grpSp>
      <p:sp>
        <p:nvSpPr>
          <p:cNvPr id="71" name="TextBox 70"/>
          <p:cNvSpPr txBox="1">
            <a:spLocks noRot="1" noChangeAspect="1" noMove="1" noResize="1" noEditPoints="1" noAdjustHandles="1" noChangeArrowheads="1" noChangeShapeType="1" noTextEdit="1"/>
          </p:cNvSpPr>
          <p:nvPr/>
        </p:nvSpPr>
        <p:spPr>
          <a:xfrm>
            <a:off x="3498376" y="3364468"/>
            <a:ext cx="540224" cy="369332"/>
          </a:xfrm>
          <a:prstGeom prst="rect">
            <a:avLst/>
          </a:prstGeom>
          <a:blipFill rotWithShape="1">
            <a:blip r:embed="rId14"/>
            <a:stretch>
              <a:fillRect t="-8197" r="-7865" b="-24590"/>
            </a:stretch>
          </a:blipFill>
        </p:spPr>
        <p:txBody>
          <a:bodyPr/>
          <a:lstStyle/>
          <a:p>
            <a:pPr fontAlgn="auto">
              <a:spcBef>
                <a:spcPts val="0"/>
              </a:spcBef>
              <a:spcAft>
                <a:spcPts val="0"/>
              </a:spcAft>
              <a:defRPr/>
            </a:pPr>
            <a:r>
              <a:rPr lang="en-US">
                <a:noFill/>
                <a:latin typeface="+mn-lt"/>
                <a:ea typeface="+mn-ea"/>
                <a:cs typeface="+mn-cs"/>
              </a:rPr>
              <a:t> </a:t>
            </a:r>
          </a:p>
        </p:txBody>
      </p:sp>
      <p:sp>
        <p:nvSpPr>
          <p:cNvPr id="73" name="Oval 72"/>
          <p:cNvSpPr/>
          <p:nvPr/>
        </p:nvSpPr>
        <p:spPr>
          <a:xfrm>
            <a:off x="2689225" y="2652713"/>
            <a:ext cx="76200"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Rot="1" noChangeAspect="1" noMove="1" noResize="1" noEditPoints="1" noAdjustHandles="1" noChangeArrowheads="1" noChangeShapeType="1" noTextEdit="1"/>
          </p:cNvSpPr>
          <p:nvPr/>
        </p:nvSpPr>
        <p:spPr>
          <a:xfrm>
            <a:off x="4267200" y="2600980"/>
            <a:ext cx="3200400" cy="523220"/>
          </a:xfrm>
          <a:prstGeom prst="rect">
            <a:avLst/>
          </a:prstGeom>
          <a:blipFill rotWithShape="1">
            <a:blip r:embed="rId15"/>
            <a:stretch>
              <a:fillRect t="-10465" b="-32558"/>
            </a:stretch>
          </a:blipFill>
        </p:spPr>
        <p:txBody>
          <a:bodyPr/>
          <a:lstStyle/>
          <a:p>
            <a:pPr fontAlgn="auto">
              <a:spcBef>
                <a:spcPts val="0"/>
              </a:spcBef>
              <a:spcAft>
                <a:spcPts val="0"/>
              </a:spcAft>
              <a:defRPr/>
            </a:pPr>
            <a:r>
              <a:rPr lang="en-US">
                <a:noFill/>
                <a:latin typeface="+mn-lt"/>
                <a:ea typeface="+mn-ea"/>
                <a:cs typeface="+mn-cs"/>
              </a:rPr>
              <a:t> </a:t>
            </a:r>
          </a:p>
        </p:txBody>
      </p:sp>
      <p:sp>
        <p:nvSpPr>
          <p:cNvPr id="48" name="TextBox 47"/>
          <p:cNvSpPr txBox="1">
            <a:spLocks noRot="1" noChangeAspect="1" noMove="1" noResize="1" noEditPoints="1" noAdjustHandles="1" noChangeArrowheads="1" noChangeShapeType="1" noTextEdit="1"/>
          </p:cNvSpPr>
          <p:nvPr/>
        </p:nvSpPr>
        <p:spPr>
          <a:xfrm>
            <a:off x="4572000" y="3048000"/>
            <a:ext cx="3733800" cy="1815882"/>
          </a:xfrm>
          <a:prstGeom prst="rect">
            <a:avLst/>
          </a:prstGeom>
          <a:blipFill rotWithShape="1">
            <a:blip r:embed="rId16"/>
            <a:stretch>
              <a:fillRect l="-3263" t="-3020" r="-10930" b="-8725"/>
            </a:stretch>
          </a:blipFill>
        </p:spPr>
        <p:txBody>
          <a:bodyPr/>
          <a:lstStyle/>
          <a:p>
            <a:pPr fontAlgn="auto">
              <a:spcBef>
                <a:spcPts val="0"/>
              </a:spcBef>
              <a:spcAft>
                <a:spcPts val="0"/>
              </a:spcAft>
              <a:defRPr/>
            </a:pPr>
            <a:r>
              <a:rPr lang="en-US">
                <a:noFill/>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1"/>
          <p:cNvSpPr>
            <a:spLocks noGrp="1"/>
          </p:cNvSpPr>
          <p:nvPr>
            <p:ph type="subTitle" idx="1"/>
          </p:nvPr>
        </p:nvSpPr>
        <p:spPr>
          <a:xfrm>
            <a:off x="304800" y="304800"/>
            <a:ext cx="8534400" cy="6324600"/>
          </a:xfrm>
        </p:spPr>
        <p:txBody>
          <a:bodyPr/>
          <a:lstStyle/>
          <a:p>
            <a:r>
              <a:rPr lang="en-PH" sz="2800" b="1" i="1" dirty="0">
                <a:solidFill>
                  <a:schemeClr val="tx1"/>
                </a:solidFill>
                <a:latin typeface="Calibri" charset="0"/>
              </a:rPr>
              <a:t>RELATIONS BETWEEN RECTANGULAR AND POLAR COORDINATES</a:t>
            </a:r>
            <a:endParaRPr lang="en-PH" sz="2800" dirty="0">
              <a:solidFill>
                <a:schemeClr val="tx1"/>
              </a:solidFill>
              <a:latin typeface="Calibri" charset="0"/>
            </a:endParaRPr>
          </a:p>
          <a:p>
            <a:pPr algn="just"/>
            <a:r>
              <a:rPr lang="en-PH" sz="2800" dirty="0">
                <a:solidFill>
                  <a:schemeClr val="tx1"/>
                </a:solidFill>
                <a:latin typeface="Calibri" charset="0"/>
              </a:rPr>
              <a:t>     </a:t>
            </a:r>
            <a:r>
              <a:rPr lang="en-PH" sz="2400" dirty="0">
                <a:solidFill>
                  <a:schemeClr val="tx1"/>
                </a:solidFill>
                <a:latin typeface="Calibri" charset="0"/>
              </a:rPr>
              <a:t>The transformation formulas that express the relationship between rectangular coordinates and polar coordinates of a point are as follows:</a:t>
            </a:r>
          </a:p>
          <a:p>
            <a:pPr algn="just"/>
            <a:r>
              <a:rPr lang="en-PH" sz="2800" dirty="0">
                <a:solidFill>
                  <a:schemeClr val="tx1"/>
                </a:solidFill>
                <a:latin typeface="Calibri" charset="0"/>
              </a:rPr>
              <a:t>						  and</a:t>
            </a:r>
          </a:p>
          <a:p>
            <a:pPr algn="just"/>
            <a:endParaRPr lang="en-PH" sz="2800" dirty="0">
              <a:solidFill>
                <a:schemeClr val="tx1"/>
              </a:solidFill>
              <a:latin typeface="Calibri" charset="0"/>
            </a:endParaRPr>
          </a:p>
          <a:p>
            <a:pPr algn="just"/>
            <a:r>
              <a:rPr lang="en-PH" sz="2800" dirty="0">
                <a:solidFill>
                  <a:schemeClr val="tx1"/>
                </a:solidFill>
                <a:latin typeface="Calibri" charset="0"/>
              </a:rPr>
              <a:t>				      </a:t>
            </a:r>
            <a:endParaRPr lang="en-PH" sz="2800" dirty="0" smtClean="0">
              <a:solidFill>
                <a:schemeClr val="tx1"/>
              </a:solidFill>
              <a:latin typeface="Calibri" charset="0"/>
            </a:endParaRPr>
          </a:p>
          <a:p>
            <a:pPr algn="just"/>
            <a:r>
              <a:rPr lang="en-PH" sz="2800" dirty="0">
                <a:solidFill>
                  <a:schemeClr val="tx1"/>
                </a:solidFill>
                <a:latin typeface="Calibri" charset="0"/>
              </a:rPr>
              <a:t> </a:t>
            </a:r>
            <a:r>
              <a:rPr lang="en-PH" sz="2800" dirty="0" smtClean="0">
                <a:solidFill>
                  <a:schemeClr val="tx1"/>
                </a:solidFill>
                <a:latin typeface="Calibri" charset="0"/>
              </a:rPr>
              <a:t>                                        Also,                          or</a:t>
            </a:r>
            <a:endParaRPr lang="en-PH" sz="2800" dirty="0">
              <a:solidFill>
                <a:schemeClr val="tx1"/>
              </a:solidFill>
              <a:latin typeface="Calibri" charset="0"/>
            </a:endParaRPr>
          </a:p>
          <a:p>
            <a:pPr algn="just"/>
            <a:r>
              <a:rPr lang="en-PH" sz="2800" dirty="0">
                <a:solidFill>
                  <a:schemeClr val="tx1"/>
                </a:solidFill>
                <a:latin typeface="Calibri" charset="0"/>
              </a:rPr>
              <a:t>						        </a:t>
            </a:r>
            <a:r>
              <a:rPr lang="en-PH" sz="2800" dirty="0" smtClean="0">
                <a:solidFill>
                  <a:schemeClr val="tx1"/>
                </a:solidFill>
                <a:latin typeface="Calibri" charset="0"/>
              </a:rPr>
              <a:t> </a:t>
            </a:r>
            <a:r>
              <a:rPr lang="en-PH" sz="2800" dirty="0">
                <a:solidFill>
                  <a:schemeClr val="tx1"/>
                </a:solidFill>
                <a:latin typeface="Calibri" charset="0"/>
              </a:rPr>
              <a:t>				</a:t>
            </a:r>
          </a:p>
          <a:p>
            <a:pPr algn="just"/>
            <a:r>
              <a:rPr lang="en-PH" sz="2800" dirty="0">
                <a:solidFill>
                  <a:schemeClr val="tx1"/>
                </a:solidFill>
                <a:latin typeface="Calibri" charset="0"/>
              </a:rPr>
              <a:t>						   ; 	</a:t>
            </a:r>
          </a:p>
          <a:p>
            <a:pPr algn="just"/>
            <a:endParaRPr lang="en-PH" sz="2400" dirty="0">
              <a:solidFill>
                <a:schemeClr val="tx1"/>
              </a:solidFill>
              <a:latin typeface="Calibri"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443071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8" y="2438400"/>
            <a:ext cx="13573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138" y="2362200"/>
            <a:ext cx="1312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50" y="3429000"/>
            <a:ext cx="17383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395663"/>
            <a:ext cx="173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038600"/>
            <a:ext cx="17367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6275" y="3962400"/>
            <a:ext cx="1736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p:cNvPicPr>
            <a:picLocks noChangeAspect="1" noChangeArrowheads="1"/>
          </p:cNvPicPr>
          <p:nvPr/>
        </p:nvPicPr>
        <p:blipFill>
          <a:blip r:embed="rId9">
            <a:duotone>
              <a:prstClr val="black"/>
              <a:schemeClr val="tx1">
                <a:tint val="45000"/>
                <a:satMod val="400000"/>
              </a:schemeClr>
            </a:duotone>
            <a:extLst/>
          </a:blip>
          <a:srcRect/>
          <a:stretch>
            <a:fillRect/>
          </a:stretch>
        </p:blipFill>
        <p:spPr bwMode="auto">
          <a:xfrm>
            <a:off x="4648200" y="5044440"/>
            <a:ext cx="1379015" cy="822960"/>
          </a:xfrm>
          <a:prstGeom prst="rect">
            <a:avLst/>
          </a:prstGeom>
          <a:noFill/>
          <a:ln>
            <a:noFill/>
          </a:ln>
          <a:effectLst/>
          <a:extLst/>
        </p:spPr>
      </p:pic>
      <p:pic>
        <p:nvPicPr>
          <p:cNvPr id="8204" name="Picture 12"/>
          <p:cNvPicPr>
            <a:picLocks noChangeAspect="1" noChangeArrowheads="1"/>
          </p:cNvPicPr>
          <p:nvPr/>
        </p:nvPicPr>
        <p:blipFill>
          <a:blip r:embed="rId10">
            <a:duotone>
              <a:prstClr val="black"/>
              <a:schemeClr val="tx1">
                <a:tint val="45000"/>
                <a:satMod val="400000"/>
              </a:schemeClr>
            </a:duotone>
            <a:extLst/>
          </a:blip>
          <a:srcRect/>
          <a:stretch>
            <a:fillRect/>
          </a:stretch>
        </p:blipFill>
        <p:spPr bwMode="auto">
          <a:xfrm>
            <a:off x="6248400" y="5105400"/>
            <a:ext cx="1569366" cy="822960"/>
          </a:xfrm>
          <a:prstGeom prst="rect">
            <a:avLst/>
          </a:prstGeom>
          <a:noFill/>
          <a:ln>
            <a:noFill/>
          </a:ln>
          <a:effectLs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194">
                                            <p:txEl>
                                              <p:pRg st="1" end="1"/>
                                            </p:txEl>
                                          </p:spTgt>
                                        </p:tgtEl>
                                        <p:attrNameLst>
                                          <p:attrName>style.visibility</p:attrName>
                                        </p:attrNameLst>
                                      </p:cBhvr>
                                      <p:to>
                                        <p:strVal val="visible"/>
                                      </p:to>
                                    </p:set>
                                    <p:animEffect transition="in" filter="checkerboard(across)">
                                      <p:cBhvr>
                                        <p:cTn id="10" dur="500"/>
                                        <p:tgtEl>
                                          <p:spTgt spid="819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checkerboard(across)">
                                      <p:cBhvr>
                                        <p:cTn id="13" dur="500"/>
                                        <p:tgtEl>
                                          <p:spTgt spid="81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checkerboard(across)">
                                      <p:cBhvr>
                                        <p:cTn id="18" dur="500"/>
                                        <p:tgtEl>
                                          <p:spTgt spid="81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8194">
                                            <p:txEl>
                                              <p:pRg st="2" end="2"/>
                                            </p:txEl>
                                          </p:spTgt>
                                        </p:tgtEl>
                                        <p:attrNameLst>
                                          <p:attrName>style.visibility</p:attrName>
                                        </p:attrNameLst>
                                      </p:cBhvr>
                                      <p:to>
                                        <p:strVal val="visible"/>
                                      </p:to>
                                    </p:set>
                                    <p:animEffect transition="in" filter="checkerboard(across)">
                                      <p:cBhvr>
                                        <p:cTn id="23" dur="500"/>
                                        <p:tgtEl>
                                          <p:spTgt spid="819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8197"/>
                                        </p:tgtEl>
                                        <p:attrNameLst>
                                          <p:attrName>style.visibility</p:attrName>
                                        </p:attrNameLst>
                                      </p:cBhvr>
                                      <p:to>
                                        <p:strVal val="visible"/>
                                      </p:to>
                                    </p:set>
                                    <p:animEffect transition="in" filter="checkerboard(across)">
                                      <p:cBhvr>
                                        <p:cTn id="28" dur="500"/>
                                        <p:tgtEl>
                                          <p:spTgt spid="81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198"/>
                                        </p:tgtEl>
                                        <p:attrNameLst>
                                          <p:attrName>style.visibility</p:attrName>
                                        </p:attrNameLst>
                                      </p:cBhvr>
                                      <p:to>
                                        <p:strVal val="visible"/>
                                      </p:to>
                                    </p:set>
                                    <p:animEffect transition="in" filter="checkerboard(across)">
                                      <p:cBhvr>
                                        <p:cTn id="33" dur="500"/>
                                        <p:tgtEl>
                                          <p:spTgt spid="81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8199"/>
                                        </p:tgtEl>
                                        <p:attrNameLst>
                                          <p:attrName>style.visibility</p:attrName>
                                        </p:attrNameLst>
                                      </p:cBhvr>
                                      <p:to>
                                        <p:strVal val="visible"/>
                                      </p:to>
                                    </p:set>
                                    <p:animEffect transition="in" filter="checkerboard(across)">
                                      <p:cBhvr>
                                        <p:cTn id="38" dur="500"/>
                                        <p:tgtEl>
                                          <p:spTgt spid="81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8194">
                                            <p:txEl>
                                              <p:pRg st="4" end="4"/>
                                            </p:txEl>
                                          </p:spTgt>
                                        </p:tgtEl>
                                        <p:attrNameLst>
                                          <p:attrName>style.visibility</p:attrName>
                                        </p:attrNameLst>
                                      </p:cBhvr>
                                      <p:to>
                                        <p:strVal val="visible"/>
                                      </p:to>
                                    </p:set>
                                    <p:animEffect transition="in" filter="checkerboard(across)">
                                      <p:cBhvr>
                                        <p:cTn id="43" dur="500"/>
                                        <p:tgtEl>
                                          <p:spTgt spid="819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8194">
                                            <p:txEl>
                                              <p:pRg st="5" end="5"/>
                                            </p:txEl>
                                          </p:spTgt>
                                        </p:tgtEl>
                                        <p:attrNameLst>
                                          <p:attrName>style.visibility</p:attrName>
                                        </p:attrNameLst>
                                      </p:cBhvr>
                                      <p:to>
                                        <p:strVal val="visible"/>
                                      </p:to>
                                    </p:set>
                                    <p:animEffect transition="in" filter="checkerboard(across)">
                                      <p:cBhvr>
                                        <p:cTn id="48" dur="500"/>
                                        <p:tgtEl>
                                          <p:spTgt spid="8194">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8200"/>
                                        </p:tgtEl>
                                        <p:attrNameLst>
                                          <p:attrName>style.visibility</p:attrName>
                                        </p:attrNameLst>
                                      </p:cBhvr>
                                      <p:to>
                                        <p:strVal val="visible"/>
                                      </p:to>
                                    </p:set>
                                    <p:animEffect transition="in" filter="checkerboard(across)">
                                      <p:cBhvr>
                                        <p:cTn id="53" dur="500"/>
                                        <p:tgtEl>
                                          <p:spTgt spid="820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nodeType="clickEffect">
                                  <p:stCondLst>
                                    <p:cond delay="0"/>
                                  </p:stCondLst>
                                  <p:childTnLst>
                                    <p:set>
                                      <p:cBhvr>
                                        <p:cTn id="57" dur="1" fill="hold">
                                          <p:stCondLst>
                                            <p:cond delay="0"/>
                                          </p:stCondLst>
                                        </p:cTn>
                                        <p:tgtEl>
                                          <p:spTgt spid="8194">
                                            <p:txEl>
                                              <p:pRg st="6" end="6"/>
                                            </p:txEl>
                                          </p:spTgt>
                                        </p:tgtEl>
                                        <p:attrNameLst>
                                          <p:attrName>style.visibility</p:attrName>
                                        </p:attrNameLst>
                                      </p:cBhvr>
                                      <p:to>
                                        <p:strVal val="visible"/>
                                      </p:to>
                                    </p:set>
                                    <p:animEffect transition="in" filter="checkerboard(across)">
                                      <p:cBhvr>
                                        <p:cTn id="58" dur="500"/>
                                        <p:tgtEl>
                                          <p:spTgt spid="8194">
                                            <p:txEl>
                                              <p:pRg st="6" end="6"/>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8201"/>
                                        </p:tgtEl>
                                        <p:attrNameLst>
                                          <p:attrName>style.visibility</p:attrName>
                                        </p:attrNameLst>
                                      </p:cBhvr>
                                      <p:to>
                                        <p:strVal val="visible"/>
                                      </p:to>
                                    </p:set>
                                    <p:animEffect transition="in" filter="checkerboard(across)">
                                      <p:cBhvr>
                                        <p:cTn id="63" dur="500"/>
                                        <p:tgtEl>
                                          <p:spTgt spid="820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nodeType="clickEffect">
                                  <p:stCondLst>
                                    <p:cond delay="0"/>
                                  </p:stCondLst>
                                  <p:childTnLst>
                                    <p:set>
                                      <p:cBhvr>
                                        <p:cTn id="67" dur="1" fill="hold">
                                          <p:stCondLst>
                                            <p:cond delay="0"/>
                                          </p:stCondLst>
                                        </p:cTn>
                                        <p:tgtEl>
                                          <p:spTgt spid="8203"/>
                                        </p:tgtEl>
                                        <p:attrNameLst>
                                          <p:attrName>style.visibility</p:attrName>
                                        </p:attrNameLst>
                                      </p:cBhvr>
                                      <p:to>
                                        <p:strVal val="visible"/>
                                      </p:to>
                                    </p:set>
                                    <p:animEffect transition="in" filter="checkerboard(across)">
                                      <p:cBhvr>
                                        <p:cTn id="68" dur="500"/>
                                        <p:tgtEl>
                                          <p:spTgt spid="820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 presetClass="entr" presetSubtype="10" fill="hold" nodeType="clickEffect">
                                  <p:stCondLst>
                                    <p:cond delay="0"/>
                                  </p:stCondLst>
                                  <p:childTnLst>
                                    <p:set>
                                      <p:cBhvr>
                                        <p:cTn id="72" dur="1" fill="hold">
                                          <p:stCondLst>
                                            <p:cond delay="0"/>
                                          </p:stCondLst>
                                        </p:cTn>
                                        <p:tgtEl>
                                          <p:spTgt spid="8194">
                                            <p:txEl>
                                              <p:pRg st="7" end="7"/>
                                            </p:txEl>
                                          </p:spTgt>
                                        </p:tgtEl>
                                        <p:attrNameLst>
                                          <p:attrName>style.visibility</p:attrName>
                                        </p:attrNameLst>
                                      </p:cBhvr>
                                      <p:to>
                                        <p:strVal val="visible"/>
                                      </p:to>
                                    </p:set>
                                    <p:animEffect transition="in" filter="checkerboard(across)">
                                      <p:cBhvr>
                                        <p:cTn id="73" dur="500"/>
                                        <p:tgtEl>
                                          <p:spTgt spid="8194">
                                            <p:txEl>
                                              <p:pRg st="7" end="7"/>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nodeType="clickEffect">
                                  <p:stCondLst>
                                    <p:cond delay="0"/>
                                  </p:stCondLst>
                                  <p:childTnLst>
                                    <p:set>
                                      <p:cBhvr>
                                        <p:cTn id="77" dur="1" fill="hold">
                                          <p:stCondLst>
                                            <p:cond delay="0"/>
                                          </p:stCondLst>
                                        </p:cTn>
                                        <p:tgtEl>
                                          <p:spTgt spid="8204"/>
                                        </p:tgtEl>
                                        <p:attrNameLst>
                                          <p:attrName>style.visibility</p:attrName>
                                        </p:attrNameLst>
                                      </p:cBhvr>
                                      <p:to>
                                        <p:strVal val="visible"/>
                                      </p:to>
                                    </p:set>
                                    <p:animEffect transition="in" filter="checkerboard(across)">
                                      <p:cBhvr>
                                        <p:cTn id="78"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57200"/>
            <a:ext cx="7848600" cy="5867400"/>
          </a:xfrm>
        </p:spPr>
        <p:txBody>
          <a:bodyPr/>
          <a:lstStyle/>
          <a:p>
            <a:r>
              <a:rPr lang="en-US" sz="2800" dirty="0" smtClean="0">
                <a:solidFill>
                  <a:srgbClr val="000000"/>
                </a:solidFill>
              </a:rPr>
              <a:t>Sample Problems</a:t>
            </a:r>
          </a:p>
          <a:p>
            <a:pPr marL="514350" indent="-514350" algn="just">
              <a:buAutoNum type="arabicPeriod"/>
            </a:pPr>
            <a:r>
              <a:rPr lang="en-US" sz="2400" dirty="0" smtClean="0">
                <a:solidFill>
                  <a:srgbClr val="000000"/>
                </a:solidFill>
              </a:rPr>
              <a:t>Plot the following points on a polar coordinate system:</a:t>
            </a:r>
          </a:p>
          <a:p>
            <a:pPr algn="just"/>
            <a:r>
              <a:rPr lang="en-US" sz="2400" dirty="0">
                <a:solidFill>
                  <a:srgbClr val="000000"/>
                </a:solidFill>
              </a:rPr>
              <a:t>	</a:t>
            </a:r>
            <a:r>
              <a:rPr lang="en-US" sz="2400" dirty="0" smtClean="0">
                <a:solidFill>
                  <a:srgbClr val="000000"/>
                </a:solidFill>
              </a:rPr>
              <a:t>a.</a:t>
            </a:r>
          </a:p>
          <a:p>
            <a:pPr algn="just"/>
            <a:r>
              <a:rPr lang="en-US" sz="2400" dirty="0">
                <a:solidFill>
                  <a:srgbClr val="000000"/>
                </a:solidFill>
              </a:rPr>
              <a:t>	</a:t>
            </a:r>
            <a:r>
              <a:rPr lang="en-US" sz="2400" dirty="0" smtClean="0">
                <a:solidFill>
                  <a:srgbClr val="000000"/>
                </a:solidFill>
              </a:rPr>
              <a:t>b.</a:t>
            </a:r>
          </a:p>
          <a:p>
            <a:pPr algn="just"/>
            <a:r>
              <a:rPr lang="en-US" sz="2400" dirty="0">
                <a:solidFill>
                  <a:srgbClr val="000000"/>
                </a:solidFill>
              </a:rPr>
              <a:t>	</a:t>
            </a:r>
            <a:r>
              <a:rPr lang="en-US" sz="2400" dirty="0" smtClean="0">
                <a:solidFill>
                  <a:srgbClr val="000000"/>
                </a:solidFill>
              </a:rPr>
              <a:t>c. </a:t>
            </a:r>
          </a:p>
          <a:p>
            <a:pPr algn="just"/>
            <a:r>
              <a:rPr lang="en-US" sz="2400" dirty="0" smtClean="0">
                <a:solidFill>
                  <a:srgbClr val="000000"/>
                </a:solidFill>
              </a:rPr>
              <a:t>2. Transform the coordinate as required:</a:t>
            </a:r>
          </a:p>
          <a:p>
            <a:pPr algn="just"/>
            <a:r>
              <a:rPr lang="en-US" sz="2400" dirty="0">
                <a:solidFill>
                  <a:srgbClr val="000000"/>
                </a:solidFill>
              </a:rPr>
              <a:t>	</a:t>
            </a:r>
            <a:r>
              <a:rPr lang="en-US" sz="2400" dirty="0" smtClean="0">
                <a:solidFill>
                  <a:srgbClr val="000000"/>
                </a:solidFill>
              </a:rPr>
              <a:t>a. polar to rectangular</a:t>
            </a:r>
          </a:p>
          <a:p>
            <a:pPr algn="just"/>
            <a:r>
              <a:rPr lang="en-US" sz="2400" dirty="0">
                <a:solidFill>
                  <a:srgbClr val="000000"/>
                </a:solidFill>
              </a:rPr>
              <a:t>	</a:t>
            </a:r>
            <a:r>
              <a:rPr lang="en-US" sz="2400" dirty="0" smtClean="0">
                <a:solidFill>
                  <a:srgbClr val="000000"/>
                </a:solidFill>
              </a:rPr>
              <a:t>     </a:t>
            </a:r>
            <a:r>
              <a:rPr lang="en-US" sz="2400" dirty="0" err="1" smtClean="0">
                <a:solidFill>
                  <a:srgbClr val="000000"/>
                </a:solidFill>
              </a:rPr>
              <a:t>i</a:t>
            </a:r>
            <a:r>
              <a:rPr lang="en-US" sz="2400" dirty="0" smtClean="0">
                <a:solidFill>
                  <a:srgbClr val="000000"/>
                </a:solidFill>
              </a:rPr>
              <a:t>.                                     iii.</a:t>
            </a:r>
          </a:p>
          <a:p>
            <a:pPr algn="just"/>
            <a:r>
              <a:rPr lang="en-US" sz="2400" dirty="0">
                <a:solidFill>
                  <a:srgbClr val="000000"/>
                </a:solidFill>
              </a:rPr>
              <a:t>	</a:t>
            </a:r>
            <a:r>
              <a:rPr lang="en-US" sz="2400" dirty="0" smtClean="0">
                <a:solidFill>
                  <a:srgbClr val="000000"/>
                </a:solidFill>
              </a:rPr>
              <a:t>     iii.         		</a:t>
            </a:r>
          </a:p>
          <a:p>
            <a:pPr algn="just"/>
            <a:r>
              <a:rPr lang="en-US" sz="2400" dirty="0" smtClean="0">
                <a:solidFill>
                  <a:srgbClr val="000000"/>
                </a:solidFill>
              </a:rPr>
              <a:t>     	b. rectangular to polar</a:t>
            </a:r>
          </a:p>
          <a:p>
            <a:pPr algn="just"/>
            <a:r>
              <a:rPr lang="en-US" sz="2400" dirty="0">
                <a:solidFill>
                  <a:srgbClr val="000000"/>
                </a:solidFill>
              </a:rPr>
              <a:t>	</a:t>
            </a:r>
            <a:r>
              <a:rPr lang="en-US" sz="2400" dirty="0" smtClean="0">
                <a:solidFill>
                  <a:srgbClr val="000000"/>
                </a:solidFill>
              </a:rPr>
              <a:t>     </a:t>
            </a:r>
            <a:r>
              <a:rPr lang="en-US" sz="2400" dirty="0" err="1" smtClean="0">
                <a:solidFill>
                  <a:srgbClr val="000000"/>
                </a:solidFill>
              </a:rPr>
              <a:t>i</a:t>
            </a:r>
            <a:r>
              <a:rPr lang="en-US" sz="2400" dirty="0" smtClean="0">
                <a:solidFill>
                  <a:srgbClr val="000000"/>
                </a:solidFill>
              </a:rPr>
              <a:t>.                                        iii. </a:t>
            </a:r>
          </a:p>
          <a:p>
            <a:pPr algn="just"/>
            <a:r>
              <a:rPr lang="en-US" sz="2400" dirty="0">
                <a:solidFill>
                  <a:srgbClr val="000000"/>
                </a:solidFill>
              </a:rPr>
              <a:t> </a:t>
            </a:r>
            <a:r>
              <a:rPr lang="en-US" sz="2400" dirty="0" smtClean="0">
                <a:solidFill>
                  <a:srgbClr val="000000"/>
                </a:solidFill>
              </a:rPr>
              <a:t>                 ii.   </a:t>
            </a:r>
            <a:endParaRPr lang="en-US" sz="2400" dirty="0">
              <a:solidFill>
                <a:srgbClr val="00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47547356"/>
              </p:ext>
            </p:extLst>
          </p:nvPr>
        </p:nvGraphicFramePr>
        <p:xfrm>
          <a:off x="2057400" y="1447800"/>
          <a:ext cx="914400" cy="418641"/>
        </p:xfrm>
        <a:graphic>
          <a:graphicData uri="http://schemas.openxmlformats.org/presentationml/2006/ole">
            <mc:AlternateContent xmlns:mc="http://schemas.openxmlformats.org/markup-compatibility/2006">
              <mc:Choice xmlns:v="urn:schemas-microsoft-com:vml" Requires="v">
                <p:oleObj spid="_x0000_s174142" name="Equation" r:id="rId3" imgW="1054100" imgH="482600" progId="Equation.3">
                  <p:embed/>
                </p:oleObj>
              </mc:Choice>
              <mc:Fallback>
                <p:oleObj name="Equation" r:id="rId3" imgW="1054100" imgH="482600" progId="Equation.3">
                  <p:embed/>
                  <p:pic>
                    <p:nvPicPr>
                      <p:cNvPr id="0" name=""/>
                      <p:cNvPicPr/>
                      <p:nvPr/>
                    </p:nvPicPr>
                    <p:blipFill>
                      <a:blip r:embed="rId4"/>
                      <a:stretch>
                        <a:fillRect/>
                      </a:stretch>
                    </p:blipFill>
                    <p:spPr>
                      <a:xfrm>
                        <a:off x="2057400" y="1447800"/>
                        <a:ext cx="914400" cy="41864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7889792"/>
              </p:ext>
            </p:extLst>
          </p:nvPr>
        </p:nvGraphicFramePr>
        <p:xfrm>
          <a:off x="1981200" y="1828800"/>
          <a:ext cx="1143000" cy="413657"/>
        </p:xfrm>
        <a:graphic>
          <a:graphicData uri="http://schemas.openxmlformats.org/presentationml/2006/ole">
            <mc:AlternateContent xmlns:mc="http://schemas.openxmlformats.org/markup-compatibility/2006">
              <mc:Choice xmlns:v="urn:schemas-microsoft-com:vml" Requires="v">
                <p:oleObj spid="_x0000_s174143" name="Equation" r:id="rId5" imgW="1333500" imgH="482600" progId="Equation.3">
                  <p:embed/>
                </p:oleObj>
              </mc:Choice>
              <mc:Fallback>
                <p:oleObj name="Equation" r:id="rId5" imgW="1333500" imgH="482600" progId="Equation.3">
                  <p:embed/>
                  <p:pic>
                    <p:nvPicPr>
                      <p:cNvPr id="0" name=""/>
                      <p:cNvPicPr/>
                      <p:nvPr/>
                    </p:nvPicPr>
                    <p:blipFill>
                      <a:blip r:embed="rId6"/>
                      <a:stretch>
                        <a:fillRect/>
                      </a:stretch>
                    </p:blipFill>
                    <p:spPr>
                      <a:xfrm>
                        <a:off x="1981200" y="1828800"/>
                        <a:ext cx="1143000" cy="4136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1780400"/>
              </p:ext>
            </p:extLst>
          </p:nvPr>
        </p:nvGraphicFramePr>
        <p:xfrm>
          <a:off x="1981200" y="2362200"/>
          <a:ext cx="990600" cy="400455"/>
        </p:xfrm>
        <a:graphic>
          <a:graphicData uri="http://schemas.openxmlformats.org/presentationml/2006/ole">
            <mc:AlternateContent xmlns:mc="http://schemas.openxmlformats.org/markup-compatibility/2006">
              <mc:Choice xmlns:v="urn:schemas-microsoft-com:vml" Requires="v">
                <p:oleObj spid="_x0000_s174144" name="Equation" r:id="rId7" imgW="1193800" imgH="482600" progId="Equation.3">
                  <p:embed/>
                </p:oleObj>
              </mc:Choice>
              <mc:Fallback>
                <p:oleObj name="Equation" r:id="rId7" imgW="1193800" imgH="482600" progId="Equation.3">
                  <p:embed/>
                  <p:pic>
                    <p:nvPicPr>
                      <p:cNvPr id="0" name=""/>
                      <p:cNvPicPr/>
                      <p:nvPr/>
                    </p:nvPicPr>
                    <p:blipFill>
                      <a:blip r:embed="rId8"/>
                      <a:stretch>
                        <a:fillRect/>
                      </a:stretch>
                    </p:blipFill>
                    <p:spPr>
                      <a:xfrm>
                        <a:off x="1981200" y="2362200"/>
                        <a:ext cx="990600" cy="40045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42809175"/>
              </p:ext>
            </p:extLst>
          </p:nvPr>
        </p:nvGraphicFramePr>
        <p:xfrm>
          <a:off x="2254250" y="3556000"/>
          <a:ext cx="1117600" cy="482600"/>
        </p:xfrm>
        <a:graphic>
          <a:graphicData uri="http://schemas.openxmlformats.org/presentationml/2006/ole">
            <mc:AlternateContent xmlns:mc="http://schemas.openxmlformats.org/markup-compatibility/2006">
              <mc:Choice xmlns:v="urn:schemas-microsoft-com:vml" Requires="v">
                <p:oleObj spid="_x0000_s174145" name="Equation" r:id="rId9" imgW="1117600" imgH="482600" progId="Equation.3">
                  <p:embed/>
                </p:oleObj>
              </mc:Choice>
              <mc:Fallback>
                <p:oleObj name="Equation" r:id="rId9" imgW="1117600" imgH="482600" progId="Equation.3">
                  <p:embed/>
                  <p:pic>
                    <p:nvPicPr>
                      <p:cNvPr id="0" name=""/>
                      <p:cNvPicPr/>
                      <p:nvPr/>
                    </p:nvPicPr>
                    <p:blipFill>
                      <a:blip r:embed="rId10"/>
                      <a:stretch>
                        <a:fillRect/>
                      </a:stretch>
                    </p:blipFill>
                    <p:spPr>
                      <a:xfrm>
                        <a:off x="2254250" y="3556000"/>
                        <a:ext cx="1117600" cy="482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48278667"/>
              </p:ext>
            </p:extLst>
          </p:nvPr>
        </p:nvGraphicFramePr>
        <p:xfrm>
          <a:off x="2279650" y="3911600"/>
          <a:ext cx="1066800" cy="736600"/>
        </p:xfrm>
        <a:graphic>
          <a:graphicData uri="http://schemas.openxmlformats.org/presentationml/2006/ole">
            <mc:AlternateContent xmlns:mc="http://schemas.openxmlformats.org/markup-compatibility/2006">
              <mc:Choice xmlns:v="urn:schemas-microsoft-com:vml" Requires="v">
                <p:oleObj spid="_x0000_s174146" name="Equation" r:id="rId11" imgW="1066800" imgH="736600" progId="Equation.3">
                  <p:embed/>
                </p:oleObj>
              </mc:Choice>
              <mc:Fallback>
                <p:oleObj name="Equation" r:id="rId11" imgW="1066800" imgH="736600" progId="Equation.3">
                  <p:embed/>
                  <p:pic>
                    <p:nvPicPr>
                      <p:cNvPr id="0" name=""/>
                      <p:cNvPicPr/>
                      <p:nvPr/>
                    </p:nvPicPr>
                    <p:blipFill>
                      <a:blip r:embed="rId12"/>
                      <a:stretch>
                        <a:fillRect/>
                      </a:stretch>
                    </p:blipFill>
                    <p:spPr>
                      <a:xfrm>
                        <a:off x="2279650" y="3911600"/>
                        <a:ext cx="1066800" cy="736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7778920"/>
              </p:ext>
            </p:extLst>
          </p:nvPr>
        </p:nvGraphicFramePr>
        <p:xfrm>
          <a:off x="5003800" y="3505200"/>
          <a:ext cx="1320800" cy="736600"/>
        </p:xfrm>
        <a:graphic>
          <a:graphicData uri="http://schemas.openxmlformats.org/presentationml/2006/ole">
            <mc:AlternateContent xmlns:mc="http://schemas.openxmlformats.org/markup-compatibility/2006">
              <mc:Choice xmlns:v="urn:schemas-microsoft-com:vml" Requires="v">
                <p:oleObj spid="_x0000_s174147" name="Equation" r:id="rId13" imgW="1320800" imgH="736600" progId="Equation.3">
                  <p:embed/>
                </p:oleObj>
              </mc:Choice>
              <mc:Fallback>
                <p:oleObj name="Equation" r:id="rId13" imgW="1320800" imgH="736600" progId="Equation.3">
                  <p:embed/>
                  <p:pic>
                    <p:nvPicPr>
                      <p:cNvPr id="0" name=""/>
                      <p:cNvPicPr/>
                      <p:nvPr/>
                    </p:nvPicPr>
                    <p:blipFill>
                      <a:blip r:embed="rId14"/>
                      <a:stretch>
                        <a:fillRect/>
                      </a:stretch>
                    </p:blipFill>
                    <p:spPr>
                      <a:xfrm>
                        <a:off x="5003800" y="3505200"/>
                        <a:ext cx="1320800" cy="7366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485096329"/>
              </p:ext>
            </p:extLst>
          </p:nvPr>
        </p:nvGraphicFramePr>
        <p:xfrm>
          <a:off x="2260600" y="4933950"/>
          <a:ext cx="1244600" cy="520700"/>
        </p:xfrm>
        <a:graphic>
          <a:graphicData uri="http://schemas.openxmlformats.org/presentationml/2006/ole">
            <mc:AlternateContent xmlns:mc="http://schemas.openxmlformats.org/markup-compatibility/2006">
              <mc:Choice xmlns:v="urn:schemas-microsoft-com:vml" Requires="v">
                <p:oleObj spid="_x0000_s174148" name="Equation" r:id="rId15" imgW="1244600" imgH="520700" progId="Equation.3">
                  <p:embed/>
                </p:oleObj>
              </mc:Choice>
              <mc:Fallback>
                <p:oleObj name="Equation" r:id="rId15" imgW="1244600" imgH="520700" progId="Equation.3">
                  <p:embed/>
                  <p:pic>
                    <p:nvPicPr>
                      <p:cNvPr id="0" name=""/>
                      <p:cNvPicPr/>
                      <p:nvPr/>
                    </p:nvPicPr>
                    <p:blipFill>
                      <a:blip r:embed="rId16"/>
                      <a:stretch>
                        <a:fillRect/>
                      </a:stretch>
                    </p:blipFill>
                    <p:spPr>
                      <a:xfrm>
                        <a:off x="2260600" y="4933950"/>
                        <a:ext cx="1244600" cy="520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976500879"/>
              </p:ext>
            </p:extLst>
          </p:nvPr>
        </p:nvGraphicFramePr>
        <p:xfrm>
          <a:off x="5384800" y="4991100"/>
          <a:ext cx="952500" cy="406400"/>
        </p:xfrm>
        <a:graphic>
          <a:graphicData uri="http://schemas.openxmlformats.org/presentationml/2006/ole">
            <mc:AlternateContent xmlns:mc="http://schemas.openxmlformats.org/markup-compatibility/2006">
              <mc:Choice xmlns:v="urn:schemas-microsoft-com:vml" Requires="v">
                <p:oleObj spid="_x0000_s174149" name="Equation" r:id="rId17" imgW="952500" imgH="406400" progId="Equation.3">
                  <p:embed/>
                </p:oleObj>
              </mc:Choice>
              <mc:Fallback>
                <p:oleObj name="Equation" r:id="rId17" imgW="952500" imgH="406400" progId="Equation.3">
                  <p:embed/>
                  <p:pic>
                    <p:nvPicPr>
                      <p:cNvPr id="0" name=""/>
                      <p:cNvPicPr/>
                      <p:nvPr/>
                    </p:nvPicPr>
                    <p:blipFill>
                      <a:blip r:embed="rId18"/>
                      <a:stretch>
                        <a:fillRect/>
                      </a:stretch>
                    </p:blipFill>
                    <p:spPr>
                      <a:xfrm>
                        <a:off x="5384800" y="4991100"/>
                        <a:ext cx="952500" cy="4064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368654164"/>
              </p:ext>
            </p:extLst>
          </p:nvPr>
        </p:nvGraphicFramePr>
        <p:xfrm>
          <a:off x="2228850" y="5314950"/>
          <a:ext cx="1168400" cy="520700"/>
        </p:xfrm>
        <a:graphic>
          <a:graphicData uri="http://schemas.openxmlformats.org/presentationml/2006/ole">
            <mc:AlternateContent xmlns:mc="http://schemas.openxmlformats.org/markup-compatibility/2006">
              <mc:Choice xmlns:v="urn:schemas-microsoft-com:vml" Requires="v">
                <p:oleObj spid="_x0000_s174150" name="Equation" r:id="rId19" imgW="1168400" imgH="520700" progId="Equation.3">
                  <p:embed/>
                </p:oleObj>
              </mc:Choice>
              <mc:Fallback>
                <p:oleObj name="Equation" r:id="rId19" imgW="1168400" imgH="520700" progId="Equation.3">
                  <p:embed/>
                  <p:pic>
                    <p:nvPicPr>
                      <p:cNvPr id="0" name=""/>
                      <p:cNvPicPr/>
                      <p:nvPr/>
                    </p:nvPicPr>
                    <p:blipFill>
                      <a:blip r:embed="rId20"/>
                      <a:stretch>
                        <a:fillRect/>
                      </a:stretch>
                    </p:blipFill>
                    <p:spPr>
                      <a:xfrm>
                        <a:off x="2228850" y="5314950"/>
                        <a:ext cx="1168400" cy="5207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2"/>
          <p:cNvSpPr>
            <a:spLocks noGrp="1"/>
          </p:cNvSpPr>
          <p:nvPr>
            <p:ph type="subTitle" idx="1"/>
          </p:nvPr>
        </p:nvSpPr>
        <p:spPr>
          <a:xfrm>
            <a:off x="228600" y="304800"/>
            <a:ext cx="8610600" cy="6324600"/>
          </a:xfrm>
        </p:spPr>
        <p:txBody>
          <a:bodyPr/>
          <a:lstStyle/>
          <a:p>
            <a:pPr algn="just"/>
            <a:r>
              <a:rPr lang="en-PH" sz="2400" dirty="0" smtClean="0">
                <a:solidFill>
                  <a:schemeClr val="tx1"/>
                </a:solidFill>
                <a:latin typeface="Calibri" charset="0"/>
              </a:rPr>
              <a:t>2</a:t>
            </a:r>
            <a:endParaRPr lang="en-PH" sz="2400" dirty="0">
              <a:solidFill>
                <a:schemeClr val="tx1"/>
              </a:solidFill>
              <a:latin typeface="Calibri" charset="0"/>
            </a:endParaRPr>
          </a:p>
        </p:txBody>
      </p:sp>
      <p:sp>
        <p:nvSpPr>
          <p:cNvPr id="4" name="TextBox 3"/>
          <p:cNvSpPr txBox="1"/>
          <p:nvPr/>
        </p:nvSpPr>
        <p:spPr>
          <a:xfrm>
            <a:off x="762000" y="762000"/>
            <a:ext cx="7467600" cy="4524315"/>
          </a:xfrm>
          <a:prstGeom prst="rect">
            <a:avLst/>
          </a:prstGeom>
          <a:noFill/>
        </p:spPr>
        <p:txBody>
          <a:bodyPr wrap="square" rtlCol="0">
            <a:spAutoFit/>
          </a:bodyPr>
          <a:lstStyle/>
          <a:p>
            <a:pPr marL="342900" indent="-342900">
              <a:buAutoNum type="arabicPeriod" startAt="3"/>
            </a:pPr>
            <a:r>
              <a:rPr lang="en-US" sz="2200" dirty="0" smtClean="0"/>
              <a:t>Write the equation as required:</a:t>
            </a:r>
          </a:p>
          <a:p>
            <a:r>
              <a:rPr lang="en-US" sz="2200" dirty="0" smtClean="0"/>
              <a:t>       A.  Rectangular form of the following:</a:t>
            </a:r>
          </a:p>
          <a:p>
            <a:r>
              <a:rPr lang="en-US" sz="2400" dirty="0"/>
              <a:t>	</a:t>
            </a:r>
            <a:r>
              <a:rPr lang="en-US" sz="2400" dirty="0" smtClean="0"/>
              <a:t>    </a:t>
            </a:r>
            <a:r>
              <a:rPr lang="en-US" sz="2400" dirty="0" err="1" smtClean="0"/>
              <a:t>i</a:t>
            </a:r>
            <a:r>
              <a:rPr lang="en-US" sz="2400" dirty="0" smtClean="0"/>
              <a:t>.                                iv.  </a:t>
            </a:r>
          </a:p>
          <a:p>
            <a:r>
              <a:rPr lang="en-US" sz="2400" dirty="0"/>
              <a:t> </a:t>
            </a:r>
            <a:r>
              <a:rPr lang="en-US" sz="2400" dirty="0" smtClean="0"/>
              <a:t>              ii.</a:t>
            </a:r>
          </a:p>
          <a:p>
            <a:r>
              <a:rPr lang="en-US" sz="2400" dirty="0"/>
              <a:t> </a:t>
            </a:r>
            <a:r>
              <a:rPr lang="en-US" sz="2400" dirty="0" smtClean="0"/>
              <a:t>             iii.                                v.  </a:t>
            </a:r>
          </a:p>
          <a:p>
            <a:endParaRPr lang="en-US" sz="2400" dirty="0"/>
          </a:p>
          <a:p>
            <a:r>
              <a:rPr lang="en-US" sz="2400" dirty="0" smtClean="0"/>
              <a:t>       </a:t>
            </a:r>
            <a:r>
              <a:rPr lang="en-US" sz="2200" dirty="0" smtClean="0"/>
              <a:t> B.  Polar form of the following:</a:t>
            </a:r>
          </a:p>
          <a:p>
            <a:r>
              <a:rPr lang="en-US" sz="2400" dirty="0"/>
              <a:t>	</a:t>
            </a:r>
            <a:r>
              <a:rPr lang="en-US" sz="2400" dirty="0" smtClean="0"/>
              <a:t>   </a:t>
            </a:r>
            <a:r>
              <a:rPr lang="en-US" sz="2400" dirty="0" err="1" smtClean="0"/>
              <a:t>i</a:t>
            </a:r>
            <a:r>
              <a:rPr lang="en-US" sz="2400" dirty="0" smtClean="0"/>
              <a:t>.  y=2		iii.  </a:t>
            </a:r>
          </a:p>
          <a:p>
            <a:r>
              <a:rPr lang="en-US" sz="2400" dirty="0"/>
              <a:t> </a:t>
            </a:r>
            <a:r>
              <a:rPr lang="en-US" sz="2400" dirty="0" smtClean="0"/>
              <a:t>              ii.                              Iv. </a:t>
            </a:r>
            <a:r>
              <a:rPr lang="en-US" sz="2400" dirty="0" err="1"/>
              <a:t>x</a:t>
            </a:r>
            <a:r>
              <a:rPr lang="en-US" sz="2400" dirty="0" err="1" smtClean="0"/>
              <a:t>y</a:t>
            </a:r>
            <a:r>
              <a:rPr lang="en-US" sz="2400" dirty="0" smtClean="0"/>
              <a:t> = 4 </a:t>
            </a:r>
          </a:p>
          <a:p>
            <a:r>
              <a:rPr lang="en-US" sz="2400" dirty="0" smtClean="0"/>
              <a:t>       </a:t>
            </a:r>
          </a:p>
          <a:p>
            <a:r>
              <a:rPr lang="en-US" sz="2400" dirty="0"/>
              <a:t> </a:t>
            </a:r>
            <a:r>
              <a:rPr lang="en-US" sz="2400" dirty="0" smtClean="0"/>
              <a:t>                  </a:t>
            </a:r>
          </a:p>
          <a:p>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4104234435"/>
              </p:ext>
            </p:extLst>
          </p:nvPr>
        </p:nvGraphicFramePr>
        <p:xfrm>
          <a:off x="2590800" y="1524000"/>
          <a:ext cx="1117600" cy="254000"/>
        </p:xfrm>
        <a:graphic>
          <a:graphicData uri="http://schemas.openxmlformats.org/presentationml/2006/ole">
            <mc:AlternateContent xmlns:mc="http://schemas.openxmlformats.org/markup-compatibility/2006">
              <mc:Choice xmlns:v="urn:schemas-microsoft-com:vml" Requires="v">
                <p:oleObj spid="_x0000_s175164" name="Equation" r:id="rId3" imgW="1117600" imgH="254000" progId="Equation.3">
                  <p:embed/>
                </p:oleObj>
              </mc:Choice>
              <mc:Fallback>
                <p:oleObj name="Equation" r:id="rId3" imgW="1117600" imgH="254000" progId="Equation.3">
                  <p:embed/>
                  <p:pic>
                    <p:nvPicPr>
                      <p:cNvPr id="0" name=""/>
                      <p:cNvPicPr/>
                      <p:nvPr/>
                    </p:nvPicPr>
                    <p:blipFill>
                      <a:blip r:embed="rId4"/>
                      <a:stretch>
                        <a:fillRect/>
                      </a:stretch>
                    </p:blipFill>
                    <p:spPr>
                      <a:xfrm>
                        <a:off x="2590800" y="1524000"/>
                        <a:ext cx="1117600" cy="2540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89006231"/>
              </p:ext>
            </p:extLst>
          </p:nvPr>
        </p:nvGraphicFramePr>
        <p:xfrm>
          <a:off x="2590800" y="1905000"/>
          <a:ext cx="571500" cy="241300"/>
        </p:xfrm>
        <a:graphic>
          <a:graphicData uri="http://schemas.openxmlformats.org/presentationml/2006/ole">
            <mc:AlternateContent xmlns:mc="http://schemas.openxmlformats.org/markup-compatibility/2006">
              <mc:Choice xmlns:v="urn:schemas-microsoft-com:vml" Requires="v">
                <p:oleObj spid="_x0000_s175165" name="Equation" r:id="rId5" imgW="571500" imgH="241300" progId="Equation.3">
                  <p:embed/>
                </p:oleObj>
              </mc:Choice>
              <mc:Fallback>
                <p:oleObj name="Equation" r:id="rId5" imgW="571500" imgH="241300" progId="Equation.3">
                  <p:embed/>
                  <p:pic>
                    <p:nvPicPr>
                      <p:cNvPr id="0" name=""/>
                      <p:cNvPicPr/>
                      <p:nvPr/>
                    </p:nvPicPr>
                    <p:blipFill>
                      <a:blip r:embed="rId6"/>
                      <a:stretch>
                        <a:fillRect/>
                      </a:stretch>
                    </p:blipFill>
                    <p:spPr>
                      <a:xfrm>
                        <a:off x="2590800" y="1905000"/>
                        <a:ext cx="571500" cy="2413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31215231"/>
              </p:ext>
            </p:extLst>
          </p:nvPr>
        </p:nvGraphicFramePr>
        <p:xfrm>
          <a:off x="2463800" y="2209800"/>
          <a:ext cx="1346200" cy="317500"/>
        </p:xfrm>
        <a:graphic>
          <a:graphicData uri="http://schemas.openxmlformats.org/presentationml/2006/ole">
            <mc:AlternateContent xmlns:mc="http://schemas.openxmlformats.org/markup-compatibility/2006">
              <mc:Choice xmlns:v="urn:schemas-microsoft-com:vml" Requires="v">
                <p:oleObj spid="_x0000_s175166" name="Equation" r:id="rId7" imgW="1346200" imgH="317500" progId="Equation.3">
                  <p:embed/>
                </p:oleObj>
              </mc:Choice>
              <mc:Fallback>
                <p:oleObj name="Equation" r:id="rId7" imgW="1346200" imgH="317500" progId="Equation.3">
                  <p:embed/>
                  <p:pic>
                    <p:nvPicPr>
                      <p:cNvPr id="0" name=""/>
                      <p:cNvPicPr/>
                      <p:nvPr/>
                    </p:nvPicPr>
                    <p:blipFill>
                      <a:blip r:embed="rId8"/>
                      <a:stretch>
                        <a:fillRect/>
                      </a:stretch>
                    </p:blipFill>
                    <p:spPr>
                      <a:xfrm>
                        <a:off x="2463800" y="2209800"/>
                        <a:ext cx="1346200" cy="3175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85857031"/>
              </p:ext>
            </p:extLst>
          </p:nvPr>
        </p:nvGraphicFramePr>
        <p:xfrm>
          <a:off x="5257800" y="1371600"/>
          <a:ext cx="1295400" cy="660400"/>
        </p:xfrm>
        <a:graphic>
          <a:graphicData uri="http://schemas.openxmlformats.org/presentationml/2006/ole">
            <mc:AlternateContent xmlns:mc="http://schemas.openxmlformats.org/markup-compatibility/2006">
              <mc:Choice xmlns:v="urn:schemas-microsoft-com:vml" Requires="v">
                <p:oleObj spid="_x0000_s175167" name="Equation" r:id="rId9" imgW="1295400" imgH="660400" progId="Equation.3">
                  <p:embed/>
                </p:oleObj>
              </mc:Choice>
              <mc:Fallback>
                <p:oleObj name="Equation" r:id="rId9" imgW="1295400" imgH="660400" progId="Equation.3">
                  <p:embed/>
                  <p:pic>
                    <p:nvPicPr>
                      <p:cNvPr id="0" name=""/>
                      <p:cNvPicPr/>
                      <p:nvPr/>
                    </p:nvPicPr>
                    <p:blipFill>
                      <a:blip r:embed="rId10"/>
                      <a:stretch>
                        <a:fillRect/>
                      </a:stretch>
                    </p:blipFill>
                    <p:spPr>
                      <a:xfrm>
                        <a:off x="5257800" y="1371600"/>
                        <a:ext cx="1295400" cy="6604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04124636"/>
              </p:ext>
            </p:extLst>
          </p:nvPr>
        </p:nvGraphicFramePr>
        <p:xfrm>
          <a:off x="5181600" y="2286000"/>
          <a:ext cx="2184400" cy="292100"/>
        </p:xfrm>
        <a:graphic>
          <a:graphicData uri="http://schemas.openxmlformats.org/presentationml/2006/ole">
            <mc:AlternateContent xmlns:mc="http://schemas.openxmlformats.org/markup-compatibility/2006">
              <mc:Choice xmlns:v="urn:schemas-microsoft-com:vml" Requires="v">
                <p:oleObj spid="_x0000_s175168" name="Equation" r:id="rId11" imgW="2184400" imgH="292100" progId="Equation.3">
                  <p:embed/>
                </p:oleObj>
              </mc:Choice>
              <mc:Fallback>
                <p:oleObj name="Equation" r:id="rId11" imgW="2184400" imgH="292100" progId="Equation.3">
                  <p:embed/>
                  <p:pic>
                    <p:nvPicPr>
                      <p:cNvPr id="0" name=""/>
                      <p:cNvPicPr/>
                      <p:nvPr/>
                    </p:nvPicPr>
                    <p:blipFill>
                      <a:blip r:embed="rId12"/>
                      <a:stretch>
                        <a:fillRect/>
                      </a:stretch>
                    </p:blipFill>
                    <p:spPr>
                      <a:xfrm>
                        <a:off x="5181600" y="2286000"/>
                        <a:ext cx="2184400" cy="2921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909794172"/>
              </p:ext>
            </p:extLst>
          </p:nvPr>
        </p:nvGraphicFramePr>
        <p:xfrm>
          <a:off x="4953000" y="3365500"/>
          <a:ext cx="1206500" cy="368300"/>
        </p:xfrm>
        <a:graphic>
          <a:graphicData uri="http://schemas.openxmlformats.org/presentationml/2006/ole">
            <mc:AlternateContent xmlns:mc="http://schemas.openxmlformats.org/markup-compatibility/2006">
              <mc:Choice xmlns:v="urn:schemas-microsoft-com:vml" Requires="v">
                <p:oleObj spid="_x0000_s175169" name="Equation" r:id="rId13" imgW="1206500" imgH="368300" progId="Equation.3">
                  <p:embed/>
                </p:oleObj>
              </mc:Choice>
              <mc:Fallback>
                <p:oleObj name="Equation" r:id="rId13" imgW="1206500" imgH="368300" progId="Equation.3">
                  <p:embed/>
                  <p:pic>
                    <p:nvPicPr>
                      <p:cNvPr id="0" name=""/>
                      <p:cNvPicPr/>
                      <p:nvPr/>
                    </p:nvPicPr>
                    <p:blipFill>
                      <a:blip r:embed="rId14"/>
                      <a:stretch>
                        <a:fillRect/>
                      </a:stretch>
                    </p:blipFill>
                    <p:spPr>
                      <a:xfrm>
                        <a:off x="4953000" y="3365500"/>
                        <a:ext cx="1206500" cy="3683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212977632"/>
              </p:ext>
            </p:extLst>
          </p:nvPr>
        </p:nvGraphicFramePr>
        <p:xfrm>
          <a:off x="2336800" y="3746500"/>
          <a:ext cx="863600" cy="368300"/>
        </p:xfrm>
        <a:graphic>
          <a:graphicData uri="http://schemas.openxmlformats.org/presentationml/2006/ole">
            <mc:AlternateContent xmlns:mc="http://schemas.openxmlformats.org/markup-compatibility/2006">
              <mc:Choice xmlns:v="urn:schemas-microsoft-com:vml" Requires="v">
                <p:oleObj spid="_x0000_s175170" name="Equation" r:id="rId15" imgW="863600" imgH="368300" progId="Equation.3">
                  <p:embed/>
                </p:oleObj>
              </mc:Choice>
              <mc:Fallback>
                <p:oleObj name="Equation" r:id="rId15" imgW="863600" imgH="368300" progId="Equation.3">
                  <p:embed/>
                  <p:pic>
                    <p:nvPicPr>
                      <p:cNvPr id="0" name=""/>
                      <p:cNvPicPr/>
                      <p:nvPr/>
                    </p:nvPicPr>
                    <p:blipFill>
                      <a:blip r:embed="rId16"/>
                      <a:stretch>
                        <a:fillRect/>
                      </a:stretch>
                    </p:blipFill>
                    <p:spPr>
                      <a:xfrm>
                        <a:off x="2336800" y="3746500"/>
                        <a:ext cx="863600" cy="3683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checkerboard(across)">
                                      <p:cBhvr>
                                        <p:cTn id="7" dur="500"/>
                                        <p:tgtEl>
                                          <p:spTgt spid="102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Rot="1" noChangeAspect="1" noMove="1" noResize="1" noEditPoints="1" noAdjustHandles="1" noChangeArrowheads="1" noChangeShapeType="1" noTextEdit="1"/>
          </p:cNvSpPr>
          <p:nvPr>
            <p:ph type="subTitle" idx="1"/>
          </p:nvPr>
        </p:nvSpPr>
        <p:spPr>
          <a:xfrm>
            <a:off x="381000" y="381000"/>
            <a:ext cx="8382000" cy="6248400"/>
          </a:xfrm>
          <a:blipFill rotWithShape="1">
            <a:blip r:embed="rId2"/>
            <a:stretch>
              <a:fillRect l="-1891" t="-1268" r="-1455"/>
            </a:stretch>
          </a:blipFill>
          <a:ln>
            <a:miter lim="800000"/>
            <a:headEnd/>
            <a:tailEnd/>
          </a:ln>
          <a:extLst/>
        </p:spPr>
        <p:txBody>
          <a:bodyPr/>
          <a:lstStyle/>
          <a:p>
            <a:pPr>
              <a:defRPr/>
            </a:pPr>
            <a:r>
              <a:rPr lang="en-PH">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685800" y="1219200"/>
          <a:ext cx="7904163" cy="4832350"/>
        </p:xfrm>
        <a:graphic>
          <a:graphicData uri="http://schemas.openxmlformats.org/presentationml/2006/ole">
            <mc:AlternateContent xmlns:mc="http://schemas.openxmlformats.org/markup-compatibility/2006">
              <mc:Choice xmlns:v="urn:schemas-microsoft-com:vml" Requires="v">
                <p:oleObj spid="_x0000_s122895" name="Equation" r:id="rId3" imgW="3530520" imgH="2158920" progId="Equation.3">
                  <p:embed/>
                </p:oleObj>
              </mc:Choice>
              <mc:Fallback>
                <p:oleObj name="Equation" r:id="rId3" imgW="3530520" imgH="2158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19200"/>
                        <a:ext cx="7904163"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164013"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1252538" y="4203700"/>
            <a:ext cx="2667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Cardioid</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40386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334000" y="4191000"/>
            <a:ext cx="266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Limacon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checkerboard(across)">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checkerboard(across)">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05800" cy="6172200"/>
          </a:xfrm>
        </p:spPr>
        <p:txBody>
          <a:bodyPr/>
          <a:lstStyle/>
          <a:p>
            <a:pPr algn="just">
              <a:defRPr/>
            </a:pPr>
            <a:endParaRPr lang="en-PH" dirty="0" smtClean="0">
              <a:ea typeface="+mn-ea"/>
            </a:endParaRPr>
          </a:p>
          <a:p>
            <a:pPr algn="just">
              <a:defRPr/>
            </a:pPr>
            <a:endParaRPr lang="en-PH" dirty="0">
              <a:ea typeface="+mn-ea"/>
            </a:endParaRPr>
          </a:p>
          <a:p>
            <a:pPr algn="just">
              <a:defRPr/>
            </a:pPr>
            <a:endParaRPr lang="en-PH" dirty="0" smtClean="0">
              <a:ea typeface="+mn-ea"/>
            </a:endParaRPr>
          </a:p>
          <a:p>
            <a:pPr algn="just">
              <a:defRPr/>
            </a:pPr>
            <a:endParaRPr lang="en-PH" dirty="0">
              <a:ea typeface="+mn-ea"/>
            </a:endParaRPr>
          </a:p>
          <a:p>
            <a:pPr algn="just">
              <a:defRPr/>
            </a:pPr>
            <a:endParaRPr lang="en-PH" dirty="0" smtClean="0">
              <a:ea typeface="+mn-ea"/>
            </a:endParaRPr>
          </a:p>
          <a:p>
            <a:pPr algn="just">
              <a:defRPr/>
            </a:pPr>
            <a:endParaRPr lang="en-PH" dirty="0">
              <a:ea typeface="+mn-ea"/>
            </a:endParaRPr>
          </a:p>
          <a:p>
            <a:pPr algn="just">
              <a:defRPr/>
            </a:pPr>
            <a:endParaRPr lang="en-PH" dirty="0" smtClean="0">
              <a:ea typeface="+mn-ea"/>
            </a:endParaRPr>
          </a:p>
          <a:p>
            <a:pPr algn="just">
              <a:defRPr/>
            </a:pPr>
            <a:endParaRPr lang="en-PH" dirty="0">
              <a:ea typeface="+mn-ea"/>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144588"/>
            <a:ext cx="4017963"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03300" y="4433888"/>
            <a:ext cx="320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Eight – leaf Rose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1143000"/>
            <a:ext cx="3998913"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029200" y="4483100"/>
            <a:ext cx="320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Three – leaf Rose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checkerboard(across)">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2531"/>
                                        </p:tgtEl>
                                        <p:attrNameLst>
                                          <p:attrName>style.visibility</p:attrName>
                                        </p:attrNameLst>
                                      </p:cBhvr>
                                      <p:to>
                                        <p:strVal val="visible"/>
                                      </p:to>
                                    </p:set>
                                    <p:animEffect transition="in" filter="checkerboard(across)">
                                      <p:cBhvr>
                                        <p:cTn id="17" dur="500"/>
                                        <p:tgtEl>
                                          <p:spTgt spid="22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838200" y="609600"/>
            <a:ext cx="7772400" cy="5867400"/>
          </a:xfrm>
        </p:spPr>
        <p:txBody>
          <a:bodyPr/>
          <a:lstStyle/>
          <a:p>
            <a:pPr algn="just"/>
            <a:r>
              <a:rPr lang="en-PH" sz="2400" u="sng" dirty="0" smtClean="0">
                <a:solidFill>
                  <a:schemeClr val="tx1"/>
                </a:solidFill>
                <a:latin typeface="Calibri" charset="0"/>
              </a:rPr>
              <a:t>Let</a:t>
            </a:r>
            <a:r>
              <a:rPr lang="en-PH" sz="2400" dirty="0">
                <a:solidFill>
                  <a:schemeClr val="tx1"/>
                </a:solidFill>
                <a:latin typeface="Calibri" charset="0"/>
              </a:rPr>
              <a:t>:</a:t>
            </a:r>
          </a:p>
          <a:p>
            <a:pPr algn="just"/>
            <a:r>
              <a:rPr lang="en-PH" sz="2400" dirty="0">
                <a:solidFill>
                  <a:schemeClr val="tx1"/>
                </a:solidFill>
                <a:latin typeface="Calibri" charset="0"/>
              </a:rPr>
              <a:t>	C (h, k)	- coordinates of the center of the circle</a:t>
            </a:r>
          </a:p>
          <a:p>
            <a:pPr algn="just"/>
            <a:r>
              <a:rPr lang="en-PH" sz="2400" dirty="0">
                <a:solidFill>
                  <a:schemeClr val="tx1"/>
                </a:solidFill>
                <a:latin typeface="Calibri" charset="0"/>
              </a:rPr>
              <a:t>	           r - radius of the circle</a:t>
            </a:r>
          </a:p>
          <a:p>
            <a:pPr algn="just"/>
            <a:r>
              <a:rPr lang="en-PH" sz="2400" dirty="0">
                <a:solidFill>
                  <a:schemeClr val="tx1"/>
                </a:solidFill>
                <a:latin typeface="Calibri" charset="0"/>
              </a:rPr>
              <a:t>	 P (x, y) - coordinates of any point </a:t>
            </a:r>
            <a:r>
              <a:rPr lang="en-PH" sz="2400" dirty="0" smtClean="0">
                <a:solidFill>
                  <a:schemeClr val="tx1"/>
                </a:solidFill>
                <a:latin typeface="Calibri" charset="0"/>
              </a:rPr>
              <a:t>on </a:t>
            </a:r>
            <a:r>
              <a:rPr lang="en-PH" sz="2400" dirty="0">
                <a:solidFill>
                  <a:schemeClr val="tx1"/>
                </a:solidFill>
                <a:latin typeface="Calibri" charset="0"/>
              </a:rPr>
              <a:t>the </a:t>
            </a:r>
            <a:r>
              <a:rPr lang="en-PH" sz="2400" dirty="0" smtClean="0">
                <a:solidFill>
                  <a:schemeClr val="tx1"/>
                </a:solidFill>
                <a:latin typeface="Calibri" charset="0"/>
              </a:rPr>
              <a:t>circle</a:t>
            </a:r>
          </a:p>
          <a:p>
            <a:pPr algn="just"/>
            <a:endParaRPr lang="en-PH" sz="2400" dirty="0" smtClean="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            </a:t>
            </a:r>
            <a:r>
              <a:rPr lang="en-PH" sz="2400" dirty="0">
                <a:solidFill>
                  <a:schemeClr val="tx1"/>
                </a:solidFill>
                <a:latin typeface="Calibri" charset="0"/>
              </a:rPr>
              <a:t>Distance CP = radius ( r )</a:t>
            </a:r>
          </a:p>
          <a:p>
            <a:pPr algn="just"/>
            <a:endParaRPr lang="en-PH" sz="2400" dirty="0">
              <a:solidFill>
                <a:schemeClr val="tx1"/>
              </a:solidFill>
              <a:latin typeface="Calibri" charset="0"/>
            </a:endParaRPr>
          </a:p>
          <a:p>
            <a:pPr algn="just"/>
            <a:r>
              <a:rPr lang="en-PH" sz="2400" dirty="0">
                <a:solidFill>
                  <a:schemeClr val="tx1"/>
                </a:solidFill>
                <a:latin typeface="Calibri" charset="0"/>
              </a:rPr>
              <a:t>			 </a:t>
            </a:r>
            <a:endParaRPr lang="en-PH" sz="2400" dirty="0" smtClean="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            or                r</a:t>
            </a:r>
            <a:r>
              <a:rPr lang="en-PH" sz="2400" baseline="30000" dirty="0" smtClean="0">
                <a:solidFill>
                  <a:schemeClr val="tx1"/>
                </a:solidFill>
                <a:latin typeface="Calibri" charset="0"/>
              </a:rPr>
              <a:t>2</a:t>
            </a:r>
            <a:r>
              <a:rPr lang="en-PH" sz="2400" dirty="0" smtClean="0">
                <a:solidFill>
                  <a:schemeClr val="tx1"/>
                </a:solidFill>
                <a:latin typeface="Calibri" charset="0"/>
              </a:rPr>
              <a:t> </a:t>
            </a:r>
            <a:r>
              <a:rPr lang="en-PH" sz="2400" dirty="0">
                <a:solidFill>
                  <a:schemeClr val="tx1"/>
                </a:solidFill>
                <a:latin typeface="Calibri" charset="0"/>
              </a:rPr>
              <a:t>= (x – h)</a:t>
            </a:r>
            <a:r>
              <a:rPr lang="en-PH" sz="2400" baseline="30000" dirty="0">
                <a:solidFill>
                  <a:schemeClr val="tx1"/>
                </a:solidFill>
                <a:latin typeface="Calibri" charset="0"/>
              </a:rPr>
              <a:t>2</a:t>
            </a:r>
            <a:r>
              <a:rPr lang="en-PH" sz="2400" dirty="0">
                <a:solidFill>
                  <a:schemeClr val="tx1"/>
                </a:solidFill>
                <a:latin typeface="Calibri" charset="0"/>
              </a:rPr>
              <a:t> + (y – k)</a:t>
            </a:r>
            <a:r>
              <a:rPr lang="en-PH" sz="2400" baseline="30000" dirty="0">
                <a:solidFill>
                  <a:schemeClr val="tx1"/>
                </a:solidFill>
                <a:latin typeface="Calibri" charset="0"/>
              </a:rPr>
              <a:t>2</a:t>
            </a:r>
            <a:endParaRPr lang="en-PH" sz="2400" dirty="0">
              <a:solidFill>
                <a:schemeClr val="tx1"/>
              </a:solidFill>
              <a:latin typeface="Calibri" charset="0"/>
            </a:endParaRPr>
          </a:p>
          <a:p>
            <a:pPr algn="just"/>
            <a:endParaRPr lang="en-PH" sz="2400" dirty="0">
              <a:solidFill>
                <a:schemeClr val="tx1"/>
              </a:solidFill>
              <a:latin typeface="Calibri" charset="0"/>
            </a:endParaRPr>
          </a:p>
          <a:p>
            <a:pPr algn="just"/>
            <a:r>
              <a:rPr lang="en-PH" sz="2400" dirty="0" smtClean="0">
                <a:solidFill>
                  <a:schemeClr val="tx1"/>
                </a:solidFill>
                <a:latin typeface="Calibri" charset="0"/>
              </a:rPr>
              <a:t> </a:t>
            </a:r>
            <a:r>
              <a:rPr lang="en-PH" sz="2400" dirty="0">
                <a:solidFill>
                  <a:schemeClr val="tx1"/>
                </a:solidFill>
                <a:latin typeface="Calibri" charset="0"/>
              </a:rPr>
              <a:t>the center-radius form or the Standard </a:t>
            </a:r>
            <a:r>
              <a:rPr lang="en-PH" sz="2400" dirty="0" smtClean="0">
                <a:solidFill>
                  <a:schemeClr val="tx1"/>
                </a:solidFill>
                <a:latin typeface="Calibri" charset="0"/>
              </a:rPr>
              <a:t>Form of the equation of the circle.</a:t>
            </a:r>
            <a:endParaRPr lang="en-PH" sz="2400" dirty="0">
              <a:solidFill>
                <a:schemeClr val="tx1"/>
              </a:solidFill>
              <a:latin typeface="Calibri" charset="0"/>
            </a:endParaRP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925" y="3338513"/>
            <a:ext cx="33940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170">
                                            <p:txEl>
                                              <p:pRg st="1" end="1"/>
                                            </p:txEl>
                                          </p:spTgt>
                                        </p:tgtEl>
                                        <p:attrNameLst>
                                          <p:attrName>style.visibility</p:attrName>
                                        </p:attrNameLst>
                                      </p:cBhvr>
                                      <p:to>
                                        <p:strVal val="visible"/>
                                      </p:to>
                                    </p:set>
                                    <p:animEffect transition="in" filter="checkerboard(across)">
                                      <p:cBhvr>
                                        <p:cTn id="10" dur="500"/>
                                        <p:tgtEl>
                                          <p:spTgt spid="7170">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13" dur="500"/>
                                        <p:tgtEl>
                                          <p:spTgt spid="7170">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170">
                                            <p:txEl>
                                              <p:pRg st="3" end="3"/>
                                            </p:txEl>
                                          </p:spTgt>
                                        </p:tgtEl>
                                        <p:attrNameLst>
                                          <p:attrName>style.visibility</p:attrName>
                                        </p:attrNameLst>
                                      </p:cBhvr>
                                      <p:to>
                                        <p:strVal val="visible"/>
                                      </p:to>
                                    </p:set>
                                    <p:animEffect transition="in" filter="checkerboard(across)">
                                      <p:cBhvr>
                                        <p:cTn id="16" dur="500"/>
                                        <p:tgtEl>
                                          <p:spTgt spid="71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170">
                                            <p:txEl>
                                              <p:pRg st="5" end="5"/>
                                            </p:txEl>
                                          </p:spTgt>
                                        </p:tgtEl>
                                        <p:attrNameLst>
                                          <p:attrName>style.visibility</p:attrName>
                                        </p:attrNameLst>
                                      </p:cBhvr>
                                      <p:to>
                                        <p:strVal val="visible"/>
                                      </p:to>
                                    </p:set>
                                    <p:animEffect transition="in" filter="checkerboard(across)">
                                      <p:cBhvr>
                                        <p:cTn id="21" dur="500"/>
                                        <p:tgtEl>
                                          <p:spTgt spid="7170">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172"/>
                                        </p:tgtEl>
                                        <p:attrNameLst>
                                          <p:attrName>style.visibility</p:attrName>
                                        </p:attrNameLst>
                                      </p:cBhvr>
                                      <p:to>
                                        <p:strVal val="visible"/>
                                      </p:to>
                                    </p:set>
                                    <p:animEffect transition="in" filter="checkerboard(across)">
                                      <p:cBhvr>
                                        <p:cTn id="24" dur="500"/>
                                        <p:tgtEl>
                                          <p:spTgt spid="71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7170">
                                            <p:txEl>
                                              <p:pRg st="10" end="10"/>
                                            </p:txEl>
                                          </p:spTgt>
                                        </p:tgtEl>
                                        <p:attrNameLst>
                                          <p:attrName>style.visibility</p:attrName>
                                        </p:attrNameLst>
                                      </p:cBhvr>
                                      <p:to>
                                        <p:strVal val="visible"/>
                                      </p:to>
                                    </p:set>
                                    <p:animEffect transition="in" filter="checkerboard(across)">
                                      <p:cBhvr>
                                        <p:cTn id="29" dur="500"/>
                                        <p:tgtEl>
                                          <p:spTgt spid="7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ubtitle 2"/>
          <p:cNvSpPr>
            <a:spLocks noGrp="1"/>
          </p:cNvSpPr>
          <p:nvPr>
            <p:ph type="subTitle" idx="1"/>
          </p:nvPr>
        </p:nvSpPr>
        <p:spPr>
          <a:xfrm>
            <a:off x="304800" y="381000"/>
            <a:ext cx="8534400" cy="6248400"/>
          </a:xfrm>
        </p:spPr>
        <p:txBody>
          <a:bodyPr/>
          <a:lstStyle/>
          <a:p>
            <a:pPr algn="just"/>
            <a:endParaRPr lang="en-PH" sz="2400">
              <a:solidFill>
                <a:schemeClr val="tx1"/>
              </a:solidFill>
              <a:latin typeface="Calibri" charset="0"/>
            </a:endParaRPr>
          </a:p>
          <a:p>
            <a:pPr algn="just"/>
            <a:endParaRPr lang="en-PH" sz="2400">
              <a:solidFill>
                <a:schemeClr val="tx1"/>
              </a:solidFill>
              <a:latin typeface="Calibri" charset="0"/>
            </a:endParaRPr>
          </a:p>
          <a:p>
            <a:pPr algn="just"/>
            <a:endParaRPr lang="en-PH" sz="2400">
              <a:solidFill>
                <a:schemeClr val="tx1"/>
              </a:solidFill>
              <a:latin typeface="Calibri" charset="0"/>
            </a:endParaRPr>
          </a:p>
          <a:p>
            <a:pPr algn="just"/>
            <a:endParaRPr lang="en-PH" sz="2400">
              <a:solidFill>
                <a:schemeClr val="tx1"/>
              </a:solidFill>
              <a:latin typeface="Calibri" charset="0"/>
            </a:endParaRPr>
          </a:p>
          <a:p>
            <a:pPr algn="just"/>
            <a:endParaRPr lang="en-PH" sz="2400">
              <a:solidFill>
                <a:schemeClr val="tx1"/>
              </a:solidFill>
              <a:latin typeface="Calibri"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096963"/>
            <a:ext cx="40386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604838" y="42672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Spiral of Archimedes</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413" y="1117600"/>
            <a:ext cx="4022725"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953000" y="42672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Logarithmic Spiral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checkerboard(across)">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checkerboard(across)">
                                      <p:cBhvr>
                                        <p:cTn id="17" dur="5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73163"/>
            <a:ext cx="3998913"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124200" y="4267200"/>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PH" sz="2800" b="1"/>
              <a:t>Lemniscate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heckerboard(across)">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381000" y="381000"/>
            <a:ext cx="7772400" cy="1066800"/>
          </a:xfrm>
        </p:spPr>
        <p:txBody>
          <a:bodyPr/>
          <a:lstStyle/>
          <a:p>
            <a:pPr algn="l"/>
            <a:r>
              <a:rPr lang="en-US" sz="3200" u="sng">
                <a:latin typeface="Calibri" charset="0"/>
              </a:rPr>
              <a:t>POLAR CURVES: </a:t>
            </a:r>
          </a:p>
        </p:txBody>
      </p:sp>
      <p:cxnSp>
        <p:nvCxnSpPr>
          <p:cNvPr id="5" name="Straight Connector 4"/>
          <p:cNvCxnSpPr/>
          <p:nvPr/>
        </p:nvCxnSpPr>
        <p:spPr>
          <a:xfrm>
            <a:off x="685800" y="6234113"/>
            <a:ext cx="7772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a:spLocks noRot="1" noChangeAspect="1" noMove="1" noResize="1" noEditPoints="1" noAdjustHandles="1" noChangeArrowheads="1" noChangeShapeType="1" noTextEdit="1"/>
          </p:cNvSpPr>
          <p:nvPr/>
        </p:nvSpPr>
        <p:spPr>
          <a:xfrm>
            <a:off x="533400" y="1371600"/>
            <a:ext cx="8001000" cy="4893647"/>
          </a:xfrm>
          <a:prstGeom prst="rect">
            <a:avLst/>
          </a:prstGeom>
          <a:blipFill rotWithShape="1">
            <a:blip r:embed="rId2"/>
            <a:stretch>
              <a:fillRect l="-1220" t="-996" b="-1868"/>
            </a:stretch>
          </a:blipFill>
        </p:spPr>
        <p:txBody>
          <a:bodyPr/>
          <a:lstStyle/>
          <a:p>
            <a:pPr fontAlgn="auto">
              <a:spcBef>
                <a:spcPts val="0"/>
              </a:spcBef>
              <a:spcAft>
                <a:spcPts val="0"/>
              </a:spcAft>
              <a:defRPr/>
            </a:pPr>
            <a:r>
              <a:rPr lang="en-US">
                <a:noFill/>
                <a:latin typeface="+mn-lt"/>
                <a:ea typeface="+mn-ea"/>
                <a:cs typeface="+mn-cs"/>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381000" y="381000"/>
            <a:ext cx="8534400" cy="1371600"/>
          </a:xfrm>
        </p:spPr>
        <p:txBody>
          <a:bodyPr/>
          <a:lstStyle/>
          <a:p>
            <a:pPr algn="l"/>
            <a:r>
              <a:rPr lang="en-US" sz="3200" u="sng" dirty="0" smtClean="0">
                <a:latin typeface="Calibri" charset="0"/>
              </a:rPr>
              <a:t/>
            </a:r>
            <a:br>
              <a:rPr lang="en-US" sz="3200" u="sng" dirty="0" smtClean="0">
                <a:latin typeface="Calibri" charset="0"/>
              </a:rPr>
            </a:br>
            <a:r>
              <a:rPr lang="en-US" sz="3200" u="sng" dirty="0" smtClean="0">
                <a:latin typeface="Calibri" charset="0"/>
              </a:rPr>
              <a:t>Standard Forms of the Polar Equations of Conics: </a:t>
            </a:r>
            <a:endParaRPr lang="en-US" sz="3200" u="sng" dirty="0">
              <a:latin typeface="Calibri" charset="0"/>
            </a:endParaRPr>
          </a:p>
        </p:txBody>
      </p:sp>
      <p:sp>
        <p:nvSpPr>
          <p:cNvPr id="4" name="TextBox 3"/>
          <p:cNvSpPr txBox="1"/>
          <p:nvPr/>
        </p:nvSpPr>
        <p:spPr>
          <a:xfrm>
            <a:off x="457201" y="2584824"/>
            <a:ext cx="7696200" cy="5724644"/>
          </a:xfrm>
          <a:prstGeom prst="rect">
            <a:avLst/>
          </a:prstGeom>
          <a:noFill/>
        </p:spPr>
        <p:txBody>
          <a:bodyPr wrap="square" rtlCol="0">
            <a:spAutoFit/>
          </a:bodyPr>
          <a:lstStyle/>
          <a:p>
            <a:r>
              <a:rPr lang="en-US" sz="2400" dirty="0" smtClean="0"/>
              <a:t>Let the Pole be the focus of a conic section of eccentricity </a:t>
            </a:r>
            <a:r>
              <a:rPr lang="en-US" sz="2400" b="1" i="1" dirty="0" smtClean="0"/>
              <a:t>e</a:t>
            </a:r>
            <a:r>
              <a:rPr lang="en-US" sz="2400" dirty="0" smtClean="0"/>
              <a:t>, with </a:t>
            </a:r>
            <a:r>
              <a:rPr lang="en-US" sz="2400" dirty="0" err="1" smtClean="0"/>
              <a:t>directrix</a:t>
            </a:r>
            <a:r>
              <a:rPr lang="en-US" sz="2400" dirty="0" smtClean="0"/>
              <a:t> </a:t>
            </a:r>
            <a:r>
              <a:rPr lang="en-US" sz="2400" b="1" i="1" dirty="0" smtClean="0"/>
              <a:t>d</a:t>
            </a:r>
            <a:r>
              <a:rPr lang="en-US" sz="2400" dirty="0" smtClean="0"/>
              <a:t> units from the Focus; then the equation of the conic is given by one of the following forms:</a:t>
            </a:r>
          </a:p>
          <a:p>
            <a:pPr marL="457200" indent="-457200">
              <a:buAutoNum type="alphaLcPeriod"/>
            </a:pPr>
            <a:r>
              <a:rPr lang="en-US" sz="2400" dirty="0" smtClean="0"/>
              <a:t>Vertical </a:t>
            </a:r>
            <a:r>
              <a:rPr lang="en-US" sz="2400" dirty="0" err="1" smtClean="0"/>
              <a:t>directrix</a:t>
            </a:r>
            <a:r>
              <a:rPr lang="en-US" sz="2400" dirty="0" smtClean="0"/>
              <a:t> , axis of symmetry</a:t>
            </a:r>
          </a:p>
          <a:p>
            <a:endParaRPr lang="en-US" sz="2400" dirty="0" smtClean="0"/>
          </a:p>
          <a:p>
            <a:endParaRPr lang="en-US" sz="2400" dirty="0"/>
          </a:p>
          <a:p>
            <a:endParaRPr lang="en-US" sz="2400" dirty="0"/>
          </a:p>
          <a:p>
            <a:r>
              <a:rPr lang="en-US" sz="2400" dirty="0" smtClean="0"/>
              <a:t>b. Horizontal </a:t>
            </a:r>
            <a:r>
              <a:rPr lang="en-US" sz="2400" dirty="0" err="1" smtClean="0"/>
              <a:t>directrix</a:t>
            </a:r>
            <a:r>
              <a:rPr lang="en-US" sz="2400" dirty="0" smtClean="0"/>
              <a:t>, axis of symmetry</a:t>
            </a:r>
          </a:p>
          <a:p>
            <a:endParaRPr lang="en-US" sz="2400" dirty="0"/>
          </a:p>
          <a:p>
            <a:r>
              <a:rPr lang="en-US" sz="2400" dirty="0" smtClean="0"/>
              <a:t> </a:t>
            </a:r>
            <a:endParaRPr lang="en-US" sz="2400" dirty="0"/>
          </a:p>
          <a:p>
            <a:endParaRPr lang="en-US" sz="2400" dirty="0" smtClean="0"/>
          </a:p>
          <a:p>
            <a:endParaRPr lang="en-US" sz="2400" dirty="0"/>
          </a:p>
          <a:p>
            <a:r>
              <a:rPr lang="en-US" sz="2400" dirty="0" smtClean="0"/>
              <a:t> </a:t>
            </a:r>
          </a:p>
          <a:p>
            <a:endParaRPr lang="en-US" dirty="0"/>
          </a:p>
          <a:p>
            <a:endParaRPr lang="en-US" dirty="0" smtClean="0"/>
          </a:p>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10169962"/>
              </p:ext>
            </p:extLst>
          </p:nvPr>
        </p:nvGraphicFramePr>
        <p:xfrm>
          <a:off x="3048000" y="4267200"/>
          <a:ext cx="1485900" cy="660400"/>
        </p:xfrm>
        <a:graphic>
          <a:graphicData uri="http://schemas.openxmlformats.org/presentationml/2006/ole">
            <mc:AlternateContent xmlns:mc="http://schemas.openxmlformats.org/markup-compatibility/2006">
              <mc:Choice xmlns:v="urn:schemas-microsoft-com:vml" Requires="v">
                <p:oleObj spid="_x0000_s177175" name="Equation" r:id="rId3" imgW="1485900" imgH="660400" progId="Equation.3">
                  <p:embed/>
                </p:oleObj>
              </mc:Choice>
              <mc:Fallback>
                <p:oleObj name="Equation" r:id="rId3" imgW="1485900" imgH="660400" progId="Equation.3">
                  <p:embed/>
                  <p:pic>
                    <p:nvPicPr>
                      <p:cNvPr id="0" name=""/>
                      <p:cNvPicPr/>
                      <p:nvPr/>
                    </p:nvPicPr>
                    <p:blipFill>
                      <a:blip r:embed="rId4"/>
                      <a:stretch>
                        <a:fillRect/>
                      </a:stretch>
                    </p:blipFill>
                    <p:spPr>
                      <a:xfrm>
                        <a:off x="3048000" y="4267200"/>
                        <a:ext cx="1485900" cy="660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2686012"/>
              </p:ext>
            </p:extLst>
          </p:nvPr>
        </p:nvGraphicFramePr>
        <p:xfrm>
          <a:off x="5486400" y="3810000"/>
          <a:ext cx="596900" cy="254000"/>
        </p:xfrm>
        <a:graphic>
          <a:graphicData uri="http://schemas.openxmlformats.org/presentationml/2006/ole">
            <mc:AlternateContent xmlns:mc="http://schemas.openxmlformats.org/markup-compatibility/2006">
              <mc:Choice xmlns:v="urn:schemas-microsoft-com:vml" Requires="v">
                <p:oleObj spid="_x0000_s177176" name="Equation" r:id="rId5" imgW="596900" imgH="254000" progId="Equation.3">
                  <p:embed/>
                </p:oleObj>
              </mc:Choice>
              <mc:Fallback>
                <p:oleObj name="Equation" r:id="rId5" imgW="596900" imgH="254000" progId="Equation.3">
                  <p:embed/>
                  <p:pic>
                    <p:nvPicPr>
                      <p:cNvPr id="0" name=""/>
                      <p:cNvPicPr/>
                      <p:nvPr/>
                    </p:nvPicPr>
                    <p:blipFill>
                      <a:blip r:embed="rId6"/>
                      <a:stretch>
                        <a:fillRect/>
                      </a:stretch>
                    </p:blipFill>
                    <p:spPr>
                      <a:xfrm>
                        <a:off x="5486400" y="3810000"/>
                        <a:ext cx="596900" cy="2540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40387924"/>
              </p:ext>
            </p:extLst>
          </p:nvPr>
        </p:nvGraphicFramePr>
        <p:xfrm>
          <a:off x="5715000" y="5181600"/>
          <a:ext cx="685800" cy="660400"/>
        </p:xfrm>
        <a:graphic>
          <a:graphicData uri="http://schemas.openxmlformats.org/presentationml/2006/ole">
            <mc:AlternateContent xmlns:mc="http://schemas.openxmlformats.org/markup-compatibility/2006">
              <mc:Choice xmlns:v="urn:schemas-microsoft-com:vml" Requires="v">
                <p:oleObj spid="_x0000_s177177" name="Equation" r:id="rId7" imgW="685800" imgH="660400" progId="Equation.3">
                  <p:embed/>
                </p:oleObj>
              </mc:Choice>
              <mc:Fallback>
                <p:oleObj name="Equation" r:id="rId7" imgW="685800" imgH="660400" progId="Equation.3">
                  <p:embed/>
                  <p:pic>
                    <p:nvPicPr>
                      <p:cNvPr id="0" name=""/>
                      <p:cNvPicPr/>
                      <p:nvPr/>
                    </p:nvPicPr>
                    <p:blipFill>
                      <a:blip r:embed="rId8"/>
                      <a:stretch>
                        <a:fillRect/>
                      </a:stretch>
                    </p:blipFill>
                    <p:spPr>
                      <a:xfrm>
                        <a:off x="5715000" y="5181600"/>
                        <a:ext cx="685800" cy="6604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73661436"/>
              </p:ext>
            </p:extLst>
          </p:nvPr>
        </p:nvGraphicFramePr>
        <p:xfrm>
          <a:off x="3295650" y="5867400"/>
          <a:ext cx="1447800" cy="660400"/>
        </p:xfrm>
        <a:graphic>
          <a:graphicData uri="http://schemas.openxmlformats.org/presentationml/2006/ole">
            <mc:AlternateContent xmlns:mc="http://schemas.openxmlformats.org/markup-compatibility/2006">
              <mc:Choice xmlns:v="urn:schemas-microsoft-com:vml" Requires="v">
                <p:oleObj spid="_x0000_s177178" name="Equation" r:id="rId9" imgW="1447800" imgH="660400" progId="Equation.3">
                  <p:embed/>
                </p:oleObj>
              </mc:Choice>
              <mc:Fallback>
                <p:oleObj name="Equation" r:id="rId9" imgW="1447800" imgH="660400" progId="Equation.3">
                  <p:embed/>
                  <p:pic>
                    <p:nvPicPr>
                      <p:cNvPr id="0" name=""/>
                      <p:cNvPicPr/>
                      <p:nvPr/>
                    </p:nvPicPr>
                    <p:blipFill>
                      <a:blip r:embed="rId10"/>
                      <a:stretch>
                        <a:fillRect/>
                      </a:stretch>
                    </p:blipFill>
                    <p:spPr>
                      <a:xfrm>
                        <a:off x="3295650" y="5867400"/>
                        <a:ext cx="1447800" cy="660400"/>
                      </a:xfrm>
                      <a:prstGeom prst="rect">
                        <a:avLst/>
                      </a:prstGeom>
                    </p:spPr>
                  </p:pic>
                </p:oleObj>
              </mc:Fallback>
            </mc:AlternateContent>
          </a:graphicData>
        </a:graphic>
      </p:graphicFrame>
    </p:spTree>
    <p:extLst>
      <p:ext uri="{BB962C8B-B14F-4D97-AF65-F5344CB8AC3E}">
        <p14:creationId xmlns:p14="http://schemas.microsoft.com/office/powerpoint/2010/main" val="37995702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762000"/>
            <a:ext cx="8305800" cy="6186308"/>
          </a:xfrm>
          <a:prstGeom prst="rect">
            <a:avLst/>
          </a:prstGeom>
          <a:noFill/>
        </p:spPr>
        <p:txBody>
          <a:bodyPr wrap="square" rtlCol="0">
            <a:spAutoFit/>
          </a:bodyPr>
          <a:lstStyle/>
          <a:p>
            <a:pPr algn="ctr"/>
            <a:r>
              <a:rPr lang="en-US" sz="2800" dirty="0" smtClean="0"/>
              <a:t>Sample Problems</a:t>
            </a:r>
          </a:p>
          <a:p>
            <a:pPr algn="ctr"/>
            <a:endParaRPr lang="en-US" sz="2800" dirty="0"/>
          </a:p>
          <a:p>
            <a:pPr algn="just"/>
            <a:r>
              <a:rPr lang="en-US" sz="2400" dirty="0" smtClean="0"/>
              <a:t>Sketch the curve given by the following equations:</a:t>
            </a:r>
          </a:p>
          <a:p>
            <a:pPr algn="just"/>
            <a:endParaRPr lang="en-US" sz="2400" dirty="0" smtClean="0"/>
          </a:p>
          <a:p>
            <a:pPr marL="457200" indent="-457200" algn="just">
              <a:buAutoNum type="arabicPeriod"/>
            </a:pPr>
            <a:r>
              <a:rPr lang="en-US" sz="2400" dirty="0" smtClean="0"/>
              <a:t>r = 3                        5.</a:t>
            </a:r>
          </a:p>
          <a:p>
            <a:pPr marL="457200" indent="-457200" algn="just">
              <a:buAutoNum type="arabicPeriod"/>
            </a:pPr>
            <a:r>
              <a:rPr lang="en-US" sz="2400" dirty="0" smtClean="0"/>
              <a:t>                                6. </a:t>
            </a:r>
          </a:p>
          <a:p>
            <a:pPr marL="457200" indent="-457200" algn="just">
              <a:buAutoNum type="arabicPeriod"/>
            </a:pPr>
            <a:r>
              <a:rPr lang="en-US" sz="2400" dirty="0" smtClean="0"/>
              <a:t>                                7.</a:t>
            </a:r>
          </a:p>
          <a:p>
            <a:pPr marL="457200" indent="-457200" algn="just">
              <a:buAutoNum type="arabicPeriod"/>
            </a:pPr>
            <a:endParaRPr lang="en-US" sz="2400" dirty="0" smtClean="0"/>
          </a:p>
          <a:p>
            <a:pPr marL="457200" indent="-457200" algn="just">
              <a:buAutoNum type="arabicPeriod"/>
            </a:pPr>
            <a:r>
              <a:rPr lang="en-US" sz="2400" dirty="0" smtClean="0"/>
              <a:t>                                8.  </a:t>
            </a:r>
          </a:p>
          <a:p>
            <a:pPr marL="457200" indent="-457200" algn="just">
              <a:buAutoNum type="arabicPeriod"/>
            </a:pPr>
            <a:endParaRPr lang="en-US" sz="2400" dirty="0" smtClean="0"/>
          </a:p>
          <a:p>
            <a:pPr marL="457200" indent="-457200" algn="just">
              <a:buAutoNum type="arabicPeriod"/>
            </a:pPr>
            <a:endParaRPr lang="en-US" sz="2400" dirty="0" smtClean="0"/>
          </a:p>
          <a:p>
            <a:pPr marL="457200" indent="-457200" algn="just">
              <a:buAutoNum type="arabicPeriod"/>
            </a:pPr>
            <a:endParaRPr lang="en-US" sz="2400" dirty="0" smtClean="0"/>
          </a:p>
          <a:p>
            <a:pPr marL="457200" indent="-457200" algn="just">
              <a:buAutoNum type="arabicPeriod"/>
            </a:pPr>
            <a:endParaRPr lang="en-US" sz="2400" dirty="0"/>
          </a:p>
          <a:p>
            <a:pPr marL="457200" indent="-457200" algn="just">
              <a:buAutoNum type="arabicPeriod"/>
            </a:pPr>
            <a:endParaRPr lang="en-US" sz="2400" dirty="0" smtClean="0"/>
          </a:p>
          <a:p>
            <a:pPr algn="just"/>
            <a:r>
              <a:rPr lang="en-US" sz="2400" dirty="0" smtClean="0"/>
              <a:t>     </a:t>
            </a:r>
          </a:p>
          <a:p>
            <a:pPr algn="just"/>
            <a:endParaRPr lang="en-US" sz="28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554752562"/>
              </p:ext>
            </p:extLst>
          </p:nvPr>
        </p:nvGraphicFramePr>
        <p:xfrm>
          <a:off x="3898900" y="2413000"/>
          <a:ext cx="596900" cy="254000"/>
        </p:xfrm>
        <a:graphic>
          <a:graphicData uri="http://schemas.openxmlformats.org/presentationml/2006/ole">
            <mc:AlternateContent xmlns:mc="http://schemas.openxmlformats.org/markup-compatibility/2006">
              <mc:Choice xmlns:v="urn:schemas-microsoft-com:vml" Requires="v">
                <p:oleObj spid="_x0000_s176179" name="Equation" r:id="rId3" imgW="596900" imgH="254000" progId="Equation.3">
                  <p:embed/>
                </p:oleObj>
              </mc:Choice>
              <mc:Fallback>
                <p:oleObj name="Equation" r:id="rId3" imgW="596900" imgH="254000" progId="Equation.3">
                  <p:embed/>
                  <p:pic>
                    <p:nvPicPr>
                      <p:cNvPr id="0" name=""/>
                      <p:cNvPicPr/>
                      <p:nvPr/>
                    </p:nvPicPr>
                    <p:blipFill>
                      <a:blip r:embed="rId4"/>
                      <a:stretch>
                        <a:fillRect/>
                      </a:stretch>
                    </p:blipFill>
                    <p:spPr>
                      <a:xfrm>
                        <a:off x="3898900" y="2413000"/>
                        <a:ext cx="596900" cy="2540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85472100"/>
              </p:ext>
            </p:extLst>
          </p:nvPr>
        </p:nvGraphicFramePr>
        <p:xfrm>
          <a:off x="990600" y="2819400"/>
          <a:ext cx="1143000" cy="254000"/>
        </p:xfrm>
        <a:graphic>
          <a:graphicData uri="http://schemas.openxmlformats.org/presentationml/2006/ole">
            <mc:AlternateContent xmlns:mc="http://schemas.openxmlformats.org/markup-compatibility/2006">
              <mc:Choice xmlns:v="urn:schemas-microsoft-com:vml" Requires="v">
                <p:oleObj spid="_x0000_s176180" name="Equation" r:id="rId5" imgW="1143000" imgH="254000" progId="Equation.3">
                  <p:embed/>
                </p:oleObj>
              </mc:Choice>
              <mc:Fallback>
                <p:oleObj name="Equation" r:id="rId5" imgW="1143000" imgH="254000" progId="Equation.3">
                  <p:embed/>
                  <p:pic>
                    <p:nvPicPr>
                      <p:cNvPr id="0" name=""/>
                      <p:cNvPicPr/>
                      <p:nvPr/>
                    </p:nvPicPr>
                    <p:blipFill>
                      <a:blip r:embed="rId6"/>
                      <a:stretch>
                        <a:fillRect/>
                      </a:stretch>
                    </p:blipFill>
                    <p:spPr>
                      <a:xfrm>
                        <a:off x="990600" y="2819400"/>
                        <a:ext cx="1143000" cy="254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14407000"/>
              </p:ext>
            </p:extLst>
          </p:nvPr>
        </p:nvGraphicFramePr>
        <p:xfrm>
          <a:off x="3968750" y="2825750"/>
          <a:ext cx="1346200" cy="317500"/>
        </p:xfrm>
        <a:graphic>
          <a:graphicData uri="http://schemas.openxmlformats.org/presentationml/2006/ole">
            <mc:AlternateContent xmlns:mc="http://schemas.openxmlformats.org/markup-compatibility/2006">
              <mc:Choice xmlns:v="urn:schemas-microsoft-com:vml" Requires="v">
                <p:oleObj spid="_x0000_s176181" name="Equation" r:id="rId7" imgW="1346200" imgH="317500" progId="Equation.3">
                  <p:embed/>
                </p:oleObj>
              </mc:Choice>
              <mc:Fallback>
                <p:oleObj name="Equation" r:id="rId7" imgW="1346200" imgH="317500" progId="Equation.3">
                  <p:embed/>
                  <p:pic>
                    <p:nvPicPr>
                      <p:cNvPr id="0" name=""/>
                      <p:cNvPicPr/>
                      <p:nvPr/>
                    </p:nvPicPr>
                    <p:blipFill>
                      <a:blip r:embed="rId8"/>
                      <a:stretch>
                        <a:fillRect/>
                      </a:stretch>
                    </p:blipFill>
                    <p:spPr>
                      <a:xfrm>
                        <a:off x="3968750" y="2825750"/>
                        <a:ext cx="1346200" cy="3175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74532997"/>
              </p:ext>
            </p:extLst>
          </p:nvPr>
        </p:nvGraphicFramePr>
        <p:xfrm>
          <a:off x="812800" y="3200400"/>
          <a:ext cx="1257300" cy="266700"/>
        </p:xfrm>
        <a:graphic>
          <a:graphicData uri="http://schemas.openxmlformats.org/presentationml/2006/ole">
            <mc:AlternateContent xmlns:mc="http://schemas.openxmlformats.org/markup-compatibility/2006">
              <mc:Choice xmlns:v="urn:schemas-microsoft-com:vml" Requires="v">
                <p:oleObj spid="_x0000_s176182" name="Equation" r:id="rId9" imgW="1257300" imgH="266700" progId="Equation.3">
                  <p:embed/>
                </p:oleObj>
              </mc:Choice>
              <mc:Fallback>
                <p:oleObj name="Equation" r:id="rId9" imgW="1257300" imgH="266700" progId="Equation.3">
                  <p:embed/>
                  <p:pic>
                    <p:nvPicPr>
                      <p:cNvPr id="0" name=""/>
                      <p:cNvPicPr/>
                      <p:nvPr/>
                    </p:nvPicPr>
                    <p:blipFill>
                      <a:blip r:embed="rId10"/>
                      <a:stretch>
                        <a:fillRect/>
                      </a:stretch>
                    </p:blipFill>
                    <p:spPr>
                      <a:xfrm>
                        <a:off x="812800" y="3200400"/>
                        <a:ext cx="1257300" cy="2667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28743668"/>
              </p:ext>
            </p:extLst>
          </p:nvPr>
        </p:nvGraphicFramePr>
        <p:xfrm>
          <a:off x="3886200" y="3276600"/>
          <a:ext cx="1447800" cy="254000"/>
        </p:xfrm>
        <a:graphic>
          <a:graphicData uri="http://schemas.openxmlformats.org/presentationml/2006/ole">
            <mc:AlternateContent xmlns:mc="http://schemas.openxmlformats.org/markup-compatibility/2006">
              <mc:Choice xmlns:v="urn:schemas-microsoft-com:vml" Requires="v">
                <p:oleObj spid="_x0000_s176183" name="Equation" r:id="rId11" imgW="1447800" imgH="254000" progId="Equation.3">
                  <p:embed/>
                </p:oleObj>
              </mc:Choice>
              <mc:Fallback>
                <p:oleObj name="Equation" r:id="rId11" imgW="1447800" imgH="254000" progId="Equation.3">
                  <p:embed/>
                  <p:pic>
                    <p:nvPicPr>
                      <p:cNvPr id="0" name=""/>
                      <p:cNvPicPr/>
                      <p:nvPr/>
                    </p:nvPicPr>
                    <p:blipFill>
                      <a:blip r:embed="rId12"/>
                      <a:stretch>
                        <a:fillRect/>
                      </a:stretch>
                    </p:blipFill>
                    <p:spPr>
                      <a:xfrm>
                        <a:off x="3886200" y="3276600"/>
                        <a:ext cx="1447800" cy="2540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377465409"/>
              </p:ext>
            </p:extLst>
          </p:nvPr>
        </p:nvGraphicFramePr>
        <p:xfrm>
          <a:off x="914400" y="3759200"/>
          <a:ext cx="1295400" cy="660400"/>
        </p:xfrm>
        <a:graphic>
          <a:graphicData uri="http://schemas.openxmlformats.org/presentationml/2006/ole">
            <mc:AlternateContent xmlns:mc="http://schemas.openxmlformats.org/markup-compatibility/2006">
              <mc:Choice xmlns:v="urn:schemas-microsoft-com:vml" Requires="v">
                <p:oleObj spid="_x0000_s176184" name="Equation" r:id="rId13" imgW="1295400" imgH="660400" progId="Equation.3">
                  <p:embed/>
                </p:oleObj>
              </mc:Choice>
              <mc:Fallback>
                <p:oleObj name="Equation" r:id="rId13" imgW="1295400" imgH="660400" progId="Equation.3">
                  <p:embed/>
                  <p:pic>
                    <p:nvPicPr>
                      <p:cNvPr id="0" name=""/>
                      <p:cNvPicPr/>
                      <p:nvPr/>
                    </p:nvPicPr>
                    <p:blipFill>
                      <a:blip r:embed="rId14"/>
                      <a:stretch>
                        <a:fillRect/>
                      </a:stretch>
                    </p:blipFill>
                    <p:spPr>
                      <a:xfrm>
                        <a:off x="914400" y="3759200"/>
                        <a:ext cx="1295400" cy="6604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25503512"/>
              </p:ext>
            </p:extLst>
          </p:nvPr>
        </p:nvGraphicFramePr>
        <p:xfrm>
          <a:off x="3924300" y="3733800"/>
          <a:ext cx="1562100" cy="660400"/>
        </p:xfrm>
        <a:graphic>
          <a:graphicData uri="http://schemas.openxmlformats.org/presentationml/2006/ole">
            <mc:AlternateContent xmlns:mc="http://schemas.openxmlformats.org/markup-compatibility/2006">
              <mc:Choice xmlns:v="urn:schemas-microsoft-com:vml" Requires="v">
                <p:oleObj spid="_x0000_s176185" name="Equation" r:id="rId15" imgW="1562100" imgH="660400" progId="Equation.3">
                  <p:embed/>
                </p:oleObj>
              </mc:Choice>
              <mc:Fallback>
                <p:oleObj name="Equation" r:id="rId15" imgW="1562100" imgH="660400" progId="Equation.3">
                  <p:embed/>
                  <p:pic>
                    <p:nvPicPr>
                      <p:cNvPr id="0" name=""/>
                      <p:cNvPicPr/>
                      <p:nvPr/>
                    </p:nvPicPr>
                    <p:blipFill>
                      <a:blip r:embed="rId16"/>
                      <a:stretch>
                        <a:fillRect/>
                      </a:stretch>
                    </p:blipFill>
                    <p:spPr>
                      <a:xfrm>
                        <a:off x="3924300" y="3733800"/>
                        <a:ext cx="1562100" cy="660400"/>
                      </a:xfrm>
                      <a:prstGeom prst="rect">
                        <a:avLst/>
                      </a:prstGeom>
                    </p:spPr>
                  </p:pic>
                </p:oleObj>
              </mc:Fallback>
            </mc:AlternateContent>
          </a:graphicData>
        </a:graphic>
      </p:graphicFrame>
    </p:spTree>
    <p:extLst>
      <p:ext uri="{BB962C8B-B14F-4D97-AF65-F5344CB8AC3E}">
        <p14:creationId xmlns:p14="http://schemas.microsoft.com/office/powerpoint/2010/main" val="41943066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2667000"/>
            <a:ext cx="6400800" cy="1752600"/>
          </a:xfrm>
        </p:spPr>
        <p:txBody>
          <a:bodyPr/>
          <a:lstStyle/>
          <a:p>
            <a:pPr eaLnBrk="1" hangingPunct="1"/>
            <a:r>
              <a:rPr lang="en-US" dirty="0" smtClean="0">
                <a:solidFill>
                  <a:schemeClr val="tx1"/>
                </a:solidFill>
              </a:rPr>
              <a:t>Lesson 5 :  Parametric Equations</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4"/>
          <p:cNvSpPr>
            <a:spLocks noGrp="1"/>
          </p:cNvSpPr>
          <p:nvPr>
            <p:ph type="subTitle" idx="1"/>
          </p:nvPr>
        </p:nvSpPr>
        <p:spPr>
          <a:xfrm>
            <a:off x="228600" y="381000"/>
            <a:ext cx="8305800" cy="6172200"/>
          </a:xfrm>
        </p:spPr>
        <p:txBody>
          <a:bodyPr/>
          <a:lstStyle/>
          <a:p>
            <a:pPr eaLnBrk="1" hangingPunct="1"/>
            <a:r>
              <a:rPr lang="en-PH" sz="3600" b="1" dirty="0" smtClean="0">
                <a:solidFill>
                  <a:schemeClr val="tx1"/>
                </a:solidFill>
                <a:latin typeface="Calibri" charset="0"/>
              </a:rPr>
              <a:t> </a:t>
            </a:r>
            <a:r>
              <a:rPr lang="en-PH" sz="2800" b="1" dirty="0">
                <a:solidFill>
                  <a:schemeClr val="tx1"/>
                </a:solidFill>
                <a:latin typeface="Calibri" charset="0"/>
              </a:rPr>
              <a:t>PARAMETRIC </a:t>
            </a:r>
            <a:r>
              <a:rPr lang="en-PH" sz="2800" b="1" dirty="0" smtClean="0">
                <a:solidFill>
                  <a:schemeClr val="tx1"/>
                </a:solidFill>
                <a:latin typeface="Calibri" charset="0"/>
              </a:rPr>
              <a:t>EQUATIONS</a:t>
            </a:r>
          </a:p>
          <a:p>
            <a:pPr eaLnBrk="1" hangingPunct="1"/>
            <a:endParaRPr lang="en-PH" sz="2800" b="1" dirty="0">
              <a:solidFill>
                <a:schemeClr val="tx1"/>
              </a:solidFill>
              <a:latin typeface="Calibri" charset="0"/>
            </a:endParaRPr>
          </a:p>
          <a:p>
            <a:pPr eaLnBrk="1" hangingPunct="1"/>
            <a:endParaRPr lang="en-PH" sz="2800" dirty="0">
              <a:solidFill>
                <a:schemeClr val="tx1"/>
              </a:solidFill>
              <a:latin typeface="Calibri" charset="0"/>
            </a:endParaRPr>
          </a:p>
          <a:p>
            <a:pPr algn="just" eaLnBrk="1" hangingPunct="1"/>
            <a:r>
              <a:rPr lang="en-US" sz="2400" dirty="0" smtClean="0">
                <a:solidFill>
                  <a:schemeClr val="tx1"/>
                </a:solidFill>
                <a:latin typeface="Calibri" charset="0"/>
              </a:rPr>
              <a:t>Let </a:t>
            </a:r>
            <a:r>
              <a:rPr lang="en-US" sz="2400" i="1" dirty="0" smtClean="0">
                <a:solidFill>
                  <a:schemeClr val="tx1"/>
                </a:solidFill>
                <a:latin typeface="Calibri" charset="0"/>
              </a:rPr>
              <a:t>t</a:t>
            </a:r>
            <a:r>
              <a:rPr lang="en-US" sz="2400" dirty="0" smtClean="0">
                <a:solidFill>
                  <a:schemeClr val="tx1"/>
                </a:solidFill>
                <a:latin typeface="Calibri" charset="0"/>
              </a:rPr>
              <a:t> be a number in an interval </a:t>
            </a:r>
            <a:r>
              <a:rPr lang="en-US" sz="2400" i="1" dirty="0" smtClean="0">
                <a:solidFill>
                  <a:schemeClr val="tx1"/>
                </a:solidFill>
                <a:latin typeface="Calibri" charset="0"/>
              </a:rPr>
              <a:t>I</a:t>
            </a:r>
            <a:r>
              <a:rPr lang="en-US" sz="2400" dirty="0" smtClean="0">
                <a:solidFill>
                  <a:schemeClr val="tx1"/>
                </a:solidFill>
                <a:latin typeface="Calibri" charset="0"/>
              </a:rPr>
              <a:t>. A curve is a set of ordered pairs ( x, y), where     </a:t>
            </a:r>
          </a:p>
          <a:p>
            <a:pPr algn="just" eaLnBrk="1" hangingPunct="1"/>
            <a:r>
              <a:rPr lang="en-US" sz="2400" dirty="0" smtClean="0">
                <a:solidFill>
                  <a:schemeClr val="tx1"/>
                </a:solidFill>
                <a:latin typeface="Calibri" charset="0"/>
              </a:rPr>
              <a:t>                   </a:t>
            </a:r>
            <a:r>
              <a:rPr lang="en-US" sz="2400" i="1" dirty="0">
                <a:solidFill>
                  <a:schemeClr val="tx1"/>
                </a:solidFill>
                <a:latin typeface="Calibri" charset="0"/>
              </a:rPr>
              <a:t>x = f(t)</a:t>
            </a:r>
            <a:r>
              <a:rPr lang="en-US" sz="2400" dirty="0">
                <a:solidFill>
                  <a:schemeClr val="tx1"/>
                </a:solidFill>
                <a:latin typeface="Calibri" charset="0"/>
              </a:rPr>
              <a:t> </a:t>
            </a:r>
            <a:r>
              <a:rPr lang="en-US" sz="2400" dirty="0" smtClean="0">
                <a:solidFill>
                  <a:schemeClr val="tx1"/>
                </a:solidFill>
                <a:latin typeface="Calibri" charset="0"/>
              </a:rPr>
              <a:t>  and   </a:t>
            </a:r>
            <a:r>
              <a:rPr lang="en-US" sz="2400" i="1" dirty="0" smtClean="0">
                <a:solidFill>
                  <a:schemeClr val="tx1"/>
                </a:solidFill>
                <a:latin typeface="Calibri" charset="0"/>
              </a:rPr>
              <a:t>y </a:t>
            </a:r>
            <a:r>
              <a:rPr lang="en-US" sz="2400" i="1" dirty="0">
                <a:solidFill>
                  <a:schemeClr val="tx1"/>
                </a:solidFill>
                <a:latin typeface="Calibri" charset="0"/>
              </a:rPr>
              <a:t>= g(t</a:t>
            </a:r>
            <a:r>
              <a:rPr lang="en-US" sz="2400" i="1" dirty="0" smtClean="0">
                <a:solidFill>
                  <a:schemeClr val="tx1"/>
                </a:solidFill>
                <a:latin typeface="Calibri" charset="0"/>
              </a:rPr>
              <a:t>)</a:t>
            </a:r>
            <a:r>
              <a:rPr lang="en-US" sz="2400" dirty="0">
                <a:solidFill>
                  <a:schemeClr val="tx1"/>
                </a:solidFill>
                <a:latin typeface="Calibri" charset="0"/>
              </a:rPr>
              <a:t> </a:t>
            </a:r>
            <a:r>
              <a:rPr lang="en-US" sz="2400" dirty="0" smtClean="0">
                <a:solidFill>
                  <a:schemeClr val="tx1"/>
                </a:solidFill>
                <a:latin typeface="Calibri" charset="0"/>
              </a:rPr>
              <a:t>            for all  </a:t>
            </a:r>
            <a:r>
              <a:rPr lang="en-US" sz="2400" i="1" dirty="0">
                <a:solidFill>
                  <a:schemeClr val="tx1"/>
                </a:solidFill>
                <a:latin typeface="Calibri" charset="0"/>
              </a:rPr>
              <a:t>t</a:t>
            </a:r>
            <a:r>
              <a:rPr lang="en-US" sz="2400" dirty="0">
                <a:solidFill>
                  <a:schemeClr val="tx1"/>
                </a:solidFill>
                <a:latin typeface="Calibri" charset="0"/>
              </a:rPr>
              <a:t> in </a:t>
            </a:r>
            <a:r>
              <a:rPr lang="en-US" sz="2400" i="1" dirty="0" smtClean="0">
                <a:solidFill>
                  <a:schemeClr val="tx1"/>
                </a:solidFill>
                <a:latin typeface="Calibri" charset="0"/>
              </a:rPr>
              <a:t>I</a:t>
            </a:r>
            <a:r>
              <a:rPr lang="en-US" sz="2400" dirty="0" smtClean="0">
                <a:solidFill>
                  <a:schemeClr val="tx1"/>
                </a:solidFill>
                <a:latin typeface="Calibri" charset="0"/>
              </a:rPr>
              <a:t> .</a:t>
            </a:r>
          </a:p>
          <a:p>
            <a:pPr algn="just"/>
            <a:r>
              <a:rPr lang="en-US" sz="2400" dirty="0" smtClean="0">
                <a:solidFill>
                  <a:schemeClr val="tx1"/>
                </a:solidFill>
                <a:latin typeface="Calibri" charset="0"/>
              </a:rPr>
              <a:t>The variable </a:t>
            </a:r>
            <a:r>
              <a:rPr lang="en-US" sz="2400" i="1" dirty="0" smtClean="0">
                <a:solidFill>
                  <a:schemeClr val="tx1"/>
                </a:solidFill>
                <a:latin typeface="Calibri" charset="0"/>
              </a:rPr>
              <a:t>t</a:t>
            </a:r>
            <a:r>
              <a:rPr lang="en-US" sz="2400" dirty="0" smtClean="0">
                <a:solidFill>
                  <a:schemeClr val="tx1"/>
                </a:solidFill>
                <a:latin typeface="Calibri" charset="0"/>
              </a:rPr>
              <a:t> is called the parameter and the equations </a:t>
            </a:r>
            <a:r>
              <a:rPr lang="en-US" sz="2400" i="1" dirty="0">
                <a:solidFill>
                  <a:schemeClr val="tx1"/>
                </a:solidFill>
                <a:latin typeface="Calibri" charset="0"/>
              </a:rPr>
              <a:t>x = f(t)</a:t>
            </a:r>
            <a:r>
              <a:rPr lang="en-US" sz="2400" dirty="0">
                <a:solidFill>
                  <a:schemeClr val="tx1"/>
                </a:solidFill>
                <a:latin typeface="Calibri" charset="0"/>
              </a:rPr>
              <a:t>  and   </a:t>
            </a:r>
            <a:r>
              <a:rPr lang="en-US" sz="2400" i="1" dirty="0">
                <a:solidFill>
                  <a:schemeClr val="tx1"/>
                </a:solidFill>
                <a:latin typeface="Calibri" charset="0"/>
              </a:rPr>
              <a:t>y = g(t</a:t>
            </a:r>
            <a:r>
              <a:rPr lang="en-US" sz="2400" i="1" dirty="0" smtClean="0">
                <a:solidFill>
                  <a:schemeClr val="tx1"/>
                </a:solidFill>
                <a:latin typeface="Calibri" charset="0"/>
              </a:rPr>
              <a:t>) </a:t>
            </a:r>
            <a:r>
              <a:rPr lang="en-US" sz="2400" dirty="0" smtClean="0">
                <a:solidFill>
                  <a:schemeClr val="tx1"/>
                </a:solidFill>
                <a:latin typeface="Calibri" charset="0"/>
              </a:rPr>
              <a:t>are </a:t>
            </a:r>
            <a:r>
              <a:rPr lang="en-US" sz="2400" b="1" dirty="0">
                <a:solidFill>
                  <a:schemeClr val="tx1"/>
                </a:solidFill>
                <a:latin typeface="Calibri" charset="0"/>
              </a:rPr>
              <a:t>parametric equations</a:t>
            </a:r>
            <a:r>
              <a:rPr lang="en-US" sz="2400" dirty="0">
                <a:solidFill>
                  <a:schemeClr val="tx1"/>
                </a:solidFill>
                <a:latin typeface="Calibri" charset="0"/>
              </a:rPr>
              <a:t> of the </a:t>
            </a:r>
            <a:r>
              <a:rPr lang="en-US" sz="2400" dirty="0" smtClean="0">
                <a:solidFill>
                  <a:schemeClr val="tx1"/>
                </a:solidFill>
                <a:latin typeface="Calibri" charset="0"/>
              </a:rPr>
              <a:t>curve. </a:t>
            </a:r>
            <a:endParaRPr lang="en-US"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checkerboard(across)">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4">
                                            <p:txEl>
                                              <p:pRg st="3" end="3"/>
                                            </p:txEl>
                                          </p:spTgt>
                                        </p:tgtEl>
                                        <p:attrNameLst>
                                          <p:attrName>style.visibility</p:attrName>
                                        </p:attrNameLst>
                                      </p:cBhvr>
                                      <p:to>
                                        <p:strVal val="visible"/>
                                      </p:to>
                                    </p:set>
                                    <p:animEffect transition="in" filter="checkerboard(across)">
                                      <p:cBhvr>
                                        <p:cTn id="12" dur="500"/>
                                        <p:tgtEl>
                                          <p:spTgt spid="30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4">
                                            <p:txEl>
                                              <p:pRg st="4" end="4"/>
                                            </p:txEl>
                                          </p:spTgt>
                                        </p:tgtEl>
                                        <p:attrNameLst>
                                          <p:attrName>style.visibility</p:attrName>
                                        </p:attrNameLst>
                                      </p:cBhvr>
                                      <p:to>
                                        <p:strVal val="visible"/>
                                      </p:to>
                                    </p:set>
                                    <p:animEffect transition="in" filter="checkerboard(across)">
                                      <p:cBhvr>
                                        <p:cTn id="17" dur="500"/>
                                        <p:tgtEl>
                                          <p:spTgt spid="307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4">
                                            <p:txEl>
                                              <p:pRg st="5" end="5"/>
                                            </p:txEl>
                                          </p:spTgt>
                                        </p:tgtEl>
                                        <p:attrNameLst>
                                          <p:attrName>style.visibility</p:attrName>
                                        </p:attrNameLst>
                                      </p:cBhvr>
                                      <p:to>
                                        <p:strVal val="visible"/>
                                      </p:to>
                                    </p:set>
                                    <p:animEffect transition="in" filter="checkerboard(across)">
                                      <p:cBhvr>
                                        <p:cTn id="22" dur="500"/>
                                        <p:tgtEl>
                                          <p:spTgt spid="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4"/>
          <p:cNvSpPr>
            <a:spLocks noGrp="1"/>
          </p:cNvSpPr>
          <p:nvPr>
            <p:ph type="subTitle" idx="1"/>
          </p:nvPr>
        </p:nvSpPr>
        <p:spPr>
          <a:xfrm>
            <a:off x="417513" y="457200"/>
            <a:ext cx="8305800" cy="5334000"/>
          </a:xfrm>
        </p:spPr>
        <p:txBody>
          <a:bodyPr/>
          <a:lstStyle/>
          <a:p>
            <a:pPr eaLnBrk="1" hangingPunct="1"/>
            <a:r>
              <a:rPr lang="en-US" sz="2400" dirty="0" smtClean="0">
                <a:solidFill>
                  <a:schemeClr val="tx1"/>
                </a:solidFill>
                <a:latin typeface="Calibri" charset="0"/>
              </a:rPr>
              <a:t>Sample Problems</a:t>
            </a:r>
          </a:p>
          <a:p>
            <a:pPr eaLnBrk="1" hangingPunct="1"/>
            <a:endParaRPr lang="en-US" sz="2400" dirty="0">
              <a:solidFill>
                <a:schemeClr val="tx1"/>
              </a:solidFill>
              <a:latin typeface="Calibri" charset="0"/>
            </a:endParaRPr>
          </a:p>
          <a:p>
            <a:pPr marL="457200" indent="-457200" algn="just" eaLnBrk="1" hangingPunct="1">
              <a:buAutoNum type="arabicPeriod"/>
            </a:pPr>
            <a:r>
              <a:rPr lang="en-US" sz="2400" dirty="0" smtClean="0">
                <a:solidFill>
                  <a:schemeClr val="tx1"/>
                </a:solidFill>
                <a:latin typeface="Calibri" charset="0"/>
              </a:rPr>
              <a:t>Express the equation in the rectangular form by eliminating the parameter. Then sketch the graph</a:t>
            </a:r>
          </a:p>
          <a:p>
            <a:pPr algn="just" eaLnBrk="1" hangingPunct="1"/>
            <a:r>
              <a:rPr lang="en-US" sz="2400" dirty="0">
                <a:solidFill>
                  <a:schemeClr val="tx1"/>
                </a:solidFill>
                <a:latin typeface="Calibri" charset="0"/>
              </a:rPr>
              <a:t>	</a:t>
            </a:r>
            <a:r>
              <a:rPr lang="en-US" sz="2400" dirty="0" smtClean="0">
                <a:solidFill>
                  <a:schemeClr val="tx1"/>
                </a:solidFill>
                <a:latin typeface="Calibri" charset="0"/>
              </a:rPr>
              <a:t>a.</a:t>
            </a:r>
          </a:p>
          <a:p>
            <a:pPr algn="just" eaLnBrk="1" hangingPunct="1"/>
            <a:r>
              <a:rPr lang="en-US" sz="2400" dirty="0">
                <a:solidFill>
                  <a:schemeClr val="tx1"/>
                </a:solidFill>
                <a:latin typeface="Calibri" charset="0"/>
              </a:rPr>
              <a:t>	</a:t>
            </a:r>
            <a:r>
              <a:rPr lang="en-US" sz="2400" dirty="0" smtClean="0">
                <a:solidFill>
                  <a:schemeClr val="tx1"/>
                </a:solidFill>
                <a:latin typeface="Calibri" charset="0"/>
              </a:rPr>
              <a:t>b.</a:t>
            </a:r>
          </a:p>
          <a:p>
            <a:pPr algn="just" eaLnBrk="1" hangingPunct="1"/>
            <a:r>
              <a:rPr lang="en-US" sz="2400" dirty="0">
                <a:solidFill>
                  <a:schemeClr val="tx1"/>
                </a:solidFill>
                <a:latin typeface="Calibri" charset="0"/>
              </a:rPr>
              <a:t>	</a:t>
            </a:r>
            <a:r>
              <a:rPr lang="en-US" sz="2400" dirty="0" smtClean="0">
                <a:solidFill>
                  <a:schemeClr val="tx1"/>
                </a:solidFill>
                <a:latin typeface="Calibri" charset="0"/>
              </a:rPr>
              <a:t>c.</a:t>
            </a:r>
          </a:p>
          <a:p>
            <a:pPr algn="just" eaLnBrk="1" hangingPunct="1"/>
            <a:r>
              <a:rPr lang="en-US" sz="2400" dirty="0">
                <a:solidFill>
                  <a:schemeClr val="tx1"/>
                </a:solidFill>
                <a:latin typeface="Calibri" charset="0"/>
              </a:rPr>
              <a:t>	</a:t>
            </a:r>
            <a:r>
              <a:rPr lang="en-US" sz="2400" dirty="0" smtClean="0">
                <a:solidFill>
                  <a:schemeClr val="tx1"/>
                </a:solidFill>
                <a:latin typeface="Calibri" charset="0"/>
              </a:rPr>
              <a:t>d. </a:t>
            </a:r>
          </a:p>
          <a:p>
            <a:pPr algn="just" eaLnBrk="1" hangingPunct="1"/>
            <a:r>
              <a:rPr lang="en-US" sz="2400" dirty="0" smtClean="0">
                <a:solidFill>
                  <a:schemeClr val="tx1"/>
                </a:solidFill>
                <a:latin typeface="Calibri" charset="0"/>
              </a:rPr>
              <a:t>	e.          </a:t>
            </a:r>
          </a:p>
        </p:txBody>
      </p:sp>
      <p:graphicFrame>
        <p:nvGraphicFramePr>
          <p:cNvPr id="2" name="Object 1"/>
          <p:cNvGraphicFramePr>
            <a:graphicFrameLocks noChangeAspect="1"/>
          </p:cNvGraphicFramePr>
          <p:nvPr>
            <p:extLst>
              <p:ext uri="{D42A27DB-BD31-4B8C-83A1-F6EECF244321}">
                <p14:modId xmlns:p14="http://schemas.microsoft.com/office/powerpoint/2010/main" val="2530150012"/>
              </p:ext>
            </p:extLst>
          </p:nvPr>
        </p:nvGraphicFramePr>
        <p:xfrm>
          <a:off x="1758950" y="2133600"/>
          <a:ext cx="3124200" cy="330200"/>
        </p:xfrm>
        <a:graphic>
          <a:graphicData uri="http://schemas.openxmlformats.org/presentationml/2006/ole">
            <mc:AlternateContent xmlns:mc="http://schemas.openxmlformats.org/markup-compatibility/2006">
              <mc:Choice xmlns:v="urn:schemas-microsoft-com:vml" Requires="v">
                <p:oleObj spid="_x0000_s178204" name="Equation" r:id="rId3" imgW="3124200" imgH="330200" progId="Equation.3">
                  <p:embed/>
                </p:oleObj>
              </mc:Choice>
              <mc:Fallback>
                <p:oleObj name="Equation" r:id="rId3" imgW="3124200" imgH="330200" progId="Equation.3">
                  <p:embed/>
                  <p:pic>
                    <p:nvPicPr>
                      <p:cNvPr id="0" name=""/>
                      <p:cNvPicPr/>
                      <p:nvPr/>
                    </p:nvPicPr>
                    <p:blipFill>
                      <a:blip r:embed="rId4"/>
                      <a:stretch>
                        <a:fillRect/>
                      </a:stretch>
                    </p:blipFill>
                    <p:spPr>
                      <a:xfrm>
                        <a:off x="1758950" y="2133600"/>
                        <a:ext cx="3124200" cy="330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8367308"/>
              </p:ext>
            </p:extLst>
          </p:nvPr>
        </p:nvGraphicFramePr>
        <p:xfrm>
          <a:off x="1841500" y="2514600"/>
          <a:ext cx="2730500" cy="393700"/>
        </p:xfrm>
        <a:graphic>
          <a:graphicData uri="http://schemas.openxmlformats.org/presentationml/2006/ole">
            <mc:AlternateContent xmlns:mc="http://schemas.openxmlformats.org/markup-compatibility/2006">
              <mc:Choice xmlns:v="urn:schemas-microsoft-com:vml" Requires="v">
                <p:oleObj spid="_x0000_s178205" name="Equation" r:id="rId5" imgW="2730500" imgH="393700" progId="Equation.3">
                  <p:embed/>
                </p:oleObj>
              </mc:Choice>
              <mc:Fallback>
                <p:oleObj name="Equation" r:id="rId5" imgW="2730500" imgH="393700" progId="Equation.3">
                  <p:embed/>
                  <p:pic>
                    <p:nvPicPr>
                      <p:cNvPr id="0" name=""/>
                      <p:cNvPicPr/>
                      <p:nvPr/>
                    </p:nvPicPr>
                    <p:blipFill>
                      <a:blip r:embed="rId6"/>
                      <a:stretch>
                        <a:fillRect/>
                      </a:stretch>
                    </p:blipFill>
                    <p:spPr>
                      <a:xfrm>
                        <a:off x="1841500" y="2514600"/>
                        <a:ext cx="2730500" cy="3937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59100192"/>
              </p:ext>
            </p:extLst>
          </p:nvPr>
        </p:nvGraphicFramePr>
        <p:xfrm>
          <a:off x="1803400" y="2971800"/>
          <a:ext cx="3835400" cy="368300"/>
        </p:xfrm>
        <a:graphic>
          <a:graphicData uri="http://schemas.openxmlformats.org/presentationml/2006/ole">
            <mc:AlternateContent xmlns:mc="http://schemas.openxmlformats.org/markup-compatibility/2006">
              <mc:Choice xmlns:v="urn:schemas-microsoft-com:vml" Requires="v">
                <p:oleObj spid="_x0000_s178206" name="Equation" r:id="rId7" imgW="3835400" imgH="368300" progId="Equation.3">
                  <p:embed/>
                </p:oleObj>
              </mc:Choice>
              <mc:Fallback>
                <p:oleObj name="Equation" r:id="rId7" imgW="3835400" imgH="368300" progId="Equation.3">
                  <p:embed/>
                  <p:pic>
                    <p:nvPicPr>
                      <p:cNvPr id="0" name=""/>
                      <p:cNvPicPr/>
                      <p:nvPr/>
                    </p:nvPicPr>
                    <p:blipFill>
                      <a:blip r:embed="rId8"/>
                      <a:stretch>
                        <a:fillRect/>
                      </a:stretch>
                    </p:blipFill>
                    <p:spPr>
                      <a:xfrm>
                        <a:off x="1803400" y="2971800"/>
                        <a:ext cx="3835400" cy="3683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61368237"/>
              </p:ext>
            </p:extLst>
          </p:nvPr>
        </p:nvGraphicFramePr>
        <p:xfrm>
          <a:off x="1739900" y="3492500"/>
          <a:ext cx="4686300" cy="304800"/>
        </p:xfrm>
        <a:graphic>
          <a:graphicData uri="http://schemas.openxmlformats.org/presentationml/2006/ole">
            <mc:AlternateContent xmlns:mc="http://schemas.openxmlformats.org/markup-compatibility/2006">
              <mc:Choice xmlns:v="urn:schemas-microsoft-com:vml" Requires="v">
                <p:oleObj spid="_x0000_s178207" name="Equation" r:id="rId9" imgW="4686300" imgH="304800" progId="Equation.3">
                  <p:embed/>
                </p:oleObj>
              </mc:Choice>
              <mc:Fallback>
                <p:oleObj name="Equation" r:id="rId9" imgW="4686300" imgH="304800" progId="Equation.3">
                  <p:embed/>
                  <p:pic>
                    <p:nvPicPr>
                      <p:cNvPr id="0" name=""/>
                      <p:cNvPicPr/>
                      <p:nvPr/>
                    </p:nvPicPr>
                    <p:blipFill>
                      <a:blip r:embed="rId10"/>
                      <a:stretch>
                        <a:fillRect/>
                      </a:stretch>
                    </p:blipFill>
                    <p:spPr>
                      <a:xfrm>
                        <a:off x="1739900" y="3492500"/>
                        <a:ext cx="4686300" cy="304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11203197"/>
              </p:ext>
            </p:extLst>
          </p:nvPr>
        </p:nvGraphicFramePr>
        <p:xfrm>
          <a:off x="1828800" y="3733800"/>
          <a:ext cx="4432300" cy="660400"/>
        </p:xfrm>
        <a:graphic>
          <a:graphicData uri="http://schemas.openxmlformats.org/presentationml/2006/ole">
            <mc:AlternateContent xmlns:mc="http://schemas.openxmlformats.org/markup-compatibility/2006">
              <mc:Choice xmlns:v="urn:schemas-microsoft-com:vml" Requires="v">
                <p:oleObj spid="_x0000_s178208" name="Equation" r:id="rId11" imgW="4432300" imgH="660400" progId="Equation.3">
                  <p:embed/>
                </p:oleObj>
              </mc:Choice>
              <mc:Fallback>
                <p:oleObj name="Equation" r:id="rId11" imgW="4432300" imgH="660400" progId="Equation.3">
                  <p:embed/>
                  <p:pic>
                    <p:nvPicPr>
                      <p:cNvPr id="0" name=""/>
                      <p:cNvPicPr/>
                      <p:nvPr/>
                    </p:nvPicPr>
                    <p:blipFill>
                      <a:blip r:embed="rId12"/>
                      <a:stretch>
                        <a:fillRect/>
                      </a:stretch>
                    </p:blipFill>
                    <p:spPr>
                      <a:xfrm>
                        <a:off x="1828800" y="3733800"/>
                        <a:ext cx="4432300" cy="6604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239000" cy="1143000"/>
          </a:xfrm>
        </p:spPr>
        <p:txBody>
          <a:bodyPr/>
          <a:lstStyle/>
          <a:p>
            <a:pPr eaLnBrk="1" hangingPunct="1"/>
            <a:r>
              <a:rPr lang="en-US" sz="3200">
                <a:latin typeface="Calibri" charset="0"/>
              </a:rPr>
              <a:t>REFERENCES</a:t>
            </a:r>
          </a:p>
        </p:txBody>
      </p:sp>
      <p:sp>
        <p:nvSpPr>
          <p:cNvPr id="4" name="Rectangle 3"/>
          <p:cNvSpPr/>
          <p:nvPr/>
        </p:nvSpPr>
        <p:spPr>
          <a:xfrm>
            <a:off x="442912" y="1981200"/>
            <a:ext cx="8472487" cy="2308324"/>
          </a:xfrm>
          <a:prstGeom prst="rect">
            <a:avLst/>
          </a:prstGeom>
        </p:spPr>
        <p:txBody>
          <a:bodyPr wrap="square">
            <a:spAutoFit/>
          </a:bodyPr>
          <a:lstStyle/>
          <a:p>
            <a:pPr>
              <a:buFont typeface="Arial" charset="0"/>
              <a:buNone/>
              <a:defRPr/>
            </a:pPr>
            <a:r>
              <a:rPr lang="en-US" sz="2400" dirty="0">
                <a:latin typeface="+mn-lt"/>
                <a:ea typeface="+mn-ea"/>
              </a:rPr>
              <a:t>Analytic Geometry, 6</a:t>
            </a:r>
            <a:r>
              <a:rPr lang="en-US" sz="2400" baseline="30000" dirty="0">
                <a:latin typeface="+mn-lt"/>
                <a:ea typeface="+mn-ea"/>
              </a:rPr>
              <a:t>th</a:t>
            </a:r>
            <a:r>
              <a:rPr lang="en-US" sz="2400" dirty="0">
                <a:latin typeface="+mn-lt"/>
                <a:ea typeface="+mn-ea"/>
              </a:rPr>
              <a:t> Edition, by Douglas F. Riddle</a:t>
            </a:r>
          </a:p>
          <a:p>
            <a:pPr>
              <a:buFont typeface="Arial" charset="0"/>
              <a:buNone/>
              <a:defRPr/>
            </a:pPr>
            <a:r>
              <a:rPr lang="en-US" sz="2400" dirty="0">
                <a:latin typeface="+mn-lt"/>
                <a:ea typeface="+mn-ea"/>
              </a:rPr>
              <a:t>Analytic Geometry, 7</a:t>
            </a:r>
            <a:r>
              <a:rPr lang="en-US" sz="2400" baseline="30000" dirty="0">
                <a:latin typeface="+mn-lt"/>
                <a:ea typeface="+mn-ea"/>
              </a:rPr>
              <a:t>th</a:t>
            </a:r>
            <a:r>
              <a:rPr lang="en-US" sz="2400" dirty="0">
                <a:latin typeface="+mn-lt"/>
                <a:ea typeface="+mn-ea"/>
              </a:rPr>
              <a:t> Edition, by Gordon Fuller/</a:t>
            </a:r>
            <a:r>
              <a:rPr lang="en-US" sz="2400" dirty="0" smtClean="0">
                <a:latin typeface="+mn-lt"/>
                <a:ea typeface="+mn-ea"/>
              </a:rPr>
              <a:t>Dalton </a:t>
            </a:r>
            <a:r>
              <a:rPr lang="en-US" sz="2400" dirty="0" err="1" smtClean="0">
                <a:latin typeface="+mn-lt"/>
                <a:ea typeface="+mn-ea"/>
              </a:rPr>
              <a:t>Tarwater</a:t>
            </a:r>
            <a:endParaRPr lang="en-US" sz="2400" dirty="0">
              <a:latin typeface="+mn-lt"/>
              <a:ea typeface="+mn-ea"/>
            </a:endParaRPr>
          </a:p>
          <a:p>
            <a:pPr>
              <a:buFont typeface="Arial" charset="0"/>
              <a:buNone/>
              <a:defRPr/>
            </a:pPr>
            <a:r>
              <a:rPr lang="en-US" sz="2400" dirty="0">
                <a:latin typeface="+mn-lt"/>
                <a:ea typeface="+mn-ea"/>
              </a:rPr>
              <a:t>Analytic Geometry, by </a:t>
            </a:r>
            <a:r>
              <a:rPr lang="en-US" sz="2400" dirty="0" err="1">
                <a:latin typeface="+mn-lt"/>
                <a:ea typeface="+mn-ea"/>
              </a:rPr>
              <a:t>Quirino</a:t>
            </a:r>
            <a:r>
              <a:rPr lang="en-US" sz="2400" dirty="0">
                <a:latin typeface="+mn-lt"/>
                <a:ea typeface="+mn-ea"/>
              </a:rPr>
              <a:t> and </a:t>
            </a:r>
            <a:r>
              <a:rPr lang="en-US" sz="2400" dirty="0" err="1" smtClean="0">
                <a:latin typeface="+mn-lt"/>
                <a:ea typeface="+mn-ea"/>
              </a:rPr>
              <a:t>Mijares</a:t>
            </a:r>
            <a:endParaRPr lang="en-US" sz="2400" dirty="0" smtClean="0">
              <a:latin typeface="+mn-lt"/>
              <a:ea typeface="+mn-ea"/>
            </a:endParaRPr>
          </a:p>
          <a:p>
            <a:pPr>
              <a:buFont typeface="Arial" charset="0"/>
              <a:buNone/>
              <a:defRPr/>
            </a:pPr>
            <a:r>
              <a:rPr lang="en-US" sz="2400" dirty="0" smtClean="0">
                <a:latin typeface="+mn-lt"/>
              </a:rPr>
              <a:t>Fundamentals of Analytic Geometry by Marquez, et al.</a:t>
            </a:r>
          </a:p>
          <a:p>
            <a:pPr>
              <a:buFont typeface="Arial" charset="0"/>
              <a:buNone/>
              <a:defRPr/>
            </a:pPr>
            <a:r>
              <a:rPr lang="en-US" sz="2400" dirty="0" smtClean="0">
                <a:latin typeface="+mn-lt"/>
                <a:ea typeface="+mn-ea"/>
              </a:rPr>
              <a:t>College Algebra and Trigonometry , 7</a:t>
            </a:r>
            <a:r>
              <a:rPr lang="en-US" sz="2400" baseline="30000" dirty="0" smtClean="0">
                <a:latin typeface="+mn-lt"/>
                <a:ea typeface="+mn-ea"/>
              </a:rPr>
              <a:t>th</a:t>
            </a:r>
            <a:r>
              <a:rPr lang="en-US" sz="2400" dirty="0" smtClean="0">
                <a:latin typeface="+mn-lt"/>
                <a:ea typeface="+mn-ea"/>
              </a:rPr>
              <a:t> </a:t>
            </a:r>
            <a:r>
              <a:rPr lang="en-US" sz="2400" dirty="0" err="1" smtClean="0">
                <a:latin typeface="+mn-lt"/>
                <a:ea typeface="+mn-ea"/>
              </a:rPr>
              <a:t>ed</a:t>
            </a:r>
            <a:r>
              <a:rPr lang="en-US" sz="2400" dirty="0" smtClean="0">
                <a:latin typeface="+mn-lt"/>
                <a:ea typeface="+mn-ea"/>
              </a:rPr>
              <a:t> by </a:t>
            </a:r>
            <a:r>
              <a:rPr lang="en-US" sz="2400" dirty="0" err="1" smtClean="0">
                <a:latin typeface="+mn-lt"/>
                <a:ea typeface="+mn-ea"/>
              </a:rPr>
              <a:t>Aufmann</a:t>
            </a:r>
            <a:r>
              <a:rPr lang="en-US" sz="2400" dirty="0" smtClean="0">
                <a:latin typeface="+mn-lt"/>
                <a:ea typeface="+mn-ea"/>
              </a:rPr>
              <a:t>, Barker and</a:t>
            </a:r>
          </a:p>
          <a:p>
            <a:pPr>
              <a:buFont typeface="Arial" charset="0"/>
              <a:buNone/>
              <a:defRPr/>
            </a:pPr>
            <a:r>
              <a:rPr lang="en-US" sz="2400" dirty="0">
                <a:latin typeface="+mn-lt"/>
              </a:rPr>
              <a:t> </a:t>
            </a:r>
            <a:r>
              <a:rPr lang="en-US" sz="2400" dirty="0" smtClean="0">
                <a:latin typeface="+mn-lt"/>
              </a:rPr>
              <a:t>                                                                            </a:t>
            </a:r>
            <a:r>
              <a:rPr lang="en-US" sz="2400" dirty="0" smtClean="0">
                <a:latin typeface="+mn-lt"/>
                <a:ea typeface="+mn-ea"/>
              </a:rPr>
              <a:t> Nation</a:t>
            </a:r>
            <a:endParaRPr lang="en-US" sz="24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p:cNvSpPr>
          <p:nvPr>
            <p:ph type="subTitle" idx="1"/>
          </p:nvPr>
        </p:nvSpPr>
        <p:spPr>
          <a:xfrm>
            <a:off x="685800" y="457200"/>
            <a:ext cx="7924800" cy="5943600"/>
          </a:xfrm>
        </p:spPr>
        <p:txBody>
          <a:bodyPr/>
          <a:lstStyle/>
          <a:p>
            <a:pPr algn="just"/>
            <a:endParaRPr lang="pt-BR" sz="2800" dirty="0">
              <a:solidFill>
                <a:schemeClr val="tx1"/>
              </a:solidFill>
              <a:latin typeface="Calibri" charset="0"/>
            </a:endParaRPr>
          </a:p>
          <a:p>
            <a:pPr algn="just"/>
            <a:r>
              <a:rPr lang="pt-BR" sz="2400" dirty="0" smtClean="0">
                <a:solidFill>
                  <a:schemeClr val="tx1"/>
                </a:solidFill>
                <a:latin typeface="Calibri" charset="0"/>
              </a:rPr>
              <a:t>The general </a:t>
            </a:r>
            <a:r>
              <a:rPr lang="pt-BR" sz="2400" dirty="0" err="1" smtClean="0">
                <a:solidFill>
                  <a:schemeClr val="tx1"/>
                </a:solidFill>
                <a:latin typeface="Calibri" charset="0"/>
              </a:rPr>
              <a:t>form</a:t>
            </a:r>
            <a:r>
              <a:rPr lang="pt-BR" sz="2400" dirty="0" smtClean="0">
                <a:solidFill>
                  <a:schemeClr val="tx1"/>
                </a:solidFill>
                <a:latin typeface="Calibri" charset="0"/>
              </a:rPr>
              <a:t> </a:t>
            </a:r>
            <a:r>
              <a:rPr lang="pt-BR" sz="2400" dirty="0" err="1" smtClean="0">
                <a:solidFill>
                  <a:schemeClr val="tx1"/>
                </a:solidFill>
                <a:latin typeface="Calibri" charset="0"/>
              </a:rPr>
              <a:t>of</a:t>
            </a:r>
            <a:r>
              <a:rPr lang="pt-BR" sz="2400" dirty="0" smtClean="0">
                <a:solidFill>
                  <a:schemeClr val="tx1"/>
                </a:solidFill>
                <a:latin typeface="Calibri" charset="0"/>
              </a:rPr>
              <a:t> </a:t>
            </a:r>
            <a:r>
              <a:rPr lang="pt-BR" sz="2400" dirty="0" err="1" smtClean="0">
                <a:solidFill>
                  <a:schemeClr val="tx1"/>
                </a:solidFill>
                <a:latin typeface="Calibri" charset="0"/>
              </a:rPr>
              <a:t>the</a:t>
            </a:r>
            <a:r>
              <a:rPr lang="pt-BR" sz="2400" dirty="0" smtClean="0">
                <a:solidFill>
                  <a:schemeClr val="tx1"/>
                </a:solidFill>
                <a:latin typeface="Calibri" charset="0"/>
              </a:rPr>
              <a:t> </a:t>
            </a:r>
            <a:r>
              <a:rPr lang="pt-BR" sz="2400" dirty="0" err="1" smtClean="0">
                <a:solidFill>
                  <a:schemeClr val="tx1"/>
                </a:solidFill>
                <a:latin typeface="Calibri" charset="0"/>
              </a:rPr>
              <a:t>equation</a:t>
            </a:r>
            <a:r>
              <a:rPr lang="pt-BR" sz="2400" dirty="0" smtClean="0">
                <a:solidFill>
                  <a:schemeClr val="tx1"/>
                </a:solidFill>
                <a:latin typeface="Calibri" charset="0"/>
              </a:rPr>
              <a:t> </a:t>
            </a:r>
            <a:r>
              <a:rPr lang="pt-BR" sz="2400" dirty="0" err="1" smtClean="0">
                <a:solidFill>
                  <a:schemeClr val="tx1"/>
                </a:solidFill>
                <a:latin typeface="Calibri" charset="0"/>
              </a:rPr>
              <a:t>of</a:t>
            </a:r>
            <a:r>
              <a:rPr lang="pt-BR" sz="2400" dirty="0" smtClean="0">
                <a:solidFill>
                  <a:schemeClr val="tx1"/>
                </a:solidFill>
                <a:latin typeface="Calibri" charset="0"/>
              </a:rPr>
              <a:t> </a:t>
            </a:r>
            <a:r>
              <a:rPr lang="pt-BR" sz="2400" dirty="0" err="1" smtClean="0">
                <a:solidFill>
                  <a:schemeClr val="tx1"/>
                </a:solidFill>
                <a:latin typeface="Calibri" charset="0"/>
              </a:rPr>
              <a:t>the</a:t>
            </a:r>
            <a:r>
              <a:rPr lang="pt-BR" sz="2400" dirty="0" smtClean="0">
                <a:solidFill>
                  <a:schemeClr val="tx1"/>
                </a:solidFill>
                <a:latin typeface="Calibri" charset="0"/>
              </a:rPr>
              <a:t> </a:t>
            </a:r>
            <a:r>
              <a:rPr lang="pt-BR" sz="2400" dirty="0" err="1" smtClean="0">
                <a:solidFill>
                  <a:schemeClr val="tx1"/>
                </a:solidFill>
                <a:latin typeface="Calibri" charset="0"/>
              </a:rPr>
              <a:t>circle</a:t>
            </a:r>
            <a:r>
              <a:rPr lang="pt-BR" sz="2400" dirty="0" smtClean="0">
                <a:solidFill>
                  <a:schemeClr val="tx1"/>
                </a:solidFill>
                <a:latin typeface="Calibri" charset="0"/>
              </a:rPr>
              <a:t> </a:t>
            </a:r>
            <a:r>
              <a:rPr lang="pt-BR" sz="2400" dirty="0" err="1" smtClean="0">
                <a:solidFill>
                  <a:schemeClr val="tx1"/>
                </a:solidFill>
                <a:latin typeface="Calibri" charset="0"/>
              </a:rPr>
              <a:t>is</a:t>
            </a:r>
            <a:r>
              <a:rPr lang="pt-BR" sz="2400" dirty="0" smtClean="0">
                <a:solidFill>
                  <a:schemeClr val="tx1"/>
                </a:solidFill>
                <a:latin typeface="Calibri" charset="0"/>
              </a:rPr>
              <a:t> </a:t>
            </a:r>
            <a:r>
              <a:rPr lang="pt-BR" sz="2400" dirty="0" err="1" smtClean="0">
                <a:solidFill>
                  <a:schemeClr val="tx1"/>
                </a:solidFill>
                <a:latin typeface="Calibri" charset="0"/>
              </a:rPr>
              <a:t>obtained</a:t>
            </a:r>
            <a:r>
              <a:rPr lang="pt-BR" sz="2400" dirty="0" smtClean="0">
                <a:solidFill>
                  <a:schemeClr val="tx1"/>
                </a:solidFill>
                <a:latin typeface="Calibri" charset="0"/>
              </a:rPr>
              <a:t> </a:t>
            </a:r>
            <a:r>
              <a:rPr lang="pt-BR" sz="2400" dirty="0" err="1" smtClean="0">
                <a:solidFill>
                  <a:schemeClr val="tx1"/>
                </a:solidFill>
                <a:latin typeface="Calibri" charset="0"/>
              </a:rPr>
              <a:t>from</a:t>
            </a:r>
            <a:r>
              <a:rPr lang="pt-BR" sz="2400" dirty="0" smtClean="0">
                <a:solidFill>
                  <a:schemeClr val="tx1"/>
                </a:solidFill>
                <a:latin typeface="Calibri" charset="0"/>
              </a:rPr>
              <a:t> </a:t>
            </a:r>
            <a:r>
              <a:rPr lang="pt-BR" sz="2400" dirty="0" err="1" smtClean="0">
                <a:solidFill>
                  <a:schemeClr val="tx1"/>
                </a:solidFill>
                <a:latin typeface="Calibri" charset="0"/>
              </a:rPr>
              <a:t>the</a:t>
            </a:r>
            <a:r>
              <a:rPr lang="pt-BR" sz="2400" dirty="0" smtClean="0">
                <a:solidFill>
                  <a:schemeClr val="tx1"/>
                </a:solidFill>
                <a:latin typeface="Calibri" charset="0"/>
              </a:rPr>
              <a:t> center-</a:t>
            </a:r>
            <a:r>
              <a:rPr lang="pt-BR" sz="2400" dirty="0" err="1" smtClean="0">
                <a:solidFill>
                  <a:schemeClr val="tx1"/>
                </a:solidFill>
                <a:latin typeface="Calibri" charset="0"/>
              </a:rPr>
              <a:t>radius</a:t>
            </a:r>
            <a:r>
              <a:rPr lang="pt-BR" sz="2400" dirty="0" smtClean="0">
                <a:solidFill>
                  <a:schemeClr val="tx1"/>
                </a:solidFill>
                <a:latin typeface="Calibri" charset="0"/>
              </a:rPr>
              <a:t> </a:t>
            </a:r>
            <a:r>
              <a:rPr lang="pt-BR" sz="2400" dirty="0" err="1" smtClean="0">
                <a:solidFill>
                  <a:schemeClr val="tx1"/>
                </a:solidFill>
                <a:latin typeface="Calibri" charset="0"/>
              </a:rPr>
              <a:t>form</a:t>
            </a:r>
            <a:r>
              <a:rPr lang="pt-BR" sz="2400" dirty="0" smtClean="0">
                <a:solidFill>
                  <a:schemeClr val="tx1"/>
                </a:solidFill>
                <a:latin typeface="Calibri" charset="0"/>
              </a:rPr>
              <a:t>   (</a:t>
            </a:r>
            <a:r>
              <a:rPr lang="pt-BR" sz="2400" dirty="0" err="1">
                <a:solidFill>
                  <a:schemeClr val="tx1"/>
                </a:solidFill>
                <a:latin typeface="Calibri" charset="0"/>
              </a:rPr>
              <a:t>x</a:t>
            </a:r>
            <a:r>
              <a:rPr lang="pt-BR" sz="2400" dirty="0">
                <a:solidFill>
                  <a:schemeClr val="tx1"/>
                </a:solidFill>
                <a:latin typeface="Calibri" charset="0"/>
              </a:rPr>
              <a:t> – </a:t>
            </a:r>
            <a:r>
              <a:rPr lang="pt-BR" sz="2400" dirty="0" err="1">
                <a:solidFill>
                  <a:schemeClr val="tx1"/>
                </a:solidFill>
                <a:latin typeface="Calibri" charset="0"/>
              </a:rPr>
              <a:t>h</a:t>
            </a:r>
            <a:r>
              <a:rPr lang="pt-BR" sz="2400" dirty="0">
                <a:solidFill>
                  <a:schemeClr val="tx1"/>
                </a:solidFill>
                <a:latin typeface="Calibri" charset="0"/>
              </a:rPr>
              <a:t>)</a:t>
            </a:r>
            <a:r>
              <a:rPr lang="pt-BR" sz="2400" baseline="30000" dirty="0">
                <a:solidFill>
                  <a:schemeClr val="tx1"/>
                </a:solidFill>
                <a:latin typeface="Calibri" charset="0"/>
              </a:rPr>
              <a:t>2</a:t>
            </a:r>
            <a:r>
              <a:rPr lang="pt-BR" sz="2400" dirty="0">
                <a:solidFill>
                  <a:schemeClr val="tx1"/>
                </a:solidFill>
                <a:latin typeface="Calibri" charset="0"/>
              </a:rPr>
              <a:t> + (</a:t>
            </a:r>
            <a:r>
              <a:rPr lang="pt-BR" sz="2400" dirty="0" err="1">
                <a:solidFill>
                  <a:schemeClr val="tx1"/>
                </a:solidFill>
                <a:latin typeface="Calibri" charset="0"/>
              </a:rPr>
              <a:t>y</a:t>
            </a:r>
            <a:r>
              <a:rPr lang="pt-BR" sz="2400" dirty="0">
                <a:solidFill>
                  <a:schemeClr val="tx1"/>
                </a:solidFill>
                <a:latin typeface="Calibri" charset="0"/>
              </a:rPr>
              <a:t> – </a:t>
            </a:r>
            <a:r>
              <a:rPr lang="pt-BR" sz="2400" dirty="0" err="1">
                <a:solidFill>
                  <a:schemeClr val="tx1"/>
                </a:solidFill>
                <a:latin typeface="Calibri" charset="0"/>
              </a:rPr>
              <a:t>k</a:t>
            </a:r>
            <a:r>
              <a:rPr lang="pt-BR" sz="2400" dirty="0">
                <a:solidFill>
                  <a:schemeClr val="tx1"/>
                </a:solidFill>
                <a:latin typeface="Calibri" charset="0"/>
              </a:rPr>
              <a:t>)</a:t>
            </a:r>
            <a:r>
              <a:rPr lang="pt-BR" sz="2400" baseline="30000" dirty="0">
                <a:solidFill>
                  <a:schemeClr val="tx1"/>
                </a:solidFill>
                <a:latin typeface="Calibri" charset="0"/>
              </a:rPr>
              <a:t>2</a:t>
            </a:r>
            <a:r>
              <a:rPr lang="pt-BR" sz="2400" dirty="0">
                <a:solidFill>
                  <a:schemeClr val="tx1"/>
                </a:solidFill>
                <a:latin typeface="Calibri" charset="0"/>
              </a:rPr>
              <a:t> = r</a:t>
            </a:r>
            <a:r>
              <a:rPr lang="pt-BR" sz="2400" baseline="30000" dirty="0">
                <a:solidFill>
                  <a:schemeClr val="tx1"/>
                </a:solidFill>
                <a:latin typeface="Calibri" charset="0"/>
              </a:rPr>
              <a:t>2</a:t>
            </a:r>
            <a:r>
              <a:rPr lang="pt-BR" sz="2400" dirty="0">
                <a:solidFill>
                  <a:schemeClr val="tx1"/>
                </a:solidFill>
                <a:latin typeface="Calibri" charset="0"/>
              </a:rPr>
              <a:t> </a:t>
            </a:r>
            <a:r>
              <a:rPr lang="pt-BR" sz="2400" dirty="0" smtClean="0">
                <a:solidFill>
                  <a:schemeClr val="tx1"/>
                </a:solidFill>
                <a:latin typeface="Calibri" charset="0"/>
              </a:rPr>
              <a:t> </a:t>
            </a:r>
            <a:r>
              <a:rPr lang="pt-BR" sz="2400" dirty="0" err="1" smtClean="0">
                <a:solidFill>
                  <a:schemeClr val="tx1"/>
                </a:solidFill>
                <a:latin typeface="Calibri" charset="0"/>
              </a:rPr>
              <a:t>by</a:t>
            </a:r>
            <a:r>
              <a:rPr lang="pt-BR" sz="2400" dirty="0" smtClean="0">
                <a:solidFill>
                  <a:schemeClr val="tx1"/>
                </a:solidFill>
                <a:latin typeface="Calibri" charset="0"/>
              </a:rPr>
              <a:t>  </a:t>
            </a:r>
            <a:r>
              <a:rPr lang="pt-BR" sz="2400" dirty="0" err="1" smtClean="0">
                <a:solidFill>
                  <a:schemeClr val="tx1"/>
                </a:solidFill>
                <a:latin typeface="Calibri" charset="0"/>
              </a:rPr>
              <a:t>expanding</a:t>
            </a:r>
            <a:r>
              <a:rPr lang="pt-BR" sz="2400" dirty="0" smtClean="0">
                <a:solidFill>
                  <a:schemeClr val="tx1"/>
                </a:solidFill>
                <a:latin typeface="Calibri" charset="0"/>
              </a:rPr>
              <a:t> </a:t>
            </a:r>
            <a:r>
              <a:rPr lang="pt-BR" sz="2400" dirty="0" err="1" smtClean="0">
                <a:solidFill>
                  <a:schemeClr val="tx1"/>
                </a:solidFill>
                <a:latin typeface="Calibri" charset="0"/>
              </a:rPr>
              <a:t>the</a:t>
            </a:r>
            <a:r>
              <a:rPr lang="pt-BR" sz="2400" dirty="0" smtClean="0">
                <a:solidFill>
                  <a:schemeClr val="tx1"/>
                </a:solidFill>
                <a:latin typeface="Calibri" charset="0"/>
              </a:rPr>
              <a:t> </a:t>
            </a:r>
            <a:r>
              <a:rPr lang="pt-BR" sz="2400" dirty="0" err="1" smtClean="0">
                <a:solidFill>
                  <a:schemeClr val="tx1"/>
                </a:solidFill>
                <a:latin typeface="Calibri" charset="0"/>
              </a:rPr>
              <a:t>squares</a:t>
            </a:r>
            <a:r>
              <a:rPr lang="pt-BR" sz="2400" dirty="0" smtClean="0">
                <a:solidFill>
                  <a:schemeClr val="tx1"/>
                </a:solidFill>
                <a:latin typeface="Calibri" charset="0"/>
              </a:rPr>
              <a:t> as </a:t>
            </a:r>
            <a:r>
              <a:rPr lang="pt-BR" sz="2400" dirty="0" err="1" smtClean="0">
                <a:solidFill>
                  <a:schemeClr val="tx1"/>
                </a:solidFill>
                <a:latin typeface="Calibri" charset="0"/>
              </a:rPr>
              <a:t>follows</a:t>
            </a:r>
            <a:r>
              <a:rPr lang="pt-BR" sz="2400" dirty="0" smtClean="0">
                <a:solidFill>
                  <a:schemeClr val="tx1"/>
                </a:solidFill>
                <a:latin typeface="Calibri" charset="0"/>
              </a:rPr>
              <a:t>:</a:t>
            </a:r>
          </a:p>
          <a:p>
            <a:pPr algn="just"/>
            <a:r>
              <a:rPr lang="pt-BR" sz="2400" dirty="0">
                <a:solidFill>
                  <a:schemeClr val="tx1"/>
                </a:solidFill>
                <a:latin typeface="Calibri" charset="0"/>
              </a:rPr>
              <a:t> </a:t>
            </a:r>
            <a:r>
              <a:rPr lang="pt-BR" sz="2400" dirty="0" smtClean="0">
                <a:solidFill>
                  <a:schemeClr val="tx1"/>
                </a:solidFill>
                <a:latin typeface="Calibri" charset="0"/>
              </a:rPr>
              <a:t>                         </a:t>
            </a:r>
            <a:r>
              <a:rPr lang="pt-BR" sz="2400" dirty="0">
                <a:solidFill>
                  <a:schemeClr val="tx1"/>
                </a:solidFill>
                <a:latin typeface="Calibri" charset="0"/>
              </a:rPr>
              <a:t>(x</a:t>
            </a:r>
            <a:r>
              <a:rPr lang="pt-BR" sz="2400" baseline="30000" dirty="0">
                <a:solidFill>
                  <a:schemeClr val="tx1"/>
                </a:solidFill>
                <a:latin typeface="Calibri" charset="0"/>
              </a:rPr>
              <a:t>2</a:t>
            </a:r>
            <a:r>
              <a:rPr lang="pt-BR" sz="2400" dirty="0">
                <a:solidFill>
                  <a:schemeClr val="tx1"/>
                </a:solidFill>
                <a:latin typeface="Calibri" charset="0"/>
              </a:rPr>
              <a:t> – 2hx + h</a:t>
            </a:r>
            <a:r>
              <a:rPr lang="pt-BR" sz="2400" baseline="30000" dirty="0">
                <a:solidFill>
                  <a:schemeClr val="tx1"/>
                </a:solidFill>
                <a:latin typeface="Calibri" charset="0"/>
              </a:rPr>
              <a:t>2</a:t>
            </a:r>
            <a:r>
              <a:rPr lang="pt-BR" sz="2400" dirty="0">
                <a:solidFill>
                  <a:schemeClr val="tx1"/>
                </a:solidFill>
                <a:latin typeface="Calibri" charset="0"/>
              </a:rPr>
              <a:t>) + (y</a:t>
            </a:r>
            <a:r>
              <a:rPr lang="pt-BR" sz="2400" baseline="30000" dirty="0">
                <a:solidFill>
                  <a:schemeClr val="tx1"/>
                </a:solidFill>
                <a:latin typeface="Calibri" charset="0"/>
              </a:rPr>
              <a:t>2</a:t>
            </a:r>
            <a:r>
              <a:rPr lang="pt-BR" sz="2400" dirty="0">
                <a:solidFill>
                  <a:schemeClr val="tx1"/>
                </a:solidFill>
                <a:latin typeface="Calibri" charset="0"/>
              </a:rPr>
              <a:t> – 2ky + k</a:t>
            </a:r>
            <a:r>
              <a:rPr lang="pt-BR" sz="2400" baseline="30000" dirty="0">
                <a:solidFill>
                  <a:schemeClr val="tx1"/>
                </a:solidFill>
                <a:latin typeface="Calibri" charset="0"/>
              </a:rPr>
              <a:t>2</a:t>
            </a:r>
            <a:r>
              <a:rPr lang="pt-BR" sz="2400" dirty="0">
                <a:solidFill>
                  <a:schemeClr val="tx1"/>
                </a:solidFill>
                <a:latin typeface="Calibri" charset="0"/>
              </a:rPr>
              <a:t>) = r</a:t>
            </a:r>
            <a:r>
              <a:rPr lang="pt-BR" sz="2400" baseline="30000" dirty="0">
                <a:solidFill>
                  <a:schemeClr val="tx1"/>
                </a:solidFill>
                <a:latin typeface="Calibri" charset="0"/>
              </a:rPr>
              <a:t>2</a:t>
            </a:r>
            <a:endParaRPr lang="pt-BR" sz="2400" dirty="0">
              <a:solidFill>
                <a:schemeClr val="tx1"/>
              </a:solidFill>
              <a:latin typeface="Calibri" charset="0"/>
            </a:endParaRPr>
          </a:p>
          <a:p>
            <a:pPr algn="just"/>
            <a:r>
              <a:rPr lang="pt-BR" sz="2400" dirty="0">
                <a:solidFill>
                  <a:schemeClr val="tx1"/>
                </a:solidFill>
                <a:latin typeface="Calibri" charset="0"/>
              </a:rPr>
              <a:t>		x</a:t>
            </a:r>
            <a:r>
              <a:rPr lang="pt-BR" sz="2400" baseline="30000" dirty="0">
                <a:solidFill>
                  <a:schemeClr val="tx1"/>
                </a:solidFill>
                <a:latin typeface="Calibri" charset="0"/>
              </a:rPr>
              <a:t>2</a:t>
            </a:r>
            <a:r>
              <a:rPr lang="pt-BR" sz="2400" dirty="0">
                <a:solidFill>
                  <a:schemeClr val="tx1"/>
                </a:solidFill>
                <a:latin typeface="Calibri" charset="0"/>
              </a:rPr>
              <a:t> + y</a:t>
            </a:r>
            <a:r>
              <a:rPr lang="pt-BR" sz="2400" baseline="30000" dirty="0">
                <a:solidFill>
                  <a:schemeClr val="tx1"/>
                </a:solidFill>
                <a:latin typeface="Calibri" charset="0"/>
              </a:rPr>
              <a:t>2</a:t>
            </a:r>
            <a:r>
              <a:rPr lang="pt-BR" sz="2400" dirty="0">
                <a:solidFill>
                  <a:schemeClr val="tx1"/>
                </a:solidFill>
                <a:latin typeface="Calibri" charset="0"/>
              </a:rPr>
              <a:t> – 2hx – 2ky + h</a:t>
            </a:r>
            <a:r>
              <a:rPr lang="pt-BR" sz="2400" baseline="30000" dirty="0">
                <a:solidFill>
                  <a:schemeClr val="tx1"/>
                </a:solidFill>
                <a:latin typeface="Calibri" charset="0"/>
              </a:rPr>
              <a:t>2</a:t>
            </a:r>
            <a:r>
              <a:rPr lang="pt-BR" sz="2400" dirty="0">
                <a:solidFill>
                  <a:schemeClr val="tx1"/>
                </a:solidFill>
                <a:latin typeface="Calibri" charset="0"/>
              </a:rPr>
              <a:t> + k</a:t>
            </a:r>
            <a:r>
              <a:rPr lang="pt-BR" sz="2400" baseline="30000" dirty="0">
                <a:solidFill>
                  <a:schemeClr val="tx1"/>
                </a:solidFill>
                <a:latin typeface="Calibri" charset="0"/>
              </a:rPr>
              <a:t>2</a:t>
            </a:r>
            <a:r>
              <a:rPr lang="pt-BR" sz="2400" dirty="0">
                <a:solidFill>
                  <a:schemeClr val="tx1"/>
                </a:solidFill>
                <a:latin typeface="Calibri" charset="0"/>
              </a:rPr>
              <a:t> - r</a:t>
            </a:r>
            <a:r>
              <a:rPr lang="pt-BR" sz="2400" baseline="30000" dirty="0">
                <a:solidFill>
                  <a:schemeClr val="tx1"/>
                </a:solidFill>
                <a:latin typeface="Calibri" charset="0"/>
              </a:rPr>
              <a:t>2</a:t>
            </a:r>
            <a:r>
              <a:rPr lang="pt-BR" sz="2400" dirty="0">
                <a:solidFill>
                  <a:schemeClr val="tx1"/>
                </a:solidFill>
                <a:latin typeface="Calibri" charset="0"/>
              </a:rPr>
              <a:t>= </a:t>
            </a:r>
            <a:r>
              <a:rPr lang="pt-BR" sz="2400" dirty="0" smtClean="0">
                <a:solidFill>
                  <a:schemeClr val="tx1"/>
                </a:solidFill>
                <a:latin typeface="Calibri" charset="0"/>
              </a:rPr>
              <a:t>0</a:t>
            </a:r>
          </a:p>
          <a:p>
            <a:pPr algn="just"/>
            <a:r>
              <a:rPr lang="pt-BR" sz="2400" dirty="0" err="1" smtClean="0">
                <a:solidFill>
                  <a:schemeClr val="tx1"/>
                </a:solidFill>
                <a:latin typeface="Calibri" charset="0"/>
              </a:rPr>
              <a:t>Comparing</a:t>
            </a:r>
            <a:r>
              <a:rPr lang="pt-BR" sz="2400" dirty="0" smtClean="0">
                <a:solidFill>
                  <a:schemeClr val="tx1"/>
                </a:solidFill>
                <a:latin typeface="Calibri" charset="0"/>
              </a:rPr>
              <a:t> </a:t>
            </a:r>
            <a:r>
              <a:rPr lang="pt-BR" sz="2400" dirty="0" err="1" smtClean="0">
                <a:solidFill>
                  <a:schemeClr val="tx1"/>
                </a:solidFill>
                <a:latin typeface="Calibri" charset="0"/>
              </a:rPr>
              <a:t>this</a:t>
            </a:r>
            <a:r>
              <a:rPr lang="pt-BR" sz="2400" dirty="0" smtClean="0">
                <a:solidFill>
                  <a:schemeClr val="tx1"/>
                </a:solidFill>
                <a:latin typeface="Calibri" charset="0"/>
              </a:rPr>
              <a:t> </a:t>
            </a:r>
            <a:r>
              <a:rPr lang="pt-BR" sz="2400" dirty="0" err="1" smtClean="0">
                <a:solidFill>
                  <a:schemeClr val="tx1"/>
                </a:solidFill>
                <a:latin typeface="Calibri" charset="0"/>
              </a:rPr>
              <a:t>form</a:t>
            </a:r>
            <a:r>
              <a:rPr lang="pt-BR" sz="2400" dirty="0" smtClean="0">
                <a:solidFill>
                  <a:schemeClr val="tx1"/>
                </a:solidFill>
                <a:latin typeface="Calibri" charset="0"/>
              </a:rPr>
              <a:t> </a:t>
            </a:r>
            <a:r>
              <a:rPr lang="pt-BR" sz="2400" dirty="0" err="1" smtClean="0">
                <a:solidFill>
                  <a:schemeClr val="tx1"/>
                </a:solidFill>
                <a:latin typeface="Calibri" charset="0"/>
              </a:rPr>
              <a:t>with</a:t>
            </a:r>
            <a:r>
              <a:rPr lang="pt-BR" sz="2400" dirty="0" smtClean="0">
                <a:solidFill>
                  <a:schemeClr val="tx1"/>
                </a:solidFill>
                <a:latin typeface="Calibri" charset="0"/>
              </a:rPr>
              <a:t> </a:t>
            </a:r>
            <a:endParaRPr lang="pt-BR" sz="2400" dirty="0">
              <a:solidFill>
                <a:schemeClr val="tx1"/>
              </a:solidFill>
              <a:latin typeface="Calibri" charset="0"/>
            </a:endParaRPr>
          </a:p>
          <a:p>
            <a:pPr algn="just"/>
            <a:r>
              <a:rPr lang="en-US" sz="2400" dirty="0" smtClean="0">
                <a:solidFill>
                  <a:schemeClr val="tx1"/>
                </a:solidFill>
                <a:latin typeface="Calibri" charset="0"/>
              </a:rPr>
              <a:t>I</a:t>
            </a:r>
            <a:r>
              <a:rPr lang="pt-BR" sz="2400" dirty="0" err="1" smtClean="0">
                <a:solidFill>
                  <a:schemeClr val="tx1"/>
                </a:solidFill>
                <a:latin typeface="Calibri" charset="0"/>
              </a:rPr>
              <a:t>t</a:t>
            </a:r>
            <a:r>
              <a:rPr lang="pt-BR" sz="2400" dirty="0" smtClean="0">
                <a:solidFill>
                  <a:schemeClr val="tx1"/>
                </a:solidFill>
                <a:latin typeface="Calibri" charset="0"/>
              </a:rPr>
              <a:t> </a:t>
            </a:r>
            <a:r>
              <a:rPr lang="pt-BR" sz="2400" dirty="0" err="1" smtClean="0">
                <a:solidFill>
                  <a:schemeClr val="tx1"/>
                </a:solidFill>
                <a:latin typeface="Calibri" charset="0"/>
              </a:rPr>
              <a:t>can</a:t>
            </a:r>
            <a:r>
              <a:rPr lang="pt-BR" sz="2400" dirty="0" smtClean="0">
                <a:solidFill>
                  <a:schemeClr val="tx1"/>
                </a:solidFill>
                <a:latin typeface="Calibri" charset="0"/>
              </a:rPr>
              <a:t> </a:t>
            </a:r>
            <a:r>
              <a:rPr lang="pt-BR" sz="2400" dirty="0" err="1" smtClean="0">
                <a:solidFill>
                  <a:schemeClr val="tx1"/>
                </a:solidFill>
                <a:latin typeface="Calibri" charset="0"/>
              </a:rPr>
              <a:t>be</a:t>
            </a:r>
            <a:r>
              <a:rPr lang="pt-BR" sz="2400" dirty="0" smtClean="0">
                <a:solidFill>
                  <a:schemeClr val="tx1"/>
                </a:solidFill>
                <a:latin typeface="Calibri" charset="0"/>
              </a:rPr>
              <a:t> </a:t>
            </a:r>
            <a:r>
              <a:rPr lang="pt-BR" sz="2400" dirty="0" err="1" smtClean="0">
                <a:solidFill>
                  <a:schemeClr val="tx1"/>
                </a:solidFill>
                <a:latin typeface="Calibri" charset="0"/>
              </a:rPr>
              <a:t>shown</a:t>
            </a:r>
            <a:r>
              <a:rPr lang="pt-BR" sz="2400" dirty="0" smtClean="0">
                <a:solidFill>
                  <a:schemeClr val="tx1"/>
                </a:solidFill>
                <a:latin typeface="Calibri" charset="0"/>
              </a:rPr>
              <a:t> </a:t>
            </a:r>
            <a:r>
              <a:rPr lang="pt-BR" sz="2400" dirty="0" err="1" smtClean="0">
                <a:solidFill>
                  <a:schemeClr val="tx1"/>
                </a:solidFill>
                <a:latin typeface="Calibri" charset="0"/>
              </a:rPr>
              <a:t>that</a:t>
            </a:r>
            <a:r>
              <a:rPr lang="pt-BR" sz="2400" dirty="0" smtClean="0">
                <a:solidFill>
                  <a:schemeClr val="tx1"/>
                </a:solidFill>
                <a:latin typeface="Calibri" charset="0"/>
              </a:rPr>
              <a:t>    </a:t>
            </a:r>
            <a:r>
              <a:rPr lang="pt-BR" sz="2400" dirty="0">
                <a:solidFill>
                  <a:schemeClr val="tx1"/>
                </a:solidFill>
                <a:latin typeface="Calibri" charset="0"/>
              </a:rPr>
              <a:t>	-2h = </a:t>
            </a:r>
            <a:r>
              <a:rPr lang="pt-BR" sz="2400" dirty="0" err="1">
                <a:solidFill>
                  <a:schemeClr val="tx1"/>
                </a:solidFill>
                <a:latin typeface="Calibri" charset="0"/>
              </a:rPr>
              <a:t>D</a:t>
            </a:r>
            <a:endParaRPr lang="pt-BR" sz="2400" dirty="0">
              <a:solidFill>
                <a:schemeClr val="tx1"/>
              </a:solidFill>
              <a:latin typeface="Calibri" charset="0"/>
            </a:endParaRPr>
          </a:p>
          <a:p>
            <a:pPr algn="just"/>
            <a:r>
              <a:rPr lang="pt-BR" sz="2400" dirty="0">
                <a:solidFill>
                  <a:schemeClr val="tx1"/>
                </a:solidFill>
                <a:latin typeface="Calibri" charset="0"/>
              </a:rPr>
              <a:t>	</a:t>
            </a:r>
            <a:r>
              <a:rPr lang="pt-BR" sz="2400" dirty="0" smtClean="0">
                <a:solidFill>
                  <a:schemeClr val="tx1"/>
                </a:solidFill>
                <a:latin typeface="Calibri" charset="0"/>
              </a:rPr>
              <a:t>                                       -</a:t>
            </a:r>
            <a:r>
              <a:rPr lang="pt-BR" sz="2400" dirty="0">
                <a:solidFill>
                  <a:schemeClr val="tx1"/>
                </a:solidFill>
                <a:latin typeface="Calibri" charset="0"/>
              </a:rPr>
              <a:t>2k = E		</a:t>
            </a:r>
            <a:r>
              <a:rPr lang="pt-BR" sz="2400" dirty="0" smtClean="0">
                <a:solidFill>
                  <a:schemeClr val="tx1"/>
                </a:solidFill>
                <a:latin typeface="Calibri" charset="0"/>
              </a:rPr>
              <a:t>         </a:t>
            </a:r>
          </a:p>
          <a:p>
            <a:pPr algn="just"/>
            <a:r>
              <a:rPr lang="pt-BR" sz="2400" dirty="0">
                <a:solidFill>
                  <a:schemeClr val="tx1"/>
                </a:solidFill>
                <a:latin typeface="Calibri" charset="0"/>
              </a:rPr>
              <a:t> </a:t>
            </a:r>
            <a:r>
              <a:rPr lang="pt-BR" sz="2400" dirty="0" smtClean="0">
                <a:solidFill>
                  <a:schemeClr val="tx1"/>
                </a:solidFill>
                <a:latin typeface="Calibri" charset="0"/>
              </a:rPr>
              <a:t>            </a:t>
            </a:r>
            <a:r>
              <a:rPr lang="pt-BR" sz="2400" dirty="0">
                <a:solidFill>
                  <a:schemeClr val="tx1"/>
                </a:solidFill>
                <a:latin typeface="Calibri" charset="0"/>
              </a:rPr>
              <a:t>		</a:t>
            </a:r>
            <a:r>
              <a:rPr lang="pt-BR" sz="2400" dirty="0" smtClean="0">
                <a:solidFill>
                  <a:schemeClr val="tx1"/>
                </a:solidFill>
                <a:latin typeface="Calibri" charset="0"/>
              </a:rPr>
              <a:t>         </a:t>
            </a:r>
            <a:r>
              <a:rPr lang="pt-BR" sz="2400" dirty="0">
                <a:solidFill>
                  <a:schemeClr val="tx1"/>
                </a:solidFill>
                <a:latin typeface="Calibri" charset="0"/>
              </a:rPr>
              <a:t>	h</a:t>
            </a:r>
            <a:r>
              <a:rPr lang="pt-BR" sz="2400" baseline="30000" dirty="0">
                <a:solidFill>
                  <a:schemeClr val="tx1"/>
                </a:solidFill>
                <a:latin typeface="Calibri" charset="0"/>
              </a:rPr>
              <a:t>2</a:t>
            </a:r>
            <a:r>
              <a:rPr lang="pt-BR" sz="2400" dirty="0">
                <a:solidFill>
                  <a:schemeClr val="tx1"/>
                </a:solidFill>
                <a:latin typeface="Calibri" charset="0"/>
              </a:rPr>
              <a:t> + k</a:t>
            </a:r>
            <a:r>
              <a:rPr lang="pt-BR" sz="2400" baseline="30000" dirty="0">
                <a:solidFill>
                  <a:schemeClr val="tx1"/>
                </a:solidFill>
                <a:latin typeface="Calibri" charset="0"/>
              </a:rPr>
              <a:t>2</a:t>
            </a:r>
            <a:r>
              <a:rPr lang="pt-BR" sz="2400" dirty="0">
                <a:solidFill>
                  <a:schemeClr val="tx1"/>
                </a:solidFill>
                <a:latin typeface="Calibri" charset="0"/>
              </a:rPr>
              <a:t> - r</a:t>
            </a:r>
            <a:r>
              <a:rPr lang="pt-BR" sz="2400" baseline="30000" dirty="0">
                <a:solidFill>
                  <a:schemeClr val="tx1"/>
                </a:solidFill>
                <a:latin typeface="Calibri" charset="0"/>
              </a:rPr>
              <a:t>2</a:t>
            </a:r>
            <a:r>
              <a:rPr lang="pt-BR" sz="2400" dirty="0">
                <a:solidFill>
                  <a:schemeClr val="tx1"/>
                </a:solidFill>
                <a:latin typeface="Calibri" charset="0"/>
              </a:rPr>
              <a:t> = </a:t>
            </a:r>
            <a:r>
              <a:rPr lang="pt-BR" sz="2400" dirty="0" err="1">
                <a:solidFill>
                  <a:schemeClr val="tx1"/>
                </a:solidFill>
                <a:latin typeface="Calibri" charset="0"/>
              </a:rPr>
              <a:t>F</a:t>
            </a:r>
            <a:endParaRPr lang="pt-BR" sz="2400" dirty="0">
              <a:solidFill>
                <a:schemeClr val="tx1"/>
              </a:solidFill>
              <a:latin typeface="Calibri" charset="0"/>
            </a:endParaRPr>
          </a:p>
          <a:p>
            <a:pPr algn="just"/>
            <a:r>
              <a:rPr lang="en-PH" sz="2400" dirty="0" smtClean="0">
                <a:solidFill>
                  <a:schemeClr val="tx1"/>
                </a:solidFill>
                <a:latin typeface="Calibri" charset="0"/>
              </a:rPr>
              <a:t>Thus,                              ,                         and          </a:t>
            </a:r>
            <a:endParaRPr lang="pt-BR" sz="2400" dirty="0">
              <a:solidFill>
                <a:schemeClr val="tx1"/>
              </a:solidFill>
              <a:latin typeface="Calibri"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071620192"/>
              </p:ext>
            </p:extLst>
          </p:nvPr>
        </p:nvGraphicFramePr>
        <p:xfrm>
          <a:off x="4276725" y="3048000"/>
          <a:ext cx="2647950" cy="381000"/>
        </p:xfrm>
        <a:graphic>
          <a:graphicData uri="http://schemas.openxmlformats.org/presentationml/2006/ole">
            <mc:AlternateContent xmlns:mc="http://schemas.openxmlformats.org/markup-compatibility/2006">
              <mc:Choice xmlns:v="urn:schemas-microsoft-com:vml" Requires="v">
                <p:oleObj spid="_x0000_s10339" name="Equation" r:id="rId3" imgW="1765300" imgH="254000" progId="Equation.3">
                  <p:embed/>
                </p:oleObj>
              </mc:Choice>
              <mc:Fallback>
                <p:oleObj name="Equation" r:id="rId3" imgW="1765300" imgH="254000" progId="Equation.3">
                  <p:embed/>
                  <p:pic>
                    <p:nvPicPr>
                      <p:cNvPr id="0" name=""/>
                      <p:cNvPicPr/>
                      <p:nvPr/>
                    </p:nvPicPr>
                    <p:blipFill>
                      <a:blip r:embed="rId4"/>
                      <a:stretch>
                        <a:fillRect/>
                      </a:stretch>
                    </p:blipFill>
                    <p:spPr>
                      <a:xfrm>
                        <a:off x="4276725" y="3048000"/>
                        <a:ext cx="2647950" cy="38100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86669467"/>
              </p:ext>
            </p:extLst>
          </p:nvPr>
        </p:nvGraphicFramePr>
        <p:xfrm>
          <a:off x="2197463" y="4724401"/>
          <a:ext cx="901337" cy="685800"/>
        </p:xfrm>
        <a:graphic>
          <a:graphicData uri="http://schemas.openxmlformats.org/presentationml/2006/ole">
            <mc:AlternateContent xmlns:mc="http://schemas.openxmlformats.org/markup-compatibility/2006">
              <mc:Choice xmlns:v="urn:schemas-microsoft-com:vml" Requires="v">
                <p:oleObj spid="_x0000_s10340" name="Equation" r:id="rId5" imgW="584200" imgH="444500" progId="Equation.3">
                  <p:embed/>
                </p:oleObj>
              </mc:Choice>
              <mc:Fallback>
                <p:oleObj name="Equation" r:id="rId5" imgW="584200" imgH="444500" progId="Equation.3">
                  <p:embed/>
                  <p:pic>
                    <p:nvPicPr>
                      <p:cNvPr id="0" name=""/>
                      <p:cNvPicPr/>
                      <p:nvPr/>
                    </p:nvPicPr>
                    <p:blipFill>
                      <a:blip r:embed="rId6"/>
                      <a:stretch>
                        <a:fillRect/>
                      </a:stretch>
                    </p:blipFill>
                    <p:spPr>
                      <a:xfrm>
                        <a:off x="2197463" y="4724401"/>
                        <a:ext cx="901337"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62460173"/>
              </p:ext>
            </p:extLst>
          </p:nvPr>
        </p:nvGraphicFramePr>
        <p:xfrm>
          <a:off x="3917950" y="4724400"/>
          <a:ext cx="863600" cy="685800"/>
        </p:xfrm>
        <a:graphic>
          <a:graphicData uri="http://schemas.openxmlformats.org/presentationml/2006/ole">
            <mc:AlternateContent xmlns:mc="http://schemas.openxmlformats.org/markup-compatibility/2006">
              <mc:Choice xmlns:v="urn:schemas-microsoft-com:vml" Requires="v">
                <p:oleObj spid="_x0000_s10341" name="Equation" r:id="rId7" imgW="558800" imgH="444500" progId="Equation.3">
                  <p:embed/>
                </p:oleObj>
              </mc:Choice>
              <mc:Fallback>
                <p:oleObj name="Equation" r:id="rId7" imgW="558800" imgH="444500" progId="Equation.3">
                  <p:embed/>
                  <p:pic>
                    <p:nvPicPr>
                      <p:cNvPr id="0" name=""/>
                      <p:cNvPicPr/>
                      <p:nvPr/>
                    </p:nvPicPr>
                    <p:blipFill>
                      <a:blip r:embed="rId8"/>
                      <a:stretch>
                        <a:fillRect/>
                      </a:stretch>
                    </p:blipFill>
                    <p:spPr>
                      <a:xfrm>
                        <a:off x="3917950" y="4724400"/>
                        <a:ext cx="863600" cy="685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28502625"/>
              </p:ext>
            </p:extLst>
          </p:nvPr>
        </p:nvGraphicFramePr>
        <p:xfrm>
          <a:off x="6092825" y="4572000"/>
          <a:ext cx="2136775" cy="784225"/>
        </p:xfrm>
        <a:graphic>
          <a:graphicData uri="http://schemas.openxmlformats.org/presentationml/2006/ole">
            <mc:AlternateContent xmlns:mc="http://schemas.openxmlformats.org/markup-compatibility/2006">
              <mc:Choice xmlns:v="urn:schemas-microsoft-com:vml" Requires="v">
                <p:oleObj spid="_x0000_s10342" name="Equation" r:id="rId9" imgW="1384300" imgH="508000" progId="Equation.3">
                  <p:embed/>
                </p:oleObj>
              </mc:Choice>
              <mc:Fallback>
                <p:oleObj name="Equation" r:id="rId9" imgW="1384300" imgH="508000" progId="Equation.3">
                  <p:embed/>
                  <p:pic>
                    <p:nvPicPr>
                      <p:cNvPr id="0" name=""/>
                      <p:cNvPicPr/>
                      <p:nvPr/>
                    </p:nvPicPr>
                    <p:blipFill>
                      <a:blip r:embed="rId10"/>
                      <a:stretch>
                        <a:fillRect/>
                      </a:stretch>
                    </p:blipFill>
                    <p:spPr>
                      <a:xfrm>
                        <a:off x="6092825" y="4572000"/>
                        <a:ext cx="2136775" cy="7842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checkerboard(across)">
                                      <p:cBhvr>
                                        <p:cTn id="7" dur="500"/>
                                        <p:tgtEl>
                                          <p:spTgt spid="92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18">
                                            <p:txEl>
                                              <p:pRg st="2" end="2"/>
                                            </p:txEl>
                                          </p:spTgt>
                                        </p:tgtEl>
                                        <p:attrNameLst>
                                          <p:attrName>style.visibility</p:attrName>
                                        </p:attrNameLst>
                                      </p:cBhvr>
                                      <p:to>
                                        <p:strVal val="visible"/>
                                      </p:to>
                                    </p:set>
                                    <p:animEffect transition="in" filter="checkerboard(across)">
                                      <p:cBhvr>
                                        <p:cTn id="12" dur="500"/>
                                        <p:tgtEl>
                                          <p:spTgt spid="92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checkerboard(across)">
                                      <p:cBhvr>
                                        <p:cTn id="17" dur="500"/>
                                        <p:tgtEl>
                                          <p:spTgt spid="92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18">
                                            <p:txEl>
                                              <p:pRg st="4" end="4"/>
                                            </p:txEl>
                                          </p:spTgt>
                                        </p:tgtEl>
                                        <p:attrNameLst>
                                          <p:attrName>style.visibility</p:attrName>
                                        </p:attrNameLst>
                                      </p:cBhvr>
                                      <p:to>
                                        <p:strVal val="visible"/>
                                      </p:to>
                                    </p:set>
                                    <p:animEffect transition="in" filter="checkerboard(across)">
                                      <p:cBhvr>
                                        <p:cTn id="22" dur="500"/>
                                        <p:tgtEl>
                                          <p:spTgt spid="92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animEffect transition="in" filter="checkerboard(across)">
                                      <p:cBhvr>
                                        <p:cTn id="27" dur="500"/>
                                        <p:tgtEl>
                                          <p:spTgt spid="9218">
                                            <p:txEl>
                                              <p:pRg st="5" end="5"/>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9218">
                                            <p:txEl>
                                              <p:pRg st="6" end="6"/>
                                            </p:txEl>
                                          </p:spTgt>
                                        </p:tgtEl>
                                        <p:attrNameLst>
                                          <p:attrName>style.visibility</p:attrName>
                                        </p:attrNameLst>
                                      </p:cBhvr>
                                      <p:to>
                                        <p:strVal val="visible"/>
                                      </p:to>
                                    </p:set>
                                    <p:animEffect transition="in" filter="checkerboard(across)">
                                      <p:cBhvr>
                                        <p:cTn id="30" dur="500"/>
                                        <p:tgtEl>
                                          <p:spTgt spid="9218">
                                            <p:txEl>
                                              <p:pRg st="6" end="6"/>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9218">
                                            <p:txEl>
                                              <p:pRg st="7" end="7"/>
                                            </p:txEl>
                                          </p:spTgt>
                                        </p:tgtEl>
                                        <p:attrNameLst>
                                          <p:attrName>style.visibility</p:attrName>
                                        </p:attrNameLst>
                                      </p:cBhvr>
                                      <p:to>
                                        <p:strVal val="visible"/>
                                      </p:to>
                                    </p:set>
                                    <p:animEffect transition="in" filter="checkerboard(across)">
                                      <p:cBhvr>
                                        <p:cTn id="33" dur="500"/>
                                        <p:tgtEl>
                                          <p:spTgt spid="921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9218">
                                            <p:txEl>
                                              <p:pRg st="8" end="8"/>
                                            </p:txEl>
                                          </p:spTgt>
                                        </p:tgtEl>
                                        <p:attrNameLst>
                                          <p:attrName>style.visibility</p:attrName>
                                        </p:attrNameLst>
                                      </p:cBhvr>
                                      <p:to>
                                        <p:strVal val="visible"/>
                                      </p:to>
                                    </p:set>
                                    <p:animEffect transition="in" filter="checkerboard(across)">
                                      <p:cBhvr>
                                        <p:cTn id="38" dur="500"/>
                                        <p:tgtEl>
                                          <p:spTgt spid="92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C3C8CB-B0D3-417C-8BD1-91752D5A8D8C}">
  <ds:schemaRefs>
    <ds:schemaRef ds:uri="http://schemas.microsoft.com/office/2006/documentManagement/types"/>
    <ds:schemaRef ds:uri="http://purl.org/dc/dcmitype/"/>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847D0868-D8D4-450B-BB3C-13F92FCDCFDF}">
  <ds:schemaRefs>
    <ds:schemaRef ds:uri="http://schemas.microsoft.com/sharepoint/v3/contenttype/forms"/>
  </ds:schemaRefs>
</ds:datastoreItem>
</file>

<file path=customXml/itemProps3.xml><?xml version="1.0" encoding="utf-8"?>
<ds:datastoreItem xmlns:ds="http://schemas.openxmlformats.org/officeDocument/2006/customXml" ds:itemID="{5774EE4C-2601-492F-86E6-AEA6EE9AB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mapua</Template>
  <TotalTime>5046</TotalTime>
  <Words>3542</Words>
  <Application>Microsoft Office PowerPoint</Application>
  <PresentationFormat>On-screen Show (4:3)</PresentationFormat>
  <Paragraphs>558</Paragraphs>
  <Slides>88</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TOPIC</vt:lpstr>
      <vt:lpstr>Equation</vt:lpstr>
      <vt:lpstr>PowerPoint Presentation</vt:lpstr>
      <vt:lpstr>PowerPoint Presentation</vt:lpstr>
      <vt:lpstr>Lesson 1:   CIRCLE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Circles Determined by Three Geometric Conditions</vt:lpstr>
      <vt:lpstr>PowerPoint Presentation</vt:lpstr>
      <vt:lpstr>PowerPoint Presentation</vt:lpstr>
      <vt:lpstr>FAMILY OF CIRCLES</vt:lpstr>
      <vt:lpstr>PowerPoint Presentation</vt:lpstr>
      <vt:lpstr>Lesson 2 :   CONIC SECTIONS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POLAR COORDINATE SYSTEM</vt:lpstr>
      <vt:lpstr>POLAR COORDINATE SYSTEM</vt:lpstr>
      <vt:lpstr>PowerPoint Presentation</vt:lpstr>
      <vt:lpstr>POLAR COORDINATE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POLAR CURVES: </vt:lpstr>
      <vt:lpstr> Standard Forms of the Polar Equations of Conics: </vt:lpstr>
      <vt:lpstr>PowerPoint Presentation</vt:lpstr>
      <vt:lpstr>PowerPoint Presentation</vt:lpstr>
      <vt:lpstr>PowerPoint Presentation</vt:lpstr>
      <vt:lpstr>PowerPoint Presentation</vt:lpstr>
      <vt:lpstr>REFERENCES</vt:lpstr>
    </vt:vector>
  </TitlesOfParts>
  <Company>AVF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Reynaldo C. Lanuza</cp:lastModifiedBy>
  <cp:revision>480</cp:revision>
  <dcterms:created xsi:type="dcterms:W3CDTF">2006-02-13T02:12:12Z</dcterms:created>
  <dcterms:modified xsi:type="dcterms:W3CDTF">2014-07-14T02:30:16Z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