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68"/>
  </p:notesMasterIdLst>
  <p:sldIdLst>
    <p:sldId id="256" r:id="rId5"/>
    <p:sldId id="406" r:id="rId6"/>
    <p:sldId id="430" r:id="rId7"/>
    <p:sldId id="431" r:id="rId8"/>
    <p:sldId id="513" r:id="rId9"/>
    <p:sldId id="512" r:id="rId10"/>
    <p:sldId id="410" r:id="rId11"/>
    <p:sldId id="411" r:id="rId12"/>
    <p:sldId id="412" r:id="rId13"/>
    <p:sldId id="413" r:id="rId14"/>
    <p:sldId id="414" r:id="rId15"/>
    <p:sldId id="415" r:id="rId16"/>
    <p:sldId id="419" r:id="rId17"/>
    <p:sldId id="420" r:id="rId18"/>
    <p:sldId id="425" r:id="rId19"/>
    <p:sldId id="427" r:id="rId20"/>
    <p:sldId id="428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86" r:id="rId36"/>
    <p:sldId id="473" r:id="rId37"/>
    <p:sldId id="478" r:id="rId38"/>
    <p:sldId id="482" r:id="rId39"/>
    <p:sldId id="484" r:id="rId40"/>
    <p:sldId id="485" r:id="rId41"/>
    <p:sldId id="514" r:id="rId42"/>
    <p:sldId id="510" r:id="rId43"/>
    <p:sldId id="490" r:id="rId44"/>
    <p:sldId id="491" r:id="rId45"/>
    <p:sldId id="492" r:id="rId46"/>
    <p:sldId id="493" r:id="rId47"/>
    <p:sldId id="494" r:id="rId48"/>
    <p:sldId id="520" r:id="rId49"/>
    <p:sldId id="511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5" r:id="rId58"/>
    <p:sldId id="506" r:id="rId59"/>
    <p:sldId id="507" r:id="rId60"/>
    <p:sldId id="508" r:id="rId61"/>
    <p:sldId id="509" r:id="rId62"/>
    <p:sldId id="487" r:id="rId63"/>
    <p:sldId id="515" r:id="rId64"/>
    <p:sldId id="519" r:id="rId65"/>
    <p:sldId id="517" r:id="rId66"/>
    <p:sldId id="518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42" d="100"/>
          <a:sy n="42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w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e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NULL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7/14/2014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88D16-0C89-414A-AF55-2ACF61C52C3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631EA-2854-0142-B578-3CDB0127F7CF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631EA-2854-0142-B578-3CDB0127F7CF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631EA-2854-0142-B578-3CDB0127F7CF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631EA-2854-0142-B578-3CDB0127F7CF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631EA-2854-0142-B578-3CDB0127F7CF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88D16-0C89-414A-AF55-2ACF61C52C3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9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9.png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5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0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88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6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7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2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2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23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543800" cy="396240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2286000"/>
            <a:ext cx="7696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CO3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n-US" sz="2400" dirty="0"/>
              <a:t>Discuss and apply comprehensively the concepts, properties and theorems of functions, limits, continuity and the derivatives in determining the derivatives of algebraic functions </a:t>
            </a:r>
          </a:p>
          <a:p>
            <a:pPr algn="just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8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4000" b="1" dirty="0">
              <a:solidFill>
                <a:schemeClr val="tx1">
                  <a:tint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8950" y="1143000"/>
            <a:ext cx="827405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-342900" eaLnBrk="0" hangingPunct="0"/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10242" name="Group 27"/>
          <p:cNvGrpSpPr>
            <a:grpSpLocks/>
          </p:cNvGrpSpPr>
          <p:nvPr/>
        </p:nvGrpSpPr>
        <p:grpSpPr bwMode="auto">
          <a:xfrm>
            <a:off x="1839913" y="2154238"/>
            <a:ext cx="5464175" cy="2549525"/>
            <a:chOff x="1812925" y="3048000"/>
            <a:chExt cx="5462588" cy="2547938"/>
          </a:xfrm>
        </p:grpSpPr>
        <p:sp>
          <p:nvSpPr>
            <p:cNvPr id="10246" name="Oval 28"/>
            <p:cNvSpPr>
              <a:spLocks noChangeArrowheads="1"/>
            </p:cNvSpPr>
            <p:nvPr/>
          </p:nvSpPr>
          <p:spPr bwMode="auto">
            <a:xfrm>
              <a:off x="1812925" y="3048000"/>
              <a:ext cx="1741488" cy="254793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2498725" y="3324225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2498725" y="3713163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2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2498725" y="4100513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2498725" y="4545013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4</a:t>
              </a:r>
            </a:p>
          </p:txBody>
        </p:sp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2498725" y="4986338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5</a:t>
              </a:r>
            </a:p>
          </p:txBody>
        </p:sp>
        <p:sp>
          <p:nvSpPr>
            <p:cNvPr id="10252" name="Oval 34"/>
            <p:cNvSpPr>
              <a:spLocks noChangeArrowheads="1"/>
            </p:cNvSpPr>
            <p:nvPr/>
          </p:nvSpPr>
          <p:spPr bwMode="auto">
            <a:xfrm>
              <a:off x="5535613" y="3048000"/>
              <a:ext cx="1739900" cy="254793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253" name="Text Box 14"/>
            <p:cNvSpPr txBox="1">
              <a:spLocks noChangeArrowheads="1"/>
            </p:cNvSpPr>
            <p:nvPr/>
          </p:nvSpPr>
          <p:spPr bwMode="auto">
            <a:xfrm>
              <a:off x="6218238" y="3492500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2</a:t>
              </a:r>
            </a:p>
          </p:txBody>
        </p:sp>
        <p:sp>
          <p:nvSpPr>
            <p:cNvPr id="10254" name="Text Box 15"/>
            <p:cNvSpPr txBox="1">
              <a:spLocks noChangeArrowheads="1"/>
            </p:cNvSpPr>
            <p:nvPr/>
          </p:nvSpPr>
          <p:spPr bwMode="auto">
            <a:xfrm>
              <a:off x="6156325" y="4930775"/>
              <a:ext cx="496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10</a:t>
              </a:r>
            </a:p>
          </p:txBody>
        </p:sp>
        <p:sp>
          <p:nvSpPr>
            <p:cNvPr id="10255" name="Text Box 16"/>
            <p:cNvSpPr txBox="1">
              <a:spLocks noChangeArrowheads="1"/>
            </p:cNvSpPr>
            <p:nvPr/>
          </p:nvSpPr>
          <p:spPr bwMode="auto">
            <a:xfrm>
              <a:off x="6218238" y="4600575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8</a:t>
              </a:r>
            </a:p>
          </p:txBody>
        </p:sp>
        <p:sp>
          <p:nvSpPr>
            <p:cNvPr id="10256" name="Text Box 17"/>
            <p:cNvSpPr txBox="1">
              <a:spLocks noChangeArrowheads="1"/>
            </p:cNvSpPr>
            <p:nvPr/>
          </p:nvSpPr>
          <p:spPr bwMode="auto">
            <a:xfrm>
              <a:off x="6218238" y="4267200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6</a:t>
              </a:r>
            </a:p>
          </p:txBody>
        </p:sp>
        <p:sp>
          <p:nvSpPr>
            <p:cNvPr id="10257" name="Text Box 18"/>
            <p:cNvSpPr txBox="1">
              <a:spLocks noChangeArrowheads="1"/>
            </p:cNvSpPr>
            <p:nvPr/>
          </p:nvSpPr>
          <p:spPr bwMode="auto">
            <a:xfrm>
              <a:off x="6218238" y="3878263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4</a:t>
              </a:r>
            </a:p>
          </p:txBody>
        </p:sp>
        <p:sp>
          <p:nvSpPr>
            <p:cNvPr id="10258" name="Line 19"/>
            <p:cNvSpPr>
              <a:spLocks noChangeShapeType="1"/>
            </p:cNvSpPr>
            <p:nvPr/>
          </p:nvSpPr>
          <p:spPr bwMode="auto">
            <a:xfrm>
              <a:off x="2743200" y="3505200"/>
              <a:ext cx="3352800" cy="2286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20"/>
            <p:cNvSpPr>
              <a:spLocks noChangeShapeType="1"/>
            </p:cNvSpPr>
            <p:nvPr/>
          </p:nvSpPr>
          <p:spPr bwMode="auto">
            <a:xfrm>
              <a:off x="2819400" y="3962400"/>
              <a:ext cx="3429000" cy="12192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2"/>
            <p:cNvSpPr>
              <a:spLocks noChangeShapeType="1"/>
            </p:cNvSpPr>
            <p:nvPr/>
          </p:nvSpPr>
          <p:spPr bwMode="auto">
            <a:xfrm>
              <a:off x="2819400" y="4343400"/>
              <a:ext cx="3352800" cy="4572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23"/>
            <p:cNvSpPr>
              <a:spLocks noChangeShapeType="1"/>
            </p:cNvSpPr>
            <p:nvPr/>
          </p:nvSpPr>
          <p:spPr bwMode="auto">
            <a:xfrm flipV="1">
              <a:off x="2819400" y="4495800"/>
              <a:ext cx="3429000" cy="304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4"/>
            <p:cNvSpPr>
              <a:spLocks noChangeShapeType="1"/>
            </p:cNvSpPr>
            <p:nvPr/>
          </p:nvSpPr>
          <p:spPr bwMode="auto">
            <a:xfrm flipV="1">
              <a:off x="2819400" y="4191000"/>
              <a:ext cx="3429000" cy="9906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30"/>
            <p:cNvSpPr>
              <a:spLocks noChangeShapeType="1"/>
            </p:cNvSpPr>
            <p:nvPr/>
          </p:nvSpPr>
          <p:spPr bwMode="auto">
            <a:xfrm>
              <a:off x="2895600" y="3962400"/>
              <a:ext cx="3429000" cy="1524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1"/>
            <p:cNvSpPr>
              <a:spLocks noChangeShapeType="1"/>
            </p:cNvSpPr>
            <p:nvPr/>
          </p:nvSpPr>
          <p:spPr bwMode="auto">
            <a:xfrm>
              <a:off x="2895600" y="3962400"/>
              <a:ext cx="3429000" cy="15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31"/>
            <p:cNvSpPr>
              <a:spLocks noChangeShapeType="1"/>
            </p:cNvSpPr>
            <p:nvPr/>
          </p:nvSpPr>
          <p:spPr bwMode="auto">
            <a:xfrm>
              <a:off x="2819400" y="3962400"/>
              <a:ext cx="3429000" cy="1219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TextBox 48"/>
          <p:cNvSpPr txBox="1">
            <a:spLocks noChangeArrowheads="1"/>
          </p:cNvSpPr>
          <p:nvPr/>
        </p:nvSpPr>
        <p:spPr bwMode="auto">
          <a:xfrm>
            <a:off x="1524000" y="762000"/>
            <a:ext cx="7318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Mapping of the elements of Set A in to Set B illustrating 1 – many type </a:t>
            </a:r>
          </a:p>
          <a:p>
            <a:pPr eaLnBrk="1" hangingPunct="1"/>
            <a:r>
              <a:rPr lang="en-US" sz="1800"/>
              <a:t>          of correspondence.</a:t>
            </a:r>
          </a:p>
        </p:txBody>
      </p:sp>
      <p:sp>
        <p:nvSpPr>
          <p:cNvPr id="10244" name="TextBox 49"/>
          <p:cNvSpPr txBox="1">
            <a:spLocks noChangeArrowheads="1"/>
          </p:cNvSpPr>
          <p:nvPr/>
        </p:nvSpPr>
        <p:spPr bwMode="auto">
          <a:xfrm>
            <a:off x="2362200" y="5181600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X = Set </a:t>
            </a:r>
            <a:r>
              <a:rPr lang="en-US" sz="1800" dirty="0"/>
              <a:t>A</a:t>
            </a:r>
          </a:p>
        </p:txBody>
      </p:sp>
      <p:sp>
        <p:nvSpPr>
          <p:cNvPr id="10245" name="TextBox 50"/>
          <p:cNvSpPr txBox="1">
            <a:spLocks noChangeArrowheads="1"/>
          </p:cNvSpPr>
          <p:nvPr/>
        </p:nvSpPr>
        <p:spPr bwMode="auto">
          <a:xfrm>
            <a:off x="6019800" y="5105400"/>
            <a:ext cx="1162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Y = Set B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ChangeArrowheads="1"/>
          </p:cNvSpPr>
          <p:nvPr/>
        </p:nvSpPr>
        <p:spPr bwMode="auto">
          <a:xfrm>
            <a:off x="1371600" y="381000"/>
            <a:ext cx="30497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latin typeface="Tahoma" charset="0"/>
                <a:cs typeface="Tahoma" charset="0"/>
              </a:rPr>
              <a:t> </a:t>
            </a:r>
            <a:r>
              <a:rPr lang="en-US" sz="2800" b="1" dirty="0">
                <a:latin typeface="+mn-lt"/>
                <a:cs typeface="Tahoma" charset="0"/>
              </a:rPr>
              <a:t>Function Notation</a:t>
            </a:r>
            <a:endParaRPr lang="en-US" sz="2800" dirty="0">
              <a:latin typeface="+mn-lt"/>
              <a:cs typeface="Tahoma" charset="0"/>
            </a:endParaRPr>
          </a:p>
        </p:txBody>
      </p:sp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+mn-lt"/>
                <a:cs typeface="Tahoma" charset="0"/>
              </a:rPr>
              <a:t>We commonly name a function by letter with f the most commonly used letter to refer to functions. However, a function can be referred to by any letter.</a:t>
            </a:r>
          </a:p>
        </p:txBody>
      </p:sp>
      <p:grpSp>
        <p:nvGrpSpPr>
          <p:cNvPr id="11267" name="Group 6"/>
          <p:cNvGrpSpPr>
            <a:grpSpLocks/>
          </p:cNvGrpSpPr>
          <p:nvPr/>
        </p:nvGrpSpPr>
        <p:grpSpPr bwMode="auto">
          <a:xfrm>
            <a:off x="228600" y="2584450"/>
            <a:ext cx="8458200" cy="1643063"/>
            <a:chOff x="228600" y="2508276"/>
            <a:chExt cx="8458200" cy="1643255"/>
          </a:xfrm>
        </p:grpSpPr>
        <p:graphicFrame>
          <p:nvGraphicFramePr>
            <p:cNvPr id="1127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915484"/>
                </p:ext>
              </p:extLst>
            </p:nvPr>
          </p:nvGraphicFramePr>
          <p:xfrm>
            <a:off x="1981200" y="2508276"/>
            <a:ext cx="1922461" cy="401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Equation" r:id="rId3" imgW="1498600" imgH="419100" progId="Equation.3">
                    <p:embed/>
                  </p:oleObj>
                </mc:Choice>
                <mc:Fallback>
                  <p:oleObj name="Equation" r:id="rId3" imgW="1498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2508276"/>
                          <a:ext cx="1922461" cy="401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 flipV="1">
              <a:off x="1905000" y="2895671"/>
              <a:ext cx="609600" cy="685729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228600" y="2819400"/>
              <a:ext cx="1676400" cy="646331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339933"/>
                  </a:solidFill>
                </a:rPr>
                <a:t>The function called f</a:t>
              </a: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2514600" y="2514627"/>
              <a:ext cx="228600" cy="380956"/>
            </a:xfrm>
            <a:prstGeom prst="ellips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2895600" y="2514627"/>
              <a:ext cx="228600" cy="38095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2438400" y="3505200"/>
              <a:ext cx="2362200" cy="6463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</a:rPr>
                <a:t>The independent variable, x</a:t>
              </a:r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 flipV="1">
              <a:off x="3048000" y="2971879"/>
              <a:ext cx="76200" cy="53331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5029200" y="3048000"/>
              <a:ext cx="36576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/>
                <a:t>f(x) defines a rule express in terms of x as given by the right hand side expression.</a:t>
              </a:r>
            </a:p>
          </p:txBody>
        </p:sp>
      </p:grpSp>
      <p:sp>
        <p:nvSpPr>
          <p:cNvPr id="11268" name="TextBox 16"/>
          <p:cNvSpPr txBox="1">
            <a:spLocks noChangeArrowheads="1"/>
          </p:cNvSpPr>
          <p:nvPr/>
        </p:nvSpPr>
        <p:spPr bwMode="auto">
          <a:xfrm>
            <a:off x="609600" y="4648200"/>
            <a:ext cx="8020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Note: The </a:t>
            </a:r>
            <a:r>
              <a:rPr lang="en-US" sz="1800" dirty="0"/>
              <a:t>value of </a:t>
            </a:r>
            <a:r>
              <a:rPr lang="en-US" sz="1800" dirty="0" smtClean="0"/>
              <a:t>the </a:t>
            </a:r>
            <a:r>
              <a:rPr lang="en-US" sz="1800" dirty="0"/>
              <a:t>function f(x) is determined by substituting x- value into </a:t>
            </a:r>
          </a:p>
          <a:p>
            <a:pPr eaLnBrk="1" hangingPunct="1"/>
            <a:r>
              <a:rPr lang="en-US" sz="1800" dirty="0"/>
              <a:t>the expression.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3"/>
          <p:cNvSpPr txBox="1">
            <a:spLocks noChangeArrowheads="1"/>
          </p:cNvSpPr>
          <p:nvPr/>
        </p:nvSpPr>
        <p:spPr bwMode="auto">
          <a:xfrm>
            <a:off x="609600" y="457200"/>
            <a:ext cx="5690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        PIECEWISE </a:t>
            </a:r>
            <a:r>
              <a:rPr lang="en-US" dirty="0"/>
              <a:t>DEFINED FUNCTION</a:t>
            </a:r>
          </a:p>
        </p:txBody>
      </p:sp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609600" y="10668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defTabSz="120650">
              <a:tabLst>
                <a:tab pos="60325" algn="l"/>
              </a:tabLst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400" b="1" i="1" dirty="0">
                <a:solidFill>
                  <a:srgbClr val="000000"/>
                </a:solidFill>
                <a:latin typeface="+mn-lt"/>
              </a:rPr>
              <a:t>piecewise defined function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is function defined by different formulas on different parts of its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domain; as in, 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5294"/>
              </p:ext>
            </p:extLst>
          </p:nvPr>
        </p:nvGraphicFramePr>
        <p:xfrm>
          <a:off x="2133600" y="2286000"/>
          <a:ext cx="4267200" cy="92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3" imgW="3975100" imgH="914400" progId="Equation.3">
                  <p:embed/>
                </p:oleObj>
              </mc:Choice>
              <mc:Fallback>
                <p:oleObj name="Equation" r:id="rId3" imgW="3975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4267200" cy="92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714809"/>
              </p:ext>
            </p:extLst>
          </p:nvPr>
        </p:nvGraphicFramePr>
        <p:xfrm>
          <a:off x="1828800" y="3886200"/>
          <a:ext cx="4648200" cy="93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5" imgW="4787900" imgH="965200" progId="Equation.3">
                  <p:embed/>
                </p:oleObj>
              </mc:Choice>
              <mc:Fallback>
                <p:oleObj name="Equation" r:id="rId5" imgW="4787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4648200" cy="939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ChangeArrowheads="1"/>
          </p:cNvSpPr>
          <p:nvPr/>
        </p:nvSpPr>
        <p:spPr bwMode="auto">
          <a:xfrm>
            <a:off x="228600" y="457200"/>
            <a:ext cx="40292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ahoma" charset="0"/>
                <a:cs typeface="Tahoma" charset="0"/>
              </a:rPr>
              <a:t>      </a:t>
            </a:r>
            <a:r>
              <a:rPr lang="en-US" sz="2800" b="1" dirty="0" smtClean="0">
                <a:latin typeface="+mj-lt"/>
                <a:cs typeface="Tahoma" charset="0"/>
              </a:rPr>
              <a:t>Graph </a:t>
            </a:r>
            <a:r>
              <a:rPr lang="en-US" sz="2800" b="1" dirty="0">
                <a:latin typeface="+mj-lt"/>
                <a:cs typeface="Tahoma" charset="0"/>
              </a:rPr>
              <a:t>of a Function</a:t>
            </a:r>
          </a:p>
        </p:txBody>
      </p:sp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04800" y="128261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sz="2800" dirty="0">
                <a:latin typeface="Tahoma" charset="0"/>
                <a:cs typeface="Times New Roman" charset="0"/>
              </a:rPr>
              <a:t>    </a:t>
            </a:r>
            <a:r>
              <a:rPr lang="en-US" sz="2200" dirty="0">
                <a:latin typeface="+mn-lt"/>
                <a:cs typeface="Times New Roman" charset="0"/>
              </a:rPr>
              <a:t>The </a:t>
            </a:r>
            <a:r>
              <a:rPr lang="en-US" sz="2200" b="1" dirty="0">
                <a:latin typeface="+mn-lt"/>
                <a:cs typeface="Times New Roman" charset="0"/>
              </a:rPr>
              <a:t>graph</a:t>
            </a:r>
            <a:r>
              <a:rPr lang="en-US" sz="2200" dirty="0">
                <a:latin typeface="+mn-lt"/>
                <a:cs typeface="Times New Roman" charset="0"/>
              </a:rPr>
              <a:t> of a function f consists of all points (x, y) whose coordinates satisfy y = f(x), for all x in the domain of f.  The set of ordered pairs (x, y) may also be represented by (x, f(x)) since y = f(x). </a:t>
            </a:r>
            <a:endParaRPr lang="en-US" sz="2200" dirty="0">
              <a:latin typeface="+mn-lt"/>
              <a:cs typeface="Tahoma" charset="0"/>
            </a:endParaRP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304800" y="2895600"/>
            <a:ext cx="866616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/>
              <a:t>Recall: The Vertical Line </a:t>
            </a:r>
            <a:r>
              <a:rPr lang="en-US" sz="2200" dirty="0" smtClean="0"/>
              <a:t>Test</a:t>
            </a:r>
          </a:p>
          <a:p>
            <a:pPr eaLnBrk="1" hangingPunct="1"/>
            <a:endParaRPr lang="en-US" sz="2200" dirty="0"/>
          </a:p>
          <a:p>
            <a:pPr eaLnBrk="1" hangingPunct="1"/>
            <a:r>
              <a:rPr lang="en-US" sz="2200" dirty="0"/>
              <a:t>	A set of points in a coordinate plane is the graph of a function y = f(x) if  and only if no vertical line intersects the graph at more than one point.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latin typeface="Calibri" charset="0"/>
                <a:cs typeface="Times New Roman" charset="0"/>
              </a:rPr>
              <a:t>  </a:t>
            </a:r>
            <a:r>
              <a:rPr lang="en-US" sz="900">
                <a:latin typeface="Calibri" charset="0"/>
              </a:rPr>
              <a:t> </a:t>
            </a:r>
            <a:endParaRPr lang="en-US" sz="180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5334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ODD and EVEN FUNCTIONS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65744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function                 is an even function if and only if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                      The graph of an even function is symmetric with respect to the y-axis.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 function                  is an odd function if and only if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                          The graph of an odd function is symmetric with respect to the origin.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992231"/>
              </p:ext>
            </p:extLst>
          </p:nvPr>
        </p:nvGraphicFramePr>
        <p:xfrm>
          <a:off x="2171700" y="1600200"/>
          <a:ext cx="95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3" imgW="952500" imgH="304800" progId="Equation.3">
                  <p:embed/>
                </p:oleObj>
              </mc:Choice>
              <mc:Fallback>
                <p:oleObj name="Equation" r:id="rId3" imgW="952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1700" y="1600200"/>
                        <a:ext cx="952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8247"/>
              </p:ext>
            </p:extLst>
          </p:nvPr>
        </p:nvGraphicFramePr>
        <p:xfrm>
          <a:off x="1143000" y="1981200"/>
          <a:ext cx="154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5" imgW="1549400" imgH="304800" progId="Equation.3">
                  <p:embed/>
                </p:oleObj>
              </mc:Choice>
              <mc:Fallback>
                <p:oleObj name="Equation" r:id="rId5" imgW="15494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1981200"/>
                        <a:ext cx="154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916846"/>
              </p:ext>
            </p:extLst>
          </p:nvPr>
        </p:nvGraphicFramePr>
        <p:xfrm>
          <a:off x="2209800" y="3048000"/>
          <a:ext cx="95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7" imgW="952500" imgH="304800" progId="Equation.3">
                  <p:embed/>
                </p:oleObj>
              </mc:Choice>
              <mc:Fallback>
                <p:oleObj name="Equation" r:id="rId7" imgW="952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3048000"/>
                        <a:ext cx="952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65173"/>
              </p:ext>
            </p:extLst>
          </p:nvPr>
        </p:nvGraphicFramePr>
        <p:xfrm>
          <a:off x="1219200" y="3429000"/>
          <a:ext cx="170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8" imgW="1701800" imgH="304800" progId="Equation.3">
                  <p:embed/>
                </p:oleObj>
              </mc:Choice>
              <mc:Fallback>
                <p:oleObj name="Equation" r:id="rId8" imgW="17018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3429000"/>
                        <a:ext cx="1701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ChangeArrowheads="1"/>
          </p:cNvSpPr>
          <p:nvPr/>
        </p:nvSpPr>
        <p:spPr bwMode="auto">
          <a:xfrm>
            <a:off x="1219200" y="2386012"/>
            <a:ext cx="73914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charset="0"/>
                <a:cs typeface="Tahoma" charset="0"/>
              </a:rPr>
              <a:t>                   </a:t>
            </a:r>
            <a:endParaRPr lang="en-US" dirty="0">
              <a:latin typeface="Tahoma" charset="0"/>
              <a:cs typeface="Tahoma" charset="0"/>
            </a:endParaRPr>
          </a:p>
          <a:p>
            <a:pPr marL="457200" indent="-457200">
              <a:buFontTx/>
              <a:buAutoNum type="alphaLcParenR"/>
            </a:pPr>
            <a:endParaRPr lang="en-US" sz="2000" dirty="0">
              <a:latin typeface="Tahoma" charset="0"/>
              <a:cs typeface="Tahoma" charset="0"/>
            </a:endParaRPr>
          </a:p>
          <a:p>
            <a:endParaRPr lang="en-US" sz="2000" dirty="0">
              <a:latin typeface="Tahoma" charset="0"/>
              <a:cs typeface="Tahoma" charset="0"/>
            </a:endParaRPr>
          </a:p>
          <a:p>
            <a:endParaRPr lang="en-US" sz="2000" dirty="0">
              <a:latin typeface="Tahoma" charset="0"/>
              <a:cs typeface="Tahoma" charset="0"/>
            </a:endParaRPr>
          </a:p>
          <a:p>
            <a:pPr marL="457200" indent="-457200">
              <a:buFontTx/>
              <a:buAutoNum type="alphaLcParenR"/>
            </a:pPr>
            <a:endParaRPr lang="en-US" sz="2000" dirty="0">
              <a:latin typeface="Tahoma" charset="0"/>
              <a:cs typeface="Tahoma" charset="0"/>
            </a:endParaRPr>
          </a:p>
          <a:p>
            <a:pPr marL="457200" indent="-457200">
              <a:buFontTx/>
              <a:buAutoNum type="alphaLcParenR"/>
            </a:pPr>
            <a:endParaRPr lang="en-US" sz="2000" dirty="0">
              <a:latin typeface="Tahoma" charset="0"/>
              <a:cs typeface="Tahoma" charset="0"/>
            </a:endParaRPr>
          </a:p>
          <a:p>
            <a:pPr marL="457200" indent="-457200">
              <a:buFontTx/>
              <a:buAutoNum type="alphaLcParenR"/>
            </a:pPr>
            <a:endParaRPr lang="en-US" sz="2000" dirty="0">
              <a:latin typeface="Tahoma" charset="0"/>
              <a:cs typeface="Tahoma" charset="0"/>
            </a:endParaRPr>
          </a:p>
          <a:p>
            <a:pPr marL="457200" indent="-457200">
              <a:buFontTx/>
              <a:buAutoNum type="alphaLcParenR"/>
            </a:pPr>
            <a:endParaRPr lang="en-US" sz="2000" dirty="0">
              <a:latin typeface="Tahoma" charset="0"/>
              <a:cs typeface="Tahoma" charset="0"/>
            </a:endParaRPr>
          </a:p>
        </p:txBody>
      </p:sp>
      <p:sp>
        <p:nvSpPr>
          <p:cNvPr id="22530" name="TextBox 12"/>
          <p:cNvSpPr txBox="1">
            <a:spLocks noChangeArrowheads="1"/>
          </p:cNvSpPr>
          <p:nvPr/>
        </p:nvSpPr>
        <p:spPr bwMode="auto">
          <a:xfrm>
            <a:off x="1066800" y="457200"/>
            <a:ext cx="7620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 smtClean="0">
                <a:latin typeface="+mj-lt"/>
              </a:rPr>
              <a:t> Sample Problems</a:t>
            </a:r>
          </a:p>
          <a:p>
            <a:pPr algn="ctr" eaLnBrk="1" hangingPunct="1"/>
            <a:endParaRPr lang="en-US" dirty="0" smtClean="0">
              <a:latin typeface="+mj-lt"/>
            </a:endParaRPr>
          </a:p>
          <a:p>
            <a:pPr algn="just" eaLnBrk="1" hangingPunct="1"/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each of the following, determine the domain and range, </a:t>
            </a:r>
            <a:r>
              <a:rPr lang="en-US" dirty="0" smtClean="0">
                <a:latin typeface="+mj-lt"/>
              </a:rPr>
              <a:t>then </a:t>
            </a:r>
            <a:r>
              <a:rPr lang="en-US" dirty="0">
                <a:latin typeface="+mj-lt"/>
              </a:rPr>
              <a:t>sketch the graph.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13455"/>
              </p:ext>
            </p:extLst>
          </p:nvPr>
        </p:nvGraphicFramePr>
        <p:xfrm>
          <a:off x="1219200" y="1866415"/>
          <a:ext cx="6934200" cy="430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3" imgW="7302500" imgH="3556000" progId="Equation.3">
                  <p:embed/>
                </p:oleObj>
              </mc:Choice>
              <mc:Fallback>
                <p:oleObj name="Equation" r:id="rId3" imgW="7302500" imgH="355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66415"/>
                        <a:ext cx="6934200" cy="4305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3400" y="1785501"/>
            <a:ext cx="8001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AU" sz="2400" dirty="0">
                <a:latin typeface="+mj-lt"/>
                <a:cs typeface="Times New Roman" charset="0"/>
              </a:rPr>
              <a:t>with </a:t>
            </a:r>
            <a:r>
              <a:rPr lang="en-AU" sz="2400" dirty="0" smtClean="0">
                <a:latin typeface="+mj-lt"/>
                <a:cs typeface="Times New Roman" charset="0"/>
              </a:rPr>
              <a:t>domain </a:t>
            </a:r>
            <a:r>
              <a:rPr lang="en-AU" sz="2400" dirty="0">
                <a:latin typeface="+mj-lt"/>
                <a:cs typeface="Times New Roman" charset="0"/>
              </a:rPr>
              <a:t>the set of  all x in the domain of g such that g(x) is in  the domain of f or in other words, whenever both g(x) </a:t>
            </a:r>
            <a:r>
              <a:rPr lang="en-AU" sz="2400" dirty="0" smtClean="0">
                <a:latin typeface="+mj-lt"/>
                <a:cs typeface="Times New Roman" charset="0"/>
              </a:rPr>
              <a:t>and</a:t>
            </a:r>
          </a:p>
          <a:p>
            <a:pPr algn="just"/>
            <a:r>
              <a:rPr lang="en-AU" sz="2400" dirty="0" smtClean="0">
                <a:latin typeface="+mj-lt"/>
                <a:cs typeface="Times New Roman" charset="0"/>
              </a:rPr>
              <a:t> </a:t>
            </a:r>
            <a:r>
              <a:rPr lang="en-AU" sz="2400" dirty="0">
                <a:latin typeface="+mj-lt"/>
                <a:cs typeface="Times New Roman" charset="0"/>
              </a:rPr>
              <a:t>f(g(x)) are defined</a:t>
            </a:r>
            <a:r>
              <a:rPr lang="en-AU" sz="2400" dirty="0" smtClean="0">
                <a:latin typeface="+mj-lt"/>
                <a:cs typeface="Times New Roman" charset="0"/>
              </a:rPr>
              <a:t>.</a:t>
            </a:r>
          </a:p>
          <a:p>
            <a:pPr algn="just"/>
            <a:endParaRPr lang="en-AU" sz="2400" dirty="0">
              <a:latin typeface="+mj-lt"/>
              <a:cs typeface="Times New Roman" charset="0"/>
            </a:endParaRPr>
          </a:p>
          <a:p>
            <a:pPr algn="just"/>
            <a:r>
              <a:rPr lang="en-AU" sz="2400" dirty="0" smtClean="0">
                <a:latin typeface="+mj-lt"/>
                <a:cs typeface="Times New Roman" charset="0"/>
              </a:rPr>
              <a:t> </a:t>
            </a:r>
            <a:r>
              <a:rPr lang="en-AU" sz="2400" dirty="0">
                <a:latin typeface="+mj-lt"/>
                <a:cs typeface="Times New Roman" charset="0"/>
              </a:rPr>
              <a:t>In the same way,   </a:t>
            </a:r>
          </a:p>
          <a:p>
            <a:pPr algn="just"/>
            <a:endParaRPr lang="en-AU" sz="2400" dirty="0">
              <a:latin typeface="+mj-lt"/>
              <a:cs typeface="Times New Roman" charset="0"/>
            </a:endParaRPr>
          </a:p>
          <a:p>
            <a:pPr algn="just"/>
            <a:endParaRPr lang="en-AU" dirty="0">
              <a:latin typeface="Tahoma" charset="0"/>
              <a:cs typeface="Tahoma" charset="0"/>
            </a:endParaRPr>
          </a:p>
        </p:txBody>
      </p:sp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533400" y="4115118"/>
            <a:ext cx="8305800" cy="147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AU" sz="2400" dirty="0" smtClean="0">
                <a:latin typeface="+mj-lt"/>
                <a:cs typeface="Times New Roman" charset="0"/>
              </a:rPr>
              <a:t>with </a:t>
            </a:r>
            <a:r>
              <a:rPr lang="en-AU" sz="2400" dirty="0">
                <a:latin typeface="+mj-lt"/>
                <a:cs typeface="Times New Roman" charset="0"/>
              </a:rPr>
              <a:t>domain as the set of all x in the domain of  f  such that  f(x)  is   in the domain  of   g, or, in other words, whenever both f(x) and g(f(x)) are defined.</a:t>
            </a:r>
            <a:endParaRPr lang="en-US" sz="2400" dirty="0">
              <a:latin typeface="+mj-lt"/>
              <a:cs typeface="Tahoma" charset="0"/>
            </a:endParaRPr>
          </a:p>
          <a:p>
            <a:pPr algn="just" eaLnBrk="0" hangingPunct="0"/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533400" y="685800"/>
            <a:ext cx="8229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AU" sz="2400" dirty="0" smtClean="0">
                <a:latin typeface="+mn-lt"/>
                <a:cs typeface="Tahoma" charset="0"/>
              </a:rPr>
              <a:t>The </a:t>
            </a:r>
            <a:r>
              <a:rPr lang="en-AU" sz="2400" b="1" dirty="0">
                <a:latin typeface="+mn-lt"/>
                <a:cs typeface="Tahoma" charset="0"/>
              </a:rPr>
              <a:t>composition function</a:t>
            </a:r>
            <a:r>
              <a:rPr lang="en-AU" sz="2400" dirty="0">
                <a:latin typeface="+mn-lt"/>
                <a:cs typeface="Tahoma" charset="0"/>
              </a:rPr>
              <a:t>, denoted </a:t>
            </a:r>
            <a:r>
              <a:rPr lang="en-AU" sz="2400" dirty="0" smtClean="0">
                <a:latin typeface="+mn-lt"/>
                <a:cs typeface="Tahoma" charset="0"/>
              </a:rPr>
              <a:t>by              </a:t>
            </a:r>
            <a:r>
              <a:rPr lang="en-AU" sz="2400" dirty="0">
                <a:latin typeface="+mn-lt"/>
                <a:cs typeface="Tahoma" charset="0"/>
              </a:rPr>
              <a:t>,   is </a:t>
            </a:r>
            <a:r>
              <a:rPr lang="en-AU" sz="2400" dirty="0" smtClean="0">
                <a:latin typeface="+mn-lt"/>
                <a:cs typeface="Tahoma" charset="0"/>
              </a:rPr>
              <a:t>defined </a:t>
            </a:r>
            <a:r>
              <a:rPr lang="en-US" sz="2400" dirty="0" smtClean="0">
                <a:latin typeface="+mn-lt"/>
                <a:cs typeface="Tahoma" charset="0"/>
              </a:rPr>
              <a:t>a</a:t>
            </a:r>
            <a:r>
              <a:rPr lang="en-AU" sz="2400" dirty="0" smtClean="0">
                <a:latin typeface="+mn-lt"/>
                <a:cs typeface="Tahoma" charset="0"/>
              </a:rPr>
              <a:t>s</a:t>
            </a:r>
          </a:p>
          <a:p>
            <a:endParaRPr lang="en-AU" sz="2400" dirty="0">
              <a:latin typeface="+mn-lt"/>
              <a:cs typeface="Tahoma" charset="0"/>
            </a:endParaRPr>
          </a:p>
          <a:p>
            <a:r>
              <a:rPr lang="en-AU" sz="2400" dirty="0" smtClean="0">
                <a:latin typeface="+mn-lt"/>
                <a:cs typeface="Tahoma" charset="0"/>
              </a:rPr>
              <a:t> </a:t>
            </a:r>
          </a:p>
          <a:p>
            <a:endParaRPr lang="en-AU" sz="2400" dirty="0" smtClean="0">
              <a:latin typeface="+mn-lt"/>
              <a:cs typeface="Tahoma" charset="0"/>
            </a:endParaRPr>
          </a:p>
          <a:p>
            <a:endParaRPr lang="en-AU" sz="2400" dirty="0">
              <a:latin typeface="+mn-lt"/>
              <a:cs typeface="Tahoma" charset="0"/>
            </a:endParaRPr>
          </a:p>
          <a:p>
            <a:r>
              <a:rPr lang="en-AU" sz="2400" dirty="0" smtClean="0">
                <a:latin typeface="+mn-lt"/>
                <a:cs typeface="Tahoma" charset="0"/>
              </a:rPr>
              <a:t>  </a:t>
            </a:r>
          </a:p>
          <a:p>
            <a:endParaRPr lang="en-AU" sz="2400" dirty="0" smtClean="0">
              <a:latin typeface="+mn-lt"/>
              <a:cs typeface="Tahoma" charset="0"/>
            </a:endParaRPr>
          </a:p>
          <a:p>
            <a:endParaRPr lang="en-AU" sz="2400" dirty="0">
              <a:latin typeface="+mn-lt"/>
              <a:cs typeface="Tahoma" charset="0"/>
            </a:endParaRPr>
          </a:p>
          <a:p>
            <a:r>
              <a:rPr lang="en-AU" sz="2400" dirty="0" smtClean="0">
                <a:latin typeface="+mn-lt"/>
                <a:cs typeface="Tahoma" charset="0"/>
              </a:rPr>
              <a:t>   </a:t>
            </a:r>
            <a:endParaRPr lang="en-US" sz="2400" dirty="0">
              <a:latin typeface="+mn-lt"/>
              <a:cs typeface="Tahoma" charset="0"/>
            </a:endParaRP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9289"/>
              </p:ext>
            </p:extLst>
          </p:nvPr>
        </p:nvGraphicFramePr>
        <p:xfrm>
          <a:off x="5543550" y="762000"/>
          <a:ext cx="704850" cy="31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3" imgW="431800" imgH="241300" progId="Equation.3">
                  <p:embed/>
                </p:oleObj>
              </mc:Choice>
              <mc:Fallback>
                <p:oleObj name="Equation" r:id="rId3" imgW="431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762000"/>
                        <a:ext cx="704850" cy="313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245812"/>
              </p:ext>
            </p:extLst>
          </p:nvPr>
        </p:nvGraphicFramePr>
        <p:xfrm>
          <a:off x="3657600" y="1363196"/>
          <a:ext cx="1981200" cy="31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5" imgW="1346200" imgH="241300" progId="Equation.3">
                  <p:embed/>
                </p:oleObj>
              </mc:Choice>
              <mc:Fallback>
                <p:oleObj name="Equation" r:id="rId5" imgW="1346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63196"/>
                        <a:ext cx="1981200" cy="313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579494"/>
              </p:ext>
            </p:extLst>
          </p:nvPr>
        </p:nvGraphicFramePr>
        <p:xfrm>
          <a:off x="3276600" y="3583470"/>
          <a:ext cx="1981200" cy="35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7" imgW="1346200" imgH="241300" progId="Equation.3">
                  <p:embed/>
                </p:oleObj>
              </mc:Choice>
              <mc:Fallback>
                <p:oleObj name="Equation" r:id="rId7" imgW="1346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3470"/>
                        <a:ext cx="1981200" cy="35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914400" y="793552"/>
            <a:ext cx="72390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787400" algn="l"/>
              </a:tabLst>
            </a:pPr>
            <a:r>
              <a:rPr lang="en-US" sz="2400" dirty="0">
                <a:latin typeface="+mj-lt"/>
                <a:cs typeface="Times New Roman" charset="0"/>
              </a:rPr>
              <a:t>For each of </a:t>
            </a:r>
            <a:r>
              <a:rPr lang="en-US" sz="2400" dirty="0" smtClean="0">
                <a:latin typeface="+mj-lt"/>
                <a:cs typeface="Times New Roman" charset="0"/>
              </a:rPr>
              <a:t>the </a:t>
            </a:r>
            <a:r>
              <a:rPr lang="en-US" sz="2400" dirty="0">
                <a:latin typeface="+mj-lt"/>
                <a:cs typeface="Times New Roman" charset="0"/>
              </a:rPr>
              <a:t>following pair of functions</a:t>
            </a:r>
            <a:r>
              <a:rPr lang="en-US" sz="2400" dirty="0" smtClean="0">
                <a:latin typeface="+mj-lt"/>
                <a:cs typeface="Times New Roman" charset="0"/>
              </a:rPr>
              <a:t>:</a:t>
            </a:r>
          </a:p>
          <a:p>
            <a:pPr>
              <a:tabLst>
                <a:tab pos="787400" algn="l"/>
              </a:tabLst>
            </a:pPr>
            <a:endParaRPr lang="en-US" dirty="0">
              <a:latin typeface="Tahoma" charset="0"/>
              <a:cs typeface="Times New Roman" charset="0"/>
            </a:endParaRPr>
          </a:p>
          <a:p>
            <a:pPr>
              <a:tabLst>
                <a:tab pos="787400" algn="l"/>
              </a:tabLst>
            </a:pPr>
            <a:endParaRPr lang="en-US" dirty="0">
              <a:latin typeface="Tahoma" charset="0"/>
              <a:cs typeface="Times New Roman" charset="0"/>
            </a:endParaRPr>
          </a:p>
          <a:p>
            <a:pPr>
              <a:buFontTx/>
              <a:buAutoNum type="alphaLcParenR"/>
              <a:tabLst>
                <a:tab pos="787400" algn="l"/>
              </a:tabLst>
            </a:pPr>
            <a:r>
              <a:rPr lang="en-US" dirty="0" smtClean="0">
                <a:latin typeface="Tahoma" charset="0"/>
                <a:cs typeface="Times New Roman" charset="0"/>
              </a:rPr>
              <a:t>   f</a:t>
            </a:r>
            <a:r>
              <a:rPr lang="en-US" dirty="0">
                <a:latin typeface="Tahoma" charset="0"/>
                <a:cs typeface="Times New Roman" charset="0"/>
              </a:rPr>
              <a:t>(x) = </a:t>
            </a:r>
            <a:r>
              <a:rPr lang="en-US" dirty="0" smtClean="0">
                <a:latin typeface="Tahoma" charset="0"/>
                <a:cs typeface="Times New Roman" charset="0"/>
              </a:rPr>
              <a:t>2x </a:t>
            </a:r>
            <a:r>
              <a:rPr lang="en-US" dirty="0">
                <a:latin typeface="Tahoma" charset="0"/>
                <a:cs typeface="Times New Roman" charset="0"/>
              </a:rPr>
              <a:t>– 5 </a:t>
            </a:r>
            <a:r>
              <a:rPr lang="en-US" dirty="0" smtClean="0">
                <a:latin typeface="Tahoma" charset="0"/>
                <a:cs typeface="Times New Roman" charset="0"/>
              </a:rPr>
              <a:t>    and      g</a:t>
            </a:r>
            <a:r>
              <a:rPr lang="en-US" dirty="0">
                <a:latin typeface="Tahoma" charset="0"/>
                <a:cs typeface="Times New Roman" charset="0"/>
              </a:rPr>
              <a:t>(x) = x</a:t>
            </a:r>
            <a:r>
              <a:rPr lang="en-US" baseline="30000" dirty="0">
                <a:latin typeface="Tahoma" charset="0"/>
                <a:cs typeface="Times New Roman" charset="0"/>
              </a:rPr>
              <a:t>2</a:t>
            </a:r>
            <a:r>
              <a:rPr lang="en-US" dirty="0">
                <a:latin typeface="Tahoma" charset="0"/>
                <a:cs typeface="Times New Roman" charset="0"/>
              </a:rPr>
              <a:t> – 1</a:t>
            </a:r>
          </a:p>
          <a:p>
            <a:pPr>
              <a:buFontTx/>
              <a:buAutoNum type="alphaLcParenR"/>
              <a:tabLst>
                <a:tab pos="787400" algn="l"/>
              </a:tabLst>
            </a:pPr>
            <a:endParaRPr lang="en-US" dirty="0">
              <a:latin typeface="Tahoma" charset="0"/>
              <a:cs typeface="Times New Roman" charset="0"/>
            </a:endParaRPr>
          </a:p>
          <a:p>
            <a:pPr>
              <a:buFontTx/>
              <a:buAutoNum type="alphaLcParenR"/>
              <a:tabLst>
                <a:tab pos="787400" algn="l"/>
              </a:tabLst>
            </a:pPr>
            <a:r>
              <a:rPr lang="en-US" dirty="0" smtClean="0">
                <a:latin typeface="Tahoma" charset="0"/>
                <a:cs typeface="Times New Roman" charset="0"/>
              </a:rPr>
              <a:t>                          and    </a:t>
            </a:r>
            <a:endParaRPr lang="en-US" dirty="0">
              <a:latin typeface="Tahoma" charset="0"/>
              <a:cs typeface="Times New Roman" charset="0"/>
            </a:endParaRPr>
          </a:p>
          <a:p>
            <a:pPr>
              <a:tabLst>
                <a:tab pos="787400" algn="l"/>
              </a:tabLst>
            </a:pPr>
            <a:endParaRPr lang="en-US" sz="2400" dirty="0" smtClean="0">
              <a:latin typeface="+mj-lt"/>
              <a:cs typeface="Times New Roman" charset="0"/>
            </a:endParaRPr>
          </a:p>
          <a:p>
            <a:pPr>
              <a:tabLst>
                <a:tab pos="787400" algn="l"/>
              </a:tabLst>
            </a:pPr>
            <a:endParaRPr lang="en-US" sz="2400" dirty="0">
              <a:latin typeface="+mj-lt"/>
              <a:cs typeface="Times New Roman" charset="0"/>
            </a:endParaRPr>
          </a:p>
          <a:p>
            <a:pPr>
              <a:tabLst>
                <a:tab pos="787400" algn="l"/>
              </a:tabLst>
            </a:pPr>
            <a:r>
              <a:rPr lang="en-US" sz="2400" dirty="0">
                <a:latin typeface="+mj-lt"/>
                <a:cs typeface="Times New Roman" charset="0"/>
              </a:rPr>
              <a:t>d</a:t>
            </a:r>
            <a:r>
              <a:rPr lang="en-US" sz="2400" dirty="0" smtClean="0">
                <a:latin typeface="+mj-lt"/>
                <a:cs typeface="Times New Roman" charset="0"/>
              </a:rPr>
              <a:t>etermine the following functions:</a:t>
            </a:r>
            <a:endParaRPr lang="en-US" sz="2400" dirty="0">
              <a:latin typeface="+mj-lt"/>
              <a:cs typeface="Times New Roman" charset="0"/>
            </a:endParaRPr>
          </a:p>
          <a:p>
            <a:pPr>
              <a:tabLst>
                <a:tab pos="787400" algn="l"/>
              </a:tabLst>
            </a:pPr>
            <a:r>
              <a:rPr lang="en-US" sz="2400" dirty="0">
                <a:latin typeface="+mj-lt"/>
                <a:cs typeface="Times New Roman" charset="0"/>
              </a:rPr>
              <a:t> </a:t>
            </a:r>
            <a:r>
              <a:rPr lang="en-US" sz="2400" dirty="0" smtClean="0">
                <a:latin typeface="+mj-lt"/>
                <a:cs typeface="Times New Roman" charset="0"/>
              </a:rPr>
              <a:t>  a)   f + g       b)  f - g     c)  </a:t>
            </a:r>
            <a:r>
              <a:rPr lang="en-US" sz="2400" dirty="0" err="1">
                <a:latin typeface="+mj-lt"/>
                <a:cs typeface="Times New Roman" charset="0"/>
              </a:rPr>
              <a:t>fg</a:t>
            </a:r>
            <a:r>
              <a:rPr lang="en-US" sz="2400" dirty="0">
                <a:latin typeface="+mj-lt"/>
                <a:cs typeface="Times New Roman" charset="0"/>
              </a:rPr>
              <a:t> </a:t>
            </a:r>
            <a:r>
              <a:rPr lang="en-US" sz="2400" dirty="0" smtClean="0">
                <a:latin typeface="+mj-lt"/>
                <a:cs typeface="Times New Roman" charset="0"/>
              </a:rPr>
              <a:t>    d)  </a:t>
            </a:r>
            <a:r>
              <a:rPr lang="en-US" sz="2400" dirty="0">
                <a:latin typeface="+mj-lt"/>
                <a:cs typeface="Times New Roman" charset="0"/>
              </a:rPr>
              <a:t>f/g </a:t>
            </a:r>
            <a:r>
              <a:rPr lang="en-US" sz="2400" dirty="0" smtClean="0">
                <a:latin typeface="+mj-lt"/>
                <a:cs typeface="Times New Roman" charset="0"/>
              </a:rPr>
              <a:t>    e)  </a:t>
            </a:r>
            <a:r>
              <a:rPr lang="en-US" sz="2400" dirty="0">
                <a:latin typeface="+mj-lt"/>
                <a:cs typeface="Times New Roman" charset="0"/>
              </a:rPr>
              <a:t>g/f </a:t>
            </a:r>
            <a:r>
              <a:rPr lang="en-US" sz="2400" dirty="0" smtClean="0">
                <a:latin typeface="+mj-lt"/>
                <a:cs typeface="Times New Roman" charset="0"/>
              </a:rPr>
              <a:t> </a:t>
            </a:r>
          </a:p>
          <a:p>
            <a:pPr>
              <a:tabLst>
                <a:tab pos="787400" algn="l"/>
              </a:tabLst>
            </a:pPr>
            <a:endParaRPr lang="en-US" sz="2400" dirty="0" smtClean="0">
              <a:latin typeface="+mj-lt"/>
              <a:cs typeface="Times New Roman" charset="0"/>
            </a:endParaRPr>
          </a:p>
          <a:p>
            <a:pPr>
              <a:tabLst>
                <a:tab pos="787400" algn="l"/>
              </a:tabLst>
            </a:pPr>
            <a:r>
              <a:rPr lang="en-US" sz="2400" dirty="0">
                <a:latin typeface="+mj-lt"/>
                <a:cs typeface="Times New Roman" charset="0"/>
              </a:rPr>
              <a:t> </a:t>
            </a:r>
            <a:r>
              <a:rPr lang="en-US" sz="2400" dirty="0" smtClean="0">
                <a:latin typeface="+mj-lt"/>
                <a:cs typeface="Times New Roman" charset="0"/>
              </a:rPr>
              <a:t>  f)                                </a:t>
            </a:r>
          </a:p>
          <a:p>
            <a:pPr>
              <a:tabLst>
                <a:tab pos="787400" algn="l"/>
              </a:tabLst>
            </a:pPr>
            <a:r>
              <a:rPr lang="en-US" sz="2400" dirty="0">
                <a:latin typeface="+mj-lt"/>
                <a:cs typeface="Times New Roman" charset="0"/>
              </a:rPr>
              <a:t> </a:t>
            </a:r>
            <a:r>
              <a:rPr lang="en-US" sz="2400" dirty="0" smtClean="0">
                <a:latin typeface="+mj-lt"/>
                <a:cs typeface="Times New Roman" charset="0"/>
              </a:rPr>
              <a:t> </a:t>
            </a:r>
          </a:p>
          <a:p>
            <a:pPr>
              <a:tabLst>
                <a:tab pos="787400" algn="l"/>
              </a:tabLst>
            </a:pPr>
            <a:r>
              <a:rPr lang="en-US" sz="2400" dirty="0" smtClean="0">
                <a:latin typeface="+mj-lt"/>
                <a:cs typeface="Times New Roman" charset="0"/>
              </a:rPr>
              <a:t>   g) domain of each resulting functions.</a:t>
            </a:r>
            <a:endParaRPr lang="en-US" sz="2400" dirty="0">
              <a:latin typeface="+mj-lt"/>
              <a:cs typeface="Tahoma" charset="0"/>
            </a:endParaRPr>
          </a:p>
        </p:txBody>
      </p:sp>
      <p:sp>
        <p:nvSpPr>
          <p:cNvPr id="25602" name="Rectangle 6"/>
          <p:cNvSpPr>
            <a:spLocks noChangeArrowheads="1"/>
          </p:cNvSpPr>
          <p:nvPr/>
        </p:nvSpPr>
        <p:spPr bwMode="auto">
          <a:xfrm>
            <a:off x="590050" y="152400"/>
            <a:ext cx="6267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Tahoma" charset="0"/>
              </a:rPr>
              <a:t>Sample Problems</a:t>
            </a:r>
            <a:endParaRPr lang="en-US" sz="2400" dirty="0">
              <a:latin typeface="+mj-lt"/>
              <a:cs typeface="Tahoma" charset="0"/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29186"/>
              </p:ext>
            </p:extLst>
          </p:nvPr>
        </p:nvGraphicFramePr>
        <p:xfrm>
          <a:off x="1455738" y="4462462"/>
          <a:ext cx="22780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3" imgW="1676400" imgH="304800" progId="Equation.3">
                  <p:embed/>
                </p:oleObj>
              </mc:Choice>
              <mc:Fallback>
                <p:oleObj name="Equation" r:id="rId3" imgW="1676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462462"/>
                        <a:ext cx="22780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26402"/>
              </p:ext>
            </p:extLst>
          </p:nvPr>
        </p:nvGraphicFramePr>
        <p:xfrm>
          <a:off x="3810000" y="2484218"/>
          <a:ext cx="1447800" cy="335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5" imgW="1206500" imgH="279400" progId="Equation.3">
                  <p:embed/>
                </p:oleObj>
              </mc:Choice>
              <mc:Fallback>
                <p:oleObj name="Equation" r:id="rId5" imgW="1206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84218"/>
                        <a:ext cx="1447800" cy="335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44027"/>
              </p:ext>
            </p:extLst>
          </p:nvPr>
        </p:nvGraphicFramePr>
        <p:xfrm>
          <a:off x="1417638" y="2377367"/>
          <a:ext cx="1020762" cy="67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7" imgW="1003300" imgH="660400" progId="Equation.3">
                  <p:embed/>
                </p:oleObj>
              </mc:Choice>
              <mc:Fallback>
                <p:oleObj name="Equation" r:id="rId7" imgW="1003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377367"/>
                        <a:ext cx="1020762" cy="670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895600" y="609600"/>
            <a:ext cx="3505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8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Limits</a:t>
            </a:r>
            <a:endParaRPr lang="en-US" sz="2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600200"/>
            <a:ext cx="7467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Informal Definition</a:t>
            </a:r>
            <a:r>
              <a:rPr lang="en-US" sz="2400" dirty="0" smtClean="0">
                <a:latin typeface="+mj-lt"/>
              </a:rPr>
              <a:t>:  If the values of f(x) can be made as close as possible to some value L by taking the value of x as close as possible, but not equal to, a, then we write   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Read as “ the limit of  f(x)  as  x  approaches  a  is  L”   or </a:t>
            </a:r>
          </a:p>
          <a:p>
            <a:r>
              <a:rPr lang="en-US" sz="2400" dirty="0" smtClean="0">
                <a:latin typeface="+mj-lt"/>
              </a:rPr>
              <a:t>“ f(x) approaches  L  as  x  approaches  a”. This can also be written as 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987586"/>
              </p:ext>
            </p:extLst>
          </p:nvPr>
        </p:nvGraphicFramePr>
        <p:xfrm>
          <a:off x="3429000" y="3048000"/>
          <a:ext cx="1549400" cy="47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3048000"/>
                        <a:ext cx="1549400" cy="47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88035"/>
              </p:ext>
            </p:extLst>
          </p:nvPr>
        </p:nvGraphicFramePr>
        <p:xfrm>
          <a:off x="2982913" y="4848225"/>
          <a:ext cx="27463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5" imgW="2476500" imgH="304800" progId="Equation.3">
                  <p:embed/>
                </p:oleObj>
              </mc:Choice>
              <mc:Fallback>
                <p:oleObj name="Equation" r:id="rId5" imgW="2476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2913" y="4848225"/>
                        <a:ext cx="274637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ubtitle 2"/>
          <p:cNvSpPr>
            <a:spLocks noGrp="1"/>
          </p:cNvSpPr>
          <p:nvPr>
            <p:ph type="subTitle" idx="1"/>
          </p:nvPr>
        </p:nvSpPr>
        <p:spPr>
          <a:xfrm>
            <a:off x="1066800" y="609600"/>
            <a:ext cx="7391400" cy="4572000"/>
          </a:xfrm>
        </p:spPr>
        <p:txBody>
          <a:bodyPr/>
          <a:lstStyle/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Formal Definition of a Limit of a Function:</a:t>
            </a: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Let f be a function defined at every number in some open interval 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containing 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a , except possibly at the number 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a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itself. The limit 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of 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f(x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) 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as 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x 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approaches 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a 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is 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L ,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written as, </a:t>
            </a: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If given any 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	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950834"/>
              </p:ext>
            </p:extLst>
          </p:nvPr>
        </p:nvGraphicFramePr>
        <p:xfrm>
          <a:off x="3307080" y="2819400"/>
          <a:ext cx="179832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3" imgW="1219200" imgH="381000" progId="Equation.3">
                  <p:embed/>
                </p:oleObj>
              </mc:Choice>
              <mc:Fallback>
                <p:oleObj name="Equation" r:id="rId3" imgW="1219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080" y="2819400"/>
                        <a:ext cx="179832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7262"/>
              </p:ext>
            </p:extLst>
          </p:nvPr>
        </p:nvGraphicFramePr>
        <p:xfrm>
          <a:off x="1809750" y="4343400"/>
          <a:ext cx="5810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5" imgW="4648200" imgH="914400" progId="Equation.3">
                  <p:embed/>
                </p:oleObj>
              </mc:Choice>
              <mc:Fallback>
                <p:oleObj name="Equation" r:id="rId5" imgW="4648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343400"/>
                        <a:ext cx="5810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4" name="Subtitle 10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64008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COVERAGE</a:t>
            </a:r>
            <a:endParaRPr lang="en-US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38918" name="Picture 5" descr="DEPARTMENT OF MATHEMATI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863"/>
            <a:ext cx="914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362200"/>
            <a:ext cx="74295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4876800" cy="45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9144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Geometrically, this can be viewed as follows: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Subtitle 2"/>
          <p:cNvSpPr>
            <a:spLocks noGrp="1"/>
          </p:cNvSpPr>
          <p:nvPr>
            <p:ph type="subTitle" idx="1"/>
          </p:nvPr>
        </p:nvSpPr>
        <p:spPr>
          <a:xfrm>
            <a:off x="1066800" y="1143000"/>
            <a:ext cx="7391400" cy="5334000"/>
          </a:xfrm>
        </p:spPr>
        <p:txBody>
          <a:bodyPr/>
          <a:lstStyle/>
          <a:p>
            <a:pPr algn="l" eaLnBrk="1" hangingPunct="1"/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Theorem 1: Limit of a Constant</a:t>
            </a:r>
          </a:p>
          <a:p>
            <a:pPr algn="l" eaLnBrk="1" hangingPunct="1"/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      If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c is a constant, then for any number </a:t>
            </a:r>
            <a:r>
              <a:rPr lang="en-US" sz="2400" i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a                      </a:t>
            </a: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Theorem 2: Limit of the Identify Function  </a:t>
            </a:r>
            <a:endParaRPr lang="en-US" sz="2400" b="1" dirty="0" smtClean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4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             </a:t>
            </a:r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4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Theorem </a:t>
            </a:r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3: Limit of a Linear Function</a:t>
            </a:r>
          </a:p>
          <a:p>
            <a:pPr algn="l" eaLnBrk="1" hangingPunct="1"/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	       If m and b are constants                                             </a:t>
            </a:r>
          </a:p>
          <a:p>
            <a:pPr algn="l" eaLnBrk="1" hangingPunct="1"/>
            <a:endParaRPr lang="en-US" sz="24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4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Theorem 4: Limit of the Sum or Difference of Functions</a:t>
            </a:r>
            <a:endParaRPr lang="en-US" sz="24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algn="l" eaLnBrk="1" hangingPunct="1"/>
            <a:r>
              <a:rPr lang="en-US" sz="20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533401"/>
            <a:ext cx="6781800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800" b="1" spc="150" dirty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Theorems on Limits</a:t>
            </a:r>
          </a:p>
        </p:txBody>
      </p:sp>
      <p:graphicFrame>
        <p:nvGraphicFramePr>
          <p:cNvPr id="204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33500"/>
              </p:ext>
            </p:extLst>
          </p:nvPr>
        </p:nvGraphicFramePr>
        <p:xfrm>
          <a:off x="3276600" y="2133600"/>
          <a:ext cx="1219200" cy="39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Equation" r:id="rId3" imgW="965200" imgH="381000" progId="Equation.3">
                  <p:embed/>
                </p:oleObj>
              </mc:Choice>
              <mc:Fallback>
                <p:oleObj name="Equation" r:id="rId3" imgW="965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1219200" cy="3922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482412"/>
              </p:ext>
            </p:extLst>
          </p:nvPr>
        </p:nvGraphicFramePr>
        <p:xfrm>
          <a:off x="3429001" y="2971800"/>
          <a:ext cx="1219200" cy="425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Equation" r:id="rId5" imgW="533400" imgH="228600" progId="Equation.3">
                  <p:embed/>
                </p:oleObj>
              </mc:Choice>
              <mc:Fallback>
                <p:oleObj name="Equation" r:id="rId5" imgW="53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2971800"/>
                        <a:ext cx="1219200" cy="4259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513654"/>
              </p:ext>
            </p:extLst>
          </p:nvPr>
        </p:nvGraphicFramePr>
        <p:xfrm>
          <a:off x="2514600" y="4267200"/>
          <a:ext cx="2895600" cy="44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Equation" r:id="rId7" imgW="2286000" imgH="431800" progId="Equation.3">
                  <p:embed/>
                </p:oleObj>
              </mc:Choice>
              <mc:Fallback>
                <p:oleObj name="Equation" r:id="rId7" imgW="228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895600" cy="4475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55402"/>
              </p:ext>
            </p:extLst>
          </p:nvPr>
        </p:nvGraphicFramePr>
        <p:xfrm>
          <a:off x="2600325" y="5159375"/>
          <a:ext cx="3495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6" name="Equation" r:id="rId9" imgW="2844800" imgH="317500" progId="Equation.3">
                  <p:embed/>
                </p:oleObj>
              </mc:Choice>
              <mc:Fallback>
                <p:oleObj name="Equation" r:id="rId9" imgW="28448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5159375"/>
                        <a:ext cx="34956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846769"/>
              </p:ext>
            </p:extLst>
          </p:nvPr>
        </p:nvGraphicFramePr>
        <p:xfrm>
          <a:off x="2514600" y="5715000"/>
          <a:ext cx="4648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Equation" r:id="rId11" imgW="3556000" imgH="330200" progId="Equation.3">
                  <p:embed/>
                </p:oleObj>
              </mc:Choice>
              <mc:Fallback>
                <p:oleObj name="Equation" r:id="rId11" imgW="35560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15000"/>
                        <a:ext cx="46482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ubtitle 2"/>
          <p:cNvSpPr>
            <a:spLocks noGrp="1"/>
          </p:cNvSpPr>
          <p:nvPr>
            <p:ph type="subTitle" idx="1"/>
          </p:nvPr>
        </p:nvSpPr>
        <p:spPr>
          <a:xfrm>
            <a:off x="457200" y="990600"/>
            <a:ext cx="8001000" cy="5562600"/>
          </a:xfrm>
        </p:spPr>
        <p:txBody>
          <a:bodyPr/>
          <a:lstStyle/>
          <a:p>
            <a:pPr algn="l" eaLnBrk="1" hangingPunct="1"/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Theorem 5: Limit of the Product</a:t>
            </a: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Theorem 6: Limit of the n</a:t>
            </a:r>
            <a:r>
              <a:rPr lang="en-US" sz="2400" b="1" baseline="30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Power of a function</a:t>
            </a: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706568"/>
              </p:ext>
            </p:extLst>
          </p:nvPr>
        </p:nvGraphicFramePr>
        <p:xfrm>
          <a:off x="1981200" y="2362201"/>
          <a:ext cx="5105400" cy="5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3" imgW="3441700" imgH="330200" progId="Equation.3">
                  <p:embed/>
                </p:oleObj>
              </mc:Choice>
              <mc:Fallback>
                <p:oleObj name="Equation" r:id="rId3" imgW="34417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1"/>
                        <a:ext cx="5105400" cy="5686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79796"/>
              </p:ext>
            </p:extLst>
          </p:nvPr>
        </p:nvGraphicFramePr>
        <p:xfrm>
          <a:off x="1981200" y="1676400"/>
          <a:ext cx="4495800" cy="4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5" imgW="2781300" imgH="317500" progId="Equation.3">
                  <p:embed/>
                </p:oleObj>
              </mc:Choice>
              <mc:Fallback>
                <p:oleObj name="Equation" r:id="rId5" imgW="27813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4495800" cy="489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75694"/>
              </p:ext>
            </p:extLst>
          </p:nvPr>
        </p:nvGraphicFramePr>
        <p:xfrm>
          <a:off x="1981201" y="3810000"/>
          <a:ext cx="3886199" cy="63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7" imgW="5359400" imgH="482600" progId="Equation.3">
                  <p:embed/>
                </p:oleObj>
              </mc:Choice>
              <mc:Fallback>
                <p:oleObj name="Equation" r:id="rId7" imgW="5359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3810000"/>
                        <a:ext cx="3886199" cy="632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862773"/>
              </p:ext>
            </p:extLst>
          </p:nvPr>
        </p:nvGraphicFramePr>
        <p:xfrm>
          <a:off x="2590800" y="4470400"/>
          <a:ext cx="220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9" imgW="1270000" imgH="393700" progId="Equation.3">
                  <p:embed/>
                </p:oleObj>
              </mc:Choice>
              <mc:Fallback>
                <p:oleObj name="Equation" r:id="rId9" imgW="1270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70400"/>
                        <a:ext cx="2209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ubtitle 2"/>
          <p:cNvSpPr>
            <a:spLocks noGrp="1"/>
          </p:cNvSpPr>
          <p:nvPr>
            <p:ph type="subTitle" idx="1"/>
          </p:nvPr>
        </p:nvSpPr>
        <p:spPr>
          <a:xfrm>
            <a:off x="1066800" y="762000"/>
            <a:ext cx="7391400" cy="5105400"/>
          </a:xfrm>
        </p:spPr>
        <p:txBody>
          <a:bodyPr/>
          <a:lstStyle/>
          <a:p>
            <a:pPr algn="l" eaLnBrk="1" hangingPunct="1"/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Theorem 7: Limit of a Quotient</a:t>
            </a: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Theorem 8: Limit of the n</a:t>
            </a:r>
            <a:r>
              <a:rPr lang="en-US" sz="2400" b="1" baseline="30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24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Root of a Function</a:t>
            </a: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en-US" sz="2400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760792"/>
              </p:ext>
            </p:extLst>
          </p:nvPr>
        </p:nvGraphicFramePr>
        <p:xfrm>
          <a:off x="2667000" y="2136531"/>
          <a:ext cx="4833408" cy="114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3" imgW="3822700" imgH="1079500" progId="Equation.3">
                  <p:embed/>
                </p:oleObj>
              </mc:Choice>
              <mc:Fallback>
                <p:oleObj name="Equation" r:id="rId3" imgW="38227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6531"/>
                        <a:ext cx="4833408" cy="1140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40914"/>
              </p:ext>
            </p:extLst>
          </p:nvPr>
        </p:nvGraphicFramePr>
        <p:xfrm>
          <a:off x="2667000" y="1447800"/>
          <a:ext cx="4876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5" imgW="2921000" imgH="317500" progId="Equation.3">
                  <p:embed/>
                </p:oleObj>
              </mc:Choice>
              <mc:Fallback>
                <p:oleObj name="Equation" r:id="rId5" imgW="2921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48768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20539"/>
              </p:ext>
            </p:extLst>
          </p:nvPr>
        </p:nvGraphicFramePr>
        <p:xfrm>
          <a:off x="1614489" y="4022731"/>
          <a:ext cx="5776911" cy="85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7" imgW="4635500" imgH="838200" progId="Equation.3">
                  <p:embed/>
                </p:oleObj>
              </mc:Choice>
              <mc:Fallback>
                <p:oleObj name="Equation" r:id="rId7" imgW="4635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9" y="4022731"/>
                        <a:ext cx="5776911" cy="854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8400"/>
              </p:ext>
            </p:extLst>
          </p:nvPr>
        </p:nvGraphicFramePr>
        <p:xfrm>
          <a:off x="2667000" y="4953001"/>
          <a:ext cx="383354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9" imgW="2235200" imgH="381000" progId="Equation.3">
                  <p:embed/>
                </p:oleObj>
              </mc:Choice>
              <mc:Fallback>
                <p:oleObj name="Equation" r:id="rId9" imgW="2235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1"/>
                        <a:ext cx="3833541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8001000" cy="4800600"/>
          </a:xfrm>
        </p:spPr>
        <p:txBody>
          <a:bodyPr/>
          <a:lstStyle/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Using the theorems on Limits, evaluate each of the following:</a:t>
            </a: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1.                             		6. Let </a:t>
            </a: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2.                           			find:  </a:t>
            </a: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3.                               </a:t>
            </a: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4.                            </a:t>
            </a:r>
          </a:p>
          <a:p>
            <a:pPr algn="l" eaLnBrk="1" hangingPunct="1"/>
            <a:endParaRPr lang="en-US" sz="2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5.   </a:t>
            </a:r>
          </a:p>
          <a:p>
            <a:pPr algn="l" eaLnBrk="1" hangingPunct="1"/>
            <a:endParaRPr lang="en-US" b="1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91991"/>
              </p:ext>
            </p:extLst>
          </p:nvPr>
        </p:nvGraphicFramePr>
        <p:xfrm>
          <a:off x="1143000" y="2743200"/>
          <a:ext cx="1524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9" name="Equation" r:id="rId3" imgW="1638300" imgH="381000" progId="Equation.3">
                  <p:embed/>
                </p:oleObj>
              </mc:Choice>
              <mc:Fallback>
                <p:oleObj name="Equation" r:id="rId3" imgW="1638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1524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201738" y="3324225"/>
          <a:ext cx="13128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" name="Equation" r:id="rId5" imgW="1511300" imgH="558800" progId="Equation.3">
                  <p:embed/>
                </p:oleObj>
              </mc:Choice>
              <mc:Fallback>
                <p:oleObj name="Equation" r:id="rId5" imgW="1511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324225"/>
                        <a:ext cx="13128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3000" y="3994150"/>
          <a:ext cx="1524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Equation" r:id="rId7" imgW="1638300" imgH="622300" progId="Equation.3">
                  <p:embed/>
                </p:oleObj>
              </mc:Choice>
              <mc:Fallback>
                <p:oleObj name="Equation" r:id="rId7" imgW="16383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94150"/>
                        <a:ext cx="1524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52705"/>
              </p:ext>
            </p:extLst>
          </p:nvPr>
        </p:nvGraphicFramePr>
        <p:xfrm>
          <a:off x="5257799" y="1905000"/>
          <a:ext cx="220551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" name="Equation" r:id="rId9" imgW="2044700" imgH="990600" progId="Equation.3">
                  <p:embed/>
                </p:oleObj>
              </mc:Choice>
              <mc:Fallback>
                <p:oleObj name="Equation" r:id="rId9" imgW="20447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99" y="1905000"/>
                        <a:ext cx="2205519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756342"/>
              </p:ext>
            </p:extLst>
          </p:nvPr>
        </p:nvGraphicFramePr>
        <p:xfrm>
          <a:off x="4647517" y="3352800"/>
          <a:ext cx="258513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3" name="Equation" r:id="rId11" imgW="2286000" imgH="381000" progId="Equation.3">
                  <p:embed/>
                </p:oleObj>
              </mc:Choice>
              <mc:Fallback>
                <p:oleObj name="Equation" r:id="rId11" imgW="2286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517" y="3352800"/>
                        <a:ext cx="258513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243013" y="4806950"/>
          <a:ext cx="13239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4" name="Equation" r:id="rId13" imgW="1422400" imgH="533400" progId="Equation.3">
                  <p:embed/>
                </p:oleObj>
              </mc:Choice>
              <mc:Fallback>
                <p:oleObj name="Equation" r:id="rId13" imgW="1422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806950"/>
                        <a:ext cx="13239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685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Sample Problems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831861"/>
              </p:ext>
            </p:extLst>
          </p:nvPr>
        </p:nvGraphicFramePr>
        <p:xfrm>
          <a:off x="1089025" y="2016125"/>
          <a:ext cx="16303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5" name="Equation" r:id="rId15" imgW="1752600" imgH="469900" progId="Equation.3">
                  <p:embed/>
                </p:oleObj>
              </mc:Choice>
              <mc:Fallback>
                <p:oleObj name="Equation" r:id="rId15" imgW="1752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016125"/>
                        <a:ext cx="16303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Definition of One-Sided Limits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143000"/>
            <a:ext cx="8229600" cy="553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+mj-lt"/>
              </a:rPr>
              <a:t>Informal Definition</a:t>
            </a:r>
            <a:r>
              <a:rPr lang="en-US" sz="2200" dirty="0" smtClean="0">
                <a:latin typeface="+mj-lt"/>
              </a:rPr>
              <a:t>:</a:t>
            </a:r>
          </a:p>
          <a:p>
            <a:r>
              <a:rPr lang="en-US" sz="2200" dirty="0" smtClean="0">
                <a:latin typeface="+mj-lt"/>
              </a:rPr>
              <a:t>If the value of f(x) can be made as close to  L  by taking the value of x sufficiently close to  a , but always greater than  a , then</a:t>
            </a:r>
          </a:p>
          <a:p>
            <a:endParaRPr lang="en-US" sz="2200" dirty="0" smtClean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r</a:t>
            </a:r>
            <a:r>
              <a:rPr lang="en-US" sz="2200" dirty="0" smtClean="0">
                <a:latin typeface="+mj-lt"/>
              </a:rPr>
              <a:t>ead as “the limit of f(x) as  x  approaches  a  from the right is  L.”</a:t>
            </a:r>
          </a:p>
          <a:p>
            <a:r>
              <a:rPr lang="en-US" sz="2200" dirty="0" smtClean="0">
                <a:latin typeface="+mj-lt"/>
              </a:rPr>
              <a:t>Similarly,</a:t>
            </a:r>
          </a:p>
          <a:p>
            <a:r>
              <a:rPr lang="en-US" sz="2200" dirty="0" smtClean="0">
                <a:latin typeface="+mj-lt"/>
              </a:rPr>
              <a:t> </a:t>
            </a:r>
            <a:r>
              <a:rPr lang="en-US" sz="2200" dirty="0"/>
              <a:t>i</a:t>
            </a:r>
            <a:r>
              <a:rPr lang="en-US" sz="2200" dirty="0" smtClean="0"/>
              <a:t>f </a:t>
            </a:r>
            <a:r>
              <a:rPr lang="en-US" sz="2200" dirty="0"/>
              <a:t>the value of f(x) can be made as close to </a:t>
            </a:r>
            <a:r>
              <a:rPr lang="en-US" sz="2200" dirty="0" smtClean="0"/>
              <a:t> L  </a:t>
            </a:r>
            <a:r>
              <a:rPr lang="en-US" sz="2200" dirty="0"/>
              <a:t>by taking the value of x sufficiently close to </a:t>
            </a:r>
            <a:r>
              <a:rPr lang="en-US" sz="2200" dirty="0" smtClean="0"/>
              <a:t> a , </a:t>
            </a:r>
            <a:r>
              <a:rPr lang="en-US" sz="2200" dirty="0"/>
              <a:t>but always </a:t>
            </a:r>
            <a:r>
              <a:rPr lang="en-US" sz="2200" dirty="0" smtClean="0"/>
              <a:t>less than  a , then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read as “the limit of f(x) as  x  approaches  a  from the </a:t>
            </a:r>
            <a:r>
              <a:rPr lang="en-US" sz="2200" dirty="0" smtClean="0"/>
              <a:t>left </a:t>
            </a:r>
            <a:r>
              <a:rPr lang="en-US" sz="2200" dirty="0"/>
              <a:t>is  L.”</a:t>
            </a:r>
          </a:p>
          <a:p>
            <a:r>
              <a:rPr lang="en-US" sz="2200" dirty="0" smtClean="0">
                <a:latin typeface="+mj-lt"/>
              </a:rPr>
              <a:t>If both statements are true and equal then                         . </a:t>
            </a:r>
          </a:p>
          <a:p>
            <a:endParaRPr lang="en-US" sz="22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312691"/>
              </p:ext>
            </p:extLst>
          </p:nvPr>
        </p:nvGraphicFramePr>
        <p:xfrm>
          <a:off x="3352800" y="2298700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3" imgW="1435100" imgH="444500" progId="Equation.3">
                  <p:embed/>
                </p:oleObj>
              </mc:Choice>
              <mc:Fallback>
                <p:oleObj name="Equation" r:id="rId3" imgW="1435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298700"/>
                        <a:ext cx="1435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682800"/>
              </p:ext>
            </p:extLst>
          </p:nvPr>
        </p:nvGraphicFramePr>
        <p:xfrm>
          <a:off x="3352800" y="4508500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Equation" r:id="rId5" imgW="1435100" imgH="444500" progId="Equation.3">
                  <p:embed/>
                </p:oleObj>
              </mc:Choice>
              <mc:Fallback>
                <p:oleObj name="Equation" r:id="rId5" imgW="1435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4508500"/>
                        <a:ext cx="1435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43962"/>
              </p:ext>
            </p:extLst>
          </p:nvPr>
        </p:nvGraphicFramePr>
        <p:xfrm>
          <a:off x="5613400" y="55626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Equation" r:id="rId7" imgW="1397000" imgH="431800" progId="Equation.3">
                  <p:embed/>
                </p:oleObj>
              </mc:Choice>
              <mc:Fallback>
                <p:oleObj name="Equation" r:id="rId7" imgW="1397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13400" y="5562600"/>
                        <a:ext cx="1397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47800"/>
          </a:xfrm>
        </p:spPr>
        <p:txBody>
          <a:bodyPr/>
          <a:lstStyle/>
          <a:p>
            <a:pPr eaLnBrk="1" hangingPunct="1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1600200"/>
            <a:ext cx="5511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600200" y="838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Geometrically,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78466"/>
            <a:ext cx="6477000" cy="438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2218" y="1524000"/>
            <a:ext cx="7063582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Infinite Limits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3400" y="1781413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expressions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d</a:t>
            </a:r>
            <a:r>
              <a:rPr lang="en-US" sz="2400" dirty="0" smtClean="0">
                <a:latin typeface="+mj-lt"/>
              </a:rPr>
              <a:t>enote that the function increases/decreases without bound  as  x  approaches  a from the right/ left and that  f(x)  has infinite limit.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 function having infinite limit at  </a:t>
            </a:r>
            <a:r>
              <a:rPr lang="en-US" sz="2400" i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 exhibits a vertical asymptote at  x = a.</a:t>
            </a:r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862639"/>
              </p:ext>
            </p:extLst>
          </p:nvPr>
        </p:nvGraphicFramePr>
        <p:xfrm>
          <a:off x="3124200" y="1917700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3" imgW="4292600" imgH="444500" progId="Equation.3">
                  <p:embed/>
                </p:oleObj>
              </mc:Choice>
              <mc:Fallback>
                <p:oleObj name="Equation" r:id="rId3" imgW="429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917700"/>
                        <a:ext cx="4292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4" name="Subtitle 10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7162800" cy="3429000"/>
          </a:xfrm>
        </p:spPr>
        <p:txBody>
          <a:bodyPr/>
          <a:lstStyle/>
          <a:p>
            <a:pPr algn="l" eaLnBrk="1" hangingPunct="1"/>
            <a:r>
              <a:rPr lang="en-US" sz="2800" dirty="0" smtClean="0">
                <a:solidFill>
                  <a:schemeClr val="tx1"/>
                </a:solidFill>
                <a:latin typeface="Calibri" charset="0"/>
              </a:rPr>
              <a:t>Objective:</a:t>
            </a:r>
          </a:p>
          <a:p>
            <a:pPr algn="l" eaLnBrk="1" hangingPunct="1"/>
            <a:endParaRPr lang="en-US" dirty="0">
              <a:solidFill>
                <a:schemeClr val="tx1"/>
              </a:solidFill>
              <a:latin typeface="Calibri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At the end of the discussion, the students should be able to evaluate limits and determine the derivative of </a:t>
            </a:r>
            <a:r>
              <a:rPr lang="en-US" sz="2800" dirty="0" smtClean="0">
                <a:solidFill>
                  <a:schemeClr val="tx1"/>
                </a:solidFill>
                <a:latin typeface="Calibri" charset="0"/>
              </a:rPr>
              <a:t>a continuous </a:t>
            </a: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algebraic function given in the explicit or implicit form.</a:t>
            </a:r>
          </a:p>
          <a:p>
            <a:pPr>
              <a:defRPr/>
            </a:pPr>
            <a:endParaRPr lang="en-PH" dirty="0"/>
          </a:p>
          <a:p>
            <a:pPr algn="l" eaLnBrk="1" hangingPunct="1"/>
            <a:endParaRPr lang="en-US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38918" name="Picture 5" descr="DEPARTMENT OF MATHEMATI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863"/>
            <a:ext cx="914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1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333500"/>
            <a:ext cx="83058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 descr="C:\Users\Papi\Desktop\555.bmp"/>
          <p:cNvPicPr>
            <a:picLocks noChangeAspect="1" noChangeArrowheads="1"/>
          </p:cNvPicPr>
          <p:nvPr/>
        </p:nvPicPr>
        <p:blipFill>
          <a:blip r:embed="rId2" cstate="print"/>
          <a:srcRect r="49731"/>
          <a:stretch>
            <a:fillRect/>
          </a:stretch>
        </p:blipFill>
        <p:spPr bwMode="auto">
          <a:xfrm>
            <a:off x="5181600" y="798314"/>
            <a:ext cx="2971800" cy="452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rot="5400000">
            <a:off x="3544094" y="2999581"/>
            <a:ext cx="43434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05400" y="3276600"/>
            <a:ext cx="3429000" cy="1587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146675" y="2413000"/>
            <a:ext cx="2473325" cy="2398713"/>
          </a:xfrm>
          <a:custGeom>
            <a:avLst/>
            <a:gdLst>
              <a:gd name="connsiteX0" fmla="*/ 0 w 2473377"/>
              <a:gd name="connsiteY0" fmla="*/ 509666 h 2398427"/>
              <a:gd name="connsiteX1" fmla="*/ 704538 w 2473377"/>
              <a:gd name="connsiteY1" fmla="*/ 1663909 h 2398427"/>
              <a:gd name="connsiteX2" fmla="*/ 1229193 w 2473377"/>
              <a:gd name="connsiteY2" fmla="*/ 539646 h 2398427"/>
              <a:gd name="connsiteX3" fmla="*/ 1798820 w 2473377"/>
              <a:gd name="connsiteY3" fmla="*/ 0 h 2398427"/>
              <a:gd name="connsiteX4" fmla="*/ 2323475 w 2473377"/>
              <a:gd name="connsiteY4" fmla="*/ 539646 h 2398427"/>
              <a:gd name="connsiteX5" fmla="*/ 2473377 w 2473377"/>
              <a:gd name="connsiteY5" fmla="*/ 2398427 h 239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3377" h="2398427">
                <a:moveTo>
                  <a:pt x="0" y="509666"/>
                </a:moveTo>
                <a:cubicBezTo>
                  <a:pt x="249836" y="1084289"/>
                  <a:pt x="499673" y="1658912"/>
                  <a:pt x="704538" y="1663909"/>
                </a:cubicBezTo>
                <a:cubicBezTo>
                  <a:pt x="909403" y="1668906"/>
                  <a:pt x="1046813" y="816964"/>
                  <a:pt x="1229193" y="539646"/>
                </a:cubicBezTo>
                <a:cubicBezTo>
                  <a:pt x="1411573" y="262328"/>
                  <a:pt x="1616440" y="0"/>
                  <a:pt x="1798820" y="0"/>
                </a:cubicBezTo>
                <a:cubicBezTo>
                  <a:pt x="1981200" y="0"/>
                  <a:pt x="2211049" y="139908"/>
                  <a:pt x="2323475" y="539646"/>
                </a:cubicBezTo>
                <a:cubicBezTo>
                  <a:pt x="2435901" y="939384"/>
                  <a:pt x="2454639" y="1668905"/>
                  <a:pt x="2473377" y="2398427"/>
                </a:cubicBez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447800" y="1143000"/>
            <a:ext cx="2590800" cy="4191001"/>
            <a:chOff x="1066800" y="609600"/>
            <a:chExt cx="3657600" cy="5571429"/>
          </a:xfrm>
        </p:grpSpPr>
        <p:pic>
          <p:nvPicPr>
            <p:cNvPr id="6" name="Picture 1" descr="C:\Users\Papi\Desktop\555.bmp"/>
            <p:cNvPicPr>
              <a:picLocks noChangeAspect="1" noChangeArrowheads="1"/>
            </p:cNvPicPr>
            <p:nvPr/>
          </p:nvPicPr>
          <p:blipFill>
            <a:blip r:embed="rId2" cstate="print"/>
            <a:srcRect r="49731"/>
            <a:stretch>
              <a:fillRect/>
            </a:stretch>
          </p:blipFill>
          <p:spPr bwMode="auto">
            <a:xfrm>
              <a:off x="1066800" y="609600"/>
              <a:ext cx="3657600" cy="5571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5400000">
              <a:off x="-418035" y="3162775"/>
              <a:ext cx="4342857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68330"/>
              <a:ext cx="3429000" cy="1428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419333" y="3161981"/>
              <a:ext cx="373333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2362200" y="1498489"/>
              <a:ext cx="1633538" cy="3620636"/>
            </a:xfrm>
            <a:custGeom>
              <a:avLst/>
              <a:gdLst>
                <a:gd name="connsiteX0" fmla="*/ 0 w 1633928"/>
                <a:gd name="connsiteY0" fmla="*/ 0 h 3620125"/>
                <a:gd name="connsiteX1" fmla="*/ 269823 w 1633928"/>
                <a:gd name="connsiteY1" fmla="*/ 3267856 h 3620125"/>
                <a:gd name="connsiteX2" fmla="*/ 1094282 w 1633928"/>
                <a:gd name="connsiteY2" fmla="*/ 2113614 h 3620125"/>
                <a:gd name="connsiteX3" fmla="*/ 1633928 w 1633928"/>
                <a:gd name="connsiteY3" fmla="*/ 3252866 h 362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3928" h="3620125">
                  <a:moveTo>
                    <a:pt x="0" y="0"/>
                  </a:moveTo>
                  <a:cubicBezTo>
                    <a:pt x="43721" y="1457793"/>
                    <a:pt x="87443" y="2915587"/>
                    <a:pt x="269823" y="3267856"/>
                  </a:cubicBezTo>
                  <a:cubicBezTo>
                    <a:pt x="452203" y="3620125"/>
                    <a:pt x="866931" y="2116112"/>
                    <a:pt x="1094282" y="2113614"/>
                  </a:cubicBezTo>
                  <a:cubicBezTo>
                    <a:pt x="1321633" y="2111116"/>
                    <a:pt x="1477780" y="2681991"/>
                    <a:pt x="1633928" y="3252866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1981200" y="5029200"/>
              <a:ext cx="619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x=a</a:t>
              </a:r>
            </a:p>
          </p:txBody>
        </p:sp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14478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 rot="5400000">
            <a:off x="5829300" y="3009900"/>
            <a:ext cx="3733800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7381875" y="4876800"/>
            <a:ext cx="61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x=a</a:t>
            </a: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638800" y="2971800"/>
            <a:ext cx="221642" cy="27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381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Geometrically;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Limits at Infinity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600200"/>
            <a:ext cx="8458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+mj-lt"/>
              </a:rPr>
              <a:t>If as x increases/decreases without bound, the value of the function f(x) gets closer and closer to L then  </a:t>
            </a:r>
          </a:p>
          <a:p>
            <a:pPr algn="just"/>
            <a:endParaRPr lang="en-US" sz="2400" dirty="0" smtClean="0">
              <a:latin typeface="+mj-lt"/>
            </a:endParaRPr>
          </a:p>
          <a:p>
            <a:pPr algn="just"/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If L is finite, then limits at infinity is associated with the existence of a horizontal asymptote at  y = L.</a:t>
            </a:r>
            <a:endParaRPr lang="en-US" sz="2400" dirty="0">
              <a:latin typeface="+mj-lt"/>
            </a:endParaRPr>
          </a:p>
          <a:p>
            <a:pPr algn="just"/>
            <a:endParaRPr lang="en-US" sz="2400" dirty="0" smtClean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98305"/>
              </p:ext>
            </p:extLst>
          </p:nvPr>
        </p:nvGraphicFramePr>
        <p:xfrm>
          <a:off x="2667000" y="2514600"/>
          <a:ext cx="42976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Equation" r:id="rId3" imgW="4064000" imgH="431800" progId="Equation.3">
                  <p:embed/>
                </p:oleObj>
              </mc:Choice>
              <mc:Fallback>
                <p:oleObj name="Equation" r:id="rId3" imgW="4064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2514600"/>
                        <a:ext cx="429768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1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8000"/>
            <a:ext cx="37846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816100"/>
            <a:ext cx="41910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295400" y="685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Geometrically,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1" descr="C:\Users\Papi\Desktop\555.bmp"/>
          <p:cNvPicPr>
            <a:picLocks noChangeAspect="1" noChangeArrowheads="1"/>
          </p:cNvPicPr>
          <p:nvPr/>
        </p:nvPicPr>
        <p:blipFill>
          <a:blip r:embed="rId3" cstate="print"/>
          <a:srcRect r="49731"/>
          <a:stretch>
            <a:fillRect/>
          </a:stretch>
        </p:blipFill>
        <p:spPr bwMode="auto">
          <a:xfrm>
            <a:off x="990600" y="1385888"/>
            <a:ext cx="304800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 rot="5400000">
            <a:off x="-1104106" y="3010694"/>
            <a:ext cx="43434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457200" y="3216275"/>
            <a:ext cx="3429000" cy="142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3810000" y="1676400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Y=L</a:t>
            </a:r>
            <a:endParaRPr lang="en-US" sz="2000" b="1" dirty="0"/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762000" y="32004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pic>
        <p:nvPicPr>
          <p:cNvPr id="5133" name="Picture 1" descr="C:\Users\Papi\Desktop\555.bmp"/>
          <p:cNvPicPr>
            <a:picLocks noChangeAspect="1" noChangeArrowheads="1"/>
          </p:cNvPicPr>
          <p:nvPr/>
        </p:nvPicPr>
        <p:blipFill>
          <a:blip r:embed="rId3" cstate="print"/>
          <a:srcRect r="49731"/>
          <a:stretch>
            <a:fillRect/>
          </a:stretch>
        </p:blipFill>
        <p:spPr bwMode="auto">
          <a:xfrm>
            <a:off x="5257800" y="795933"/>
            <a:ext cx="3429000" cy="522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5400000">
            <a:off x="3544094" y="2999581"/>
            <a:ext cx="43434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05400" y="2422525"/>
            <a:ext cx="3429000" cy="1587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6" name="TextBox 18"/>
          <p:cNvSpPr txBox="1">
            <a:spLocks noChangeArrowheads="1"/>
          </p:cNvSpPr>
          <p:nvPr/>
        </p:nvSpPr>
        <p:spPr bwMode="auto">
          <a:xfrm>
            <a:off x="8510588" y="2743200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Y=L</a:t>
            </a:r>
            <a:endParaRPr lang="en-US" sz="2000" b="1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257623"/>
              </p:ext>
            </p:extLst>
          </p:nvPr>
        </p:nvGraphicFramePr>
        <p:xfrm>
          <a:off x="1828801" y="6019800"/>
          <a:ext cx="1295399" cy="3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name="Equation" r:id="rId6" imgW="1460500" imgH="431800" progId="Equation.3">
                  <p:embed/>
                </p:oleObj>
              </mc:Choice>
              <mc:Fallback>
                <p:oleObj name="Equation" r:id="rId6" imgW="146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6019800"/>
                        <a:ext cx="1295399" cy="383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609600" y="1905000"/>
            <a:ext cx="32004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762000" y="1993900"/>
            <a:ext cx="2879725" cy="2752725"/>
          </a:xfrm>
          <a:custGeom>
            <a:avLst/>
            <a:gdLst>
              <a:gd name="connsiteX0" fmla="*/ 0 w 2880360"/>
              <a:gd name="connsiteY0" fmla="*/ 154940 h 2753360"/>
              <a:gd name="connsiteX1" fmla="*/ 548640 w 2880360"/>
              <a:gd name="connsiteY1" fmla="*/ 2623820 h 2753360"/>
              <a:gd name="connsiteX2" fmla="*/ 1082040 w 2880360"/>
              <a:gd name="connsiteY2" fmla="*/ 932180 h 2753360"/>
              <a:gd name="connsiteX3" fmla="*/ 1615440 w 2880360"/>
              <a:gd name="connsiteY3" fmla="*/ 154940 h 2753360"/>
              <a:gd name="connsiteX4" fmla="*/ 2880360 w 2880360"/>
              <a:gd name="connsiteY4" fmla="*/ 2540 h 275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753360">
                <a:moveTo>
                  <a:pt x="0" y="154940"/>
                </a:moveTo>
                <a:cubicBezTo>
                  <a:pt x="184150" y="1324610"/>
                  <a:pt x="368300" y="2494280"/>
                  <a:pt x="548640" y="2623820"/>
                </a:cubicBezTo>
                <a:cubicBezTo>
                  <a:pt x="728980" y="2753360"/>
                  <a:pt x="904240" y="1343660"/>
                  <a:pt x="1082040" y="932180"/>
                </a:cubicBezTo>
                <a:cubicBezTo>
                  <a:pt x="1259840" y="520700"/>
                  <a:pt x="1315720" y="309880"/>
                  <a:pt x="1615440" y="154940"/>
                </a:cubicBezTo>
                <a:cubicBezTo>
                  <a:pt x="1915160" y="0"/>
                  <a:pt x="2397760" y="1270"/>
                  <a:pt x="2880360" y="254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334000" y="2971800"/>
            <a:ext cx="32004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426075" y="1616075"/>
            <a:ext cx="2651125" cy="1292225"/>
          </a:xfrm>
          <a:custGeom>
            <a:avLst/>
            <a:gdLst>
              <a:gd name="connsiteX0" fmla="*/ 0 w 2651760"/>
              <a:gd name="connsiteY0" fmla="*/ 0 h 1292860"/>
              <a:gd name="connsiteX1" fmla="*/ 822960 w 2651760"/>
              <a:gd name="connsiteY1" fmla="*/ 1082040 h 1292860"/>
              <a:gd name="connsiteX2" fmla="*/ 2651760 w 2651760"/>
              <a:gd name="connsiteY2" fmla="*/ 1264920 h 129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1760" h="1292860">
                <a:moveTo>
                  <a:pt x="0" y="0"/>
                </a:moveTo>
                <a:cubicBezTo>
                  <a:pt x="190500" y="435610"/>
                  <a:pt x="381000" y="871220"/>
                  <a:pt x="822960" y="1082040"/>
                </a:cubicBezTo>
                <a:cubicBezTo>
                  <a:pt x="1264920" y="1292860"/>
                  <a:pt x="1958340" y="1278890"/>
                  <a:pt x="2651760" y="126492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42" name="TextBox 39"/>
          <p:cNvSpPr txBox="1">
            <a:spLocks noChangeArrowheads="1"/>
          </p:cNvSpPr>
          <p:nvPr/>
        </p:nvSpPr>
        <p:spPr bwMode="auto">
          <a:xfrm>
            <a:off x="5440363" y="23780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023298"/>
              </p:ext>
            </p:extLst>
          </p:nvPr>
        </p:nvGraphicFramePr>
        <p:xfrm>
          <a:off x="6248400" y="6019800"/>
          <a:ext cx="1295400" cy="38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4" name="Equation" r:id="rId8" imgW="1460500" imgH="431800" progId="Equation.3">
                  <p:embed/>
                </p:oleObj>
              </mc:Choice>
              <mc:Fallback>
                <p:oleObj name="Equation" r:id="rId8" imgW="146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019800"/>
                        <a:ext cx="1295400" cy="383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/>
      <p:bldP spid="5130" grpId="0"/>
      <p:bldP spid="5136" grpId="0"/>
      <p:bldP spid="51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8392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 smtClean="0">
                <a:latin typeface="+mn-lt"/>
                <a:cs typeface="+mn-cs"/>
              </a:rPr>
              <a:t>        LIMITS </a:t>
            </a:r>
            <a:r>
              <a:rPr lang="en-US" sz="2800" b="1" u="sng" dirty="0">
                <a:latin typeface="+mn-lt"/>
                <a:cs typeface="+mn-cs"/>
              </a:rPr>
              <a:t>OF FUNCTIONS USING THE SQUEEZE </a:t>
            </a:r>
            <a:r>
              <a:rPr lang="en-US" sz="2800" b="1" u="sng" dirty="0" smtClean="0">
                <a:latin typeface="+mn-lt"/>
                <a:cs typeface="+mn-cs"/>
              </a:rPr>
              <a:t>PRINCIPLE  </a:t>
            </a:r>
            <a:endParaRPr lang="en-US" sz="2800" b="1" u="sng" dirty="0"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345" y="1143000"/>
            <a:ext cx="8630055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>
                <a:latin typeface="+mn-lt"/>
                <a:cs typeface="+mn-cs"/>
              </a:rPr>
              <a:t>The Squeeze Principle is used on limit problems where the usual algebraic methods (factoring, conjugation, algebraic manipulation, etc.) are not effective. However, it requires that you be able to ``squeeze'' your </a:t>
            </a:r>
            <a:r>
              <a:rPr lang="en-US" sz="2400" dirty="0" smtClean="0">
                <a:latin typeface="+mn-lt"/>
              </a:rPr>
              <a:t>function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in between two other ``simpler'' functions whose limits are easily </a:t>
            </a:r>
            <a:r>
              <a:rPr lang="en-US" sz="2400" dirty="0" smtClean="0">
                <a:latin typeface="+mn-lt"/>
              </a:rPr>
              <a:t>evaluated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and equal. The use of the Squeeze Principle requires accurate analysis, deft algebra skills, and careful use of inequalities</a:t>
            </a:r>
            <a:r>
              <a:rPr lang="en-US" sz="2400" dirty="0" smtClean="0">
                <a:latin typeface="+mn-lt"/>
                <a:cs typeface="+mn-cs"/>
              </a:rPr>
              <a:t>.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 smtClean="0">
              <a:latin typeface="+mn-lt"/>
              <a:cs typeface="+mn-cs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 smtClean="0">
              <a:latin typeface="+mn-lt"/>
              <a:cs typeface="+mn-cs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 smtClean="0">
              <a:latin typeface="+mn-lt"/>
              <a:cs typeface="+mn-cs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 smtClean="0">
              <a:latin typeface="+mn-lt"/>
              <a:cs typeface="+mn-cs"/>
            </a:endParaRPr>
          </a:p>
          <a:p>
            <a:pPr algn="just"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212195"/>
              </p:ext>
            </p:extLst>
          </p:nvPr>
        </p:nvGraphicFramePr>
        <p:xfrm>
          <a:off x="609600" y="4257419"/>
          <a:ext cx="7620000" cy="197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Equation" r:id="rId3" imgW="6845300" imgH="1778000" progId="Equation.3">
                  <p:embed/>
                </p:oleObj>
              </mc:Choice>
              <mc:Fallback>
                <p:oleObj name="Equation" r:id="rId3" imgW="68453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57419"/>
                        <a:ext cx="7620000" cy="1976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54300"/>
            <a:ext cx="42037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2200" y="2692400"/>
            <a:ext cx="424180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14400" y="6096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Theorem:</a:t>
            </a:r>
          </a:p>
          <a:p>
            <a:endParaRPr lang="en-US" sz="2400" dirty="0"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349743"/>
              </p:ext>
            </p:extLst>
          </p:nvPr>
        </p:nvGraphicFramePr>
        <p:xfrm>
          <a:off x="1790700" y="1320800"/>
          <a:ext cx="4991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5" imgW="4991100" imgH="660400" progId="Equation.3">
                  <p:embed/>
                </p:oleObj>
              </mc:Choice>
              <mc:Fallback>
                <p:oleObj name="Equation" r:id="rId5" imgW="49911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0700" y="1320800"/>
                        <a:ext cx="49911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265813"/>
              </p:ext>
            </p:extLst>
          </p:nvPr>
        </p:nvGraphicFramePr>
        <p:xfrm>
          <a:off x="1143000" y="1219200"/>
          <a:ext cx="1600200" cy="7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3" imgW="1435100" imgH="660400" progId="Equation.3">
                  <p:embed/>
                </p:oleObj>
              </mc:Choice>
              <mc:Fallback>
                <p:oleObj name="Equation" r:id="rId3" imgW="14351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1600200" cy="736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3791" y="314980"/>
            <a:ext cx="27164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+mn-lt"/>
              </a:rPr>
              <a:t>Sample Problems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87323"/>
              </p:ext>
            </p:extLst>
          </p:nvPr>
        </p:nvGraphicFramePr>
        <p:xfrm>
          <a:off x="1066800" y="2209800"/>
          <a:ext cx="1841500" cy="70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5" imgW="1028520" imgH="393480" progId="Equation.3">
                  <p:embed/>
                </p:oleObj>
              </mc:Choice>
              <mc:Fallback>
                <p:oleObj name="Equation" r:id="rId5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1841500" cy="702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8917"/>
              </p:ext>
            </p:extLst>
          </p:nvPr>
        </p:nvGraphicFramePr>
        <p:xfrm>
          <a:off x="1126067" y="2819400"/>
          <a:ext cx="154093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7" imgW="1155700" imgH="2057400" progId="Equation.3">
                  <p:embed/>
                </p:oleObj>
              </mc:Choice>
              <mc:Fallback>
                <p:oleObj name="Equation" r:id="rId7" imgW="11557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067" y="2819400"/>
                        <a:ext cx="1540933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389892"/>
              </p:ext>
            </p:extLst>
          </p:nvPr>
        </p:nvGraphicFramePr>
        <p:xfrm>
          <a:off x="4205288" y="1130300"/>
          <a:ext cx="2817812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9" imgW="2527300" imgH="4254500" progId="Equation.3">
                  <p:embed/>
                </p:oleObj>
              </mc:Choice>
              <mc:Fallback>
                <p:oleObj name="Equation" r:id="rId9" imgW="2527300" imgH="425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1130300"/>
                        <a:ext cx="2817812" cy="473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3791" y="314980"/>
            <a:ext cx="27164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+mn-lt"/>
              </a:rPr>
              <a:t>Sample Problems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125141"/>
              </p:ext>
            </p:extLst>
          </p:nvPr>
        </p:nvGraphicFramePr>
        <p:xfrm>
          <a:off x="1447800" y="990600"/>
          <a:ext cx="62484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3" imgW="5359400" imgH="4216400" progId="Equation.3">
                  <p:embed/>
                </p:oleObj>
              </mc:Choice>
              <mc:Fallback>
                <p:oleObj name="Equation" r:id="rId3" imgW="5359400" imgH="421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0600"/>
                        <a:ext cx="6248400" cy="4248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3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Lesson 2 : Continuity of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2286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4000" b="1" dirty="0">
              <a:solidFill>
                <a:schemeClr val="tx1">
                  <a:tint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4" name="Subtitle 10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75438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alibri" charset="0"/>
              </a:rPr>
              <a:t>The Calculus</a:t>
            </a:r>
            <a:endParaRPr lang="en-US" sz="36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PH" dirty="0"/>
          </a:p>
          <a:p>
            <a:pPr algn="l" eaLnBrk="1" hangingPunct="1"/>
            <a:endParaRPr lang="en-US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38918" name="Picture 5" descr="DEPARTMENT OF MATHEMATI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863"/>
            <a:ext cx="914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7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28600" y="4173726"/>
            <a:ext cx="87280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57200" algn="l"/>
                <a:tab pos="787400" algn="l"/>
              </a:tabLst>
            </a:pPr>
            <a:r>
              <a:rPr lang="en-US" sz="2400" dirty="0">
                <a:latin typeface="Calibri" charset="0"/>
                <a:cs typeface="Times New Roman" charset="0"/>
              </a:rPr>
              <a:t>If one or more of the above conditions fails to hold </a:t>
            </a:r>
            <a:r>
              <a:rPr lang="en-US" sz="2400" dirty="0" smtClean="0">
                <a:latin typeface="Calibri" charset="0"/>
                <a:cs typeface="Times New Roman" charset="0"/>
              </a:rPr>
              <a:t>at  </a:t>
            </a:r>
            <a:r>
              <a:rPr lang="en-US" sz="2400" b="1" i="1" dirty="0">
                <a:latin typeface="Calibri" charset="0"/>
                <a:cs typeface="Times New Roman" charset="0"/>
              </a:rPr>
              <a:t>c</a:t>
            </a:r>
            <a:r>
              <a:rPr lang="en-US" sz="2400" dirty="0" smtClean="0">
                <a:latin typeface="Calibri" charset="0"/>
                <a:cs typeface="Times New Roman" charset="0"/>
              </a:rPr>
              <a:t> </a:t>
            </a:r>
            <a:r>
              <a:rPr lang="en-US" sz="2400" dirty="0">
                <a:latin typeface="Calibri" charset="0"/>
                <a:cs typeface="Times New Roman" charset="0"/>
              </a:rPr>
              <a:t>the function is said to be </a:t>
            </a:r>
            <a:r>
              <a:rPr lang="en-US" sz="2400" b="1" i="1" u="sng" dirty="0" smtClean="0">
                <a:latin typeface="Calibri" charset="0"/>
                <a:cs typeface="Times New Roman" charset="0"/>
              </a:rPr>
              <a:t>discontinuous</a:t>
            </a:r>
            <a:r>
              <a:rPr lang="en-US" sz="2400" b="1" dirty="0">
                <a:latin typeface="Calibri" charset="0"/>
                <a:cs typeface="Times New Roman" charset="0"/>
              </a:rPr>
              <a:t> </a:t>
            </a:r>
            <a:r>
              <a:rPr lang="en-US" sz="2400" dirty="0" smtClean="0">
                <a:latin typeface="Calibri" charset="0"/>
                <a:cs typeface="Times New Roman" charset="0"/>
              </a:rPr>
              <a:t>at </a:t>
            </a:r>
            <a:r>
              <a:rPr lang="en-US" sz="2400" b="1" i="1" dirty="0" smtClean="0">
                <a:latin typeface="Calibri" charset="0"/>
                <a:cs typeface="Times New Roman" charset="0"/>
              </a:rPr>
              <a:t>c</a:t>
            </a:r>
            <a:r>
              <a:rPr lang="en-US" sz="2400" b="1" dirty="0" smtClean="0">
                <a:latin typeface="Calibri" charset="0"/>
                <a:cs typeface="Times New Roman" charset="0"/>
              </a:rPr>
              <a:t>. </a:t>
            </a:r>
          </a:p>
          <a:p>
            <a:pPr>
              <a:tabLst>
                <a:tab pos="457200" algn="l"/>
                <a:tab pos="787400" algn="l"/>
              </a:tabLst>
            </a:pPr>
            <a:r>
              <a:rPr lang="en-US" sz="2400" dirty="0" smtClean="0"/>
              <a:t>A function that is continuous on the entire real line is said to be continuous everywhere.</a:t>
            </a:r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457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Calibri" charset="0"/>
              </a:rPr>
              <a:t>        DEFINITION</a:t>
            </a:r>
            <a:r>
              <a:rPr lang="en-US" sz="2800" b="1" dirty="0">
                <a:latin typeface="Calibri" charset="0"/>
              </a:rPr>
              <a:t>:   </a:t>
            </a:r>
            <a:r>
              <a:rPr lang="en-US" sz="2800" b="1" u="sng" dirty="0">
                <a:latin typeface="Calibri" charset="0"/>
              </a:rPr>
              <a:t>CONTINUITY OF A FUNCTION</a:t>
            </a:r>
            <a:endParaRPr lang="en-US" sz="2800" u="sng" dirty="0">
              <a:latin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Definition: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 function f(x) is said to be </a:t>
            </a:r>
            <a:r>
              <a:rPr lang="en-US" sz="2400" dirty="0" err="1" smtClean="0">
                <a:latin typeface="+mj-lt"/>
              </a:rPr>
              <a:t>conrinuous</a:t>
            </a:r>
            <a:r>
              <a:rPr lang="en-US" sz="2400" dirty="0" smtClean="0">
                <a:latin typeface="+mj-lt"/>
              </a:rPr>
              <a:t> at x = c if and only if the following conditions hold: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29760"/>
              </p:ext>
            </p:extLst>
          </p:nvPr>
        </p:nvGraphicFramePr>
        <p:xfrm>
          <a:off x="3505200" y="2844800"/>
          <a:ext cx="2133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Equation" r:id="rId3" imgW="2133600" imgH="1346200" progId="Equation.3">
                  <p:embed/>
                </p:oleObj>
              </mc:Choice>
              <mc:Fallback>
                <p:oleObj name="Equation" r:id="rId3" imgW="2133600" imgH="1346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2844800"/>
                        <a:ext cx="2133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601212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If functions  f  and  g  are continuous functions at x = c, then the following are true: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	a.  f + g   is continuous at  c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b.  f – g   is continuous at  c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c.  </a:t>
            </a:r>
            <a:r>
              <a:rPr lang="en-US" sz="2400" dirty="0" err="1" smtClean="0">
                <a:latin typeface="+mn-lt"/>
              </a:rPr>
              <a:t>fg</a:t>
            </a:r>
            <a:r>
              <a:rPr lang="en-US" sz="2400" dirty="0" smtClean="0">
                <a:latin typeface="+mn-lt"/>
              </a:rPr>
              <a:t>  is continuous at  c</a:t>
            </a:r>
          </a:p>
          <a:p>
            <a:r>
              <a:rPr lang="en-US" sz="2400" dirty="0" smtClean="0">
                <a:latin typeface="+mn-lt"/>
              </a:rPr>
              <a:t>	d.  f/g  is continuous  at  c  provided g( c ) is not</a:t>
            </a:r>
          </a:p>
          <a:p>
            <a:r>
              <a:rPr lang="en-US" sz="2400" dirty="0">
                <a:latin typeface="+mn-lt"/>
              </a:rPr>
              <a:t>	 </a:t>
            </a:r>
            <a:r>
              <a:rPr lang="en-US" sz="2400" dirty="0" smtClean="0">
                <a:latin typeface="+mn-lt"/>
              </a:rPr>
              <a:t>     zero.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914400" y="1672166"/>
            <a:ext cx="2333446" cy="229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5105400" y="1822508"/>
            <a:ext cx="2278811" cy="221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685801" y="4209871"/>
            <a:ext cx="274319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The figure above illustrates </a:t>
            </a:r>
            <a:r>
              <a:rPr lang="en-US" sz="1800" dirty="0" smtClean="0"/>
              <a:t>that the function is discontinuous </a:t>
            </a:r>
            <a:r>
              <a:rPr lang="en-US" sz="1800" dirty="0"/>
              <a:t>at x=</a:t>
            </a:r>
            <a:r>
              <a:rPr lang="en-US" sz="1800" dirty="0" smtClean="0"/>
              <a:t>c</a:t>
            </a:r>
            <a:r>
              <a:rPr lang="en-US" sz="1800" dirty="0"/>
              <a:t> </a:t>
            </a:r>
            <a:r>
              <a:rPr lang="en-US" sz="1800" dirty="0" smtClean="0"/>
              <a:t>and violates </a:t>
            </a:r>
            <a:r>
              <a:rPr lang="en-US" sz="1800" dirty="0"/>
              <a:t>the first condition.</a:t>
            </a:r>
          </a:p>
        </p:txBody>
      </p:sp>
      <p:sp>
        <p:nvSpPr>
          <p:cNvPr id="8197" name="TextBox 9"/>
          <p:cNvSpPr txBox="1">
            <a:spLocks noChangeArrowheads="1"/>
          </p:cNvSpPr>
          <p:nvPr/>
        </p:nvSpPr>
        <p:spPr bwMode="auto">
          <a:xfrm>
            <a:off x="4419600" y="4267200"/>
            <a:ext cx="3886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The figure above </a:t>
            </a:r>
            <a:r>
              <a:rPr lang="en-US" sz="1800" dirty="0" smtClean="0"/>
              <a:t>illustrates that the function is discontinuous at x = c and violates </a:t>
            </a:r>
            <a:r>
              <a:rPr lang="en-US" sz="1800" dirty="0"/>
              <a:t>the second </a:t>
            </a:r>
          </a:p>
          <a:p>
            <a:pPr eaLnBrk="1" hangingPunct="1"/>
            <a:r>
              <a:rPr lang="en-US" sz="1800" dirty="0"/>
              <a:t>condition. This kind </a:t>
            </a:r>
            <a:r>
              <a:rPr lang="en-US" sz="1800" dirty="0" smtClean="0"/>
              <a:t>of discontinuity </a:t>
            </a:r>
            <a:r>
              <a:rPr lang="en-US" sz="1800" dirty="0"/>
              <a:t>is </a:t>
            </a:r>
            <a:r>
              <a:rPr lang="en-US" sz="1800" dirty="0" smtClean="0"/>
              <a:t>called</a:t>
            </a:r>
            <a:r>
              <a:rPr lang="en-US" sz="1800" b="1" i="1" dirty="0"/>
              <a:t> </a:t>
            </a:r>
            <a:r>
              <a:rPr lang="en-US" sz="1800" b="1" i="1" dirty="0" smtClean="0"/>
              <a:t>jump </a:t>
            </a:r>
            <a:r>
              <a:rPr lang="en-US" sz="1800" b="1" i="1" dirty="0"/>
              <a:t>discontinuity.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6858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Types of Discontinuity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62000" y="1143000"/>
            <a:ext cx="2743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5410200" y="1143000"/>
            <a:ext cx="27178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28600" y="3962400"/>
            <a:ext cx="3962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The figure above illustrates that the limit </a:t>
            </a:r>
            <a:r>
              <a:rPr lang="en-US" sz="1800" dirty="0" smtClean="0"/>
              <a:t>coming </a:t>
            </a:r>
            <a:r>
              <a:rPr lang="en-US" sz="1800" dirty="0"/>
              <a:t>from the right and left of </a:t>
            </a:r>
            <a:r>
              <a:rPr lang="en-US" sz="1800" b="1" i="1" dirty="0"/>
              <a:t>c</a:t>
            </a:r>
            <a:r>
              <a:rPr lang="en-US" sz="1800" i="1" dirty="0"/>
              <a:t> </a:t>
            </a:r>
            <a:r>
              <a:rPr lang="en-US" sz="1800" dirty="0"/>
              <a:t>are </a:t>
            </a:r>
            <a:r>
              <a:rPr lang="en-US" sz="1800" dirty="0" smtClean="0"/>
              <a:t>both undefined, </a:t>
            </a:r>
            <a:r>
              <a:rPr lang="en-US" sz="1800" dirty="0"/>
              <a:t>thus </a:t>
            </a:r>
            <a:r>
              <a:rPr lang="en-US" sz="1800" dirty="0" smtClean="0"/>
              <a:t>the function is discontinuous at x = c  and violates </a:t>
            </a:r>
            <a:r>
              <a:rPr lang="en-US" sz="1800" dirty="0"/>
              <a:t>the second condition. This kind of discontinuity is called</a:t>
            </a:r>
            <a:r>
              <a:rPr lang="en-US" sz="1800" b="1" i="1" dirty="0"/>
              <a:t> infinite discontinuity.</a:t>
            </a:r>
          </a:p>
        </p:txBody>
      </p:sp>
      <p:sp>
        <p:nvSpPr>
          <p:cNvPr id="9223" name="TextBox 9"/>
          <p:cNvSpPr txBox="1">
            <a:spLocks noChangeArrowheads="1"/>
          </p:cNvSpPr>
          <p:nvPr/>
        </p:nvSpPr>
        <p:spPr bwMode="auto">
          <a:xfrm>
            <a:off x="4267200" y="3886200"/>
            <a:ext cx="4648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The figure above </a:t>
            </a:r>
            <a:r>
              <a:rPr lang="en-US" sz="1800" dirty="0" smtClean="0"/>
              <a:t>shows that the function is  </a:t>
            </a:r>
            <a:endParaRPr lang="en-US" sz="1800" dirty="0"/>
          </a:p>
          <a:p>
            <a:pPr eaLnBrk="1" hangingPunct="1"/>
            <a:r>
              <a:rPr lang="en-US" sz="1800" dirty="0"/>
              <a:t>defined at </a:t>
            </a:r>
            <a:r>
              <a:rPr lang="en-US" sz="1800" b="1" i="1" dirty="0"/>
              <a:t>c </a:t>
            </a:r>
            <a:r>
              <a:rPr lang="en-US" sz="1800" dirty="0"/>
              <a:t> and that the limit coming from </a:t>
            </a:r>
          </a:p>
          <a:p>
            <a:pPr eaLnBrk="1" hangingPunct="1"/>
            <a:r>
              <a:rPr lang="en-US" sz="1800" dirty="0"/>
              <a:t>the right and left of </a:t>
            </a:r>
            <a:r>
              <a:rPr lang="en-US" sz="1800" b="1" i="1" dirty="0"/>
              <a:t>c </a:t>
            </a:r>
            <a:r>
              <a:rPr lang="en-US" sz="1800" dirty="0"/>
              <a:t>both exist thus the two </a:t>
            </a:r>
          </a:p>
          <a:p>
            <a:pPr eaLnBrk="1" hangingPunct="1"/>
            <a:r>
              <a:rPr lang="en-US" sz="1800" dirty="0"/>
              <a:t>sided limit exist. </a:t>
            </a:r>
            <a:r>
              <a:rPr lang="en-US" sz="1800" dirty="0" smtClean="0"/>
              <a:t>However,</a:t>
            </a:r>
            <a:endParaRPr lang="en-US" sz="1800" dirty="0"/>
          </a:p>
          <a:p>
            <a:pPr eaLnBrk="1" hangingPunct="1"/>
            <a:r>
              <a:rPr lang="en-US" sz="1800" dirty="0" smtClean="0"/>
              <a:t>Thus, the function is discontinuous at x = c, violating </a:t>
            </a:r>
            <a:r>
              <a:rPr lang="en-US" sz="1800" dirty="0"/>
              <a:t>the third condition. </a:t>
            </a:r>
          </a:p>
          <a:p>
            <a:pPr eaLnBrk="1" hangingPunct="1"/>
            <a:r>
              <a:rPr lang="en-US" sz="1800" dirty="0"/>
              <a:t>This kind of discontinuity is called</a:t>
            </a:r>
            <a:endParaRPr lang="en-US" sz="1800" b="1" i="1" dirty="0"/>
          </a:p>
          <a:p>
            <a:pPr eaLnBrk="1" hangingPunct="1"/>
            <a:r>
              <a:rPr lang="en-US" sz="1800" b="1" i="1" dirty="0"/>
              <a:t>removable </a:t>
            </a:r>
            <a:r>
              <a:rPr lang="en-US" sz="1800" b="1" i="1" dirty="0" smtClean="0"/>
              <a:t>discontinuity ( missing point).</a:t>
            </a:r>
            <a:endParaRPr lang="en-US" sz="1800" b="1" i="1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13454"/>
              </p:ext>
            </p:extLst>
          </p:nvPr>
        </p:nvGraphicFramePr>
        <p:xfrm>
          <a:off x="7086600" y="4724400"/>
          <a:ext cx="1595438" cy="40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Equation" r:id="rId4" imgW="1714500" imgH="431800" progId="Equation.3">
                  <p:embed/>
                </p:oleObj>
              </mc:Choice>
              <mc:Fallback>
                <p:oleObj name="Equation" r:id="rId4" imgW="171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724400"/>
                        <a:ext cx="1595438" cy="4031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28600" y="855663"/>
            <a:ext cx="89154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just">
              <a:buFontTx/>
              <a:buAutoNum type="arabicPeriod"/>
              <a:tabLst>
                <a:tab pos="457200" algn="l"/>
                <a:tab pos="787400" algn="l"/>
              </a:tabLst>
            </a:pPr>
            <a:r>
              <a:rPr lang="en-US" sz="2400" dirty="0" smtClean="0">
                <a:latin typeface="Calibri" charset="0"/>
                <a:cs typeface="Times New Roman" charset="0"/>
              </a:rPr>
              <a:t>Investigate the </a:t>
            </a:r>
            <a:r>
              <a:rPr lang="en-US" sz="2400" dirty="0">
                <a:latin typeface="Calibri" charset="0"/>
                <a:cs typeface="Times New Roman" charset="0"/>
              </a:rPr>
              <a:t>discontinuity of  the function </a:t>
            </a:r>
            <a:r>
              <a:rPr lang="en-US" sz="2400" i="1" dirty="0">
                <a:latin typeface="Calibri" charset="0"/>
                <a:cs typeface="Times New Roman" charset="0"/>
              </a:rPr>
              <a:t>f </a:t>
            </a:r>
            <a:r>
              <a:rPr lang="en-US" sz="2400" dirty="0">
                <a:latin typeface="Calibri" charset="0"/>
                <a:cs typeface="Times New Roman" charset="0"/>
              </a:rPr>
              <a:t>defined. What type of discontinuity is illustrated?</a:t>
            </a:r>
          </a:p>
          <a:p>
            <a:pPr marL="514350" indent="-514350" algn="just">
              <a:buFontTx/>
              <a:buAutoNum type="arabicPeriod"/>
              <a:tabLst>
                <a:tab pos="457200" algn="l"/>
                <a:tab pos="787400" algn="l"/>
              </a:tabLst>
            </a:pPr>
            <a:endParaRPr lang="en-US" sz="2400" dirty="0">
              <a:latin typeface="Calibri" charset="0"/>
              <a:cs typeface="Times New Roman" charset="0"/>
            </a:endParaRP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endParaRPr lang="en-US" dirty="0">
              <a:latin typeface="Calibri" charset="0"/>
              <a:cs typeface="Times New Roman" charset="0"/>
            </a:endParaRP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r>
              <a:rPr lang="en-US" dirty="0">
                <a:latin typeface="Calibri" charset="0"/>
                <a:cs typeface="Times New Roman" charset="0"/>
              </a:rPr>
              <a:t>			a)  </a:t>
            </a:r>
            <a:r>
              <a:rPr lang="en-US" dirty="0" smtClean="0">
                <a:latin typeface="Calibri" charset="0"/>
                <a:cs typeface="Times New Roman" charset="0"/>
              </a:rPr>
              <a:t>                                                                             d. </a:t>
            </a:r>
            <a:endParaRPr lang="en-US" dirty="0">
              <a:latin typeface="Calibri" charset="0"/>
              <a:cs typeface="Times New Roman" charset="0"/>
            </a:endParaRP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endParaRPr lang="en-US" dirty="0">
              <a:latin typeface="Calibri" charset="0"/>
              <a:cs typeface="Times New Roman" charset="0"/>
            </a:endParaRP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r>
              <a:rPr lang="en-US" dirty="0">
                <a:latin typeface="Calibri" charset="0"/>
                <a:cs typeface="Times New Roman" charset="0"/>
              </a:rPr>
              <a:t>			</a:t>
            </a: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r>
              <a:rPr lang="en-US" dirty="0">
                <a:latin typeface="Calibri" charset="0"/>
                <a:cs typeface="Times New Roman" charset="0"/>
              </a:rPr>
              <a:t>			b)  </a:t>
            </a: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endParaRPr lang="en-US" dirty="0">
              <a:latin typeface="Calibri" charset="0"/>
              <a:cs typeface="Times New Roman" charset="0"/>
            </a:endParaRP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r>
              <a:rPr lang="en-US" dirty="0">
                <a:latin typeface="Calibri" charset="0"/>
                <a:cs typeface="Times New Roman" charset="0"/>
              </a:rPr>
              <a:t>                   </a:t>
            </a: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r>
              <a:rPr lang="en-US" dirty="0">
                <a:latin typeface="Calibri" charset="0"/>
                <a:cs typeface="Times New Roman" charset="0"/>
              </a:rPr>
              <a:t>			c)   </a:t>
            </a: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endParaRPr lang="en-US" dirty="0">
              <a:latin typeface="Calibri" charset="0"/>
              <a:cs typeface="Times New Roman" charset="0"/>
            </a:endParaRP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r>
              <a:rPr lang="en-US" dirty="0">
                <a:latin typeface="Calibri" charset="0"/>
                <a:cs typeface="Times New Roman" charset="0"/>
              </a:rPr>
              <a:t>	</a:t>
            </a: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r>
              <a:rPr lang="en-US" dirty="0">
                <a:latin typeface="Calibri" charset="0"/>
                <a:cs typeface="Times New Roman" charset="0"/>
              </a:rPr>
              <a:t>	</a:t>
            </a: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r>
              <a:rPr lang="en-US" dirty="0">
                <a:latin typeface="Calibri" charset="0"/>
                <a:cs typeface="Times New Roman" charset="0"/>
              </a:rPr>
              <a:t>	</a:t>
            </a:r>
            <a:r>
              <a:rPr lang="en-US" sz="2400" dirty="0">
                <a:latin typeface="Calibri" charset="0"/>
                <a:cs typeface="Times New Roman" charset="0"/>
              </a:rPr>
              <a:t>Show the </a:t>
            </a:r>
            <a:r>
              <a:rPr lang="en-US" sz="2400" dirty="0" smtClean="0">
                <a:latin typeface="Calibri" charset="0"/>
                <a:cs typeface="Times New Roman" charset="0"/>
              </a:rPr>
              <a:t>point(s) </a:t>
            </a:r>
            <a:r>
              <a:rPr lang="en-US" sz="2400" dirty="0">
                <a:latin typeface="Calibri" charset="0"/>
                <a:cs typeface="Times New Roman" charset="0"/>
              </a:rPr>
              <a:t>of discontinuity by sketching the graph of the function . </a:t>
            </a:r>
            <a:endParaRPr lang="en-US" dirty="0">
              <a:latin typeface="Calibri" charset="0"/>
              <a:cs typeface="Times New Roman" charset="0"/>
            </a:endParaRPr>
          </a:p>
          <a:p>
            <a:pPr marL="514350" indent="-514350" algn="just">
              <a:tabLst>
                <a:tab pos="457200" algn="l"/>
                <a:tab pos="787400" algn="l"/>
              </a:tabLst>
            </a:pPr>
            <a:endParaRPr lang="en-US" dirty="0">
              <a:latin typeface="Calibri" charset="0"/>
              <a:cs typeface="Times New Roman" charset="0"/>
            </a:endParaRP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85800" y="381000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smtClean="0"/>
              <a:t>Sample Problems</a:t>
            </a: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20762"/>
              </p:ext>
            </p:extLst>
          </p:nvPr>
        </p:nvGraphicFramePr>
        <p:xfrm>
          <a:off x="1662113" y="2289175"/>
          <a:ext cx="16906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Equation" r:id="rId3" imgW="1244600" imgH="292100" progId="Equation.3">
                  <p:embed/>
                </p:oleObj>
              </mc:Choice>
              <mc:Fallback>
                <p:oleObj name="Equation" r:id="rId3" imgW="1244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289175"/>
                        <a:ext cx="1690687" cy="37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016107"/>
              </p:ext>
            </p:extLst>
          </p:nvPr>
        </p:nvGraphicFramePr>
        <p:xfrm>
          <a:off x="1600200" y="2901950"/>
          <a:ext cx="26257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9" name="Equation" r:id="rId5" imgW="2095500" imgH="673100" progId="Equation.3">
                  <p:embed/>
                </p:oleObj>
              </mc:Choice>
              <mc:Fallback>
                <p:oleObj name="Equation" r:id="rId5" imgW="20955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01950"/>
                        <a:ext cx="2625725" cy="831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26414"/>
              </p:ext>
            </p:extLst>
          </p:nvPr>
        </p:nvGraphicFramePr>
        <p:xfrm>
          <a:off x="1600200" y="3789362"/>
          <a:ext cx="237331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0" name="Equation" r:id="rId7" imgW="2730500" imgH="1168400" progId="Equation.3">
                  <p:embed/>
                </p:oleObj>
              </mc:Choice>
              <mc:Fallback>
                <p:oleObj name="Equation" r:id="rId7" imgW="27305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89362"/>
                        <a:ext cx="2373312" cy="1011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25690"/>
              </p:ext>
            </p:extLst>
          </p:nvPr>
        </p:nvGraphicFramePr>
        <p:xfrm>
          <a:off x="5835650" y="1803400"/>
          <a:ext cx="26225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1" name="Equation" r:id="rId9" imgW="1930400" imgH="1079500" progId="Equation.3">
                  <p:embed/>
                </p:oleObj>
              </mc:Choice>
              <mc:Fallback>
                <p:oleObj name="Equation" r:id="rId9" imgW="19304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1803400"/>
                        <a:ext cx="2622550" cy="1397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192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2. Find values of the constants  k  and  m, if possible, that will make the function  f(x) defined as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be continuous everywhere.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542202"/>
              </p:ext>
            </p:extLst>
          </p:nvPr>
        </p:nvGraphicFramePr>
        <p:xfrm>
          <a:off x="2622550" y="2743200"/>
          <a:ext cx="3898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3" imgW="3898900" imgH="1371600" progId="Equation.3">
                  <p:embed/>
                </p:oleObj>
              </mc:Choice>
              <mc:Fallback>
                <p:oleObj name="Equation" r:id="rId3" imgW="3898900" imgH="1371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2550" y="2743200"/>
                        <a:ext cx="38989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6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Lesson 3: The Derivative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2800" b="1" u="sng" dirty="0" smtClean="0"/>
              <a:t>Derivative of a Function</a:t>
            </a:r>
            <a:br>
              <a:rPr lang="en-US" sz="2800" b="1" u="sng" dirty="0" smtClean="0"/>
            </a:b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610600" cy="4038600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 process of finding the derivative of a function is called </a:t>
            </a:r>
            <a:r>
              <a:rPr lang="en-US" sz="2400" b="1" dirty="0" smtClean="0">
                <a:solidFill>
                  <a:schemeClr val="tx1"/>
                </a:solidFill>
              </a:rPr>
              <a:t>differentiation</a:t>
            </a:r>
            <a:r>
              <a:rPr lang="en-US" sz="2400" dirty="0" smtClean="0">
                <a:solidFill>
                  <a:schemeClr val="tx1"/>
                </a:solidFill>
              </a:rPr>
              <a:t> and the branch of calculus that deals with this process is called </a:t>
            </a:r>
            <a:r>
              <a:rPr lang="en-US" sz="2400" b="1" dirty="0" smtClean="0">
                <a:solidFill>
                  <a:schemeClr val="tx1"/>
                </a:solidFill>
              </a:rPr>
              <a:t>differential calculus</a:t>
            </a:r>
            <a:r>
              <a:rPr lang="en-US" sz="2400" dirty="0" smtClean="0">
                <a:solidFill>
                  <a:schemeClr val="tx1"/>
                </a:solidFill>
              </a:rPr>
              <a:t>. Differentiation is an important mathematical tool in physics, mechanics, economics and many other disciplines that involve change and motion.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124200" y="1524000"/>
            <a:ext cx="4724400" cy="3657600"/>
            <a:chOff x="1384300" y="609600"/>
            <a:chExt cx="6956495" cy="5497286"/>
          </a:xfrm>
        </p:grpSpPr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1384300" y="2604289"/>
              <a:ext cx="512613" cy="4442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1299" name="Object 35"/>
            <p:cNvGraphicFramePr>
              <a:graphicFrameLocks noChangeAspect="1"/>
            </p:cNvGraphicFramePr>
            <p:nvPr/>
          </p:nvGraphicFramePr>
          <p:xfrm>
            <a:off x="1524001" y="2667000"/>
            <a:ext cx="380999" cy="347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3" name="Equation" r:id="rId3" imgW="215713" imgH="203024" progId="Equation.3">
                    <p:embed/>
                  </p:oleObj>
                </mc:Choice>
                <mc:Fallback>
                  <p:oleObj name="Equation" r:id="rId3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1" y="2667000"/>
                          <a:ext cx="380999" cy="347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7" name="Oval 3"/>
            <p:cNvSpPr>
              <a:spLocks noChangeArrowheads="1"/>
            </p:cNvSpPr>
            <p:nvPr/>
          </p:nvSpPr>
          <p:spPr bwMode="auto">
            <a:xfrm>
              <a:off x="3786625" y="3261155"/>
              <a:ext cx="94163" cy="11011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5845930" y="2389802"/>
              <a:ext cx="94163" cy="11011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" name="Arc 5"/>
            <p:cNvSpPr>
              <a:spLocks/>
            </p:cNvSpPr>
            <p:nvPr/>
          </p:nvSpPr>
          <p:spPr bwMode="auto">
            <a:xfrm rot="10953259" flipV="1">
              <a:off x="3594204" y="2223192"/>
              <a:ext cx="3093463" cy="2614058"/>
            </a:xfrm>
            <a:custGeom>
              <a:avLst/>
              <a:gdLst>
                <a:gd name="G0" fmla="+- 17384 0 0"/>
                <a:gd name="G1" fmla="+- 21600 0 0"/>
                <a:gd name="G2" fmla="+- 21600 0 0"/>
                <a:gd name="T0" fmla="*/ 0 w 38305"/>
                <a:gd name="T1" fmla="*/ 8780 h 21600"/>
                <a:gd name="T2" fmla="*/ 38305 w 38305"/>
                <a:gd name="T3" fmla="*/ 16227 h 21600"/>
                <a:gd name="T4" fmla="*/ 17384 w 383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05" h="21600" fill="none" extrusionOk="0">
                  <a:moveTo>
                    <a:pt x="-1" y="8779"/>
                  </a:moveTo>
                  <a:cubicBezTo>
                    <a:pt x="4071" y="3258"/>
                    <a:pt x="10523" y="-1"/>
                    <a:pt x="17384" y="0"/>
                  </a:cubicBezTo>
                  <a:cubicBezTo>
                    <a:pt x="27243" y="0"/>
                    <a:pt x="35852" y="6676"/>
                    <a:pt x="38305" y="16226"/>
                  </a:cubicBezTo>
                </a:path>
                <a:path w="38305" h="21600" stroke="0" extrusionOk="0">
                  <a:moveTo>
                    <a:pt x="-1" y="8779"/>
                  </a:moveTo>
                  <a:cubicBezTo>
                    <a:pt x="4071" y="3258"/>
                    <a:pt x="10523" y="-1"/>
                    <a:pt x="17384" y="0"/>
                  </a:cubicBezTo>
                  <a:cubicBezTo>
                    <a:pt x="27243" y="0"/>
                    <a:pt x="35852" y="6676"/>
                    <a:pt x="38305" y="16226"/>
                  </a:cubicBezTo>
                  <a:lnTo>
                    <a:pt x="17384" y="21600"/>
                  </a:ln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270" name="AutoShape 6"/>
            <p:cNvCxnSpPr>
              <a:cxnSpLocks noChangeShapeType="1"/>
            </p:cNvCxnSpPr>
            <p:nvPr/>
          </p:nvCxnSpPr>
          <p:spPr bwMode="auto">
            <a:xfrm flipV="1">
              <a:off x="3585167" y="833815"/>
              <a:ext cx="1658090" cy="293004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11271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929093" y="2932860"/>
              <a:ext cx="4519140" cy="25023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1272" name="AutoShape 8"/>
            <p:cNvCxnSpPr>
              <a:cxnSpLocks noChangeShapeType="1"/>
            </p:cNvCxnSpPr>
            <p:nvPr/>
          </p:nvCxnSpPr>
          <p:spPr bwMode="auto">
            <a:xfrm flipV="1">
              <a:off x="2525657" y="4495800"/>
              <a:ext cx="5473740" cy="13975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1273" name="AutoShape 9"/>
            <p:cNvCxnSpPr>
              <a:cxnSpLocks noChangeShapeType="1"/>
            </p:cNvCxnSpPr>
            <p:nvPr/>
          </p:nvCxnSpPr>
          <p:spPr bwMode="auto">
            <a:xfrm>
              <a:off x="3852948" y="3461278"/>
              <a:ext cx="0" cy="10054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1274" name="AutoShape 10"/>
            <p:cNvCxnSpPr>
              <a:cxnSpLocks noChangeShapeType="1"/>
            </p:cNvCxnSpPr>
            <p:nvPr/>
          </p:nvCxnSpPr>
          <p:spPr bwMode="auto">
            <a:xfrm>
              <a:off x="5903247" y="2598544"/>
              <a:ext cx="0" cy="18968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11275" name="AutoShape 11"/>
            <p:cNvSpPr>
              <a:spLocks/>
            </p:cNvSpPr>
            <p:nvPr/>
          </p:nvSpPr>
          <p:spPr bwMode="auto">
            <a:xfrm rot="16200000">
              <a:off x="4582151" y="3942270"/>
              <a:ext cx="592711" cy="2004446"/>
            </a:xfrm>
            <a:prstGeom prst="leftBrace">
              <a:avLst>
                <a:gd name="adj1" fmla="val 32956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280" name="AutoShape 16"/>
            <p:cNvCxnSpPr>
              <a:cxnSpLocks noChangeShapeType="1"/>
            </p:cNvCxnSpPr>
            <p:nvPr/>
          </p:nvCxnSpPr>
          <p:spPr bwMode="auto">
            <a:xfrm flipV="1">
              <a:off x="3422254" y="1905000"/>
              <a:ext cx="3770619" cy="1531091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ffectLst/>
          </p:spPr>
        </p:cxnSp>
        <p:cxnSp>
          <p:nvCxnSpPr>
            <p:cNvPr id="11283" name="AutoShape 19"/>
            <p:cNvCxnSpPr>
              <a:cxnSpLocks noChangeShapeType="1"/>
            </p:cNvCxnSpPr>
            <p:nvPr/>
          </p:nvCxnSpPr>
          <p:spPr bwMode="auto">
            <a:xfrm rot="5400000">
              <a:off x="5828454" y="1888803"/>
              <a:ext cx="622839" cy="35043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8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2987385" y="2324527"/>
              <a:ext cx="1512460" cy="21620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86" name="AutoShape 22"/>
            <p:cNvCxnSpPr>
              <a:cxnSpLocks noChangeShapeType="1"/>
            </p:cNvCxnSpPr>
            <p:nvPr/>
          </p:nvCxnSpPr>
          <p:spPr bwMode="auto">
            <a:xfrm>
              <a:off x="2316861" y="3302328"/>
              <a:ext cx="1423910" cy="9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1287" name="AutoShape 23"/>
            <p:cNvCxnSpPr>
              <a:cxnSpLocks noChangeShapeType="1"/>
            </p:cNvCxnSpPr>
            <p:nvPr/>
          </p:nvCxnSpPr>
          <p:spPr bwMode="auto">
            <a:xfrm>
              <a:off x="2387278" y="2419485"/>
              <a:ext cx="336448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11288" name="AutoShape 24"/>
            <p:cNvSpPr>
              <a:spLocks/>
            </p:cNvSpPr>
            <p:nvPr/>
          </p:nvSpPr>
          <p:spPr bwMode="auto">
            <a:xfrm>
              <a:off x="1905000" y="2405122"/>
              <a:ext cx="353726" cy="882843"/>
            </a:xfrm>
            <a:prstGeom prst="leftBrace">
              <a:avLst>
                <a:gd name="adj1" fmla="val 1778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290" name="AutoShape 26"/>
            <p:cNvCxnSpPr>
              <a:cxnSpLocks noChangeShapeType="1"/>
            </p:cNvCxnSpPr>
            <p:nvPr/>
          </p:nvCxnSpPr>
          <p:spPr bwMode="auto">
            <a:xfrm flipV="1">
              <a:off x="6489515" y="2844629"/>
              <a:ext cx="457715" cy="57452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rgbClr val="1F497D"/>
              </a:solidFill>
              <a:round/>
              <a:headEnd/>
              <a:tailEnd type="triangle" w="med" len="med"/>
            </a:ln>
            <a:effectLst/>
          </p:spPr>
        </p:cxnSp>
        <p:graphicFrame>
          <p:nvGraphicFramePr>
            <p:cNvPr id="11291" name="Object 27"/>
            <p:cNvGraphicFramePr>
              <a:graphicFrameLocks noChangeAspect="1"/>
            </p:cNvGraphicFramePr>
            <p:nvPr/>
          </p:nvGraphicFramePr>
          <p:xfrm>
            <a:off x="3252711" y="1295400"/>
            <a:ext cx="1099672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4" name="Equation" r:id="rId5" imgW="787058" imgH="215806" progId="Equation.3">
                    <p:embed/>
                  </p:oleObj>
                </mc:Choice>
                <mc:Fallback>
                  <p:oleObj name="Equation" r:id="rId5" imgW="787058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711" y="1295400"/>
                          <a:ext cx="1099672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29"/>
            <p:cNvGraphicFramePr>
              <a:graphicFrameLocks noChangeAspect="1"/>
            </p:cNvGraphicFramePr>
            <p:nvPr/>
          </p:nvGraphicFramePr>
          <p:xfrm>
            <a:off x="5932292" y="1371600"/>
            <a:ext cx="115837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5" name="Equation" r:id="rId7" imgW="825142" imgH="215806" progId="Equation.3">
                    <p:embed/>
                  </p:oleObj>
                </mc:Choice>
                <mc:Fallback>
                  <p:oleObj name="Equation" r:id="rId7" imgW="82514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2292" y="1371600"/>
                          <a:ext cx="1158378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31"/>
            <p:cNvGraphicFramePr>
              <a:graphicFrameLocks noChangeAspect="1"/>
            </p:cNvGraphicFramePr>
            <p:nvPr/>
          </p:nvGraphicFramePr>
          <p:xfrm>
            <a:off x="7033290" y="2667000"/>
            <a:ext cx="88954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6" name="Equation" r:id="rId9" imgW="583947" imgH="203112" progId="Equation.3">
                    <p:embed/>
                  </p:oleObj>
                </mc:Choice>
                <mc:Fallback>
                  <p:oleObj name="Equation" r:id="rId9" imgW="58394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3290" y="2667000"/>
                          <a:ext cx="889548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7" name="Object 33"/>
            <p:cNvGraphicFramePr>
              <a:graphicFrameLocks noChangeAspect="1"/>
            </p:cNvGraphicFramePr>
            <p:nvPr/>
          </p:nvGraphicFramePr>
          <p:xfrm>
            <a:off x="4401103" y="5279571"/>
            <a:ext cx="1454630" cy="827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7" name="Equation" r:id="rId11" imgW="800100" imgH="457200" progId="Equation.3">
                    <p:embed/>
                  </p:oleObj>
                </mc:Choice>
                <mc:Fallback>
                  <p:oleObj name="Equation" r:id="rId11" imgW="8001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103" y="5279571"/>
                          <a:ext cx="1454630" cy="827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5243257" y="609600"/>
              <a:ext cx="1312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tangent line</a:t>
              </a:r>
              <a:endParaRPr lang="en-US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6272" y="1764268"/>
              <a:ext cx="1194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secant line</a:t>
              </a:r>
              <a:endParaRPr lang="en-US" dirty="0"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99397" y="4267200"/>
              <a:ext cx="2966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x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048000" y="28569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y</a:t>
            </a:r>
            <a:endParaRPr lang="en-US" sz="20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0454" y="3896142"/>
            <a:ext cx="33233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Consider:</a:t>
            </a:r>
          </a:p>
          <a:p>
            <a:r>
              <a:rPr lang="en-US" sz="1400" dirty="0" smtClean="0"/>
              <a:t>-</a:t>
            </a:r>
            <a:r>
              <a:rPr lang="en-US" sz="1600" b="1" dirty="0" smtClean="0"/>
              <a:t>Two distinct points P and Q</a:t>
            </a:r>
          </a:p>
          <a:p>
            <a:r>
              <a:rPr lang="en-US" sz="1600" b="1" dirty="0" smtClean="0"/>
              <a:t>-Determine slope of the secant </a:t>
            </a:r>
          </a:p>
          <a:p>
            <a:r>
              <a:rPr lang="en-US" sz="1600" b="1" dirty="0" smtClean="0"/>
              <a:t>   line PQ</a:t>
            </a:r>
          </a:p>
          <a:p>
            <a:pPr>
              <a:buFontTx/>
              <a:buChar char="-"/>
            </a:pPr>
            <a:r>
              <a:rPr lang="en-US" sz="1600" b="1" dirty="0" smtClean="0"/>
              <a:t>Investigate how the slope </a:t>
            </a:r>
          </a:p>
          <a:p>
            <a:r>
              <a:rPr lang="en-US" sz="1600" b="1" dirty="0" smtClean="0"/>
              <a:t>  changes as Q approaches P.</a:t>
            </a:r>
          </a:p>
          <a:p>
            <a:pPr>
              <a:buFontTx/>
              <a:buChar char="-"/>
            </a:pPr>
            <a:r>
              <a:rPr lang="en-US" sz="1600" b="1" dirty="0" smtClean="0"/>
              <a:t>Determine the limit of the</a:t>
            </a:r>
          </a:p>
          <a:p>
            <a:r>
              <a:rPr lang="en-US" sz="1600" b="1" dirty="0" smtClean="0"/>
              <a:t>  secant line as Q approaches P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52400" y="991850"/>
            <a:ext cx="89154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7400" algn="l"/>
              </a:tabLst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DEFINITION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74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Suppose that       is in the domain of the function </a:t>
            </a:r>
            <a:r>
              <a:rPr lang="en-US" sz="2400" i="1" dirty="0" smtClean="0">
                <a:latin typeface="+mn-lt"/>
                <a:ea typeface="Times New Roman" pitchFamily="18" charset="0"/>
                <a:cs typeface="Times New Roman" pitchFamily="18" charset="0"/>
              </a:rPr>
              <a:t>f,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the tangent line to the curve                    at the point </a:t>
            </a: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is  with equation               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360071"/>
              </p:ext>
            </p:extLst>
          </p:nvPr>
        </p:nvGraphicFramePr>
        <p:xfrm>
          <a:off x="1905000" y="14478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5" name="Equation" r:id="rId3" imgW="152268" imgH="215713" progId="Equation.3">
                  <p:embed/>
                </p:oleObj>
              </mc:Choice>
              <mc:Fallback>
                <p:oleObj name="Equation" r:id="rId3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45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273156"/>
              </p:ext>
            </p:extLst>
          </p:nvPr>
        </p:nvGraphicFramePr>
        <p:xfrm>
          <a:off x="1524000" y="1844040"/>
          <a:ext cx="106244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6" name="Equation" r:id="rId5" imgW="583947" imgH="203112" progId="Equation.3">
                  <p:embed/>
                </p:oleObj>
              </mc:Choice>
              <mc:Fallback>
                <p:oleObj name="Equation" r:id="rId5" imgW="5839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44040"/>
                        <a:ext cx="1062446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053488"/>
              </p:ext>
            </p:extLst>
          </p:nvPr>
        </p:nvGraphicFramePr>
        <p:xfrm>
          <a:off x="4416282" y="1828800"/>
          <a:ext cx="137491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7" name="Equation" r:id="rId7" imgW="787058" imgH="215806" progId="Equation.3">
                  <p:embed/>
                </p:oleObj>
              </mc:Choice>
              <mc:Fallback>
                <p:oleObj name="Equation" r:id="rId7" imgW="7870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282" y="1828800"/>
                        <a:ext cx="1374918" cy="381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95993"/>
              </p:ext>
            </p:extLst>
          </p:nvPr>
        </p:nvGraphicFramePr>
        <p:xfrm>
          <a:off x="3048001" y="2438400"/>
          <a:ext cx="2438399" cy="39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8" name="Equation" r:id="rId9" imgW="1358310" imgH="215806" progId="Equation.3">
                  <p:embed/>
                </p:oleObj>
              </mc:Choice>
              <mc:Fallback>
                <p:oleObj name="Equation" r:id="rId9" imgW="135831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438400"/>
                        <a:ext cx="2438399" cy="392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3124200"/>
            <a:ext cx="8915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where                                               provided the limit exists, and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                            is the point of tangency.              </a:t>
            </a:r>
            <a:r>
              <a:rPr lang="en-US" sz="2800" dirty="0" smtClean="0">
                <a:latin typeface="+mn-lt"/>
              </a:rPr>
              <a:t>                                                            </a:t>
            </a:r>
            <a:endParaRPr lang="en-US" sz="2800" dirty="0">
              <a:latin typeface="+mn-lt"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609600" y="3936694"/>
          <a:ext cx="1467678" cy="40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9" name="Equation" r:id="rId11" imgW="787058" imgH="215806" progId="Equation.3">
                  <p:embed/>
                </p:oleObj>
              </mc:Choice>
              <mc:Fallback>
                <p:oleObj name="Equation" r:id="rId11" imgW="7870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36694"/>
                        <a:ext cx="1467678" cy="4067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295400" y="3092450"/>
          <a:ext cx="28225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0" name="Equation" r:id="rId13" imgW="1726920" imgH="393480" progId="Equation.3">
                  <p:embed/>
                </p:oleObj>
              </mc:Choice>
              <mc:Fallback>
                <p:oleObj name="Equation" r:id="rId13" imgW="1726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92450"/>
                        <a:ext cx="2822575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4" name="Subtitle 10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7543800" cy="2743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Calculus</a:t>
            </a:r>
          </a:p>
          <a:p>
            <a:pPr marL="457200" indent="-457200" algn="just" eaLnBrk="1" hangingPunct="1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  <a:latin typeface="Calibri" charset="0"/>
              </a:rPr>
              <a:t>Is the mathematics of change</a:t>
            </a:r>
          </a:p>
          <a:p>
            <a:pPr marL="457200" indent="-457200" algn="just" eaLnBrk="1" hangingPunct="1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charset="0"/>
              </a:rPr>
              <a:t>two basic branches: differential and integral calculus</a:t>
            </a:r>
          </a:p>
          <a:p>
            <a:pPr marL="457200" indent="-457200" algn="just" eaLnBrk="1" hangingPunct="1">
              <a:buFontTx/>
              <a:buChar char="-"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PH" dirty="0"/>
          </a:p>
          <a:p>
            <a:pPr algn="l" eaLnBrk="1" hangingPunct="1"/>
            <a:endParaRPr lang="en-US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38918" name="Picture 5" descr="DEPARTMENT OF MATHEMATI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863"/>
            <a:ext cx="914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0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 smtClean="0">
              <a:latin typeface="+mn-lt"/>
            </a:endParaRPr>
          </a:p>
          <a:p>
            <a:r>
              <a:rPr lang="en-US" sz="2800" b="1" u="sng" dirty="0" smtClean="0">
                <a:latin typeface="+mn-lt"/>
              </a:rPr>
              <a:t>DEFINITION</a:t>
            </a:r>
          </a:p>
          <a:p>
            <a:endParaRPr lang="en-US" sz="2800" b="1" u="sng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The derivative of               at point P on the curve is equal to the slope of the tangent line at P, thus the derivative of the function </a:t>
            </a:r>
            <a:r>
              <a:rPr lang="en-US" sz="2400" i="1" dirty="0" smtClean="0">
                <a:latin typeface="+mn-lt"/>
              </a:rPr>
              <a:t>f </a:t>
            </a:r>
            <a:r>
              <a:rPr lang="en-US" sz="2400" dirty="0" smtClean="0">
                <a:latin typeface="+mn-lt"/>
              </a:rPr>
              <a:t>with respect to </a:t>
            </a:r>
            <a:r>
              <a:rPr lang="en-US" sz="2400" i="1" dirty="0" smtClean="0">
                <a:latin typeface="+mn-lt"/>
              </a:rPr>
              <a:t>x, given by                  ,</a:t>
            </a:r>
            <a:r>
              <a:rPr lang="en-US" sz="2400" dirty="0" smtClean="0">
                <a:latin typeface="+mn-lt"/>
              </a:rPr>
              <a:t> at any </a:t>
            </a:r>
            <a:r>
              <a:rPr lang="en-US" sz="2400" i="1" dirty="0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 in its domain is defined as: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484923"/>
              </p:ext>
            </p:extLst>
          </p:nvPr>
        </p:nvGraphicFramePr>
        <p:xfrm>
          <a:off x="2514600" y="1752600"/>
          <a:ext cx="914400" cy="31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1" name="Equation" r:id="rId3" imgW="583920" imgH="203040" progId="Equation.3">
                  <p:embed/>
                </p:oleObj>
              </mc:Choice>
              <mc:Fallback>
                <p:oleObj name="Equation" r:id="rId3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914400" cy="318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524000" y="3200400"/>
          <a:ext cx="504964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2" r:id="rId5" imgW="2349500" imgH="393700" progId="">
                  <p:embed/>
                </p:oleObj>
              </mc:Choice>
              <mc:Fallback>
                <p:oleObj r:id="rId5" imgW="2349500" imgH="393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5049644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6400" y="4267200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provided the limit exists.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10498"/>
              </p:ext>
            </p:extLst>
          </p:nvPr>
        </p:nvGraphicFramePr>
        <p:xfrm>
          <a:off x="5773738" y="2405062"/>
          <a:ext cx="11604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3" name="Equation" r:id="rId7" imgW="711000" imgH="393480" progId="Equation.3">
                  <p:embed/>
                </p:oleObj>
              </mc:Choice>
              <mc:Fallback>
                <p:oleObj name="Equation" r:id="rId7" imgW="711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405062"/>
                        <a:ext cx="116046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1497" y="5105400"/>
            <a:ext cx="7451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A function is said to be differentiable at       if the derivative</a:t>
            </a:r>
          </a:p>
          <a:p>
            <a:r>
              <a:rPr lang="en-US" sz="2000" dirty="0" smtClean="0"/>
              <a:t> of y </a:t>
            </a:r>
            <a:r>
              <a:rPr lang="en-US" sz="2000" dirty="0" err="1" smtClean="0"/>
              <a:t>wrt</a:t>
            </a:r>
            <a:r>
              <a:rPr lang="en-US" sz="2000" dirty="0" smtClean="0"/>
              <a:t> x is defined at      . </a:t>
            </a:r>
            <a:endParaRPr lang="en-US" sz="2000" dirty="0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70600"/>
              </p:ext>
            </p:extLst>
          </p:nvPr>
        </p:nvGraphicFramePr>
        <p:xfrm>
          <a:off x="5410200" y="5189537"/>
          <a:ext cx="2905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4" name="Equation" r:id="rId9" imgW="177480" imgH="228600" progId="Equation.3">
                  <p:embed/>
                </p:oleObj>
              </mc:Choice>
              <mc:Fallback>
                <p:oleObj name="Equation" r:id="rId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89537"/>
                        <a:ext cx="29051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98743"/>
              </p:ext>
            </p:extLst>
          </p:nvPr>
        </p:nvGraphicFramePr>
        <p:xfrm>
          <a:off x="3048000" y="5494338"/>
          <a:ext cx="2905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5" name="Equation" r:id="rId11" imgW="177480" imgH="228600" progId="Equation.3">
                  <p:embed/>
                </p:oleObj>
              </mc:Choice>
              <mc:Fallback>
                <p:oleObj name="Equation" r:id="rId1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94338"/>
                        <a:ext cx="290513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1" y="522982"/>
            <a:ext cx="792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+mn-lt"/>
              </a:rPr>
              <a:t>Other notations for the derivative of a function</a:t>
            </a:r>
            <a:r>
              <a:rPr lang="en-US" sz="2800" b="1" dirty="0" smtClean="0">
                <a:latin typeface="+mn-lt"/>
              </a:rPr>
              <a:t>: 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29300"/>
              </p:ext>
            </p:extLst>
          </p:nvPr>
        </p:nvGraphicFramePr>
        <p:xfrm>
          <a:off x="1641088" y="1295400"/>
          <a:ext cx="5826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4" name="Equation" r:id="rId3" imgW="2717800" imgH="393700" progId="Equation.3">
                  <p:embed/>
                </p:oleObj>
              </mc:Choice>
              <mc:Fallback>
                <p:oleObj name="Equation" r:id="rId3" imgW="2717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088" y="1295400"/>
                        <a:ext cx="58265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33399" y="2012290"/>
            <a:ext cx="800100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Note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To find the slope of the tangent line to the curve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at point P means that we are to find the value of the derivative at that point P.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4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9203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+mn-lt"/>
              </a:rPr>
              <a:t>THE Derivative of a Function based on the Definition ( The four-step or increment method)</a:t>
            </a:r>
            <a:endParaRPr lang="en-US" sz="2400" u="sng" dirty="0">
              <a:latin typeface="+mn-lt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56185" y="1434405"/>
            <a:ext cx="828301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To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determine the derivative of a function based on the definition 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increment 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or more commonly known as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four-step rule)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361185" y="2362200"/>
            <a:ext cx="37274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he procedure is as follows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667000" y="3124200"/>
          <a:ext cx="69783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2" name="Equation" r:id="rId3" imgW="431425" imgH="177646" progId="Equation.3">
                  <p:embed/>
                </p:oleObj>
              </mc:Choice>
              <mc:Fallback>
                <p:oleObj name="Equation" r:id="rId3" imgW="431425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697832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514600" y="3505200"/>
          <a:ext cx="770392" cy="34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3" name="Equation" r:id="rId5" imgW="444307" imgH="203112" progId="Equation.3">
                  <p:embed/>
                </p:oleObj>
              </mc:Choice>
              <mc:Fallback>
                <p:oleObj name="Equation" r:id="rId5" imgW="44430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770392" cy="344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3048000"/>
            <a:ext cx="891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STEP 1: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Substitute               for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and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                                               for</a:t>
            </a:r>
            <a:r>
              <a:rPr kumimoji="0" lang="en-US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y 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in </a:t>
            </a:r>
            <a:r>
              <a:rPr kumimoji="0" lang="en-US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   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419600" y="3458817"/>
          <a:ext cx="1143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4" name="Equation" r:id="rId7" imgW="583920" imgH="203040" progId="Equation.3">
                  <p:embed/>
                </p:oleObj>
              </mc:Choice>
              <mc:Fallback>
                <p:oleObj name="Equation" r:id="rId7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58817"/>
                        <a:ext cx="1143000" cy="397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39624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STEP 2: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Subtract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y = f(x) 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from the result of step 1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to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           obtain       in terms of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and       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1981200" y="4482548"/>
          <a:ext cx="381000" cy="34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5" name="Equation" r:id="rId9" imgW="215713" imgH="203024" progId="Equation.3">
                  <p:embed/>
                </p:oleObj>
              </mc:Choice>
              <mc:Fallback>
                <p:oleObj name="Equation" r:id="rId9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82548"/>
                        <a:ext cx="381000" cy="347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4648200" y="4479097"/>
          <a:ext cx="434975" cy="32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6" name="Equation" r:id="rId11" imgW="241200" imgH="177480" progId="Equation.3">
                  <p:embed/>
                </p:oleObj>
              </mc:Choice>
              <mc:Fallback>
                <p:oleObj name="Equation" r:id="rId11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79097"/>
                        <a:ext cx="434975" cy="321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4886980"/>
            <a:ext cx="883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STEP 3: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Divide both sides of step 2</a:t>
            </a:r>
            <a:r>
              <a:rPr kumimoji="0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by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   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438"/>
              </p:ext>
            </p:extLst>
          </p:nvPr>
        </p:nvGraphicFramePr>
        <p:xfrm>
          <a:off x="4953000" y="4989342"/>
          <a:ext cx="466725" cy="344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7" name="Equation" r:id="rId13" imgW="241200" imgH="177480" progId="Equation.3">
                  <p:embed/>
                </p:oleObj>
              </mc:Choice>
              <mc:Fallback>
                <p:oleObj name="Equation" r:id="rId13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89342"/>
                        <a:ext cx="466725" cy="3446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5417403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STEP 4: 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Find the limit of the expression resulting from  step 3 as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+mn-lt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approaches 0.</a:t>
            </a:r>
            <a:endParaRPr kumimoji="0" lang="en-US" sz="240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71012"/>
              </p:ext>
            </p:extLst>
          </p:nvPr>
        </p:nvGraphicFramePr>
        <p:xfrm>
          <a:off x="8229600" y="5334000"/>
          <a:ext cx="401637" cy="33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8" name="Equation" r:id="rId15" imgW="215640" imgH="177480" progId="Equation.3">
                  <p:embed/>
                </p:oleObj>
              </mc:Choice>
              <mc:Fallback>
                <p:oleObj name="Equation" r:id="rId15" imgW="215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334000"/>
                        <a:ext cx="401637" cy="33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385" grpId="0"/>
      <p:bldP spid="16387" grpId="0"/>
      <p:bldP spid="16394" grpId="0"/>
      <p:bldP spid="20" grpId="0"/>
      <p:bldP spid="14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172" y="609600"/>
            <a:ext cx="8398228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Sample Problems</a:t>
            </a:r>
          </a:p>
          <a:p>
            <a:endParaRPr lang="en-US" sz="2400" dirty="0" smtClean="0"/>
          </a:p>
          <a:p>
            <a:r>
              <a:rPr lang="en-US" sz="2000" dirty="0" smtClean="0">
                <a:latin typeface="+mn-lt"/>
              </a:rPr>
              <a:t>Find the derivative of each of the following functions based on the definition:</a:t>
            </a:r>
            <a:r>
              <a:rPr lang="en-US" dirty="0" smtClean="0"/>
              <a:t>                   </a:t>
            </a:r>
          </a:p>
          <a:p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607777"/>
              </p:ext>
            </p:extLst>
          </p:nvPr>
        </p:nvGraphicFramePr>
        <p:xfrm>
          <a:off x="1752600" y="1752601"/>
          <a:ext cx="1371600" cy="39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8" name="Equation" r:id="rId3" imgW="1295400" imgH="368300" progId="Equation.3">
                  <p:embed/>
                </p:oleObj>
              </mc:Choice>
              <mc:Fallback>
                <p:oleObj name="Equation" r:id="rId3" imgW="1295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1"/>
                        <a:ext cx="1371600" cy="3905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17088"/>
              </p:ext>
            </p:extLst>
          </p:nvPr>
        </p:nvGraphicFramePr>
        <p:xfrm>
          <a:off x="1676400" y="2286000"/>
          <a:ext cx="1295400" cy="70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9" name="Equation" r:id="rId5" imgW="1206500" imgH="660400" progId="Equation.3">
                  <p:embed/>
                </p:oleObj>
              </mc:Choice>
              <mc:Fallback>
                <p:oleObj name="Equation" r:id="rId5" imgW="1206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1295400" cy="709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874431"/>
              </p:ext>
            </p:extLst>
          </p:nvPr>
        </p:nvGraphicFramePr>
        <p:xfrm>
          <a:off x="1676400" y="3200400"/>
          <a:ext cx="2057399" cy="47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0" name="Equation" r:id="rId7" imgW="1714500" imgH="393700" progId="Equation.3">
                  <p:embed/>
                </p:oleObj>
              </mc:Choice>
              <mc:Fallback>
                <p:oleObj name="Equation" r:id="rId7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00400"/>
                        <a:ext cx="2057399" cy="4726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27912"/>
              </p:ext>
            </p:extLst>
          </p:nvPr>
        </p:nvGraphicFramePr>
        <p:xfrm>
          <a:off x="1676400" y="4114801"/>
          <a:ext cx="1981200" cy="74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1" name="Equation" r:id="rId9" imgW="1854200" imgH="698500" progId="Equation.3">
                  <p:embed/>
                </p:oleObj>
              </mc:Choice>
              <mc:Fallback>
                <p:oleObj name="Equation" r:id="rId9" imgW="1854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1"/>
                        <a:ext cx="1981200" cy="746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22920"/>
              </p:ext>
            </p:extLst>
          </p:nvPr>
        </p:nvGraphicFramePr>
        <p:xfrm>
          <a:off x="1752600" y="5188112"/>
          <a:ext cx="2667000" cy="76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" name="Equation" r:id="rId11" imgW="2298700" imgH="660400" progId="Equation.3">
                  <p:embed/>
                </p:oleObj>
              </mc:Choice>
              <mc:Fallback>
                <p:oleObj name="Equation" r:id="rId11" imgW="2298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8112"/>
                        <a:ext cx="2667000" cy="7660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055" y="381000"/>
            <a:ext cx="7772400" cy="685800"/>
          </a:xfrm>
        </p:spPr>
        <p:txBody>
          <a:bodyPr/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AU" sz="2800" b="1" dirty="0" smtClean="0"/>
              <a:t>DERIVATIVE USING FORMULA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382000" cy="3657600"/>
          </a:xfrm>
        </p:spPr>
        <p:txBody>
          <a:bodyPr/>
          <a:lstStyle/>
          <a:p>
            <a:pPr lvl="0" algn="just">
              <a:defRPr/>
            </a:pPr>
            <a:endParaRPr lang="en-AU" sz="2400" dirty="0" smtClean="0">
              <a:solidFill>
                <a:schemeClr val="tx1"/>
              </a:solidFill>
            </a:endParaRPr>
          </a:p>
          <a:p>
            <a:pPr lvl="0" algn="just">
              <a:defRPr/>
            </a:pPr>
            <a:r>
              <a:rPr lang="en-AU" sz="2400" dirty="0" smtClean="0">
                <a:solidFill>
                  <a:schemeClr val="tx1"/>
                </a:solidFill>
              </a:rPr>
              <a:t>Finding the derivative of a function using the definition or </a:t>
            </a:r>
            <a:r>
              <a:rPr lang="en-AU" sz="2400" dirty="0">
                <a:solidFill>
                  <a:schemeClr val="tx1"/>
                </a:solidFill>
              </a:rPr>
              <a:t>t</a:t>
            </a:r>
            <a:r>
              <a:rPr lang="en-AU" sz="2400" dirty="0" smtClean="0">
                <a:solidFill>
                  <a:schemeClr val="tx1"/>
                </a:solidFill>
              </a:rPr>
              <a:t>he increment-method (four-step rule) can be laborious and tedious specially when the functions to be differentiated are complex.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The  theorems on differentiation </a:t>
            </a:r>
            <a:r>
              <a:rPr lang="en-AU" sz="2400" dirty="0">
                <a:solidFill>
                  <a:schemeClr val="tx1"/>
                </a:solidFill>
              </a:rPr>
              <a:t>will enable us to calculate derivatives more efficiently and </a:t>
            </a:r>
            <a:r>
              <a:rPr lang="en-AU" sz="2400" dirty="0" smtClean="0">
                <a:solidFill>
                  <a:schemeClr val="tx1"/>
                </a:solidFill>
              </a:rPr>
              <a:t>hopefully will </a:t>
            </a:r>
            <a:r>
              <a:rPr lang="en-AU" sz="2400" dirty="0">
                <a:solidFill>
                  <a:schemeClr val="tx1"/>
                </a:solidFill>
              </a:rPr>
              <a:t>make calculus easy and enjoyable.	</a:t>
            </a:r>
            <a:endParaRPr lang="en-US" sz="2400" dirty="0">
              <a:solidFill>
                <a:schemeClr val="tx1"/>
              </a:solidFill>
            </a:endParaRPr>
          </a:p>
          <a:p>
            <a:pPr lvl="0" algn="just">
              <a:defRPr/>
            </a:pPr>
            <a:r>
              <a:rPr lang="en-AU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AU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52400" y="396388"/>
            <a:ext cx="891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2800" b="1" dirty="0" smtClean="0">
                <a:latin typeface="+mj-lt"/>
              </a:rPr>
              <a:t>DIFFERENTIATION FORMULA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52400" y="10668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1. Derivative of a Constant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+mn-lt"/>
                <a:cs typeface="Arial" pitchFamily="34" charset="0"/>
              </a:rPr>
              <a:t>	</a:t>
            </a:r>
            <a:r>
              <a:rPr kumimoji="0" lang="en-A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Theorem:</a:t>
            </a:r>
            <a:r>
              <a:rPr kumimoji="0" lang="en-A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en-A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The derivative of a constant function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i="1" dirty="0" smtClean="0">
                <a:latin typeface="+mn-lt"/>
                <a:cs typeface="Arial" pitchFamily="34" charset="0"/>
              </a:rPr>
              <a:t>                 </a:t>
            </a:r>
            <a:r>
              <a:rPr kumimoji="0" lang="en-A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is 0; that is, if c is any real number, then               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6477000" y="1905000"/>
          <a:ext cx="864219" cy="52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7" name="Equation" r:id="rId3" imgW="634725" imgH="393529" progId="Equation.3">
                  <p:embed/>
                </p:oleObj>
              </mc:Choice>
              <mc:Fallback>
                <p:oleObj name="Equation" r:id="rId3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05000"/>
                        <a:ext cx="864219" cy="52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04800" y="2514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sz="2400" b="1" u="sng" dirty="0" smtClean="0">
                <a:latin typeface="+mn-lt"/>
              </a:rPr>
              <a:t>2. Derivative of a Constant Times a Function</a:t>
            </a:r>
            <a:endParaRPr lang="en-US" sz="2400" u="sng" dirty="0" smtClean="0"/>
          </a:p>
          <a:p>
            <a:r>
              <a:rPr lang="en-AU" sz="2400" b="1" dirty="0" smtClean="0">
                <a:latin typeface="+mn-lt"/>
              </a:rPr>
              <a:t>	Theorem: </a:t>
            </a:r>
            <a:r>
              <a:rPr lang="en-AU" sz="2400" dirty="0" smtClean="0">
                <a:latin typeface="+mn-lt"/>
              </a:rPr>
              <a:t>( Constant Multiple Rule)</a:t>
            </a:r>
            <a:r>
              <a:rPr lang="en-AU" sz="2400" i="1" dirty="0" smtClean="0">
                <a:latin typeface="+mn-lt"/>
              </a:rPr>
              <a:t> If   f  is a                 	differentiable function at x and c is any real number, 	then      is also differentiable at x and                                                                                                               </a:t>
            </a:r>
            <a:endParaRPr lang="en-US" sz="2400" dirty="0" smtClean="0">
              <a:latin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5867400" y="3519190"/>
          <a:ext cx="2492513" cy="67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8" name="Equation" r:id="rId5" imgW="1447172" imgH="393529" progId="Equation.3">
                  <p:embed/>
                </p:oleObj>
              </mc:Choice>
              <mc:Fallback>
                <p:oleObj name="Equation" r:id="rId5" imgW="144717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19190"/>
                        <a:ext cx="2492513" cy="671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1901825" y="3581400"/>
          <a:ext cx="384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9" name="Equation" r:id="rId7" imgW="190417" imgH="203112" progId="Equation.3">
                  <p:embed/>
                </p:oleObj>
              </mc:Choice>
              <mc:Fallback>
                <p:oleObj name="Equation" r:id="rId7" imgW="19041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581400"/>
                        <a:ext cx="38417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81000" y="4343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z="2400" b="1" u="sng" dirty="0" smtClean="0">
                <a:latin typeface="+mn-lt"/>
              </a:rPr>
              <a:t>3. Derivatives of Power Functions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r>
              <a:rPr lang="en-AU" sz="2400" b="1" dirty="0" smtClean="0">
                <a:latin typeface="+mn-lt"/>
              </a:rPr>
              <a:t>Theorem: </a:t>
            </a:r>
            <a:r>
              <a:rPr lang="en-AU" sz="2400" dirty="0" smtClean="0">
                <a:latin typeface="+mn-lt"/>
              </a:rPr>
              <a:t>( Power Rule)</a:t>
            </a:r>
            <a:r>
              <a:rPr lang="en-AU" sz="2400" b="1" dirty="0" smtClean="0">
                <a:latin typeface="+mn-lt"/>
              </a:rPr>
              <a:t> </a:t>
            </a:r>
          </a:p>
          <a:p>
            <a:r>
              <a:rPr lang="en-AU" sz="2400" b="1" dirty="0" smtClean="0">
                <a:latin typeface="+mn-lt"/>
              </a:rPr>
              <a:t>                  </a:t>
            </a:r>
            <a:r>
              <a:rPr lang="en-AU" sz="2400" i="1" dirty="0" smtClean="0">
                <a:latin typeface="+mn-lt"/>
              </a:rPr>
              <a:t>If n is a positive integer, then                               .   </a:t>
            </a:r>
            <a:r>
              <a:rPr lang="en-AU" sz="2400" dirty="0" smtClean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61453"/>
              </p:ext>
            </p:extLst>
          </p:nvPr>
        </p:nvGraphicFramePr>
        <p:xfrm>
          <a:off x="5410200" y="5029200"/>
          <a:ext cx="1655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0" name="Equation" r:id="rId9" imgW="939392" imgH="393529" progId="Equation.3">
                  <p:embed/>
                </p:oleObj>
              </mc:Choice>
              <mc:Fallback>
                <p:oleObj name="Equation" r:id="rId9" imgW="93939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029200"/>
                        <a:ext cx="16555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087120" y="304522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2800" b="1" dirty="0" smtClean="0">
                <a:latin typeface="+mj-lt"/>
              </a:rPr>
              <a:t>DIFFERENTIATION FORMULA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85800" y="9906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sz="2400" b="1" u="sng" dirty="0" smtClean="0">
                <a:latin typeface="+mn-lt"/>
              </a:rPr>
              <a:t>4. Derivatives of Sums or Differences </a:t>
            </a:r>
          </a:p>
          <a:p>
            <a:r>
              <a:rPr lang="en-AU" sz="2400" b="1" dirty="0" smtClean="0">
                <a:latin typeface="+mn-lt"/>
              </a:rPr>
              <a:t>Theorem: </a:t>
            </a:r>
            <a:r>
              <a:rPr lang="en-AU" sz="2400" dirty="0" smtClean="0">
                <a:latin typeface="+mn-lt"/>
              </a:rPr>
              <a:t>( Sum or Difference Rule)</a:t>
            </a:r>
            <a:r>
              <a:rPr lang="en-AU" sz="2400" i="1" dirty="0" smtClean="0">
                <a:latin typeface="+mn-lt"/>
              </a:rPr>
              <a:t>   If    f   and   g    are both differentiable functions at x, then so are    </a:t>
            </a:r>
            <a:r>
              <a:rPr lang="en-AU" sz="2400" i="1" dirty="0" err="1" smtClean="0">
                <a:latin typeface="+mn-lt"/>
              </a:rPr>
              <a:t>f+g</a:t>
            </a:r>
            <a:r>
              <a:rPr lang="en-AU" sz="2400" i="1" dirty="0" smtClean="0">
                <a:latin typeface="+mn-lt"/>
              </a:rPr>
              <a:t>   and   f-g   , and</a:t>
            </a:r>
          </a:p>
          <a:p>
            <a:r>
              <a:rPr lang="en-AU" sz="2400" i="1" dirty="0" smtClean="0">
                <a:latin typeface="+mn-lt"/>
              </a:rPr>
              <a:t>                                                </a:t>
            </a:r>
          </a:p>
          <a:p>
            <a:r>
              <a:rPr lang="en-AU" sz="2400" i="1" dirty="0">
                <a:latin typeface="+mn-lt"/>
              </a:rPr>
              <a:t> </a:t>
            </a:r>
            <a:r>
              <a:rPr lang="en-AU" sz="2400" i="1" dirty="0" smtClean="0">
                <a:latin typeface="+mn-lt"/>
              </a:rPr>
              <a:t>                                             or</a:t>
            </a:r>
          </a:p>
          <a:p>
            <a:r>
              <a:rPr lang="en-US" sz="2400" dirty="0" smtClean="0">
                <a:latin typeface="+mn-lt"/>
              </a:rPr>
              <a:t>                                               </a:t>
            </a:r>
          </a:p>
          <a:p>
            <a:r>
              <a:rPr lang="en-AU" sz="3200" i="1" dirty="0" smtClean="0">
                <a:latin typeface="+mn-lt"/>
              </a:rPr>
              <a:t>                                    </a:t>
            </a:r>
            <a:endParaRPr lang="en-US" sz="3200" dirty="0" smtClean="0">
              <a:latin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90600" y="2438400"/>
          <a:ext cx="2757791" cy="66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6" name="Equation" r:id="rId3" imgW="1752600" imgH="393700" progId="Equation.3">
                  <p:embed/>
                </p:oleObj>
              </mc:Choice>
              <mc:Fallback>
                <p:oleObj name="Equation" r:id="rId3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2757791" cy="661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419600" y="2438400"/>
          <a:ext cx="4191000" cy="7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7" name="Equation" r:id="rId5" imgW="2476440" imgH="431640" progId="Equation.3">
                  <p:embed/>
                </p:oleObj>
              </mc:Choice>
              <mc:Fallback>
                <p:oleObj name="Equation" r:id="rId5" imgW="2476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38400"/>
                        <a:ext cx="4191000" cy="783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85800" y="3352800"/>
            <a:ext cx="8153400" cy="2286000"/>
            <a:chOff x="459336" y="400052"/>
            <a:chExt cx="8229600" cy="3857625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9336" y="400052"/>
              <a:ext cx="8229600" cy="385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AU" sz="2400" b="1" u="sng" dirty="0" smtClean="0">
                  <a:latin typeface="+mn-lt"/>
                </a:rPr>
                <a:t>5. Derivative of a Product</a:t>
              </a:r>
            </a:p>
            <a:p>
              <a:r>
                <a:rPr lang="en-AU" sz="2400" b="1" dirty="0" smtClean="0">
                  <a:latin typeface="+mn-lt"/>
                </a:rPr>
                <a:t>Theorem: </a:t>
              </a:r>
              <a:r>
                <a:rPr lang="en-AU" sz="2400" dirty="0" smtClean="0">
                  <a:latin typeface="+mn-lt"/>
                </a:rPr>
                <a:t>(The Product Rule)</a:t>
              </a:r>
              <a:r>
                <a:rPr lang="en-AU" sz="2400" i="1" dirty="0" smtClean="0">
                  <a:latin typeface="+mn-lt"/>
                </a:rPr>
                <a:t>   If   f  and   g    are both differentiable functions at x, then so is the product            , and</a:t>
              </a:r>
            </a:p>
            <a:p>
              <a:endParaRPr lang="en-AU" sz="2400" i="1" dirty="0" smtClean="0">
                <a:latin typeface="+mn-lt"/>
              </a:endParaRPr>
            </a:p>
            <a:p>
              <a:r>
                <a:rPr lang="en-AU" sz="2400" i="1" dirty="0" smtClean="0">
                  <a:latin typeface="+mn-lt"/>
                </a:rPr>
                <a:t>                                                                       or      </a:t>
              </a:r>
              <a:endParaRPr lang="en-US" sz="2400" dirty="0" smtClean="0">
                <a:latin typeface="+mn-lt"/>
              </a:endParaRPr>
            </a:p>
            <a:p>
              <a:r>
                <a:rPr lang="en-AU" sz="3200" i="1" dirty="0" smtClean="0">
                  <a:latin typeface="+mn-lt"/>
                </a:rPr>
                <a:t>                                    </a:t>
              </a:r>
              <a:endParaRPr lang="en-US" sz="3200" dirty="0" smtClean="0">
                <a:latin typeface="+mn-lt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337811"/>
                </p:ext>
              </p:extLst>
            </p:nvPr>
          </p:nvGraphicFramePr>
          <p:xfrm>
            <a:off x="6919957" y="1852505"/>
            <a:ext cx="615297" cy="476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8" name="Equation" r:id="rId7" imgW="317160" imgH="203040" progId="Equation.3">
                    <p:embed/>
                  </p:oleObj>
                </mc:Choice>
                <mc:Fallback>
                  <p:oleObj name="Equation" r:id="rId7" imgW="317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9957" y="1852505"/>
                          <a:ext cx="615297" cy="47635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493962" y="4648200"/>
          <a:ext cx="2611438" cy="66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9" name="Equation" r:id="rId9" imgW="1536033" imgH="393529" progId="Equation.3">
                  <p:embed/>
                </p:oleObj>
              </mc:Choice>
              <mc:Fallback>
                <p:oleObj name="Equation" r:id="rId9" imgW="153603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2" y="4648200"/>
                        <a:ext cx="2611438" cy="664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1905000" y="5486400"/>
          <a:ext cx="5029200" cy="65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0" name="Equation" r:id="rId11" imgW="3009900" imgH="393700" progId="Equation.3">
                  <p:embed/>
                </p:oleObj>
              </mc:Choice>
              <mc:Fallback>
                <p:oleObj name="Equation" r:id="rId11" imgW="300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5029200" cy="652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219200" y="335577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2800" b="1" dirty="0" smtClean="0">
                <a:latin typeface="+mj-lt"/>
              </a:rPr>
              <a:t>DIFFERENTIATION FORMULA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09600" y="914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sz="2400" b="1" u="sng" dirty="0" smtClean="0">
                <a:latin typeface="+mn-lt"/>
              </a:rPr>
              <a:t>6. Derivative of a Quotient</a:t>
            </a:r>
          </a:p>
          <a:p>
            <a:r>
              <a:rPr lang="en-AU" sz="2400" b="1" dirty="0" smtClean="0">
                <a:latin typeface="+mn-lt"/>
              </a:rPr>
              <a:t>Theorem: </a:t>
            </a:r>
            <a:r>
              <a:rPr lang="en-AU" sz="2400" dirty="0" smtClean="0">
                <a:latin typeface="+mn-lt"/>
              </a:rPr>
              <a:t>(The Quotient Rule)</a:t>
            </a:r>
            <a:r>
              <a:rPr lang="en-AU" sz="2400" i="1" dirty="0" smtClean="0">
                <a:latin typeface="+mn-lt"/>
              </a:rPr>
              <a:t>  If   f   and  g    are both differentiable functions at x, and if    </a:t>
            </a:r>
            <a:r>
              <a:rPr lang="en-US" sz="2400" dirty="0" smtClean="0">
                <a:latin typeface="+mn-lt"/>
              </a:rPr>
              <a:t>           </a:t>
            </a:r>
            <a:r>
              <a:rPr lang="en-AU" sz="2400" i="1" dirty="0" smtClean="0">
                <a:latin typeface="+mn-lt"/>
              </a:rPr>
              <a:t>then         is differentiable at x and  </a:t>
            </a:r>
          </a:p>
          <a:p>
            <a:endParaRPr lang="en-AU" sz="2400" i="1" dirty="0" smtClean="0">
              <a:latin typeface="+mn-lt"/>
            </a:endParaRPr>
          </a:p>
          <a:p>
            <a:endParaRPr lang="en-AU" sz="2400" i="1" dirty="0" smtClean="0">
              <a:latin typeface="+mn-lt"/>
            </a:endParaRPr>
          </a:p>
          <a:p>
            <a:r>
              <a:rPr lang="en-AU" sz="2400" i="1" dirty="0" smtClean="0">
                <a:latin typeface="+mn-lt"/>
              </a:rPr>
              <a:t>                                            or                            </a:t>
            </a:r>
            <a:endParaRPr lang="en-US" sz="2400" dirty="0" smtClean="0">
              <a:latin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838200" y="2590800"/>
          <a:ext cx="2379747" cy="101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9" name="Equation" r:id="rId3" imgW="1459866" imgH="622030" progId="Equation.3">
                  <p:embed/>
                </p:oleObj>
              </mc:Choice>
              <mc:Fallback>
                <p:oleObj name="Equation" r:id="rId3" imgW="1459866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2379747" cy="1010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5181600" y="1676400"/>
          <a:ext cx="69351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0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693519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629400" y="1633182"/>
          <a:ext cx="304800" cy="72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1" name="Equation" r:id="rId7" imgW="177480" imgH="419040" progId="Equation.3">
                  <p:embed/>
                </p:oleObj>
              </mc:Choice>
              <mc:Fallback>
                <p:oleObj name="Equation" r:id="rId7" imgW="177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33182"/>
                        <a:ext cx="304800" cy="729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419600" y="2590800"/>
          <a:ext cx="424282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2" name="Equation" r:id="rId9" imgW="2730500" imgH="635000" progId="Equation.3">
                  <p:embed/>
                </p:oleObj>
              </mc:Choice>
              <mc:Fallback>
                <p:oleObj name="Equation" r:id="rId9" imgW="27305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424282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92870" y="3733800"/>
            <a:ext cx="78891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sz="2400" b="1" u="sng" dirty="0" smtClean="0">
                <a:latin typeface="+mn-lt"/>
              </a:rPr>
              <a:t>7. Derivatives of Composition ( Chain Rule)</a:t>
            </a:r>
            <a:endParaRPr lang="en-US" sz="2400" u="sng" dirty="0" smtClean="0">
              <a:latin typeface="+mn-lt"/>
            </a:endParaRPr>
          </a:p>
          <a:p>
            <a:r>
              <a:rPr lang="en-AU" sz="2400" b="1" dirty="0" smtClean="0">
                <a:latin typeface="+mn-lt"/>
              </a:rPr>
              <a:t>Theorem: </a:t>
            </a:r>
            <a:r>
              <a:rPr lang="en-AU" sz="2400" dirty="0" smtClean="0">
                <a:latin typeface="+mn-lt"/>
              </a:rPr>
              <a:t>(The Chain Rule)   </a:t>
            </a:r>
            <a:r>
              <a:rPr lang="en-AU" sz="2400" dirty="0" smtClean="0"/>
              <a:t> </a:t>
            </a:r>
            <a:r>
              <a:rPr lang="en-AU" sz="2400" dirty="0" smtClean="0">
                <a:latin typeface="+mn-lt"/>
              </a:rPr>
              <a:t>If  g   is differentiable at</a:t>
            </a:r>
            <a:r>
              <a:rPr lang="en-AU" sz="2400" i="1" dirty="0" smtClean="0">
                <a:latin typeface="+mn-lt"/>
              </a:rPr>
              <a:t> x</a:t>
            </a:r>
            <a:r>
              <a:rPr lang="en-AU" sz="2400" dirty="0" smtClean="0">
                <a:latin typeface="+mn-lt"/>
              </a:rPr>
              <a:t> and if </a:t>
            </a:r>
            <a:r>
              <a:rPr lang="en-AU" sz="2400" i="1" dirty="0" smtClean="0">
                <a:latin typeface="+mn-lt"/>
              </a:rPr>
              <a:t>f</a:t>
            </a:r>
            <a:r>
              <a:rPr lang="en-AU" sz="2400" dirty="0" smtClean="0">
                <a:latin typeface="+mn-lt"/>
              </a:rPr>
              <a:t> is differentiable at    g(x)    , then the composition             is differentiable at x. Moreover, if </a:t>
            </a:r>
            <a:r>
              <a:rPr lang="en-US" sz="2400" dirty="0" smtClean="0">
                <a:latin typeface="+mn-lt"/>
              </a:rPr>
              <a:t> y=f(g(x))    </a:t>
            </a:r>
            <a:r>
              <a:rPr lang="en-AU" sz="2400" dirty="0" smtClean="0">
                <a:latin typeface="+mn-lt"/>
              </a:rPr>
              <a:t>and   u = g(x)           then  y = f(u)   and </a:t>
            </a:r>
            <a:endParaRPr lang="en-US" sz="2400" dirty="0" smtClean="0">
              <a:latin typeface="+mn-lt"/>
            </a:endParaRPr>
          </a:p>
          <a:p>
            <a:r>
              <a:rPr lang="en-AU" sz="3200" dirty="0" smtClean="0"/>
              <a:t> </a:t>
            </a:r>
            <a:endParaRPr lang="en-US" sz="3200" dirty="0" smtClean="0"/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705600" y="4556760"/>
          <a:ext cx="6096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3" name="Equation" r:id="rId11" imgW="368140" imgH="203112" progId="Equation.3">
                  <p:embed/>
                </p:oleObj>
              </mc:Choice>
              <mc:Fallback>
                <p:oleObj name="Equation" r:id="rId11" imgW="36814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56760"/>
                        <a:ext cx="60960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564886"/>
              </p:ext>
            </p:extLst>
          </p:nvPr>
        </p:nvGraphicFramePr>
        <p:xfrm>
          <a:off x="3276601" y="5284601"/>
          <a:ext cx="1752600" cy="658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4" name="Equation" r:id="rId13" imgW="1739900" imgH="660400" progId="Equation.3">
                  <p:embed/>
                </p:oleObj>
              </mc:Choice>
              <mc:Fallback>
                <p:oleObj name="Equation" r:id="rId13" imgW="1739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284601"/>
                        <a:ext cx="1752600" cy="6589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219200" y="183178"/>
            <a:ext cx="64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AU" sz="2800" b="1" dirty="0" smtClean="0">
                <a:latin typeface="+mj-lt"/>
              </a:rPr>
              <a:t>DIFFERENTIATION FORMULA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685800" y="2209800"/>
            <a:ext cx="7696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sz="2400" b="1" u="sng" dirty="0">
                <a:latin typeface="+mn-lt"/>
              </a:rPr>
              <a:t>9</a:t>
            </a:r>
            <a:r>
              <a:rPr lang="en-AU" sz="2400" b="1" u="sng" dirty="0" smtClean="0">
                <a:latin typeface="+mn-lt"/>
              </a:rPr>
              <a:t>. Derivative of a Radical with index equal to 2</a:t>
            </a:r>
            <a:endParaRPr lang="en-US" sz="2400" u="sng" dirty="0" smtClean="0">
              <a:latin typeface="+mn-lt"/>
            </a:endParaRPr>
          </a:p>
          <a:p>
            <a:endParaRPr lang="en-AU" sz="2800" b="1" dirty="0" smtClean="0">
              <a:latin typeface="+mn-lt"/>
            </a:endParaRPr>
          </a:p>
          <a:p>
            <a:r>
              <a:rPr lang="en-AU" sz="2400" dirty="0" smtClean="0">
                <a:latin typeface="+mn-lt"/>
              </a:rPr>
              <a:t>If u is a differentiable function of x, then</a:t>
            </a:r>
            <a:endParaRPr lang="en-US" sz="2400" dirty="0" smtClean="0">
              <a:latin typeface="+mn-lt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266168"/>
              </p:ext>
            </p:extLst>
          </p:nvPr>
        </p:nvGraphicFramePr>
        <p:xfrm>
          <a:off x="5943600" y="2667000"/>
          <a:ext cx="1600200" cy="101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7" name="Equation" r:id="rId3" imgW="965200" imgH="609600" progId="Equation.3">
                  <p:embed/>
                </p:oleObj>
              </mc:Choice>
              <mc:Fallback>
                <p:oleObj name="Equation" r:id="rId3" imgW="965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67000"/>
                        <a:ext cx="1600200" cy="1013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762000" y="3810000"/>
            <a:ext cx="838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sz="2400" b="1" u="sng" dirty="0" smtClean="0">
                <a:latin typeface="+mn-lt"/>
              </a:rPr>
              <a:t>10. Derivative of a Radical with index other than 2</a:t>
            </a:r>
            <a:endParaRPr lang="en-US" sz="2400" u="sng" dirty="0" smtClean="0">
              <a:latin typeface="+mn-lt"/>
            </a:endParaRPr>
          </a:p>
          <a:p>
            <a:r>
              <a:rPr lang="en-AU" sz="2400" dirty="0" smtClean="0">
                <a:latin typeface="+mn-lt"/>
              </a:rPr>
              <a:t>If n is any positive integer and u is a differentiable function of x, then</a:t>
            </a:r>
            <a:endParaRPr lang="en-US" sz="2400" dirty="0" smtClean="0">
              <a:latin typeface="+mn-lt"/>
            </a:endParaRPr>
          </a:p>
          <a:p>
            <a:r>
              <a:rPr lang="en-AU" sz="3200" dirty="0" smtClean="0"/>
              <a:t> </a:t>
            </a:r>
            <a:endParaRPr lang="en-US" sz="3200" dirty="0" smtClean="0"/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86917"/>
              </p:ext>
            </p:extLst>
          </p:nvPr>
        </p:nvGraphicFramePr>
        <p:xfrm>
          <a:off x="1524000" y="4488249"/>
          <a:ext cx="2590800" cy="92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8" name="Equation" r:id="rId5" imgW="1422400" imgH="508000" progId="Equation.3">
                  <p:embed/>
                </p:oleObj>
              </mc:Choice>
              <mc:Fallback>
                <p:oleObj name="Equation" r:id="rId5" imgW="1422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88249"/>
                        <a:ext cx="2590800" cy="92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762000"/>
            <a:ext cx="6400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8. Derivative of a Power</a:t>
            </a:r>
          </a:p>
          <a:p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f  u  is a differentiable function of  x and n is any real number , then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92541"/>
              </p:ext>
            </p:extLst>
          </p:nvPr>
        </p:nvGraphicFramePr>
        <p:xfrm>
          <a:off x="3200400" y="1524000"/>
          <a:ext cx="2352675" cy="688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9" name="Equation" r:id="rId7" imgW="2247900" imgH="660400" progId="Equation.3">
                  <p:embed/>
                </p:oleObj>
              </mc:Choice>
              <mc:Fallback>
                <p:oleObj name="Equation" r:id="rId7" imgW="2247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2352675" cy="6887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0256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9391" y="467380"/>
            <a:ext cx="3485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+mn-lt"/>
              </a:rPr>
              <a:t>Implicit Differentiation</a:t>
            </a:r>
            <a:endParaRPr lang="en-US" sz="2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On occasions that a function F(x , y) = 0 can not be defined in the explicit form  y = f(x) then the implicit form F ( x , y) = 0 can be used as basis in defining the derivative of y ( the dependent variable) with respect to x ( the independent variable).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When differentiating F( x, y) = 0, consider that y is defined implicitly in terms of x , then apply the chain rule. As a rule,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+mj-lt"/>
              </a:rPr>
              <a:t>Differentiate both sides of the equation with respect to x.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+mj-lt"/>
              </a:rPr>
              <a:t>Collect all terms involving </a:t>
            </a:r>
            <a:r>
              <a:rPr lang="en-US" sz="2400" dirty="0" err="1" smtClean="0">
                <a:latin typeface="+mj-lt"/>
              </a:rPr>
              <a:t>dy</a:t>
            </a:r>
            <a:r>
              <a:rPr lang="en-US" sz="2400" dirty="0" smtClean="0">
                <a:latin typeface="+mj-lt"/>
              </a:rPr>
              <a:t>/dx on the left side of the equation and the rest of the terms on the other side.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Factor </a:t>
            </a:r>
            <a:r>
              <a:rPr lang="en-US" sz="2400" dirty="0" err="1" smtClean="0">
                <a:latin typeface="+mj-lt"/>
              </a:rPr>
              <a:t>dy</a:t>
            </a:r>
            <a:r>
              <a:rPr lang="en-US" sz="2400" dirty="0" smtClean="0">
                <a:latin typeface="+mj-lt"/>
              </a:rPr>
              <a:t>/dx out of the left member of the equation and solve for </a:t>
            </a:r>
            <a:r>
              <a:rPr lang="en-US" sz="2400" dirty="0" err="1" smtClean="0">
                <a:latin typeface="+mj-lt"/>
              </a:rPr>
              <a:t>dy</a:t>
            </a:r>
            <a:r>
              <a:rPr lang="en-US" sz="2400" dirty="0" smtClean="0">
                <a:latin typeface="+mj-lt"/>
              </a:rPr>
              <a:t>/dx by dividing the equation by the coefficient of </a:t>
            </a:r>
            <a:r>
              <a:rPr lang="en-US" sz="2400" dirty="0" err="1" smtClean="0">
                <a:latin typeface="+mj-lt"/>
              </a:rPr>
              <a:t>dy</a:t>
            </a:r>
            <a:r>
              <a:rPr lang="en-US" sz="2400" dirty="0" smtClean="0">
                <a:latin typeface="+mj-lt"/>
              </a:rPr>
              <a:t>/dx.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90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4" name="Subtitle 10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7543800" cy="990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Calibri" charset="0"/>
              </a:rPr>
              <a:t>Lesson 1 :  Functions and Limits</a:t>
            </a: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PH" dirty="0"/>
          </a:p>
          <a:p>
            <a:pPr algn="l" eaLnBrk="1" hangingPunct="1"/>
            <a:endParaRPr lang="en-US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38918" name="Picture 5" descr="DEPARTMENT OF MATHEMATI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863"/>
            <a:ext cx="914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6970" y="304800"/>
            <a:ext cx="37140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/>
              <a:t>Higher Order Derivative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The notation </a:t>
            </a:r>
            <a:r>
              <a:rPr lang="en-US" sz="2200" dirty="0" err="1" smtClean="0">
                <a:latin typeface="+mj-lt"/>
              </a:rPr>
              <a:t>dy</a:t>
            </a:r>
            <a:r>
              <a:rPr lang="en-US" sz="2200" dirty="0" smtClean="0">
                <a:latin typeface="+mj-lt"/>
              </a:rPr>
              <a:t>/dx represent the first derivative of y with respect to x. And if </a:t>
            </a:r>
            <a:r>
              <a:rPr lang="en-US" sz="2200" dirty="0" err="1" smtClean="0">
                <a:latin typeface="+mj-lt"/>
              </a:rPr>
              <a:t>dy</a:t>
            </a:r>
            <a:r>
              <a:rPr lang="en-US" sz="2200" dirty="0" smtClean="0">
                <a:latin typeface="+mj-lt"/>
              </a:rPr>
              <a:t>/dx is differentiable, then the derivative of </a:t>
            </a:r>
            <a:r>
              <a:rPr lang="en-US" sz="2200" dirty="0" err="1" smtClean="0">
                <a:latin typeface="+mj-lt"/>
              </a:rPr>
              <a:t>dy</a:t>
            </a:r>
            <a:r>
              <a:rPr lang="en-US" sz="2200" dirty="0" smtClean="0">
                <a:latin typeface="+mj-lt"/>
              </a:rPr>
              <a:t>/dx with respect to x gives the second order derivative of y with respect to x and is denoted by                           .</a:t>
            </a:r>
          </a:p>
          <a:p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Given: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92487"/>
              </p:ext>
            </p:extLst>
          </p:nvPr>
        </p:nvGraphicFramePr>
        <p:xfrm>
          <a:off x="1752600" y="1752600"/>
          <a:ext cx="1371600" cy="61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1" name="Equation" r:id="rId3" imgW="1676400" imgH="749300" progId="Equation.3">
                  <p:embed/>
                </p:oleObj>
              </mc:Choice>
              <mc:Fallback>
                <p:oleObj name="Equation" r:id="rId3" imgW="16764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752600"/>
                        <a:ext cx="1371600" cy="613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029368"/>
              </p:ext>
            </p:extLst>
          </p:nvPr>
        </p:nvGraphicFramePr>
        <p:xfrm>
          <a:off x="1676400" y="2755900"/>
          <a:ext cx="52578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Equation" r:id="rId5" imgW="5727700" imgH="4927600" progId="Equation.3">
                  <p:embed/>
                </p:oleObj>
              </mc:Choice>
              <mc:Fallback>
                <p:oleObj name="Equation" r:id="rId5" imgW="5727700" imgH="492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755900"/>
                        <a:ext cx="5257800" cy="393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6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5779" y="543580"/>
            <a:ext cx="27164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+mn-lt"/>
              </a:rPr>
              <a:t>Sample Problems</a:t>
            </a:r>
            <a:endParaRPr lang="en-US" sz="2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447800"/>
            <a:ext cx="838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Differentiate y with respect to x. Express </a:t>
            </a:r>
            <a:r>
              <a:rPr lang="en-US" sz="2400" dirty="0" err="1" smtClean="0">
                <a:latin typeface="+mj-lt"/>
              </a:rPr>
              <a:t>dy</a:t>
            </a:r>
            <a:r>
              <a:rPr lang="en-US" sz="2400" dirty="0" smtClean="0">
                <a:latin typeface="+mj-lt"/>
              </a:rPr>
              <a:t>/dx in simplest form.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33671"/>
              </p:ext>
            </p:extLst>
          </p:nvPr>
        </p:nvGraphicFramePr>
        <p:xfrm>
          <a:off x="914400" y="2057400"/>
          <a:ext cx="7518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" name="Equation" r:id="rId3" imgW="6172200" imgH="5689600" progId="Equation.3">
                  <p:embed/>
                </p:oleObj>
              </mc:Choice>
              <mc:Fallback>
                <p:oleObj name="Equation" r:id="rId3" imgW="6172200" imgH="568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75184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4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3795" y="391180"/>
            <a:ext cx="27164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+mn-lt"/>
              </a:rPr>
              <a:t>Sample Problems</a:t>
            </a:r>
            <a:endParaRPr lang="en-US" sz="2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447800"/>
            <a:ext cx="838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Determine the derivative required: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91726"/>
              </p:ext>
            </p:extLst>
          </p:nvPr>
        </p:nvGraphicFramePr>
        <p:xfrm>
          <a:off x="2479675" y="1909763"/>
          <a:ext cx="4300538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Equation" r:id="rId3" imgW="3746500" imgH="2286000" progId="Equation.3">
                  <p:embed/>
                </p:oleObj>
              </mc:Choice>
              <mc:Fallback>
                <p:oleObj name="Equation" r:id="rId3" imgW="3746500" imgH="228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9675" y="1909763"/>
                        <a:ext cx="4300538" cy="228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8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7016" y="76200"/>
            <a:ext cx="180996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+mn-lt"/>
              </a:rPr>
              <a:t>References</a:t>
            </a:r>
            <a:endParaRPr lang="en-US" sz="2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4478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Calculus, Early Transcendental Functions, by Larson and Edwards</a:t>
            </a:r>
          </a:p>
          <a:p>
            <a:r>
              <a:rPr lang="en-US" sz="2400" dirty="0" smtClean="0">
                <a:latin typeface="+mj-lt"/>
              </a:rPr>
              <a:t>Calculus, Early </a:t>
            </a:r>
            <a:r>
              <a:rPr lang="en-US" sz="2400" dirty="0" err="1" smtClean="0">
                <a:latin typeface="+mj-lt"/>
              </a:rPr>
              <a:t>Transcendentals</a:t>
            </a:r>
            <a:r>
              <a:rPr lang="en-US" sz="2400" dirty="0" smtClean="0">
                <a:latin typeface="+mj-lt"/>
              </a:rPr>
              <a:t>, by Anton, </a:t>
            </a:r>
            <a:r>
              <a:rPr lang="en-US" sz="2400" dirty="0" err="1" smtClean="0">
                <a:latin typeface="+mj-lt"/>
              </a:rPr>
              <a:t>Bivens</a:t>
            </a:r>
            <a:r>
              <a:rPr lang="en-US" sz="2400" dirty="0" smtClean="0">
                <a:latin typeface="+mj-lt"/>
              </a:rPr>
              <a:t> and Davis</a:t>
            </a:r>
          </a:p>
          <a:p>
            <a:r>
              <a:rPr lang="en-US" sz="2400" dirty="0" smtClean="0">
                <a:latin typeface="+mj-lt"/>
              </a:rPr>
              <a:t>University Calculus, Early </a:t>
            </a:r>
            <a:r>
              <a:rPr lang="en-US" sz="2400" dirty="0" err="1" smtClean="0">
                <a:latin typeface="+mj-lt"/>
              </a:rPr>
              <a:t>Transcendentals</a:t>
            </a:r>
            <a:r>
              <a:rPr lang="en-US" sz="2400" dirty="0" smtClean="0">
                <a:latin typeface="+mj-lt"/>
              </a:rPr>
              <a:t>  2</a:t>
            </a:r>
            <a:r>
              <a:rPr lang="en-US" sz="2400" baseline="30000" dirty="0" smtClean="0">
                <a:latin typeface="+mj-lt"/>
              </a:rPr>
              <a:t>nd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ed</a:t>
            </a:r>
            <a:r>
              <a:rPr lang="en-US" sz="2400" dirty="0" smtClean="0">
                <a:latin typeface="+mj-lt"/>
              </a:rPr>
              <a:t>, by Hass, Weir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     and Thomas</a:t>
            </a:r>
          </a:p>
          <a:p>
            <a:r>
              <a:rPr lang="en-US" sz="2400" dirty="0" smtClean="0">
                <a:latin typeface="+mj-lt"/>
              </a:rPr>
              <a:t>Differential and Integral Calculus by Love and </a:t>
            </a:r>
            <a:r>
              <a:rPr lang="en-US" sz="2400" dirty="0" err="1" smtClean="0">
                <a:latin typeface="+mj-lt"/>
              </a:rPr>
              <a:t>Rainville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3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 txBox="1">
            <a:spLocks/>
          </p:cNvSpPr>
          <p:nvPr/>
        </p:nvSpPr>
        <p:spPr bwMode="auto">
          <a:xfrm>
            <a:off x="6096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+mn-lt"/>
                <a:cs typeface="Tahoma" charset="0"/>
              </a:rPr>
              <a:t>FUNCTIONS</a:t>
            </a:r>
          </a:p>
        </p:txBody>
      </p:sp>
      <p:sp>
        <p:nvSpPr>
          <p:cNvPr id="5" name="Text Box 27"/>
          <p:cNvSpPr>
            <a:spLocks noGrp="1" noChangeArrowheads="1"/>
          </p:cNvSpPr>
          <p:nvPr>
            <p:ph type="ctrTitle"/>
          </p:nvPr>
        </p:nvSpPr>
        <p:spPr>
          <a:xfrm>
            <a:off x="838200" y="1251217"/>
            <a:ext cx="7772400" cy="3785652"/>
          </a:xfrm>
          <a:solidFill>
            <a:schemeClr val="bg1"/>
          </a:solidFill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cs typeface="Tahoma" charset="0"/>
              </a:rPr>
              <a:t>- A relation between variables x and y is a rule of correspondence that assigns an element x from the Set A to an element y of Set B.</a:t>
            </a:r>
            <a:br>
              <a:rPr lang="en-US" sz="2400" dirty="0">
                <a:cs typeface="Tahoma" charset="0"/>
              </a:rPr>
            </a:br>
            <a:r>
              <a:rPr lang="en-US" sz="2400" dirty="0">
                <a:cs typeface="Tahoma" charset="0"/>
              </a:rPr>
              <a:t/>
            </a:r>
            <a:br>
              <a:rPr lang="en-US" sz="2400" dirty="0">
                <a:cs typeface="Tahoma" charset="0"/>
              </a:rPr>
            </a:br>
            <a:r>
              <a:rPr lang="en-US" sz="2400" dirty="0">
                <a:cs typeface="Tahoma" charset="0"/>
              </a:rPr>
              <a:t/>
            </a:r>
            <a:br>
              <a:rPr lang="en-US" sz="2400" dirty="0">
                <a:cs typeface="Tahoma" charset="0"/>
              </a:rPr>
            </a:br>
            <a:r>
              <a:rPr lang="en-US" sz="2400" dirty="0">
                <a:cs typeface="Tahoma" charset="0"/>
              </a:rPr>
              <a:t>- A function f from set A to set B is a rule of correspondence that assigns to each element x in the set A </a:t>
            </a:r>
            <a:r>
              <a:rPr lang="en-US" sz="2400" b="1" u="sng" dirty="0">
                <a:cs typeface="Tahoma" charset="0"/>
              </a:rPr>
              <a:t>exactly</a:t>
            </a:r>
            <a:r>
              <a:rPr lang="en-US" sz="2400" dirty="0">
                <a:cs typeface="Tahoma" charset="0"/>
              </a:rPr>
              <a:t> one element y in the set B. It is a set of ordered pairs ( x, y) such that no two pairs will have the same first element.</a:t>
            </a:r>
            <a:br>
              <a:rPr lang="en-US" sz="2400" dirty="0">
                <a:cs typeface="Tahoma" charset="0"/>
              </a:rPr>
            </a:br>
            <a:r>
              <a:rPr lang="en-US" sz="2400" dirty="0">
                <a:cs typeface="Tahoma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3"/>
          <p:cNvSpPr>
            <a:spLocks noChangeArrowheads="1"/>
          </p:cNvSpPr>
          <p:nvPr/>
        </p:nvSpPr>
        <p:spPr bwMode="auto">
          <a:xfrm>
            <a:off x="488950" y="1143000"/>
            <a:ext cx="827405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-342900" eaLnBrk="0" hangingPunct="0"/>
            <a:endParaRPr lang="en-US">
              <a:latin typeface="Tahoma" charset="0"/>
              <a:cs typeface="Tahoma" charset="0"/>
            </a:endParaRPr>
          </a:p>
          <a:p>
            <a:pPr indent="-342900" eaLnBrk="0" hangingPunct="0">
              <a:buFont typeface="Wingdings" charset="0"/>
              <a:buChar char="Ø"/>
            </a:pPr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8194" name="Group 5"/>
          <p:cNvGrpSpPr>
            <a:grpSpLocks/>
          </p:cNvGrpSpPr>
          <p:nvPr/>
        </p:nvGrpSpPr>
        <p:grpSpPr bwMode="auto">
          <a:xfrm>
            <a:off x="838200" y="1371600"/>
            <a:ext cx="7467600" cy="4953000"/>
            <a:chOff x="762000" y="1371600"/>
            <a:chExt cx="7467600" cy="4953000"/>
          </a:xfrm>
        </p:grpSpPr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1219200" y="1371600"/>
              <a:ext cx="2133600" cy="3505200"/>
            </a:xfrm>
            <a:prstGeom prst="ellipse">
              <a:avLst/>
            </a:prstGeom>
            <a:solidFill>
              <a:srgbClr val="C6D9F1"/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5486400" y="1371600"/>
              <a:ext cx="2133600" cy="35052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200" name="Text Box 5"/>
            <p:cNvSpPr txBox="1">
              <a:spLocks noChangeArrowheads="1"/>
            </p:cNvSpPr>
            <p:nvPr/>
          </p:nvSpPr>
          <p:spPr bwMode="auto">
            <a:xfrm>
              <a:off x="762000" y="5867400"/>
              <a:ext cx="31242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00FF00"/>
                  </a:solidFill>
                </a:rPr>
                <a:t>Domain (set of all x</a:t>
              </a:r>
              <a:r>
                <a:rPr lang="ja-JP" altLang="en-US" sz="1800">
                  <a:solidFill>
                    <a:srgbClr val="00FF00"/>
                  </a:solidFill>
                </a:rPr>
                <a:t>’</a:t>
              </a:r>
              <a:r>
                <a:rPr lang="en-US" altLang="ja-JP" sz="1800">
                  <a:solidFill>
                    <a:srgbClr val="00FF00"/>
                  </a:solidFill>
                </a:rPr>
                <a:t>s)</a:t>
              </a:r>
              <a:endParaRPr lang="en-US" sz="1800">
                <a:solidFill>
                  <a:srgbClr val="00FF00"/>
                </a:solidFill>
              </a:endParaRPr>
            </a:p>
          </p:txBody>
        </p:sp>
        <p:sp>
          <p:nvSpPr>
            <p:cNvPr id="8201" name="Text Box 6"/>
            <p:cNvSpPr txBox="1">
              <a:spLocks noChangeArrowheads="1"/>
            </p:cNvSpPr>
            <p:nvPr/>
          </p:nvSpPr>
          <p:spPr bwMode="auto">
            <a:xfrm>
              <a:off x="5105400" y="5791200"/>
              <a:ext cx="31242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66CCFF"/>
                  </a:solidFill>
                </a:rPr>
                <a:t>Range (set of all y</a:t>
              </a:r>
              <a:r>
                <a:rPr lang="ja-JP" altLang="en-US" sz="1800">
                  <a:solidFill>
                    <a:srgbClr val="66CCFF"/>
                  </a:solidFill>
                </a:rPr>
                <a:t>’</a:t>
              </a:r>
              <a:r>
                <a:rPr lang="en-US" altLang="ja-JP" sz="1800">
                  <a:solidFill>
                    <a:srgbClr val="66CCFF"/>
                  </a:solidFill>
                </a:rPr>
                <a:t>s)</a:t>
              </a:r>
              <a:endParaRPr lang="en-US" sz="1800">
                <a:solidFill>
                  <a:srgbClr val="66CCFF"/>
                </a:solidFill>
              </a:endParaRPr>
            </a:p>
          </p:txBody>
        </p:sp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2057400" y="1752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8203" name="Text Box 9"/>
            <p:cNvSpPr txBox="1">
              <a:spLocks noChangeArrowheads="1"/>
            </p:cNvSpPr>
            <p:nvPr/>
          </p:nvSpPr>
          <p:spPr bwMode="auto">
            <a:xfrm>
              <a:off x="2057400" y="22860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2</a:t>
              </a:r>
            </a:p>
          </p:txBody>
        </p:sp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2057400" y="28194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8205" name="Text Box 11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4</a:t>
              </a:r>
            </a:p>
          </p:txBody>
        </p:sp>
        <p:sp>
          <p:nvSpPr>
            <p:cNvPr id="8206" name="Text Box 12"/>
            <p:cNvSpPr txBox="1">
              <a:spLocks noChangeArrowheads="1"/>
            </p:cNvSpPr>
            <p:nvPr/>
          </p:nvSpPr>
          <p:spPr bwMode="auto">
            <a:xfrm>
              <a:off x="2057400" y="4038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5</a:t>
              </a:r>
            </a:p>
          </p:txBody>
        </p:sp>
        <p:sp>
          <p:nvSpPr>
            <p:cNvPr id="8207" name="Text Box 13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2</a:t>
              </a:r>
            </a:p>
          </p:txBody>
        </p:sp>
        <p:sp>
          <p:nvSpPr>
            <p:cNvPr id="8208" name="Text Box 14"/>
            <p:cNvSpPr txBox="1">
              <a:spLocks noChangeArrowheads="1"/>
            </p:cNvSpPr>
            <p:nvPr/>
          </p:nvSpPr>
          <p:spPr bwMode="auto">
            <a:xfrm>
              <a:off x="6248400" y="39624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10</a:t>
              </a:r>
            </a:p>
          </p:txBody>
        </p:sp>
        <p:sp>
          <p:nvSpPr>
            <p:cNvPr id="8209" name="Text Box 15"/>
            <p:cNvSpPr txBox="1">
              <a:spLocks noChangeArrowheads="1"/>
            </p:cNvSpPr>
            <p:nvPr/>
          </p:nvSpPr>
          <p:spPr bwMode="auto">
            <a:xfrm>
              <a:off x="6324600" y="35052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8</a:t>
              </a:r>
            </a:p>
          </p:txBody>
        </p:sp>
        <p:sp>
          <p:nvSpPr>
            <p:cNvPr id="8210" name="Text Box 16"/>
            <p:cNvSpPr txBox="1">
              <a:spLocks noChangeArrowheads="1"/>
            </p:cNvSpPr>
            <p:nvPr/>
          </p:nvSpPr>
          <p:spPr bwMode="auto">
            <a:xfrm>
              <a:off x="6324600" y="30480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6</a:t>
              </a:r>
            </a:p>
          </p:txBody>
        </p:sp>
        <p:sp>
          <p:nvSpPr>
            <p:cNvPr id="8211" name="Text Box 17"/>
            <p:cNvSpPr txBox="1">
              <a:spLocks noChangeArrowheads="1"/>
            </p:cNvSpPr>
            <p:nvPr/>
          </p:nvSpPr>
          <p:spPr bwMode="auto">
            <a:xfrm>
              <a:off x="6324600" y="2514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/>
                <a:t>4</a:t>
              </a:r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2438400" y="1981200"/>
              <a:ext cx="3810000" cy="12192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 flipV="1">
              <a:off x="2362200" y="2743200"/>
              <a:ext cx="3886200" cy="304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V="1">
              <a:off x="2438400" y="2286000"/>
              <a:ext cx="3810000" cy="304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2362200" y="3657600"/>
              <a:ext cx="3962400" cy="762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 flipV="1">
              <a:off x="2438400" y="4191000"/>
              <a:ext cx="3733800" cy="762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5" name="TextBox 25"/>
          <p:cNvSpPr txBox="1">
            <a:spLocks noChangeArrowheads="1"/>
          </p:cNvSpPr>
          <p:nvPr/>
        </p:nvSpPr>
        <p:spPr bwMode="auto">
          <a:xfrm>
            <a:off x="1143000" y="838200"/>
            <a:ext cx="55714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Mapping of X- values into y-values ( 1 -1 </a:t>
            </a:r>
            <a:r>
              <a:rPr lang="en-US" sz="1800" dirty="0" err="1">
                <a:latin typeface="+mn-lt"/>
              </a:rPr>
              <a:t>correspendence</a:t>
            </a:r>
            <a:r>
              <a:rPr lang="en-US" sz="1800" dirty="0"/>
              <a:t>) </a:t>
            </a:r>
          </a:p>
        </p:txBody>
      </p:sp>
      <p:sp>
        <p:nvSpPr>
          <p:cNvPr id="8196" name="TextBox 26"/>
          <p:cNvSpPr txBox="1">
            <a:spLocks noChangeArrowheads="1"/>
          </p:cNvSpPr>
          <p:nvPr/>
        </p:nvSpPr>
        <p:spPr bwMode="auto">
          <a:xfrm>
            <a:off x="2057400" y="5105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8197" name="TextBox 27"/>
          <p:cNvSpPr txBox="1">
            <a:spLocks noChangeArrowheads="1"/>
          </p:cNvSpPr>
          <p:nvPr/>
        </p:nvSpPr>
        <p:spPr bwMode="auto">
          <a:xfrm>
            <a:off x="6400800" y="5105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8950" y="1143000"/>
            <a:ext cx="827405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indent="-342900" eaLnBrk="0" hangingPunct="0"/>
            <a:endParaRPr lang="en-US">
              <a:latin typeface="Tahoma" charset="0"/>
              <a:cs typeface="Tahoma" charset="0"/>
            </a:endParaRPr>
          </a:p>
        </p:txBody>
      </p:sp>
      <p:grpSp>
        <p:nvGrpSpPr>
          <p:cNvPr id="9218" name="Group 5"/>
          <p:cNvGrpSpPr>
            <a:grpSpLocks/>
          </p:cNvGrpSpPr>
          <p:nvPr/>
        </p:nvGrpSpPr>
        <p:grpSpPr bwMode="auto">
          <a:xfrm>
            <a:off x="1736724" y="2133600"/>
            <a:ext cx="6035675" cy="3594100"/>
            <a:chOff x="1889126" y="1600200"/>
            <a:chExt cx="5224467" cy="3594101"/>
          </a:xfrm>
        </p:grpSpPr>
        <p:grpSp>
          <p:nvGrpSpPr>
            <p:cNvPr id="9220" name="Group 6"/>
            <p:cNvGrpSpPr>
              <a:grpSpLocks/>
            </p:cNvGrpSpPr>
            <p:nvPr/>
          </p:nvGrpSpPr>
          <p:grpSpPr bwMode="auto">
            <a:xfrm>
              <a:off x="1889126" y="1600200"/>
              <a:ext cx="1741488" cy="3529013"/>
              <a:chOff x="1190" y="1008"/>
              <a:chExt cx="1097" cy="2223"/>
            </a:xfrm>
          </p:grpSpPr>
          <p:sp>
            <p:nvSpPr>
              <p:cNvPr id="9234" name="Oval 20"/>
              <p:cNvSpPr>
                <a:spLocks noChangeArrowheads="1"/>
              </p:cNvSpPr>
              <p:nvPr/>
            </p:nvSpPr>
            <p:spPr bwMode="auto">
              <a:xfrm>
                <a:off x="1190" y="1008"/>
                <a:ext cx="1097" cy="16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35" name="Text Box 9"/>
              <p:cNvSpPr txBox="1">
                <a:spLocks noChangeArrowheads="1"/>
              </p:cNvSpPr>
              <p:nvPr/>
            </p:nvSpPr>
            <p:spPr bwMode="auto">
              <a:xfrm>
                <a:off x="1320" y="2737"/>
                <a:ext cx="936" cy="4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FF00"/>
                    </a:solidFill>
                  </a:rPr>
                  <a:t>X = Set A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FF00"/>
                    </a:solidFill>
                  </a:rPr>
                  <a:t>Domain Set </a:t>
                </a:r>
                <a:endParaRPr lang="en-US" sz="1800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9236" name="Text Box 10"/>
              <p:cNvSpPr txBox="1">
                <a:spLocks noChangeArrowheads="1"/>
              </p:cNvSpPr>
              <p:nvPr/>
            </p:nvSpPr>
            <p:spPr bwMode="auto">
              <a:xfrm>
                <a:off x="1622" y="1182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1</a:t>
                </a:r>
              </a:p>
            </p:txBody>
          </p:sp>
          <p:sp>
            <p:nvSpPr>
              <p:cNvPr id="9237" name="Text Box 11"/>
              <p:cNvSpPr txBox="1">
                <a:spLocks noChangeArrowheads="1"/>
              </p:cNvSpPr>
              <p:nvPr/>
            </p:nvSpPr>
            <p:spPr bwMode="auto">
              <a:xfrm>
                <a:off x="1622" y="1427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2</a:t>
                </a:r>
              </a:p>
            </p:txBody>
          </p:sp>
          <p:sp>
            <p:nvSpPr>
              <p:cNvPr id="9238" name="Text Box 12"/>
              <p:cNvSpPr txBox="1">
                <a:spLocks noChangeArrowheads="1"/>
              </p:cNvSpPr>
              <p:nvPr/>
            </p:nvSpPr>
            <p:spPr bwMode="auto">
              <a:xfrm>
                <a:off x="1622" y="167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3</a:t>
                </a:r>
              </a:p>
            </p:txBody>
          </p:sp>
          <p:sp>
            <p:nvSpPr>
              <p:cNvPr id="9239" name="Text Box 13"/>
              <p:cNvSpPr txBox="1">
                <a:spLocks noChangeArrowheads="1"/>
              </p:cNvSpPr>
              <p:nvPr/>
            </p:nvSpPr>
            <p:spPr bwMode="auto">
              <a:xfrm>
                <a:off x="1622" y="195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4</a:t>
                </a:r>
              </a:p>
            </p:txBody>
          </p:sp>
          <p:sp>
            <p:nvSpPr>
              <p:cNvPr id="9240" name="Text Box 14"/>
              <p:cNvSpPr txBox="1">
                <a:spLocks noChangeArrowheads="1"/>
              </p:cNvSpPr>
              <p:nvPr/>
            </p:nvSpPr>
            <p:spPr bwMode="auto">
              <a:xfrm>
                <a:off x="1622" y="2229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5</a:t>
                </a:r>
              </a:p>
            </p:txBody>
          </p:sp>
        </p:grpSp>
        <p:grpSp>
          <p:nvGrpSpPr>
            <p:cNvPr id="9221" name="Group 7"/>
            <p:cNvGrpSpPr>
              <a:grpSpLocks/>
            </p:cNvGrpSpPr>
            <p:nvPr/>
          </p:nvGrpSpPr>
          <p:grpSpPr bwMode="auto">
            <a:xfrm>
              <a:off x="5324480" y="1600200"/>
              <a:ext cx="1789113" cy="3594101"/>
              <a:chOff x="3354" y="1008"/>
              <a:chExt cx="1127" cy="2264"/>
            </a:xfrm>
          </p:grpSpPr>
          <p:sp>
            <p:nvSpPr>
              <p:cNvPr id="9227" name="Oval 13"/>
              <p:cNvSpPr>
                <a:spLocks noChangeArrowheads="1"/>
              </p:cNvSpPr>
              <p:nvPr/>
            </p:nvSpPr>
            <p:spPr bwMode="auto">
              <a:xfrm>
                <a:off x="3385" y="1008"/>
                <a:ext cx="1096" cy="160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28" name="Text Box 17"/>
              <p:cNvSpPr txBox="1">
                <a:spLocks noChangeArrowheads="1"/>
              </p:cNvSpPr>
              <p:nvPr/>
            </p:nvSpPr>
            <p:spPr bwMode="auto">
              <a:xfrm>
                <a:off x="3354" y="2778"/>
                <a:ext cx="1062" cy="4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66CCFF"/>
                    </a:solidFill>
                  </a:rPr>
                  <a:t>Y = Set </a:t>
                </a:r>
                <a:r>
                  <a:rPr lang="en-US" sz="1800" dirty="0">
                    <a:solidFill>
                      <a:srgbClr val="66CCFF"/>
                    </a:solidFill>
                  </a:rPr>
                  <a:t>B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66CCFF"/>
                    </a:solidFill>
                  </a:rPr>
                  <a:t>Range Set</a:t>
                </a:r>
                <a:endParaRPr lang="en-US" sz="1800" dirty="0">
                  <a:solidFill>
                    <a:srgbClr val="66CCFF"/>
                  </a:solidFill>
                </a:endParaRPr>
              </a:p>
            </p:txBody>
          </p:sp>
          <p:sp>
            <p:nvSpPr>
              <p:cNvPr id="9229" name="Text Box 18"/>
              <p:cNvSpPr txBox="1">
                <a:spLocks noChangeArrowheads="1"/>
              </p:cNvSpPr>
              <p:nvPr/>
            </p:nvSpPr>
            <p:spPr bwMode="auto">
              <a:xfrm>
                <a:off x="3815" y="1288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2</a:t>
                </a:r>
              </a:p>
            </p:txBody>
          </p:sp>
          <p:sp>
            <p:nvSpPr>
              <p:cNvPr id="9230" name="Text Box 19"/>
              <p:cNvSpPr txBox="1">
                <a:spLocks noChangeArrowheads="1"/>
              </p:cNvSpPr>
              <p:nvPr/>
            </p:nvSpPr>
            <p:spPr bwMode="auto">
              <a:xfrm>
                <a:off x="3776" y="2194"/>
                <a:ext cx="3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10</a:t>
                </a:r>
              </a:p>
            </p:txBody>
          </p:sp>
          <p:sp>
            <p:nvSpPr>
              <p:cNvPr id="9231" name="Text Box 20"/>
              <p:cNvSpPr txBox="1">
                <a:spLocks noChangeArrowheads="1"/>
              </p:cNvSpPr>
              <p:nvPr/>
            </p:nvSpPr>
            <p:spPr bwMode="auto">
              <a:xfrm>
                <a:off x="3815" y="1986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8</a:t>
                </a:r>
              </a:p>
            </p:txBody>
          </p:sp>
          <p:sp>
            <p:nvSpPr>
              <p:cNvPr id="9232" name="Text Box 21"/>
              <p:cNvSpPr txBox="1">
                <a:spLocks noChangeArrowheads="1"/>
              </p:cNvSpPr>
              <p:nvPr/>
            </p:nvSpPr>
            <p:spPr bwMode="auto">
              <a:xfrm>
                <a:off x="3815" y="1776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6</a:t>
                </a:r>
              </a:p>
            </p:txBody>
          </p:sp>
          <p:sp>
            <p:nvSpPr>
              <p:cNvPr id="9233" name="Text Box 22"/>
              <p:cNvSpPr txBox="1">
                <a:spLocks noChangeArrowheads="1"/>
              </p:cNvSpPr>
              <p:nvPr/>
            </p:nvSpPr>
            <p:spPr bwMode="auto">
              <a:xfrm>
                <a:off x="3815" y="153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/>
                  <a:t>4</a:t>
                </a:r>
              </a:p>
            </p:txBody>
          </p:sp>
        </p:grpSp>
        <p:sp>
          <p:nvSpPr>
            <p:cNvPr id="9222" name="Line 27"/>
            <p:cNvSpPr>
              <a:spLocks noChangeShapeType="1"/>
            </p:cNvSpPr>
            <p:nvPr/>
          </p:nvSpPr>
          <p:spPr bwMode="auto">
            <a:xfrm>
              <a:off x="2971800" y="2133600"/>
              <a:ext cx="3124200" cy="5334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28"/>
            <p:cNvSpPr>
              <a:spLocks noChangeShapeType="1"/>
            </p:cNvSpPr>
            <p:nvPr/>
          </p:nvSpPr>
          <p:spPr bwMode="auto">
            <a:xfrm flipV="1">
              <a:off x="2971800" y="2667000"/>
              <a:ext cx="2971800" cy="685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29"/>
            <p:cNvSpPr>
              <a:spLocks noChangeShapeType="1"/>
            </p:cNvSpPr>
            <p:nvPr/>
          </p:nvSpPr>
          <p:spPr bwMode="auto">
            <a:xfrm>
              <a:off x="2971800" y="2514600"/>
              <a:ext cx="3048000" cy="1524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30"/>
            <p:cNvSpPr>
              <a:spLocks noChangeShapeType="1"/>
            </p:cNvSpPr>
            <p:nvPr/>
          </p:nvSpPr>
          <p:spPr bwMode="auto">
            <a:xfrm flipV="1">
              <a:off x="2895600" y="2667000"/>
              <a:ext cx="3124200" cy="1066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31"/>
            <p:cNvSpPr>
              <a:spLocks noChangeShapeType="1"/>
            </p:cNvSpPr>
            <p:nvPr/>
          </p:nvSpPr>
          <p:spPr bwMode="auto">
            <a:xfrm flipV="1">
              <a:off x="2971800" y="2667000"/>
              <a:ext cx="3048000" cy="2286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TextBox 27"/>
          <p:cNvSpPr txBox="1">
            <a:spLocks noChangeArrowheads="1"/>
          </p:cNvSpPr>
          <p:nvPr/>
        </p:nvSpPr>
        <p:spPr bwMode="auto">
          <a:xfrm>
            <a:off x="1828800" y="914400"/>
            <a:ext cx="4906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Mapping illustrating many – 1 correspondence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C3C8CB-B0D3-417C-8BD1-91752D5A8D8C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5003</TotalTime>
  <Words>2411</Words>
  <Application>Microsoft Office PowerPoint</Application>
  <PresentationFormat>On-screen Show (4:3)</PresentationFormat>
  <Paragraphs>396</Paragraphs>
  <Slides>63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TOPIC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A relation between variables x and y is a rule of correspondence that assigns an element x from the Set A to an element y of Set B.   - A function f from set A to set B is a rule of correspondence that assigns to each element x in the set A exactly one element y in the set B. It is a set of ordered pairs ( x, y) such that no two pairs will have the same first element.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 of One-Sided Limits</vt:lpstr>
      <vt:lpstr>       </vt:lpstr>
      <vt:lpstr>PowerPoint Presentation</vt:lpstr>
      <vt:lpstr>PowerPoint Presentation</vt:lpstr>
      <vt:lpstr>  Infinite Limits  </vt:lpstr>
      <vt:lpstr>PowerPoint Presentation</vt:lpstr>
      <vt:lpstr>PowerPoint Presentation</vt:lpstr>
      <vt:lpstr>Limits at Infinity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Derivative of a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DERIVATIVE USING FORMULA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AVF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Inequalities</dc:title>
  <dc:creator>Dionnie Lanuza</dc:creator>
  <cp:lastModifiedBy>Reynaldo C. Lanuza</cp:lastModifiedBy>
  <cp:revision>480</cp:revision>
  <dcterms:created xsi:type="dcterms:W3CDTF">2006-02-13T02:12:12Z</dcterms:created>
  <dcterms:modified xsi:type="dcterms:W3CDTF">2014-07-14T02:31:02Z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