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35"/>
  </p:notesMasterIdLst>
  <p:sldIdLst>
    <p:sldId id="256" r:id="rId5"/>
    <p:sldId id="405" r:id="rId6"/>
    <p:sldId id="406" r:id="rId7"/>
    <p:sldId id="407" r:id="rId8"/>
    <p:sldId id="408" r:id="rId9"/>
    <p:sldId id="409" r:id="rId10"/>
    <p:sldId id="431" r:id="rId11"/>
    <p:sldId id="432" r:id="rId12"/>
    <p:sldId id="433" r:id="rId13"/>
    <p:sldId id="410" r:id="rId14"/>
    <p:sldId id="413" r:id="rId15"/>
    <p:sldId id="414" r:id="rId16"/>
    <p:sldId id="415" r:id="rId17"/>
    <p:sldId id="411" r:id="rId18"/>
    <p:sldId id="412"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FF0000"/>
    <a:srgbClr val="FD706D"/>
    <a:srgbClr val="FF0066"/>
    <a:srgbClr val="00FF00"/>
    <a:srgbClr val="0000FF"/>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p:scale>
          <a:sx n="50" d="100"/>
          <a:sy n="50" d="100"/>
        </p:scale>
        <p:origin x="-10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8/13/2014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dirty="0"/>
          </a:p>
        </p:txBody>
      </p:sp>
    </p:spTree>
    <p:extLst>
      <p:ext uri="{BB962C8B-B14F-4D97-AF65-F5344CB8AC3E}">
        <p14:creationId xmlns="" xmlns:p14="http://schemas.microsoft.com/office/powerpoint/2010/main" val="362072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294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10"/>
          <p:cNvSpPr>
            <a:spLocks noGrp="1"/>
          </p:cNvSpPr>
          <p:nvPr>
            <p:ph type="subTitle" idx="1"/>
          </p:nvPr>
        </p:nvSpPr>
        <p:spPr>
          <a:xfrm>
            <a:off x="1295400" y="2933700"/>
            <a:ext cx="6400800" cy="2171700"/>
          </a:xfrm>
        </p:spPr>
        <p:txBody>
          <a:bodyPr/>
          <a:lstStyle/>
          <a:p>
            <a:pPr eaLnBrk="1" hangingPunct="1"/>
            <a:r>
              <a:rPr lang="en-US" sz="4400" b="1" dirty="0" smtClean="0">
                <a:solidFill>
                  <a:schemeClr val="tx1"/>
                </a:solidFill>
              </a:rPr>
              <a:t>TECHNIQUES OF INTEGRATION</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cstate="print"/>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91000" cy="7921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Find the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𝑐𝑠𝑐</m:t>
                            </m:r>
                          </m:e>
                          <m:sup>
                            <m:r>
                              <a:rPr lang="en-US" b="0" i="1" smtClean="0">
                                <a:latin typeface="Cambria Math"/>
                              </a:rPr>
                              <m:t>3</m:t>
                            </m:r>
                          </m:sup>
                        </m:sSup>
                        <m:r>
                          <a:rPr lang="en-US" b="0" i="1" smtClean="0">
                            <a:latin typeface="Cambria Math"/>
                          </a:rPr>
                          <m:t>𝑥𝑑𝑥</m:t>
                        </m:r>
                      </m:e>
                    </m:nary>
                  </m:oMath>
                </a14:m>
                <a:r>
                  <a:rPr lang="en-US" dirty="0" smtClean="0"/>
                  <a:t>                           6.  </a:t>
                </a: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sSup>
                              <m:sSupPr>
                                <m:ctrlPr>
                                  <a:rPr lang="en-US" b="0"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num>
                          <m:den>
                            <m:sSup>
                              <m:sSupPr>
                                <m:ctrlPr>
                                  <a:rPr lang="en-US" i="1" smtClean="0">
                                    <a:latin typeface="Cambria Math"/>
                                  </a:rPr>
                                </m:ctrlPr>
                              </m:sSupPr>
                              <m:e>
                                <m:r>
                                  <a:rPr lang="en-US" b="0" i="1" smtClean="0">
                                    <a:latin typeface="Cambria Math"/>
                                  </a:rPr>
                                  <m:t>(2</m:t>
                                </m:r>
                                <m:r>
                                  <a:rPr lang="en-US" b="0" i="1" smtClean="0">
                                    <a:latin typeface="Cambria Math"/>
                                  </a:rPr>
                                  <m:t>𝑥</m:t>
                                </m:r>
                                <m:r>
                                  <a:rPr lang="en-US" b="0" i="1" smtClean="0">
                                    <a:latin typeface="Cambria Math"/>
                                  </a:rPr>
                                  <m:t>+1)</m:t>
                                </m:r>
                              </m:e>
                              <m:sup>
                                <m:r>
                                  <a:rPr lang="en-US" b="0" i="1" smtClean="0">
                                    <a:latin typeface="Cambria Math"/>
                                  </a:rPr>
                                  <m:t>2</m:t>
                                </m:r>
                              </m:sup>
                            </m:sSup>
                          </m:den>
                        </m:f>
                        <m:r>
                          <a:rPr lang="en-US" b="0" i="1" smtClean="0">
                            <a:latin typeface="Cambria Math"/>
                          </a:rPr>
                          <m:t>𝑑𝑥</m:t>
                        </m:r>
                      </m:e>
                    </m:nary>
                  </m:oMath>
                </a14:m>
                <a:r>
                  <a:rPr lang="en-US" dirty="0" smtClean="0"/>
                  <a:t>                         7.  </a:t>
                </a: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𝑐𝑜𝑠</m:t>
                        </m:r>
                        <m:rad>
                          <m:radPr>
                            <m:degHide m:val="on"/>
                            <m:ctrlPr>
                              <a:rPr lang="en-US" b="0" i="1" smtClean="0">
                                <a:latin typeface="Cambria Math"/>
                              </a:rPr>
                            </m:ctrlPr>
                          </m:radPr>
                          <m:deg/>
                          <m:e>
                            <m:r>
                              <a:rPr lang="en-US" b="0" i="1" smtClean="0">
                                <a:latin typeface="Cambria Math"/>
                              </a:rPr>
                              <m:t>𝑥</m:t>
                            </m:r>
                          </m:e>
                        </m:rad>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𝑎𝑟𝑐𝑡𝑎𝑛𝑥𝑑𝑥</m:t>
                        </m:r>
                      </m:e>
                    </m:nary>
                  </m:oMath>
                </a14:m>
                <a:r>
                  <a:rPr lang="en-US" dirty="0" smtClean="0"/>
                  <a:t>                       8.  </a:t>
                </a: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𝑙𝑛</m:t>
                        </m:r>
                        <m:d>
                          <m:dPr>
                            <m:ctrlPr>
                              <a:rPr lang="en-US" b="0" i="1" smtClean="0">
                                <a:latin typeface="Cambria Math"/>
                              </a:rPr>
                            </m:ctrlPr>
                          </m:dPr>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m:t>
                            </m:r>
                          </m:e>
                        </m:d>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3</m:t>
                                </m:r>
                              </m:sup>
                            </m:sSup>
                          </m:num>
                          <m:den>
                            <m:rad>
                              <m:radPr>
                                <m:degHide m:val="on"/>
                                <m:ctrlPr>
                                  <a:rPr lang="en-US" i="1" smtClean="0">
                                    <a:latin typeface="Cambria Math"/>
                                  </a:rPr>
                                </m:ctrlPr>
                              </m:radPr>
                              <m:deg/>
                              <m:e>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m:t>
                                </m:r>
                              </m:e>
                            </m:rad>
                          </m:den>
                        </m:f>
                        <m:r>
                          <a:rPr lang="en-US" b="0" i="1" smtClean="0">
                            <a:latin typeface="Cambria Math"/>
                          </a:rPr>
                          <m:t>𝑑𝑥</m:t>
                        </m:r>
                      </m:e>
                    </m:nary>
                  </m:oMath>
                </a14:m>
                <a:r>
                  <a:rPr lang="en-US" dirty="0" smtClean="0"/>
                  <a:t>                            9.  </a:t>
                </a: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𝑥</m:t>
                            </m:r>
                          </m:e>
                          <m:sup>
                            <m:r>
                              <a:rPr lang="en-US" b="0" i="1" smtClean="0">
                                <a:latin typeface="Cambria Math"/>
                              </a:rPr>
                              <m:t>4</m:t>
                            </m:r>
                          </m:sup>
                        </m:sSup>
                        <m:r>
                          <a:rPr lang="en-US" b="0" i="1" smtClean="0">
                            <a:latin typeface="Cambria Math"/>
                          </a:rPr>
                          <m:t>𝑙𝑛𝑥𝑑𝑥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𝑒</m:t>
                            </m:r>
                          </m:e>
                          <m:sup>
                            <m:r>
                              <a:rPr lang="en-US" b="0" i="1" smtClean="0">
                                <a:latin typeface="Cambria Math"/>
                              </a:rPr>
                              <m:t>3</m:t>
                            </m:r>
                            <m:r>
                              <a:rPr lang="en-US" b="0" i="1" smtClean="0">
                                <a:latin typeface="Cambria Math"/>
                              </a:rPr>
                              <m:t>𝑥</m:t>
                            </m:r>
                          </m:sup>
                        </m:sSup>
                        <m:r>
                          <a:rPr lang="en-US" b="0" i="1" smtClean="0">
                            <a:latin typeface="Cambria Math"/>
                          </a:rPr>
                          <m:t>𝑐𝑜𝑠</m:t>
                        </m:r>
                        <m:r>
                          <a:rPr lang="en-US" b="0" i="1" smtClean="0">
                            <a:latin typeface="Cambria Math"/>
                          </a:rPr>
                          <m:t>4</m:t>
                        </m:r>
                        <m:r>
                          <a:rPr lang="en-US" b="0" i="1" smtClean="0">
                            <a:latin typeface="Cambria Math"/>
                          </a:rPr>
                          <m:t>𝑥𝑑𝑥</m:t>
                        </m:r>
                      </m:e>
                    </m:nary>
                  </m:oMath>
                </a14:m>
                <a:r>
                  <a:rPr lang="en-US" dirty="0" smtClean="0"/>
                  <a:t>                   10.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num>
                          <m:den>
                            <m:rad>
                              <m:radPr>
                                <m:degHide m:val="on"/>
                                <m:ctrlPr>
                                  <a:rPr lang="en-US" i="1" smtClean="0">
                                    <a:latin typeface="Cambria Math"/>
                                  </a:rPr>
                                </m:ctrlPr>
                              </m:radPr>
                              <m:deg/>
                              <m:e>
                                <m:r>
                                  <a:rPr lang="en-US" b="0" i="1" smtClean="0">
                                    <a:latin typeface="Cambria Math"/>
                                  </a:rPr>
                                  <m:t>5+4</m:t>
                                </m:r>
                                <m:r>
                                  <a:rPr lang="en-US" b="0" i="1" smtClean="0">
                                    <a:latin typeface="Cambria Math"/>
                                  </a:rPr>
                                  <m:t>𝑥</m:t>
                                </m:r>
                              </m:e>
                            </m:rad>
                          </m:den>
                        </m:f>
                        <m:r>
                          <a:rPr lang="en-US" b="0" i="1" smtClean="0">
                            <a:latin typeface="Cambria Math"/>
                          </a:rPr>
                          <m:t>𝑑𝑥</m:t>
                        </m:r>
                      </m:e>
                    </m:nary>
                  </m:oMath>
                </a14:m>
                <a:r>
                  <a:rPr lang="en-US" dirty="0" smtClean="0"/>
                  <a:t/>
                </a:r>
              </a:p>
              <a:p>
                <a:pPr marL="514350" indent="-514350">
                  <a:buAutoNum type="arabicPeriod"/>
                </a:pPr>
                <a:endParaRPr lang="en-US" dirty="0" smtClean="0"/>
              </a:p>
              <a:p>
                <a:pPr marL="514350" indent="-514350">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cstate="print"/>
                <a:stretch>
                  <a:fillRect l="-1852" t="-1615"/>
                </a:stretch>
              </a:blipFill>
            </p:spPr>
            <p:txBody>
              <a:bodyPr/>
              <a:lstStyle/>
              <a:p>
                <a:r>
                  <a:rPr lang="en-US">
                    <a:noFill/>
                  </a:rPr>
                  <a:t> </a:t>
                </a:r>
              </a:p>
            </p:txBody>
          </p:sp>
        </mc:Fallback>
      </mc:AlternateContent>
    </p:spTree>
    <p:extLst>
      <p:ext uri="{BB962C8B-B14F-4D97-AF65-F5344CB8AC3E}">
        <p14:creationId xmlns="" xmlns:p14="http://schemas.microsoft.com/office/powerpoint/2010/main" val="48712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b="1" dirty="0" smtClean="0"/>
              <a:t>TRIGONOMETRIC SUBSTITUTION</a:t>
            </a:r>
            <a:endParaRPr lang="en-US" sz="4000" b="1" dirty="0"/>
          </a:p>
        </p:txBody>
      </p:sp>
      <p:sp>
        <p:nvSpPr>
          <p:cNvPr id="3" name="Content Placeholder 2"/>
          <p:cNvSpPr>
            <a:spLocks noGrp="1"/>
          </p:cNvSpPr>
          <p:nvPr>
            <p:ph idx="1"/>
          </p:nvPr>
        </p:nvSpPr>
        <p:spPr>
          <a:xfrm>
            <a:off x="457200" y="1143000"/>
            <a:ext cx="8229600" cy="4983163"/>
          </a:xfrm>
        </p:spPr>
        <p:txBody>
          <a:bodyPr/>
          <a:lstStyle/>
          <a:p>
            <a:pPr algn="just"/>
            <a:r>
              <a:rPr lang="en-PH" dirty="0"/>
              <a:t>A change of variable in which a trigonometric function is substituted for the variable of integration is called a</a:t>
            </a:r>
            <a:r>
              <a:rPr lang="en-PH" b="1" i="1" dirty="0"/>
              <a:t> trigonometric substitution. </a:t>
            </a:r>
            <a:r>
              <a:rPr lang="en-PH" dirty="0"/>
              <a:t>In many cases, this type of substitution is used, like algebraic substitution to rationalize certain irrational integrands.  However, It can also be used in some cases to simplify the integrand even if no radicals are present.</a:t>
            </a:r>
          </a:p>
          <a:p>
            <a:pPr marL="0" indent="0">
              <a:buNone/>
            </a:pPr>
            <a:endParaRPr lang="en-PH" dirty="0"/>
          </a:p>
        </p:txBody>
      </p:sp>
    </p:spTree>
    <p:extLst>
      <p:ext uri="{BB962C8B-B14F-4D97-AF65-F5344CB8AC3E}">
        <p14:creationId xmlns="" xmlns:p14="http://schemas.microsoft.com/office/powerpoint/2010/main" val="2740267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152400"/>
                <a:ext cx="8686800" cy="6705600"/>
              </a:xfrm>
            </p:spPr>
            <p:txBody>
              <a:bodyPr/>
              <a:lstStyle/>
              <a:p>
                <a:r>
                  <a:rPr lang="en-PH" dirty="0" smtClean="0"/>
                  <a:t>      If </a:t>
                </a:r>
                <a:r>
                  <a:rPr lang="en-PH" dirty="0"/>
                  <a:t>the integrand contains the combination </a:t>
                </a:r>
                <a:r>
                  <a:rPr lang="en-PH" b="1" i="1" dirty="0"/>
                  <a:t>:</a:t>
                </a:r>
              </a:p>
              <a:p>
                <a:pPr marL="0" indent="0">
                  <a:buNone/>
                </a:pPr>
                <a:r>
                  <a:rPr lang="en-PH" sz="2800" b="1" dirty="0" smtClean="0"/>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sup>
                    </m:sSup>
                    <m:r>
                      <a:rPr lang="en-PH" sz="2800" b="1" i="1">
                        <a:latin typeface="Cambria Math"/>
                      </a:rPr>
                      <m:t>−</m:t>
                    </m:r>
                    <m:sSup>
                      <m:sSupPr>
                        <m:ctrlPr>
                          <a:rPr lang="en-PH" sz="2800" b="1" i="1">
                            <a:latin typeface="Cambria Math"/>
                          </a:rPr>
                        </m:ctrlPr>
                      </m:sSupPr>
                      <m:e>
                        <m:r>
                          <a:rPr lang="en-PH" sz="2800" b="1" i="1">
                            <a:latin typeface="Cambria Math"/>
                          </a:rPr>
                          <m:t>𝒖</m:t>
                        </m:r>
                      </m:e>
                      <m:sup>
                        <m:r>
                          <a:rPr lang="en-PH" sz="2800" b="1" i="1">
                            <a:latin typeface="Cambria Math"/>
                          </a:rPr>
                          <m:t>𝟐</m:t>
                        </m:r>
                      </m:sup>
                    </m:sSup>
                  </m:oMath>
                </a14:m>
                <a:r>
                  <a:rPr lang="en-PH" sz="2800" b="1" i="1" dirty="0"/>
                  <a:t>     let  u= a sin</a:t>
                </a:r>
                <a14:m>
                  <m:oMath xmlns:m="http://schemas.openxmlformats.org/officeDocument/2006/math">
                    <m:r>
                      <a:rPr lang="en-PH" sz="2800" b="1" i="1">
                        <a:latin typeface="Cambria Math"/>
                        <a:ea typeface="Cambria Math"/>
                      </a:rPr>
                      <m:t>𝜽</m:t>
                    </m:r>
                  </m:oMath>
                </a14:m>
                <a:endParaRPr lang="en-PH" sz="2800" b="1" i="1" dirty="0"/>
              </a:p>
              <a:p>
                <a:pPr marL="0" indent="0">
                  <a:buNone/>
                </a:pPr>
                <a:r>
                  <a:rPr lang="en-PH" sz="2800" b="1" dirty="0" smtClean="0"/>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sup>
                    </m:sSup>
                    <m:r>
                      <a:rPr lang="en-PH" sz="2800" b="1" i="1">
                        <a:latin typeface="Cambria Math"/>
                      </a:rPr>
                      <m:t>+</m:t>
                    </m:r>
                    <m:sSup>
                      <m:sSupPr>
                        <m:ctrlPr>
                          <a:rPr lang="en-PH" sz="2800" b="1" i="1">
                            <a:latin typeface="Cambria Math"/>
                          </a:rPr>
                        </m:ctrlPr>
                      </m:sSupPr>
                      <m:e>
                        <m:r>
                          <a:rPr lang="en-PH" sz="2800" b="1" i="1">
                            <a:latin typeface="Cambria Math"/>
                          </a:rPr>
                          <m:t>𝒖</m:t>
                        </m:r>
                      </m:e>
                      <m:sup>
                        <m:r>
                          <a:rPr lang="en-PH" sz="2800" b="1" i="1">
                            <a:latin typeface="Cambria Math"/>
                          </a:rPr>
                          <m:t>𝟐</m:t>
                        </m:r>
                      </m:sup>
                    </m:sSup>
                    <m:r>
                      <a:rPr lang="en-PH" sz="2800" b="1" i="1">
                        <a:latin typeface="Cambria Math"/>
                      </a:rPr>
                      <m:t> </m:t>
                    </m:r>
                  </m:oMath>
                </a14:m>
                <a:r>
                  <a:rPr lang="en-PH" sz="2800" b="1" i="1" dirty="0"/>
                  <a:t>    let  u= a tan</a:t>
                </a:r>
                <a14:m>
                  <m:oMath xmlns:m="http://schemas.openxmlformats.org/officeDocument/2006/math">
                    <m:r>
                      <a:rPr lang="en-PH" sz="2800" b="1" i="1">
                        <a:latin typeface="Cambria Math"/>
                        <a:ea typeface="Cambria Math"/>
                      </a:rPr>
                      <m:t>𝜽</m:t>
                    </m:r>
                  </m:oMath>
                </a14:m>
                <a:endParaRPr lang="en-PH" sz="2800" b="1" i="1" dirty="0"/>
              </a:p>
              <a:p>
                <a:pPr marL="0" indent="0">
                  <a:buNone/>
                </a:pPr>
                <a:r>
                  <a:rPr lang="en-PH" sz="2800" b="1" dirty="0" smtClean="0"/>
                  <a:t/>
                </a:r>
                <a14:m>
                  <m:oMath xmlns:m="http://schemas.openxmlformats.org/officeDocument/2006/math">
                    <m:sSup>
                      <m:sSupPr>
                        <m:ctrlPr>
                          <a:rPr lang="en-PH" sz="2800" b="1" i="1">
                            <a:latin typeface="Cambria Math"/>
                          </a:rPr>
                        </m:ctrlPr>
                      </m:sSupPr>
                      <m:e>
                        <m:r>
                          <a:rPr lang="en-PH" sz="2800" b="1" i="1">
                            <a:latin typeface="Cambria Math"/>
                          </a:rPr>
                          <m:t>𝒖</m:t>
                        </m:r>
                      </m:e>
                      <m:sup>
                        <m:r>
                          <a:rPr lang="en-PH" sz="2800" b="1" i="1">
                            <a:latin typeface="Cambria Math"/>
                          </a:rPr>
                          <m:t>𝟐</m:t>
                        </m:r>
                        <m:r>
                          <a:rPr lang="en-PH" sz="2800" b="1" i="1">
                            <a:latin typeface="Cambria Math"/>
                          </a:rPr>
                          <m:t> </m:t>
                        </m:r>
                      </m:sup>
                    </m:sSup>
                    <m:r>
                      <a:rPr lang="en-PH" sz="2800" b="1" i="1">
                        <a:latin typeface="Cambria Math"/>
                      </a:rPr>
                      <m:t>−</m:t>
                    </m:r>
                    <m:sSup>
                      <m:sSupPr>
                        <m:ctrlPr>
                          <a:rPr lang="en-PH" sz="2800" b="1" i="1">
                            <a:latin typeface="Cambria Math"/>
                          </a:rPr>
                        </m:ctrlPr>
                      </m:sSupPr>
                      <m:e>
                        <m:r>
                          <a:rPr lang="en-PH" sz="2800" b="1" i="1">
                            <a:latin typeface="Cambria Math"/>
                          </a:rPr>
                          <m:t>𝒂</m:t>
                        </m:r>
                      </m:e>
                      <m:sup>
                        <m:r>
                          <a:rPr lang="en-PH" sz="2800" b="1" i="1">
                            <a:latin typeface="Cambria Math"/>
                          </a:rPr>
                          <m:t>𝟐</m:t>
                        </m:r>
                      </m:sup>
                    </m:sSup>
                    <m:r>
                      <a:rPr lang="en-PH" sz="2800" b="1" i="1">
                        <a:latin typeface="Cambria Math"/>
                      </a:rPr>
                      <m:t> </m:t>
                    </m:r>
                  </m:oMath>
                </a14:m>
                <a:r>
                  <a:rPr lang="en-PH" sz="2800" b="1" i="1" dirty="0"/>
                  <a:t>  let u=a sec</a:t>
                </a:r>
                <a14:m>
                  <m:oMath xmlns:m="http://schemas.openxmlformats.org/officeDocument/2006/math">
                    <m:r>
                      <a:rPr lang="en-PH" sz="2800" b="1" i="1">
                        <a:latin typeface="Cambria Math"/>
                        <a:ea typeface="Cambria Math"/>
                      </a:rPr>
                      <m:t>𝜽</m:t>
                    </m:r>
                  </m:oMath>
                </a14:m>
                <a:endParaRPr lang="en-PH" sz="2800" b="1" i="1" dirty="0"/>
              </a:p>
              <a:p>
                <a:r>
                  <a:rPr lang="en-PH" sz="2800" dirty="0"/>
                  <a:t>In all cases, a is a constant. It is easy to show that each of the above substitutions will reduced the corresponding combination to a perfect square. Thus,  </a:t>
                </a:r>
              </a:p>
              <a:p>
                <a:pPr marL="0" indent="0">
                  <a:buNone/>
                </a:pPr>
                <a:r>
                  <a:rPr lang="en-PH" sz="2800" b="1" dirty="0" smtClean="0"/>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sup>
                    </m:sSup>
                    <m:r>
                      <a:rPr lang="en-PH" sz="2800" b="1" i="1">
                        <a:latin typeface="Cambria Math"/>
                      </a:rPr>
                      <m:t>−</m:t>
                    </m:r>
                    <m:sSup>
                      <m:sSupPr>
                        <m:ctrlPr>
                          <a:rPr lang="en-PH" sz="2800" b="1" i="1">
                            <a:latin typeface="Cambria Math"/>
                          </a:rPr>
                        </m:ctrlPr>
                      </m:sSupPr>
                      <m:e>
                        <m:r>
                          <a:rPr lang="en-PH" sz="2800" b="1" i="1">
                            <a:latin typeface="Cambria Math"/>
                          </a:rPr>
                          <m:t>𝒖</m:t>
                        </m:r>
                      </m:e>
                      <m:sup>
                        <m:r>
                          <a:rPr lang="en-PH" sz="2800" b="1" i="1">
                            <a:latin typeface="Cambria Math"/>
                          </a:rPr>
                          <m:t>𝟐</m:t>
                        </m:r>
                      </m:sup>
                    </m:sSup>
                    <m:r>
                      <a:rPr lang="en-PH" sz="2800" b="1" i="1">
                        <a:latin typeface="Cambria Math"/>
                      </a:rPr>
                      <m:t> </m:t>
                    </m:r>
                  </m:oMath>
                </a14:m>
                <a:r>
                  <a:rPr lang="en-PH" sz="2800" b="1" dirty="0"/>
                  <a:t> becomes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r>
                          <a:rPr lang="en-PH" sz="2800" b="1" i="1">
                            <a:latin typeface="Cambria Math"/>
                          </a:rPr>
                          <m:t> </m:t>
                        </m:r>
                      </m:sup>
                    </m:sSup>
                    <m:sSup>
                      <m:sSupPr>
                        <m:ctrlPr>
                          <a:rPr lang="en-PH" sz="2800" b="1" i="1">
                            <a:latin typeface="Cambria Math"/>
                          </a:rPr>
                        </m:ctrlPr>
                      </m:sSupPr>
                      <m:e>
                        <m:r>
                          <a:rPr lang="en-PH" sz="2800" b="1" i="1">
                            <a:latin typeface="Cambria Math"/>
                          </a:rPr>
                          <m:t>𝒄𝒐𝒔</m:t>
                        </m:r>
                      </m:e>
                      <m:sup>
                        <m:r>
                          <a:rPr lang="en-PH" sz="2800" b="1" i="1">
                            <a:latin typeface="Cambria Math"/>
                          </a:rPr>
                          <m:t>𝟐</m:t>
                        </m:r>
                      </m:sup>
                    </m:sSup>
                    <m:r>
                      <a:rPr lang="en-PH" sz="2800" b="1" i="1">
                        <a:latin typeface="Cambria Math"/>
                        <a:ea typeface="Cambria Math"/>
                      </a:rPr>
                      <m:t>𝜽</m:t>
                    </m:r>
                  </m:oMath>
                </a14:m>
                <a:endParaRPr lang="en-PH" sz="2800" b="1" dirty="0"/>
              </a:p>
              <a:p>
                <a:pPr marL="0" indent="0">
                  <a:buNone/>
                </a:pPr>
                <a:r>
                  <a:rPr lang="en-PH" sz="2800" b="1" dirty="0" smtClean="0"/>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sup>
                    </m:sSup>
                    <m:r>
                      <a:rPr lang="en-PH" sz="2800" b="1" i="1">
                        <a:latin typeface="Cambria Math"/>
                      </a:rPr>
                      <m:t>+</m:t>
                    </m:r>
                    <m:sSup>
                      <m:sSupPr>
                        <m:ctrlPr>
                          <a:rPr lang="en-PH" sz="2800" b="1" i="1">
                            <a:latin typeface="Cambria Math"/>
                          </a:rPr>
                        </m:ctrlPr>
                      </m:sSupPr>
                      <m:e>
                        <m:r>
                          <a:rPr lang="en-PH" sz="2800" b="1" i="1">
                            <a:latin typeface="Cambria Math"/>
                          </a:rPr>
                          <m:t>𝒖</m:t>
                        </m:r>
                      </m:e>
                      <m:sup>
                        <m:r>
                          <a:rPr lang="en-PH" sz="2800" b="1" i="1">
                            <a:latin typeface="Cambria Math"/>
                          </a:rPr>
                          <m:t>𝟐</m:t>
                        </m:r>
                      </m:sup>
                    </m:sSup>
                    <m:r>
                      <a:rPr lang="en-PH" sz="2800" b="1" i="1">
                        <a:latin typeface="Cambria Math"/>
                      </a:rPr>
                      <m:t> </m:t>
                    </m:r>
                    <m:r>
                      <a:rPr lang="en-US" sz="2800" b="1" i="1" smtClean="0">
                        <a:latin typeface="Cambria Math"/>
                      </a:rPr>
                      <m:t> </m:t>
                    </m:r>
                  </m:oMath>
                </a14:m>
                <a:r>
                  <a:rPr lang="en-PH" sz="2800" b="1" dirty="0"/>
                  <a:t>becomes  </a:t>
                </a:r>
                <a14:m>
                  <m:oMath xmlns:m="http://schemas.openxmlformats.org/officeDocument/2006/math">
                    <m:sSup>
                      <m:sSupPr>
                        <m:ctrlPr>
                          <a:rPr lang="en-PH" sz="2800" b="1" i="1">
                            <a:latin typeface="Cambria Math"/>
                          </a:rPr>
                        </m:ctrlPr>
                      </m:sSupPr>
                      <m:e>
                        <m:r>
                          <a:rPr lang="en-PH" sz="2800" b="1" i="1">
                            <a:latin typeface="Cambria Math"/>
                          </a:rPr>
                          <m:t>𝒂</m:t>
                        </m:r>
                      </m:e>
                      <m:sup>
                        <m:r>
                          <a:rPr lang="en-PH" sz="2800" b="1" i="1">
                            <a:latin typeface="Cambria Math"/>
                          </a:rPr>
                          <m:t>𝟐</m:t>
                        </m:r>
                        <m:r>
                          <a:rPr lang="en-PH" sz="2800" b="1" i="1">
                            <a:latin typeface="Cambria Math"/>
                          </a:rPr>
                          <m:t> </m:t>
                        </m:r>
                      </m:sup>
                    </m:sSup>
                    <m:sSup>
                      <m:sSupPr>
                        <m:ctrlPr>
                          <a:rPr lang="en-PH" sz="2800" b="1" i="1">
                            <a:latin typeface="Cambria Math"/>
                          </a:rPr>
                        </m:ctrlPr>
                      </m:sSupPr>
                      <m:e>
                        <m:r>
                          <a:rPr lang="en-PH" sz="2800" b="1" i="1">
                            <a:latin typeface="Cambria Math"/>
                          </a:rPr>
                          <m:t>𝒔𝒆𝒄</m:t>
                        </m:r>
                      </m:e>
                      <m:sup>
                        <m:r>
                          <a:rPr lang="en-PH" sz="2800" b="1" i="1">
                            <a:latin typeface="Cambria Math"/>
                          </a:rPr>
                          <m:t>𝟐</m:t>
                        </m:r>
                      </m:sup>
                    </m:sSup>
                    <m:r>
                      <a:rPr lang="en-PH" sz="2800" b="1" i="1" smtClean="0">
                        <a:latin typeface="Cambria Math"/>
                        <a:ea typeface="Cambria Math"/>
                      </a:rPr>
                      <m:t>𝜽</m:t>
                    </m:r>
                  </m:oMath>
                </a14:m>
                <a:endParaRPr lang="en-PH" sz="2800" b="1" dirty="0" smtClean="0"/>
              </a:p>
              <a:p>
                <a:pPr marL="0" indent="0">
                  <a:buNone/>
                </a:pPr>
                <a14:m>
                  <m:oMathPara xmlns:m="http://schemas.openxmlformats.org/officeDocument/2006/math">
                    <m:oMathParaPr>
                      <m:jc m:val="centerGroup"/>
                    </m:oMathParaPr>
                    <m:oMath xmlns:m="http://schemas.openxmlformats.org/officeDocument/2006/math">
                      <m:sSup>
                        <m:sSupPr>
                          <m:ctrlPr>
                            <a:rPr lang="en-PH" sz="2800" b="1" i="1">
                              <a:latin typeface="Cambria Math"/>
                            </a:rPr>
                          </m:ctrlPr>
                        </m:sSupPr>
                        <m:e>
                          <m:r>
                            <a:rPr lang="en-PH" sz="2800" b="1" i="1">
                              <a:latin typeface="Cambria Math"/>
                            </a:rPr>
                            <m:t>𝒖</m:t>
                          </m:r>
                        </m:e>
                        <m:sup>
                          <m:r>
                            <a:rPr lang="en-PH" sz="2800" b="1" i="1">
                              <a:latin typeface="Cambria Math"/>
                            </a:rPr>
                            <m:t>𝟐</m:t>
                          </m:r>
                        </m:sup>
                      </m:sSup>
                      <m:r>
                        <a:rPr lang="en-PH" sz="2800" b="1" i="1">
                          <a:latin typeface="Cambria Math"/>
                        </a:rPr>
                        <m:t>−</m:t>
                      </m:r>
                      <m:sSup>
                        <m:sSupPr>
                          <m:ctrlPr>
                            <a:rPr lang="en-PH" sz="2800" b="1" i="1">
                              <a:latin typeface="Cambria Math"/>
                            </a:rPr>
                          </m:ctrlPr>
                        </m:sSupPr>
                        <m:e>
                          <m:r>
                            <a:rPr lang="en-PH" sz="2800" b="1" i="1">
                              <a:latin typeface="Cambria Math"/>
                            </a:rPr>
                            <m:t>𝒂</m:t>
                          </m:r>
                        </m:e>
                        <m:sup>
                          <m:r>
                            <a:rPr lang="en-PH" sz="2800" b="1" i="1">
                              <a:latin typeface="Cambria Math"/>
                            </a:rPr>
                            <m:t>𝟐</m:t>
                          </m:r>
                          <m:r>
                            <a:rPr lang="en-US" sz="2800" b="1" i="1" smtClean="0">
                              <a:latin typeface="Cambria Math"/>
                            </a:rPr>
                            <m:t> </m:t>
                          </m:r>
                          <m:r>
                            <a:rPr lang="en-PH" sz="2800" b="1" i="1">
                              <a:latin typeface="Cambria Math"/>
                            </a:rPr>
                            <m:t> </m:t>
                          </m:r>
                        </m:sup>
                      </m:sSup>
                      <m:r>
                        <m:rPr>
                          <m:nor/>
                        </m:rPr>
                        <a:rPr lang="en-PH" sz="2800" b="1" dirty="0"/>
                        <m:t>becomes</m:t>
                      </m:r>
                      <m:r>
                        <m:rPr>
                          <m:nor/>
                        </m:rPr>
                        <a:rPr lang="en-PH" sz="2800" b="1" dirty="0"/>
                        <m:t>  </m:t>
                      </m:r>
                      <m:sSup>
                        <m:sSupPr>
                          <m:ctrlPr>
                            <a:rPr lang="en-PH" sz="2800" b="1" i="1">
                              <a:latin typeface="Cambria Math"/>
                            </a:rPr>
                          </m:ctrlPr>
                        </m:sSupPr>
                        <m:e>
                          <m:r>
                            <a:rPr lang="en-PH" sz="2800" b="1" i="1">
                              <a:latin typeface="Cambria Math"/>
                            </a:rPr>
                            <m:t>𝒂</m:t>
                          </m:r>
                        </m:e>
                        <m:sup>
                          <m:r>
                            <a:rPr lang="en-PH" sz="2800" b="1" i="1">
                              <a:latin typeface="Cambria Math"/>
                            </a:rPr>
                            <m:t>𝟐</m:t>
                          </m:r>
                          <m:r>
                            <a:rPr lang="en-PH" sz="2800" b="1" i="1">
                              <a:latin typeface="Cambria Math"/>
                            </a:rPr>
                            <m:t> </m:t>
                          </m:r>
                        </m:sup>
                      </m:sSup>
                      <m:sSup>
                        <m:sSupPr>
                          <m:ctrlPr>
                            <a:rPr lang="en-PH" sz="2800" b="1" i="1">
                              <a:latin typeface="Cambria Math"/>
                            </a:rPr>
                          </m:ctrlPr>
                        </m:sSupPr>
                        <m:e>
                          <m:r>
                            <a:rPr lang="en-PH" sz="2800" b="1" i="1">
                              <a:latin typeface="Cambria Math"/>
                            </a:rPr>
                            <m:t>𝒕𝒂𝒏</m:t>
                          </m:r>
                        </m:e>
                        <m:sup>
                          <m:r>
                            <a:rPr lang="en-PH" sz="2800" b="1" i="1">
                              <a:latin typeface="Cambria Math"/>
                            </a:rPr>
                            <m:t>𝟐</m:t>
                          </m:r>
                        </m:sup>
                      </m:sSup>
                      <m:r>
                        <a:rPr lang="en-PH" sz="2800" b="1" i="1">
                          <a:latin typeface="Cambria Math"/>
                          <a:ea typeface="Cambria Math"/>
                        </a:rPr>
                        <m:t>𝜽</m:t>
                      </m:r>
                    </m:oMath>
                  </m:oMathPara>
                </a14:m>
                <a:endParaRPr lang="en-PH" sz="2800" b="1" dirty="0"/>
              </a:p>
              <a:p>
                <a:r>
                  <a:rPr lang="en-PH" sz="2800" dirty="0"/>
                  <a:t>If the integrand involves only the square root of any of the combinations, it is automatically rationalized by the</a:t>
                </a:r>
                <a:r>
                  <a:rPr lang="en-PH" dirty="0"/>
                  <a:t/>
                </a:r>
                <a:r>
                  <a:rPr lang="en-PH" sz="2800" dirty="0"/>
                  <a:t>substitution prescribed.</a:t>
                </a:r>
              </a:p>
              <a:p>
                <a:endParaRPr lang="en-PH"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52400"/>
                <a:ext cx="8686800" cy="6705600"/>
              </a:xfrm>
              <a:blipFill rotWithShape="1">
                <a:blip r:embed="rId2" cstate="print"/>
                <a:stretch>
                  <a:fillRect l="-1614" t="-1182"/>
                </a:stretch>
              </a:blipFill>
            </p:spPr>
            <p:txBody>
              <a:bodyPr/>
              <a:lstStyle/>
              <a:p>
                <a:r>
                  <a:rPr lang="en-US">
                    <a:noFill/>
                  </a:rPr>
                  <a:t> </a:t>
                </a:r>
              </a:p>
            </p:txBody>
          </p:sp>
        </mc:Fallback>
      </mc:AlternateContent>
    </p:spTree>
    <p:extLst>
      <p:ext uri="{BB962C8B-B14F-4D97-AF65-F5344CB8AC3E}">
        <p14:creationId xmlns="" xmlns:p14="http://schemas.microsoft.com/office/powerpoint/2010/main" val="3171745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91000" cy="9445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5562600"/>
              </a:xfrm>
            </p:spPr>
            <p:txBody>
              <a:bodyPr/>
              <a:lstStyle/>
              <a:p>
                <a:pPr marL="0" indent="0">
                  <a:buNone/>
                </a:pPr>
                <a:r>
                  <a:rPr lang="en-US" dirty="0" smtClean="0"/>
                  <a:t>Find the indefinite integral.</a:t>
                </a:r>
              </a:p>
              <a:p>
                <a:pPr marL="0" indent="0">
                  <a:buNone/>
                </a:pPr>
                <a:r>
                  <a:rPr lang="en-PH" dirty="0" smtClean="0"/>
                  <a:t>1.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sSup>
                              <m:sSupPr>
                                <m:ctrlPr>
                                  <a:rPr lang="en-PH" i="1">
                                    <a:latin typeface="Cambria Math"/>
                                  </a:rPr>
                                </m:ctrlPr>
                              </m:sSupPr>
                              <m:e>
                                <m:r>
                                  <a:rPr lang="en-PH" i="1">
                                    <a:latin typeface="Cambria Math"/>
                                  </a:rPr>
                                  <m:t>𝑥</m:t>
                                </m:r>
                              </m:e>
                              <m:sup>
                                <m:r>
                                  <a:rPr lang="en-PH" i="1">
                                    <a:latin typeface="Cambria Math"/>
                                  </a:rPr>
                                  <m:t>2</m:t>
                                </m:r>
                              </m:sup>
                            </m:sSup>
                            <m:rad>
                              <m:radPr>
                                <m:degHide m:val="on"/>
                                <m:ctrlPr>
                                  <a:rPr lang="en-PH" i="1">
                                    <a:latin typeface="Cambria Math"/>
                                  </a:rPr>
                                </m:ctrlPr>
                              </m:radPr>
                              <m:deg/>
                              <m:e>
                                <m:sSup>
                                  <m:sSupPr>
                                    <m:ctrlPr>
                                      <a:rPr lang="en-PH" i="1">
                                        <a:latin typeface="Cambria Math"/>
                                      </a:rPr>
                                    </m:ctrlPr>
                                  </m:sSupPr>
                                  <m:e>
                                    <m:r>
                                      <a:rPr lang="en-PH" i="1">
                                        <a:latin typeface="Cambria Math"/>
                                      </a:rPr>
                                      <m:t>𝑎</m:t>
                                    </m:r>
                                  </m:e>
                                  <m:sup>
                                    <m:r>
                                      <a:rPr lang="en-PH" i="1">
                                        <a:latin typeface="Cambria Math"/>
                                      </a:rPr>
                                      <m:t>2</m:t>
                                    </m:r>
                                  </m:sup>
                                </m:sSup>
                                <m:r>
                                  <a:rPr lang="en-PH" i="1">
                                    <a:latin typeface="Cambria Math"/>
                                  </a:rPr>
                                  <m:t>−</m:t>
                                </m:r>
                                <m:sSup>
                                  <m:sSupPr>
                                    <m:ctrlPr>
                                      <a:rPr lang="en-PH" i="1">
                                        <a:latin typeface="Cambria Math"/>
                                      </a:rPr>
                                    </m:ctrlPr>
                                  </m:sSupPr>
                                  <m:e>
                                    <m:r>
                                      <a:rPr lang="en-PH" i="1">
                                        <a:latin typeface="Cambria Math"/>
                                      </a:rPr>
                                      <m:t>𝑥</m:t>
                                    </m:r>
                                  </m:e>
                                  <m:sup>
                                    <m:r>
                                      <a:rPr lang="en-PH" i="1">
                                        <a:latin typeface="Cambria Math"/>
                                      </a:rPr>
                                      <m:t>2</m:t>
                                    </m:r>
                                  </m:sup>
                                </m:sSup>
                              </m:e>
                            </m:rad>
                          </m:den>
                        </m:f>
                      </m:e>
                    </m:nary>
                  </m:oMath>
                </a14:m>
                <a:r>
                  <a:rPr lang="en-PH" dirty="0"/>
                  <a:t/>
                </a:r>
                <a:r>
                  <a:rPr lang="en-PH" dirty="0" smtClean="0"/>
                  <a:t>2.    </a:t>
                </a:r>
                <a14:m>
                  <m:oMath xmlns:m="http://schemas.openxmlformats.org/officeDocument/2006/math">
                    <m:nary>
                      <m:naryPr>
                        <m:limLoc m:val="undOvr"/>
                        <m:subHide m:val="on"/>
                        <m:supHide m:val="on"/>
                        <m:ctrlPr>
                          <a:rPr lang="en-PH" i="1" dirty="0">
                            <a:latin typeface="Cambria Math"/>
                          </a:rPr>
                        </m:ctrlPr>
                      </m:naryPr>
                      <m:sub/>
                      <m:sup/>
                      <m:e>
                        <m:f>
                          <m:fPr>
                            <m:ctrlPr>
                              <a:rPr lang="en-PH" i="1" dirty="0">
                                <a:latin typeface="Cambria Math"/>
                              </a:rPr>
                            </m:ctrlPr>
                          </m:fPr>
                          <m:num>
                            <m:rad>
                              <m:radPr>
                                <m:degHide m:val="on"/>
                                <m:ctrlPr>
                                  <a:rPr lang="en-PH" i="1" dirty="0">
                                    <a:latin typeface="Cambria Math"/>
                                  </a:rPr>
                                </m:ctrlPr>
                              </m:radPr>
                              <m:deg/>
                              <m:e>
                                <m:r>
                                  <a:rPr lang="en-PH" i="1" dirty="0">
                                    <a:latin typeface="Cambria Math"/>
                                  </a:rPr>
                                  <m:t>4+</m:t>
                                </m:r>
                                <m:sSup>
                                  <m:sSupPr>
                                    <m:ctrlPr>
                                      <a:rPr lang="en-PH" i="1" dirty="0">
                                        <a:latin typeface="Cambria Math"/>
                                      </a:rPr>
                                    </m:ctrlPr>
                                  </m:sSupPr>
                                  <m:e>
                                    <m:r>
                                      <a:rPr lang="en-PH" i="1" dirty="0">
                                        <a:latin typeface="Cambria Math"/>
                                      </a:rPr>
                                      <m:t>𝑥</m:t>
                                    </m:r>
                                  </m:e>
                                  <m:sup>
                                    <m:r>
                                      <a:rPr lang="en-PH" i="1" dirty="0">
                                        <a:latin typeface="Cambria Math"/>
                                      </a:rPr>
                                      <m:t>2</m:t>
                                    </m:r>
                                  </m:sup>
                                </m:sSup>
                              </m:e>
                            </m:rad>
                          </m:num>
                          <m:den>
                            <m:sSup>
                              <m:sSupPr>
                                <m:ctrlPr>
                                  <a:rPr lang="en-PH" i="1" dirty="0">
                                    <a:latin typeface="Cambria Math"/>
                                  </a:rPr>
                                </m:ctrlPr>
                              </m:sSupPr>
                              <m:e>
                                <m:r>
                                  <a:rPr lang="en-PH" i="1" dirty="0">
                                    <a:latin typeface="Cambria Math"/>
                                  </a:rPr>
                                  <m:t>𝑥</m:t>
                                </m:r>
                              </m:e>
                              <m:sup>
                                <m:r>
                                  <a:rPr lang="en-PH" i="1" dirty="0">
                                    <a:latin typeface="Cambria Math"/>
                                  </a:rPr>
                                  <m:t>4</m:t>
                                </m:r>
                              </m:sup>
                            </m:sSup>
                          </m:den>
                        </m:f>
                      </m:e>
                    </m:nary>
                    <m:r>
                      <a:rPr lang="en-PH" i="1" dirty="0">
                        <a:latin typeface="Cambria Math"/>
                      </a:rPr>
                      <m:t>𝑑𝑥</m:t>
                    </m:r>
                  </m:oMath>
                </a14:m>
                <a:endParaRPr lang="en-PH" dirty="0"/>
              </a:p>
              <a:p>
                <a:endParaRPr lang="en-PH" i="1" dirty="0">
                  <a:latin typeface="Cambria Math"/>
                </a:endParaRPr>
              </a:p>
              <a:p>
                <a:pPr marL="0" indent="0">
                  <a:buNone/>
                </a:pPr>
                <a:r>
                  <a:rPr lang="en-PH" i="1" dirty="0">
                    <a:latin typeface="Cambria Math"/>
                  </a:rPr>
                  <a:t/>
                </a:r>
                <a:r>
                  <a:rPr lang="en-PH" i="1" dirty="0" smtClean="0">
                    <a:latin typeface="Cambria Math"/>
                  </a:rPr>
                  <a:t>3.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sSup>
                              <m:sSupPr>
                                <m:ctrlPr>
                                  <a:rPr lang="en-PH" i="1">
                                    <a:latin typeface="Cambria Math"/>
                                  </a:rPr>
                                </m:ctrlPr>
                              </m:sSupPr>
                              <m:e>
                                <m:r>
                                  <a:rPr lang="en-PH" i="1">
                                    <a:latin typeface="Cambria Math"/>
                                  </a:rPr>
                                  <m:t>𝑥</m:t>
                                </m:r>
                              </m:e>
                              <m:sup>
                                <m:r>
                                  <a:rPr lang="en-PH" i="1">
                                    <a:latin typeface="Cambria Math"/>
                                  </a:rPr>
                                  <m:t>2</m:t>
                                </m:r>
                              </m:sup>
                            </m:sSup>
                            <m:r>
                              <a:rPr lang="en-PH" i="1">
                                <a:latin typeface="Cambria Math"/>
                              </a:rPr>
                              <m:t>𝑑𝑥</m:t>
                            </m:r>
                          </m:num>
                          <m:den>
                            <m:eqArr>
                              <m:eqArrPr>
                                <m:ctrlPr>
                                  <a:rPr lang="en-PH" i="1">
                                    <a:latin typeface="Cambria Math"/>
                                  </a:rPr>
                                </m:ctrlPr>
                              </m:eqArrPr>
                              <m:e>
                                <m:sSup>
                                  <m:sSupPr>
                                    <m:ctrlPr>
                                      <a:rPr lang="en-PH" i="1">
                                        <a:latin typeface="Cambria Math"/>
                                      </a:rPr>
                                    </m:ctrlPr>
                                  </m:sSupPr>
                                  <m:e>
                                    <m:r>
                                      <a:rPr lang="en-PH" i="1">
                                        <a:latin typeface="Cambria Math"/>
                                      </a:rPr>
                                      <m:t>(9</m:t>
                                    </m:r>
                                    <m:sSup>
                                      <m:sSupPr>
                                        <m:ctrlPr>
                                          <a:rPr lang="en-PH" i="1">
                                            <a:latin typeface="Cambria Math"/>
                                          </a:rPr>
                                        </m:ctrlPr>
                                      </m:sSupPr>
                                      <m:e>
                                        <m:r>
                                          <a:rPr lang="en-PH" i="1">
                                            <a:latin typeface="Cambria Math"/>
                                          </a:rPr>
                                          <m:t>𝑥</m:t>
                                        </m:r>
                                      </m:e>
                                      <m:sup>
                                        <m:r>
                                          <a:rPr lang="en-PH" i="1">
                                            <a:latin typeface="Cambria Math"/>
                                          </a:rPr>
                                          <m:t>2</m:t>
                                        </m:r>
                                      </m:sup>
                                    </m:sSup>
                                    <m:r>
                                      <a:rPr lang="en-PH" i="1">
                                        <a:latin typeface="Cambria Math"/>
                                      </a:rPr>
                                      <m:t>+1)</m:t>
                                    </m:r>
                                  </m:e>
                                  <m:sup>
                                    <m:f>
                                      <m:fPr>
                                        <m:ctrlPr>
                                          <a:rPr lang="en-PH" i="1">
                                            <a:latin typeface="Cambria Math"/>
                                          </a:rPr>
                                        </m:ctrlPr>
                                      </m:fPr>
                                      <m:num>
                                        <m:r>
                                          <a:rPr lang="en-PH" i="1">
                                            <a:latin typeface="Cambria Math"/>
                                          </a:rPr>
                                          <m:t>3</m:t>
                                        </m:r>
                                      </m:num>
                                      <m:den>
                                        <m:r>
                                          <a:rPr lang="en-PH" i="1">
                                            <a:latin typeface="Cambria Math"/>
                                          </a:rPr>
                                          <m:t>2</m:t>
                                        </m:r>
                                      </m:den>
                                    </m:f>
                                  </m:sup>
                                </m:sSup>
                              </m:e>
                              <m:e/>
                            </m:eqArr>
                          </m:den>
                        </m:f>
                      </m:e>
                    </m:nary>
                  </m:oMath>
                </a14:m>
                <a:r>
                  <a:rPr lang="en-PH" dirty="0"/>
                  <a:t/>
                </a:r>
                <a:r>
                  <a:rPr lang="en-PH" dirty="0" smtClean="0"/>
                  <a:t>4.  </a:t>
                </a:r>
                <a14:m>
                  <m:oMath xmlns:m="http://schemas.openxmlformats.org/officeDocument/2006/math">
                    <m:nary>
                      <m:naryPr>
                        <m:limLoc m:val="undOvr"/>
                        <m:subHide m:val="on"/>
                        <m:supHide m:val="on"/>
                        <m:ctrlPr>
                          <a:rPr lang="en-PH" i="1" smtClean="0">
                            <a:latin typeface="Cambria Math"/>
                          </a:rPr>
                        </m:ctrlPr>
                      </m:naryPr>
                      <m:sub/>
                      <m:sup/>
                      <m:e>
                        <m:f>
                          <m:fPr>
                            <m:ctrlPr>
                              <a:rPr lang="en-PH" i="1" smtClean="0">
                                <a:latin typeface="Cambria Math"/>
                              </a:rPr>
                            </m:ctrlPr>
                          </m:fPr>
                          <m:num>
                            <m:r>
                              <a:rPr lang="en-US" b="0" i="1" smtClean="0">
                                <a:latin typeface="Cambria Math"/>
                              </a:rPr>
                              <m:t>1</m:t>
                            </m:r>
                          </m:num>
                          <m:den>
                            <m:r>
                              <a:rPr lang="en-US" b="0" i="1" smtClean="0">
                                <a:latin typeface="Cambria Math"/>
                              </a:rPr>
                              <m:t>4+4</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den>
                        </m:f>
                        <m:r>
                          <a:rPr lang="en-US" b="0" i="1" smtClean="0">
                            <a:latin typeface="Cambria Math"/>
                          </a:rPr>
                          <m:t>𝑑𝑥</m:t>
                        </m:r>
                      </m:e>
                    </m:nary>
                  </m:oMath>
                </a14:m>
                <a:endParaRPr lang="en-PH" dirty="0" smtClean="0"/>
              </a:p>
              <a:p>
                <a:pPr marL="0" indent="0">
                  <a:buNone/>
                </a:pPr>
                <a:r>
                  <a:rPr lang="en-PH" dirty="0" smtClean="0"/>
                  <a:t> Evaluate the definite integral. </a:t>
                </a:r>
              </a:p>
              <a:p>
                <a:pPr marL="0" indent="0">
                  <a:buNone/>
                </a:pPr>
                <a:r>
                  <a:rPr lang="en-PH" dirty="0" smtClean="0"/>
                  <a:t> 1.  </a:t>
                </a:r>
                <a14:m>
                  <m:oMath xmlns:m="http://schemas.openxmlformats.org/officeDocument/2006/math">
                    <m:nary>
                      <m:naryPr>
                        <m:ctrlPr>
                          <a:rPr lang="en-PH" i="1" dirty="0">
                            <a:latin typeface="Cambria Math"/>
                          </a:rPr>
                        </m:ctrlPr>
                      </m:naryPr>
                      <m:sub>
                        <m:r>
                          <m:rPr>
                            <m:brk m:alnAt="23"/>
                          </m:rPr>
                          <a:rPr lang="en-PH" i="1" dirty="0">
                            <a:latin typeface="Cambria Math"/>
                          </a:rPr>
                          <m:t>1</m:t>
                        </m:r>
                      </m:sub>
                      <m:sup>
                        <m:r>
                          <a:rPr lang="en-PH" i="1" dirty="0">
                            <a:latin typeface="Cambria Math"/>
                          </a:rPr>
                          <m:t>2</m:t>
                        </m:r>
                      </m:sup>
                      <m:e>
                        <m:sSup>
                          <m:sSupPr>
                            <m:ctrlPr>
                              <a:rPr lang="en-PH" i="1" dirty="0">
                                <a:latin typeface="Cambria Math"/>
                              </a:rPr>
                            </m:ctrlPr>
                          </m:sSupPr>
                          <m:e>
                            <m:r>
                              <a:rPr lang="en-PH" i="1" dirty="0">
                                <a:latin typeface="Cambria Math"/>
                              </a:rPr>
                              <m:t>𝑥</m:t>
                            </m:r>
                          </m:e>
                          <m:sup>
                            <m:r>
                              <a:rPr lang="en-PH" i="1" dirty="0">
                                <a:latin typeface="Cambria Math"/>
                              </a:rPr>
                              <m:t>3</m:t>
                            </m:r>
                          </m:sup>
                        </m:sSup>
                        <m:rad>
                          <m:radPr>
                            <m:degHide m:val="on"/>
                            <m:ctrlPr>
                              <a:rPr lang="en-PH" i="1" dirty="0">
                                <a:latin typeface="Cambria Math"/>
                              </a:rPr>
                            </m:ctrlPr>
                          </m:radPr>
                          <m:deg/>
                          <m:e>
                            <m:sSup>
                              <m:sSupPr>
                                <m:ctrlPr>
                                  <a:rPr lang="en-PH" i="1" dirty="0">
                                    <a:latin typeface="Cambria Math"/>
                                  </a:rPr>
                                </m:ctrlPr>
                              </m:sSupPr>
                              <m:e>
                                <m:r>
                                  <a:rPr lang="en-PH" i="1" dirty="0">
                                    <a:latin typeface="Cambria Math"/>
                                  </a:rPr>
                                  <m:t>𝑥</m:t>
                                </m:r>
                              </m:e>
                              <m:sup>
                                <m:r>
                                  <a:rPr lang="en-PH" i="1" dirty="0">
                                    <a:latin typeface="Cambria Math"/>
                                  </a:rPr>
                                  <m:t>2</m:t>
                                </m:r>
                              </m:sup>
                            </m:sSup>
                            <m:r>
                              <a:rPr lang="en-PH" i="1" dirty="0">
                                <a:latin typeface="Cambria Math"/>
                              </a:rPr>
                              <m:t>−1</m:t>
                            </m:r>
                          </m:e>
                        </m:rad>
                        <m:r>
                          <a:rPr lang="en-PH" i="1" dirty="0">
                            <a:latin typeface="Cambria Math"/>
                          </a:rPr>
                          <m:t>𝑑𝑥</m:t>
                        </m:r>
                      </m:e>
                    </m:nary>
                  </m:oMath>
                </a14:m>
                <a:r>
                  <a:rPr lang="en-US" dirty="0" smtClean="0"/>
                  <a:t>      2.</a:t>
                </a:r>
                <a14:m>
                  <m:oMath xmlns:m="http://schemas.openxmlformats.org/officeDocument/2006/math">
                    <m:nary>
                      <m:naryPr>
                        <m:ctrlPr>
                          <a:rPr lang="en-US" i="1" dirty="0" smtClean="0">
                            <a:latin typeface="Cambria Math"/>
                          </a:rPr>
                        </m:ctrlPr>
                      </m:naryPr>
                      <m:sub>
                        <m:r>
                          <m:rPr>
                            <m:brk m:alnAt="23"/>
                          </m:rPr>
                          <a:rPr lang="en-US" b="0" i="1" dirty="0" smtClean="0">
                            <a:latin typeface="Cambria Math"/>
                          </a:rPr>
                          <m:t>0</m:t>
                        </m:r>
                      </m:sub>
                      <m:sup>
                        <m:r>
                          <a:rPr lang="en-US" b="0" i="1" dirty="0" smtClean="0">
                            <a:latin typeface="Cambria Math"/>
                          </a:rPr>
                          <m:t>2</m:t>
                        </m:r>
                        <m:r>
                          <a:rPr lang="en-US" b="0" i="1" dirty="0" smtClean="0">
                            <a:latin typeface="Cambria Math"/>
                          </a:rPr>
                          <m:t>𝑎</m:t>
                        </m:r>
                      </m:sup>
                      <m:e>
                        <m:f>
                          <m:fPr>
                            <m:ctrlPr>
                              <a:rPr lang="en-US" i="1" dirty="0" smtClean="0">
                                <a:latin typeface="Cambria Math"/>
                              </a:rPr>
                            </m:ctrlPr>
                          </m:fPr>
                          <m:num>
                            <m:r>
                              <a:rPr lang="en-US" b="0" i="1" dirty="0" smtClean="0">
                                <a:latin typeface="Cambria Math"/>
                              </a:rPr>
                              <m:t>𝑑𝑥</m:t>
                            </m:r>
                          </m:num>
                          <m:den>
                            <m:r>
                              <a:rPr lang="en-US" b="0" i="1" dirty="0" smtClean="0">
                                <a:latin typeface="Cambria Math"/>
                              </a:rPr>
                              <m:t>𝑥</m:t>
                            </m:r>
                            <m:rad>
                              <m:radPr>
                                <m:degHide m:val="on"/>
                                <m:ctrlPr>
                                  <a:rPr lang="en-US" b="0" i="1" dirty="0" smtClean="0">
                                    <a:latin typeface="Cambria Math"/>
                                  </a:rPr>
                                </m:ctrlPr>
                              </m:radPr>
                              <m:deg/>
                              <m:e>
                                <m:r>
                                  <a:rPr lang="en-US" b="0" i="1" dirty="0" smtClean="0">
                                    <a:latin typeface="Cambria Math"/>
                                  </a:rPr>
                                  <m:t>2</m:t>
                                </m:r>
                                <m:r>
                                  <a:rPr lang="en-US" b="0" i="1" dirty="0" smtClean="0">
                                    <a:latin typeface="Cambria Math"/>
                                  </a:rPr>
                                  <m:t>𝑎𝑥</m:t>
                                </m:r>
                                <m:r>
                                  <a:rPr lang="en-US" b="0" i="1" dirty="0" smtClean="0">
                                    <a:latin typeface="Cambria Math"/>
                                  </a:rPr>
                                  <m:t>−</m:t>
                                </m:r>
                                <m:sSup>
                                  <m:sSupPr>
                                    <m:ctrlPr>
                                      <a:rPr lang="en-US" b="0" i="1" dirty="0" smtClean="0">
                                        <a:latin typeface="Cambria Math"/>
                                      </a:rPr>
                                    </m:ctrlPr>
                                  </m:sSupPr>
                                  <m:e>
                                    <m:r>
                                      <a:rPr lang="en-US" b="0" i="1" dirty="0" smtClean="0">
                                        <a:latin typeface="Cambria Math"/>
                                      </a:rPr>
                                      <m:t>𝑥</m:t>
                                    </m:r>
                                  </m:e>
                                  <m:sup>
                                    <m:r>
                                      <a:rPr lang="en-US" b="0" i="1" dirty="0" smtClean="0">
                                        <a:latin typeface="Cambria Math"/>
                                      </a:rPr>
                                      <m:t>2</m:t>
                                    </m:r>
                                  </m:sup>
                                </m:sSup>
                              </m:e>
                            </m:rad>
                          </m:den>
                        </m:f>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562600"/>
              </a:xfrm>
              <a:blipFill rotWithShape="1">
                <a:blip r:embed="rId2" cstate="print"/>
                <a:stretch>
                  <a:fillRect l="-1852" t="-1425"/>
                </a:stretch>
              </a:blipFill>
            </p:spPr>
            <p:txBody>
              <a:bodyPr/>
              <a:lstStyle/>
              <a:p>
                <a:r>
                  <a:rPr lang="en-US">
                    <a:noFill/>
                  </a:rPr>
                  <a:t> </a:t>
                </a:r>
              </a:p>
            </p:txBody>
          </p:sp>
        </mc:Fallback>
      </mc:AlternateContent>
    </p:spTree>
    <p:extLst>
      <p:ext uri="{BB962C8B-B14F-4D97-AF65-F5344CB8AC3E}">
        <p14:creationId xmlns="" xmlns:p14="http://schemas.microsoft.com/office/powerpoint/2010/main" val="81653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3600" b="1" dirty="0" smtClean="0"/>
              <a:t>INTEGRATION BY </a:t>
            </a:r>
            <a:br>
              <a:rPr lang="en-US" sz="3600" b="1" dirty="0" smtClean="0"/>
            </a:br>
            <a:r>
              <a:rPr lang="en-US" sz="3600" b="1" dirty="0" smtClean="0"/>
              <a:t>ALGEBRAIC SUSTITUTION</a:t>
            </a:r>
            <a:endParaRPr lang="en-US" sz="3600" b="1" dirty="0"/>
          </a:p>
        </p:txBody>
      </p:sp>
      <p:sp>
        <p:nvSpPr>
          <p:cNvPr id="3" name="Content Placeholder 2"/>
          <p:cNvSpPr>
            <a:spLocks noGrp="1"/>
          </p:cNvSpPr>
          <p:nvPr>
            <p:ph idx="1"/>
          </p:nvPr>
        </p:nvSpPr>
        <p:spPr>
          <a:xfrm>
            <a:off x="228600" y="1066800"/>
            <a:ext cx="8686800" cy="5059363"/>
          </a:xfrm>
        </p:spPr>
        <p:txBody>
          <a:bodyPr/>
          <a:lstStyle/>
          <a:p>
            <a:pPr algn="just"/>
            <a:r>
              <a:rPr lang="en-PH" dirty="0"/>
              <a:t>If the substitution involves only algebraic </a:t>
            </a:r>
            <a:r>
              <a:rPr lang="en-PH" dirty="0" smtClean="0"/>
              <a:t>terms, </a:t>
            </a:r>
            <a:r>
              <a:rPr lang="en-PH" dirty="0"/>
              <a:t>it is called an algebraic substitution. Generally, the purpose of algebraic substitution is to rationalize irrational integrands. Thus, this type of substitution usually involves replacement of radical expression by a new variable. </a:t>
            </a:r>
          </a:p>
          <a:p>
            <a:pPr algn="just"/>
            <a:r>
              <a:rPr lang="en-PH" dirty="0"/>
              <a:t>If a definite integral is to be evaluated by using a </a:t>
            </a:r>
            <a:r>
              <a:rPr lang="en-PH" dirty="0" smtClean="0"/>
              <a:t>substitution, </a:t>
            </a:r>
            <a:r>
              <a:rPr lang="en-PH" dirty="0"/>
              <a:t>it is usually preferable to change the limits so as to correspond with the change in variable. In this manner, there will be no need to return to the original variable of integration</a:t>
            </a:r>
            <a:r>
              <a:rPr lang="en-PH" b="1" i="1" dirty="0"/>
              <a:t>.</a:t>
            </a:r>
          </a:p>
        </p:txBody>
      </p:sp>
    </p:spTree>
    <p:extLst>
      <p:ext uri="{BB962C8B-B14F-4D97-AF65-F5344CB8AC3E}">
        <p14:creationId xmlns="" xmlns:p14="http://schemas.microsoft.com/office/powerpoint/2010/main" val="2444723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648200" cy="9144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990600"/>
                <a:ext cx="8610600" cy="5715000"/>
              </a:xfrm>
            </p:spPr>
            <p:txBody>
              <a:bodyPr/>
              <a:lstStyle/>
              <a:p>
                <a:pPr marL="0" indent="0">
                  <a:buNone/>
                </a:pPr>
                <a:r>
                  <a:rPr lang="en-PH" dirty="0" smtClean="0"/>
                  <a:t>Evaluate by algebraic substitution. </a:t>
                </a:r>
              </a:p>
              <a:p>
                <a:pPr marL="0" indent="0">
                  <a:buNone/>
                </a:pPr>
                <a14:m>
                  <m:oMath xmlns:m="http://schemas.openxmlformats.org/officeDocument/2006/math">
                    <m:r>
                      <a:rPr lang="en-US" b="0" i="0" smtClean="0">
                        <a:latin typeface="Cambria Math"/>
                      </a:rPr>
                      <m:t>   1.</m:t>
                    </m:r>
                    <m:r>
                      <a:rPr lang="en-PH">
                        <a:latin typeface="Cambria Math"/>
                      </a:rPr>
                      <m:t>    </m:t>
                    </m:r>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
                              <a:rPr lang="en-PH" i="1">
                                <a:latin typeface="Cambria Math"/>
                              </a:rPr>
                              <m:t>1+</m:t>
                            </m:r>
                            <m:rad>
                              <m:radPr>
                                <m:ctrlPr>
                                  <a:rPr lang="en-PH" i="1">
                                    <a:latin typeface="Cambria Math"/>
                                  </a:rPr>
                                </m:ctrlPr>
                              </m:radPr>
                              <m:deg>
                                <m:r>
                                  <a:rPr lang="en-PH" i="1">
                                    <a:latin typeface="Cambria Math"/>
                                  </a:rPr>
                                  <m:t>3</m:t>
                                </m:r>
                              </m:deg>
                              <m:e>
                                <m:r>
                                  <a:rPr lang="en-PH" i="1">
                                    <a:latin typeface="Cambria Math"/>
                                  </a:rPr>
                                  <m:t>𝑥</m:t>
                                </m:r>
                                <m:r>
                                  <a:rPr lang="en-PH" i="1">
                                    <a:latin typeface="Cambria Math"/>
                                  </a:rPr>
                                  <m:t>+1</m:t>
                                </m:r>
                              </m:e>
                            </m:rad>
                          </m:den>
                        </m:f>
                      </m:e>
                    </m:nary>
                  </m:oMath>
                </a14:m>
                <a:r>
                  <a:rPr lang="en-PH" dirty="0"/>
                  <a:t/>
                </a:r>
                <a:r>
                  <a:rPr lang="en-PH" dirty="0" smtClean="0"/>
                  <a:t>       2</a:t>
                </a:r>
                <a:r>
                  <a:rPr lang="en-PH" dirty="0"/>
                  <a:t>.</a:t>
                </a:r>
                <a:r>
                  <a:rPr lang="en-PH" dirty="0" smtClean="0"/>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ad>
                              <m:radPr>
                                <m:degHide m:val="on"/>
                                <m:ctrlPr>
                                  <a:rPr lang="en-PH" i="1">
                                    <a:latin typeface="Cambria Math"/>
                                  </a:rPr>
                                </m:ctrlPr>
                              </m:radPr>
                              <m:deg/>
                              <m:e>
                                <m:sSup>
                                  <m:sSupPr>
                                    <m:ctrlPr>
                                      <a:rPr lang="en-PH" i="1">
                                        <a:latin typeface="Cambria Math"/>
                                      </a:rPr>
                                    </m:ctrlPr>
                                  </m:sSupPr>
                                  <m:e>
                                    <m:r>
                                      <a:rPr lang="en-PH" i="1">
                                        <a:latin typeface="Cambria Math"/>
                                      </a:rPr>
                                      <m:t>𝑥</m:t>
                                    </m:r>
                                  </m:e>
                                  <m:sup>
                                    <m:r>
                                      <a:rPr lang="en-PH" i="1">
                                        <a:latin typeface="Cambria Math"/>
                                      </a:rPr>
                                      <m:t>2</m:t>
                                    </m:r>
                                    <m:r>
                                      <a:rPr lang="en-US" b="0" i="1" smtClean="0">
                                        <a:latin typeface="Cambria Math"/>
                                      </a:rPr>
                                      <m:t> </m:t>
                                    </m:r>
                                  </m:sup>
                                </m:sSup>
                                <m:r>
                                  <a:rPr lang="en-PH" i="1">
                                    <a:latin typeface="Cambria Math"/>
                                  </a:rPr>
                                  <m:t>−4</m:t>
                                </m:r>
                              </m:e>
                            </m:rad>
                          </m:num>
                          <m:den>
                            <m:r>
                              <a:rPr lang="en-PH" i="1">
                                <a:latin typeface="Cambria Math"/>
                              </a:rPr>
                              <m:t>𝑥</m:t>
                            </m:r>
                          </m:den>
                        </m:f>
                      </m:e>
                    </m:nary>
                  </m:oMath>
                </a14:m>
                <a:r>
                  <a:rPr lang="en-PH" dirty="0"/>
                  <a:t>dx</a:t>
                </a:r>
              </a:p>
              <a:p>
                <a:pPr marL="0" indent="0">
                  <a:buNone/>
                </a:pPr>
                <a:r>
                  <a:rPr lang="en-PH" dirty="0"/>
                  <a:t> </a:t>
                </a:r>
              </a:p>
              <a:p>
                <a:pPr marL="0" indent="0">
                  <a:buNone/>
                </a:pPr>
                <a:r>
                  <a:rPr lang="en-PH" dirty="0"/>
                  <a:t/>
                </a:r>
                <a:r>
                  <a:rPr lang="en-PH" dirty="0" smtClean="0"/>
                  <a:t> 3</a:t>
                </a:r>
                <a:r>
                  <a:rPr lang="en-PH" dirty="0"/>
                  <a:t>.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ad>
                              <m:radPr>
                                <m:degHide m:val="on"/>
                                <m:ctrlPr>
                                  <a:rPr lang="en-PH" i="1">
                                    <a:latin typeface="Cambria Math"/>
                                  </a:rPr>
                                </m:ctrlPr>
                              </m:radPr>
                              <m:deg/>
                              <m:e>
                                <m:r>
                                  <a:rPr lang="en-PH" i="1">
                                    <a:latin typeface="Cambria Math"/>
                                  </a:rPr>
                                  <m:t>𝑥</m:t>
                                </m:r>
                                <m:r>
                                  <a:rPr lang="en-PH" i="1">
                                    <a:latin typeface="Cambria Math"/>
                                  </a:rPr>
                                  <m:t> </m:t>
                                </m:r>
                              </m:e>
                            </m:rad>
                            <m:r>
                              <a:rPr lang="en-PH" i="1">
                                <a:latin typeface="Cambria Math"/>
                              </a:rPr>
                              <m:t>+</m:t>
                            </m:r>
                            <m:rad>
                              <m:radPr>
                                <m:ctrlPr>
                                  <a:rPr lang="en-PH" i="1">
                                    <a:latin typeface="Cambria Math"/>
                                  </a:rPr>
                                </m:ctrlPr>
                              </m:radPr>
                              <m:deg>
                                <m:r>
                                  <a:rPr lang="en-PH" i="1">
                                    <a:latin typeface="Cambria Math"/>
                                  </a:rPr>
                                  <m:t>4</m:t>
                                </m:r>
                              </m:deg>
                              <m:e>
                                <m:r>
                                  <a:rPr lang="en-PH" i="1">
                                    <a:latin typeface="Cambria Math"/>
                                  </a:rPr>
                                  <m:t>𝑥</m:t>
                                </m:r>
                              </m:e>
                            </m:rad>
                          </m:den>
                        </m:f>
                      </m:e>
                    </m:nary>
                  </m:oMath>
                </a14:m>
                <a:r>
                  <a:rPr lang="en-PH" dirty="0"/>
                  <a:t/>
                </a:r>
                <a:r>
                  <a:rPr lang="en-PH" dirty="0" smtClean="0"/>
                  <a:t/>
                </a:r>
                <a:r>
                  <a:rPr lang="en-PH" dirty="0"/>
                  <a:t>4. </a:t>
                </a:r>
                <a:r>
                  <a:rPr lang="en-PH" dirty="0" smtClean="0"/>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
                              <a:rPr lang="en-PH" i="1">
                                <a:latin typeface="Cambria Math"/>
                              </a:rPr>
                              <m:t>𝑥</m:t>
                            </m:r>
                            <m:r>
                              <a:rPr lang="en-PH" i="1">
                                <a:latin typeface="Cambria Math"/>
                              </a:rPr>
                              <m:t>+</m:t>
                            </m:r>
                            <m:rad>
                              <m:radPr>
                                <m:degHide m:val="on"/>
                                <m:ctrlPr>
                                  <a:rPr lang="en-PH" i="1">
                                    <a:latin typeface="Cambria Math"/>
                                  </a:rPr>
                                </m:ctrlPr>
                              </m:radPr>
                              <m:deg/>
                              <m:e>
                                <m:r>
                                  <a:rPr lang="en-PH" i="1">
                                    <a:latin typeface="Cambria Math"/>
                                  </a:rPr>
                                  <m:t>2</m:t>
                                </m:r>
                                <m:r>
                                  <a:rPr lang="en-PH" i="1">
                                    <a:latin typeface="Cambria Math"/>
                                  </a:rPr>
                                  <m:t>𝑥</m:t>
                                </m:r>
                                <m:r>
                                  <a:rPr lang="en-PH" i="1">
                                    <a:latin typeface="Cambria Math"/>
                                  </a:rPr>
                                  <m:t>+1</m:t>
                                </m:r>
                              </m:e>
                            </m:rad>
                          </m:den>
                        </m:f>
                      </m:e>
                    </m:nary>
                  </m:oMath>
                </a14:m>
                <a:endParaRPr lang="en-PH" dirty="0"/>
              </a:p>
              <a:p>
                <a:pPr marL="0" indent="0">
                  <a:buNone/>
                </a:pPr>
                <a:r>
                  <a:rPr lang="en-PH" dirty="0"/>
                  <a:t> </a:t>
                </a:r>
              </a:p>
              <a:p>
                <a:pPr marL="0" indent="0">
                  <a:buNone/>
                </a:pPr>
                <a:r>
                  <a:rPr lang="en-PH" dirty="0"/>
                  <a:t/>
                </a:r>
                <a14:m>
                  <m:oMath xmlns:m="http://schemas.openxmlformats.org/officeDocument/2006/math">
                    <m:r>
                      <a:rPr lang="en-PH" i="1">
                        <a:latin typeface="Cambria Math"/>
                      </a:rPr>
                      <m:t>5.   </m:t>
                    </m:r>
                    <m:r>
                      <a:rPr lang="en-US" b="0" i="1" smtClean="0">
                        <a:latin typeface="Cambria Math"/>
                      </a:rPr>
                      <m:t>  </m:t>
                    </m:r>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sin</m:t>
                            </m:r>
                          </m:fName>
                          <m:e>
                            <m:rad>
                              <m:radPr>
                                <m:degHide m:val="on"/>
                                <m:ctrlPr>
                                  <a:rPr lang="en-PH" i="1">
                                    <a:latin typeface="Cambria Math"/>
                                  </a:rPr>
                                </m:ctrlPr>
                              </m:radPr>
                              <m:deg/>
                              <m:e>
                                <m:r>
                                  <a:rPr lang="en-PH" i="1">
                                    <a:latin typeface="Cambria Math"/>
                                  </a:rPr>
                                  <m:t>𝑥</m:t>
                                </m:r>
                                <m:r>
                                  <a:rPr lang="en-PH" i="1">
                                    <a:latin typeface="Cambria Math"/>
                                  </a:rPr>
                                  <m:t> </m:t>
                                </m:r>
                              </m:e>
                            </m:rad>
                            <m:r>
                              <a:rPr lang="en-PH" i="1">
                                <a:latin typeface="Cambria Math"/>
                              </a:rPr>
                              <m:t>𝑑𝑥</m:t>
                            </m:r>
                          </m:e>
                        </m:func>
                      </m:e>
                    </m:nary>
                  </m:oMath>
                </a14:m>
                <a:r>
                  <a:rPr lang="en-PH" dirty="0"/>
                  <a:t/>
                </a:r>
                <a:r>
                  <a:rPr lang="en-PH" dirty="0" smtClean="0"/>
                  <a:t>       6</a:t>
                </a:r>
                <a:r>
                  <a:rPr lang="en-PH" dirty="0"/>
                  <a:t>.</a:t>
                </a:r>
                <a:r>
                  <a:rPr lang="en-PH" dirty="0" smtClean="0"/>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ad>
                              <m:radPr>
                                <m:degHide m:val="on"/>
                                <m:ctrlPr>
                                  <a:rPr lang="en-PH" i="1">
                                    <a:latin typeface="Cambria Math"/>
                                  </a:rPr>
                                </m:ctrlPr>
                              </m:radPr>
                              <m:deg/>
                              <m:e>
                                <m:r>
                                  <a:rPr lang="en-PH" i="1">
                                    <a:latin typeface="Cambria Math"/>
                                  </a:rPr>
                                  <m:t>1+</m:t>
                                </m:r>
                                <m:rad>
                                  <m:radPr>
                                    <m:degHide m:val="on"/>
                                    <m:ctrlPr>
                                      <a:rPr lang="en-PH" i="1">
                                        <a:latin typeface="Cambria Math"/>
                                      </a:rPr>
                                    </m:ctrlPr>
                                  </m:radPr>
                                  <m:deg/>
                                  <m:e>
                                    <m:r>
                                      <a:rPr lang="en-PH" i="1">
                                        <a:latin typeface="Cambria Math"/>
                                      </a:rPr>
                                      <m:t>𝑥</m:t>
                                    </m:r>
                                  </m:e>
                                </m:rad>
                              </m:e>
                            </m:rad>
                          </m:den>
                        </m:f>
                      </m:e>
                    </m:nary>
                  </m:oMath>
                </a14:m>
                <a:endParaRPr lang="en-PH" dirty="0" smtClean="0"/>
              </a:p>
              <a:p>
                <a:pPr marL="0" indent="0">
                  <a:buNone/>
                </a:pPr>
                <a:r>
                  <a:rPr lang="en-PH" dirty="0" smtClean="0"/>
                  <a:t>   7. </a:t>
                </a:r>
                <a14:m>
                  <m:oMath xmlns:m="http://schemas.openxmlformats.org/officeDocument/2006/math">
                    <m:nary>
                      <m:naryPr>
                        <m:limLoc m:val="undOvr"/>
                        <m:ctrlPr>
                          <a:rPr lang="en-PH" i="1" smtClean="0">
                            <a:latin typeface="Cambria Math"/>
                          </a:rPr>
                        </m:ctrlPr>
                      </m:naryPr>
                      <m:sub>
                        <m:r>
                          <m:rPr>
                            <m:brk m:alnAt="24"/>
                          </m:rPr>
                          <a:rPr lang="en-US" b="0" i="1" smtClean="0">
                            <a:latin typeface="Cambria Math"/>
                          </a:rPr>
                          <m:t>0</m:t>
                        </m:r>
                      </m:sub>
                      <m:sup>
                        <m:r>
                          <a:rPr lang="en-US" b="0" i="1" smtClean="0">
                            <a:latin typeface="Cambria Math"/>
                          </a:rPr>
                          <m:t>𝑎</m:t>
                        </m:r>
                      </m:sup>
                      <m:e>
                        <m:sSup>
                          <m:sSupPr>
                            <m:ctrlPr>
                              <a:rPr lang="en-PH" i="1" smtClean="0">
                                <a:latin typeface="Cambria Math"/>
                              </a:rPr>
                            </m:ctrlPr>
                          </m:sSupPr>
                          <m:e>
                            <m:r>
                              <a:rPr lang="en-US" b="0" i="1" smtClean="0">
                                <a:latin typeface="Cambria Math"/>
                              </a:rPr>
                              <m:t>𝑥</m:t>
                            </m:r>
                          </m:e>
                          <m:sup>
                            <m:r>
                              <a:rPr lang="en-US" b="0" i="1" smtClean="0">
                                <a:latin typeface="Cambria Math"/>
                              </a:rPr>
                              <m:t>3</m:t>
                            </m:r>
                          </m:sup>
                        </m:sSup>
                        <m:rad>
                          <m:radPr>
                            <m:degHide m:val="on"/>
                            <m:ctrlPr>
                              <a:rPr lang="en-PH" i="1" smtClean="0">
                                <a:latin typeface="Cambria Math"/>
                              </a:rPr>
                            </m:ctrlPr>
                          </m:radPr>
                          <m:deg/>
                          <m:e>
                            <m:sSup>
                              <m:sSupPr>
                                <m:ctrlPr>
                                  <a:rPr lang="en-PH"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𝑑𝑥</m:t>
                            </m:r>
                          </m:e>
                        </m:rad>
                      </m:e>
                    </m:nary>
                  </m:oMath>
                </a14:m>
                <a:r>
                  <a:rPr lang="en-PH" dirty="0" smtClean="0"/>
                  <a:t>        8. </a:t>
                </a:r>
                <a14:m>
                  <m:oMath xmlns:m="http://schemas.openxmlformats.org/officeDocument/2006/math">
                    <m:nary>
                      <m:naryPr>
                        <m:limLoc m:val="undOvr"/>
                        <m:ctrlPr>
                          <a:rPr lang="en-PH" i="1" smtClean="0">
                            <a:latin typeface="Cambria Math"/>
                          </a:rPr>
                        </m:ctrlPr>
                      </m:naryPr>
                      <m:sub>
                        <m:r>
                          <m:rPr>
                            <m:brk m:alnAt="24"/>
                          </m:rPr>
                          <a:rPr lang="en-US" b="0" i="1" smtClean="0">
                            <a:latin typeface="Cambria Math"/>
                          </a:rPr>
                          <m:t>0</m:t>
                        </m:r>
                      </m:sub>
                      <m:sup>
                        <m:r>
                          <a:rPr lang="en-US" b="0" i="1" smtClean="0">
                            <a:latin typeface="Cambria Math"/>
                          </a:rPr>
                          <m:t>4</m:t>
                        </m:r>
                      </m:sup>
                      <m:e>
                        <m:r>
                          <a:rPr lang="en-US" b="0" i="1" smtClean="0">
                            <a:latin typeface="Cambria Math"/>
                          </a:rPr>
                          <m:t>𝑙𝑛</m:t>
                        </m:r>
                        <m:d>
                          <m:dPr>
                            <m:ctrlPr>
                              <a:rPr lang="en-US" b="0" i="1" smtClean="0">
                                <a:latin typeface="Cambria Math"/>
                              </a:rPr>
                            </m:ctrlPr>
                          </m:dPr>
                          <m:e>
                            <m:rad>
                              <m:radPr>
                                <m:degHide m:val="on"/>
                                <m:ctrlPr>
                                  <a:rPr lang="en-US" b="0" i="1" smtClean="0">
                                    <a:latin typeface="Cambria Math"/>
                                  </a:rPr>
                                </m:ctrlPr>
                              </m:radPr>
                              <m:deg/>
                              <m:e>
                                <m:r>
                                  <a:rPr lang="en-US" b="0" i="1" smtClean="0">
                                    <a:latin typeface="Cambria Math"/>
                                  </a:rPr>
                                  <m:t>𝑧</m:t>
                                </m:r>
                              </m:e>
                            </m:rad>
                            <m:r>
                              <a:rPr lang="en-US" b="0" i="1" smtClean="0">
                                <a:latin typeface="Cambria Math"/>
                              </a:rPr>
                              <m:t>+2</m:t>
                            </m:r>
                          </m:e>
                        </m:d>
                        <m:r>
                          <a:rPr lang="en-US" b="0" i="1" smtClean="0">
                            <a:latin typeface="Cambria Math"/>
                          </a:rPr>
                          <m:t>𝑑𝑧</m:t>
                        </m:r>
                      </m:e>
                    </m:nary>
                  </m:oMath>
                </a14:m>
                <a:endParaRPr lang="en-PH"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90600"/>
                <a:ext cx="8610600" cy="5715000"/>
              </a:xfrm>
              <a:blipFill rotWithShape="1">
                <a:blip r:embed="rId2" cstate="print"/>
                <a:stretch>
                  <a:fillRect l="-1841" t="-1387"/>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4043141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RECIPROCAL SUBSTITUTION</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600200"/>
                <a:ext cx="8229600" cy="4800600"/>
              </a:xfrm>
            </p:spPr>
            <p:txBody>
              <a:bodyPr/>
              <a:lstStyle/>
              <a:p>
                <a:pPr marL="0" indent="0">
                  <a:buNone/>
                </a:pPr>
                <a:r>
                  <a:rPr lang="en-PH" dirty="0" smtClean="0"/>
                  <a:t>Another substitution which is quite useful </a:t>
                </a:r>
                <a:r>
                  <a:rPr lang="en-PH" b="1" dirty="0" smtClean="0"/>
                  <a:t/>
                </a:r>
                <a:r>
                  <a:rPr lang="en-PH" dirty="0" smtClean="0"/>
                  <a:t>is</a:t>
                </a:r>
                <a:r>
                  <a:rPr lang="en-PH" b="1" dirty="0" smtClean="0"/>
                  <a:t/>
                </a:r>
                <a14:m>
                  <m:oMath xmlns:m="http://schemas.openxmlformats.org/officeDocument/2006/math">
                    <m:r>
                      <a:rPr lang="en-PH" b="1" i="1">
                        <a:latin typeface="Cambria Math"/>
                      </a:rPr>
                      <m:t> </m:t>
                    </m:r>
                    <m:r>
                      <a:rPr lang="en-US" b="1" i="1" smtClean="0">
                        <a:latin typeface="Cambria Math"/>
                      </a:rPr>
                      <m:t>                           </m:t>
                    </m:r>
                    <m:r>
                      <a:rPr lang="en-US" b="1" i="1" smtClean="0">
                        <a:latin typeface="Cambria Math"/>
                      </a:rPr>
                      <m:t>𝒙</m:t>
                    </m:r>
                    <m:r>
                      <a:rPr lang="en-US" b="1" i="1" smtClean="0">
                        <a:latin typeface="Cambria Math"/>
                      </a:rPr>
                      <m:t>=</m:t>
                    </m:r>
                    <m:f>
                      <m:fPr>
                        <m:ctrlPr>
                          <a:rPr lang="en-PH" b="1" i="1" dirty="0" smtClean="0">
                            <a:latin typeface="Cambria Math"/>
                          </a:rPr>
                        </m:ctrlPr>
                      </m:fPr>
                      <m:num>
                        <m:r>
                          <a:rPr lang="en-US" b="1" i="1" dirty="0" smtClean="0">
                            <a:latin typeface="Cambria Math"/>
                          </a:rPr>
                          <m:t>𝟏</m:t>
                        </m:r>
                      </m:num>
                      <m:den>
                        <m:r>
                          <a:rPr lang="en-US" b="1" i="1" dirty="0" smtClean="0">
                            <a:latin typeface="Cambria Math"/>
                          </a:rPr>
                          <m:t>𝒛</m:t>
                        </m:r>
                      </m:den>
                    </m:f>
                    <m:r>
                      <a:rPr lang="en-US" b="1" i="1" smtClean="0">
                        <a:latin typeface="Cambria Math"/>
                      </a:rPr>
                      <m:t>  </m:t>
                    </m:r>
                    <m:r>
                      <a:rPr lang="en-PH" b="1" i="1">
                        <a:latin typeface="Cambria Math"/>
                      </a:rPr>
                      <m:t>,     </m:t>
                    </m:r>
                    <m:r>
                      <a:rPr lang="en-PH" b="1" i="1">
                        <a:latin typeface="Cambria Math"/>
                      </a:rPr>
                      <m:t>𝒅𝒙</m:t>
                    </m:r>
                    <m:r>
                      <a:rPr lang="en-PH" b="1" i="1">
                        <a:latin typeface="Cambria Math"/>
                      </a:rPr>
                      <m:t>=−</m:t>
                    </m:r>
                    <m:f>
                      <m:fPr>
                        <m:ctrlPr>
                          <a:rPr lang="en-PH" b="1" i="1">
                            <a:latin typeface="Cambria Math"/>
                          </a:rPr>
                        </m:ctrlPr>
                      </m:fPr>
                      <m:num>
                        <m:r>
                          <a:rPr lang="en-PH" b="1" i="1">
                            <a:latin typeface="Cambria Math"/>
                          </a:rPr>
                          <m:t>𝒅𝒛</m:t>
                        </m:r>
                      </m:num>
                      <m:den>
                        <m:sSup>
                          <m:sSupPr>
                            <m:ctrlPr>
                              <a:rPr lang="en-PH" b="1" i="1">
                                <a:latin typeface="Cambria Math"/>
                              </a:rPr>
                            </m:ctrlPr>
                          </m:sSupPr>
                          <m:e>
                            <m:r>
                              <a:rPr lang="en-PH" b="1" i="1">
                                <a:latin typeface="Cambria Math"/>
                              </a:rPr>
                              <m:t>𝒛</m:t>
                            </m:r>
                          </m:e>
                          <m:sup>
                            <m:r>
                              <a:rPr lang="en-PH" b="1" i="1">
                                <a:latin typeface="Cambria Math"/>
                              </a:rPr>
                              <m:t>𝟐</m:t>
                            </m:r>
                          </m:sup>
                        </m:sSup>
                      </m:den>
                    </m:f>
                  </m:oMath>
                </a14:m>
                <a:r>
                  <a:rPr lang="en-PH" b="1" dirty="0"/>
                  <a:t/>
                </a:r>
              </a:p>
              <a:p>
                <a:pPr marL="0" indent="0">
                  <a:buNone/>
                </a:pPr>
                <a:r>
                  <a:rPr lang="en-PH" dirty="0" smtClean="0"/>
                  <a:t> which </a:t>
                </a:r>
                <a:r>
                  <a:rPr lang="en-PH" dirty="0"/>
                  <a:t>is called reciprocal substitution. This </a:t>
                </a:r>
                <a:r>
                  <a:rPr lang="en-PH" dirty="0" smtClean="0"/>
                  <a:t>   method </a:t>
                </a:r>
                <a:r>
                  <a:rPr lang="en-PH" dirty="0"/>
                  <a:t>unlike the previous substitution will not convert an irrational integrand to a rational one. However, when it is indicated, this substitution will transform the integral so that generally the integration formulas can be applied.</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cstate="print"/>
                <a:stretch>
                  <a:fillRect l="-1852" t="-1652" r="-1778"/>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3830951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EXAMPLE</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600200"/>
                <a:ext cx="8229600" cy="4724400"/>
              </a:xfrm>
            </p:spPr>
            <p:txBody>
              <a:bodyPr/>
              <a:lstStyle/>
              <a:p>
                <a:r>
                  <a:rPr lang="en-PH" dirty="0" smtClean="0"/>
                  <a:t>Evaluate the following integrals.</a:t>
                </a:r>
              </a:p>
              <a:p>
                <a:pPr marL="0" indent="0">
                  <a:buNone/>
                </a:pPr>
                <a:r>
                  <a:rPr lang="en-PH" dirty="0"/>
                  <a:t>1</a:t>
                </a:r>
                <a:r>
                  <a:rPr lang="en-PH" dirty="0" smtClean="0"/>
                  <a:t>.   </a:t>
                </a:r>
                <a14:m>
                  <m:oMath xmlns:m="http://schemas.openxmlformats.org/officeDocument/2006/math">
                    <m:nary>
                      <m:naryPr>
                        <m:limLoc m:val="undOvr"/>
                        <m:subHide m:val="on"/>
                        <m:supHide m:val="on"/>
                        <m:ctrlPr>
                          <a:rPr lang="en-PH" i="1">
                            <a:latin typeface="Cambria Math"/>
                          </a:rPr>
                        </m:ctrlPr>
                      </m:naryPr>
                      <m:sub/>
                      <m:sup/>
                      <m:e>
                        <m:f>
                          <m:fPr>
                            <m:ctrlPr>
                              <a:rPr lang="en-PH" i="1" smtClean="0">
                                <a:latin typeface="Cambria Math"/>
                              </a:rPr>
                            </m:ctrlPr>
                          </m:fPr>
                          <m:num>
                            <m:rad>
                              <m:radPr>
                                <m:degHide m:val="on"/>
                                <m:ctrlPr>
                                  <a:rPr lang="en-PH" i="1" smtClean="0">
                                    <a:latin typeface="Cambria Math"/>
                                  </a:rPr>
                                </m:ctrlPr>
                              </m:radPr>
                              <m:deg/>
                              <m:e>
                                <m:r>
                                  <a:rPr lang="en-US" b="0" i="1" smtClean="0">
                                    <a:latin typeface="Cambria Math"/>
                                  </a:rPr>
                                  <m:t>4−</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e>
                            </m:rad>
                          </m:num>
                          <m:den>
                            <m:sSup>
                              <m:sSupPr>
                                <m:ctrlPr>
                                  <a:rPr lang="en-PH" i="1" smtClean="0">
                                    <a:latin typeface="Cambria Math"/>
                                  </a:rPr>
                                </m:ctrlPr>
                              </m:sSupPr>
                              <m:e>
                                <m:r>
                                  <a:rPr lang="en-US" b="0" i="1" smtClean="0">
                                    <a:latin typeface="Cambria Math"/>
                                  </a:rPr>
                                  <m:t>𝑥</m:t>
                                </m:r>
                              </m:e>
                              <m:sup>
                                <m:r>
                                  <a:rPr lang="en-US" b="0" i="1" smtClean="0">
                                    <a:latin typeface="Cambria Math"/>
                                  </a:rPr>
                                  <m:t>4</m:t>
                                </m:r>
                              </m:sup>
                            </m:sSup>
                          </m:den>
                        </m:f>
                        <m:r>
                          <a:rPr lang="en-US" b="0" i="1" smtClean="0">
                            <a:latin typeface="Cambria Math"/>
                          </a:rPr>
                          <m:t>𝑑𝑥</m:t>
                        </m:r>
                      </m:e>
                    </m:nary>
                  </m:oMath>
                </a14:m>
                <a:r>
                  <a:rPr lang="en-PH" dirty="0"/>
                  <a:t/>
                </a:r>
                <a:r>
                  <a:rPr lang="en-PH" dirty="0" smtClean="0"/>
                  <a:t/>
                </a:r>
                <a:r>
                  <a:rPr lang="en-PH" dirty="0"/>
                  <a:t>4. </a:t>
                </a:r>
                <a14:m>
                  <m:oMath xmlns:m="http://schemas.openxmlformats.org/officeDocument/2006/math">
                    <m:nary>
                      <m:naryPr>
                        <m:limLoc m:val="undOvr"/>
                        <m:ctrlPr>
                          <a:rPr lang="en-PH" i="1">
                            <a:latin typeface="Cambria Math"/>
                          </a:rPr>
                        </m:ctrlPr>
                      </m:naryPr>
                      <m:sub>
                        <m:f>
                          <m:fPr>
                            <m:ctrlPr>
                              <a:rPr lang="en-PH" i="1">
                                <a:latin typeface="Cambria Math"/>
                              </a:rPr>
                            </m:ctrlPr>
                          </m:fPr>
                          <m:num>
                            <m:r>
                              <a:rPr lang="en-PH" i="1">
                                <a:latin typeface="Cambria Math"/>
                              </a:rPr>
                              <m:t>5</m:t>
                            </m:r>
                          </m:num>
                          <m:den>
                            <m:r>
                              <a:rPr lang="en-PH" i="1">
                                <a:latin typeface="Cambria Math"/>
                              </a:rPr>
                              <m:t>4</m:t>
                            </m:r>
                          </m:den>
                        </m:f>
                      </m:sub>
                      <m:sup>
                        <m:f>
                          <m:fPr>
                            <m:ctrlPr>
                              <a:rPr lang="en-PH" i="1">
                                <a:latin typeface="Cambria Math"/>
                              </a:rPr>
                            </m:ctrlPr>
                          </m:fPr>
                          <m:num>
                            <m:r>
                              <a:rPr lang="en-PH" i="1">
                                <a:latin typeface="Cambria Math"/>
                              </a:rPr>
                              <m:t>5</m:t>
                            </m:r>
                          </m:num>
                          <m:den>
                            <m:r>
                              <a:rPr lang="en-PH" i="1">
                                <a:latin typeface="Cambria Math"/>
                              </a:rPr>
                              <m:t>3</m:t>
                            </m:r>
                          </m:den>
                        </m:f>
                      </m:sup>
                      <m:e>
                        <m:f>
                          <m:fPr>
                            <m:ctrlPr>
                              <a:rPr lang="en-PH" i="1">
                                <a:latin typeface="Cambria Math"/>
                              </a:rPr>
                            </m:ctrlPr>
                          </m:fPr>
                          <m:num>
                            <m:r>
                              <a:rPr lang="en-PH" i="1">
                                <a:latin typeface="Cambria Math"/>
                              </a:rPr>
                              <m:t>𝑑𝑥</m:t>
                            </m:r>
                          </m:num>
                          <m:den>
                            <m:sSup>
                              <m:sSupPr>
                                <m:ctrlPr>
                                  <a:rPr lang="en-PH" i="1">
                                    <a:latin typeface="Cambria Math"/>
                                  </a:rPr>
                                </m:ctrlPr>
                              </m:sSupPr>
                              <m:e>
                                <m:r>
                                  <a:rPr lang="en-PH" i="1">
                                    <a:latin typeface="Cambria Math"/>
                                  </a:rPr>
                                  <m:t>𝑥</m:t>
                                </m:r>
                              </m:e>
                              <m:sup>
                                <m:r>
                                  <a:rPr lang="en-PH" i="1">
                                    <a:latin typeface="Cambria Math"/>
                                  </a:rPr>
                                  <m:t>2</m:t>
                                </m:r>
                                <m:rad>
                                  <m:radPr>
                                    <m:degHide m:val="on"/>
                                    <m:ctrlPr>
                                      <a:rPr lang="en-PH" i="1">
                                        <a:latin typeface="Cambria Math"/>
                                      </a:rPr>
                                    </m:ctrlPr>
                                  </m:radPr>
                                  <m:deg/>
                                  <m:e>
                                    <m:sSup>
                                      <m:sSupPr>
                                        <m:ctrlPr>
                                          <a:rPr lang="en-PH" i="1">
                                            <a:latin typeface="Cambria Math"/>
                                          </a:rPr>
                                        </m:ctrlPr>
                                      </m:sSupPr>
                                      <m:e>
                                        <m:r>
                                          <a:rPr lang="en-PH" i="1">
                                            <a:latin typeface="Cambria Math"/>
                                          </a:rPr>
                                          <m:t>𝑥</m:t>
                                        </m:r>
                                      </m:e>
                                      <m:sup>
                                        <m:r>
                                          <a:rPr lang="en-PH" i="1">
                                            <a:latin typeface="Cambria Math"/>
                                          </a:rPr>
                                          <m:t>2</m:t>
                                        </m:r>
                                      </m:sup>
                                    </m:sSup>
                                    <m:r>
                                      <a:rPr lang="en-PH" i="1">
                                        <a:latin typeface="Cambria Math"/>
                                      </a:rPr>
                                      <m:t>−1</m:t>
                                    </m:r>
                                  </m:e>
                                </m:rad>
                              </m:sup>
                            </m:sSup>
                          </m:den>
                        </m:f>
                      </m:e>
                    </m:nary>
                  </m:oMath>
                </a14:m>
                <a:endParaRPr lang="en-PH" dirty="0"/>
              </a:p>
              <a:p>
                <a:pPr marL="0" indent="0">
                  <a:buNone/>
                </a:pPr>
                <a:r>
                  <a:rPr lang="en-PH" dirty="0"/>
                  <a:t>2. </a:t>
                </a:r>
                <a:r>
                  <a:rPr lang="en-PH" dirty="0" smtClean="0"/>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
                              <a:rPr lang="en-PH" i="1">
                                <a:latin typeface="Cambria Math"/>
                              </a:rPr>
                              <m:t>𝑥</m:t>
                            </m:r>
                            <m:rad>
                              <m:radPr>
                                <m:degHide m:val="on"/>
                                <m:ctrlPr>
                                  <a:rPr lang="en-PH" i="1">
                                    <a:latin typeface="Cambria Math"/>
                                  </a:rPr>
                                </m:ctrlPr>
                              </m:radPr>
                              <m:deg/>
                              <m:e>
                                <m:sSup>
                                  <m:sSupPr>
                                    <m:ctrlPr>
                                      <a:rPr lang="en-PH" i="1">
                                        <a:latin typeface="Cambria Math"/>
                                      </a:rPr>
                                    </m:ctrlPr>
                                  </m:sSupPr>
                                  <m:e>
                                    <m:r>
                                      <a:rPr lang="en-PH" i="1">
                                        <a:latin typeface="Cambria Math"/>
                                      </a:rPr>
                                      <m:t>𝑥</m:t>
                                    </m:r>
                                  </m:e>
                                  <m:sup>
                                    <m:r>
                                      <a:rPr lang="en-PH" i="1">
                                        <a:latin typeface="Cambria Math"/>
                                      </a:rPr>
                                      <m:t>2</m:t>
                                    </m:r>
                                  </m:sup>
                                </m:sSup>
                                <m:r>
                                  <a:rPr lang="en-PH" i="1">
                                    <a:latin typeface="Cambria Math"/>
                                  </a:rPr>
                                  <m:t>+4</m:t>
                                </m:r>
                                <m:r>
                                  <a:rPr lang="en-PH" i="1">
                                    <a:latin typeface="Cambria Math"/>
                                  </a:rPr>
                                  <m:t>𝑥</m:t>
                                </m:r>
                                <m:r>
                                  <a:rPr lang="en-PH" i="1">
                                    <a:latin typeface="Cambria Math"/>
                                  </a:rPr>
                                  <m:t>−4</m:t>
                                </m:r>
                              </m:e>
                            </m:rad>
                          </m:den>
                        </m:f>
                      </m:e>
                    </m:nary>
                    <m:r>
                      <a:rPr lang="en-PH" i="1">
                        <a:latin typeface="Cambria Math"/>
                      </a:rPr>
                      <m:t> </m:t>
                    </m:r>
                  </m:oMath>
                </a14:m>
                <a:r>
                  <a:rPr lang="en-PH" dirty="0"/>
                  <a:t/>
                </a:r>
                <a:r>
                  <a:rPr lang="en-PH" dirty="0" smtClean="0"/>
                  <a:t/>
                </a:r>
                <a:r>
                  <a:rPr lang="en-PH" dirty="0"/>
                  <a:t>5. </a:t>
                </a:r>
                <a14:m>
                  <m:oMath xmlns:m="http://schemas.openxmlformats.org/officeDocument/2006/math">
                    <m:nary>
                      <m:naryPr>
                        <m:limLoc m:val="undOvr"/>
                        <m:ctrlPr>
                          <a:rPr lang="en-PH" i="1">
                            <a:latin typeface="Cambria Math"/>
                          </a:rPr>
                        </m:ctrlPr>
                      </m:naryPr>
                      <m:sub>
                        <m:r>
                          <m:rPr>
                            <m:brk m:alnAt="24"/>
                          </m:rPr>
                          <a:rPr lang="en-PH" i="1">
                            <a:latin typeface="Cambria Math"/>
                          </a:rPr>
                          <m:t>1</m:t>
                        </m:r>
                      </m:sub>
                      <m:sup>
                        <m:rad>
                          <m:radPr>
                            <m:degHide m:val="on"/>
                            <m:ctrlPr>
                              <a:rPr lang="en-PH" i="1">
                                <a:latin typeface="Cambria Math"/>
                              </a:rPr>
                            </m:ctrlPr>
                          </m:radPr>
                          <m:deg/>
                          <m:e>
                            <m:r>
                              <a:rPr lang="en-PH" i="1">
                                <a:latin typeface="Cambria Math"/>
                              </a:rPr>
                              <m:t>6</m:t>
                            </m:r>
                          </m:e>
                        </m:rad>
                      </m:sup>
                      <m:e>
                        <m:f>
                          <m:fPr>
                            <m:ctrlPr>
                              <a:rPr lang="en-PH" i="1">
                                <a:latin typeface="Cambria Math"/>
                              </a:rPr>
                            </m:ctrlPr>
                          </m:fPr>
                          <m:num>
                            <m:rad>
                              <m:radPr>
                                <m:degHide m:val="on"/>
                                <m:ctrlPr>
                                  <a:rPr lang="en-PH" i="1">
                                    <a:latin typeface="Cambria Math"/>
                                  </a:rPr>
                                </m:ctrlPr>
                              </m:radPr>
                              <m:deg/>
                              <m:e>
                                <m:r>
                                  <a:rPr lang="en-PH" i="1">
                                    <a:latin typeface="Cambria Math"/>
                                  </a:rPr>
                                  <m:t>3+</m:t>
                                </m:r>
                                <m:sSup>
                                  <m:sSupPr>
                                    <m:ctrlPr>
                                      <a:rPr lang="en-PH" i="1">
                                        <a:latin typeface="Cambria Math"/>
                                      </a:rPr>
                                    </m:ctrlPr>
                                  </m:sSupPr>
                                  <m:e>
                                    <m:r>
                                      <a:rPr lang="en-PH" i="1">
                                        <a:latin typeface="Cambria Math"/>
                                      </a:rPr>
                                      <m:t>𝑥</m:t>
                                    </m:r>
                                  </m:e>
                                  <m:sup>
                                    <m:r>
                                      <a:rPr lang="en-PH" i="1">
                                        <a:latin typeface="Cambria Math"/>
                                      </a:rPr>
                                      <m:t>2</m:t>
                                    </m:r>
                                  </m:sup>
                                </m:sSup>
                              </m:e>
                            </m:rad>
                          </m:num>
                          <m:den>
                            <m:sSup>
                              <m:sSupPr>
                                <m:ctrlPr>
                                  <a:rPr lang="en-PH" i="1">
                                    <a:latin typeface="Cambria Math"/>
                                  </a:rPr>
                                </m:ctrlPr>
                              </m:sSupPr>
                              <m:e>
                                <m:r>
                                  <a:rPr lang="en-PH" i="1">
                                    <a:latin typeface="Cambria Math"/>
                                  </a:rPr>
                                  <m:t>𝑥</m:t>
                                </m:r>
                              </m:e>
                              <m:sup>
                                <m:r>
                                  <a:rPr lang="en-PH" i="1">
                                    <a:latin typeface="Cambria Math"/>
                                  </a:rPr>
                                  <m:t>4</m:t>
                                </m:r>
                              </m:sup>
                            </m:sSup>
                          </m:den>
                        </m:f>
                      </m:e>
                    </m:nary>
                    <m:r>
                      <a:rPr lang="en-PH" i="1">
                        <a:latin typeface="Cambria Math"/>
                      </a:rPr>
                      <m:t>𝑑𝑥</m:t>
                    </m:r>
                  </m:oMath>
                </a14:m>
                <a:endParaRPr lang="en-PH" dirty="0"/>
              </a:p>
              <a:p>
                <a:pPr marL="0" indent="0">
                  <a:buNone/>
                </a:pPr>
                <a:r>
                  <a:rPr lang="en-PH" dirty="0" smtClean="0"/>
                  <a:t>3.   </a:t>
                </a:r>
                <a14:m>
                  <m:oMath xmlns:m="http://schemas.openxmlformats.org/officeDocument/2006/math">
                    <m:nary>
                      <m:naryPr>
                        <m:limLoc m:val="undOvr"/>
                        <m:ctrlPr>
                          <a:rPr lang="en-PH" i="1" smtClean="0">
                            <a:latin typeface="Cambria Math"/>
                          </a:rPr>
                        </m:ctrlPr>
                      </m:naryPr>
                      <m:sub>
                        <m:r>
                          <m:rPr>
                            <m:brk m:alnAt="24"/>
                          </m:rPr>
                          <a:rPr lang="en-US" b="0" i="1" smtClean="0">
                            <a:latin typeface="Cambria Math"/>
                          </a:rPr>
                          <m:t>1</m:t>
                        </m:r>
                      </m:sub>
                      <m:sup>
                        <m:r>
                          <a:rPr lang="en-US" b="0" i="1" smtClean="0">
                            <a:latin typeface="Cambria Math"/>
                          </a:rPr>
                          <m:t>4</m:t>
                        </m:r>
                      </m:sup>
                      <m:e>
                        <m:f>
                          <m:fPr>
                            <m:ctrlPr>
                              <a:rPr lang="en-PH" i="1" smtClean="0">
                                <a:latin typeface="Cambria Math"/>
                              </a:rPr>
                            </m:ctrlPr>
                          </m:fPr>
                          <m:num>
                            <m:r>
                              <a:rPr lang="en-US" b="0" i="1" smtClean="0">
                                <a:latin typeface="Cambria Math"/>
                              </a:rPr>
                              <m:t>𝑑𝑥</m:t>
                            </m:r>
                          </m:num>
                          <m:den>
                            <m:r>
                              <a:rPr lang="en-US" b="0" i="1" smtClean="0">
                                <a:latin typeface="Cambria Math"/>
                              </a:rPr>
                              <m:t>𝑥</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r>
                                  <a:rPr lang="en-US" b="0" i="1" smtClean="0">
                                    <a:latin typeface="Cambria Math"/>
                                  </a:rPr>
                                  <m:t>𝑥</m:t>
                                </m:r>
                                <m:r>
                                  <a:rPr lang="en-US" b="0" i="1" smtClean="0">
                                    <a:latin typeface="Cambria Math"/>
                                  </a:rPr>
                                  <m:t>−2</m:t>
                                </m:r>
                              </m:e>
                            </m:rad>
                          </m:den>
                        </m:f>
                      </m:e>
                    </m:nary>
                  </m:oMath>
                </a14:m>
                <a:endParaRPr lang="en-PH"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cstate="print"/>
                <a:stretch>
                  <a:fillRect l="-1852" t="-1677"/>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4058291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b="1" dirty="0" smtClean="0"/>
              <a:t>HALF ANGLE SUBSTITUTION</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smtClean="0"/>
                  <a:t>An integral which is a rational functions of the trigonometric function of an angle u can be transformed by  means of the substitution </a:t>
                </a:r>
                <a14:m>
                  <m:oMath xmlns:m="http://schemas.openxmlformats.org/officeDocument/2006/math">
                    <m:r>
                      <a:rPr lang="en-US" b="0" i="1" smtClean="0">
                        <a:latin typeface="Cambria Math"/>
                      </a:rPr>
                      <m:t>𝑧</m:t>
                    </m:r>
                    <m:r>
                      <a:rPr lang="en-US" b="0" i="1" smtClean="0">
                        <a:latin typeface="Cambria Math"/>
                      </a:rPr>
                      <m:t>=</m:t>
                    </m:r>
                    <m:r>
                      <a:rPr lang="en-US" b="0" i="1" smtClean="0">
                        <a:latin typeface="Cambria Math"/>
                      </a:rPr>
                      <m:t>𝑡𝑎𝑛</m:t>
                    </m:r>
                    <m:f>
                      <m:fPr>
                        <m:ctrlPr>
                          <a:rPr lang="en-US" i="1" dirty="0" smtClean="0">
                            <a:latin typeface="Cambria Math"/>
                          </a:rPr>
                        </m:ctrlPr>
                      </m:fPr>
                      <m:num>
                        <m:r>
                          <a:rPr lang="en-US" b="0" i="1" dirty="0" smtClean="0">
                            <a:latin typeface="Cambria Math"/>
                          </a:rPr>
                          <m:t>1</m:t>
                        </m:r>
                      </m:num>
                      <m:den>
                        <m:r>
                          <a:rPr lang="en-US" b="0" i="1" dirty="0" smtClean="0">
                            <a:latin typeface="Cambria Math"/>
                          </a:rPr>
                          <m:t>2</m:t>
                        </m:r>
                      </m:den>
                    </m:f>
                    <m:r>
                      <a:rPr lang="en-US" b="0" i="1" dirty="0" smtClean="0">
                        <a:latin typeface="Cambria Math"/>
                      </a:rPr>
                      <m:t>𝑢</m:t>
                    </m:r>
                    <m:r>
                      <a:rPr lang="en-US" b="0" i="1" smtClean="0">
                        <a:latin typeface="Cambria Math"/>
                      </a:rPr>
                      <m:t>,</m:t>
                    </m:r>
                  </m:oMath>
                </a14:m>
                <a:r>
                  <a:rPr lang="en-US" dirty="0" smtClean="0"/>
                  <a:t>  which is equivalent to the relations:</a:t>
                </a:r>
              </a:p>
              <a:p>
                <a14:m>
                  <m:oMath xmlns:m="http://schemas.openxmlformats.org/officeDocument/2006/math">
                    <m:r>
                      <a:rPr lang="en-US" b="0" i="1" smtClean="0">
                        <a:latin typeface="Cambria Math"/>
                      </a:rPr>
                      <m:t>𝑠𝑖𝑛𝑢</m:t>
                    </m:r>
                    <m:r>
                      <a:rPr lang="en-US" b="0" i="1" smtClean="0">
                        <a:latin typeface="Cambria Math"/>
                      </a:rPr>
                      <m:t>=</m:t>
                    </m:r>
                    <m:f>
                      <m:fPr>
                        <m:ctrlPr>
                          <a:rPr lang="en-US" b="0" i="1" smtClean="0">
                            <a:latin typeface="Cambria Math"/>
                          </a:rPr>
                        </m:ctrlPr>
                      </m:fPr>
                      <m:num>
                        <m:r>
                          <a:rPr lang="en-US" b="0" i="1" smtClean="0">
                            <a:latin typeface="Cambria Math"/>
                          </a:rPr>
                          <m:t>2</m:t>
                        </m:r>
                        <m:r>
                          <a:rPr lang="en-US" b="0" i="1" smtClean="0">
                            <a:latin typeface="Cambria Math"/>
                          </a:rPr>
                          <m:t>𝑧</m:t>
                        </m:r>
                      </m:num>
                      <m:den>
                        <m:r>
                          <a:rPr lang="en-US" b="0" i="1" smtClean="0">
                            <a:latin typeface="Cambria Math"/>
                          </a:rPr>
                          <m:t>1+</m:t>
                        </m:r>
                        <m:sSup>
                          <m:sSupPr>
                            <m:ctrlPr>
                              <a:rPr lang="en-US" b="0" i="1" smtClean="0">
                                <a:latin typeface="Cambria Math"/>
                              </a:rPr>
                            </m:ctrlPr>
                          </m:sSupPr>
                          <m:e>
                            <m:r>
                              <a:rPr lang="en-US" b="0" i="1" smtClean="0">
                                <a:latin typeface="Cambria Math"/>
                              </a:rPr>
                              <m:t>𝑧</m:t>
                            </m:r>
                          </m:e>
                          <m:sup>
                            <m:r>
                              <a:rPr lang="en-US" b="0" i="1" smtClean="0">
                                <a:latin typeface="Cambria Math"/>
                              </a:rPr>
                              <m:t>2</m:t>
                            </m:r>
                          </m:sup>
                        </m:sSup>
                      </m:den>
                    </m:f>
                    <m:r>
                      <a:rPr lang="en-US" b="0" i="1" smtClean="0">
                        <a:latin typeface="Cambria Math"/>
                      </a:rPr>
                      <m:t>,</m:t>
                    </m:r>
                    <m:r>
                      <a:rPr lang="en-US" b="0" i="0" smtClean="0">
                        <a:latin typeface="Cambria Math"/>
                      </a:rPr>
                      <m:t>     </m:t>
                    </m:r>
                  </m:oMath>
                </a14:m>
                <a:r>
                  <a:rPr lang="en-US" dirty="0" smtClean="0"/>
                  <a:t/>
                </a:r>
                <a14:m>
                  <m:oMath xmlns:m="http://schemas.openxmlformats.org/officeDocument/2006/math">
                    <m:r>
                      <a:rPr lang="en-US" b="0" i="1" dirty="0" smtClean="0">
                        <a:latin typeface="Cambria Math"/>
                      </a:rPr>
                      <m:t>𝑐𝑜𝑠𝑢</m:t>
                    </m:r>
                    <m:r>
                      <a:rPr lang="en-US" b="0" i="1" dirty="0" smtClean="0">
                        <a:latin typeface="Cambria Math"/>
                      </a:rPr>
                      <m:t>=</m:t>
                    </m:r>
                    <m:f>
                      <m:fPr>
                        <m:ctrlPr>
                          <a:rPr lang="en-US" b="0" i="1" dirty="0" smtClean="0">
                            <a:latin typeface="Cambria Math"/>
                          </a:rPr>
                        </m:ctrlPr>
                      </m:fPr>
                      <m:num>
                        <m:r>
                          <a:rPr lang="en-US" b="0" i="1" dirty="0" smtClean="0">
                            <a:latin typeface="Cambria Math"/>
                          </a:rPr>
                          <m:t>1−</m:t>
                        </m:r>
                        <m:sSup>
                          <m:sSupPr>
                            <m:ctrlPr>
                              <a:rPr lang="en-US" b="0" i="1" dirty="0" smtClean="0">
                                <a:latin typeface="Cambria Math"/>
                              </a:rPr>
                            </m:ctrlPr>
                          </m:sSupPr>
                          <m:e>
                            <m:r>
                              <a:rPr lang="en-US" b="0" i="1" dirty="0" smtClean="0">
                                <a:latin typeface="Cambria Math"/>
                              </a:rPr>
                              <m:t>𝑧</m:t>
                            </m:r>
                          </m:e>
                          <m:sup>
                            <m:r>
                              <a:rPr lang="en-US" b="0" i="1" dirty="0" smtClean="0">
                                <a:latin typeface="Cambria Math"/>
                              </a:rPr>
                              <m:t>2</m:t>
                            </m:r>
                          </m:sup>
                        </m:sSup>
                      </m:num>
                      <m:den>
                        <m:r>
                          <a:rPr lang="en-US" b="0" i="1" dirty="0" smtClean="0">
                            <a:latin typeface="Cambria Math"/>
                          </a:rPr>
                          <m:t>1+</m:t>
                        </m:r>
                        <m:sSup>
                          <m:sSupPr>
                            <m:ctrlPr>
                              <a:rPr lang="en-US" b="0" i="1" dirty="0" smtClean="0">
                                <a:latin typeface="Cambria Math"/>
                              </a:rPr>
                            </m:ctrlPr>
                          </m:sSupPr>
                          <m:e>
                            <m:r>
                              <a:rPr lang="en-US" b="0" i="1" dirty="0" smtClean="0">
                                <a:latin typeface="Cambria Math"/>
                              </a:rPr>
                              <m:t>𝑧</m:t>
                            </m:r>
                          </m:e>
                          <m:sup>
                            <m:r>
                              <a:rPr lang="en-US" b="0" i="1" dirty="0" smtClean="0">
                                <a:latin typeface="Cambria Math"/>
                              </a:rPr>
                              <m:t>2</m:t>
                            </m:r>
                          </m:sup>
                        </m:sSup>
                      </m:den>
                    </m:f>
                  </m:oMath>
                </a14:m>
                <a:r>
                  <a:rPr lang="en-US" dirty="0" smtClean="0"/>
                  <a:t>,    </a:t>
                </a:r>
                <a14:m>
                  <m:oMath xmlns:m="http://schemas.openxmlformats.org/officeDocument/2006/math">
                    <m:r>
                      <a:rPr lang="en-US" b="0" i="1" dirty="0" smtClean="0">
                        <a:latin typeface="Cambria Math"/>
                      </a:rPr>
                      <m:t>𝑑𝑢</m:t>
                    </m:r>
                    <m:r>
                      <a:rPr lang="en-US" b="0" i="1" dirty="0" smtClean="0">
                        <a:latin typeface="Cambria Math"/>
                      </a:rPr>
                      <m:t>=</m:t>
                    </m:r>
                    <m:f>
                      <m:fPr>
                        <m:ctrlPr>
                          <a:rPr lang="en-US" b="0" i="1" dirty="0" smtClean="0">
                            <a:latin typeface="Cambria Math"/>
                          </a:rPr>
                        </m:ctrlPr>
                      </m:fPr>
                      <m:num>
                        <m:r>
                          <a:rPr lang="en-US" b="0" i="1" dirty="0" smtClean="0">
                            <a:latin typeface="Cambria Math"/>
                          </a:rPr>
                          <m:t>2</m:t>
                        </m:r>
                        <m:r>
                          <a:rPr lang="en-US" b="0" i="1" dirty="0" smtClean="0">
                            <a:latin typeface="Cambria Math"/>
                          </a:rPr>
                          <m:t>𝑑𝑧</m:t>
                        </m:r>
                      </m:num>
                      <m:den>
                        <m:r>
                          <a:rPr lang="en-US" b="0" i="1" dirty="0" smtClean="0">
                            <a:latin typeface="Cambria Math"/>
                          </a:rPr>
                          <m:t>1+</m:t>
                        </m:r>
                        <m:sSup>
                          <m:sSupPr>
                            <m:ctrlPr>
                              <a:rPr lang="en-US" b="0" i="1" dirty="0" smtClean="0">
                                <a:latin typeface="Cambria Math"/>
                              </a:rPr>
                            </m:ctrlPr>
                          </m:sSupPr>
                          <m:e>
                            <m:r>
                              <a:rPr lang="en-US" b="0" i="1" dirty="0" smtClean="0">
                                <a:latin typeface="Cambria Math"/>
                              </a:rPr>
                              <m:t>𝑧</m:t>
                            </m:r>
                          </m:e>
                          <m:sup>
                            <m:r>
                              <a:rPr lang="en-US" b="0" i="1" dirty="0" smtClean="0">
                                <a:latin typeface="Cambria Math"/>
                              </a:rPr>
                              <m:t>2</m:t>
                            </m:r>
                          </m:sup>
                        </m:sSup>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1630" t="-1752" r="-1407"/>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3407408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419600" cy="9906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5334000"/>
              </a:xfrm>
            </p:spPr>
            <p:txBody>
              <a:bodyPr/>
              <a:lstStyle/>
              <a:p>
                <a:pPr marL="0" indent="0">
                  <a:buNone/>
                </a:pPr>
                <a:r>
                  <a:rPr lang="en-PH" dirty="0" smtClean="0"/>
                  <a:t>Find or evaluate </a:t>
                </a:r>
                <a:r>
                  <a:rPr lang="en-PH" dirty="0"/>
                  <a:t>the following </a:t>
                </a:r>
                <a:r>
                  <a:rPr lang="en-PH" dirty="0" smtClean="0"/>
                  <a:t>integrals</a:t>
                </a:r>
                <a:endParaRPr lang="en-PH" dirty="0"/>
              </a:p>
              <a:p>
                <a:pPr marL="0" lvl="0" indent="0">
                  <a:buNone/>
                </a:pPr>
                <a:r>
                  <a:rPr lang="en-PH" dirty="0" smtClean="0"/>
                  <a:t>1.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
                              <a:rPr lang="en-PH" i="1">
                                <a:latin typeface="Cambria Math"/>
                              </a:rPr>
                              <m:t>5−3</m:t>
                            </m:r>
                            <m:func>
                              <m:funcPr>
                                <m:ctrlPr>
                                  <a:rPr lang="en-PH" i="1">
                                    <a:latin typeface="Cambria Math"/>
                                  </a:rPr>
                                </m:ctrlPr>
                              </m:funcPr>
                              <m:fName>
                                <m:r>
                                  <m:rPr>
                                    <m:sty m:val="p"/>
                                  </m:rPr>
                                  <a:rPr lang="en-PH">
                                    <a:latin typeface="Cambria Math"/>
                                  </a:rPr>
                                  <m:t>cos</m:t>
                                </m:r>
                              </m:fName>
                              <m:e>
                                <m:r>
                                  <a:rPr lang="en-PH" i="1">
                                    <a:latin typeface="Cambria Math"/>
                                  </a:rPr>
                                  <m:t>𝑥</m:t>
                                </m:r>
                              </m:e>
                            </m:func>
                          </m:den>
                        </m:f>
                      </m:e>
                    </m:nary>
                  </m:oMath>
                </a14:m>
                <a:r>
                  <a:rPr lang="en-PH" dirty="0"/>
                  <a:t>  </a:t>
                </a:r>
                <a:r>
                  <a:rPr lang="en-PH" dirty="0" smtClean="0"/>
                  <a:t>             2.   </a:t>
                </a:r>
                <a14:m>
                  <m:oMath xmlns:m="http://schemas.openxmlformats.org/officeDocument/2006/math">
                    <m:nary>
                      <m:naryPr>
                        <m:limLoc m:val="undOvr"/>
                        <m:ctrlPr>
                          <a:rPr lang="en-PH" i="1">
                            <a:latin typeface="Cambria Math"/>
                          </a:rPr>
                        </m:ctrlPr>
                      </m:naryPr>
                      <m:sub>
                        <m:r>
                          <a:rPr lang="en-PH" i="1">
                            <a:latin typeface="Cambria Math"/>
                          </a:rPr>
                          <m:t>0</m:t>
                        </m:r>
                      </m:sub>
                      <m:sup>
                        <m:f>
                          <m:fPr>
                            <m:type m:val="skw"/>
                            <m:ctrlPr>
                              <a:rPr lang="en-PH" i="1">
                                <a:latin typeface="Cambria Math"/>
                              </a:rPr>
                            </m:ctrlPr>
                          </m:fPr>
                          <m:num>
                            <m:r>
                              <a:rPr lang="en-PH" i="1">
                                <a:latin typeface="Cambria Math"/>
                              </a:rPr>
                              <m:t>𝜋</m:t>
                            </m:r>
                          </m:num>
                          <m:den>
                            <m:r>
                              <a:rPr lang="en-PH" i="1">
                                <a:latin typeface="Cambria Math"/>
                              </a:rPr>
                              <m:t>2</m:t>
                            </m:r>
                          </m:den>
                        </m:f>
                      </m:sup>
                      <m:e>
                        <m:f>
                          <m:fPr>
                            <m:ctrlPr>
                              <a:rPr lang="en-PH" i="1">
                                <a:latin typeface="Cambria Math"/>
                              </a:rPr>
                            </m:ctrlPr>
                          </m:fPr>
                          <m:num>
                            <m:r>
                              <a:rPr lang="en-PH" i="1">
                                <a:latin typeface="Cambria Math"/>
                              </a:rPr>
                              <m:t>𝑑𝑥</m:t>
                            </m:r>
                          </m:num>
                          <m:den>
                            <m:r>
                              <a:rPr lang="en-PH" i="1">
                                <a:latin typeface="Cambria Math"/>
                              </a:rPr>
                              <m:t>1+</m:t>
                            </m:r>
                            <m:func>
                              <m:funcPr>
                                <m:ctrlPr>
                                  <a:rPr lang="en-PH" i="1">
                                    <a:latin typeface="Cambria Math"/>
                                  </a:rPr>
                                </m:ctrlPr>
                              </m:funcPr>
                              <m:fName>
                                <m:r>
                                  <m:rPr>
                                    <m:sty m:val="p"/>
                                  </m:rPr>
                                  <a:rPr lang="en-PH">
                                    <a:latin typeface="Cambria Math"/>
                                  </a:rPr>
                                  <m:t>sin</m:t>
                                </m:r>
                              </m:fName>
                              <m:e>
                                <m:r>
                                  <a:rPr lang="en-PH" i="1">
                                    <a:latin typeface="Cambria Math"/>
                                  </a:rPr>
                                  <m:t>𝑥</m:t>
                                </m:r>
                                <m:r>
                                  <a:rPr lang="en-PH" i="1">
                                    <a:latin typeface="Cambria Math"/>
                                  </a:rPr>
                                  <m:t>+</m:t>
                                </m:r>
                                <m:func>
                                  <m:funcPr>
                                    <m:ctrlPr>
                                      <a:rPr lang="en-PH" i="1">
                                        <a:latin typeface="Cambria Math"/>
                                      </a:rPr>
                                    </m:ctrlPr>
                                  </m:funcPr>
                                  <m:fName>
                                    <m:r>
                                      <m:rPr>
                                        <m:sty m:val="p"/>
                                      </m:rPr>
                                      <a:rPr lang="en-PH">
                                        <a:latin typeface="Cambria Math"/>
                                      </a:rPr>
                                      <m:t>cos</m:t>
                                    </m:r>
                                  </m:fName>
                                  <m:e>
                                    <m:r>
                                      <a:rPr lang="en-PH" i="1">
                                        <a:latin typeface="Cambria Math"/>
                                      </a:rPr>
                                      <m:t>𝑥</m:t>
                                    </m:r>
                                  </m:e>
                                </m:func>
                              </m:e>
                            </m:func>
                          </m:den>
                        </m:f>
                      </m:e>
                    </m:nary>
                  </m:oMath>
                </a14:m>
                <a:r>
                  <a:rPr lang="en-PH" dirty="0"/>
                  <a:t> </a:t>
                </a:r>
              </a:p>
              <a:p>
                <a:pPr marL="0" lvl="0" indent="0">
                  <a:buNone/>
                </a:pPr>
                <a:endParaRPr lang="en-PH" dirty="0"/>
              </a:p>
              <a:p>
                <a:pPr marL="0" lvl="0" indent="0">
                  <a:buNone/>
                </a:pPr>
                <a:r>
                  <a:rPr lang="en-PH" dirty="0" smtClean="0"/>
                  <a:t>3.  </a:t>
                </a:r>
                <a14:m>
                  <m:oMath xmlns:m="http://schemas.openxmlformats.org/officeDocument/2006/math">
                    <m:nary>
                      <m:naryPr>
                        <m:limLoc m:val="undOvr"/>
                        <m:ctrlPr>
                          <a:rPr lang="en-PH" i="1">
                            <a:latin typeface="Cambria Math"/>
                          </a:rPr>
                        </m:ctrlPr>
                      </m:naryPr>
                      <m:sub>
                        <m:f>
                          <m:fPr>
                            <m:type m:val="skw"/>
                            <m:ctrlPr>
                              <a:rPr lang="en-PH" i="1">
                                <a:latin typeface="Cambria Math"/>
                              </a:rPr>
                            </m:ctrlPr>
                          </m:fPr>
                          <m:num>
                            <m:r>
                              <a:rPr lang="en-PH" i="1">
                                <a:latin typeface="Cambria Math"/>
                              </a:rPr>
                              <m:t>2</m:t>
                            </m:r>
                            <m:r>
                              <a:rPr lang="en-PH" i="1">
                                <a:latin typeface="Cambria Math"/>
                              </a:rPr>
                              <m:t>𝜋</m:t>
                            </m:r>
                          </m:num>
                          <m:den>
                            <m:r>
                              <a:rPr lang="en-PH" i="1">
                                <a:latin typeface="Cambria Math"/>
                              </a:rPr>
                              <m:t>3</m:t>
                            </m:r>
                          </m:den>
                        </m:f>
                      </m:sub>
                      <m:sup>
                        <m:f>
                          <m:fPr>
                            <m:type m:val="skw"/>
                            <m:ctrlPr>
                              <a:rPr lang="en-PH" i="1">
                                <a:latin typeface="Cambria Math"/>
                              </a:rPr>
                            </m:ctrlPr>
                          </m:fPr>
                          <m:num>
                            <m:r>
                              <a:rPr lang="en-PH" i="1">
                                <a:latin typeface="Cambria Math"/>
                              </a:rPr>
                              <m:t>𝜋</m:t>
                            </m:r>
                          </m:num>
                          <m:den>
                            <m:r>
                              <a:rPr lang="en-PH" i="1">
                                <a:latin typeface="Cambria Math"/>
                              </a:rPr>
                              <m:t>2</m:t>
                            </m:r>
                          </m:den>
                        </m:f>
                      </m:sup>
                      <m:e>
                        <m:f>
                          <m:fPr>
                            <m:ctrlPr>
                              <a:rPr lang="en-PH" i="1">
                                <a:latin typeface="Cambria Math"/>
                              </a:rPr>
                            </m:ctrlPr>
                          </m:fPr>
                          <m:num>
                            <m:r>
                              <a:rPr lang="en-PH" i="1">
                                <a:latin typeface="Cambria Math"/>
                              </a:rPr>
                              <m:t>𝑑𝑥</m:t>
                            </m:r>
                          </m:num>
                          <m:den>
                            <m:func>
                              <m:funcPr>
                                <m:ctrlPr>
                                  <a:rPr lang="en-PH" i="1">
                                    <a:latin typeface="Cambria Math"/>
                                  </a:rPr>
                                </m:ctrlPr>
                              </m:funcPr>
                              <m:fName>
                                <m:r>
                                  <m:rPr>
                                    <m:sty m:val="p"/>
                                  </m:rPr>
                                  <a:rPr lang="en-PH">
                                    <a:latin typeface="Cambria Math"/>
                                  </a:rPr>
                                  <m:t>tan</m:t>
                                </m:r>
                              </m:fName>
                              <m:e>
                                <m:r>
                                  <a:rPr lang="en-PH" i="1">
                                    <a:latin typeface="Cambria Math"/>
                                  </a:rPr>
                                  <m:t>𝑥</m:t>
                                </m:r>
                                <m:r>
                                  <a:rPr lang="en-PH" i="1">
                                    <a:latin typeface="Cambria Math"/>
                                  </a:rPr>
                                  <m:t>+</m:t>
                                </m:r>
                                <m:func>
                                  <m:funcPr>
                                    <m:ctrlPr>
                                      <a:rPr lang="en-PH" i="1">
                                        <a:latin typeface="Cambria Math"/>
                                      </a:rPr>
                                    </m:ctrlPr>
                                  </m:funcPr>
                                  <m:fName>
                                    <m:r>
                                      <m:rPr>
                                        <m:sty m:val="p"/>
                                      </m:rPr>
                                      <a:rPr lang="en-PH">
                                        <a:latin typeface="Cambria Math"/>
                                      </a:rPr>
                                      <m:t>sin</m:t>
                                    </m:r>
                                  </m:fName>
                                  <m:e>
                                    <m:r>
                                      <a:rPr lang="en-PH" i="1">
                                        <a:latin typeface="Cambria Math"/>
                                      </a:rPr>
                                      <m:t>𝑥</m:t>
                                    </m:r>
                                  </m:e>
                                </m:func>
                              </m:e>
                            </m:func>
                          </m:den>
                        </m:f>
                      </m:e>
                    </m:nary>
                    <m:r>
                      <a:rPr lang="en-US" b="0" i="0" smtClean="0">
                        <a:latin typeface="Cambria Math"/>
                      </a:rPr>
                      <m:t>       4.  </m:t>
                    </m:r>
                    <m:nary>
                      <m:naryPr>
                        <m:limLoc m:val="undOvr"/>
                        <m:ctrlPr>
                          <a:rPr lang="en-PH" i="1">
                            <a:latin typeface="Cambria Math"/>
                          </a:rPr>
                        </m:ctrlPr>
                      </m:naryPr>
                      <m:sub>
                        <m:r>
                          <a:rPr lang="en-PH" i="1">
                            <a:latin typeface="Cambria Math"/>
                          </a:rPr>
                          <m:t>0</m:t>
                        </m:r>
                      </m:sub>
                      <m:sup>
                        <m:f>
                          <m:fPr>
                            <m:type m:val="skw"/>
                            <m:ctrlPr>
                              <a:rPr lang="en-PH" i="1">
                                <a:latin typeface="Cambria Math"/>
                              </a:rPr>
                            </m:ctrlPr>
                          </m:fPr>
                          <m:num>
                            <m:r>
                              <a:rPr lang="en-PH" i="1">
                                <a:latin typeface="Cambria Math"/>
                              </a:rPr>
                              <m:t>𝜋</m:t>
                            </m:r>
                          </m:num>
                          <m:den>
                            <m:r>
                              <a:rPr lang="en-PH" i="1">
                                <a:latin typeface="Cambria Math"/>
                              </a:rPr>
                              <m:t>6</m:t>
                            </m:r>
                          </m:den>
                        </m:f>
                      </m:sup>
                      <m:e>
                        <m:f>
                          <m:fPr>
                            <m:ctrlPr>
                              <a:rPr lang="en-PH" i="1">
                                <a:latin typeface="Cambria Math"/>
                              </a:rPr>
                            </m:ctrlPr>
                          </m:fPr>
                          <m:num>
                            <m:r>
                              <a:rPr lang="en-PH" i="1">
                                <a:latin typeface="Cambria Math"/>
                              </a:rPr>
                              <m:t>𝑑𝑥</m:t>
                            </m:r>
                          </m:num>
                          <m:den>
                            <m:r>
                              <a:rPr lang="en-PH" i="1">
                                <a:latin typeface="Cambria Math"/>
                              </a:rPr>
                              <m:t>3+5</m:t>
                            </m:r>
                            <m:func>
                              <m:funcPr>
                                <m:ctrlPr>
                                  <a:rPr lang="en-PH" i="1">
                                    <a:latin typeface="Cambria Math"/>
                                  </a:rPr>
                                </m:ctrlPr>
                              </m:funcPr>
                              <m:fName>
                                <m:r>
                                  <m:rPr>
                                    <m:sty m:val="p"/>
                                  </m:rPr>
                                  <a:rPr lang="en-PH">
                                    <a:latin typeface="Cambria Math"/>
                                  </a:rPr>
                                  <m:t>sin</m:t>
                                </m:r>
                              </m:fName>
                              <m:e>
                                <m:r>
                                  <a:rPr lang="en-PH" i="1">
                                    <a:latin typeface="Cambria Math"/>
                                  </a:rPr>
                                  <m:t>3</m:t>
                                </m:r>
                                <m:r>
                                  <a:rPr lang="en-PH" i="1">
                                    <a:latin typeface="Cambria Math"/>
                                  </a:rPr>
                                  <m:t>𝑥</m:t>
                                </m:r>
                              </m:e>
                            </m:func>
                          </m:den>
                        </m:f>
                      </m:e>
                    </m:nary>
                  </m:oMath>
                </a14:m>
                <a:endParaRPr lang="en-PH" dirty="0"/>
              </a:p>
              <a:p>
                <a:pPr marL="0" indent="0">
                  <a:buNone/>
                </a:pPr>
                <a:r>
                  <a:rPr lang="en-PH" dirty="0"/>
                  <a:t> </a:t>
                </a:r>
              </a:p>
              <a:p>
                <a:pPr marL="0" lvl="0" indent="0">
                  <a:buNone/>
                </a:pPr>
                <a:r>
                  <a:rPr lang="en-PH" dirty="0" smtClean="0"/>
                  <a:t>5.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𝑑𝑥</m:t>
                            </m:r>
                          </m:num>
                          <m:den>
                            <m:r>
                              <a:rPr lang="en-PH" i="1">
                                <a:latin typeface="Cambria Math"/>
                              </a:rPr>
                              <m:t>4</m:t>
                            </m:r>
                            <m:func>
                              <m:funcPr>
                                <m:ctrlPr>
                                  <a:rPr lang="en-PH" i="1">
                                    <a:latin typeface="Cambria Math"/>
                                  </a:rPr>
                                </m:ctrlPr>
                              </m:funcPr>
                              <m:fName>
                                <m:r>
                                  <m:rPr>
                                    <m:sty m:val="p"/>
                                  </m:rPr>
                                  <a:rPr lang="en-PH">
                                    <a:latin typeface="Cambria Math"/>
                                  </a:rPr>
                                  <m:t>sec</m:t>
                                </m:r>
                              </m:fName>
                              <m:e>
                                <m:r>
                                  <a:rPr lang="en-PH" i="1">
                                    <a:latin typeface="Cambria Math"/>
                                  </a:rPr>
                                  <m:t>𝑥</m:t>
                                </m:r>
                                <m:r>
                                  <a:rPr lang="en-PH" i="1">
                                    <a:latin typeface="Cambria Math"/>
                                  </a:rPr>
                                  <m:t>+3</m:t>
                                </m:r>
                              </m:e>
                            </m:func>
                          </m:den>
                        </m:f>
                      </m:e>
                    </m:nary>
                  </m:oMath>
                </a14:m>
                <a:r>
                  <a:rPr lang="en-PH" dirty="0" smtClean="0"/>
                  <a:t>                 6.</a:t>
                </a:r>
                <a14:m>
                  <m:oMath xmlns:m="http://schemas.openxmlformats.org/officeDocument/2006/math">
                    <m:nary>
                      <m:naryPr>
                        <m:limLoc m:val="undOvr"/>
                        <m:subHide m:val="on"/>
                        <m:supHide m:val="on"/>
                        <m:ctrlPr>
                          <a:rPr lang="en-PH" i="1" dirty="0" smtClean="0">
                            <a:latin typeface="Cambria Math"/>
                          </a:rPr>
                        </m:ctrlPr>
                      </m:naryPr>
                      <m:sub/>
                      <m:sup/>
                      <m:e>
                        <m:f>
                          <m:fPr>
                            <m:ctrlPr>
                              <a:rPr lang="en-PH" i="1" dirty="0" smtClean="0">
                                <a:latin typeface="Cambria Math"/>
                              </a:rPr>
                            </m:ctrlPr>
                          </m:fPr>
                          <m:num>
                            <m:r>
                              <a:rPr lang="en-US" b="0" i="1" dirty="0" smtClean="0">
                                <a:latin typeface="Cambria Math"/>
                              </a:rPr>
                              <m:t>4</m:t>
                            </m:r>
                          </m:num>
                          <m:den>
                            <m:r>
                              <a:rPr lang="en-US" b="0" i="1" dirty="0" smtClean="0">
                                <a:latin typeface="Cambria Math"/>
                              </a:rPr>
                              <m:t>𝑐𝑠𝑐</m:t>
                            </m:r>
                            <m:r>
                              <a:rPr lang="en-US" b="0" i="1" dirty="0" smtClean="0">
                                <a:latin typeface="Cambria Math"/>
                                <a:ea typeface="Cambria Math"/>
                              </a:rPr>
                              <m:t>𝜃</m:t>
                            </m:r>
                            <m:r>
                              <a:rPr lang="en-US" b="0" i="1" dirty="0" smtClean="0">
                                <a:latin typeface="Cambria Math"/>
                                <a:ea typeface="Cambria Math"/>
                              </a:rPr>
                              <m:t>−</m:t>
                            </m:r>
                            <m:r>
                              <a:rPr lang="en-US" b="0" i="1" dirty="0" smtClean="0">
                                <a:latin typeface="Cambria Math"/>
                                <a:ea typeface="Cambria Math"/>
                              </a:rPr>
                              <m:t>𝑐𝑜𝑡</m:t>
                            </m:r>
                            <m:r>
                              <a:rPr lang="en-US" b="0" i="1" dirty="0" smtClean="0">
                                <a:latin typeface="Cambria Math"/>
                                <a:ea typeface="Cambria Math"/>
                              </a:rPr>
                              <m:t>𝜃</m:t>
                            </m:r>
                          </m:den>
                        </m:f>
                        <m:r>
                          <a:rPr lang="en-US" b="0" i="1" dirty="0" smtClean="0">
                            <a:latin typeface="Cambria Math"/>
                          </a:rPr>
                          <m:t>𝑑</m:t>
                        </m:r>
                        <m:r>
                          <a:rPr lang="en-US" b="0" i="1" dirty="0" smtClean="0">
                            <a:latin typeface="Cambria Math"/>
                            <a:ea typeface="Cambria Math"/>
                          </a:rPr>
                          <m:t>𝜃</m:t>
                        </m:r>
                      </m:e>
                    </m:nary>
                  </m:oMath>
                </a14:m>
                <a:endParaRPr lang="en-PH"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334000"/>
              </a:xfrm>
              <a:blipFill rotWithShape="1">
                <a:blip r:embed="rId2" cstate="print"/>
                <a:stretch>
                  <a:fillRect l="-1852" t="-1486"/>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4287333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685800"/>
          </a:xfrm>
          <a:noFill/>
        </p:spPr>
        <p:txBody>
          <a:bodyPr/>
          <a:lstStyle/>
          <a:p>
            <a:pPr>
              <a:defRPr/>
            </a:pPr>
            <a:r>
              <a:rPr lang="en-PH" sz="4000" b="1" dirty="0" smtClean="0"/>
              <a:t>OBJECTIVES</a:t>
            </a:r>
            <a:endParaRPr lang="en-PH" sz="4000" b="1" dirty="0"/>
          </a:p>
        </p:txBody>
      </p:sp>
      <p:sp>
        <p:nvSpPr>
          <p:cNvPr id="3" name="Subtitle 2"/>
          <p:cNvSpPr>
            <a:spLocks noGrp="1"/>
          </p:cNvSpPr>
          <p:nvPr>
            <p:ph type="subTitle" idx="1"/>
          </p:nvPr>
        </p:nvSpPr>
        <p:spPr>
          <a:xfrm>
            <a:off x="304800" y="914400"/>
            <a:ext cx="8686800" cy="5715000"/>
          </a:xfrm>
          <a:solidFill>
            <a:schemeClr val="bg1"/>
          </a:solidFill>
        </p:spPr>
        <p:txBody>
          <a:bodyPr>
            <a:normAutofit fontScale="92500"/>
          </a:bodyPr>
          <a:lstStyle/>
          <a:p>
            <a:pPr marL="457200" indent="-457200" algn="just">
              <a:defRPr/>
            </a:pPr>
            <a:r>
              <a:rPr lang="en-PH" dirty="0" smtClean="0">
                <a:solidFill>
                  <a:schemeClr val="tx1"/>
                </a:solidFill>
              </a:rPr>
              <a:t>     At the end of the lesson, the student should be able to:</a:t>
            </a:r>
          </a:p>
          <a:p>
            <a:pPr marL="457200" indent="-457200" algn="just">
              <a:buFont typeface="Arial" pitchFamily="34" charset="0"/>
              <a:buChar char="•"/>
              <a:defRPr/>
            </a:pPr>
            <a:r>
              <a:rPr lang="en-PH" dirty="0" smtClean="0">
                <a:solidFill>
                  <a:schemeClr val="tx1"/>
                </a:solidFill>
              </a:rPr>
              <a:t>find an </a:t>
            </a:r>
            <a:r>
              <a:rPr lang="en-PH" dirty="0" err="1" smtClean="0">
                <a:solidFill>
                  <a:schemeClr val="tx1"/>
                </a:solidFill>
              </a:rPr>
              <a:t>antiderivative</a:t>
            </a:r>
            <a:r>
              <a:rPr lang="en-PH" dirty="0" smtClean="0">
                <a:solidFill>
                  <a:schemeClr val="tx1"/>
                </a:solidFill>
              </a:rPr>
              <a:t> using integration by parts.</a:t>
            </a:r>
          </a:p>
          <a:p>
            <a:pPr marL="457200" indent="-457200" algn="just">
              <a:buFont typeface="Arial" pitchFamily="34" charset="0"/>
              <a:buChar char="•"/>
              <a:defRPr/>
            </a:pPr>
            <a:r>
              <a:rPr lang="en-PH" dirty="0" smtClean="0">
                <a:solidFill>
                  <a:schemeClr val="tx1"/>
                </a:solidFill>
              </a:rPr>
              <a:t> use trigonometric substitution to solve an integral.</a:t>
            </a:r>
          </a:p>
          <a:p>
            <a:pPr marL="457200" indent="-457200" algn="l">
              <a:buFont typeface="Arial" pitchFamily="34" charset="0"/>
              <a:buChar char="•"/>
              <a:defRPr/>
            </a:pPr>
            <a:r>
              <a:rPr lang="en-PH" dirty="0" smtClean="0">
                <a:solidFill>
                  <a:schemeClr val="tx1"/>
                </a:solidFill>
              </a:rPr>
              <a:t> use algebraic substitution to solve an integral.</a:t>
            </a:r>
          </a:p>
          <a:p>
            <a:pPr marL="457200" indent="-457200" algn="l">
              <a:buFont typeface="Arial" pitchFamily="34" charset="0"/>
              <a:buChar char="•"/>
              <a:defRPr/>
            </a:pPr>
            <a:r>
              <a:rPr lang="en-PH" dirty="0" smtClean="0">
                <a:solidFill>
                  <a:schemeClr val="tx1"/>
                </a:solidFill>
              </a:rPr>
              <a:t>use reciprocal substitution to solve an integral.</a:t>
            </a:r>
            <a:r>
              <a:rPr lang="en-PH" dirty="0">
                <a:solidFill>
                  <a:schemeClr val="tx1"/>
                </a:solidFill>
              </a:rPr>
              <a:t> </a:t>
            </a:r>
            <a:endParaRPr lang="en-PH" dirty="0" smtClean="0">
              <a:solidFill>
                <a:schemeClr val="tx1"/>
              </a:solidFill>
            </a:endParaRPr>
          </a:p>
          <a:p>
            <a:pPr marL="457200" indent="-457200" algn="l">
              <a:buFont typeface="Arial" pitchFamily="34" charset="0"/>
              <a:buChar char="•"/>
              <a:defRPr/>
            </a:pPr>
            <a:r>
              <a:rPr lang="en-PH" dirty="0" smtClean="0">
                <a:solidFill>
                  <a:schemeClr val="tx1"/>
                </a:solidFill>
              </a:rPr>
              <a:t>evaluate </a:t>
            </a:r>
            <a:r>
              <a:rPr lang="en-PH" dirty="0">
                <a:solidFill>
                  <a:schemeClr val="tx1"/>
                </a:solidFill>
              </a:rPr>
              <a:t>an indefinite integral involving rational functions of sine and cosine.</a:t>
            </a:r>
            <a:endParaRPr lang="en-PH" dirty="0" smtClean="0">
              <a:solidFill>
                <a:schemeClr val="tx1"/>
              </a:solidFill>
            </a:endParaRPr>
          </a:p>
          <a:p>
            <a:pPr marL="457200" indent="-457200" algn="l">
              <a:buFont typeface="Arial" pitchFamily="34" charset="0"/>
              <a:buChar char="•"/>
              <a:defRPr/>
            </a:pPr>
            <a:r>
              <a:rPr lang="en-PH" dirty="0" smtClean="0">
                <a:solidFill>
                  <a:schemeClr val="tx1"/>
                </a:solidFill>
              </a:rPr>
              <a:t>use partial decomposition with linear factors and quadratic factors to integrate rational functions.</a:t>
            </a:r>
          </a:p>
          <a:p>
            <a:pPr marL="457200" indent="-457200" algn="l">
              <a:buFont typeface="Arial" pitchFamily="34" charset="0"/>
              <a:buChar char="•"/>
              <a:defRPr/>
            </a:pPr>
            <a:endParaRPr lang="en-PH" dirty="0">
              <a:solidFill>
                <a:schemeClr val="tx1"/>
              </a:solidFill>
            </a:endParaRPr>
          </a:p>
        </p:txBody>
      </p:sp>
    </p:spTree>
    <p:extLst>
      <p:ext uri="{BB962C8B-B14F-4D97-AF65-F5344CB8AC3E}">
        <p14:creationId xmlns=""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b="1" dirty="0" smtClean="0"/>
              <a:t>INTEGRATION OF RATIONAL FUNCTION BY PARTIAL FRACTION</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371600"/>
                <a:ext cx="8229600" cy="5486400"/>
              </a:xfrm>
            </p:spPr>
            <p:txBody>
              <a:bodyPr/>
              <a:lstStyle/>
              <a:p>
                <a:pPr marL="0" indent="0">
                  <a:buNone/>
                </a:pPr>
                <a:r>
                  <a:rPr lang="en-US" b="1" i="1" dirty="0" smtClean="0"/>
                  <a:t>DEFINITION</a:t>
                </a:r>
              </a:p>
              <a:p>
                <a:pPr algn="just"/>
                <a:r>
                  <a:rPr lang="en-US" sz="2800" dirty="0">
                    <a:latin typeface="Arial" pitchFamily="34" charset="0"/>
                    <a:ea typeface="Times New Roman" pitchFamily="18" charset="0"/>
                    <a:cs typeface="Arial" pitchFamily="34" charset="0"/>
                  </a:rPr>
                  <a:t>A rational function is a function which can be expressed as the quotient of two polynomial functions. That is, a </a:t>
                </a:r>
                <a:r>
                  <a:rPr lang="en-US" sz="2800" dirty="0" smtClean="0">
                    <a:latin typeface="Arial" pitchFamily="34" charset="0"/>
                    <a:ea typeface="Times New Roman" pitchFamily="18" charset="0"/>
                    <a:cs typeface="Arial" pitchFamily="34" charset="0"/>
                  </a:rPr>
                  <a:t>function </a:t>
                </a:r>
                <a:r>
                  <a:rPr lang="en-US" sz="2800" b="1" i="1" dirty="0" smtClean="0">
                    <a:latin typeface="Arial" pitchFamily="34" charset="0"/>
                    <a:ea typeface="Times New Roman" pitchFamily="18" charset="0"/>
                    <a:cs typeface="Arial" pitchFamily="34" charset="0"/>
                  </a:rPr>
                  <a:t>H</a:t>
                </a:r>
              </a:p>
              <a:p>
                <a:pPr marL="0" indent="0" algn="just">
                  <a:buNone/>
                </a:pPr>
                <a:r>
                  <a:rPr lang="en-US" sz="2800" dirty="0" smtClean="0">
                    <a:latin typeface="Arial" pitchFamily="34" charset="0"/>
                    <a:ea typeface="Times New Roman" pitchFamily="18" charset="0"/>
                    <a:cs typeface="Arial" pitchFamily="34" charset="0"/>
                  </a:rPr>
                  <a:t>is a </a:t>
                </a:r>
                <a:r>
                  <a:rPr lang="en-US" sz="2800" dirty="0">
                    <a:latin typeface="Arial" pitchFamily="34" charset="0"/>
                    <a:ea typeface="Times New Roman" pitchFamily="18" charset="0"/>
                    <a:cs typeface="Arial" pitchFamily="34" charset="0"/>
                  </a:rPr>
                  <a:t>rational function if </a:t>
                </a:r>
                <a14:m>
                  <m:oMath xmlns:m="http://schemas.openxmlformats.org/officeDocument/2006/math">
                    <m:r>
                      <a:rPr lang="en-US" sz="2800" b="1" i="1">
                        <a:latin typeface="Cambria Math"/>
                        <a:ea typeface="Times New Roman" pitchFamily="18" charset="0"/>
                        <a:cs typeface="Arial" pitchFamily="34" charset="0"/>
                      </a:rPr>
                      <m:t>𝑯</m:t>
                    </m:r>
                    <m:d>
                      <m:dPr>
                        <m:ctrlPr>
                          <a:rPr lang="en-US" sz="2800" b="1" i="1">
                            <a:latin typeface="Cambria Math"/>
                            <a:ea typeface="Times New Roman" pitchFamily="18" charset="0"/>
                            <a:cs typeface="Arial" pitchFamily="34" charset="0"/>
                          </a:rPr>
                        </m:ctrlPr>
                      </m:dPr>
                      <m:e>
                        <m:r>
                          <a:rPr lang="en-US" sz="2800" b="1" i="1">
                            <a:latin typeface="Cambria Math"/>
                            <a:ea typeface="Times New Roman" pitchFamily="18" charset="0"/>
                            <a:cs typeface="Arial" pitchFamily="34" charset="0"/>
                          </a:rPr>
                          <m:t>𝒙</m:t>
                        </m:r>
                      </m:e>
                    </m:d>
                    <m:r>
                      <a:rPr lang="en-US" sz="2800" b="1" i="1">
                        <a:latin typeface="Cambria Math"/>
                        <a:ea typeface="Times New Roman" pitchFamily="18" charset="0"/>
                        <a:cs typeface="Arial" pitchFamily="34" charset="0"/>
                      </a:rPr>
                      <m:t>=</m:t>
                    </m:r>
                    <m:f>
                      <m:fPr>
                        <m:ctrlPr>
                          <a:rPr lang="en-US" sz="2800" b="1" i="1">
                            <a:latin typeface="Cambria Math"/>
                            <a:cs typeface="Arial" pitchFamily="34" charset="0"/>
                          </a:rPr>
                        </m:ctrlPr>
                      </m:fPr>
                      <m:num>
                        <m:r>
                          <a:rPr lang="en-US" sz="2800" b="1" i="1">
                            <a:latin typeface="Cambria Math"/>
                            <a:cs typeface="Arial" pitchFamily="34" charset="0"/>
                          </a:rPr>
                          <m:t>𝒇</m:t>
                        </m:r>
                        <m:r>
                          <a:rPr lang="en-US" sz="2800" b="1" i="1">
                            <a:latin typeface="Cambria Math"/>
                            <a:cs typeface="Arial" pitchFamily="34" charset="0"/>
                          </a:rPr>
                          <m:t>(</m:t>
                        </m:r>
                        <m:r>
                          <a:rPr lang="en-US" sz="2800" b="1" i="1">
                            <a:latin typeface="Cambria Math"/>
                            <a:cs typeface="Arial" pitchFamily="34" charset="0"/>
                          </a:rPr>
                          <m:t>𝒙</m:t>
                        </m:r>
                        <m:r>
                          <a:rPr lang="en-US" sz="2800" b="1" i="1">
                            <a:latin typeface="Cambria Math"/>
                            <a:cs typeface="Arial" pitchFamily="34" charset="0"/>
                          </a:rPr>
                          <m:t>)</m:t>
                        </m:r>
                      </m:num>
                      <m:den>
                        <m:r>
                          <a:rPr lang="en-US" sz="2800" b="1" i="1">
                            <a:latin typeface="Cambria Math"/>
                            <a:cs typeface="Arial" pitchFamily="34" charset="0"/>
                          </a:rPr>
                          <m:t>𝒈</m:t>
                        </m:r>
                        <m:r>
                          <a:rPr lang="en-US" sz="2800" b="1" i="1">
                            <a:latin typeface="Cambria Math"/>
                            <a:cs typeface="Arial" pitchFamily="34" charset="0"/>
                          </a:rPr>
                          <m:t>(</m:t>
                        </m:r>
                        <m:r>
                          <a:rPr lang="en-US" sz="2800" b="1" i="1">
                            <a:latin typeface="Cambria Math"/>
                            <a:cs typeface="Arial" pitchFamily="34" charset="0"/>
                          </a:rPr>
                          <m:t>𝒙</m:t>
                        </m:r>
                        <m:r>
                          <a:rPr lang="en-US" sz="2800" b="1" i="1">
                            <a:latin typeface="Cambria Math"/>
                            <a:cs typeface="Arial" pitchFamily="34" charset="0"/>
                          </a:rPr>
                          <m:t>)</m:t>
                        </m:r>
                      </m:den>
                    </m:f>
                    <m:r>
                      <a:rPr lang="en-US" sz="2800" b="1" i="1" smtClean="0">
                        <a:latin typeface="Cambria Math"/>
                        <a:cs typeface="Arial" pitchFamily="34" charset="0"/>
                      </a:rPr>
                      <m:t>,</m:t>
                    </m:r>
                  </m:oMath>
                </a14:m>
                <a:r>
                  <a:rPr lang="en-US" sz="2800" dirty="0" smtClean="0">
                    <a:latin typeface="Arial" pitchFamily="34" charset="0"/>
                    <a:ea typeface="Times New Roman" pitchFamily="18" charset="0"/>
                    <a:cs typeface="Arial" pitchFamily="34" charset="0"/>
                  </a:rPr>
                  <a:t>where </a:t>
                </a:r>
                <a:r>
                  <a:rPr lang="en-US" sz="2800" dirty="0">
                    <a:latin typeface="Arial" pitchFamily="34" charset="0"/>
                    <a:ea typeface="Times New Roman" pitchFamily="18" charset="0"/>
                    <a:cs typeface="Arial" pitchFamily="34" charset="0"/>
                  </a:rPr>
                  <a:t>both </a:t>
                </a:r>
                <a:r>
                  <a:rPr lang="en-US" sz="2800" i="1" dirty="0">
                    <a:latin typeface="Arial" pitchFamily="34" charset="0"/>
                    <a:ea typeface="Times New Roman" pitchFamily="18" charset="0"/>
                    <a:cs typeface="Arial" pitchFamily="34" charset="0"/>
                  </a:rPr>
                  <a:t>f(x)</a:t>
                </a:r>
                <a:r>
                  <a:rPr lang="en-US" sz="2800" dirty="0">
                    <a:latin typeface="Arial" pitchFamily="34" charset="0"/>
                    <a:ea typeface="Times New Roman" pitchFamily="18" charset="0"/>
                    <a:cs typeface="Arial" pitchFamily="34" charset="0"/>
                  </a:rPr>
                  <a:t> and </a:t>
                </a:r>
                <a:r>
                  <a:rPr lang="en-US" sz="2800" i="1" dirty="0">
                    <a:latin typeface="Arial" pitchFamily="34" charset="0"/>
                    <a:ea typeface="Times New Roman" pitchFamily="18" charset="0"/>
                    <a:cs typeface="Arial" pitchFamily="34" charset="0"/>
                  </a:rPr>
                  <a:t>g(x)</a:t>
                </a:r>
                <a:r>
                  <a:rPr lang="en-US" sz="2800" dirty="0">
                    <a:latin typeface="Arial" pitchFamily="34" charset="0"/>
                    <a:ea typeface="Times New Roman" pitchFamily="18" charset="0"/>
                    <a:cs typeface="Arial" pitchFamily="34" charset="0"/>
                  </a:rPr>
                  <a:t/>
                </a:r>
                <a:r>
                  <a:rPr lang="en-US" sz="2800" dirty="0" smtClean="0">
                    <a:latin typeface="Arial" pitchFamily="34" charset="0"/>
                    <a:ea typeface="Times New Roman" pitchFamily="18" charset="0"/>
                    <a:cs typeface="Arial" pitchFamily="34" charset="0"/>
                  </a:rPr>
                  <a:t>are </a:t>
                </a:r>
                <a:r>
                  <a:rPr lang="en-US" sz="2800" dirty="0">
                    <a:latin typeface="Arial" pitchFamily="34" charset="0"/>
                    <a:ea typeface="Times New Roman" pitchFamily="18" charset="0"/>
                    <a:cs typeface="Arial" pitchFamily="34" charset="0"/>
                  </a:rPr>
                  <a:t>polynomials. In general, we shall be concerned in integrating expressions of the form:</a:t>
                </a:r>
                <a:endParaRPr lang="en-US" sz="2800" dirty="0">
                  <a:latin typeface="Arial" pitchFamily="34" charset="0"/>
                  <a:cs typeface="Arial" pitchFamily="34" charset="0"/>
                </a:endParaRPr>
              </a:p>
              <a:p>
                <a:pPr marL="0" lvl="0" indent="0" algn="just">
                  <a:spcBef>
                    <a:spcPct val="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2800" b="1" i="1" smtClean="0">
                              <a:latin typeface="Cambria Math"/>
                              <a:cs typeface="Arial" pitchFamily="34" charset="0"/>
                            </a:rPr>
                          </m:ctrlPr>
                        </m:naryPr>
                        <m:sub/>
                        <m:sup/>
                        <m:e>
                          <m:f>
                            <m:fPr>
                              <m:ctrlPr>
                                <a:rPr lang="en-US" sz="2800" b="1" i="1" smtClean="0">
                                  <a:latin typeface="Cambria Math"/>
                                  <a:cs typeface="Arial" pitchFamily="34" charset="0"/>
                                </a:rPr>
                              </m:ctrlPr>
                            </m:fPr>
                            <m:num>
                              <m:r>
                                <a:rPr lang="en-US" sz="2800" b="1" i="1" smtClean="0">
                                  <a:latin typeface="Cambria Math"/>
                                  <a:cs typeface="Arial" pitchFamily="34" charset="0"/>
                                </a:rPr>
                                <m:t>𝒇</m:t>
                              </m:r>
                              <m:r>
                                <a:rPr lang="en-US" sz="2800" b="1" i="1" smtClean="0">
                                  <a:latin typeface="Cambria Math"/>
                                  <a:cs typeface="Arial" pitchFamily="34" charset="0"/>
                                </a:rPr>
                                <m:t>(</m:t>
                              </m:r>
                              <m:r>
                                <a:rPr lang="en-US" sz="2800" b="1" i="1" smtClean="0">
                                  <a:latin typeface="Cambria Math"/>
                                  <a:cs typeface="Arial" pitchFamily="34" charset="0"/>
                                </a:rPr>
                                <m:t>𝒙</m:t>
                              </m:r>
                              <m:r>
                                <a:rPr lang="en-US" sz="2800" b="1" i="1" smtClean="0">
                                  <a:latin typeface="Cambria Math"/>
                                  <a:cs typeface="Arial" pitchFamily="34" charset="0"/>
                                </a:rPr>
                                <m:t>)</m:t>
                              </m:r>
                            </m:num>
                            <m:den>
                              <m:r>
                                <a:rPr lang="en-US" sz="2800" b="1" i="1" smtClean="0">
                                  <a:latin typeface="Cambria Math"/>
                                  <a:cs typeface="Arial" pitchFamily="34" charset="0"/>
                                </a:rPr>
                                <m:t>𝒈</m:t>
                              </m:r>
                              <m:r>
                                <a:rPr lang="en-US" sz="2800" b="1" i="1" smtClean="0">
                                  <a:latin typeface="Cambria Math"/>
                                  <a:cs typeface="Arial" pitchFamily="34" charset="0"/>
                                </a:rPr>
                                <m:t>(</m:t>
                              </m:r>
                              <m:r>
                                <a:rPr lang="en-US" sz="2800" b="1" i="1" smtClean="0">
                                  <a:latin typeface="Cambria Math"/>
                                  <a:cs typeface="Arial" pitchFamily="34" charset="0"/>
                                </a:rPr>
                                <m:t>𝒙</m:t>
                              </m:r>
                              <m:r>
                                <a:rPr lang="en-US" sz="2800" b="1" i="1" smtClean="0">
                                  <a:latin typeface="Cambria Math"/>
                                  <a:cs typeface="Arial" pitchFamily="34" charset="0"/>
                                </a:rPr>
                                <m:t>)</m:t>
                              </m:r>
                            </m:den>
                          </m:f>
                          <m:r>
                            <a:rPr lang="en-US" sz="2800" b="1" i="1" smtClean="0">
                              <a:latin typeface="Cambria Math"/>
                              <a:cs typeface="Arial" pitchFamily="34" charset="0"/>
                            </a:rPr>
                            <m:t>𝒅𝒙</m:t>
                          </m:r>
                        </m:e>
                      </m:nary>
                    </m:oMath>
                  </m:oMathPara>
                </a14:m>
                <a:endParaRPr lang="en-US" sz="2800" b="1" dirty="0">
                  <a:latin typeface="Arial" pitchFamily="34" charset="0"/>
                  <a:cs typeface="Arial" pitchFamily="34" charset="0"/>
                </a:endParaRPr>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5486400"/>
              </a:xfrm>
              <a:blipFill rotWithShape="1">
                <a:blip r:embed="rId2" cstate="print"/>
                <a:stretch>
                  <a:fillRect l="-1852" t="-1444" r="-1481"/>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2002711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791200"/>
          </a:xfrm>
        </p:spPr>
        <p:txBody>
          <a:bodyPr/>
          <a:lstStyle/>
          <a:p>
            <a:pPr marL="0" lvl="0" indent="0" algn="just">
              <a:spcBef>
                <a:spcPct val="0"/>
              </a:spcBef>
              <a:buNone/>
            </a:pPr>
            <a:r>
              <a:rPr lang="en-US" dirty="0">
                <a:latin typeface="Arial" pitchFamily="34" charset="0"/>
                <a:ea typeface="Times New Roman" pitchFamily="18" charset="0"/>
                <a:cs typeface="Arial" pitchFamily="34" charset="0"/>
              </a:rPr>
              <a:t>The method of partial fractions is an algebraic </a:t>
            </a:r>
            <a:r>
              <a:rPr lang="en-US" dirty="0" smtClean="0">
                <a:latin typeface="Arial" pitchFamily="34" charset="0"/>
                <a:ea typeface="Times New Roman" pitchFamily="18" charset="0"/>
                <a:cs typeface="Arial" pitchFamily="34" charset="0"/>
              </a:rPr>
              <a:t>procedure </a:t>
            </a:r>
            <a:r>
              <a:rPr lang="en-US" dirty="0">
                <a:latin typeface="Arial" pitchFamily="34" charset="0"/>
                <a:ea typeface="Times New Roman" pitchFamily="18" charset="0"/>
                <a:cs typeface="Arial" pitchFamily="34" charset="0"/>
              </a:rPr>
              <a:t>of expressing a given rational function as a sum of simpler fractions which is called the partial fraction decomposition of the original rational function. The rational function must be in its proper fraction form to use the partial fraction method.</a:t>
            </a:r>
          </a:p>
          <a:p>
            <a:endParaRPr lang="en-US" dirty="0"/>
          </a:p>
        </p:txBody>
      </p:sp>
    </p:spTree>
    <p:extLst>
      <p:ext uri="{BB962C8B-B14F-4D97-AF65-F5344CB8AC3E}">
        <p14:creationId xmlns="" xmlns:p14="http://schemas.microsoft.com/office/powerpoint/2010/main" val="3494783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lvl="0"/>
            <a:r>
              <a:rPr lang="en-US" dirty="0">
                <a:latin typeface="Arial" pitchFamily="34" charset="0"/>
                <a:ea typeface="Times New Roman" pitchFamily="18" charset="0"/>
                <a:cs typeface="Arial" pitchFamily="34" charset="0"/>
              </a:rPr>
              <a:t>Four cases shall be considered</a:t>
            </a:r>
            <a:r>
              <a:rPr lang="en-US" dirty="0" smtClean="0">
                <a:latin typeface="Arial" pitchFamily="34" charset="0"/>
                <a:ea typeface="Times New Roman" pitchFamily="18" charset="0"/>
                <a:cs typeface="Arial" pitchFamily="34" charset="0"/>
              </a:rPr>
              <a:t>..</a:t>
            </a:r>
          </a:p>
          <a:p>
            <a:pPr marL="0" lvl="0" indent="0">
              <a:buNone/>
            </a:pPr>
            <a:endParaRPr lang="en-US" dirty="0">
              <a:latin typeface="Arial" pitchFamily="34" charset="0"/>
              <a:cs typeface="Arial" pitchFamily="34" charset="0"/>
            </a:endParaRPr>
          </a:p>
          <a:p>
            <a:pPr marL="0" indent="0">
              <a:buNone/>
            </a:pPr>
            <a:r>
              <a:rPr lang="en-US" dirty="0"/>
              <a:t>Case 1. Distinct linear factor </a:t>
            </a:r>
            <a:r>
              <a:rPr lang="en-US" dirty="0" smtClean="0"/>
              <a:t>in </a:t>
            </a:r>
            <a:r>
              <a:rPr lang="en-US" dirty="0"/>
              <a:t>the </a:t>
            </a:r>
            <a:r>
              <a:rPr lang="en-US" dirty="0" smtClean="0"/>
              <a:t>denominator.</a:t>
            </a:r>
            <a:endParaRPr lang="en-US" dirty="0"/>
          </a:p>
          <a:p>
            <a:pPr marL="0" indent="0">
              <a:buNone/>
            </a:pPr>
            <a:r>
              <a:rPr lang="en-US" dirty="0"/>
              <a:t>Case 2. Repeated linear factor </a:t>
            </a:r>
            <a:r>
              <a:rPr lang="en-US" dirty="0" smtClean="0"/>
              <a:t>in </a:t>
            </a:r>
            <a:r>
              <a:rPr lang="en-US" dirty="0"/>
              <a:t>the </a:t>
            </a:r>
            <a:r>
              <a:rPr lang="en-US" dirty="0" smtClean="0"/>
              <a:t>             denominator.</a:t>
            </a:r>
            <a:endParaRPr lang="en-US" dirty="0"/>
          </a:p>
          <a:p>
            <a:pPr marL="0" indent="0">
              <a:buNone/>
            </a:pPr>
            <a:r>
              <a:rPr lang="en-US" dirty="0"/>
              <a:t>Case 3. Distinct quadratic factor </a:t>
            </a:r>
            <a:r>
              <a:rPr lang="en-US" dirty="0" smtClean="0"/>
              <a:t>in </a:t>
            </a:r>
            <a:r>
              <a:rPr lang="en-US" dirty="0"/>
              <a:t>the </a:t>
            </a:r>
            <a:r>
              <a:rPr lang="en-US" dirty="0" smtClean="0"/>
              <a:t>   denominator.</a:t>
            </a:r>
            <a:endParaRPr lang="en-US" dirty="0"/>
          </a:p>
          <a:p>
            <a:pPr marL="0" indent="0">
              <a:buNone/>
            </a:pPr>
            <a:r>
              <a:rPr lang="en-US" dirty="0"/>
              <a:t>Case 4. Repeated quadratic factor </a:t>
            </a:r>
            <a:r>
              <a:rPr lang="en-US" dirty="0" smtClean="0"/>
              <a:t>in </a:t>
            </a:r>
            <a:r>
              <a:rPr lang="en-US" dirty="0"/>
              <a:t>the </a:t>
            </a:r>
            <a:r>
              <a:rPr lang="en-US" dirty="0" smtClean="0"/>
              <a:t>denominator.</a:t>
            </a:r>
            <a:endParaRPr lang="en-US" dirty="0"/>
          </a:p>
          <a:p>
            <a:endParaRPr lang="en-US" dirty="0"/>
          </a:p>
        </p:txBody>
      </p:sp>
    </p:spTree>
    <p:extLst>
      <p:ext uri="{BB962C8B-B14F-4D97-AF65-F5344CB8AC3E}">
        <p14:creationId xmlns="" xmlns:p14="http://schemas.microsoft.com/office/powerpoint/2010/main" val="1645808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52400" y="381000"/>
                <a:ext cx="8839200" cy="6477000"/>
              </a:xfrm>
            </p:spPr>
            <p:txBody>
              <a:bodyPr/>
              <a:lstStyle/>
              <a:p>
                <a:pPr marL="0" indent="0">
                  <a:buNone/>
                </a:pPr>
                <a:r>
                  <a:rPr lang="en-US" sz="3600" b="1" dirty="0" smtClean="0"/>
                  <a:t>           CASE I.  DISTINCT LINEAR FACTOR IN    THE  DENOMINATOR</a:t>
                </a:r>
                <a:endParaRPr lang="en-US" sz="4000" dirty="0"/>
              </a:p>
              <a:p>
                <a:pPr marL="0" indent="0">
                  <a:buNone/>
                </a:pPr>
                <a:r>
                  <a:rPr lang="en-US" dirty="0">
                    <a:latin typeface="Arial" pitchFamily="34" charset="0"/>
                    <a:ea typeface="Times New Roman" pitchFamily="18" charset="0"/>
                    <a:cs typeface="Arial" pitchFamily="34" charset="0"/>
                  </a:rPr>
                  <a:t>For each linear </a:t>
                </a:r>
                <a:r>
                  <a:rPr lang="en-US" dirty="0" smtClean="0">
                    <a:latin typeface="Arial" pitchFamily="34" charset="0"/>
                    <a:ea typeface="Times New Roman" pitchFamily="18" charset="0"/>
                    <a:cs typeface="Arial" pitchFamily="34" charset="0"/>
                  </a:rPr>
                  <a:t> factor  </a:t>
                </a:r>
                <a14:m>
                  <m:oMath xmlns:m="http://schemas.openxmlformats.org/officeDocument/2006/math">
                    <m:r>
                      <a:rPr lang="en-US" b="1" i="1" smtClean="0">
                        <a:latin typeface="Cambria Math"/>
                        <a:ea typeface="Times New Roman" pitchFamily="18" charset="0"/>
                        <a:cs typeface="Arial" pitchFamily="34" charset="0"/>
                      </a:rPr>
                      <m:t>𝒂</m:t>
                    </m:r>
                    <m:sSub>
                      <m:sSubPr>
                        <m:ctrlPr>
                          <a:rPr lang="en-US" b="1" i="1" smtClean="0">
                            <a:latin typeface="Cambria Math"/>
                            <a:cs typeface="Arial" pitchFamily="34" charset="0"/>
                          </a:rPr>
                        </m:ctrlPr>
                      </m:sSubPr>
                      <m:e>
                        <m:r>
                          <a:rPr lang="en-US" b="1" i="1" smtClean="0">
                            <a:latin typeface="Cambria Math"/>
                            <a:cs typeface="Arial" pitchFamily="34" charset="0"/>
                          </a:rPr>
                          <m:t>𝒙</m:t>
                        </m:r>
                      </m:e>
                      <m:sub>
                        <m:r>
                          <a:rPr lang="en-US" b="1" i="1" smtClean="0">
                            <a:latin typeface="Cambria Math"/>
                            <a:cs typeface="Arial" pitchFamily="34" charset="0"/>
                          </a:rPr>
                          <m:t>𝒊</m:t>
                        </m:r>
                      </m:sub>
                    </m:sSub>
                    <m:r>
                      <a:rPr lang="en-US" b="1" i="1" smtClean="0">
                        <a:latin typeface="Cambria Math"/>
                        <a:cs typeface="Arial" pitchFamily="34" charset="0"/>
                      </a:rPr>
                      <m:t>+</m:t>
                    </m:r>
                    <m:sSub>
                      <m:sSubPr>
                        <m:ctrlPr>
                          <a:rPr lang="en-US" b="1" i="1" smtClean="0">
                            <a:latin typeface="Cambria Math"/>
                            <a:cs typeface="Arial" pitchFamily="34" charset="0"/>
                          </a:rPr>
                        </m:ctrlPr>
                      </m:sSubPr>
                      <m:e>
                        <m:r>
                          <a:rPr lang="en-US" b="1" i="1" smtClean="0">
                            <a:latin typeface="Cambria Math"/>
                            <a:cs typeface="Arial" pitchFamily="34" charset="0"/>
                          </a:rPr>
                          <m:t>𝒃</m:t>
                        </m:r>
                      </m:e>
                      <m:sub>
                        <m:r>
                          <a:rPr lang="en-US" b="1" i="1" smtClean="0">
                            <a:latin typeface="Cambria Math"/>
                            <a:cs typeface="Arial" pitchFamily="34" charset="0"/>
                          </a:rPr>
                          <m:t>𝒊</m:t>
                        </m:r>
                      </m:sub>
                    </m:sSub>
                    <m:r>
                      <a:rPr lang="en-US" b="0" i="0" smtClean="0">
                        <a:latin typeface="Cambria Math"/>
                        <a:cs typeface="Arial" pitchFamily="34" charset="0"/>
                      </a:rPr>
                      <m:t>  </m:t>
                    </m:r>
                  </m:oMath>
                </a14:m>
                <a:r>
                  <a:rPr lang="en-US" dirty="0" smtClean="0">
                    <a:latin typeface="Arial" pitchFamily="34" charset="0"/>
                    <a:ea typeface="Times New Roman" pitchFamily="18" charset="0"/>
                    <a:cs typeface="Arial" pitchFamily="34" charset="0"/>
                  </a:rPr>
                  <a:t>of </a:t>
                </a:r>
                <a:r>
                  <a:rPr lang="en-US" dirty="0">
                    <a:latin typeface="Arial" pitchFamily="34" charset="0"/>
                    <a:ea typeface="Times New Roman" pitchFamily="18" charset="0"/>
                    <a:cs typeface="Arial" pitchFamily="34" charset="0"/>
                  </a:rPr>
                  <a:t>the denominator, there corresponds a partial fraction having that factor as the denominator and a constant </a:t>
                </a:r>
                <a:r>
                  <a:rPr lang="en-US" dirty="0" smtClean="0">
                    <a:latin typeface="Arial" pitchFamily="34" charset="0"/>
                    <a:ea typeface="Times New Roman" pitchFamily="18" charset="0"/>
                    <a:cs typeface="Arial" pitchFamily="34" charset="0"/>
                  </a:rPr>
                  <a:t>numerator; that is</a:t>
                </a:r>
              </a:p>
              <a:p>
                <a:pPr marL="0" indent="0">
                  <a:buNone/>
                </a:pPr>
                <a14:m>
                  <m:oMathPara xmlns:m="http://schemas.openxmlformats.org/officeDocument/2006/math">
                    <m:oMathParaPr>
                      <m:jc m:val="centerGroup"/>
                    </m:oMathParaPr>
                    <m:oMath xmlns:m="http://schemas.openxmlformats.org/officeDocument/2006/math">
                      <m:f>
                        <m:fPr>
                          <m:ctrlPr>
                            <a:rPr lang="en-US" b="1" i="1" smtClean="0">
                              <a:latin typeface="Cambria Math"/>
                            </a:rPr>
                          </m:ctrlPr>
                        </m:fPr>
                        <m:num>
                          <m:r>
                            <a:rPr lang="en-US" b="1" i="1" smtClean="0">
                              <a:latin typeface="Cambria Math"/>
                            </a:rPr>
                            <m:t>𝒇</m:t>
                          </m:r>
                          <m:r>
                            <a:rPr lang="en-US" b="1" i="1" smtClean="0">
                              <a:latin typeface="Cambria Math"/>
                            </a:rPr>
                            <m:t>(</m:t>
                          </m:r>
                          <m:r>
                            <a:rPr lang="en-US" b="1" i="1" smtClean="0">
                              <a:latin typeface="Cambria Math"/>
                            </a:rPr>
                            <m:t>𝒙</m:t>
                          </m:r>
                          <m:r>
                            <a:rPr lang="en-US" b="1" i="1" smtClean="0">
                              <a:latin typeface="Cambria Math"/>
                            </a:rPr>
                            <m:t>)</m:t>
                          </m:r>
                        </m:num>
                        <m:den>
                          <m:r>
                            <a:rPr lang="en-US" b="1" i="1" smtClean="0">
                              <a:latin typeface="Cambria Math"/>
                            </a:rPr>
                            <m:t>𝒈</m:t>
                          </m:r>
                          <m:r>
                            <a:rPr lang="en-US" b="1" i="1" smtClean="0">
                              <a:latin typeface="Cambria Math"/>
                            </a:rPr>
                            <m:t>(</m:t>
                          </m:r>
                          <m:r>
                            <a:rPr lang="en-US" b="1" i="1" smtClean="0">
                              <a:latin typeface="Cambria Math"/>
                            </a:rPr>
                            <m:t>𝒙</m:t>
                          </m:r>
                          <m:r>
                            <a:rPr lang="en-US" b="1" i="1" smtClean="0">
                              <a:latin typeface="Cambria Math"/>
                            </a:rPr>
                            <m:t>)</m:t>
                          </m:r>
                        </m:den>
                      </m:f>
                      <m:r>
                        <a:rPr lang="en-US" b="1" i="1" smtClean="0">
                          <a:latin typeface="Cambria Math"/>
                        </a:rPr>
                        <m:t>=</m:t>
                      </m:r>
                      <m:f>
                        <m:fPr>
                          <m:ctrlPr>
                            <a:rPr lang="en-US" b="1" i="1" smtClean="0">
                              <a:latin typeface="Cambria Math"/>
                            </a:rPr>
                          </m:ctrlPr>
                        </m:fPr>
                        <m:num>
                          <m:r>
                            <a:rPr lang="en-US" b="1" i="1" smtClean="0">
                              <a:latin typeface="Cambria Math"/>
                            </a:rPr>
                            <m:t>𝑨</m:t>
                          </m:r>
                        </m:num>
                        <m:den>
                          <m:sSub>
                            <m:sSubPr>
                              <m:ctrlPr>
                                <a:rPr lang="en-US" b="1" i="1" smtClean="0">
                                  <a:latin typeface="Cambria Math"/>
                                </a:rPr>
                              </m:ctrlPr>
                            </m:sSubPr>
                            <m:e>
                              <m:r>
                                <a:rPr lang="en-US" b="1" i="1" smtClean="0">
                                  <a:latin typeface="Cambria Math"/>
                                </a:rPr>
                                <m:t>𝒂</m:t>
                              </m:r>
                            </m:e>
                            <m:sub>
                              <m:r>
                                <a:rPr lang="en-US" b="1" i="1" smtClean="0">
                                  <a:latin typeface="Cambria Math"/>
                                </a:rPr>
                                <m:t>𝟏</m:t>
                              </m:r>
                            </m:sub>
                          </m:sSub>
                          <m:r>
                            <a:rPr lang="en-US" b="1" i="1" smtClean="0">
                              <a:latin typeface="Cambria Math"/>
                            </a:rPr>
                            <m:t>𝒙</m:t>
                          </m:r>
                          <m:r>
                            <a:rPr lang="en-US" b="1" i="1" smtClean="0">
                              <a:latin typeface="Cambria Math"/>
                            </a:rPr>
                            <m:t>+</m:t>
                          </m:r>
                          <m:sSub>
                            <m:sSubPr>
                              <m:ctrlPr>
                                <a:rPr lang="en-US" b="1" i="1" smtClean="0">
                                  <a:latin typeface="Cambria Math"/>
                                </a:rPr>
                              </m:ctrlPr>
                            </m:sSubPr>
                            <m:e>
                              <m:r>
                                <a:rPr lang="en-US" b="1" i="1" smtClean="0">
                                  <a:latin typeface="Cambria Math"/>
                                </a:rPr>
                                <m:t>𝒃</m:t>
                              </m:r>
                            </m:e>
                            <m:sub>
                              <m:r>
                                <a:rPr lang="en-US" b="1" i="1" smtClean="0">
                                  <a:latin typeface="Cambria Math"/>
                                </a:rPr>
                                <m:t>𝟏</m:t>
                              </m:r>
                            </m:sub>
                          </m:sSub>
                        </m:den>
                      </m:f>
                      <m:r>
                        <a:rPr lang="en-US" b="1" i="1" smtClean="0">
                          <a:latin typeface="Cambria Math"/>
                        </a:rPr>
                        <m:t>+</m:t>
                      </m:r>
                      <m:f>
                        <m:fPr>
                          <m:ctrlPr>
                            <a:rPr lang="en-US" b="1" i="1" smtClean="0">
                              <a:latin typeface="Cambria Math"/>
                            </a:rPr>
                          </m:ctrlPr>
                        </m:fPr>
                        <m:num>
                          <m:r>
                            <a:rPr lang="en-US" b="1" i="1" smtClean="0">
                              <a:latin typeface="Cambria Math"/>
                            </a:rPr>
                            <m:t>𝑩</m:t>
                          </m:r>
                        </m:num>
                        <m:den>
                          <m:sSub>
                            <m:sSubPr>
                              <m:ctrlPr>
                                <a:rPr lang="en-US" b="1" i="1" smtClean="0">
                                  <a:latin typeface="Cambria Math"/>
                                </a:rPr>
                              </m:ctrlPr>
                            </m:sSubPr>
                            <m:e>
                              <m:r>
                                <a:rPr lang="en-US" b="1" i="1" smtClean="0">
                                  <a:latin typeface="Cambria Math"/>
                                </a:rPr>
                                <m:t>𝒂</m:t>
                              </m:r>
                            </m:e>
                            <m:sub>
                              <m:r>
                                <a:rPr lang="en-US" b="1" i="1" smtClean="0">
                                  <a:latin typeface="Cambria Math"/>
                                </a:rPr>
                                <m:t>𝟐</m:t>
                              </m:r>
                            </m:sub>
                          </m:sSub>
                          <m:r>
                            <a:rPr lang="en-US" b="1" i="1" smtClean="0">
                              <a:latin typeface="Cambria Math"/>
                            </a:rPr>
                            <m:t>𝒙</m:t>
                          </m:r>
                          <m:r>
                            <a:rPr lang="en-US" b="1" i="1" smtClean="0">
                              <a:latin typeface="Cambria Math"/>
                            </a:rPr>
                            <m:t>+</m:t>
                          </m:r>
                          <m:sSub>
                            <m:sSubPr>
                              <m:ctrlPr>
                                <a:rPr lang="en-US" b="1" i="1" smtClean="0">
                                  <a:latin typeface="Cambria Math"/>
                                </a:rPr>
                              </m:ctrlPr>
                            </m:sSubPr>
                            <m:e>
                              <m:r>
                                <a:rPr lang="en-US" b="1" i="1" smtClean="0">
                                  <a:latin typeface="Cambria Math"/>
                                </a:rPr>
                                <m:t>𝒃</m:t>
                              </m:r>
                            </m:e>
                            <m:sub>
                              <m:r>
                                <a:rPr lang="en-US" b="1" i="1" smtClean="0">
                                  <a:latin typeface="Cambria Math"/>
                                </a:rPr>
                                <m:t>𝟐</m:t>
                              </m:r>
                            </m:sub>
                          </m:sSub>
                        </m:den>
                      </m:f>
                      <m:r>
                        <a:rPr lang="en-US" b="1" i="1" smtClean="0">
                          <a:latin typeface="Cambria Math"/>
                        </a:rPr>
                        <m:t>+</m:t>
                      </m:r>
                      <m:r>
                        <a:rPr lang="en-US" b="1" i="1" smtClean="0">
                          <a:latin typeface="Cambria Math"/>
                          <a:ea typeface="Cambria Math"/>
                        </a:rPr>
                        <m:t>∙∙∙+</m:t>
                      </m:r>
                      <m:f>
                        <m:fPr>
                          <m:ctrlPr>
                            <a:rPr lang="en-US" b="1" i="1" smtClean="0">
                              <a:latin typeface="Cambria Math"/>
                              <a:ea typeface="Cambria Math"/>
                            </a:rPr>
                          </m:ctrlPr>
                        </m:fPr>
                        <m:num>
                          <m:r>
                            <a:rPr lang="en-US" b="1" i="1" smtClean="0">
                              <a:latin typeface="Cambria Math"/>
                              <a:ea typeface="Cambria Math"/>
                            </a:rPr>
                            <m:t>𝑵</m:t>
                          </m:r>
                        </m:num>
                        <m:den>
                          <m:sSub>
                            <m:sSubPr>
                              <m:ctrlPr>
                                <a:rPr lang="en-US" b="1" i="1" smtClean="0">
                                  <a:latin typeface="Cambria Math"/>
                                  <a:ea typeface="Cambria Math"/>
                                </a:rPr>
                              </m:ctrlPr>
                            </m:sSubPr>
                            <m:e>
                              <m:r>
                                <a:rPr lang="en-US" b="1" i="1" smtClean="0">
                                  <a:latin typeface="Cambria Math"/>
                                  <a:ea typeface="Cambria Math"/>
                                </a:rPr>
                                <m:t>𝒂</m:t>
                              </m:r>
                            </m:e>
                            <m:sub>
                              <m:r>
                                <a:rPr lang="en-US" b="1" i="1" smtClean="0">
                                  <a:latin typeface="Cambria Math"/>
                                  <a:ea typeface="Cambria Math"/>
                                </a:rPr>
                                <m:t>𝒏</m:t>
                              </m:r>
                            </m:sub>
                          </m:sSub>
                          <m:r>
                            <a:rPr lang="en-US" b="1" i="1" smtClean="0">
                              <a:latin typeface="Cambria Math"/>
                              <a:ea typeface="Cambria Math"/>
                            </a:rPr>
                            <m:t>𝒙</m:t>
                          </m:r>
                          <m:r>
                            <a:rPr lang="en-US" b="1" i="1" smtClean="0">
                              <a:latin typeface="Cambria Math"/>
                              <a:ea typeface="Cambria Math"/>
                            </a:rPr>
                            <m:t>+</m:t>
                          </m:r>
                          <m:sSub>
                            <m:sSubPr>
                              <m:ctrlPr>
                                <a:rPr lang="en-US" b="1" i="1" smtClean="0">
                                  <a:latin typeface="Cambria Math"/>
                                  <a:ea typeface="Cambria Math"/>
                                </a:rPr>
                              </m:ctrlPr>
                            </m:sSubPr>
                            <m:e>
                              <m:r>
                                <a:rPr lang="en-US" b="1" i="1" smtClean="0">
                                  <a:latin typeface="Cambria Math"/>
                                  <a:ea typeface="Cambria Math"/>
                                </a:rPr>
                                <m:t>𝒃</m:t>
                              </m:r>
                            </m:e>
                            <m:sub>
                              <m:r>
                                <a:rPr lang="en-US" b="1" i="1" smtClean="0">
                                  <a:latin typeface="Cambria Math"/>
                                  <a:ea typeface="Cambria Math"/>
                                </a:rPr>
                                <m:t>𝒏</m:t>
                              </m:r>
                            </m:sub>
                          </m:sSub>
                        </m:den>
                      </m:f>
                    </m:oMath>
                  </m:oMathPara>
                </a14:m>
                <a:endParaRPr lang="en-US" b="1" i="1" dirty="0" smtClean="0">
                  <a:latin typeface="Cambria Math"/>
                  <a:ea typeface="Cambria Math"/>
                </a:endParaRPr>
              </a:p>
              <a:p>
                <a:pPr marL="0" indent="0">
                  <a:buNone/>
                </a:pPr>
                <a14:m>
                  <m:oMath xmlns:m="http://schemas.openxmlformats.org/officeDocument/2006/math">
                    <m:r>
                      <m:rPr>
                        <m:nor/>
                      </m:rPr>
                      <a:rPr lang="en-US" dirty="0">
                        <a:latin typeface="Arial" pitchFamily="34" charset="0"/>
                        <a:cs typeface="Arial" pitchFamily="34" charset="0"/>
                      </a:rPr>
                      <m:t>where</m:t>
                    </m:r>
                    <m:r>
                      <m:rPr>
                        <m:nor/>
                      </m:rPr>
                      <a:rPr lang="en-US" dirty="0">
                        <a:latin typeface="Arial" pitchFamily="34" charset="0"/>
                        <a:cs typeface="Arial" pitchFamily="34" charset="0"/>
                      </a:rPr>
                      <m:t> </m:t>
                    </m:r>
                    <m:r>
                      <m:rPr>
                        <m:nor/>
                      </m:rPr>
                      <a:rPr lang="en-US" dirty="0">
                        <a:latin typeface="Arial" pitchFamily="34" charset="0"/>
                        <a:cs typeface="Arial" pitchFamily="34" charset="0"/>
                      </a:rPr>
                      <m:t>A</m:t>
                    </m:r>
                    <m:r>
                      <m:rPr>
                        <m:nor/>
                      </m:rPr>
                      <a:rPr lang="en-US" dirty="0">
                        <a:latin typeface="Arial" pitchFamily="34" charset="0"/>
                        <a:cs typeface="Arial" pitchFamily="34" charset="0"/>
                      </a:rPr>
                      <m:t>, </m:t>
                    </m:r>
                    <m:r>
                      <m:rPr>
                        <m:nor/>
                      </m:rPr>
                      <a:rPr lang="en-US" dirty="0">
                        <a:latin typeface="Arial" pitchFamily="34" charset="0"/>
                        <a:cs typeface="Arial" pitchFamily="34" charset="0"/>
                      </a:rPr>
                      <m:t>B</m:t>
                    </m:r>
                    <m:r>
                      <m:rPr>
                        <m:nor/>
                      </m:rPr>
                      <a:rPr lang="en-US" dirty="0">
                        <a:latin typeface="Arial" pitchFamily="34" charset="0"/>
                        <a:cs typeface="Arial" pitchFamily="34" charset="0"/>
                      </a:rPr>
                      <m:t>,....</m:t>
                    </m:r>
                    <m:r>
                      <m:rPr>
                        <m:nor/>
                      </m:rPr>
                      <a:rPr lang="en-US" b="0" i="0" dirty="0" smtClean="0">
                        <a:latin typeface="Arial" pitchFamily="34" charset="0"/>
                        <a:cs typeface="Arial" pitchFamily="34" charset="0"/>
                      </a:rPr>
                      <m:t>N</m:t>
                    </m:r>
                    <m:r>
                      <m:rPr>
                        <m:nor/>
                      </m:rPr>
                      <a:rPr lang="en-US" b="0" i="0" dirty="0" smtClean="0">
                        <a:latin typeface="Arial" pitchFamily="34" charset="0"/>
                        <a:cs typeface="Arial" pitchFamily="34" charset="0"/>
                      </a:rPr>
                      <m:t> </m:t>
                    </m:r>
                    <m:r>
                      <m:rPr>
                        <m:nor/>
                      </m:rPr>
                      <a:rPr lang="en-US" dirty="0">
                        <a:latin typeface="Arial" pitchFamily="34" charset="0"/>
                        <a:cs typeface="Arial" pitchFamily="34" charset="0"/>
                      </a:rPr>
                      <m:t>are</m:t>
                    </m:r>
                    <m:r>
                      <m:rPr>
                        <m:nor/>
                      </m:rPr>
                      <a:rPr lang="en-US" dirty="0">
                        <a:latin typeface="Arial" pitchFamily="34" charset="0"/>
                        <a:cs typeface="Arial" pitchFamily="34" charset="0"/>
                      </a:rPr>
                      <m:t> </m:t>
                    </m:r>
                    <m:r>
                      <m:rPr>
                        <m:nor/>
                      </m:rPr>
                      <a:rPr lang="en-US" dirty="0">
                        <a:latin typeface="Arial" pitchFamily="34" charset="0"/>
                        <a:cs typeface="Arial" pitchFamily="34" charset="0"/>
                      </a:rPr>
                      <m:t>constants</m:t>
                    </m:r>
                    <m:r>
                      <m:rPr>
                        <m:nor/>
                      </m:rPr>
                      <a:rPr lang="en-US" dirty="0">
                        <a:latin typeface="Arial" pitchFamily="34" charset="0"/>
                        <a:cs typeface="Arial" pitchFamily="34" charset="0"/>
                      </a:rPr>
                      <m:t> </m:t>
                    </m:r>
                    <m:r>
                      <m:rPr>
                        <m:nor/>
                      </m:rPr>
                      <a:rPr lang="en-US" dirty="0">
                        <a:latin typeface="Arial" pitchFamily="34" charset="0"/>
                        <a:cs typeface="Arial" pitchFamily="34" charset="0"/>
                      </a:rPr>
                      <m:t>to</m:t>
                    </m:r>
                    <m:r>
                      <m:rPr>
                        <m:nor/>
                      </m:rPr>
                      <a:rPr lang="en-US" dirty="0">
                        <a:latin typeface="Arial" pitchFamily="34" charset="0"/>
                        <a:cs typeface="Arial" pitchFamily="34" charset="0"/>
                      </a:rPr>
                      <m:t> </m:t>
                    </m:r>
                    <m:r>
                      <m:rPr>
                        <m:nor/>
                      </m:rPr>
                      <a:rPr lang="en-US" dirty="0">
                        <a:latin typeface="Arial" pitchFamily="34" charset="0"/>
                        <a:cs typeface="Arial" pitchFamily="34" charset="0"/>
                      </a:rPr>
                      <m:t>be</m:t>
                    </m:r>
                    <m:r>
                      <m:rPr>
                        <m:nor/>
                      </m:rPr>
                      <a:rPr lang="en-US" b="0" i="0" dirty="0" smtClean="0">
                        <a:latin typeface="Arial" pitchFamily="34" charset="0"/>
                        <a:cs typeface="Arial" pitchFamily="34" charset="0"/>
                      </a:rPr>
                      <m:t> </m:t>
                    </m:r>
                    <m:r>
                      <m:rPr>
                        <m:nor/>
                      </m:rPr>
                      <a:rPr lang="en-US" dirty="0">
                        <a:latin typeface="Arial" pitchFamily="34" charset="0"/>
                        <a:cs typeface="Arial" pitchFamily="34" charset="0"/>
                      </a:rPr>
                      <m:t>determined</m:t>
                    </m:r>
                  </m:oMath>
                </a14:m>
                <a:r>
                  <a:rPr lang="en-US" dirty="0" smtClean="0">
                    <a:latin typeface="Arial" pitchFamily="34" charset="0"/>
                    <a:cs typeface="Arial" pitchFamily="34" charset="0"/>
                  </a:rPr>
                  <a:t>.</a:t>
                </a:r>
                <a:r>
                  <a:rPr lang="en-US" dirty="0">
                    <a:latin typeface="Arial" pitchFamily="34" charset="0"/>
                    <a:cs typeface="Arial" pitchFamily="34" charset="0"/>
                  </a:rPr>
                  <a:t/>
                </a:r>
                <a:r>
                  <a:rPr lang="en-US" dirty="0" smtClean="0">
                    <a:latin typeface="Arial" pitchFamily="34" charset="0"/>
                    <a:cs typeface="Arial" pitchFamily="34" charset="0"/>
                  </a:rPr>
                  <a:t/>
                </a:r>
                <a:r>
                  <a:rPr lang="en-US" dirty="0" smtClean="0"/>
                  <a:t>Thus, </a:t>
                </a:r>
                <a14:m>
                  <m:oMath xmlns:m="http://schemas.openxmlformats.org/officeDocument/2006/math">
                    <m:nary>
                      <m:naryPr>
                        <m:limLoc m:val="undOvr"/>
                        <m:subHide m:val="on"/>
                        <m:supHide m:val="on"/>
                        <m:ctrlPr>
                          <a:rPr lang="en-US" b="1" i="1" smtClean="0">
                            <a:latin typeface="Cambria Math"/>
                          </a:rPr>
                        </m:ctrlPr>
                      </m:naryPr>
                      <m:sub/>
                      <m:sup/>
                      <m:e>
                        <m:f>
                          <m:fPr>
                            <m:ctrlPr>
                              <a:rPr lang="en-US" b="1" i="1">
                                <a:latin typeface="Cambria Math"/>
                              </a:rPr>
                            </m:ctrlPr>
                          </m:fPr>
                          <m:num>
                            <m:r>
                              <a:rPr lang="en-US" b="1" i="1">
                                <a:latin typeface="Cambria Math"/>
                              </a:rPr>
                              <m:t>𝒇</m:t>
                            </m:r>
                            <m:r>
                              <a:rPr lang="en-US" b="1" i="1">
                                <a:latin typeface="Cambria Math"/>
                              </a:rPr>
                              <m:t>(</m:t>
                            </m:r>
                            <m:r>
                              <a:rPr lang="en-US" b="1" i="1">
                                <a:latin typeface="Cambria Math"/>
                              </a:rPr>
                              <m:t>𝒙</m:t>
                            </m:r>
                            <m:r>
                              <a:rPr lang="en-US" b="1" i="1">
                                <a:latin typeface="Cambria Math"/>
                              </a:rPr>
                              <m:t>)</m:t>
                            </m:r>
                          </m:num>
                          <m:den>
                            <m:r>
                              <a:rPr lang="en-US" b="1" i="1">
                                <a:latin typeface="Cambria Math"/>
                              </a:rPr>
                              <m:t>𝒈</m:t>
                            </m:r>
                            <m:r>
                              <a:rPr lang="en-US" b="1" i="1">
                                <a:latin typeface="Cambria Math"/>
                              </a:rPr>
                              <m:t>(</m:t>
                            </m:r>
                            <m:r>
                              <a:rPr lang="en-US" b="1" i="1">
                                <a:latin typeface="Cambria Math"/>
                              </a:rPr>
                              <m:t>𝒙</m:t>
                            </m:r>
                            <m:r>
                              <a:rPr lang="en-US" b="1" i="1">
                                <a:latin typeface="Cambria Math"/>
                              </a:rPr>
                              <m:t>)</m:t>
                            </m:r>
                          </m:den>
                        </m:f>
                        <m:r>
                          <a:rPr lang="en-US" b="1" i="1" smtClean="0">
                            <a:latin typeface="Cambria Math"/>
                          </a:rPr>
                          <m:t>=</m:t>
                        </m:r>
                        <m:nary>
                          <m:naryPr>
                            <m:limLoc m:val="undOvr"/>
                            <m:subHide m:val="on"/>
                            <m:supHide m:val="on"/>
                            <m:ctrlPr>
                              <a:rPr lang="en-US" b="1" i="1" smtClean="0">
                                <a:latin typeface="Cambria Math"/>
                              </a:rPr>
                            </m:ctrlPr>
                          </m:naryPr>
                          <m:sub/>
                          <m:sup/>
                          <m:e>
                            <m:f>
                              <m:fPr>
                                <m:ctrlPr>
                                  <a:rPr lang="en-US" b="1" i="1">
                                    <a:latin typeface="Cambria Math"/>
                                  </a:rPr>
                                </m:ctrlPr>
                              </m:fPr>
                              <m:num>
                                <m:r>
                                  <a:rPr lang="en-US" b="1" i="1">
                                    <a:latin typeface="Cambria Math"/>
                                  </a:rPr>
                                  <m:t>𝑨</m:t>
                                </m:r>
                              </m:num>
                              <m:den>
                                <m:sSub>
                                  <m:sSubPr>
                                    <m:ctrlPr>
                                      <a:rPr lang="en-US" b="1" i="1">
                                        <a:latin typeface="Cambria Math"/>
                                      </a:rPr>
                                    </m:ctrlPr>
                                  </m:sSubPr>
                                  <m:e>
                                    <m:r>
                                      <a:rPr lang="en-US" b="1" i="1">
                                        <a:latin typeface="Cambria Math"/>
                                      </a:rPr>
                                      <m:t>𝒂</m:t>
                                    </m:r>
                                  </m:e>
                                  <m:sub>
                                    <m:r>
                                      <a:rPr lang="en-US" b="1" i="1">
                                        <a:latin typeface="Cambria Math"/>
                                      </a:rPr>
                                      <m:t>𝟏</m:t>
                                    </m:r>
                                  </m:sub>
                                </m:sSub>
                                <m:r>
                                  <a:rPr lang="en-US" b="1" i="1">
                                    <a:latin typeface="Cambria Math"/>
                                  </a:rPr>
                                  <m:t>𝒙</m:t>
                                </m:r>
                                <m:r>
                                  <a:rPr lang="en-US" b="1" i="1">
                                    <a:latin typeface="Cambria Math"/>
                                  </a:rPr>
                                  <m:t>+</m:t>
                                </m:r>
                                <m:sSub>
                                  <m:sSubPr>
                                    <m:ctrlPr>
                                      <a:rPr lang="en-US" b="1" i="1">
                                        <a:latin typeface="Cambria Math"/>
                                      </a:rPr>
                                    </m:ctrlPr>
                                  </m:sSubPr>
                                  <m:e>
                                    <m:r>
                                      <a:rPr lang="en-US" b="1" i="1">
                                        <a:latin typeface="Cambria Math"/>
                                      </a:rPr>
                                      <m:t>𝒃</m:t>
                                    </m:r>
                                  </m:e>
                                  <m:sub>
                                    <m:r>
                                      <a:rPr lang="en-US" b="1" i="1">
                                        <a:latin typeface="Cambria Math"/>
                                      </a:rPr>
                                      <m:t>𝟏</m:t>
                                    </m:r>
                                  </m:sub>
                                </m:sSub>
                              </m:den>
                            </m:f>
                            <m:r>
                              <a:rPr lang="en-US" b="1" i="1" smtClean="0">
                                <a:latin typeface="Cambria Math"/>
                              </a:rPr>
                              <m:t>𝒅𝒙</m:t>
                            </m:r>
                          </m:e>
                        </m:nary>
                      </m:e>
                    </m:nary>
                  </m:oMath>
                </a14:m>
                <a:r>
                  <a:rPr lang="en-US" b="1" dirty="0" smtClean="0"/>
                  <a:t>+</a:t>
                </a:r>
                <a14:m>
                  <m:oMath xmlns:m="http://schemas.openxmlformats.org/officeDocument/2006/math">
                    <m:nary>
                      <m:naryPr>
                        <m:limLoc m:val="undOvr"/>
                        <m:subHide m:val="on"/>
                        <m:supHide m:val="on"/>
                        <m:ctrlPr>
                          <a:rPr lang="en-US" b="1" i="1" dirty="0" smtClean="0">
                            <a:latin typeface="Cambria Math"/>
                          </a:rPr>
                        </m:ctrlPr>
                      </m:naryPr>
                      <m:sub/>
                      <m:sup/>
                      <m:e>
                        <m:f>
                          <m:fPr>
                            <m:ctrlPr>
                              <a:rPr lang="en-US" b="1" i="1" dirty="0" smtClean="0">
                                <a:latin typeface="Cambria Math"/>
                              </a:rPr>
                            </m:ctrlPr>
                          </m:fPr>
                          <m:num>
                            <m:r>
                              <a:rPr lang="en-US" b="1" i="1" dirty="0" smtClean="0">
                                <a:latin typeface="Cambria Math"/>
                              </a:rPr>
                              <m:t>𝑩</m:t>
                            </m:r>
                          </m:num>
                          <m:den>
                            <m:sSub>
                              <m:sSubPr>
                                <m:ctrlPr>
                                  <a:rPr lang="en-US" b="1" i="1" dirty="0" smtClean="0">
                                    <a:latin typeface="Cambria Math"/>
                                  </a:rPr>
                                </m:ctrlPr>
                              </m:sSubPr>
                              <m:e>
                                <m:r>
                                  <a:rPr lang="en-US" b="1" i="1" dirty="0" smtClean="0">
                                    <a:latin typeface="Cambria Math"/>
                                  </a:rPr>
                                  <m:t>𝒂</m:t>
                                </m:r>
                              </m:e>
                              <m:sub>
                                <m:r>
                                  <a:rPr lang="en-US" b="1" i="1" dirty="0" smtClean="0">
                                    <a:latin typeface="Cambria Math"/>
                                  </a:rPr>
                                  <m:t>𝟐</m:t>
                                </m:r>
                              </m:sub>
                            </m:sSub>
                            <m:r>
                              <a:rPr lang="en-US" b="1" i="1" dirty="0" smtClean="0">
                                <a:latin typeface="Cambria Math"/>
                              </a:rPr>
                              <m:t>𝒙</m:t>
                            </m:r>
                            <m:r>
                              <a:rPr lang="en-US" b="1" i="1" dirty="0" smtClean="0">
                                <a:latin typeface="Cambria Math"/>
                              </a:rPr>
                              <m:t>+</m:t>
                            </m:r>
                            <m:sSub>
                              <m:sSubPr>
                                <m:ctrlPr>
                                  <a:rPr lang="en-US" b="1" i="1" dirty="0" smtClean="0">
                                    <a:latin typeface="Cambria Math"/>
                                  </a:rPr>
                                </m:ctrlPr>
                              </m:sSubPr>
                              <m:e>
                                <m:r>
                                  <a:rPr lang="en-US" b="1" i="1" dirty="0" smtClean="0">
                                    <a:latin typeface="Cambria Math"/>
                                  </a:rPr>
                                  <m:t>𝒃</m:t>
                                </m:r>
                              </m:e>
                              <m:sub>
                                <m:r>
                                  <a:rPr lang="en-US" b="1" i="1" dirty="0" smtClean="0">
                                    <a:latin typeface="Cambria Math"/>
                                  </a:rPr>
                                  <m:t>𝟐</m:t>
                                </m:r>
                              </m:sub>
                            </m:sSub>
                          </m:den>
                        </m:f>
                        <m:r>
                          <a:rPr lang="en-US" b="1" i="1" dirty="0" smtClean="0">
                            <a:latin typeface="Cambria Math"/>
                          </a:rPr>
                          <m:t>𝒅𝒙</m:t>
                        </m:r>
                        <m:r>
                          <a:rPr lang="en-US" b="1" i="1" dirty="0" smtClean="0">
                            <a:latin typeface="Cambria Math"/>
                          </a:rPr>
                          <m:t>+…</m:t>
                        </m:r>
                        <m:nary>
                          <m:naryPr>
                            <m:limLoc m:val="undOvr"/>
                            <m:subHide m:val="on"/>
                            <m:supHide m:val="on"/>
                            <m:ctrlPr>
                              <a:rPr lang="en-US" b="1" i="1" dirty="0" smtClean="0">
                                <a:latin typeface="Cambria Math"/>
                              </a:rPr>
                            </m:ctrlPr>
                          </m:naryPr>
                          <m:sub/>
                          <m:sup/>
                          <m:e>
                            <m:f>
                              <m:fPr>
                                <m:ctrlPr>
                                  <a:rPr lang="en-US" b="1" i="1" dirty="0" smtClean="0">
                                    <a:latin typeface="Cambria Math"/>
                                  </a:rPr>
                                </m:ctrlPr>
                              </m:fPr>
                              <m:num>
                                <m:r>
                                  <a:rPr lang="en-US" b="1" i="1" dirty="0" smtClean="0">
                                    <a:latin typeface="Cambria Math"/>
                                  </a:rPr>
                                  <m:t>𝑵</m:t>
                                </m:r>
                              </m:num>
                              <m:den>
                                <m:sSub>
                                  <m:sSubPr>
                                    <m:ctrlPr>
                                      <a:rPr lang="en-US" b="1" i="1" dirty="0" smtClean="0">
                                        <a:latin typeface="Cambria Math"/>
                                      </a:rPr>
                                    </m:ctrlPr>
                                  </m:sSubPr>
                                  <m:e>
                                    <m:r>
                                      <a:rPr lang="en-US" b="1" i="1" dirty="0" smtClean="0">
                                        <a:latin typeface="Cambria Math"/>
                                      </a:rPr>
                                      <m:t>𝒂</m:t>
                                    </m:r>
                                  </m:e>
                                  <m:sub>
                                    <m:r>
                                      <a:rPr lang="en-US" b="1" i="1" dirty="0" smtClean="0">
                                        <a:latin typeface="Cambria Math"/>
                                      </a:rPr>
                                      <m:t>𝒏</m:t>
                                    </m:r>
                                  </m:sub>
                                </m:sSub>
                                <m:r>
                                  <a:rPr lang="en-US" b="1" i="1" dirty="0" smtClean="0">
                                    <a:latin typeface="Cambria Math"/>
                                  </a:rPr>
                                  <m:t>𝒙</m:t>
                                </m:r>
                                <m:r>
                                  <a:rPr lang="en-US" b="1" i="1" dirty="0" smtClean="0">
                                    <a:latin typeface="Cambria Math"/>
                                  </a:rPr>
                                  <m:t>+</m:t>
                                </m:r>
                                <m:sSub>
                                  <m:sSubPr>
                                    <m:ctrlPr>
                                      <a:rPr lang="en-US" b="1" i="1" dirty="0" smtClean="0">
                                        <a:latin typeface="Cambria Math"/>
                                      </a:rPr>
                                    </m:ctrlPr>
                                  </m:sSubPr>
                                  <m:e>
                                    <m:r>
                                      <a:rPr lang="en-US" b="1" i="1" dirty="0" smtClean="0">
                                        <a:latin typeface="Cambria Math"/>
                                      </a:rPr>
                                      <m:t>𝒃</m:t>
                                    </m:r>
                                  </m:e>
                                  <m:sub>
                                    <m:r>
                                      <a:rPr lang="en-US" b="1" i="1" dirty="0" smtClean="0">
                                        <a:latin typeface="Cambria Math"/>
                                      </a:rPr>
                                      <m:t>𝒏</m:t>
                                    </m:r>
                                  </m:sub>
                                </m:sSub>
                              </m:den>
                            </m:f>
                            <m:r>
                              <a:rPr lang="en-US" b="1" i="1" dirty="0" smtClean="0">
                                <a:latin typeface="Cambria Math"/>
                              </a:rPr>
                              <m:t>𝒅𝒙</m:t>
                            </m:r>
                          </m:e>
                        </m:nary>
                      </m:e>
                    </m:nary>
                  </m:oMath>
                </a14:m>
                <a:endParaRPr lang="en-US" b="1" dirty="0" smtClean="0"/>
              </a:p>
              <a:p>
                <a:pPr marL="0" indent="0">
                  <a:buNone/>
                </a:pP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381000"/>
                <a:ext cx="8839200" cy="6477000"/>
              </a:xfrm>
              <a:blipFill rotWithShape="1">
                <a:blip r:embed="rId2" cstate="print"/>
                <a:stretch>
                  <a:fillRect l="-2069" t="-1412"/>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80584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685800"/>
          </a:xfrm>
        </p:spPr>
        <p:txBody>
          <a:bodyPr/>
          <a:lstStyle/>
          <a:p>
            <a:r>
              <a:rPr lang="en-US" sz="4000" b="1" dirty="0" smtClean="0"/>
              <a:t>CASE II:   REPEATED LINEAR FACTORS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838200"/>
                <a:ext cx="8686800" cy="6019800"/>
              </a:xfrm>
            </p:spPr>
            <p:txBody>
              <a:bodyPr/>
              <a:lstStyle/>
              <a:p>
                <a:pPr marL="0" indent="0">
                  <a:buNone/>
                </a:pPr>
                <a:r>
                  <a:rPr lang="en-US" dirty="0" smtClean="0">
                    <a:latin typeface="Arial" pitchFamily="34" charset="0"/>
                    <a:ea typeface="Times New Roman" pitchFamily="18" charset="0"/>
                    <a:cs typeface="Arial" pitchFamily="34" charset="0"/>
                  </a:rPr>
                  <a:t>If the linear factor  </a:t>
                </a:r>
                <a14:m>
                  <m:oMath xmlns:m="http://schemas.openxmlformats.org/officeDocument/2006/math">
                    <m:sSup>
                      <m:sSupPr>
                        <m:ctrlPr>
                          <a:rPr lang="en-US" b="1" i="1" smtClean="0">
                            <a:latin typeface="Cambria Math"/>
                            <a:cs typeface="Arial" pitchFamily="34" charset="0"/>
                          </a:rPr>
                        </m:ctrlPr>
                      </m:sSupPr>
                      <m:e>
                        <m:d>
                          <m:dPr>
                            <m:ctrlPr>
                              <a:rPr lang="en-US" b="1" i="1" smtClean="0">
                                <a:latin typeface="Cambria Math"/>
                                <a:cs typeface="Arial" pitchFamily="34" charset="0"/>
                              </a:rPr>
                            </m:ctrlPr>
                          </m:dPr>
                          <m:e>
                            <m:r>
                              <a:rPr lang="en-US" b="1" i="1" smtClean="0">
                                <a:latin typeface="Cambria Math"/>
                                <a:cs typeface="Arial" pitchFamily="34" charset="0"/>
                              </a:rPr>
                              <m:t>𝒂𝒙</m:t>
                            </m:r>
                            <m:r>
                              <a:rPr lang="en-US" b="1" i="1" smtClean="0">
                                <a:latin typeface="Cambria Math"/>
                                <a:cs typeface="Arial" pitchFamily="34" charset="0"/>
                              </a:rPr>
                              <m:t>+</m:t>
                            </m:r>
                            <m:r>
                              <a:rPr lang="en-US" b="1" i="1" smtClean="0">
                                <a:latin typeface="Cambria Math"/>
                                <a:cs typeface="Arial" pitchFamily="34" charset="0"/>
                              </a:rPr>
                              <m:t>𝒃</m:t>
                            </m:r>
                          </m:e>
                        </m:d>
                      </m:e>
                      <m:sup>
                        <m:r>
                          <a:rPr lang="en-US" b="1" i="1" smtClean="0">
                            <a:latin typeface="Cambria Math"/>
                            <a:cs typeface="Arial" pitchFamily="34" charset="0"/>
                          </a:rPr>
                          <m:t>𝒏</m:t>
                        </m:r>
                      </m:sup>
                    </m:sSup>
                  </m:oMath>
                </a14:m>
                <a:r>
                  <a:rPr lang="en-US" b="1" dirty="0" smtClean="0">
                    <a:latin typeface="Arial" pitchFamily="34" charset="0"/>
                    <a:ea typeface="Times New Roman" pitchFamily="18" charset="0"/>
                    <a:cs typeface="Arial" pitchFamily="34" charset="0"/>
                  </a:rPr>
                  <a:t/>
                </a:r>
                <a:r>
                  <a:rPr lang="en-US" dirty="0">
                    <a:latin typeface="Arial" pitchFamily="34" charset="0"/>
                    <a:ea typeface="Times New Roman" pitchFamily="18" charset="0"/>
                    <a:cs typeface="Arial" pitchFamily="34" charset="0"/>
                  </a:rPr>
                  <a:t>appears as the denominator of the rational function for each repeated linear factor of the denominator, there corresponds a series of partial fractions</a:t>
                </a:r>
                <a:r>
                  <a:rPr lang="en-US" dirty="0" smtClean="0">
                    <a:latin typeface="Arial" pitchFamily="34" charset="0"/>
                    <a:ea typeface="Times New Roman" pitchFamily="18" charset="0"/>
                    <a:cs typeface="Arial" pitchFamily="34" charset="0"/>
                  </a:rPr>
                  <a:t>,</a:t>
                </a:r>
              </a:p>
              <a:p>
                <a:pPr marL="0" indent="0">
                  <a:buNone/>
                </a:pPr>
                <a:endParaRPr lang="en-US" dirty="0" smtClean="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r>
                  <a:rPr lang="en-US" dirty="0"/>
                  <a:t>where A, B, C, …, N are constants to be determined</a:t>
                </a:r>
                <a:endParaRPr lang="en-US" dirty="0">
                  <a:latin typeface="Arial" pitchFamily="34" charset="0"/>
                  <a:cs typeface="Arial" pitchFamily="34" charset="0"/>
                </a:endParaRPr>
              </a:p>
              <a:p>
                <a:pPr marL="0" indent="0">
                  <a:buNone/>
                </a:pPr>
                <a:r>
                  <a:rPr lang="en-US" dirty="0"/>
                  <a:t>The degree n of the repeated linear factor gives the number of partial fractions in a series. Thus,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838200"/>
                <a:ext cx="8686800" cy="6019800"/>
              </a:xfrm>
              <a:blipFill rotWithShape="1">
                <a:blip r:embed="rId3" cstate="print"/>
                <a:stretch>
                  <a:fillRect l="-1825" t="-1317" r="-2526"/>
                </a:stretch>
              </a:blipFill>
            </p:spPr>
            <p:txBody>
              <a:bodyPr/>
              <a:lstStyle/>
              <a:p>
                <a:r>
                  <a:rPr lang="en-US" dirty="0">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1183668477"/>
              </p:ext>
            </p:extLst>
          </p:nvPr>
        </p:nvGraphicFramePr>
        <p:xfrm>
          <a:off x="1600200" y="2971800"/>
          <a:ext cx="6629400" cy="1036638"/>
        </p:xfrm>
        <a:graphic>
          <a:graphicData uri="http://schemas.openxmlformats.org/presentationml/2006/ole">
            <p:oleObj spid="_x0000_s1039" name="Equation" r:id="rId4" imgW="2921000" imgH="457200"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2709262736"/>
              </p:ext>
            </p:extLst>
          </p:nvPr>
        </p:nvGraphicFramePr>
        <p:xfrm>
          <a:off x="304800" y="5791200"/>
          <a:ext cx="8458200" cy="806450"/>
        </p:xfrm>
        <a:graphic>
          <a:graphicData uri="http://schemas.openxmlformats.org/presentationml/2006/ole">
            <p:oleObj spid="_x0000_s1040" name="Equation" r:id="rId5" imgW="5092700" imgH="482600" progId="Equation.3">
              <p:embed/>
            </p:oleObj>
          </a:graphicData>
        </a:graphic>
      </p:graphicFrame>
    </p:spTree>
    <p:extLst>
      <p:ext uri="{BB962C8B-B14F-4D97-AF65-F5344CB8AC3E}">
        <p14:creationId xmlns="" xmlns:p14="http://schemas.microsoft.com/office/powerpoint/2010/main" val="2120233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lstStyle/>
          <a:p>
            <a:r>
              <a:rPr lang="en-US" sz="4000" b="1" dirty="0" smtClean="0"/>
              <a:t>CASE III:   QUADRATIC FACTORS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0" y="1295400"/>
                <a:ext cx="9144000" cy="4830763"/>
              </a:xfrm>
            </p:spPr>
            <p:txBody>
              <a:bodyPr/>
              <a:lstStyle/>
              <a:p>
                <a:r>
                  <a:rPr lang="en-US" sz="1400" dirty="0" smtClean="0">
                    <a:latin typeface="Arial" pitchFamily="34" charset="0"/>
                    <a:ea typeface="Times New Roman" pitchFamily="18" charset="0"/>
                    <a:cs typeface="Arial" pitchFamily="34" charset="0"/>
                  </a:rPr>
                  <a:t/>
                </a:r>
                <a:r>
                  <a:rPr lang="en-US" dirty="0">
                    <a:latin typeface="Arial" pitchFamily="34" charset="0"/>
                    <a:ea typeface="Times New Roman" pitchFamily="18" charset="0"/>
                    <a:cs typeface="Arial" pitchFamily="34" charset="0"/>
                  </a:rPr>
                  <a:t>For each non-repeated irreducible quadratic factor </a:t>
                </a:r>
                <a:r>
                  <a:rPr lang="en-US" dirty="0" smtClean="0">
                    <a:latin typeface="Arial" pitchFamily="34" charset="0"/>
                    <a:ea typeface="Times New Roman" pitchFamily="18" charset="0"/>
                    <a:cs typeface="Arial" pitchFamily="34" charset="0"/>
                  </a:rPr>
                  <a:t/>
                </a:r>
                <a14:m>
                  <m:oMath xmlns:m="http://schemas.openxmlformats.org/officeDocument/2006/math">
                    <m:d>
                      <m:dPr>
                        <m:ctrlPr>
                          <a:rPr lang="en-US" b="1" i="1" smtClean="0">
                            <a:latin typeface="Cambria Math"/>
                            <a:cs typeface="Arial" pitchFamily="34" charset="0"/>
                          </a:rPr>
                        </m:ctrlPr>
                      </m:dPr>
                      <m:e>
                        <m:sSup>
                          <m:sSupPr>
                            <m:ctrlPr>
                              <a:rPr lang="en-US" b="1" i="1" smtClean="0">
                                <a:latin typeface="Cambria Math"/>
                                <a:cs typeface="Arial" pitchFamily="34" charset="0"/>
                              </a:rPr>
                            </m:ctrlPr>
                          </m:sSupPr>
                          <m:e>
                            <m:r>
                              <a:rPr lang="en-US" b="1" i="1" smtClean="0">
                                <a:latin typeface="Cambria Math"/>
                                <a:cs typeface="Arial" pitchFamily="34" charset="0"/>
                              </a:rPr>
                              <m:t>𝒂𝒙</m:t>
                            </m:r>
                          </m:e>
                          <m:sup>
                            <m:r>
                              <a:rPr lang="en-US" b="1" i="1" smtClean="0">
                                <a:latin typeface="Cambria Math"/>
                                <a:cs typeface="Arial" pitchFamily="34" charset="0"/>
                              </a:rPr>
                              <m:t>𝟐</m:t>
                            </m:r>
                          </m:sup>
                        </m:sSup>
                        <m:r>
                          <a:rPr lang="en-US" b="1" i="1" smtClean="0">
                            <a:latin typeface="Cambria Math"/>
                            <a:cs typeface="Arial" pitchFamily="34" charset="0"/>
                          </a:rPr>
                          <m:t>+</m:t>
                        </m:r>
                        <m:r>
                          <a:rPr lang="en-US" b="1" i="1" smtClean="0">
                            <a:latin typeface="Cambria Math"/>
                            <a:cs typeface="Arial" pitchFamily="34" charset="0"/>
                          </a:rPr>
                          <m:t>𝒃𝒙</m:t>
                        </m:r>
                        <m:r>
                          <a:rPr lang="en-US" b="1" i="1" smtClean="0">
                            <a:latin typeface="Cambria Math"/>
                            <a:cs typeface="Arial" pitchFamily="34" charset="0"/>
                          </a:rPr>
                          <m:t>+</m:t>
                        </m:r>
                        <m:r>
                          <a:rPr lang="en-US" b="1" i="1" smtClean="0">
                            <a:latin typeface="Cambria Math"/>
                            <a:cs typeface="Arial" pitchFamily="34" charset="0"/>
                          </a:rPr>
                          <m:t>𝒄</m:t>
                        </m:r>
                      </m:e>
                    </m:d>
                  </m:oMath>
                </a14:m>
                <a:r>
                  <a:rPr lang="en-US" dirty="0" smtClean="0">
                    <a:latin typeface="Arial" pitchFamily="34" charset="0"/>
                    <a:ea typeface="Times New Roman" pitchFamily="18" charset="0"/>
                    <a:cs typeface="Arial" pitchFamily="34" charset="0"/>
                  </a:rPr>
                  <a:t/>
                </a:r>
                <a:r>
                  <a:rPr lang="en-US" dirty="0">
                    <a:latin typeface="Arial" pitchFamily="34" charset="0"/>
                    <a:ea typeface="Times New Roman" pitchFamily="18" charset="0"/>
                    <a:cs typeface="Arial" pitchFamily="34" charset="0"/>
                  </a:rPr>
                  <a:t>of the denominator                       there corresponds a partial fraction of the </a:t>
                </a:r>
                <a:r>
                  <a:rPr lang="en-US" dirty="0" smtClean="0">
                    <a:latin typeface="Arial" pitchFamily="34" charset="0"/>
                    <a:ea typeface="Times New Roman" pitchFamily="18" charset="0"/>
                    <a:cs typeface="Arial" pitchFamily="34" charset="0"/>
                  </a:rPr>
                  <a:t>form </a:t>
                </a:r>
                <a:endParaRPr lang="en-US" dirty="0">
                  <a:latin typeface="Arial" pitchFamily="34" charset="0"/>
                  <a:cs typeface="Arial" pitchFamily="34" charset="0"/>
                </a:endParaRPr>
              </a:p>
              <a:p>
                <a:endParaRPr lang="en-US" dirty="0" smtClean="0"/>
              </a:p>
              <a:p>
                <a:endParaRPr lang="en-US" dirty="0"/>
              </a:p>
              <a:p>
                <a:pPr marL="0" indent="0">
                  <a:buNone/>
                </a:pPr>
                <a:r>
                  <a:rPr lang="en-US" dirty="0">
                    <a:latin typeface="Arial" pitchFamily="34" charset="0"/>
                    <a:cs typeface="Arial" pitchFamily="34" charset="0"/>
                  </a:rPr>
                  <a:t>where A, B, …..N are constants to be </a:t>
                </a:r>
                <a:r>
                  <a:rPr lang="en-US" dirty="0" smtClean="0">
                    <a:latin typeface="Arial" pitchFamily="34" charset="0"/>
                    <a:cs typeface="Arial" pitchFamily="34" charset="0"/>
                  </a:rPr>
                  <a:t>determined.</a:t>
                </a:r>
              </a:p>
              <a:p>
                <a:pPr marL="0" indent="0">
                  <a:buNone/>
                </a:pPr>
                <a:r>
                  <a:rPr lang="en-US" dirty="0" smtClean="0">
                    <a:latin typeface="Arial" pitchFamily="34" charset="0"/>
                    <a:cs typeface="Arial" pitchFamily="34" charset="0"/>
                  </a:rPr>
                  <a:t>Thus,</a:t>
                </a:r>
                <a:endParaRPr lang="en-US" dirty="0">
                  <a:latin typeface="Arial" pitchFamily="34" charset="0"/>
                  <a:cs typeface="Arial" pitchFamily="34"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295400"/>
                <a:ext cx="9144000" cy="4830763"/>
              </a:xfrm>
              <a:blipFill rotWithShape="1">
                <a:blip r:embed="rId3" cstate="print"/>
                <a:stretch>
                  <a:fillRect l="-1667" t="-1641" r="-17067"/>
                </a:stretch>
              </a:blipFill>
            </p:spPr>
            <p:txBody>
              <a:bodyPr/>
              <a:lstStyle/>
              <a:p>
                <a:r>
                  <a:rPr lang="en-US" dirty="0">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149831031"/>
              </p:ext>
            </p:extLst>
          </p:nvPr>
        </p:nvGraphicFramePr>
        <p:xfrm>
          <a:off x="152400" y="3124200"/>
          <a:ext cx="8694738" cy="885825"/>
        </p:xfrm>
        <a:graphic>
          <a:graphicData uri="http://schemas.openxmlformats.org/presentationml/2006/ole">
            <p:oleObj spid="_x0000_s2060" name="Equation" r:id="rId4" imgW="4203700" imgH="431800"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1195664539"/>
              </p:ext>
            </p:extLst>
          </p:nvPr>
        </p:nvGraphicFramePr>
        <p:xfrm>
          <a:off x="8626" y="5334000"/>
          <a:ext cx="9056688" cy="762000"/>
        </p:xfrm>
        <a:graphic>
          <a:graphicData uri="http://schemas.openxmlformats.org/presentationml/2006/ole">
            <p:oleObj spid="_x0000_s2061" name="Equation" r:id="rId5" imgW="5080000" imgH="431800" progId="Equation.3">
              <p:embed/>
            </p:oleObj>
          </a:graphicData>
        </a:graphic>
      </p:graphicFrame>
    </p:spTree>
    <p:extLst>
      <p:ext uri="{BB962C8B-B14F-4D97-AF65-F5344CB8AC3E}">
        <p14:creationId xmlns="" xmlns:p14="http://schemas.microsoft.com/office/powerpoint/2010/main" val="133274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9712" cy="792162"/>
          </a:xfrm>
        </p:spPr>
        <p:txBody>
          <a:bodyPr/>
          <a:lstStyle/>
          <a:p>
            <a:r>
              <a:rPr lang="en-US" sz="4000" b="1" dirty="0" smtClean="0"/>
              <a:t> CASE IV:  REPEATED QUADRATIC FACTORS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1066800"/>
                <a:ext cx="8763000" cy="5059363"/>
              </a:xfrm>
            </p:spPr>
            <p:txBody>
              <a:bodyPr/>
              <a:lstStyle/>
              <a:p>
                <a:pPr marL="0" indent="0">
                  <a:buNone/>
                </a:pPr>
                <a:r>
                  <a:rPr lang="en-US" sz="1400" dirty="0" smtClean="0">
                    <a:latin typeface="Arial" pitchFamily="34" charset="0"/>
                    <a:ea typeface="Times New Roman" pitchFamily="18" charset="0"/>
                    <a:cs typeface="Arial" pitchFamily="34" charset="0"/>
                  </a:rPr>
                  <a:t/>
                </a:r>
                <a:r>
                  <a:rPr lang="en-US" dirty="0">
                    <a:latin typeface="Arial" pitchFamily="34" charset="0"/>
                    <a:ea typeface="Times New Roman" pitchFamily="18" charset="0"/>
                    <a:cs typeface="Arial" pitchFamily="34" charset="0"/>
                  </a:rPr>
                  <a:t>For each repeated irreducible quadratic factor  </a:t>
                </a:r>
                <a14:m>
                  <m:oMath xmlns:m="http://schemas.openxmlformats.org/officeDocument/2006/math">
                    <m:sSup>
                      <m:sSupPr>
                        <m:ctrlPr>
                          <a:rPr lang="en-US" b="1" i="1" smtClean="0">
                            <a:latin typeface="Cambria Math"/>
                            <a:cs typeface="Arial" pitchFamily="34" charset="0"/>
                          </a:rPr>
                        </m:ctrlPr>
                      </m:sSupPr>
                      <m:e>
                        <m:d>
                          <m:dPr>
                            <m:ctrlPr>
                              <a:rPr lang="en-US" b="1" i="1" smtClean="0">
                                <a:latin typeface="Cambria Math"/>
                                <a:cs typeface="Arial" pitchFamily="34" charset="0"/>
                              </a:rPr>
                            </m:ctrlPr>
                          </m:dPr>
                          <m:e>
                            <m:sSup>
                              <m:sSupPr>
                                <m:ctrlPr>
                                  <a:rPr lang="en-US" b="1" i="1" smtClean="0">
                                    <a:latin typeface="Cambria Math"/>
                                    <a:cs typeface="Arial" pitchFamily="34" charset="0"/>
                                  </a:rPr>
                                </m:ctrlPr>
                              </m:sSupPr>
                              <m:e>
                                <m:r>
                                  <a:rPr lang="en-US" b="1" i="1" smtClean="0">
                                    <a:latin typeface="Cambria Math"/>
                                    <a:cs typeface="Arial" pitchFamily="34" charset="0"/>
                                  </a:rPr>
                                  <m:t>𝒂𝒙</m:t>
                                </m:r>
                              </m:e>
                              <m:sup>
                                <m:r>
                                  <a:rPr lang="en-US" b="1" i="1" smtClean="0">
                                    <a:latin typeface="Cambria Math"/>
                                    <a:cs typeface="Arial" pitchFamily="34" charset="0"/>
                                  </a:rPr>
                                  <m:t>𝟐</m:t>
                                </m:r>
                              </m:sup>
                            </m:sSup>
                            <m:r>
                              <a:rPr lang="en-US" b="1" i="1" smtClean="0">
                                <a:latin typeface="Cambria Math"/>
                                <a:cs typeface="Arial" pitchFamily="34" charset="0"/>
                              </a:rPr>
                              <m:t>+</m:t>
                            </m:r>
                            <m:r>
                              <a:rPr lang="en-US" b="1" i="1" smtClean="0">
                                <a:latin typeface="Cambria Math"/>
                                <a:cs typeface="Arial" pitchFamily="34" charset="0"/>
                              </a:rPr>
                              <m:t>𝒃𝒙</m:t>
                            </m:r>
                            <m:r>
                              <a:rPr lang="en-US" b="1" i="1" smtClean="0">
                                <a:latin typeface="Cambria Math"/>
                                <a:cs typeface="Arial" pitchFamily="34" charset="0"/>
                              </a:rPr>
                              <m:t>+</m:t>
                            </m:r>
                            <m:r>
                              <a:rPr lang="en-US" b="1" i="1" smtClean="0">
                                <a:latin typeface="Cambria Math"/>
                                <a:cs typeface="Arial" pitchFamily="34" charset="0"/>
                              </a:rPr>
                              <m:t>𝒄</m:t>
                            </m:r>
                          </m:e>
                        </m:d>
                      </m:e>
                      <m:sup>
                        <m:r>
                          <a:rPr lang="en-US" b="1" i="1" smtClean="0">
                            <a:latin typeface="Cambria Math"/>
                            <a:cs typeface="Arial" pitchFamily="34" charset="0"/>
                          </a:rPr>
                          <m:t>𝒏</m:t>
                        </m:r>
                      </m:sup>
                    </m:sSup>
                    <m:r>
                      <a:rPr lang="en-US" b="0" i="0" smtClean="0">
                        <a:latin typeface="Cambria Math"/>
                        <a:cs typeface="Arial" pitchFamily="34" charset="0"/>
                      </a:rPr>
                      <m:t> </m:t>
                    </m:r>
                  </m:oMath>
                </a14:m>
                <a:r>
                  <a:rPr lang="en-US" dirty="0" smtClean="0">
                    <a:latin typeface="Arial" pitchFamily="34" charset="0"/>
                    <a:ea typeface="Times New Roman" pitchFamily="18" charset="0"/>
                    <a:cs typeface="Arial" pitchFamily="34" charset="0"/>
                  </a:rPr>
                  <a:t>of </a:t>
                </a:r>
                <a:r>
                  <a:rPr lang="en-US" dirty="0">
                    <a:latin typeface="Arial" pitchFamily="34" charset="0"/>
                    <a:ea typeface="Times New Roman" pitchFamily="18" charset="0"/>
                    <a:cs typeface="Arial" pitchFamily="34" charset="0"/>
                  </a:rPr>
                  <a:t>the denominator  </a:t>
                </a:r>
                <a:r>
                  <a:rPr lang="en-US" dirty="0" smtClean="0">
                    <a:latin typeface="Arial" pitchFamily="34" charset="0"/>
                    <a:ea typeface="Times New Roman" pitchFamily="18" charset="0"/>
                    <a:cs typeface="Arial" pitchFamily="34" charset="0"/>
                  </a:rPr>
                  <a:t>there                          </a:t>
                </a:r>
                <a:r>
                  <a:rPr lang="en-US" dirty="0">
                    <a:latin typeface="Arial" pitchFamily="34" charset="0"/>
                    <a:ea typeface="Times New Roman" pitchFamily="18" charset="0"/>
                    <a:cs typeface="Arial" pitchFamily="34" charset="0"/>
                  </a:rPr>
                  <a:t>corresponds a partial fraction of the </a:t>
                </a:r>
                <a:r>
                  <a:rPr lang="en-US" dirty="0" smtClean="0">
                    <a:latin typeface="Arial" pitchFamily="34" charset="0"/>
                    <a:ea typeface="Times New Roman" pitchFamily="18" charset="0"/>
                    <a:cs typeface="Arial" pitchFamily="34" charset="0"/>
                  </a:rPr>
                  <a:t>form </a:t>
                </a:r>
                <a:endParaRPr lang="en-US" dirty="0">
                  <a:latin typeface="Arial" pitchFamily="34" charset="0"/>
                  <a:cs typeface="Arial" pitchFamily="34" charset="0"/>
                </a:endParaRPr>
              </a:p>
              <a:p>
                <a:endParaRPr lang="en-US" dirty="0" smtClean="0"/>
              </a:p>
              <a:p>
                <a:endParaRPr lang="en-US" dirty="0"/>
              </a:p>
              <a:p>
                <a:pPr marL="0" indent="0">
                  <a:buNone/>
                </a:pPr>
                <a:r>
                  <a:rPr lang="en-US" dirty="0">
                    <a:latin typeface="Arial" pitchFamily="34" charset="0"/>
                    <a:cs typeface="Arial" pitchFamily="34" charset="0"/>
                  </a:rPr>
                  <a:t>where A, B, …..N are constants to be </a:t>
                </a:r>
                <a:r>
                  <a:rPr lang="en-US" dirty="0" smtClean="0">
                    <a:latin typeface="Arial" pitchFamily="34" charset="0"/>
                    <a:cs typeface="Arial" pitchFamily="34" charset="0"/>
                  </a:rPr>
                  <a:t>determined.  Thus,</a:t>
                </a:r>
                <a:endParaRPr lang="en-US" dirty="0">
                  <a:latin typeface="Arial" pitchFamily="34" charset="0"/>
                  <a:cs typeface="Arial" pitchFamily="34"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066800"/>
                <a:ext cx="8763000" cy="5059363"/>
              </a:xfrm>
              <a:blipFill rotWithShape="1">
                <a:blip r:embed="rId3" cstate="print"/>
                <a:stretch>
                  <a:fillRect l="-1809" t="-1566" r="-23243"/>
                </a:stretch>
              </a:blipFill>
            </p:spPr>
            <p:txBody>
              <a:bodyPr/>
              <a:lstStyle/>
              <a:p>
                <a:r>
                  <a:rPr lang="en-US" dirty="0">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1520212150"/>
              </p:ext>
            </p:extLst>
          </p:nvPr>
        </p:nvGraphicFramePr>
        <p:xfrm>
          <a:off x="0" y="2895600"/>
          <a:ext cx="9134475" cy="989013"/>
        </p:xfrm>
        <a:graphic>
          <a:graphicData uri="http://schemas.openxmlformats.org/presentationml/2006/ole">
            <p:oleObj spid="_x0000_s3090" name="Equation" r:id="rId4" imgW="3848040" imgH="419040"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3823002719"/>
              </p:ext>
            </p:extLst>
          </p:nvPr>
        </p:nvGraphicFramePr>
        <p:xfrm>
          <a:off x="76200" y="5334000"/>
          <a:ext cx="8905875" cy="815975"/>
        </p:xfrm>
        <a:graphic>
          <a:graphicData uri="http://schemas.openxmlformats.org/presentationml/2006/ole">
            <p:oleObj spid="_x0000_s3091" name="Equation" r:id="rId5" imgW="4546440" imgH="419040" progId="Equation.3">
              <p:embed/>
            </p:oleObj>
          </a:graphicData>
        </a:graphic>
      </p:graphicFrame>
    </p:spTree>
    <p:extLst>
      <p:ext uri="{BB962C8B-B14F-4D97-AF65-F5344CB8AC3E}">
        <p14:creationId xmlns="" xmlns:p14="http://schemas.microsoft.com/office/powerpoint/2010/main" val="325973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990600"/>
          </a:xfrm>
        </p:spPr>
        <p:txBody>
          <a:bodyPr/>
          <a:lstStyle/>
          <a:p>
            <a:r>
              <a:rPr lang="en-US" sz="4000" b="1" dirty="0" smtClean="0"/>
              <a:t>     GUIDELINES FOR SOLVING THE BASIC EQUATION</a:t>
            </a:r>
            <a:endParaRPr lang="en-US" sz="4000" b="1" dirty="0"/>
          </a:p>
        </p:txBody>
      </p:sp>
      <p:sp>
        <p:nvSpPr>
          <p:cNvPr id="3" name="Content Placeholder 2"/>
          <p:cNvSpPr>
            <a:spLocks noGrp="1"/>
          </p:cNvSpPr>
          <p:nvPr>
            <p:ph idx="1"/>
          </p:nvPr>
        </p:nvSpPr>
        <p:spPr>
          <a:xfrm>
            <a:off x="457200" y="1447800"/>
            <a:ext cx="8229600" cy="4678363"/>
          </a:xfrm>
        </p:spPr>
        <p:txBody>
          <a:bodyPr/>
          <a:lstStyle/>
          <a:p>
            <a:r>
              <a:rPr lang="en-US" b="1" dirty="0" smtClean="0"/>
              <a:t>LINEAR</a:t>
            </a:r>
            <a:r>
              <a:rPr lang="en-US" b="1" i="1" dirty="0" smtClean="0"/>
              <a:t> </a:t>
            </a:r>
            <a:r>
              <a:rPr lang="en-US" b="1" dirty="0" smtClean="0"/>
              <a:t>FACTORS</a:t>
            </a:r>
          </a:p>
          <a:p>
            <a:pPr marL="514350" indent="-514350" algn="just">
              <a:buAutoNum type="arabicPeriod"/>
            </a:pPr>
            <a:r>
              <a:rPr lang="en-US" dirty="0" smtClean="0"/>
              <a:t>Substitute the roots of the distinct linear</a:t>
            </a:r>
          </a:p>
          <a:p>
            <a:pPr marL="0" indent="0">
              <a:buNone/>
            </a:pPr>
            <a:r>
              <a:rPr lang="en-US" dirty="0" smtClean="0"/>
              <a:t>      factors in the basic equation.</a:t>
            </a:r>
          </a:p>
          <a:p>
            <a:pPr marL="514350" indent="-514350" algn="just">
              <a:buAutoNum type="arabicPeriod" startAt="2"/>
            </a:pPr>
            <a:r>
              <a:rPr lang="en-US" dirty="0" smtClean="0"/>
              <a:t>For repeated linear factors, use the coefficients determined in guideline 1 to rewrite the basic equation. Then substitute </a:t>
            </a:r>
            <a:r>
              <a:rPr lang="en-US" dirty="0"/>
              <a:t>other convenient values of </a:t>
            </a:r>
            <a:r>
              <a:rPr lang="en-US" b="1" i="1" dirty="0"/>
              <a:t>x</a:t>
            </a:r>
            <a:r>
              <a:rPr lang="en-US" dirty="0"/>
              <a:t> and solve </a:t>
            </a:r>
            <a:r>
              <a:rPr lang="en-US" dirty="0" smtClean="0"/>
              <a:t>for the remaining coefficients.</a:t>
            </a:r>
          </a:p>
          <a:p>
            <a:pPr marL="0" indent="0">
              <a:buNone/>
            </a:pPr>
            <a:endParaRPr lang="en-US" dirty="0"/>
          </a:p>
        </p:txBody>
      </p:sp>
    </p:spTree>
    <p:extLst>
      <p:ext uri="{BB962C8B-B14F-4D97-AF65-F5344CB8AC3E}">
        <p14:creationId xmlns="" xmlns:p14="http://schemas.microsoft.com/office/powerpoint/2010/main" val="233846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smtClean="0"/>
              <a:t>QUADRATIC</a:t>
            </a:r>
            <a:r>
              <a:rPr lang="en-US" b="1" i="1" dirty="0" smtClean="0"/>
              <a:t> </a:t>
            </a:r>
            <a:r>
              <a:rPr lang="en-US" b="1" dirty="0" smtClean="0"/>
              <a:t>FACTORS</a:t>
            </a:r>
          </a:p>
          <a:p>
            <a:pPr marL="514350" indent="-514350">
              <a:buAutoNum type="arabicPeriod"/>
            </a:pPr>
            <a:r>
              <a:rPr lang="en-US" dirty="0" smtClean="0"/>
              <a:t>Expand the basic equation</a:t>
            </a:r>
          </a:p>
          <a:p>
            <a:pPr marL="514350" indent="-514350">
              <a:buAutoNum type="arabicPeriod" startAt="2"/>
            </a:pPr>
            <a:r>
              <a:rPr lang="en-US" dirty="0" smtClean="0"/>
              <a:t>Collect terms according to power of </a:t>
            </a:r>
            <a:r>
              <a:rPr lang="en-US" b="1" i="1" dirty="0" smtClean="0"/>
              <a:t>x</a:t>
            </a:r>
            <a:r>
              <a:rPr lang="en-US" dirty="0" smtClean="0"/>
              <a:t>.</a:t>
            </a:r>
          </a:p>
          <a:p>
            <a:pPr marL="514350" indent="-514350">
              <a:buAutoNum type="arabicPeriod" startAt="2"/>
            </a:pPr>
            <a:r>
              <a:rPr lang="en-US" dirty="0" smtClean="0"/>
              <a:t>Equate the coefficients of like powers to obtain a system of linear equations involving A, B, C, and so on.</a:t>
            </a:r>
          </a:p>
          <a:p>
            <a:pPr marL="514350" indent="-514350">
              <a:buAutoNum type="arabicPeriod" startAt="2"/>
            </a:pPr>
            <a:r>
              <a:rPr lang="en-US" dirty="0" smtClean="0"/>
              <a:t>Solve the system of linear equations.</a:t>
            </a:r>
            <a:endParaRPr lang="en-US" dirty="0"/>
          </a:p>
        </p:txBody>
      </p:sp>
    </p:spTree>
    <p:extLst>
      <p:ext uri="{BB962C8B-B14F-4D97-AF65-F5344CB8AC3E}">
        <p14:creationId xmlns="" xmlns:p14="http://schemas.microsoft.com/office/powerpoint/2010/main" val="469926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95800" cy="8683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458200" cy="5562600"/>
              </a:xfrm>
            </p:spPr>
            <p:txBody>
              <a:bodyPr/>
              <a:lstStyle/>
              <a:p>
                <a:pPr marL="0" indent="0">
                  <a:buNone/>
                </a:pPr>
                <a:r>
                  <a:rPr lang="en-US" dirty="0" smtClean="0"/>
                  <a:t>I    Use partial fraction to find the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+12</m:t>
                            </m:r>
                            <m:r>
                              <a:rPr lang="en-US" b="0" i="1" smtClean="0">
                                <a:latin typeface="Cambria Math"/>
                              </a:rPr>
                              <m:t>𝑥</m:t>
                            </m:r>
                            <m:r>
                              <a:rPr lang="en-US" b="0" i="1" smtClean="0">
                                <a:latin typeface="Cambria Math"/>
                              </a:rPr>
                              <m:t>+12</m:t>
                            </m:r>
                          </m:num>
                          <m:den>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−4</m:t>
                            </m:r>
                            <m:r>
                              <a:rPr lang="en-US" b="0" i="1" smtClean="0">
                                <a:latin typeface="Cambria Math"/>
                              </a:rPr>
                              <m:t>𝑥</m:t>
                            </m:r>
                          </m:den>
                        </m:f>
                        <m:r>
                          <a:rPr lang="en-US" b="0" i="1" smtClean="0">
                            <a:latin typeface="Cambria Math"/>
                          </a:rPr>
                          <m:t>𝑑𝑥</m:t>
                        </m:r>
                      </m:e>
                    </m:nary>
                  </m:oMath>
                </a14:m>
                <a:r>
                  <a:rPr lang="en-US" dirty="0" smtClean="0"/>
                  <a:t>                6.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−4</m:t>
                            </m:r>
                            <m:r>
                              <a:rPr lang="en-US" b="0" i="1" smtClean="0">
                                <a:latin typeface="Cambria Math"/>
                              </a:rPr>
                              <m:t>𝑥</m:t>
                            </m:r>
                            <m:r>
                              <a:rPr lang="en-US" b="0" i="1" smtClean="0">
                                <a:latin typeface="Cambria Math"/>
                              </a:rPr>
                              <m:t>+7</m:t>
                            </m:r>
                          </m:num>
                          <m:den>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r>
                              <a:rPr lang="en-US" b="0" i="1" smtClean="0">
                                <a:latin typeface="Cambria Math"/>
                              </a:rPr>
                              <m:t>𝑥</m:t>
                            </m:r>
                            <m:r>
                              <a:rPr lang="en-US" b="0" i="1" smtClean="0">
                                <a:latin typeface="Cambria Math"/>
                              </a:rPr>
                              <m:t>+3</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+3</m:t>
                            </m:r>
                            <m:r>
                              <a:rPr lang="en-US" b="0" i="1" smtClean="0">
                                <a:latin typeface="Cambria Math"/>
                              </a:rPr>
                              <m:t>𝑥</m:t>
                            </m:r>
                            <m:r>
                              <a:rPr lang="en-US" b="0" i="1" smtClean="0">
                                <a:latin typeface="Cambria Math"/>
                              </a:rPr>
                              <m:t>−4</m:t>
                            </m:r>
                          </m:num>
                          <m:den>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−4</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+4</m:t>
                            </m:r>
                            <m:r>
                              <a:rPr lang="en-US" b="0" i="1" smtClean="0">
                                <a:latin typeface="Cambria Math"/>
                              </a:rPr>
                              <m:t>𝑥</m:t>
                            </m:r>
                          </m:den>
                        </m:f>
                        <m:r>
                          <a:rPr lang="en-US" b="0" i="1" smtClean="0">
                            <a:latin typeface="Cambria Math"/>
                          </a:rPr>
                          <m:t>𝑑𝑥</m:t>
                        </m:r>
                      </m:e>
                    </m:nary>
                  </m:oMath>
                </a14:m>
                <a:r>
                  <a:rPr lang="en-US" dirty="0" smtClean="0"/>
                  <a:t>                7.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r>
                              <a:rPr lang="en-US" b="0" i="1" smtClean="0">
                                <a:latin typeface="Cambria Math"/>
                              </a:rPr>
                              <m:t>𝑥</m:t>
                            </m:r>
                            <m:r>
                              <a:rPr lang="en-US" b="0" i="1" smtClean="0">
                                <a:latin typeface="Cambria Math"/>
                              </a:rPr>
                              <m:t>+3</m:t>
                            </m:r>
                          </m:num>
                          <m:den>
                            <m:sSup>
                              <m:sSupPr>
                                <m:ctrlPr>
                                  <a:rPr lang="en-US" i="1" smtClean="0">
                                    <a:latin typeface="Cambria Math"/>
                                  </a:rPr>
                                </m:ctrlPr>
                              </m:sSupPr>
                              <m:e>
                                <m:r>
                                  <a:rPr lang="en-US" b="0" i="1" smtClean="0">
                                    <a:latin typeface="Cambria Math"/>
                                  </a:rPr>
                                  <m:t>𝑥</m:t>
                                </m:r>
                              </m:e>
                              <m:sup>
                                <m:r>
                                  <a:rPr lang="en-US" b="0" i="1" smtClean="0">
                                    <a:latin typeface="Cambria Math"/>
                                  </a:rPr>
                                  <m:t>4</m:t>
                                </m:r>
                              </m:sup>
                            </m:sSup>
                            <m:r>
                              <a:rPr lang="en-US" b="0" i="1" smtClean="0">
                                <a:latin typeface="Cambria Math"/>
                              </a:rPr>
                              <m:t>+6</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+9</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num>
                          <m:den>
                            <m:sSup>
                              <m:sSupPr>
                                <m:ctrlPr>
                                  <a:rPr lang="en-US" i="1" smtClean="0">
                                    <a:latin typeface="Cambria Math"/>
                                  </a:rPr>
                                </m:ctrlPr>
                              </m:sSupPr>
                              <m:e>
                                <m:r>
                                  <a:rPr lang="en-US" b="0" i="1" smtClean="0">
                                    <a:latin typeface="Cambria Math"/>
                                  </a:rPr>
                                  <m:t>𝑥</m:t>
                                </m:r>
                              </m:e>
                              <m:sup>
                                <m:r>
                                  <a:rPr lang="en-US" b="0" i="1" smtClean="0">
                                    <a:latin typeface="Cambria Math"/>
                                  </a:rPr>
                                  <m:t>4</m:t>
                                </m:r>
                              </m:sup>
                            </m:sSup>
                            <m:r>
                              <a:rPr lang="en-US" b="0" i="1" smtClean="0">
                                <a:latin typeface="Cambria Math"/>
                              </a:rPr>
                              <m:t>−2</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−8</m:t>
                            </m:r>
                          </m:den>
                        </m:f>
                        <m:r>
                          <a:rPr lang="en-US" b="0" i="1" smtClean="0">
                            <a:latin typeface="Cambria Math"/>
                          </a:rPr>
                          <m:t>𝑑𝑥</m:t>
                        </m:r>
                      </m:e>
                    </m:nary>
                  </m:oMath>
                </a14:m>
                <a:r>
                  <a:rPr lang="en-US" dirty="0" smtClean="0"/>
                  <a:t>                  8.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m:t>
                            </m:r>
                            <m:r>
                              <a:rPr lang="en-US" b="0" i="1" smtClean="0">
                                <a:latin typeface="Cambria Math"/>
                              </a:rPr>
                              <m:t>𝑥</m:t>
                            </m:r>
                            <m:r>
                              <a:rPr lang="en-US" b="0" i="1" smtClean="0">
                                <a:latin typeface="Cambria Math"/>
                              </a:rPr>
                              <m:t>+3</m:t>
                            </m:r>
                          </m:num>
                          <m:den>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r>
                              <a:rPr lang="en-US" b="0" i="1" smtClean="0">
                                <a:latin typeface="Cambria Math"/>
                              </a:rPr>
                              <m:t>𝑥</m:t>
                            </m:r>
                            <m:r>
                              <a:rPr lang="en-US" b="0" i="1" smtClean="0">
                                <a:latin typeface="Cambria Math"/>
                              </a:rPr>
                              <m:t>−2</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num>
                          <m:den>
                            <m:r>
                              <a:rPr lang="en-US" b="0" i="1" smtClean="0">
                                <a:latin typeface="Cambria Math"/>
                              </a:rPr>
                              <m:t>16</m:t>
                            </m:r>
                            <m:sSup>
                              <m:sSupPr>
                                <m:ctrlPr>
                                  <a:rPr lang="en-US" b="0" i="1" smtClean="0">
                                    <a:latin typeface="Cambria Math"/>
                                  </a:rPr>
                                </m:ctrlPr>
                              </m:sSupPr>
                              <m:e>
                                <m:r>
                                  <a:rPr lang="en-US" b="0" i="1" smtClean="0">
                                    <a:latin typeface="Cambria Math"/>
                                  </a:rPr>
                                  <m:t>𝑥</m:t>
                                </m:r>
                              </m:e>
                              <m:sup>
                                <m:r>
                                  <a:rPr lang="en-US" b="0" i="1" smtClean="0">
                                    <a:latin typeface="Cambria Math"/>
                                  </a:rPr>
                                  <m:t>4</m:t>
                                </m:r>
                              </m:sup>
                            </m:sSup>
                            <m:r>
                              <a:rPr lang="en-US" b="0" i="1" smtClean="0">
                                <a:latin typeface="Cambria Math"/>
                              </a:rPr>
                              <m:t>−1</m:t>
                            </m:r>
                          </m:den>
                        </m:f>
                        <m:r>
                          <a:rPr lang="en-US" b="0" i="1" smtClean="0">
                            <a:latin typeface="Cambria Math"/>
                          </a:rPr>
                          <m:t>𝑑𝑥</m:t>
                        </m:r>
                      </m:e>
                    </m:nary>
                  </m:oMath>
                </a14:m>
                <a:r>
                  <a:rPr lang="en-US" dirty="0" smtClean="0"/>
                  <a:t>                      9.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6</m:t>
                            </m:r>
                            <m:r>
                              <a:rPr lang="en-US" b="0" i="1" smtClean="0">
                                <a:latin typeface="Cambria Math"/>
                              </a:rPr>
                              <m:t>𝑥</m:t>
                            </m:r>
                          </m:num>
                          <m:den>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−8</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num>
                          <m:den>
                            <m:sSup>
                              <m:sSupPr>
                                <m:ctrlPr>
                                  <a:rPr lang="en-US" i="1" smtClean="0">
                                    <a:latin typeface="Cambria Math"/>
                                  </a:rPr>
                                </m:ctrlPr>
                              </m:sSupPr>
                              <m:e>
                                <m:d>
                                  <m:dPr>
                                    <m:ctrlPr>
                                      <a:rPr lang="en-US" i="1" smtClean="0">
                                        <a:latin typeface="Cambria Math"/>
                                      </a:rPr>
                                    </m:ctrlPr>
                                  </m:dPr>
                                  <m:e>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+9</m:t>
                                    </m:r>
                                  </m:e>
                                </m:d>
                              </m:e>
                              <m:sup>
                                <m:r>
                                  <a:rPr lang="en-US" b="0" i="1" smtClean="0">
                                    <a:latin typeface="Cambria Math"/>
                                  </a:rPr>
                                  <m:t>2</m:t>
                                </m:r>
                              </m:sup>
                            </m:sSup>
                          </m:den>
                        </m:f>
                        <m:r>
                          <a:rPr lang="en-US" b="0" i="1" smtClean="0">
                            <a:latin typeface="Cambria Math"/>
                          </a:rPr>
                          <m:t>𝑑𝑥</m:t>
                        </m:r>
                      </m:e>
                    </m:nary>
                  </m:oMath>
                </a14:m>
                <a:r>
                  <a:rPr lang="en-US" dirty="0" smtClean="0"/>
                  <a:t>                   10.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d>
                              <m:dPr>
                                <m:ctrlPr>
                                  <a:rPr lang="en-US" b="0" i="1" smtClean="0">
                                    <a:latin typeface="Cambria Math"/>
                                  </a:rPr>
                                </m:ctrlPr>
                              </m:dPr>
                              <m:e>
                                <m:r>
                                  <a:rPr lang="en-US" b="0" i="1" smtClean="0">
                                    <a:latin typeface="Cambria Math"/>
                                  </a:rPr>
                                  <m:t>2</m:t>
                                </m:r>
                                <m:r>
                                  <a:rPr lang="en-US" b="0" i="1" smtClean="0">
                                    <a:latin typeface="Cambria Math"/>
                                  </a:rPr>
                                  <m:t>𝑥</m:t>
                                </m:r>
                                <m:r>
                                  <a:rPr lang="en-US" b="0" i="1" smtClean="0">
                                    <a:latin typeface="Cambria Math"/>
                                  </a:rPr>
                                  <m:t>−9</m:t>
                                </m:r>
                              </m:e>
                            </m:d>
                          </m:num>
                          <m:den>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−6</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+12</m:t>
                            </m:r>
                            <m:r>
                              <a:rPr lang="en-US" b="0" i="1" smtClean="0">
                                <a:latin typeface="Cambria Math"/>
                              </a:rPr>
                              <m:t>𝑥</m:t>
                            </m:r>
                            <m:r>
                              <a:rPr lang="en-US" b="0" i="1" smtClean="0">
                                <a:latin typeface="Cambria Math"/>
                              </a:rPr>
                              <m:t>−8</m:t>
                            </m:r>
                          </m:den>
                        </m:f>
                        <m:r>
                          <a:rPr lang="en-US" b="0" i="1" smtClean="0">
                            <a:latin typeface="Cambria Math"/>
                          </a:rPr>
                          <m:t>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458200" cy="5562600"/>
              </a:xfrm>
              <a:blipFill rotWithShape="1">
                <a:blip r:embed="rId2" cstate="print"/>
                <a:stretch>
                  <a:fillRect l="-1801" t="-1425"/>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338728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b="1" dirty="0" smtClean="0"/>
              <a:t>INTEGRATION BY PARTS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229600" cy="5105400"/>
              </a:xfrm>
            </p:spPr>
            <p:txBody>
              <a:bodyPr/>
              <a:lstStyle/>
              <a:p>
                <a:r>
                  <a:rPr lang="en-US" dirty="0" smtClean="0"/>
                  <a:t>This technique can be applied to a wide variety of functions and is particularly useful for integrands involving  </a:t>
                </a:r>
                <a:r>
                  <a:rPr lang="en-US" b="1" i="1" dirty="0" smtClean="0"/>
                  <a:t>products</a:t>
                </a:r>
                <a:r>
                  <a:rPr lang="en-US" dirty="0" smtClean="0"/>
                  <a:t> of algebraic and transcendental functions.</a:t>
                </a:r>
              </a:p>
              <a:p>
                <a:endParaRPr lang="en-US" dirty="0"/>
              </a:p>
              <a:p>
                <a:r>
                  <a:rPr lang="en-US" dirty="0" smtClean="0"/>
                  <a:t>If  </a:t>
                </a:r>
                <a:r>
                  <a:rPr lang="en-US" b="1" i="1" dirty="0" smtClean="0"/>
                  <a:t>u</a:t>
                </a:r>
                <a:r>
                  <a:rPr lang="en-US" dirty="0" smtClean="0"/>
                  <a:t>  and  </a:t>
                </a:r>
                <a:r>
                  <a:rPr lang="en-US" b="1" i="1" dirty="0" smtClean="0"/>
                  <a:t>v </a:t>
                </a:r>
                <a:r>
                  <a:rPr lang="en-US" dirty="0" smtClean="0"/>
                  <a:t> are functions  of  </a:t>
                </a:r>
                <a:r>
                  <a:rPr lang="en-US" b="1" i="1" dirty="0" smtClean="0"/>
                  <a:t>x</a:t>
                </a:r>
                <a:r>
                  <a:rPr lang="en-US" dirty="0" smtClean="0"/>
                  <a:t>  and  have continuous derivatives, then</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3600" b="1" i="1" smtClean="0">
                              <a:latin typeface="Cambria Math"/>
                            </a:rPr>
                          </m:ctrlPr>
                        </m:naryPr>
                        <m:sub/>
                        <m:sup/>
                        <m:e>
                          <m:r>
                            <a:rPr lang="en-US" sz="3600" b="1" i="1" smtClean="0">
                              <a:latin typeface="Cambria Math"/>
                            </a:rPr>
                            <m:t>𝒖𝒅𝒗</m:t>
                          </m:r>
                          <m:r>
                            <a:rPr lang="en-US" sz="3600" b="1" i="1" smtClean="0">
                              <a:latin typeface="Cambria Math"/>
                            </a:rPr>
                            <m:t>=</m:t>
                          </m:r>
                          <m:r>
                            <a:rPr lang="en-US" sz="3600" b="1" i="1" smtClean="0">
                              <a:latin typeface="Cambria Math"/>
                            </a:rPr>
                            <m:t>𝒖𝒗</m:t>
                          </m:r>
                          <m:r>
                            <a:rPr lang="en-US" sz="3600" b="1" i="1" smtClean="0">
                              <a:latin typeface="Cambria Math"/>
                            </a:rPr>
                            <m:t>−</m:t>
                          </m:r>
                          <m:nary>
                            <m:naryPr>
                              <m:limLoc m:val="undOvr"/>
                              <m:subHide m:val="on"/>
                              <m:supHide m:val="on"/>
                              <m:ctrlPr>
                                <a:rPr lang="en-US" sz="3600" b="1" i="1" smtClean="0">
                                  <a:latin typeface="Cambria Math"/>
                                </a:rPr>
                              </m:ctrlPr>
                            </m:naryPr>
                            <m:sub/>
                            <m:sup/>
                            <m:e>
                              <m:r>
                                <a:rPr lang="en-US" sz="3600" b="1" i="1" smtClean="0">
                                  <a:latin typeface="Cambria Math"/>
                                </a:rPr>
                                <m:t>𝒗𝒅𝒖</m:t>
                              </m:r>
                            </m:e>
                          </m:nary>
                        </m:e>
                      </m:nary>
                    </m:oMath>
                  </m:oMathPara>
                </a14:m>
                <a:endParaRPr lang="en-US" sz="36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05400"/>
              </a:xfrm>
              <a:blipFill rotWithShape="1">
                <a:blip r:embed="rId2" cstate="print"/>
                <a:stretch>
                  <a:fillRect l="-1630" t="-1553" r="-889"/>
                </a:stretch>
              </a:blipFill>
            </p:spPr>
            <p:txBody>
              <a:bodyPr/>
              <a:lstStyle/>
              <a:p>
                <a:r>
                  <a:rPr lang="en-US">
                    <a:noFill/>
                  </a:rPr>
                  <a:t> </a:t>
                </a:r>
              </a:p>
            </p:txBody>
          </p:sp>
        </mc:Fallback>
      </mc:AlternateContent>
    </p:spTree>
    <p:extLst>
      <p:ext uri="{BB962C8B-B14F-4D97-AF65-F5344CB8AC3E}">
        <p14:creationId xmlns="" xmlns:p14="http://schemas.microsoft.com/office/powerpoint/2010/main" val="598280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609600"/>
                <a:ext cx="8229600" cy="5516563"/>
              </a:xfrm>
            </p:spPr>
            <p:txBody>
              <a:bodyPr/>
              <a:lstStyle/>
              <a:p>
                <a:r>
                  <a:rPr lang="en-US" dirty="0" smtClean="0"/>
                  <a:t>II  Use substitution to find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𝑠𝑖𝑛𝑥</m:t>
                            </m:r>
                          </m:num>
                          <m:den>
                            <m:r>
                              <a:rPr lang="en-US" b="0" i="1" smtClean="0">
                                <a:latin typeface="Cambria Math"/>
                              </a:rPr>
                              <m:t>𝑐𝑜𝑠𝑥</m:t>
                            </m:r>
                            <m:d>
                              <m:dPr>
                                <m:ctrlPr>
                                  <a:rPr lang="en-US" b="0" i="1" smtClean="0">
                                    <a:latin typeface="Cambria Math"/>
                                  </a:rPr>
                                </m:ctrlPr>
                              </m:dPr>
                              <m:e>
                                <m:r>
                                  <a:rPr lang="en-US" b="0" i="1" smtClean="0">
                                    <a:latin typeface="Cambria Math"/>
                                  </a:rPr>
                                  <m:t>𝑐𝑜𝑠𝑥</m:t>
                                </m:r>
                                <m:r>
                                  <a:rPr lang="en-US" b="0" i="1" smtClean="0">
                                    <a:latin typeface="Cambria Math"/>
                                  </a:rPr>
                                  <m:t>−1</m:t>
                                </m:r>
                              </m:e>
                            </m:d>
                          </m:den>
                        </m:f>
                        <m:r>
                          <a:rPr lang="en-US" b="0" i="1" smtClean="0">
                            <a:latin typeface="Cambria Math"/>
                          </a:rPr>
                          <m:t>𝑑𝑥</m:t>
                        </m:r>
                      </m:e>
                    </m:nary>
                  </m:oMath>
                </a14:m>
                <a:endParaRPr lang="en-US" dirty="0" smtClean="0"/>
              </a:p>
              <a:p>
                <a:pPr marL="514350" indent="-514350">
                  <a:buAutoNum type="arabicPeriod"/>
                </a:pPr>
                <a:r>
                  <a:rPr lang="en-US" dirty="0"/>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𝑐𝑜𝑠𝑥</m:t>
                            </m:r>
                          </m:num>
                          <m:den>
                            <m:r>
                              <a:rPr lang="en-US" b="0" i="1" smtClean="0">
                                <a:latin typeface="Cambria Math"/>
                              </a:rPr>
                              <m:t>𝑠𝑖𝑛𝑥</m:t>
                            </m:r>
                            <m:r>
                              <a:rPr lang="en-US" b="0" i="1" smtClean="0">
                                <a:latin typeface="Cambria Math"/>
                              </a:rPr>
                              <m:t>+</m:t>
                            </m:r>
                            <m:sSup>
                              <m:sSupPr>
                                <m:ctrlPr>
                                  <a:rPr lang="en-US" b="0" i="1" smtClean="0">
                                    <a:latin typeface="Cambria Math"/>
                                  </a:rPr>
                                </m:ctrlPr>
                              </m:sSupPr>
                              <m:e>
                                <m:r>
                                  <a:rPr lang="en-US" b="0" i="1" smtClean="0">
                                    <a:latin typeface="Cambria Math"/>
                                  </a:rPr>
                                  <m:t>𝑠𝑖𝑛</m:t>
                                </m:r>
                              </m:e>
                              <m:sup>
                                <m:r>
                                  <a:rPr lang="en-US" b="0" i="1" smtClean="0">
                                    <a:latin typeface="Cambria Math"/>
                                  </a:rPr>
                                  <m:t>2</m:t>
                                </m:r>
                              </m:sup>
                            </m:sSup>
                            <m:r>
                              <a:rPr lang="en-US" b="0" i="1" smtClean="0">
                                <a:latin typeface="Cambria Math"/>
                              </a:rPr>
                              <m:t>𝑥</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𝑠𝑒𝑐</m:t>
                                </m:r>
                              </m:e>
                              <m:sup>
                                <m:r>
                                  <a:rPr lang="en-US" b="0" i="1" smtClean="0">
                                    <a:latin typeface="Cambria Math"/>
                                  </a:rPr>
                                  <m:t>2</m:t>
                                </m:r>
                              </m:sup>
                            </m:sSup>
                            <m:r>
                              <a:rPr lang="en-US" b="0" i="1" smtClean="0">
                                <a:latin typeface="Cambria Math"/>
                              </a:rPr>
                              <m:t>𝑥</m:t>
                            </m:r>
                          </m:num>
                          <m:den>
                            <m:sSup>
                              <m:sSupPr>
                                <m:ctrlPr>
                                  <a:rPr lang="en-US" i="1" smtClean="0">
                                    <a:latin typeface="Cambria Math"/>
                                  </a:rPr>
                                </m:ctrlPr>
                              </m:sSupPr>
                              <m:e>
                                <m:r>
                                  <a:rPr lang="en-US" b="0" i="1" smtClean="0">
                                    <a:latin typeface="Cambria Math"/>
                                  </a:rPr>
                                  <m:t>𝑡𝑎𝑛</m:t>
                                </m:r>
                              </m:e>
                              <m:sup>
                                <m:r>
                                  <a:rPr lang="en-US" b="0" i="1" smtClean="0">
                                    <a:latin typeface="Cambria Math"/>
                                  </a:rPr>
                                  <m:t>2</m:t>
                                </m:r>
                              </m:sup>
                            </m:sSup>
                            <m:r>
                              <a:rPr lang="en-US" b="0" i="1" smtClean="0">
                                <a:latin typeface="Cambria Math"/>
                              </a:rPr>
                              <m:t>𝑥</m:t>
                            </m:r>
                            <m:r>
                              <a:rPr lang="en-US" b="0" i="1" smtClean="0">
                                <a:latin typeface="Cambria Math"/>
                              </a:rPr>
                              <m:t>+5</m:t>
                            </m:r>
                            <m:r>
                              <a:rPr lang="en-US" b="0" i="1" smtClean="0">
                                <a:latin typeface="Cambria Math"/>
                              </a:rPr>
                              <m:t>𝑡𝑎𝑛𝑥</m:t>
                            </m:r>
                            <m:r>
                              <a:rPr lang="en-US" b="0" i="1" smtClean="0">
                                <a:latin typeface="Cambria Math"/>
                              </a:rPr>
                              <m:t>+6</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𝑒</m:t>
                                </m:r>
                              </m:e>
                              <m:sup>
                                <m:r>
                                  <a:rPr lang="en-US" b="0" i="1" smtClean="0">
                                    <a:latin typeface="Cambria Math"/>
                                  </a:rPr>
                                  <m:t>𝑥</m:t>
                                </m:r>
                              </m:sup>
                            </m:sSup>
                          </m:num>
                          <m:den>
                            <m:d>
                              <m:dPr>
                                <m:ctrlPr>
                                  <a:rPr lang="en-US" i="1" smtClean="0">
                                    <a:latin typeface="Cambria Math"/>
                                  </a:rPr>
                                </m:ctrlPr>
                              </m:dPr>
                              <m:e>
                                <m:sSup>
                                  <m:sSupPr>
                                    <m:ctrlPr>
                                      <a:rPr lang="en-US"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−1</m:t>
                                </m:r>
                              </m:e>
                            </m:d>
                            <m:d>
                              <m:dPr>
                                <m:ctrlPr>
                                  <a:rPr lang="en-US" i="1" smtClean="0">
                                    <a:latin typeface="Cambria Math"/>
                                  </a:rPr>
                                </m:ctrlPr>
                              </m:dPr>
                              <m:e>
                                <m:sSup>
                                  <m:sSupPr>
                                    <m:ctrlPr>
                                      <a:rPr lang="en-US"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+4</m:t>
                                </m:r>
                              </m:e>
                            </m:d>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𝑒</m:t>
                                </m:r>
                              </m:e>
                              <m:sup>
                                <m:r>
                                  <a:rPr lang="en-US" b="0" i="1" smtClean="0">
                                    <a:latin typeface="Cambria Math"/>
                                  </a:rPr>
                                  <m:t>𝑥</m:t>
                                </m:r>
                              </m:sup>
                            </m:sSup>
                          </m:num>
                          <m:den>
                            <m:d>
                              <m:dPr>
                                <m:ctrlPr>
                                  <a:rPr lang="en-US" i="1" smtClean="0">
                                    <a:latin typeface="Cambria Math"/>
                                  </a:rPr>
                                </m:ctrlPr>
                              </m:dPr>
                              <m:e>
                                <m:sSup>
                                  <m:sSupPr>
                                    <m:ctrlPr>
                                      <a:rPr lang="en-US"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r>
                                  <a:rPr lang="en-US" b="0" i="1" smtClean="0">
                                    <a:latin typeface="Cambria Math"/>
                                  </a:rPr>
                                  <m:t>+1</m:t>
                                </m:r>
                              </m:e>
                            </m:d>
                            <m:d>
                              <m:dPr>
                                <m:ctrlPr>
                                  <a:rPr lang="en-US" i="1" smtClean="0">
                                    <a:latin typeface="Cambria Math"/>
                                  </a:rPr>
                                </m:ctrlPr>
                              </m:dPr>
                              <m:e>
                                <m:sSup>
                                  <m:sSupPr>
                                    <m:ctrlPr>
                                      <a:rPr lang="en-US"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−1</m:t>
                                </m:r>
                              </m:e>
                            </m:d>
                          </m:den>
                        </m:f>
                        <m:r>
                          <a:rPr lang="en-US" b="0" i="1" smtClean="0">
                            <a:latin typeface="Cambria Math"/>
                          </a:rPr>
                          <m:t>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5516563"/>
              </a:xfrm>
              <a:blipFill rotWithShape="1">
                <a:blip r:embed="rId2" cstate="print"/>
                <a:stretch>
                  <a:fillRect l="-1926" t="-1436"/>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298344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b="1" dirty="0" smtClean="0"/>
              <a:t> GUIDELINES FOR </a:t>
            </a:r>
            <a:br>
              <a:rPr lang="en-US" sz="4000" b="1" dirty="0" smtClean="0"/>
            </a:br>
            <a:r>
              <a:rPr lang="en-US" sz="4000" b="1" dirty="0" smtClean="0"/>
              <a:t>INTEGRATION BY PARTS</a:t>
            </a:r>
            <a:endParaRPr lang="en-US" sz="4000" b="1" dirty="0"/>
          </a:p>
        </p:txBody>
      </p:sp>
      <p:sp>
        <p:nvSpPr>
          <p:cNvPr id="3" name="Content Placeholder 2"/>
          <p:cNvSpPr>
            <a:spLocks noGrp="1"/>
          </p:cNvSpPr>
          <p:nvPr>
            <p:ph idx="1"/>
          </p:nvPr>
        </p:nvSpPr>
        <p:spPr>
          <a:xfrm>
            <a:off x="457200" y="1371600"/>
            <a:ext cx="8229600" cy="5105400"/>
          </a:xfrm>
        </p:spPr>
        <p:txBody>
          <a:bodyPr/>
          <a:lstStyle/>
          <a:p>
            <a:pPr marL="514350" indent="-514350" algn="just">
              <a:buAutoNum type="arabicPeriod"/>
            </a:pPr>
            <a:r>
              <a:rPr lang="en-US" dirty="0" smtClean="0"/>
              <a:t>Try letting </a:t>
            </a:r>
            <a:r>
              <a:rPr lang="en-US" b="1" i="1" dirty="0" smtClean="0"/>
              <a:t>dv</a:t>
            </a:r>
            <a:r>
              <a:rPr lang="en-US" dirty="0" smtClean="0"/>
              <a:t> be the most complicated portion of the integrand that fits a basic integration rule. Then </a:t>
            </a:r>
            <a:r>
              <a:rPr lang="en-US" b="1" i="1" dirty="0" smtClean="0"/>
              <a:t>u</a:t>
            </a:r>
            <a:r>
              <a:rPr lang="en-US" dirty="0" smtClean="0"/>
              <a:t> will be the remaining factor(s) of the integrand.</a:t>
            </a:r>
          </a:p>
          <a:p>
            <a:pPr marL="514350" indent="-514350" algn="just">
              <a:buAutoNum type="arabicPeriod"/>
            </a:pPr>
            <a:r>
              <a:rPr lang="en-US" dirty="0" smtClean="0"/>
              <a:t>Try letting </a:t>
            </a:r>
            <a:r>
              <a:rPr lang="en-US" b="1" i="1" dirty="0" smtClean="0"/>
              <a:t>u</a:t>
            </a:r>
            <a:r>
              <a:rPr lang="en-US" dirty="0" smtClean="0"/>
              <a:t> be the portion of the integrand whose derivative is a function simpler than </a:t>
            </a:r>
            <a:r>
              <a:rPr lang="en-US" b="1" i="1" dirty="0" smtClean="0"/>
              <a:t>u</a:t>
            </a:r>
            <a:r>
              <a:rPr lang="en-US" dirty="0" smtClean="0"/>
              <a:t>. Then </a:t>
            </a:r>
            <a:r>
              <a:rPr lang="en-US" b="1" i="1" dirty="0" smtClean="0"/>
              <a:t>dv</a:t>
            </a:r>
            <a:r>
              <a:rPr lang="en-US" dirty="0" smtClean="0"/>
              <a:t> will be the remaining factor(s) of the integrand.</a:t>
            </a:r>
          </a:p>
          <a:p>
            <a:pPr marL="0" indent="0" algn="just">
              <a:buNone/>
            </a:pPr>
            <a:r>
              <a:rPr lang="en-US" dirty="0" smtClean="0"/>
              <a:t>Note: </a:t>
            </a:r>
            <a:r>
              <a:rPr lang="en-US" b="1" i="1" dirty="0" err="1" smtClean="0"/>
              <a:t>dv</a:t>
            </a:r>
            <a:r>
              <a:rPr lang="en-US" dirty="0" smtClean="0"/>
              <a:t> always includes the </a:t>
            </a:r>
            <a:r>
              <a:rPr lang="en-US" b="1" i="1" dirty="0" smtClean="0"/>
              <a:t>dx</a:t>
            </a:r>
            <a:r>
              <a:rPr lang="en-US" dirty="0" smtClean="0"/>
              <a:t> of the original  	  integrand.</a:t>
            </a:r>
          </a:p>
          <a:p>
            <a:pPr marL="514350" indent="-514350">
              <a:buAutoNum type="arabicPeriod"/>
            </a:pPr>
            <a:endParaRPr lang="en-US" dirty="0" smtClean="0"/>
          </a:p>
        </p:txBody>
      </p:sp>
    </p:spTree>
    <p:extLst>
      <p:ext uri="{BB962C8B-B14F-4D97-AF65-F5344CB8AC3E}">
        <p14:creationId xmlns="" xmlns:p14="http://schemas.microsoft.com/office/powerpoint/2010/main" val="3939382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3600" b="1" dirty="0" smtClean="0"/>
              <a:t>SUMMARY OF COMMON INTEGRALS USING INTEGRATION BY PARTS</a:t>
            </a:r>
            <a:endParaRPr lang="en-US" sz="36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1219200"/>
                <a:ext cx="8763000" cy="6324600"/>
              </a:xfrm>
            </p:spPr>
            <p:txBody>
              <a:bodyPr/>
              <a:lstStyle/>
              <a:p>
                <a:pPr marL="514350" indent="-514350">
                  <a:buAutoNum type="arabicPeriod"/>
                </a:pPr>
                <a:r>
                  <a:rPr lang="en-US" sz="2800" dirty="0" smtClean="0"/>
                  <a:t>For integrals of the form</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2800" i="1" smtClean="0">
                              <a:latin typeface="Cambria Math"/>
                            </a:rPr>
                          </m:ctrlPr>
                        </m:naryPr>
                        <m:sub/>
                        <m:sup/>
                        <m:e>
                          <m:sSup>
                            <m:sSupPr>
                              <m:ctrlPr>
                                <a:rPr lang="en-US" sz="2800" i="1" smtClean="0">
                                  <a:latin typeface="Cambria Math"/>
                                </a:rPr>
                              </m:ctrlPr>
                            </m:sSupPr>
                            <m:e>
                              <m:r>
                                <a:rPr lang="en-US" sz="2800" b="0" i="1" smtClean="0">
                                  <a:latin typeface="Cambria Math"/>
                                </a:rPr>
                                <m:t>𝑥</m:t>
                              </m:r>
                            </m:e>
                            <m:sup>
                              <m:r>
                                <a:rPr lang="en-US" sz="2800" b="0" i="1" smtClean="0">
                                  <a:latin typeface="Cambria Math"/>
                                </a:rPr>
                                <m:t>𝑛</m:t>
                              </m:r>
                            </m:sup>
                          </m:sSup>
                          <m:sSup>
                            <m:sSupPr>
                              <m:ctrlPr>
                                <a:rPr lang="en-US" sz="2800" i="1" smtClean="0">
                                  <a:latin typeface="Cambria Math"/>
                                </a:rPr>
                              </m:ctrlPr>
                            </m:sSupPr>
                            <m:e>
                              <m:r>
                                <a:rPr lang="en-US" sz="2800" b="0" i="1" smtClean="0">
                                  <a:latin typeface="Cambria Math"/>
                                </a:rPr>
                                <m:t>𝑒</m:t>
                              </m:r>
                            </m:e>
                            <m:sup>
                              <m:r>
                                <a:rPr lang="en-US" sz="2800" b="0" i="1" smtClean="0">
                                  <a:latin typeface="Cambria Math"/>
                                </a:rPr>
                                <m:t>𝑎𝑥</m:t>
                              </m:r>
                            </m:sup>
                          </m:sSup>
                          <m:r>
                            <a:rPr lang="en-US" sz="2800" b="0" i="1" smtClean="0">
                              <a:latin typeface="Cambria Math"/>
                            </a:rPr>
                            <m:t>𝑑𝑥</m:t>
                          </m:r>
                          <m:r>
                            <a:rPr lang="en-US" sz="2800" b="0" i="1" smtClean="0">
                              <a:latin typeface="Cambria Math"/>
                            </a:rPr>
                            <m:t>,  </m:t>
                          </m:r>
                          <m:nary>
                            <m:naryPr>
                              <m:limLoc m:val="undOvr"/>
                              <m:subHide m:val="on"/>
                              <m:supHide m:val="on"/>
                              <m:ctrlPr>
                                <a:rPr lang="en-US" sz="2800" b="0" i="1" smtClean="0">
                                  <a:latin typeface="Cambria Math"/>
                                </a:rPr>
                              </m:ctrlPr>
                            </m:naryPr>
                            <m:sub/>
                            <m:sup/>
                            <m:e>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𝑠𝑖𝑛𝑎𝑥𝑑𝑥</m:t>
                              </m:r>
                              <m:r>
                                <a:rPr lang="en-US" sz="2800" b="0" i="1" smtClean="0">
                                  <a:latin typeface="Cambria Math"/>
                                </a:rPr>
                                <m:t>, </m:t>
                              </m:r>
                              <m:r>
                                <a:rPr lang="en-US" sz="2800" b="0" i="1" smtClean="0">
                                  <a:latin typeface="Cambria Math"/>
                                </a:rPr>
                                <m:t>𝑜𝑟</m:t>
                              </m:r>
                              <m:r>
                                <a:rPr lang="en-US" sz="2800" b="0" i="1" smtClean="0">
                                  <a:latin typeface="Cambria Math"/>
                                </a:rPr>
                                <m:t> </m:t>
                              </m:r>
                              <m:nary>
                                <m:naryPr>
                                  <m:limLoc m:val="undOvr"/>
                                  <m:subHide m:val="on"/>
                                  <m:supHide m:val="on"/>
                                  <m:ctrlPr>
                                    <a:rPr lang="en-US" sz="2800" b="0" i="1" smtClean="0">
                                      <a:latin typeface="Cambria Math"/>
                                    </a:rPr>
                                  </m:ctrlPr>
                                </m:naryPr>
                                <m:sub/>
                                <m:sup/>
                                <m:e>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𝑐𝑜𝑠𝑎𝑥𝑑𝑥</m:t>
                                  </m:r>
                                </m:e>
                              </m:nary>
                            </m:e>
                          </m:nary>
                        </m:e>
                      </m:nary>
                    </m:oMath>
                  </m:oMathPara>
                </a14:m>
                <a:endParaRPr lang="en-US" sz="2800" dirty="0" smtClean="0"/>
              </a:p>
              <a:p>
                <a:pPr marL="0" indent="0">
                  <a:buNone/>
                </a:pPr>
                <a:r>
                  <a:rPr lang="en-US" sz="2800" dirty="0"/>
                  <a:t>l</a:t>
                </a:r>
                <a:r>
                  <a:rPr lang="en-US" sz="2800" dirty="0" smtClean="0"/>
                  <a:t>et </a:t>
                </a:r>
                <a14:m>
                  <m:oMath xmlns:m="http://schemas.openxmlformats.org/officeDocument/2006/math">
                    <m:r>
                      <a:rPr lang="en-US" sz="2800" b="0" i="1" smtClean="0">
                        <a:latin typeface="Cambria Math"/>
                      </a:rPr>
                      <m:t>𝑢</m:t>
                    </m:r>
                    <m:r>
                      <a:rPr lang="en-US" sz="2800" b="0" i="1" smtClean="0">
                        <a:latin typeface="Cambria Math"/>
                      </a:rPr>
                      <m:t>=</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r>
                          <a:rPr lang="en-US" sz="2800" b="0" i="1" smtClean="0">
                            <a:latin typeface="Cambria Math"/>
                          </a:rPr>
                          <m:t>  </m:t>
                        </m:r>
                      </m:sup>
                    </m:sSup>
                    <m:r>
                      <a:rPr lang="en-US" sz="2800" b="0" i="1" smtClean="0">
                        <a:latin typeface="Cambria Math"/>
                      </a:rPr>
                      <m:t>𝑎𝑛𝑑</m:t>
                    </m:r>
                    <m:r>
                      <a:rPr lang="en-US" sz="2800" b="0" i="1" smtClean="0">
                        <a:latin typeface="Cambria Math"/>
                      </a:rPr>
                      <m:t> </m:t>
                    </m:r>
                    <m:r>
                      <a:rPr lang="en-US" sz="2800" b="0" i="1" smtClean="0">
                        <a:latin typeface="Cambria Math"/>
                      </a:rPr>
                      <m:t>𝑙𝑒𝑡</m:t>
                    </m:r>
                    <m:r>
                      <a:rPr lang="en-US" sz="2800" b="0" i="1" smtClean="0">
                        <a:latin typeface="Cambria Math"/>
                      </a:rPr>
                      <m:t> </m:t>
                    </m:r>
                    <m:r>
                      <a:rPr lang="en-US" sz="2800" b="0" i="1" smtClean="0">
                        <a:latin typeface="Cambria Math"/>
                      </a:rPr>
                      <m:t>𝑑𝑣</m:t>
                    </m:r>
                    <m:r>
                      <a:rPr lang="en-US" sz="2800" b="0" i="1" smtClean="0">
                        <a:latin typeface="Cambria Math"/>
                      </a:rPr>
                      <m:t>=</m:t>
                    </m:r>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𝑎𝑥</m:t>
                        </m:r>
                      </m:sup>
                    </m:sSup>
                    <m:r>
                      <a:rPr lang="en-US" sz="2800" b="0" i="1" smtClean="0">
                        <a:latin typeface="Cambria Math"/>
                      </a:rPr>
                      <m:t>𝑑𝑥</m:t>
                    </m:r>
                    <m:r>
                      <a:rPr lang="en-US" sz="2800" b="0" i="1" smtClean="0">
                        <a:latin typeface="Cambria Math"/>
                      </a:rPr>
                      <m:t>,</m:t>
                    </m:r>
                    <m:r>
                      <a:rPr lang="en-US" sz="2800" b="0" i="1" smtClean="0">
                        <a:latin typeface="Cambria Math"/>
                      </a:rPr>
                      <m:t>𝑠𝑖𝑛𝑎𝑥𝑑𝑥</m:t>
                    </m:r>
                    <m:r>
                      <a:rPr lang="en-US" sz="2800" b="0" i="1" smtClean="0">
                        <a:latin typeface="Cambria Math"/>
                      </a:rPr>
                      <m:t>, </m:t>
                    </m:r>
                    <m:r>
                      <a:rPr lang="en-US" sz="2800" b="0" i="1" smtClean="0">
                        <a:latin typeface="Cambria Math"/>
                      </a:rPr>
                      <m:t>𝑜𝑟</m:t>
                    </m:r>
                    <m:r>
                      <a:rPr lang="en-US" sz="2800" b="0" i="1" smtClean="0">
                        <a:latin typeface="Cambria Math"/>
                      </a:rPr>
                      <m:t> </m:t>
                    </m:r>
                    <m:r>
                      <a:rPr lang="en-US" sz="2800" b="0" i="1" smtClean="0">
                        <a:latin typeface="Cambria Math"/>
                      </a:rPr>
                      <m:t>𝑐𝑜𝑠𝑎𝑥𝑑𝑥</m:t>
                    </m:r>
                    <m:r>
                      <a:rPr lang="en-US" sz="2800" b="0" i="1" smtClean="0">
                        <a:latin typeface="Cambria Math"/>
                      </a:rPr>
                      <m:t>.</m:t>
                    </m:r>
                  </m:oMath>
                </a14:m>
                <a:endParaRPr lang="en-US" sz="2800" b="0" dirty="0" smtClean="0"/>
              </a:p>
              <a:p>
                <a:pPr marL="514350" indent="-514350">
                  <a:buAutoNum type="arabicPeriod" startAt="2"/>
                </a:pPr>
                <a:r>
                  <a:rPr lang="en-US" sz="2800" dirty="0" smtClean="0"/>
                  <a:t>For the integrals of the form</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2800" i="1" smtClean="0">
                              <a:latin typeface="Cambria Math"/>
                            </a:rPr>
                          </m:ctrlPr>
                        </m:naryPr>
                        <m:sub/>
                        <m:sup/>
                        <m:e>
                          <m:sSup>
                            <m:sSupPr>
                              <m:ctrlPr>
                                <a:rPr lang="en-US" sz="280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𝑙𝑛𝑥𝑑𝑥</m:t>
                          </m:r>
                          <m:r>
                            <a:rPr lang="en-US" sz="2800" b="0" i="1" smtClean="0">
                              <a:latin typeface="Cambria Math"/>
                            </a:rPr>
                            <m:t>, </m:t>
                          </m:r>
                          <m:nary>
                            <m:naryPr>
                              <m:limLoc m:val="undOvr"/>
                              <m:subHide m:val="on"/>
                              <m:supHide m:val="on"/>
                              <m:ctrlPr>
                                <a:rPr lang="en-US" sz="2800" b="0" i="1" smtClean="0">
                                  <a:latin typeface="Cambria Math"/>
                                </a:rPr>
                              </m:ctrlPr>
                            </m:naryPr>
                            <m:sub/>
                            <m:sup/>
                            <m:e>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𝑎𝑟𝑐𝑠𝑖𝑛𝑎𝑥𝑑𝑥</m:t>
                              </m:r>
                              <m:r>
                                <a:rPr lang="en-US" sz="2800" b="0" i="1" smtClean="0">
                                  <a:latin typeface="Cambria Math"/>
                                </a:rPr>
                                <m:t>, </m:t>
                              </m:r>
                              <m:r>
                                <a:rPr lang="en-US" sz="2800" b="0" i="1" smtClean="0">
                                  <a:latin typeface="Cambria Math"/>
                                </a:rPr>
                                <m:t>𝑜𝑟</m:t>
                              </m:r>
                              <m:r>
                                <a:rPr lang="en-US" sz="2800" b="0" i="1" smtClean="0">
                                  <a:latin typeface="Cambria Math"/>
                                </a:rPr>
                                <m:t> </m:t>
                              </m:r>
                              <m:nary>
                                <m:naryPr>
                                  <m:limLoc m:val="undOvr"/>
                                  <m:subHide m:val="on"/>
                                  <m:supHide m:val="on"/>
                                  <m:ctrlPr>
                                    <a:rPr lang="en-US" sz="2800" b="0" i="1" smtClean="0">
                                      <a:latin typeface="Cambria Math"/>
                                    </a:rPr>
                                  </m:ctrlPr>
                                </m:naryPr>
                                <m:sub/>
                                <m:sup/>
                                <m:e>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𝑎𝑟𝑐𝑡𝑎𝑛𝑎𝑥𝑑𝑥</m:t>
                                  </m:r>
                                </m:e>
                              </m:nary>
                            </m:e>
                          </m:nary>
                        </m:e>
                      </m:nary>
                    </m:oMath>
                  </m:oMathPara>
                </a14:m>
                <a:endParaRPr lang="en-US" sz="2800" dirty="0" smtClean="0"/>
              </a:p>
              <a:p>
                <a:pPr marL="0" indent="0">
                  <a:buNone/>
                </a:pPr>
                <a:r>
                  <a:rPr lang="en-US" sz="2800" dirty="0"/>
                  <a:t>l</a:t>
                </a:r>
                <a:r>
                  <a:rPr lang="en-US" sz="2800" dirty="0" smtClean="0"/>
                  <a:t>et </a:t>
                </a:r>
                <a14:m>
                  <m:oMath xmlns:m="http://schemas.openxmlformats.org/officeDocument/2006/math">
                    <m:r>
                      <a:rPr lang="en-US" sz="2800" b="0" i="1" smtClean="0">
                        <a:latin typeface="Cambria Math"/>
                      </a:rPr>
                      <m:t>𝑢</m:t>
                    </m:r>
                    <m:r>
                      <a:rPr lang="en-US" sz="2800" b="0" i="1" smtClean="0">
                        <a:latin typeface="Cambria Math"/>
                      </a:rPr>
                      <m:t>=</m:t>
                    </m:r>
                    <m:r>
                      <a:rPr lang="en-US" sz="2800" b="0" i="1" smtClean="0">
                        <a:latin typeface="Cambria Math"/>
                      </a:rPr>
                      <m:t>𝑙𝑛𝑥</m:t>
                    </m:r>
                    <m:r>
                      <a:rPr lang="en-US" sz="2800" b="0" i="1" smtClean="0">
                        <a:latin typeface="Cambria Math"/>
                      </a:rPr>
                      <m:t>,</m:t>
                    </m:r>
                    <m:r>
                      <a:rPr lang="en-US" sz="2800" b="0" i="1" smtClean="0">
                        <a:latin typeface="Cambria Math"/>
                      </a:rPr>
                      <m:t>𝑎𝑟𝑐𝑠𝑖𝑛𝑎𝑥</m:t>
                    </m:r>
                    <m:r>
                      <a:rPr lang="en-US" sz="2800" b="0" i="1" smtClean="0">
                        <a:latin typeface="Cambria Math"/>
                      </a:rPr>
                      <m:t>,</m:t>
                    </m:r>
                    <m:r>
                      <a:rPr lang="en-US" sz="2800" b="0" i="1" smtClean="0">
                        <a:latin typeface="Cambria Math"/>
                      </a:rPr>
                      <m:t>𝑜𝑟</m:t>
                    </m:r>
                    <m:r>
                      <a:rPr lang="en-US" sz="2800" b="0" i="1" smtClean="0">
                        <a:latin typeface="Cambria Math"/>
                      </a:rPr>
                      <m:t> </m:t>
                    </m:r>
                    <m:r>
                      <a:rPr lang="en-US" sz="2800" b="0" i="1" smtClean="0">
                        <a:latin typeface="Cambria Math"/>
                      </a:rPr>
                      <m:t>𝑎𝑟𝑐𝑡𝑎𝑛𝑎𝑥</m:t>
                    </m:r>
                    <m:r>
                      <a:rPr lang="en-US" sz="2800" b="0" i="1" smtClean="0">
                        <a:latin typeface="Cambria Math"/>
                      </a:rPr>
                      <m:t> </m:t>
                    </m:r>
                    <m:r>
                      <a:rPr lang="en-US" sz="2800" b="0" i="1" smtClean="0">
                        <a:latin typeface="Cambria Math"/>
                      </a:rPr>
                      <m:t>𝑎𝑛𝑑</m:t>
                    </m:r>
                    <m:r>
                      <a:rPr lang="en-US" sz="2800" b="0" i="1" smtClean="0">
                        <a:latin typeface="Cambria Math"/>
                      </a:rPr>
                      <m:t> </m:t>
                    </m:r>
                    <m:r>
                      <a:rPr lang="en-US" sz="2800" b="0" i="1" smtClean="0">
                        <a:latin typeface="Cambria Math"/>
                      </a:rPr>
                      <m:t>𝑙𝑒𝑡𝑑𝑣</m:t>
                    </m:r>
                    <m:r>
                      <a:rPr lang="en-US" sz="2800" b="0" i="1" smtClean="0">
                        <a:latin typeface="Cambria Math"/>
                      </a:rPr>
                      <m:t>=</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𝑛</m:t>
                        </m:r>
                      </m:sup>
                    </m:sSup>
                    <m:r>
                      <a:rPr lang="en-US" sz="2800" b="0" i="1" smtClean="0">
                        <a:latin typeface="Cambria Math"/>
                      </a:rPr>
                      <m:t>𝑑𝑥</m:t>
                    </m:r>
                    <m:r>
                      <a:rPr lang="en-US" sz="2800" b="0" i="1" smtClean="0">
                        <a:latin typeface="Cambria Math"/>
                      </a:rPr>
                      <m:t>.</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219200"/>
                <a:ext cx="8763000" cy="6324600"/>
              </a:xfrm>
              <a:blipFill rotWithShape="1">
                <a:blip r:embed="rId2" cstate="print"/>
                <a:stretch>
                  <a:fillRect l="-1461" t="-963"/>
                </a:stretch>
              </a:blipFill>
            </p:spPr>
            <p:txBody>
              <a:bodyPr/>
              <a:lstStyle/>
              <a:p>
                <a:r>
                  <a:rPr lang="en-US">
                    <a:noFill/>
                  </a:rPr>
                  <a:t> </a:t>
                </a:r>
              </a:p>
            </p:txBody>
          </p:sp>
        </mc:Fallback>
      </mc:AlternateContent>
    </p:spTree>
    <p:extLst>
      <p:ext uri="{BB962C8B-B14F-4D97-AF65-F5344CB8AC3E}">
        <p14:creationId xmlns="" xmlns:p14="http://schemas.microsoft.com/office/powerpoint/2010/main" val="3990090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28600" y="304800"/>
                <a:ext cx="8686800" cy="6400800"/>
              </a:xfrm>
            </p:spPr>
            <p:txBody>
              <a:bodyPr/>
              <a:lstStyle/>
              <a:p>
                <a:pPr marL="0" indent="0">
                  <a:buNone/>
                </a:pPr>
                <a:r>
                  <a:rPr lang="en-US" dirty="0" smtClean="0"/>
                  <a:t>        3. For integrals of the form</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𝑒</m:t>
                              </m:r>
                            </m:e>
                            <m:sup>
                              <m:r>
                                <a:rPr lang="en-US" b="0" i="1" smtClean="0">
                                  <a:latin typeface="Cambria Math"/>
                                </a:rPr>
                                <m:t>𝑎𝑥</m:t>
                              </m:r>
                            </m:sup>
                          </m:sSup>
                          <m:r>
                            <a:rPr lang="en-US" b="0" i="1" smtClean="0">
                              <a:latin typeface="Cambria Math"/>
                            </a:rPr>
                            <m:t>𝑠𝑖𝑛𝑏𝑥𝑑𝑥</m:t>
                          </m:r>
                          <m:r>
                            <a:rPr lang="en-US" b="0" i="1" smtClean="0">
                              <a:latin typeface="Cambria Math"/>
                            </a:rPr>
                            <m:t>  </m:t>
                          </m:r>
                          <m:r>
                            <a:rPr lang="en-US" b="0" i="1" smtClean="0">
                              <a:latin typeface="Cambria Math"/>
                            </a:rPr>
                            <m:t>𝑜𝑟</m:t>
                          </m:r>
                          <m:r>
                            <a:rPr lang="en-US" b="0" i="1" smtClean="0">
                              <a:latin typeface="Cambria Math"/>
                            </a:rPr>
                            <m:t>  </m:t>
                          </m:r>
                          <m:nary>
                            <m:naryPr>
                              <m:limLoc m:val="undOvr"/>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𝑒</m:t>
                                  </m:r>
                                </m:e>
                                <m:sup>
                                  <m:r>
                                    <a:rPr lang="en-US" b="0" i="1" smtClean="0">
                                      <a:latin typeface="Cambria Math"/>
                                    </a:rPr>
                                    <m:t>𝑎𝑥</m:t>
                                  </m:r>
                                </m:sup>
                              </m:sSup>
                              <m:r>
                                <a:rPr lang="en-US" b="0" i="1" smtClean="0">
                                  <a:latin typeface="Cambria Math"/>
                                </a:rPr>
                                <m:t>𝑐𝑜𝑠𝑏𝑥𝑑𝑥</m:t>
                              </m:r>
                            </m:e>
                          </m:nary>
                        </m:e>
                      </m:nary>
                    </m:oMath>
                  </m:oMathPara>
                </a14:m>
                <a:endParaRPr lang="en-US" dirty="0" smtClean="0"/>
              </a:p>
              <a:p>
                <a:pPr marL="0" indent="0">
                  <a:buNone/>
                </a:pPr>
                <a:r>
                  <a:rPr lang="en-US" dirty="0"/>
                  <a:t>l</a:t>
                </a:r>
                <a:r>
                  <a:rPr lang="en-US" dirty="0" smtClean="0"/>
                  <a:t>et </a:t>
                </a:r>
                <a14:m>
                  <m:oMath xmlns:m="http://schemas.openxmlformats.org/officeDocument/2006/math">
                    <m:r>
                      <a:rPr lang="en-US" b="0" i="1" smtClean="0">
                        <a:latin typeface="Cambria Math"/>
                      </a:rPr>
                      <m:t>𝑢</m:t>
                    </m:r>
                    <m:r>
                      <a:rPr lang="en-US" b="0" i="1" smtClean="0">
                        <a:latin typeface="Cambria Math"/>
                      </a:rPr>
                      <m:t>=</m:t>
                    </m:r>
                    <m:r>
                      <a:rPr lang="en-US" b="0" i="1" smtClean="0">
                        <a:latin typeface="Cambria Math"/>
                      </a:rPr>
                      <m:t>𝑠𝑖𝑛𝑏𝑥</m:t>
                    </m:r>
                    <m:r>
                      <a:rPr lang="en-US" b="0" i="1" smtClean="0">
                        <a:latin typeface="Cambria Math"/>
                      </a:rPr>
                      <m:t> </m:t>
                    </m:r>
                    <m:r>
                      <a:rPr lang="en-US" b="0" i="1" smtClean="0">
                        <a:latin typeface="Cambria Math"/>
                      </a:rPr>
                      <m:t>𝑜𝑟</m:t>
                    </m:r>
                    <m:r>
                      <a:rPr lang="en-US" b="0" i="1" smtClean="0">
                        <a:latin typeface="Cambria Math"/>
                      </a:rPr>
                      <m:t> </m:t>
                    </m:r>
                    <m:r>
                      <a:rPr lang="en-US" b="0" i="1" smtClean="0">
                        <a:latin typeface="Cambria Math"/>
                      </a:rPr>
                      <m:t>𝑐𝑜𝑠𝑏𝑥</m:t>
                    </m:r>
                    <m:r>
                      <a:rPr lang="en-US" b="0" i="1" smtClean="0">
                        <a:latin typeface="Cambria Math"/>
                      </a:rPr>
                      <m:t> </m:t>
                    </m:r>
                    <m:r>
                      <a:rPr lang="en-US" b="0" i="1" smtClean="0">
                        <a:latin typeface="Cambria Math"/>
                      </a:rPr>
                      <m:t>𝑎𝑛𝑑</m:t>
                    </m:r>
                    <m:r>
                      <a:rPr lang="en-US" b="0" i="1" smtClean="0">
                        <a:latin typeface="Cambria Math"/>
                      </a:rPr>
                      <m:t> </m:t>
                    </m:r>
                    <m:r>
                      <a:rPr lang="en-US" b="0" i="1" smtClean="0">
                        <a:latin typeface="Cambria Math"/>
                      </a:rPr>
                      <m:t>𝑙𝑒𝑡</m:t>
                    </m:r>
                    <m:r>
                      <a:rPr lang="en-US" b="0" i="1" smtClean="0">
                        <a:latin typeface="Cambria Math"/>
                      </a:rPr>
                      <m:t> </m:t>
                    </m:r>
                    <m:r>
                      <a:rPr lang="en-US" b="0" i="1" smtClean="0">
                        <a:latin typeface="Cambria Math"/>
                      </a:rPr>
                      <m:t>𝑑𝑣</m:t>
                    </m:r>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𝑎𝑥</m:t>
                        </m:r>
                      </m:sup>
                    </m:sSup>
                    <m:r>
                      <a:rPr lang="en-US" b="0" i="1" smtClean="0">
                        <a:latin typeface="Cambria Math"/>
                      </a:rPr>
                      <m:t>𝑑𝑥</m:t>
                    </m:r>
                    <m:r>
                      <a:rPr lang="en-US" b="0" i="1" smtClean="0">
                        <a:latin typeface="Cambria Math"/>
                      </a:rPr>
                      <m:t>.</m:t>
                    </m:r>
                  </m:oMath>
                </a14:m>
                <a:endParaRPr lang="en-US" dirty="0"/>
              </a:p>
              <a:p>
                <a:pPr marL="0" indent="0">
                  <a:buNone/>
                </a:pPr>
                <a:r>
                  <a:rPr lang="en-US" i="1" dirty="0" smtClean="0"/>
                  <a:t>TABULAR FORM</a:t>
                </a:r>
              </a:p>
              <a:p>
                <a:pPr marL="0" indent="0">
                  <a:buNone/>
                </a:pPr>
                <a:r>
                  <a:rPr lang="en-US" dirty="0" smtClean="0"/>
                  <a:t>In problems involving repeated applications of integration by parts, a tabular form can help to organize the work. This method works well for integrals of the form</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𝑥</m:t>
                              </m:r>
                            </m:e>
                            <m:sup>
                              <m:r>
                                <a:rPr lang="en-US" b="0" i="1" smtClean="0">
                                  <a:latin typeface="Cambria Math"/>
                                </a:rPr>
                                <m:t>𝑛</m:t>
                              </m:r>
                            </m:sup>
                          </m:sSup>
                          <m:r>
                            <a:rPr lang="en-US" b="0" i="1" smtClean="0">
                              <a:latin typeface="Cambria Math"/>
                            </a:rPr>
                            <m:t>𝑠𝑖𝑛𝑎𝑥𝑑𝑥</m:t>
                          </m:r>
                          <m:r>
                            <a:rPr lang="en-US" b="0" i="1" smtClean="0">
                              <a:latin typeface="Cambria Math"/>
                            </a:rPr>
                            <m:t>, </m:t>
                          </m:r>
                          <m:nary>
                            <m:naryPr>
                              <m:limLoc m:val="undOvr"/>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𝑥</m:t>
                                  </m:r>
                                </m:e>
                                <m:sup>
                                  <m:r>
                                    <a:rPr lang="en-US" b="0" i="1" smtClean="0">
                                      <a:latin typeface="Cambria Math"/>
                                    </a:rPr>
                                    <m:t>𝑛</m:t>
                                  </m:r>
                                </m:sup>
                              </m:sSup>
                              <m:r>
                                <a:rPr lang="en-US" b="0" i="1" smtClean="0">
                                  <a:latin typeface="Cambria Math"/>
                                </a:rPr>
                                <m:t>𝑐𝑜𝑠𝑎𝑥𝑑𝑥</m:t>
                              </m:r>
                              <m:r>
                                <a:rPr lang="en-US" b="0" i="1" smtClean="0">
                                  <a:latin typeface="Cambria Math"/>
                                </a:rPr>
                                <m:t>, </m:t>
                              </m:r>
                              <m:r>
                                <a:rPr lang="en-US" b="0" i="1" smtClean="0">
                                  <a:latin typeface="Cambria Math"/>
                                </a:rPr>
                                <m:t>𝑎𝑛𝑑</m:t>
                              </m:r>
                              <m:r>
                                <a:rPr lang="en-US" b="0" i="1" smtClean="0">
                                  <a:latin typeface="Cambria Math"/>
                                </a:rPr>
                                <m:t> </m:t>
                              </m:r>
                              <m:nary>
                                <m:naryPr>
                                  <m:limLoc m:val="undOvr"/>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𝑥</m:t>
                                      </m:r>
                                    </m:e>
                                    <m:sup>
                                      <m:r>
                                        <a:rPr lang="en-US" b="0" i="1" smtClean="0">
                                          <a:latin typeface="Cambria Math"/>
                                        </a:rPr>
                                        <m:t>𝑛</m:t>
                                      </m:r>
                                    </m:sup>
                                  </m:sSup>
                                  <m:sSup>
                                    <m:sSupPr>
                                      <m:ctrlPr>
                                        <a:rPr lang="en-US" b="0" i="1" smtClean="0">
                                          <a:latin typeface="Cambria Math"/>
                                        </a:rPr>
                                      </m:ctrlPr>
                                    </m:sSupPr>
                                    <m:e>
                                      <m:r>
                                        <a:rPr lang="en-US" b="0" i="1" smtClean="0">
                                          <a:latin typeface="Cambria Math"/>
                                        </a:rPr>
                                        <m:t>𝑒</m:t>
                                      </m:r>
                                    </m:e>
                                    <m:sup>
                                      <m:r>
                                        <a:rPr lang="en-US" b="0" i="1" smtClean="0">
                                          <a:latin typeface="Cambria Math"/>
                                        </a:rPr>
                                        <m:t>𝑎𝑥</m:t>
                                      </m:r>
                                    </m:sup>
                                  </m:sSup>
                                  <m:r>
                                    <a:rPr lang="en-US" b="0" i="1" smtClean="0">
                                      <a:latin typeface="Cambria Math"/>
                                    </a:rPr>
                                    <m:t>𝑑𝑥</m:t>
                                  </m:r>
                                  <m:r>
                                    <a:rPr lang="en-US" b="0" i="1" smtClean="0">
                                      <a:latin typeface="Cambria Math"/>
                                    </a:rPr>
                                    <m:t>.</m:t>
                                  </m:r>
                                </m:e>
                              </m:nary>
                            </m:e>
                          </m:nary>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304800"/>
                <a:ext cx="8686800" cy="6400800"/>
              </a:xfrm>
              <a:blipFill rotWithShape="1">
                <a:blip r:embed="rId2" cstate="print"/>
                <a:stretch>
                  <a:fillRect l="-1825" t="-1238"/>
                </a:stretch>
              </a:blipFill>
            </p:spPr>
            <p:txBody>
              <a:bodyPr/>
              <a:lstStyle/>
              <a:p>
                <a:r>
                  <a:rPr lang="en-US">
                    <a:noFill/>
                  </a:rPr>
                  <a:t> </a:t>
                </a:r>
              </a:p>
            </p:txBody>
          </p:sp>
        </mc:Fallback>
      </mc:AlternateContent>
    </p:spTree>
    <p:extLst>
      <p:ext uri="{BB962C8B-B14F-4D97-AF65-F5344CB8AC3E}">
        <p14:creationId xmlns="" xmlns:p14="http://schemas.microsoft.com/office/powerpoint/2010/main" val="3335364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4191000" cy="792162"/>
          </a:xfrm>
        </p:spPr>
        <p:txBody>
          <a:bodyPr/>
          <a:lstStyle/>
          <a:p>
            <a:r>
              <a:rPr lang="en-US" sz="2400" b="1" dirty="0" smtClean="0">
                <a:latin typeface="+mn-lt"/>
              </a:rPr>
              <a:t>TABULAR FORM</a:t>
            </a:r>
            <a:endParaRPr lang="en-US" sz="2400" b="1" dirty="0">
              <a:latin typeface="+mn-lt"/>
            </a:endParaRPr>
          </a:p>
        </p:txBody>
      </p:sp>
      <p:graphicFrame>
        <p:nvGraphicFramePr>
          <p:cNvPr id="5" name="Object 4"/>
          <p:cNvGraphicFramePr>
            <a:graphicFrameLocks noChangeAspect="1"/>
          </p:cNvGraphicFramePr>
          <p:nvPr/>
        </p:nvGraphicFramePr>
        <p:xfrm>
          <a:off x="1279525" y="1231900"/>
          <a:ext cx="5232400" cy="520700"/>
        </p:xfrm>
        <a:graphic>
          <a:graphicData uri="http://schemas.openxmlformats.org/presentationml/2006/ole">
            <p:oleObj spid="_x0000_s38914" name="Equation" r:id="rId3" imgW="2806560" imgH="279360" progId="Equation.3">
              <p:embed/>
            </p:oleObj>
          </a:graphicData>
        </a:graphic>
      </p:graphicFrame>
      <p:graphicFrame>
        <p:nvGraphicFramePr>
          <p:cNvPr id="6" name="Table 5"/>
          <p:cNvGraphicFramePr>
            <a:graphicFrameLocks noGrp="1"/>
          </p:cNvGraphicFramePr>
          <p:nvPr/>
        </p:nvGraphicFramePr>
        <p:xfrm>
          <a:off x="533400" y="2286000"/>
          <a:ext cx="6096000" cy="3479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smtClean="0"/>
                    </a:p>
                    <a:p>
                      <a:endParaRPr lang="en-US" dirty="0"/>
                    </a:p>
                  </a:txBody>
                  <a:tcPr/>
                </a:tc>
                <a:tc>
                  <a:txBody>
                    <a:bodyPr/>
                    <a:lstStyle/>
                    <a:p>
                      <a:pPr algn="ctr"/>
                      <a:r>
                        <a:rPr lang="en-US" dirty="0" smtClean="0"/>
                        <a:t>differential</a:t>
                      </a:r>
                      <a:endParaRPr lang="en-US" dirty="0"/>
                    </a:p>
                  </a:txBody>
                  <a:tcPr/>
                </a:tc>
                <a:tc>
                  <a:txBody>
                    <a:bodyPr/>
                    <a:lstStyle/>
                    <a:p>
                      <a:pPr algn="ctr"/>
                      <a:r>
                        <a:rPr lang="en-US" dirty="0" smtClean="0"/>
                        <a:t>integral</a:t>
                      </a:r>
                      <a:endParaRPr lang="en-US" dirty="0"/>
                    </a:p>
                  </a:txBody>
                  <a:tcPr/>
                </a:tc>
              </a:tr>
              <a:tr h="370840">
                <a:tc>
                  <a:txBody>
                    <a:bodyPr/>
                    <a:lstStyle/>
                    <a:p>
                      <a:pPr algn="ctr"/>
                      <a:endParaRPr lang="en-US" sz="2400" dirty="0" smtClean="0"/>
                    </a:p>
                    <a:p>
                      <a:pPr algn="ctr"/>
                      <a:endParaRPr lang="en-US" sz="2400" dirty="0"/>
                    </a:p>
                  </a:txBody>
                  <a:tcPr/>
                </a:tc>
                <a:tc>
                  <a:txBody>
                    <a:bodyPr/>
                    <a:lstStyle/>
                    <a:p>
                      <a:pPr algn="ctr"/>
                      <a:r>
                        <a:rPr lang="en-US" sz="2400" dirty="0" smtClean="0"/>
                        <a:t>2x</a:t>
                      </a:r>
                      <a:endParaRPr lang="en-US" sz="2400" dirty="0"/>
                    </a:p>
                  </a:txBody>
                  <a:tcPr/>
                </a:tc>
                <a:tc>
                  <a:txBody>
                    <a:bodyPr/>
                    <a:lstStyle/>
                    <a:p>
                      <a:pPr algn="ctr"/>
                      <a:r>
                        <a:rPr lang="en-US" sz="2400" dirty="0" smtClean="0"/>
                        <a:t>-</a:t>
                      </a:r>
                      <a:r>
                        <a:rPr lang="en-US" sz="2400" dirty="0" err="1" smtClean="0"/>
                        <a:t>cosx</a:t>
                      </a:r>
                      <a:r>
                        <a:rPr lang="en-US" sz="2400" baseline="0" dirty="0" smtClean="0"/>
                        <a:t>  </a:t>
                      </a:r>
                      <a:endParaRPr lang="en-US" sz="2400" dirty="0"/>
                    </a:p>
                  </a:txBody>
                  <a:tcPr/>
                </a:tc>
              </a:tr>
              <a:tr h="370840">
                <a:tc>
                  <a:txBody>
                    <a:bodyPr/>
                    <a:lstStyle/>
                    <a:p>
                      <a:pPr algn="ctr"/>
                      <a:endParaRPr lang="en-US" sz="2400" dirty="0" smtClean="0"/>
                    </a:p>
                    <a:p>
                      <a:pPr algn="ct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a:t>
                      </a:r>
                      <a:r>
                        <a:rPr lang="en-US" sz="2400" dirty="0" err="1" smtClean="0"/>
                        <a:t>sinx</a:t>
                      </a:r>
                      <a:endParaRPr lang="en-US" sz="2400" dirty="0"/>
                    </a:p>
                  </a:txBody>
                  <a:tcPr/>
                </a:tc>
              </a:tr>
              <a:tr h="370840">
                <a:tc>
                  <a:txBody>
                    <a:bodyPr/>
                    <a:lstStyle/>
                    <a:p>
                      <a:pPr algn="ctr"/>
                      <a:endParaRPr lang="en-US" sz="2400" dirty="0" smtClean="0"/>
                    </a:p>
                    <a:p>
                      <a:pPr algn="ct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err="1" smtClean="0"/>
                        <a:t>cosx</a:t>
                      </a:r>
                      <a:endParaRPr lang="en-US" sz="2400"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38915" name="Object 3"/>
          <p:cNvGraphicFramePr>
            <a:graphicFrameLocks noChangeAspect="1"/>
          </p:cNvGraphicFramePr>
          <p:nvPr/>
        </p:nvGraphicFramePr>
        <p:xfrm>
          <a:off x="987425" y="2432050"/>
          <a:ext cx="922338" cy="379413"/>
        </p:xfrm>
        <a:graphic>
          <a:graphicData uri="http://schemas.openxmlformats.org/presentationml/2006/ole">
            <p:oleObj spid="_x0000_s38915" name="Equation" r:id="rId4" imgW="495000" imgH="203040" progId="Equation.3">
              <p:embed/>
            </p:oleObj>
          </a:graphicData>
        </a:graphic>
      </p:graphicFrame>
      <p:graphicFrame>
        <p:nvGraphicFramePr>
          <p:cNvPr id="38916" name="Object 4"/>
          <p:cNvGraphicFramePr>
            <a:graphicFrameLocks noChangeAspect="1"/>
          </p:cNvGraphicFramePr>
          <p:nvPr/>
        </p:nvGraphicFramePr>
        <p:xfrm>
          <a:off x="3403600" y="2514600"/>
          <a:ext cx="330200" cy="379413"/>
        </p:xfrm>
        <a:graphic>
          <a:graphicData uri="http://schemas.openxmlformats.org/presentationml/2006/ole">
            <p:oleObj spid="_x0000_s38916" name="Equation" r:id="rId5" imgW="177480" imgH="203040" progId="Equation.3">
              <p:embed/>
            </p:oleObj>
          </a:graphicData>
        </a:graphic>
      </p:graphicFrame>
      <p:graphicFrame>
        <p:nvGraphicFramePr>
          <p:cNvPr id="38917" name="Object 5"/>
          <p:cNvGraphicFramePr>
            <a:graphicFrameLocks noChangeAspect="1"/>
          </p:cNvGraphicFramePr>
          <p:nvPr/>
        </p:nvGraphicFramePr>
        <p:xfrm>
          <a:off x="5259388" y="2563813"/>
          <a:ext cx="614362" cy="331787"/>
        </p:xfrm>
        <a:graphic>
          <a:graphicData uri="http://schemas.openxmlformats.org/presentationml/2006/ole">
            <p:oleObj spid="_x0000_s38917" name="Equation" r:id="rId6" imgW="330120" imgH="177480" progId="Equation.3">
              <p:embed/>
            </p:oleObj>
          </a:graphicData>
        </a:graphic>
      </p:graphicFrame>
      <p:cxnSp>
        <p:nvCxnSpPr>
          <p:cNvPr id="9" name="Straight Arrow Connector 8"/>
          <p:cNvCxnSpPr/>
          <p:nvPr/>
        </p:nvCxnSpPr>
        <p:spPr>
          <a:xfrm>
            <a:off x="3810000" y="3276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10000" y="4038600"/>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10000" y="51054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2819400"/>
            <a:ext cx="359394" cy="461665"/>
          </a:xfrm>
          <a:prstGeom prst="rect">
            <a:avLst/>
          </a:prstGeom>
          <a:noFill/>
        </p:spPr>
        <p:txBody>
          <a:bodyPr wrap="none" rtlCol="0">
            <a:spAutoFit/>
          </a:bodyPr>
          <a:lstStyle/>
          <a:p>
            <a:r>
              <a:rPr lang="en-US" sz="2400" b="1" dirty="0" smtClean="0"/>
              <a:t>+</a:t>
            </a:r>
            <a:endParaRPr lang="en-US" sz="2400" b="1" dirty="0"/>
          </a:p>
        </p:txBody>
      </p:sp>
      <p:sp>
        <p:nvSpPr>
          <p:cNvPr id="19" name="TextBox 18"/>
          <p:cNvSpPr txBox="1"/>
          <p:nvPr/>
        </p:nvSpPr>
        <p:spPr>
          <a:xfrm>
            <a:off x="4267200" y="3200400"/>
            <a:ext cx="287258" cy="461665"/>
          </a:xfrm>
          <a:prstGeom prst="rect">
            <a:avLst/>
          </a:prstGeom>
          <a:noFill/>
        </p:spPr>
        <p:txBody>
          <a:bodyPr wrap="none" rtlCol="0">
            <a:spAutoFit/>
          </a:bodyPr>
          <a:lstStyle/>
          <a:p>
            <a:r>
              <a:rPr lang="en-US" sz="2400" b="1" dirty="0" smtClean="0"/>
              <a:t>-</a:t>
            </a:r>
            <a:endParaRPr lang="en-US" sz="2400" b="1" dirty="0"/>
          </a:p>
        </p:txBody>
      </p:sp>
      <p:graphicFrame>
        <p:nvGraphicFramePr>
          <p:cNvPr id="21" name="Object 20"/>
          <p:cNvGraphicFramePr>
            <a:graphicFrameLocks noChangeAspect="1"/>
          </p:cNvGraphicFramePr>
          <p:nvPr/>
        </p:nvGraphicFramePr>
        <p:xfrm>
          <a:off x="4114800" y="5041900"/>
          <a:ext cx="505114" cy="444500"/>
        </p:xfrm>
        <a:graphic>
          <a:graphicData uri="http://schemas.openxmlformats.org/presentationml/2006/ole">
            <p:oleObj spid="_x0000_s38918" name="Equation" r:id="rId7" imgW="317160" imgH="279360" progId="Equation.3">
              <p:embed/>
            </p:oleObj>
          </a:graphicData>
        </a:graphic>
      </p:graphicFrame>
      <p:cxnSp>
        <p:nvCxnSpPr>
          <p:cNvPr id="14" name="Straight Arrow Connector 13"/>
          <p:cNvCxnSpPr/>
          <p:nvPr/>
        </p:nvCxnSpPr>
        <p:spPr>
          <a:xfrm>
            <a:off x="3733800" y="28194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67200" y="4338935"/>
            <a:ext cx="359394" cy="461665"/>
          </a:xfrm>
          <a:prstGeom prst="rect">
            <a:avLst/>
          </a:prstGeom>
          <a:noFill/>
        </p:spPr>
        <p:txBody>
          <a:bodyPr wrap="none" rtlCol="0">
            <a:spAutoFit/>
          </a:bodyPr>
          <a:lstStyle/>
          <a:p>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4191000" cy="792162"/>
          </a:xfrm>
        </p:spPr>
        <p:txBody>
          <a:bodyPr/>
          <a:lstStyle/>
          <a:p>
            <a:r>
              <a:rPr lang="en-US" sz="2400" b="1" dirty="0" smtClean="0">
                <a:latin typeface="+mn-lt"/>
              </a:rPr>
              <a:t>TABULAR FORM</a:t>
            </a:r>
            <a:endParaRPr lang="en-US" sz="2400" b="1" dirty="0">
              <a:latin typeface="+mn-lt"/>
            </a:endParaRPr>
          </a:p>
        </p:txBody>
      </p:sp>
      <p:graphicFrame>
        <p:nvGraphicFramePr>
          <p:cNvPr id="5" name="Object 4"/>
          <p:cNvGraphicFramePr>
            <a:graphicFrameLocks noChangeAspect="1"/>
          </p:cNvGraphicFramePr>
          <p:nvPr/>
        </p:nvGraphicFramePr>
        <p:xfrm>
          <a:off x="1470025" y="990600"/>
          <a:ext cx="4852988" cy="520700"/>
        </p:xfrm>
        <a:graphic>
          <a:graphicData uri="http://schemas.openxmlformats.org/presentationml/2006/ole">
            <p:oleObj spid="_x0000_s74754" name="Equation" r:id="rId3" imgW="2603160" imgH="279360" progId="Equation.3">
              <p:embed/>
            </p:oleObj>
          </a:graphicData>
        </a:graphic>
      </p:graphicFrame>
      <p:graphicFrame>
        <p:nvGraphicFramePr>
          <p:cNvPr id="6" name="Table 5"/>
          <p:cNvGraphicFramePr>
            <a:graphicFrameLocks noGrp="1"/>
          </p:cNvGraphicFramePr>
          <p:nvPr/>
        </p:nvGraphicFramePr>
        <p:xfrm>
          <a:off x="533400" y="2286000"/>
          <a:ext cx="6096000" cy="31089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smtClean="0"/>
                    </a:p>
                    <a:p>
                      <a:endParaRPr lang="en-US" dirty="0"/>
                    </a:p>
                  </a:txBody>
                  <a:tcPr/>
                </a:tc>
                <a:tc>
                  <a:txBody>
                    <a:bodyPr/>
                    <a:lstStyle/>
                    <a:p>
                      <a:endParaRPr lang="en-US" dirty="0" smtClean="0"/>
                    </a:p>
                    <a:p>
                      <a:pPr algn="ctr"/>
                      <a:r>
                        <a:rPr lang="en-US" dirty="0" smtClean="0"/>
                        <a:t>differential</a:t>
                      </a:r>
                      <a:endParaRPr lang="en-US" dirty="0"/>
                    </a:p>
                  </a:txBody>
                  <a:tcPr/>
                </a:tc>
                <a:tc>
                  <a:txBody>
                    <a:bodyPr/>
                    <a:lstStyle/>
                    <a:p>
                      <a:endParaRPr lang="en-US" dirty="0" smtClean="0"/>
                    </a:p>
                    <a:p>
                      <a:pPr algn="ctr"/>
                      <a:r>
                        <a:rPr lang="en-US" dirty="0" smtClean="0"/>
                        <a:t>integral</a:t>
                      </a:r>
                      <a:endParaRPr lang="en-US" dirty="0"/>
                    </a:p>
                  </a:txBody>
                  <a:tcPr/>
                </a:tc>
              </a:tr>
              <a:tr h="370840">
                <a:tc>
                  <a:txBody>
                    <a:bodyPr/>
                    <a:lstStyle/>
                    <a:p>
                      <a:pPr algn="ctr"/>
                      <a:endParaRPr lang="en-US" sz="2400" dirty="0" smtClean="0"/>
                    </a:p>
                    <a:p>
                      <a:pPr algn="ctr"/>
                      <a:endParaRPr lang="en-US" sz="2400" dirty="0"/>
                    </a:p>
                  </a:txBody>
                  <a:tcPr/>
                </a:tc>
                <a:tc>
                  <a:txBody>
                    <a:bodyPr/>
                    <a:lstStyle/>
                    <a:p>
                      <a:pPr lvl="1" algn="ctr"/>
                      <a:endParaRPr lang="en-US" sz="2400" dirty="0"/>
                    </a:p>
                  </a:txBody>
                  <a:tcPr/>
                </a:tc>
                <a:tc>
                  <a:txBody>
                    <a:bodyPr/>
                    <a:lstStyle/>
                    <a:p>
                      <a:pPr algn="ctr"/>
                      <a:r>
                        <a:rPr lang="en-US" sz="2400" baseline="0" dirty="0" smtClean="0"/>
                        <a:t> </a:t>
                      </a:r>
                      <a:endParaRPr lang="en-US" sz="2400" dirty="0"/>
                    </a:p>
                  </a:txBody>
                  <a:tcPr/>
                </a:tc>
              </a:tr>
              <a:tr h="370840">
                <a:tc>
                  <a:txBody>
                    <a:bodyPr/>
                    <a:lstStyle/>
                    <a:p>
                      <a:pPr algn="ctr"/>
                      <a:endParaRPr lang="en-US" sz="2400" dirty="0" smtClean="0"/>
                    </a:p>
                    <a:p>
                      <a:pPr algn="ctr"/>
                      <a:endParaRPr lang="en-US" sz="2400" dirty="0"/>
                    </a:p>
                  </a:txBody>
                  <a:tcPr/>
                </a:tc>
                <a:tc>
                  <a:txBody>
                    <a:bodyPr/>
                    <a:lstStyle/>
                    <a:p>
                      <a:pPr algn="ctr"/>
                      <a:r>
                        <a:rPr lang="en-US" sz="2400" dirty="0" smtClean="0"/>
                        <a:t>-</a:t>
                      </a:r>
                      <a:r>
                        <a:rPr lang="en-US" sz="2400" dirty="0" err="1" smtClean="0"/>
                        <a:t>sinx</a:t>
                      </a:r>
                      <a:endParaRPr lang="en-US" sz="2400" dirty="0"/>
                    </a:p>
                  </a:txBody>
                  <a:tcPr/>
                </a:tc>
                <a:tc>
                  <a:txBody>
                    <a:bodyPr/>
                    <a:lstStyle/>
                    <a:p>
                      <a:pPr algn="ctr"/>
                      <a:endParaRPr lang="en-US" sz="2400" dirty="0"/>
                    </a:p>
                  </a:txBody>
                  <a:tcPr/>
                </a:tc>
              </a:tr>
              <a:tr h="370840">
                <a:tc>
                  <a:txBody>
                    <a:bodyPr/>
                    <a:lstStyle/>
                    <a:p>
                      <a:pPr algn="ctr"/>
                      <a:endParaRPr lang="en-US" sz="2400" dirty="0" smtClean="0"/>
                    </a:p>
                    <a:p>
                      <a:pPr algn="ctr"/>
                      <a:endParaRPr lang="en-US" sz="2400" dirty="0"/>
                    </a:p>
                  </a:txBody>
                  <a:tcPr/>
                </a:tc>
                <a:tc>
                  <a:txBody>
                    <a:bodyPr/>
                    <a:lstStyle/>
                    <a:p>
                      <a:pPr algn="ctr"/>
                      <a:r>
                        <a:rPr lang="en-US" sz="2400" dirty="0" smtClean="0"/>
                        <a:t>-</a:t>
                      </a:r>
                      <a:r>
                        <a:rPr lang="en-US" sz="2400" dirty="0" err="1" smtClean="0"/>
                        <a:t>cosx</a:t>
                      </a:r>
                      <a:endParaRPr lang="en-US" sz="2400" dirty="0"/>
                    </a:p>
                  </a:txBody>
                  <a:tcPr/>
                </a:tc>
                <a:tc>
                  <a:txBody>
                    <a:bodyPr/>
                    <a:lstStyle/>
                    <a:p>
                      <a:pPr algn="ctr"/>
                      <a:endParaRPr lang="en-US" sz="2400" dirty="0"/>
                    </a:p>
                  </a:txBody>
                  <a:tcPr/>
                </a:tc>
              </a:tr>
            </a:tbl>
          </a:graphicData>
        </a:graphic>
      </p:graphicFrame>
      <p:graphicFrame>
        <p:nvGraphicFramePr>
          <p:cNvPr id="38915" name="Object 3"/>
          <p:cNvGraphicFramePr>
            <a:graphicFrameLocks noChangeAspect="1"/>
          </p:cNvGraphicFramePr>
          <p:nvPr/>
        </p:nvGraphicFramePr>
        <p:xfrm>
          <a:off x="976313" y="2432050"/>
          <a:ext cx="946150" cy="379413"/>
        </p:xfrm>
        <a:graphic>
          <a:graphicData uri="http://schemas.openxmlformats.org/presentationml/2006/ole">
            <p:oleObj spid="_x0000_s74755" name="Equation" r:id="rId4" imgW="507960" imgH="203040" progId="Equation.3">
              <p:embed/>
            </p:oleObj>
          </a:graphicData>
        </a:graphic>
      </p:graphicFrame>
      <p:graphicFrame>
        <p:nvGraphicFramePr>
          <p:cNvPr id="38917" name="Object 5"/>
          <p:cNvGraphicFramePr>
            <a:graphicFrameLocks noChangeAspect="1"/>
          </p:cNvGraphicFramePr>
          <p:nvPr/>
        </p:nvGraphicFramePr>
        <p:xfrm>
          <a:off x="3200400" y="3397250"/>
          <a:ext cx="638175" cy="260350"/>
        </p:xfrm>
        <a:graphic>
          <a:graphicData uri="http://schemas.openxmlformats.org/presentationml/2006/ole">
            <p:oleObj spid="_x0000_s74757" name="Equation" r:id="rId5" imgW="342720" imgH="139680" progId="Equation.3">
              <p:embed/>
            </p:oleObj>
          </a:graphicData>
        </a:graphic>
      </p:graphicFrame>
      <p:cxnSp>
        <p:nvCxnSpPr>
          <p:cNvPr id="9" name="Straight Arrow Connector 8"/>
          <p:cNvCxnSpPr/>
          <p:nvPr/>
        </p:nvCxnSpPr>
        <p:spPr>
          <a:xfrm>
            <a:off x="3810000" y="3505200"/>
            <a:ext cx="1447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62400" y="4038600"/>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86200" y="5029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3505200"/>
            <a:ext cx="359394" cy="461665"/>
          </a:xfrm>
          <a:prstGeom prst="rect">
            <a:avLst/>
          </a:prstGeom>
          <a:noFill/>
        </p:spPr>
        <p:txBody>
          <a:bodyPr wrap="none" rtlCol="0">
            <a:spAutoFit/>
          </a:bodyPr>
          <a:lstStyle/>
          <a:p>
            <a:r>
              <a:rPr lang="en-US" sz="2400" b="1" dirty="0" smtClean="0"/>
              <a:t>+</a:t>
            </a:r>
            <a:endParaRPr lang="en-US" sz="2400" b="1" dirty="0"/>
          </a:p>
        </p:txBody>
      </p:sp>
      <p:sp>
        <p:nvSpPr>
          <p:cNvPr id="19" name="TextBox 18"/>
          <p:cNvSpPr txBox="1"/>
          <p:nvPr/>
        </p:nvSpPr>
        <p:spPr>
          <a:xfrm>
            <a:off x="4360942" y="3962400"/>
            <a:ext cx="287258" cy="461665"/>
          </a:xfrm>
          <a:prstGeom prst="rect">
            <a:avLst/>
          </a:prstGeom>
          <a:noFill/>
        </p:spPr>
        <p:txBody>
          <a:bodyPr wrap="none" rtlCol="0">
            <a:spAutoFit/>
          </a:bodyPr>
          <a:lstStyle/>
          <a:p>
            <a:r>
              <a:rPr lang="en-US" sz="2400" b="1" dirty="0" smtClean="0"/>
              <a:t>-</a:t>
            </a:r>
            <a:endParaRPr lang="en-US" sz="2400" b="1" dirty="0"/>
          </a:p>
        </p:txBody>
      </p:sp>
      <p:graphicFrame>
        <p:nvGraphicFramePr>
          <p:cNvPr id="21" name="Object 20"/>
          <p:cNvGraphicFramePr>
            <a:graphicFrameLocks noChangeAspect="1"/>
          </p:cNvGraphicFramePr>
          <p:nvPr/>
        </p:nvGraphicFramePr>
        <p:xfrm>
          <a:off x="4114800" y="5041900"/>
          <a:ext cx="505114" cy="444500"/>
        </p:xfrm>
        <a:graphic>
          <a:graphicData uri="http://schemas.openxmlformats.org/presentationml/2006/ole">
            <p:oleObj spid="_x0000_s74758" name="Equation" r:id="rId6" imgW="317160" imgH="279360" progId="Equation.3">
              <p:embed/>
            </p:oleObj>
          </a:graphicData>
        </a:graphic>
      </p:graphicFrame>
      <p:graphicFrame>
        <p:nvGraphicFramePr>
          <p:cNvPr id="74759" name="Object 4"/>
          <p:cNvGraphicFramePr>
            <a:graphicFrameLocks noChangeAspect="1"/>
          </p:cNvGraphicFramePr>
          <p:nvPr/>
        </p:nvGraphicFramePr>
        <p:xfrm>
          <a:off x="5408613" y="3429000"/>
          <a:ext cx="306387" cy="379413"/>
        </p:xfrm>
        <a:graphic>
          <a:graphicData uri="http://schemas.openxmlformats.org/presentationml/2006/ole">
            <p:oleObj spid="_x0000_s74759" name="Equation" r:id="rId7" imgW="164880" imgH="203040" progId="Equation.3">
              <p:embed/>
            </p:oleObj>
          </a:graphicData>
        </a:graphic>
      </p:graphicFrame>
      <p:graphicFrame>
        <p:nvGraphicFramePr>
          <p:cNvPr id="74760" name="Object 4"/>
          <p:cNvGraphicFramePr>
            <a:graphicFrameLocks noChangeAspect="1"/>
          </p:cNvGraphicFramePr>
          <p:nvPr/>
        </p:nvGraphicFramePr>
        <p:xfrm>
          <a:off x="5410200" y="4038600"/>
          <a:ext cx="306387" cy="379413"/>
        </p:xfrm>
        <a:graphic>
          <a:graphicData uri="http://schemas.openxmlformats.org/presentationml/2006/ole">
            <p:oleObj spid="_x0000_s74760" name="Equation" r:id="rId8" imgW="164880" imgH="203040" progId="Equation.3">
              <p:embed/>
            </p:oleObj>
          </a:graphicData>
        </a:graphic>
      </p:graphicFrame>
      <p:graphicFrame>
        <p:nvGraphicFramePr>
          <p:cNvPr id="74761" name="Object 4"/>
          <p:cNvGraphicFramePr>
            <a:graphicFrameLocks noChangeAspect="1"/>
          </p:cNvGraphicFramePr>
          <p:nvPr/>
        </p:nvGraphicFramePr>
        <p:xfrm>
          <a:off x="5410200" y="4876800"/>
          <a:ext cx="306387" cy="379413"/>
        </p:xfrm>
        <a:graphic>
          <a:graphicData uri="http://schemas.openxmlformats.org/presentationml/2006/ole">
            <p:oleObj spid="_x0000_s74761" name="Equation" r:id="rId9" imgW="164880" imgH="203040" progId="Equation.3">
              <p:embed/>
            </p:oleObj>
          </a:graphicData>
        </a:graphic>
      </p:graphicFrame>
      <p:graphicFrame>
        <p:nvGraphicFramePr>
          <p:cNvPr id="74762" name="Object 2"/>
          <p:cNvGraphicFramePr>
            <a:graphicFrameLocks noChangeAspect="1"/>
          </p:cNvGraphicFramePr>
          <p:nvPr/>
        </p:nvGraphicFramePr>
        <p:xfrm>
          <a:off x="1187450" y="1612900"/>
          <a:ext cx="5303838" cy="520700"/>
        </p:xfrm>
        <a:graphic>
          <a:graphicData uri="http://schemas.openxmlformats.org/presentationml/2006/ole">
            <p:oleObj spid="_x0000_s74762" name="Equation" r:id="rId10" imgW="2844720" imgH="279360" progId="Equation.3">
              <p:embed/>
            </p:oleObj>
          </a:graphicData>
        </a:graphic>
      </p:graphicFrame>
      <p:graphicFrame>
        <p:nvGraphicFramePr>
          <p:cNvPr id="74763" name="Object 2"/>
          <p:cNvGraphicFramePr>
            <a:graphicFrameLocks noChangeAspect="1"/>
          </p:cNvGraphicFramePr>
          <p:nvPr/>
        </p:nvGraphicFramePr>
        <p:xfrm>
          <a:off x="1681163" y="5638800"/>
          <a:ext cx="4189412" cy="520700"/>
        </p:xfrm>
        <a:graphic>
          <a:graphicData uri="http://schemas.openxmlformats.org/presentationml/2006/ole">
            <p:oleObj spid="_x0000_s74763" name="Equation" r:id="rId11" imgW="2247840" imgH="279360" progId="Equation.3">
              <p:embed/>
            </p:oleObj>
          </a:graphicData>
        </a:graphic>
      </p:graphicFrame>
      <p:graphicFrame>
        <p:nvGraphicFramePr>
          <p:cNvPr id="74764" name="Object 2"/>
          <p:cNvGraphicFramePr>
            <a:graphicFrameLocks noChangeAspect="1"/>
          </p:cNvGraphicFramePr>
          <p:nvPr/>
        </p:nvGraphicFramePr>
        <p:xfrm>
          <a:off x="1528763" y="6142038"/>
          <a:ext cx="4498975" cy="733425"/>
        </p:xfrm>
        <a:graphic>
          <a:graphicData uri="http://schemas.openxmlformats.org/presentationml/2006/ole">
            <p:oleObj spid="_x0000_s74764" name="Equation" r:id="rId12" imgW="2412720" imgH="39348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4191000" cy="792162"/>
          </a:xfrm>
        </p:spPr>
        <p:txBody>
          <a:bodyPr/>
          <a:lstStyle/>
          <a:p>
            <a:r>
              <a:rPr lang="en-US" sz="2400" b="1" dirty="0" smtClean="0">
                <a:latin typeface="+mn-lt"/>
              </a:rPr>
              <a:t>TABULAR FORM</a:t>
            </a:r>
            <a:endParaRPr lang="en-US" sz="2400" b="1" dirty="0">
              <a:latin typeface="+mn-lt"/>
            </a:endParaRPr>
          </a:p>
        </p:txBody>
      </p:sp>
      <p:graphicFrame>
        <p:nvGraphicFramePr>
          <p:cNvPr id="5" name="Object 4"/>
          <p:cNvGraphicFramePr>
            <a:graphicFrameLocks noChangeAspect="1"/>
          </p:cNvGraphicFramePr>
          <p:nvPr/>
        </p:nvGraphicFramePr>
        <p:xfrm>
          <a:off x="914400" y="990600"/>
          <a:ext cx="1041400" cy="520700"/>
        </p:xfrm>
        <a:graphic>
          <a:graphicData uri="http://schemas.openxmlformats.org/presentationml/2006/ole">
            <p:oleObj spid="_x0000_s75778" name="Equation" r:id="rId3" imgW="558720" imgH="279360" progId="Equation.3">
              <p:embed/>
            </p:oleObj>
          </a:graphicData>
        </a:graphic>
      </p:graphicFrame>
      <p:graphicFrame>
        <p:nvGraphicFramePr>
          <p:cNvPr id="74763" name="Object 2"/>
          <p:cNvGraphicFramePr>
            <a:graphicFrameLocks noChangeAspect="1"/>
          </p:cNvGraphicFramePr>
          <p:nvPr/>
        </p:nvGraphicFramePr>
        <p:xfrm>
          <a:off x="944562" y="1905000"/>
          <a:ext cx="1798638" cy="520700"/>
        </p:xfrm>
        <a:graphic>
          <a:graphicData uri="http://schemas.openxmlformats.org/presentationml/2006/ole">
            <p:oleObj spid="_x0000_s75787" name="Equation" r:id="rId4" imgW="965160" imgH="27936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C3C8CB-B0D3-417C-8BD1-91752D5A8D8C}">
  <ds:schemaRefs>
    <ds:schemaRef ds:uri="http://purl.org/dc/elements/1.1/"/>
    <ds:schemaRef ds:uri="http://schemas.microsoft.com/office/infopath/2007/PartnerControls"/>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847D0868-D8D4-450B-BB3C-13F92FCDCFDF}">
  <ds:schemaRefs>
    <ds:schemaRef ds:uri="http://schemas.microsoft.com/sharepoint/v3/contenttype/forms"/>
  </ds:schemaRefs>
</ds:datastoreItem>
</file>

<file path=customXml/itemProps3.xml><?xml version="1.0" encoding="utf-8"?>
<ds:datastoreItem xmlns:ds="http://schemas.openxmlformats.org/officeDocument/2006/customXml" ds:itemID="{5774EE4C-2601-492F-86E6-AEA6EE9AB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mapua</Template>
  <TotalTime>5104</TotalTime>
  <Words>587</Words>
  <Application>Microsoft Office PowerPoint</Application>
  <PresentationFormat>On-screen Show (4:3)</PresentationFormat>
  <Paragraphs>91</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TOPIC</vt:lpstr>
      <vt:lpstr>Microsoft Equation 3.0</vt:lpstr>
      <vt:lpstr>Equation</vt:lpstr>
      <vt:lpstr>Slide 1</vt:lpstr>
      <vt:lpstr>OBJECTIVES</vt:lpstr>
      <vt:lpstr>INTEGRATION BY PARTS</vt:lpstr>
      <vt:lpstr> GUIDELINES FOR  INTEGRATION BY PARTS</vt:lpstr>
      <vt:lpstr>SUMMARY OF COMMON INTEGRALS USING INTEGRATION BY PARTS</vt:lpstr>
      <vt:lpstr>Slide 6</vt:lpstr>
      <vt:lpstr>TABULAR FORM</vt:lpstr>
      <vt:lpstr>TABULAR FORM</vt:lpstr>
      <vt:lpstr>TABULAR FORM</vt:lpstr>
      <vt:lpstr>EXAMPLE</vt:lpstr>
      <vt:lpstr>TRIGONOMETRIC SUBSTITUTION</vt:lpstr>
      <vt:lpstr>Slide 12</vt:lpstr>
      <vt:lpstr>EXAMPLE</vt:lpstr>
      <vt:lpstr>INTEGRATION BY  ALGEBRAIC SUSTITUTION</vt:lpstr>
      <vt:lpstr>EXAMPLE</vt:lpstr>
      <vt:lpstr>RECIPROCAL SUBSTITUTION</vt:lpstr>
      <vt:lpstr>     EXAMPLE</vt:lpstr>
      <vt:lpstr>HALF ANGLE SUBSTITUTION</vt:lpstr>
      <vt:lpstr>EXAMPLE</vt:lpstr>
      <vt:lpstr>INTEGRATION OF RATIONAL FUNCTION BY PARTIAL FRACTION</vt:lpstr>
      <vt:lpstr>Slide 21</vt:lpstr>
      <vt:lpstr>Slide 22</vt:lpstr>
      <vt:lpstr>Slide 23</vt:lpstr>
      <vt:lpstr>CASE II:   REPEATED LINEAR FACTORS</vt:lpstr>
      <vt:lpstr>CASE III:   QUADRATIC FACTORS</vt:lpstr>
      <vt:lpstr> CASE IV:  REPEATED QUADRATIC FACTORS</vt:lpstr>
      <vt:lpstr>     GUIDELINES FOR SOLVING THE BASIC EQUATION</vt:lpstr>
      <vt:lpstr>Slide 28</vt:lpstr>
      <vt:lpstr>EXAMPLE</vt:lpstr>
      <vt:lpstr>Slide 30</vt:lpstr>
    </vt:vector>
  </TitlesOfParts>
  <Company>AVF Foundation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Dionnie</cp:lastModifiedBy>
  <cp:revision>490</cp:revision>
  <dcterms:created xsi:type="dcterms:W3CDTF">2006-02-13T02:12:12Z</dcterms:created>
  <dcterms:modified xsi:type="dcterms:W3CDTF">2014-08-13T14:26:22Z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