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25"/>
  </p:notesMasterIdLst>
  <p:sldIdLst>
    <p:sldId id="256" r:id="rId5"/>
    <p:sldId id="424" r:id="rId6"/>
    <p:sldId id="428" r:id="rId7"/>
    <p:sldId id="405" r:id="rId8"/>
    <p:sldId id="422" r:id="rId9"/>
    <p:sldId id="429" r:id="rId10"/>
    <p:sldId id="426" r:id="rId11"/>
    <p:sldId id="423" r:id="rId12"/>
    <p:sldId id="425" r:id="rId13"/>
    <p:sldId id="427" r:id="rId14"/>
    <p:sldId id="431" r:id="rId15"/>
    <p:sldId id="432" r:id="rId16"/>
    <p:sldId id="433" r:id="rId17"/>
    <p:sldId id="434" r:id="rId18"/>
    <p:sldId id="437" r:id="rId19"/>
    <p:sldId id="435" r:id="rId20"/>
    <p:sldId id="436" r:id="rId21"/>
    <p:sldId id="439" r:id="rId22"/>
    <p:sldId id="440" r:id="rId23"/>
    <p:sldId id="43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FF0000"/>
    <a:srgbClr val="FD706D"/>
    <a:srgbClr val="FF0066"/>
    <a:srgbClr val="00FF00"/>
    <a:srgbClr val="0000FF"/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>
        <p:scale>
          <a:sx n="40" d="100"/>
          <a:sy n="40" d="100"/>
        </p:scale>
        <p:origin x="-130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6/19/2014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1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95400" y="2933700"/>
            <a:ext cx="6400800" cy="2171700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solidFill>
                  <a:schemeClr val="tx1"/>
                </a:solidFill>
              </a:rPr>
              <a:t>PAPPUS THEOREM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7620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2. Find the </a:t>
            </a:r>
            <a:r>
              <a:rPr lang="en-US" sz="2400" dirty="0" err="1" smtClean="0">
                <a:latin typeface="+mn-lt"/>
              </a:rPr>
              <a:t>centroid</a:t>
            </a:r>
            <a:r>
              <a:rPr lang="en-US" sz="2400" dirty="0" smtClean="0">
                <a:latin typeface="+mn-lt"/>
              </a:rPr>
              <a:t> of the semicircular area in the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and 4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quadrant bounded by                         using </a:t>
            </a:r>
            <a:r>
              <a:rPr lang="en-US" sz="2400" dirty="0" err="1" smtClean="0">
                <a:latin typeface="+mn-lt"/>
              </a:rPr>
              <a:t>Pappus</a:t>
            </a:r>
            <a:r>
              <a:rPr lang="en-US" sz="2400" dirty="0" smtClean="0">
                <a:latin typeface="+mn-lt"/>
              </a:rPr>
              <a:t>’ </a:t>
            </a:r>
            <a:r>
              <a:rPr lang="en-US" sz="2400" dirty="0" smtClean="0">
                <a:latin typeface="+mn-lt"/>
              </a:rPr>
              <a:t>Theorem.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21767" y="1143000"/>
          <a:ext cx="1502833" cy="443459"/>
        </p:xfrm>
        <a:graphic>
          <a:graphicData uri="http://schemas.openxmlformats.org/presentationml/2006/ole">
            <p:oleObj spid="_x0000_s6145" name="Equation" r:id="rId3" imgW="774360" imgH="2286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266700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3. Find the volume of a circular cone of radius and height h using </a:t>
            </a:r>
            <a:r>
              <a:rPr lang="en-US" sz="2400" dirty="0" err="1" smtClean="0">
                <a:latin typeface="+mn-lt"/>
              </a:rPr>
              <a:t>Pappu’s</a:t>
            </a:r>
            <a:r>
              <a:rPr lang="en-US" sz="2400" dirty="0" smtClean="0">
                <a:latin typeface="+mn-lt"/>
              </a:rPr>
              <a:t> Theorem. 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4. Determine the amount of paint required to paint the inside and outside surfaces of the cone, if one gallon of paint covers 300 </a:t>
            </a:r>
            <a:r>
              <a:rPr lang="en-US" sz="2400" dirty="0" smtClean="0">
                <a:latin typeface="+mn-lt"/>
              </a:rPr>
              <a:t>ft2 using </a:t>
            </a:r>
            <a:r>
              <a:rPr lang="en-US" sz="2400" dirty="0" err="1" smtClean="0">
                <a:latin typeface="+mn-lt"/>
              </a:rPr>
              <a:t>P</a:t>
            </a:r>
            <a:r>
              <a:rPr lang="en-US" sz="2400" dirty="0" err="1" smtClean="0">
                <a:latin typeface="+mn-lt"/>
              </a:rPr>
              <a:t>appu’s</a:t>
            </a:r>
            <a:r>
              <a:rPr lang="en-US" sz="2400" dirty="0" smtClean="0">
                <a:latin typeface="+mn-lt"/>
              </a:rPr>
              <a:t> Theorem. </a:t>
            </a:r>
            <a:endParaRPr lang="en-US" sz="2400" dirty="0">
              <a:latin typeface="+mn-lt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93469"/>
            <a:ext cx="4629150" cy="486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 b="16693"/>
          <a:stretch>
            <a:fillRect/>
          </a:stretch>
        </p:blipFill>
        <p:spPr bwMode="auto">
          <a:xfrm>
            <a:off x="152400" y="76200"/>
            <a:ext cx="8001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143000" y="5638800"/>
          <a:ext cx="6256337" cy="850900"/>
        </p:xfrm>
        <a:graphic>
          <a:graphicData uri="http://schemas.openxmlformats.org/presentationml/2006/ole">
            <p:oleObj spid="_x0000_s50179" name="Equation" r:id="rId4" imgW="298440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409039" cy="32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905000"/>
            <a:ext cx="873287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5562600" cy="55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 r="-276" b="19823"/>
          <a:stretch>
            <a:fillRect/>
          </a:stretch>
        </p:blipFill>
        <p:spPr bwMode="auto">
          <a:xfrm>
            <a:off x="0" y="4572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68370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899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5.  A right circular cone is generated when the region bounded by the line y = x and the vertical lines x = 0 and x = r is revolved about the x axis. </a:t>
            </a:r>
          </a:p>
          <a:p>
            <a:pPr marL="457200" indent="-457200">
              <a:buAutoNum type="alphaLcPeriod"/>
            </a:pPr>
            <a:r>
              <a:rPr lang="en-US" sz="2400" dirty="0" smtClean="0">
                <a:latin typeface="+mn-lt"/>
              </a:rPr>
              <a:t>Use the Theorem of </a:t>
            </a:r>
            <a:r>
              <a:rPr lang="en-US" sz="2400" dirty="0" err="1" smtClean="0">
                <a:latin typeface="+mn-lt"/>
              </a:rPr>
              <a:t>Pappus</a:t>
            </a:r>
            <a:r>
              <a:rPr lang="en-US" sz="2400" dirty="0" smtClean="0">
                <a:latin typeface="+mn-lt"/>
              </a:rPr>
              <a:t> to show that the volume of this cone</a:t>
            </a:r>
          </a:p>
          <a:p>
            <a:pPr marL="457200" indent="-457200"/>
            <a:r>
              <a:rPr lang="en-US" sz="2400" dirty="0" smtClean="0">
                <a:latin typeface="+mn-lt"/>
              </a:rPr>
              <a:t>        is</a:t>
            </a:r>
          </a:p>
          <a:p>
            <a:pPr marL="457200" indent="-457200"/>
            <a:endParaRPr lang="en-US" sz="2400" dirty="0" smtClean="0">
              <a:latin typeface="+mn-lt"/>
            </a:endParaRPr>
          </a:p>
          <a:p>
            <a:pPr marL="457200" indent="-457200">
              <a:buFont typeface="+mj-lt"/>
              <a:buAutoNum type="alphaLcPeriod" startAt="2"/>
            </a:pPr>
            <a:r>
              <a:rPr lang="en-US" sz="2400" dirty="0" smtClean="0">
                <a:latin typeface="+mn-lt"/>
              </a:rPr>
              <a:t> Use the second Theorem of </a:t>
            </a:r>
            <a:r>
              <a:rPr lang="en-US" sz="2400" dirty="0" err="1" smtClean="0">
                <a:latin typeface="+mn-lt"/>
              </a:rPr>
              <a:t>Pappus</a:t>
            </a:r>
            <a:r>
              <a:rPr lang="en-US" sz="2400" dirty="0" smtClean="0">
                <a:latin typeface="+mn-lt"/>
              </a:rPr>
              <a:t>  to determine the surface area of this region as well. </a:t>
            </a:r>
          </a:p>
          <a:p>
            <a:r>
              <a:rPr lang="en-US" sz="2400" dirty="0" smtClean="0">
                <a:latin typeface="+mn-lt"/>
              </a:rPr>
              <a:t>Verify this with the surface area formula for a cone.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54113" y="1828800"/>
          <a:ext cx="1119187" cy="738188"/>
        </p:xfrm>
        <a:graphic>
          <a:graphicData uri="http://schemas.openxmlformats.org/presentationml/2006/ole">
            <p:oleObj spid="_x0000_s56323" name="Equation" r:id="rId3" imgW="596880" imgH="39348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43434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6. Find the volume of the solid figure generated by revolving an equilateral triangle of side L about one of its sides. Use the Theorem of </a:t>
            </a:r>
            <a:r>
              <a:rPr lang="en-US" sz="2400" dirty="0" err="1" smtClean="0">
                <a:latin typeface="+mn-lt"/>
              </a:rPr>
              <a:t>Pappus</a:t>
            </a:r>
            <a:r>
              <a:rPr lang="en-US" sz="2400" dirty="0" smtClean="0">
                <a:latin typeface="+mn-lt"/>
              </a:rPr>
              <a:t>  to determine the surface area of this region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7. Let R be the triangular region bounded by the line y = x, the x-axis, and the vertical line x = r. When R is rotated about the x-axis, it generates a cone of volume  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Use the Theorem of </a:t>
            </a:r>
            <a:r>
              <a:rPr lang="en-US" sz="2400" dirty="0" err="1" smtClean="0">
                <a:latin typeface="+mn-lt"/>
              </a:rPr>
              <a:t>Pappus</a:t>
            </a:r>
            <a:r>
              <a:rPr lang="en-US" sz="2400" dirty="0" smtClean="0">
                <a:latin typeface="+mn-lt"/>
              </a:rPr>
              <a:t> to determine  the y-coordinate of the </a:t>
            </a:r>
            <a:r>
              <a:rPr lang="en-US" sz="2400" dirty="0" err="1" smtClean="0">
                <a:latin typeface="+mn-lt"/>
              </a:rPr>
              <a:t>centroid</a:t>
            </a:r>
            <a:r>
              <a:rPr lang="en-US" sz="2400" dirty="0" smtClean="0">
                <a:latin typeface="+mn-lt"/>
              </a:rPr>
              <a:t> of R. Then use similar reasoning to find the x- coordinate of the </a:t>
            </a:r>
            <a:r>
              <a:rPr lang="en-US" sz="2400" dirty="0" err="1" smtClean="0">
                <a:latin typeface="+mn-lt"/>
              </a:rPr>
              <a:t>centroid</a:t>
            </a:r>
            <a:r>
              <a:rPr lang="en-US" sz="2400" dirty="0" smtClean="0">
                <a:latin typeface="+mn-lt"/>
              </a:rPr>
              <a:t> of R.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962400" y="1447800"/>
          <a:ext cx="1143000" cy="738188"/>
        </p:xfrm>
        <a:graphic>
          <a:graphicData uri="http://schemas.openxmlformats.org/presentationml/2006/ole">
            <p:oleObj spid="_x0000_s57346" name="Equation" r:id="rId4" imgW="609480" imgH="393480" progId="Equation.3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228600" y="38862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8. Find the volume of the solid figure generated when a square of side L is revolved about a line that is outside the square, parallel to two of its sides, and located </a:t>
            </a:r>
            <a:r>
              <a:rPr lang="en-US" sz="2400" b="1" i="1" dirty="0" smtClean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 units from the closer side. Use the</a:t>
            </a:r>
          </a:p>
          <a:p>
            <a:r>
              <a:rPr lang="en-US" sz="2400" dirty="0" smtClean="0">
                <a:latin typeface="+mn-lt"/>
              </a:rPr>
              <a:t>second Theorem of </a:t>
            </a:r>
            <a:r>
              <a:rPr lang="en-US" sz="2400" dirty="0" err="1" smtClean="0">
                <a:latin typeface="+mn-lt"/>
              </a:rPr>
              <a:t>Pappus</a:t>
            </a:r>
            <a:r>
              <a:rPr lang="en-US" sz="2400" dirty="0" smtClean="0">
                <a:latin typeface="+mn-lt"/>
              </a:rPr>
              <a:t>  to determine the surface area of this region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43000"/>
            <a:ext cx="86963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24400"/>
            <a:ext cx="90046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6469" y="533400"/>
            <a:ext cx="932666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62200" y="5181600"/>
          <a:ext cx="1814512" cy="1219200"/>
        </p:xfrm>
        <a:graphic>
          <a:graphicData uri="http://schemas.openxmlformats.org/presentationml/2006/ole">
            <p:oleObj spid="_x0000_s26626" name="Equation" r:id="rId3" imgW="571320" imgH="406080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14438" y="785813"/>
          <a:ext cx="7986106" cy="3405187"/>
        </p:xfrm>
        <a:graphic>
          <a:graphicData uri="http://schemas.openxmlformats.org/presentationml/2006/ole">
            <p:oleObj spid="_x0000_s26627" name="Equation" r:id="rId4" imgW="3809880" imgH="16254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55588" y="4454525"/>
          <a:ext cx="8780462" cy="469900"/>
        </p:xfrm>
        <a:graphic>
          <a:graphicData uri="http://schemas.openxmlformats.org/presentationml/2006/ole">
            <p:oleObj spid="_x0000_s26628" name="Equation" r:id="rId5" imgW="3581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2192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The following table summarizes the surface areas calculated using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</a:rPr>
              <a:t>Pappus's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</a:rPr>
              <a:t>centroid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 theorem for various surfaces of revolution.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7086600" cy="250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0"/>
            <a:ext cx="64770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3886200"/>
            <a:ext cx="8915399" cy="120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804863" y="1219200"/>
          <a:ext cx="7680325" cy="2057400"/>
        </p:xfrm>
        <a:graphic>
          <a:graphicData uri="http://schemas.openxmlformats.org/presentationml/2006/ole">
            <p:oleObj spid="_x0000_s27650" name="Equation" r:id="rId3" imgW="4267080" imgH="1143000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90600" y="5181600"/>
          <a:ext cx="1895475" cy="1293813"/>
        </p:xfrm>
        <a:graphic>
          <a:graphicData uri="http://schemas.openxmlformats.org/presentationml/2006/ole">
            <p:oleObj spid="_x0000_s27652" name="Equation" r:id="rId4" imgW="596880" imgH="406080" progId="Equation.3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76200" y="3657600"/>
          <a:ext cx="8967788" cy="469900"/>
        </p:xfrm>
        <a:graphic>
          <a:graphicData uri="http://schemas.openxmlformats.org/presentationml/2006/ole">
            <p:oleObj spid="_x0000_s27653" name="Equation" r:id="rId5" imgW="36576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30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The following table summarizes the surface areas and volumes calculated using </a:t>
            </a:r>
            <a:r>
              <a:rPr lang="en-US" sz="2400" dirty="0" err="1" smtClean="0">
                <a:latin typeface="+mn-lt"/>
              </a:rPr>
              <a:t>Pappus's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centroid</a:t>
            </a:r>
            <a:r>
              <a:rPr lang="en-US" sz="2400" dirty="0" smtClean="0">
                <a:latin typeface="+mn-lt"/>
              </a:rPr>
              <a:t> theorem for various solids and surfaces of revolution.</a:t>
            </a:r>
            <a:endParaRPr lang="en-US" sz="2400" dirty="0"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54507"/>
            <a:ext cx="6400800" cy="280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n-lt"/>
              </a:rPr>
              <a:t>THEOREM OF PAPPUS</a:t>
            </a:r>
          </a:p>
          <a:p>
            <a:r>
              <a:rPr lang="en-US" sz="2400" dirty="0" smtClean="0">
                <a:latin typeface="+mn-lt"/>
              </a:rPr>
              <a:t>The Theorem of </a:t>
            </a:r>
            <a:r>
              <a:rPr lang="en-US" sz="2400" dirty="0" err="1" smtClean="0">
                <a:latin typeface="+mn-lt"/>
              </a:rPr>
              <a:t>Pappus</a:t>
            </a:r>
            <a:r>
              <a:rPr lang="en-US" sz="2400" dirty="0" smtClean="0">
                <a:latin typeface="+mn-lt"/>
              </a:rPr>
              <a:t> states that when a region </a:t>
            </a:r>
            <a:r>
              <a:rPr lang="en-US" sz="2400" b="1" dirty="0" smtClean="0">
                <a:latin typeface="+mn-lt"/>
              </a:rPr>
              <a:t>R</a:t>
            </a:r>
            <a:r>
              <a:rPr lang="en-US" sz="2400" dirty="0" smtClean="0">
                <a:latin typeface="+mn-lt"/>
              </a:rPr>
              <a:t> is rotated about a line </a:t>
            </a:r>
            <a:r>
              <a:rPr lang="en-US" sz="2400" i="1" dirty="0" smtClean="0">
                <a:latin typeface="+mn-lt"/>
              </a:rPr>
              <a:t>l</a:t>
            </a:r>
            <a:r>
              <a:rPr lang="en-US" sz="2400" dirty="0" smtClean="0">
                <a:latin typeface="+mn-lt"/>
              </a:rPr>
              <a:t>, the volume of the solid generated is equal to the product of the area of R and the distance the </a:t>
            </a:r>
            <a:r>
              <a:rPr lang="en-US" sz="2400" i="1" dirty="0" err="1" smtClean="0">
                <a:latin typeface="+mn-lt"/>
              </a:rPr>
              <a:t>centroid</a:t>
            </a:r>
            <a:r>
              <a:rPr lang="en-US" sz="2400" dirty="0" smtClean="0">
                <a:latin typeface="+mn-lt"/>
              </a:rPr>
              <a:t> of the region has traveled in one full rotation. 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85788" y="3381375"/>
          <a:ext cx="7896225" cy="1517650"/>
        </p:xfrm>
        <a:graphic>
          <a:graphicData uri="http://schemas.openxmlformats.org/presentationml/2006/ole">
            <p:oleObj spid="_x0000_s5122" name="Equation" r:id="rId3" imgW="4495680" imgH="8632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82495"/>
            <a:ext cx="3981450" cy="277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7620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1. Find the volume bounded by a doughnut – shaped surface formed by rotating a circle of radius a about an axis whose distance from the circle’s center is b.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79571" y="2133600"/>
          <a:ext cx="1273629" cy="457200"/>
        </p:xfrm>
        <a:graphic>
          <a:graphicData uri="http://schemas.openxmlformats.org/presentationml/2006/ole">
            <p:oleObj spid="_x0000_s28674" name="Equation" r:id="rId4" imgW="495000" imgH="17748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307013" y="2613025"/>
          <a:ext cx="1631950" cy="587375"/>
        </p:xfrm>
        <a:graphic>
          <a:graphicData uri="http://schemas.openxmlformats.org/presentationml/2006/ole">
            <p:oleObj spid="_x0000_s28675" name="Equation" r:id="rId5" imgW="634680" imgH="2286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346700" y="3211512"/>
          <a:ext cx="1663700" cy="522288"/>
        </p:xfrm>
        <a:graphic>
          <a:graphicData uri="http://schemas.openxmlformats.org/presentationml/2006/ole">
            <p:oleObj spid="_x0000_s28676" name="Equation" r:id="rId6" imgW="647640" imgH="203040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334000" y="3908425"/>
          <a:ext cx="2349500" cy="587375"/>
        </p:xfrm>
        <a:graphic>
          <a:graphicData uri="http://schemas.openxmlformats.org/presentationml/2006/ole">
            <p:oleObj spid="_x0000_s28677" name="Equation" r:id="rId7" imgW="914400" imgH="228600" progId="Equation.3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5334000" y="4583112"/>
          <a:ext cx="1924050" cy="522288"/>
        </p:xfrm>
        <a:graphic>
          <a:graphicData uri="http://schemas.openxmlformats.org/presentationml/2006/ole">
            <p:oleObj spid="_x0000_s28678" name="Equation" r:id="rId8" imgW="749160" imgH="2030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30480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EXAMPLE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C3C8CB-B0D3-417C-8BD1-91752D5A8D8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4EE4C-2601-492F-86E6-AEA6EE9AB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5787</TotalTime>
  <Words>411</Words>
  <Application>Microsoft Office PowerPoint</Application>
  <PresentationFormat>On-screen Show (4:3)</PresentationFormat>
  <Paragraphs>24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TOPIC</vt:lpstr>
      <vt:lpstr>Equation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4. Determine the amount of paint required to paint the inside and outside surfaces of the cone, if one gallon of paint covers 300 ft2 using Pappu’s Theorem.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AVF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Inequalities</dc:title>
  <dc:creator>Dionnie Lanuza</dc:creator>
  <cp:lastModifiedBy>Dionnie</cp:lastModifiedBy>
  <cp:revision>561</cp:revision>
  <dcterms:created xsi:type="dcterms:W3CDTF">2006-02-13T02:12:12Z</dcterms:created>
  <dcterms:modified xsi:type="dcterms:W3CDTF">2014-06-19T02:02:35Z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