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4"/>
  </p:sldMasterIdLst>
  <p:notesMasterIdLst>
    <p:notesMasterId r:id="rId19"/>
  </p:notesMasterIdLst>
  <p:sldIdLst>
    <p:sldId id="256" r:id="rId5"/>
    <p:sldId id="406" r:id="rId6"/>
    <p:sldId id="405" r:id="rId7"/>
    <p:sldId id="407" r:id="rId8"/>
    <p:sldId id="416" r:id="rId9"/>
    <p:sldId id="409" r:id="rId10"/>
    <p:sldId id="417" r:id="rId11"/>
    <p:sldId id="410" r:id="rId12"/>
    <p:sldId id="418" r:id="rId13"/>
    <p:sldId id="411" r:id="rId14"/>
    <p:sldId id="419" r:id="rId15"/>
    <p:sldId id="412" r:id="rId16"/>
    <p:sldId id="420" r:id="rId17"/>
    <p:sldId id="41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00"/>
    <a:srgbClr val="FD706D"/>
    <a:srgbClr val="FF0066"/>
    <a:srgbClr val="00FF00"/>
    <a:srgbClr val="0000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>
        <p:scale>
          <a:sx n="55" d="100"/>
          <a:sy n="55" d="100"/>
        </p:scale>
        <p:origin x="-936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90C113C-FA8D-46B9-81A3-E62F703A8E25}" type="datetimeFigureOut">
              <a:rPr lang="en-US"/>
              <a:pPr>
                <a:defRPr/>
              </a:pPr>
              <a:t>4/22/2014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73D014-CF31-41B1-B0BA-96666EE12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8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73D014-CF31-41B1-B0BA-96666EE1241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C470-A673-4613-A60A-19863FF4FB4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3E074-DF37-4E14-8556-5EA02AC1797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ED1C2-756A-434B-AC47-37008AB370F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7239B-9081-46C1-BBB1-847EFD3AC32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D6045-32FE-44F8-8E6B-CDA5840AB13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2B3F6-775D-4D6B-BFC1-78E4D3F60BB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AE1CE-184F-4C3F-AC52-60E2D4A4AF7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6AE2B-D1EF-49F8-BB30-9A42CAD794C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9342D-822B-4F53-90CE-C53C5656821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0DA1B0-BB8A-4E9C-97D1-E3EE9168AB3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10"/>
          <p:cNvSpPr>
            <a:spLocks noGrp="1"/>
          </p:cNvSpPr>
          <p:nvPr>
            <p:ph type="subTitle" idx="1"/>
          </p:nvPr>
        </p:nvSpPr>
        <p:spPr>
          <a:xfrm>
            <a:off x="1295400" y="2590800"/>
            <a:ext cx="6400800" cy="3200400"/>
          </a:xfrm>
        </p:spPr>
        <p:txBody>
          <a:bodyPr/>
          <a:lstStyle/>
          <a:p>
            <a:pPr eaLnBrk="1" hangingPunct="1"/>
            <a:r>
              <a:rPr lang="en-US" sz="5400" b="1" dirty="0" smtClean="0">
                <a:solidFill>
                  <a:schemeClr val="tx1"/>
                </a:solidFill>
              </a:rPr>
              <a:t>Indeterminate Forms and </a:t>
            </a:r>
            <a:r>
              <a:rPr lang="en-US" sz="5400" b="1" dirty="0" err="1" smtClean="0">
                <a:solidFill>
                  <a:schemeClr val="tx1"/>
                </a:solidFill>
              </a:rPr>
              <a:t>L’Hôpital’s</a:t>
            </a:r>
            <a:r>
              <a:rPr lang="en-US" sz="5400" b="1" dirty="0" smtClean="0">
                <a:solidFill>
                  <a:schemeClr val="tx1"/>
                </a:solidFill>
              </a:rPr>
              <a:t> </a:t>
            </a:r>
            <a:r>
              <a:rPr lang="en-US" sz="5400" b="1" dirty="0" smtClean="0">
                <a:solidFill>
                  <a:schemeClr val="tx1"/>
                </a:solidFill>
              </a:rPr>
              <a:t>Rule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762000"/>
            <a:ext cx="7239000" cy="76200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/>
            <a:lightRig rig="threePt" dir="t"/>
          </a:scene3d>
          <a:sp3d extrusionH="12700">
            <a:bevelT w="12700" h="88900"/>
            <a:bevelB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DEPARTMENT OF MATHEMATIC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9213" y="457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5194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1371600"/>
              </a:xfrm>
            </p:spPr>
            <p:txBody>
              <a:bodyPr/>
              <a:lstStyle/>
              <a:p>
                <a:r>
                  <a:rPr lang="en-PH" sz="3600" b="1" dirty="0" smtClean="0"/>
                  <a:t>The Indeterminate Forms </a:t>
                </a:r>
                <a:br>
                  <a:rPr lang="en-PH" sz="3600" b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36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latin typeface="Cambria Math"/>
                            </a:rPr>
                            <m:t>𝟎</m:t>
                          </m:r>
                        </m:e>
                        <m:sup>
                          <m:r>
                            <a:rPr lang="en-US" sz="3600" b="1" i="1" smtClean="0"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en-US" sz="3600" b="1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sz="36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e>
                        <m:sup>
                          <m:r>
                            <a:rPr lang="en-US" sz="3600" b="1" i="1" smtClean="0"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en-US" sz="3600" b="1" i="1" smtClean="0">
                          <a:latin typeface="Cambria Math"/>
                        </a:rPr>
                        <m:t>, </m:t>
                      </m:r>
                      <m:r>
                        <a:rPr lang="en-US" sz="3600" b="1" i="1" smtClean="0">
                          <a:latin typeface="Cambria Math"/>
                        </a:rPr>
                        <m:t>𝒂𝒏𝒅</m:t>
                      </m:r>
                      <m:r>
                        <a:rPr lang="en-US" sz="3600" b="1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36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latin typeface="Cambria Math"/>
                            </a:rPr>
                            <m:t>𝟏</m:t>
                          </m:r>
                        </m:e>
                        <m:sup>
                          <m:r>
                            <a:rPr lang="en-US" sz="3600" b="1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</m:sSup>
                    </m:oMath>
                  </m:oMathPara>
                </a14:m>
                <a:endParaRPr lang="en-PH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1371600"/>
              </a:xfrm>
              <a:blipFill rotWithShape="1">
                <a:blip r:embed="rId2"/>
                <a:stretch>
                  <a:fillRect t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4525963"/>
              </a:xfrm>
            </p:spPr>
            <p:txBody>
              <a:bodyPr/>
              <a:lstStyle/>
              <a:p>
                <a:r>
                  <a:rPr lang="en-PH" dirty="0" smtClean="0"/>
                  <a:t>If  the expression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PH" dirty="0" smtClean="0"/>
                  <a:t> assumes any of the indeterminate forms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, </m:t>
                    </m:r>
                    <m:r>
                      <a:rPr lang="en-US" b="1" i="1">
                        <a:latin typeface="Cambria Math"/>
                      </a:rPr>
                      <m:t>𝒂𝒏𝒅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e>
                      <m:sup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PH" dirty="0" smtClean="0"/>
                  <a:t>,                     when  x</a:t>
                </a:r>
                <a14:m>
                  <m:oMath xmlns:m="http://schemas.openxmlformats.org/officeDocument/2006/math">
                    <m:r>
                      <a:rPr lang="en-PH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en-PH" dirty="0" smtClean="0"/>
                  <a:t> (or x</a:t>
                </a:r>
                <a14:m>
                  <m:oMath xmlns:m="http://schemas.openxmlformats.org/officeDocument/2006/math">
                    <m:r>
                      <a:rPr lang="en-PH" i="1" smtClean="0">
                        <a:latin typeface="Cambria Math"/>
                        <a:ea typeface="Cambria Math"/>
                      </a:rPr>
                      <m:t>→±∞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PH" dirty="0" smtClean="0"/>
                  <a:t>, the limit of the expression when x</a:t>
                </a:r>
                <a14:m>
                  <m:oMath xmlns:m="http://schemas.openxmlformats.org/officeDocument/2006/math">
                    <m:r>
                      <a:rPr lang="en-PH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PH" dirty="0" smtClean="0"/>
                  <a:t> a (or x </a:t>
                </a:r>
                <a14:m>
                  <m:oMath xmlns:m="http://schemas.openxmlformats.org/officeDocument/2006/math">
                    <m:r>
                      <a:rPr lang="en-PH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PH" dirty="0" smtClean="0"/>
                  <a:t>±   </a:t>
                </a:r>
                <a14:m>
                  <m:oMath xmlns:m="http://schemas.openxmlformats.org/officeDocument/2006/math">
                    <m:r>
                      <a:rPr lang="en-PH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PH" dirty="0" smtClean="0"/>
                  <a:t> ) is obtained by  first finding the limit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PH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PH" i="0" smtClean="0">
                            <a:latin typeface="Cambria Math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PH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PH" dirty="0" smtClean="0"/>
                  <a:t> when   x </a:t>
                </a:r>
                <a14:m>
                  <m:oMath xmlns:m="http://schemas.openxmlformats.org/officeDocument/2006/math">
                    <m:r>
                      <a:rPr lang="en-PH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PH" dirty="0" smtClean="0"/>
                  <a:t>a (or x </a:t>
                </a:r>
                <a14:m>
                  <m:oMath xmlns:m="http://schemas.openxmlformats.org/officeDocument/2006/math">
                    <m:r>
                      <a:rPr lang="en-PH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PH" dirty="0" smtClean="0"/>
                  <a:t>±</a:t>
                </a:r>
                <a14:m>
                  <m:oMath xmlns:m="http://schemas.openxmlformats.org/officeDocument/2006/math">
                    <m:r>
                      <a:rPr lang="en-PH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PH" dirty="0" smtClean="0"/>
                  <a:t>). </a:t>
                </a:r>
              </a:p>
              <a:p>
                <a:pPr>
                  <a:buNone/>
                </a:pPr>
                <a:r>
                  <a:rPr lang="en-PH" dirty="0" smtClean="0"/>
                  <a:t>            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PH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PH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PH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PH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PH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PH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PH" dirty="0" smtClean="0"/>
                  <a:t>=k, then</a:t>
                </a:r>
              </a:p>
              <a:p>
                <a:pPr lvl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PH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                   </m:t>
                        </m:r>
                        <m:limLow>
                          <m:limLowPr>
                            <m:ctrlPr>
                              <a:rPr lang="en-PH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PH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PH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PH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PH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r>
                  <a:rPr lang="en-PH" dirty="0" smtClean="0">
                    <a:solidFill>
                      <a:prstClr val="black"/>
                    </a:solidFill>
                  </a:rPr>
                  <a:t>.</a:t>
                </a:r>
                <a:endParaRPr lang="en-PH" dirty="0">
                  <a:solidFill>
                    <a:prstClr val="black"/>
                  </a:solidFill>
                </a:endParaRPr>
              </a:p>
              <a:p>
                <a:pPr lvl="0">
                  <a:buNone/>
                </a:pPr>
                <a:endParaRPr lang="en-PH" dirty="0">
                  <a:solidFill>
                    <a:prstClr val="black"/>
                  </a:solidFill>
                </a:endParaRPr>
              </a:p>
              <a:p>
                <a:pPr>
                  <a:buNone/>
                </a:pPr>
                <a:endParaRPr lang="en-P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4525963"/>
              </a:xfrm>
              <a:blipFill rotWithShape="1">
                <a:blip r:embed="rId3"/>
                <a:stretch>
                  <a:fillRect l="-1630" t="-1213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5440363"/>
              </a:xfrm>
            </p:spPr>
            <p:txBody>
              <a:bodyPr/>
              <a:lstStyle/>
              <a:p>
                <a:r>
                  <a:rPr lang="en-US" dirty="0" smtClean="0"/>
                  <a:t>Example: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endParaRPr lang="en-US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𝑠𝑖𝑛𝑥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𝑡𝑎𝑛𝑥</m:t>
                            </m:r>
                          </m:sup>
                        </m:sSup>
                      </m:e>
                    </m:func>
                  </m:oMath>
                </a14:m>
                <a:endParaRPr lang="en-US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func>
                  </m:oMath>
                </a14:m>
                <a:endParaRPr lang="en-US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eriod"/>
                </a:pPr>
                <a:endParaRPr lang="en-US" dirty="0" smtClean="0"/>
              </a:p>
              <a:p>
                <a:pPr marL="514350" indent="-51435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5440363"/>
              </a:xfrm>
              <a:blipFill rotWithShape="1">
                <a:blip r:embed="rId2"/>
                <a:stretch>
                  <a:fillRect l="-1630" t="-1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5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8600" y="228600"/>
                <a:ext cx="8077200" cy="762000"/>
              </a:xfrm>
            </p:spPr>
            <p:txBody>
              <a:bodyPr/>
              <a:lstStyle/>
              <a:p>
                <a:r>
                  <a:rPr lang="en-PH" sz="3600" dirty="0" smtClean="0"/>
                  <a:t>The Indeterminate Form   </a:t>
                </a:r>
                <a14:m>
                  <m:oMath xmlns:m="http://schemas.openxmlformats.org/officeDocument/2006/math">
                    <m:r>
                      <a:rPr lang="en-PH" sz="3600" i="1" smtClean="0"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−∞</m:t>
                    </m:r>
                  </m:oMath>
                </a14:m>
                <a:endParaRPr lang="en-PH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228600"/>
                <a:ext cx="8077200" cy="762000"/>
              </a:xfrm>
              <a:blipFill rotWithShape="1">
                <a:blip r:embed="rId2"/>
                <a:stretch>
                  <a:fillRect t="-4000" b="-2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</p:spPr>
            <p:txBody>
              <a:bodyPr/>
              <a:lstStyle/>
              <a:p>
                <a:r>
                  <a:rPr lang="en-PH" dirty="0" smtClean="0"/>
                  <a:t>If f(x) and g(x) both increase without limit when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𝑜𝑟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→±∞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PH" dirty="0" smtClean="0"/>
                  <a:t>  the difference f(x)-g(x) assumes the indeterminate form </a:t>
                </a:r>
                <a14:m>
                  <m:oMath xmlns:m="http://schemas.openxmlformats.org/officeDocument/2006/math">
                    <m:r>
                      <a:rPr lang="en-PH" i="1" smtClean="0"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−∞.</m:t>
                    </m:r>
                  </m:oMath>
                </a14:m>
                <a:r>
                  <a:rPr lang="en-PH" dirty="0" smtClean="0"/>
                  <a:t> To evaluate the limit of the difference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𝑜𝑟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→± ∞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  </m:t>
                    </m:r>
                  </m:oMath>
                </a14:m>
                <a:r>
                  <a:rPr lang="en-PH" dirty="0" smtClean="0"/>
                  <a:t>the expression is written as a quotient by some algebraic manipulation and </a:t>
                </a:r>
                <a:r>
                  <a:rPr lang="en-PH" dirty="0" err="1" smtClean="0"/>
                  <a:t>L’Hôpital’s</a:t>
                </a:r>
                <a:r>
                  <a:rPr lang="en-PH" dirty="0" smtClean="0"/>
                  <a:t> </a:t>
                </a:r>
                <a:r>
                  <a:rPr lang="en-PH" dirty="0" smtClean="0"/>
                  <a:t>Rule is applied. The difference  f(x)-g(x) can always be written    as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PH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PH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r>
                  <a:rPr lang="en-PH" dirty="0" smtClean="0"/>
                  <a:t>                  .</a:t>
                </a:r>
                <a:endParaRPr lang="en-PH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  <a:blipFill rotWithShape="1">
                <a:blip r:embed="rId3"/>
                <a:stretch>
                  <a:fillRect l="-1630" t="-1405" r="-4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229600" cy="5516563"/>
              </a:xfrm>
            </p:spPr>
            <p:txBody>
              <a:bodyPr/>
              <a:lstStyle/>
              <a:p>
                <a:r>
                  <a:rPr lang="en-US" dirty="0" smtClean="0"/>
                  <a:t>Example: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ln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−3)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ln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−3)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i="0" smtClean="0">
                                                <a:latin typeface="Cambria Math"/>
                                              </a:rPr>
                                              <m:t>tan</m:t>
                                            </m:r>
                                          </m:e>
                                          <m:sup>
                                            <m:r>
                                              <a:rPr lang="en-US" i="1" smtClean="0"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−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−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𝑐𝑜𝑠𝑥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229600" cy="5516563"/>
              </a:xfrm>
              <a:blipFill rotWithShape="1">
                <a:blip r:embed="rId2"/>
                <a:stretch>
                  <a:fillRect l="-1630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82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937"/>
          </a:xfrm>
        </p:spPr>
        <p:txBody>
          <a:bodyPr/>
          <a:lstStyle/>
          <a:p>
            <a:r>
              <a:rPr lang="en-PH" sz="3600" dirty="0" smtClean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458200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PH" sz="2800" dirty="0" smtClean="0"/>
                  <a:t>      Exercises:</a:t>
                </a:r>
                <a:endParaRPr lang="en-PH" sz="2800" dirty="0"/>
              </a:p>
              <a:p>
                <a:r>
                  <a:rPr lang="en-PH" sz="2800" dirty="0" smtClean="0"/>
                  <a:t>Evaluate the limit , using </a:t>
                </a:r>
                <a:r>
                  <a:rPr lang="en-PH" sz="2800" dirty="0" err="1" smtClean="0"/>
                  <a:t>L’Hôpital’s</a:t>
                </a:r>
                <a:r>
                  <a:rPr lang="en-PH" sz="2800" dirty="0" smtClean="0"/>
                  <a:t> </a:t>
                </a:r>
                <a:r>
                  <a:rPr lang="en-PH" sz="2800" dirty="0" smtClean="0"/>
                  <a:t>Rule if necessary.</a:t>
                </a:r>
              </a:p>
              <a:p>
                <a:pPr marL="514350" lvl="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PH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PH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PH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PH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PH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PH" sz="2800" dirty="0" smtClean="0"/>
              </a:p>
              <a:p>
                <a:pPr marL="514350" lvl="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PH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PH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PH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fName>
                      <m:e>
                        <m:f>
                          <m:fPr>
                            <m:ctrlPr>
                              <a:rPr lang="en-PH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+5</m:t>
                            </m:r>
                          </m:den>
                        </m:f>
                      </m:e>
                    </m:func>
                  </m:oMath>
                </a14:m>
                <a:endParaRPr lang="en-PH" i="1" dirty="0" smtClean="0"/>
              </a:p>
              <a:p>
                <a:pPr marL="514350" lvl="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PH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PH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PH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PH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PH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PH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PH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PH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𝑠𝑒𝑐𝑦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PH" i="1" dirty="0" smtClean="0"/>
              </a:p>
              <a:p>
                <a:pPr marL="514350" lvl="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PH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PH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PH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→1</m:t>
                            </m:r>
                          </m:lim>
                        </m:limLow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𝑐𝑠𝑐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𝑙𝑛𝑥</m:t>
                        </m:r>
                      </m:e>
                    </m:func>
                  </m:oMath>
                </a14:m>
                <a:endParaRPr lang="en-PH" i="1" dirty="0" smtClean="0"/>
              </a:p>
              <a:p>
                <a:pPr marL="514350" lvl="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PH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PH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PH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PH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PH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PH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PH" i="1" dirty="0" smtClean="0"/>
                  <a:t/>
                </a:r>
                <a:br>
                  <a:rPr lang="en-PH" i="1" dirty="0" smtClean="0"/>
                </a:br>
                <a:endParaRPr lang="en-PH" sz="1600" dirty="0" smtClean="0"/>
              </a:p>
              <a:p>
                <a:pPr lvl="0">
                  <a:buNone/>
                </a:pPr>
                <a:endParaRPr lang="en-PH" sz="1600" dirty="0" smtClean="0"/>
              </a:p>
              <a:p>
                <a:pPr lvl="0">
                  <a:buNone/>
                </a:pPr>
                <a:endParaRPr lang="en-PH" sz="1600" dirty="0" smtClean="0"/>
              </a:p>
              <a:p>
                <a:pPr lvl="0">
                  <a:buNone/>
                </a:pPr>
                <a:endParaRPr lang="en-PH" sz="1600" dirty="0" smtClean="0"/>
              </a:p>
              <a:p>
                <a:pPr lvl="0">
                  <a:buNone/>
                </a:pPr>
                <a:endParaRPr lang="en-PH" sz="1600" dirty="0" smtClean="0"/>
              </a:p>
              <a:p>
                <a:pPr lvl="0">
                  <a:buNone/>
                </a:pPr>
                <a:r>
                  <a:rPr lang="en-PH" sz="1600" dirty="0" smtClean="0"/>
                  <a:t>         .                                                                        </a:t>
                </a:r>
              </a:p>
              <a:p>
                <a:pPr lvl="0">
                  <a:buNone/>
                </a:pPr>
                <a:endParaRPr lang="en-PH" sz="1600" dirty="0" smtClean="0"/>
              </a:p>
              <a:p>
                <a:pPr lvl="0">
                  <a:buNone/>
                </a:pPr>
                <a:endParaRPr lang="en-PH" sz="1600" dirty="0" smtClean="0"/>
              </a:p>
              <a:p>
                <a:pPr lvl="0">
                  <a:buNone/>
                </a:pPr>
                <a:endParaRPr lang="en-PH" sz="1600" dirty="0" smtClean="0"/>
              </a:p>
              <a:p>
                <a:pPr lvl="0">
                  <a:buNone/>
                </a:pPr>
                <a:endParaRPr lang="en-PH" sz="1600" dirty="0" smtClean="0"/>
              </a:p>
              <a:p>
                <a:pPr lvl="0">
                  <a:buNone/>
                </a:pPr>
                <a:endParaRPr lang="en-PH" sz="1600" dirty="0" smtClean="0"/>
              </a:p>
              <a:p>
                <a:pPr lvl="0">
                  <a:buNone/>
                </a:pPr>
                <a:endParaRPr lang="en-PH" sz="1600" dirty="0" smtClean="0"/>
              </a:p>
              <a:p>
                <a:pPr lvl="0">
                  <a:buNone/>
                </a:pPr>
                <a:endParaRPr lang="en-PH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458200" cy="6172199"/>
              </a:xfrm>
              <a:blipFill rotWithShape="1">
                <a:blip r:embed="rId2"/>
                <a:stretch>
                  <a:fillRect l="-1225" t="-889" b="-2598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0005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005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0005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0005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40005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40005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40005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51435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71600"/>
          </a:xfrm>
        </p:spPr>
        <p:txBody>
          <a:bodyPr/>
          <a:lstStyle/>
          <a:p>
            <a:r>
              <a:rPr lang="en-PH" dirty="0" smtClean="0"/>
              <a:t>Objectives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PH" dirty="0" smtClean="0"/>
              <a:t>	At the end of the lesson, the student should be able to: </a:t>
            </a:r>
          </a:p>
          <a:p>
            <a:pPr algn="just"/>
            <a:r>
              <a:rPr lang="en-PH" dirty="0" smtClean="0"/>
              <a:t>recognize limits that produce indeterminate forms.</a:t>
            </a:r>
          </a:p>
          <a:p>
            <a:pPr algn="just"/>
            <a:r>
              <a:rPr lang="en-PH" dirty="0" smtClean="0"/>
              <a:t>apply </a:t>
            </a:r>
            <a:r>
              <a:rPr lang="en-PH" dirty="0" err="1" smtClean="0"/>
              <a:t>L’Hôpital’s</a:t>
            </a:r>
            <a:r>
              <a:rPr lang="en-PH" dirty="0" smtClean="0"/>
              <a:t> </a:t>
            </a:r>
            <a:r>
              <a:rPr lang="en-PH" dirty="0" smtClean="0"/>
              <a:t>Rule to evaluate a limit.</a:t>
            </a:r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685800"/>
            <a:ext cx="7391400" cy="5410200"/>
          </a:xfrm>
        </p:spPr>
        <p:txBody>
          <a:bodyPr>
            <a:normAutofit fontScale="92500" lnSpcReduction="10000"/>
          </a:bodyPr>
          <a:lstStyle/>
          <a:p>
            <a:pPr algn="just">
              <a:defRPr/>
            </a:pPr>
            <a:r>
              <a:rPr lang="en-PH" dirty="0" smtClean="0">
                <a:solidFill>
                  <a:schemeClr val="tx1"/>
                </a:solidFill>
              </a:rPr>
              <a:t>It may happen that in the evaluation of the   limit of an expression, substitution of the   limit of the independent variable into the    expression leads to a meaningless symbol such as</a:t>
            </a:r>
          </a:p>
          <a:p>
            <a:pPr>
              <a:defRPr/>
            </a:pPr>
            <a:r>
              <a:rPr lang="en-PH" dirty="0" smtClean="0">
                <a:solidFill>
                  <a:schemeClr val="tx1"/>
                </a:solidFill>
              </a:rPr>
              <a:t>		 </a:t>
            </a:r>
          </a:p>
          <a:p>
            <a:pPr>
              <a:defRPr/>
            </a:pPr>
            <a:endParaRPr lang="en-PH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PH" dirty="0" smtClean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PH" dirty="0" smtClean="0">
                <a:solidFill>
                  <a:schemeClr val="tx1"/>
                </a:solidFill>
              </a:rPr>
              <a:t>Expressions such as these whose limits  cannot be determined by direct use of the theorems on limits are called indeterminate forms.</a:t>
            </a:r>
          </a:p>
          <a:p>
            <a:pPr>
              <a:defRPr/>
            </a:pP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95056" y="2976113"/>
                <a:ext cx="2070695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∞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𝑜𝑟</m:t>
                      </m:r>
                      <m:r>
                        <a:rPr lang="en-US" sz="2400" b="0" i="1" smtClean="0">
                          <a:latin typeface="Cambria Math"/>
                        </a:rPr>
                        <m:t> 0∙∞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056" y="2976113"/>
                <a:ext cx="2070695" cy="7861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/>
            <a:r>
              <a:rPr lang="en-PH" dirty="0" smtClean="0"/>
              <a:t>A very useful tool in the evaluation of indeterminate forms is the rule given below  which was named after the mathematician Guillaume F. A. de </a:t>
            </a:r>
            <a:r>
              <a:rPr lang="en-PH" dirty="0" err="1" smtClean="0"/>
              <a:t>L’Hôpital</a:t>
            </a:r>
            <a:r>
              <a:rPr lang="en-PH" dirty="0" smtClean="0"/>
              <a:t>.</a:t>
            </a:r>
          </a:p>
          <a:p>
            <a:endParaRPr lang="en-PH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600" y="274638"/>
            <a:ext cx="9601200" cy="1143000"/>
          </a:xfrm>
        </p:spPr>
        <p:txBody>
          <a:bodyPr/>
          <a:lstStyle/>
          <a:p>
            <a:r>
              <a:rPr lang="en-PH" sz="4000" b="1" dirty="0" smtClean="0"/>
              <a:t>             The Indeterminate Forms </a:t>
            </a:r>
            <a:br>
              <a:rPr lang="en-PH" sz="4000" b="1" dirty="0" smtClean="0"/>
            </a:br>
            <a:r>
              <a:rPr lang="en-PH" sz="4000" b="1" dirty="0" smtClean="0"/>
              <a:t>           0/0 and ∞/∞ </a:t>
            </a:r>
            <a:endParaRPr lang="en-PH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PH" b="1" dirty="0" err="1" smtClean="0"/>
                  <a:t>L’Hôpital’s</a:t>
                </a:r>
                <a:r>
                  <a:rPr lang="en-PH" b="1" dirty="0" smtClean="0"/>
                  <a:t> </a:t>
                </a:r>
                <a:r>
                  <a:rPr lang="en-PH" b="1" dirty="0" smtClean="0"/>
                  <a:t>Rule</a:t>
                </a:r>
              </a:p>
              <a:p>
                <a:pPr>
                  <a:buNone/>
                </a:pPr>
                <a:r>
                  <a:rPr lang="en-PH" dirty="0" smtClean="0"/>
                  <a:t>    Let f and g be functions that are differentiable on an open interval (</a:t>
                </a:r>
                <a:r>
                  <a:rPr lang="en-PH" dirty="0" err="1" smtClean="0"/>
                  <a:t>a,b</a:t>
                </a:r>
                <a:r>
                  <a:rPr lang="en-PH" dirty="0" smtClean="0"/>
                  <a:t>) containing c, except possibly at c itself. Assume that g’(x)≠0 for all x</a:t>
                </a:r>
              </a:p>
              <a:p>
                <a:pPr>
                  <a:buNone/>
                </a:pPr>
                <a:r>
                  <a:rPr lang="en-PH" dirty="0" smtClean="0"/>
                  <a:t>    in (</a:t>
                </a:r>
                <a:r>
                  <a:rPr lang="en-PH" dirty="0" err="1" smtClean="0"/>
                  <a:t>a,b</a:t>
                </a:r>
                <a:r>
                  <a:rPr lang="en-PH" dirty="0" smtClean="0"/>
                  <a:t>), except possibly at c itself. If the limit of f(x)/g(x) as x approaches c produces the indeterminate form 0/0, then 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PH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PH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PH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PH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PH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PH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PH" i="1" smtClean="0">
                                  <a:latin typeface="Cambria Math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PH" i="0" smtClean="0">
                                  <a:latin typeface="Cambria Math"/>
                                  <a:ea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PH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PH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852" t="-1625" r="-177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PH" dirty="0" smtClean="0"/>
                  <a:t>    provided the limit on the right exist (or is infinite).</a:t>
                </a:r>
              </a:p>
              <a:p>
                <a:pPr>
                  <a:buNone/>
                </a:pPr>
                <a:r>
                  <a:rPr lang="en-PH" dirty="0" smtClean="0"/>
                  <a:t>    This result also applies if the limit of f(x)/g(x) as x approaches c produces any of the indeterminate form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PH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PH" i="1" smtClean="0">
                            <a:latin typeface="Cambria Math"/>
                            <a:ea typeface="Cambria Math"/>
                          </a:rPr>
                          <m:t>∞</m:t>
                        </m:r>
                      </m:num>
                      <m:den>
                        <m:r>
                          <a:rPr lang="en-PH" i="1" smtClean="0">
                            <a:latin typeface="Cambria Math"/>
                            <a:ea typeface="Cambria Math"/>
                          </a:rPr>
                          <m:t>∞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, 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 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𝑜𝑟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e>
                        </m:d>
                      </m:den>
                    </m:f>
                  </m:oMath>
                </a14:m>
                <a:r>
                  <a:rPr lang="en-PH" dirty="0" smtClean="0"/>
                  <a:t>			     .				</a:t>
                </a:r>
                <a:endParaRPr lang="en-PH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  Example:											</a:t>
            </a:r>
            <a:endParaRPr lang="en-US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219200"/>
            <a:ext cx="8229600" cy="5410200"/>
          </a:xfrm>
          <a:blipFill rotWithShape="1">
            <a:blip r:embed="rId2"/>
            <a:stretch>
              <a:fillRect l="-1852" t="-1464"/>
            </a:stretch>
          </a:blipFill>
        </p:spPr>
        <p:txBody>
          <a:bodyPr/>
          <a:lstStyle/>
          <a:p>
            <a:pPr>
              <a:buNone/>
            </a:pPr>
            <a:r>
              <a:rPr lang="en-US" dirty="0" smtClean="0">
                <a:noFill/>
              </a:rPr>
              <a:t> 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9747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PH" sz="3200" b="1" dirty="0" smtClean="0"/>
                  <a:t>The indeterminate form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latin typeface="Cambria Math"/>
                      </a:rPr>
                      <m:t>    </m:t>
                    </m:r>
                    <m:r>
                      <a:rPr lang="en-US" sz="3200" b="1" i="1" smtClean="0">
                        <a:latin typeface="Cambria Math"/>
                      </a:rPr>
                      <m:t>𝟎</m:t>
                    </m:r>
                    <m:r>
                      <a:rPr lang="en-US" sz="3200" b="1" i="1" smtClean="0">
                        <a:latin typeface="Cambria Math"/>
                        <a:ea typeface="Cambria Math"/>
                      </a:rPr>
                      <m:t>∙∞</m:t>
                    </m:r>
                  </m:oMath>
                </a14:m>
                <a:endParaRPr lang="en-PH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PH" dirty="0" smtClean="0"/>
                  <a:t>If f(x)   0 and g(x) increases without limit as     x   a ( or x   ±    ), the product f(x)·g(x) assumes the indeterminate form 0·     . In this case the limit of f(x)·g(x) as x   a ( or x   ±    ) is obtained by writing the product or as a quotient 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f>
                            <m:fPr>
                              <m:ctrlPr>
                                <a:rPr lang="en-PH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𝑜𝑟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PH" dirty="0"/>
              </a:p>
              <a:p>
                <a:pPr marL="0" indent="0">
                  <a:buNone/>
                </a:pPr>
                <a:r>
                  <a:rPr lang="en-PH" dirty="0" smtClean="0"/>
                  <a:t>     and applying  </a:t>
                </a:r>
                <a:r>
                  <a:rPr lang="en-PH" dirty="0" err="1" smtClean="0"/>
                  <a:t>L’Hospital’s</a:t>
                </a:r>
                <a:r>
                  <a:rPr lang="en-PH" dirty="0" smtClean="0"/>
                  <a:t> Rule.</a:t>
                </a:r>
              </a:p>
              <a:p>
                <a:pPr lvl="8"/>
                <a:endParaRPr lang="en-P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1752600"/>
            <a:ext cx="228600" cy="3810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2286000"/>
            <a:ext cx="228600" cy="3810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2286000"/>
            <a:ext cx="228600" cy="381000"/>
          </a:xfrm>
          <a:prstGeom prst="rect">
            <a:avLst/>
          </a:prstGeom>
          <a:noFill/>
        </p:spPr>
      </p:pic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32760" y="2209800"/>
            <a:ext cx="274320" cy="457200"/>
          </a:xfrm>
          <a:prstGeom prst="rect">
            <a:avLst/>
          </a:prstGeom>
          <a:noFill/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2590800"/>
            <a:ext cx="381000" cy="635000"/>
          </a:xfrm>
          <a:prstGeom prst="rect">
            <a:avLst/>
          </a:prstGeom>
          <a:noFill/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3200400"/>
            <a:ext cx="274320" cy="4572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3200400"/>
            <a:ext cx="228600" cy="3810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3200400"/>
            <a:ext cx="228600" cy="381000"/>
          </a:xfrm>
          <a:prstGeom prst="rect">
            <a:avLst/>
          </a:prstGeom>
          <a:noFill/>
        </p:spPr>
      </p:pic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0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𝑙𝑛𝑥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𝑐𝑠𝑐𝑥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𝑥𝑠𝑖𝑛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709576"/>
      </p:ext>
    </p:extLst>
  </p:cSld>
  <p:clrMapOvr>
    <a:masterClrMapping/>
  </p:clrMapOvr>
</p:sld>
</file>

<file path=ppt/theme/theme1.xml><?xml version="1.0" encoding="utf-8"?>
<a:theme xmlns:a="http://schemas.openxmlformats.org/drawingml/2006/main" name="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5443CF895D6C44A2AFF18F96EA0BC5" ma:contentTypeVersion="0" ma:contentTypeDescription="Create a new document." ma:contentTypeScope="" ma:versionID="13b06dad3dbfbca08be7a7f25fd6374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C3C8CB-B0D3-417C-8BD1-91752D5A8D8C}">
  <ds:schemaRefs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47D0868-D8D4-450B-BB3C-13F92FCDCF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74EE4C-2601-492F-86E6-AEA6EE9ABC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mapua</Template>
  <TotalTime>4961</TotalTime>
  <Words>944</Words>
  <Application>Microsoft Office PowerPoint</Application>
  <PresentationFormat>On-screen Show (4:3)</PresentationFormat>
  <Paragraphs>66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TOPIC</vt:lpstr>
      <vt:lpstr>PowerPoint Presentation</vt:lpstr>
      <vt:lpstr>Objectives</vt:lpstr>
      <vt:lpstr>PowerPoint Presentation</vt:lpstr>
      <vt:lpstr>PowerPoint Presentation</vt:lpstr>
      <vt:lpstr>             The Indeterminate Forms             0/0 and ∞/∞ </vt:lpstr>
      <vt:lpstr>PowerPoint Presentation</vt:lpstr>
      <vt:lpstr>     Example:           </vt:lpstr>
      <vt:lpstr>The indeterminate form     0∙∞</vt:lpstr>
      <vt:lpstr>Example:</vt:lpstr>
      <vt:lpstr>The Indeterminate Forms  0^0,∞^0, and 1^∞</vt:lpstr>
      <vt:lpstr>PowerPoint Presentation</vt:lpstr>
      <vt:lpstr>The Indeterminate Form   ∞-∞</vt:lpstr>
      <vt:lpstr>PowerPoint Presentation</vt:lpstr>
      <vt:lpstr>.</vt:lpstr>
    </vt:vector>
  </TitlesOfParts>
  <Company>AVF Foundation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Inequalities</dc:title>
  <dc:creator>Dionnie Lanuza</dc:creator>
  <cp:lastModifiedBy>Lilibeth D. Sabino</cp:lastModifiedBy>
  <cp:revision>483</cp:revision>
  <dcterms:created xsi:type="dcterms:W3CDTF">2006-02-13T02:12:12Z</dcterms:created>
  <dcterms:modified xsi:type="dcterms:W3CDTF">2014-04-22T02:45:47Z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0x010100A55443CF895D6C44A2AFF18F96EA0BC5</vt:lpwstr>
  </property>
</Properties>
</file>