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38"/>
  </p:notesMasterIdLst>
  <p:sldIdLst>
    <p:sldId id="256" r:id="rId5"/>
    <p:sldId id="405" r:id="rId6"/>
    <p:sldId id="419" r:id="rId7"/>
    <p:sldId id="420" r:id="rId8"/>
    <p:sldId id="421" r:id="rId9"/>
    <p:sldId id="422" r:id="rId10"/>
    <p:sldId id="423" r:id="rId11"/>
    <p:sldId id="424" r:id="rId12"/>
    <p:sldId id="406" r:id="rId13"/>
    <p:sldId id="407" r:id="rId14"/>
    <p:sldId id="426" r:id="rId15"/>
    <p:sldId id="425" r:id="rId16"/>
    <p:sldId id="427" r:id="rId17"/>
    <p:sldId id="428" r:id="rId18"/>
    <p:sldId id="429" r:id="rId19"/>
    <p:sldId id="430" r:id="rId20"/>
    <p:sldId id="416" r:id="rId21"/>
    <p:sldId id="417" r:id="rId22"/>
    <p:sldId id="432" r:id="rId23"/>
    <p:sldId id="433" r:id="rId24"/>
    <p:sldId id="434" r:id="rId25"/>
    <p:sldId id="435" r:id="rId26"/>
    <p:sldId id="436" r:id="rId27"/>
    <p:sldId id="437" r:id="rId28"/>
    <p:sldId id="408" r:id="rId29"/>
    <p:sldId id="418" r:id="rId30"/>
    <p:sldId id="409" r:id="rId31"/>
    <p:sldId id="410" r:id="rId32"/>
    <p:sldId id="411" r:id="rId33"/>
    <p:sldId id="412" r:id="rId34"/>
    <p:sldId id="413" r:id="rId35"/>
    <p:sldId id="414" r:id="rId36"/>
    <p:sldId id="41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3165" autoAdjust="0"/>
  </p:normalViewPr>
  <p:slideViewPr>
    <p:cSldViewPr>
      <p:cViewPr>
        <p:scale>
          <a:sx n="40" d="100"/>
          <a:sy n="40" d="100"/>
        </p:scale>
        <p:origin x="-72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7/25/2014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00800" cy="1447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The Differentials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b="1" dirty="0" smtClean="0"/>
              <a:t>DIFFERENTIAL FORMULAS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PH" b="1" dirty="0" smtClean="0"/>
                  <a:t>Let u and v and be differentiable functions of x. </a:t>
                </a:r>
              </a:p>
              <a:p>
                <a:pPr>
                  <a:buNone/>
                </a:pPr>
                <a:endParaRPr lang="en-PH" b="1" i="1" dirty="0" smtClean="0"/>
              </a:p>
              <a:p>
                <a:r>
                  <a:rPr lang="en-PH" b="1" i="1" dirty="0" smtClean="0"/>
                  <a:t>Constant multiple:  d(cu)=  c du</a:t>
                </a:r>
              </a:p>
              <a:p>
                <a:r>
                  <a:rPr lang="en-PH" b="1" i="1" dirty="0" smtClean="0"/>
                  <a:t>Sum or difference:  d[</a:t>
                </a:r>
                <a:r>
                  <a:rPr lang="en-PH" b="1" i="1" dirty="0" err="1" smtClean="0"/>
                  <a:t>u±v</a:t>
                </a:r>
                <a:r>
                  <a:rPr lang="en-PH" b="1" i="1" dirty="0" smtClean="0"/>
                  <a:t>] =</a:t>
                </a:r>
                <a:r>
                  <a:rPr lang="en-PH" b="1" i="1" dirty="0" err="1" smtClean="0"/>
                  <a:t>du±dv</a:t>
                </a:r>
                <a:endParaRPr lang="en-PH" b="1" i="1" dirty="0" smtClean="0"/>
              </a:p>
              <a:p>
                <a:r>
                  <a:rPr lang="en-PH" b="1" i="1" dirty="0" smtClean="0"/>
                  <a:t>Product:  d[</a:t>
                </a:r>
                <a:r>
                  <a:rPr lang="en-PH" b="1" i="1" dirty="0" err="1" smtClean="0"/>
                  <a:t>uv</a:t>
                </a:r>
                <a:r>
                  <a:rPr lang="en-PH" b="1" i="1" dirty="0" smtClean="0"/>
                  <a:t>]=</a:t>
                </a:r>
                <a:r>
                  <a:rPr lang="en-PH" b="1" i="1" dirty="0" err="1" smtClean="0"/>
                  <a:t>udv+vdu</a:t>
                </a:r>
                <a:endParaRPr lang="en-PH" b="1" i="1" dirty="0" smtClean="0"/>
              </a:p>
              <a:p>
                <a:r>
                  <a:rPr lang="en-PH" b="1" i="1" dirty="0" smtClean="0"/>
                  <a:t>Quotient: 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den>
                        </m:f>
                      </m:e>
                    </m:d>
                  </m:oMath>
                </a14:m>
                <a:r>
                  <a:rPr lang="en-PH" b="1" i="1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</a:rPr>
                          <m:t>𝒗𝒅𝒖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𝒖𝒅𝒗</m:t>
                        </m:r>
                      </m:num>
                      <m:den>
                        <m:sSup>
                          <m:sSupPr>
                            <m:ctrlPr>
                              <a:rPr lang="en-PH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PH" b="1" i="1" dirty="0" smtClean="0"/>
              </a:p>
              <a:p>
                <a:endParaRPr lang="en-PH" i="1" dirty="0" smtClean="0"/>
              </a:p>
              <a:p>
                <a:pPr>
                  <a:buNone/>
                </a:pPr>
                <a:endParaRPr lang="en-PH" i="1" dirty="0" smtClean="0"/>
              </a:p>
              <a:p>
                <a:endParaRPr lang="en-PH" i="1" dirty="0" smtClean="0"/>
              </a:p>
              <a:p>
                <a:endParaRPr lang="en-PH" i="1" dirty="0" smtClean="0"/>
              </a:p>
              <a:p>
                <a:pPr>
                  <a:buNone/>
                </a:pPr>
                <a:endParaRPr lang="fr-FR" i="1" dirty="0" smtClean="0"/>
              </a:p>
              <a:p>
                <a:r>
                  <a:rPr lang="en-PH" i="1" dirty="0" smtClean="0"/>
                  <a:t>du ― </a:t>
                </a:r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 b="-65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7150"/>
            <a:ext cx="71167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u="sng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EXAMPLE 1</a:t>
            </a:r>
            <a:r>
              <a:rPr lang="en-US" sz="32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: </a:t>
            </a:r>
            <a:r>
              <a:rPr lang="en-US" sz="3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 Find  </a:t>
            </a:r>
            <a:r>
              <a:rPr lang="en-US" sz="32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 </a:t>
            </a:r>
            <a:r>
              <a:rPr lang="en-US" sz="3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for  </a:t>
            </a:r>
            <a:r>
              <a:rPr lang="en-US" sz="32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y</a:t>
            </a:r>
            <a:r>
              <a:rPr lang="en-US" sz="3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= </a:t>
            </a:r>
            <a:r>
              <a:rPr lang="en-US" sz="32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3200" baseline="30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+ 5 </a:t>
            </a:r>
            <a:r>
              <a:rPr lang="en-US" sz="32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3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−1. </a:t>
            </a:r>
            <a:endParaRPr lang="en-US" sz="3200">
              <a:latin typeface="Calibri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57200" y="609600"/>
          <a:ext cx="2971800" cy="1852613"/>
        </p:xfrm>
        <a:graphic>
          <a:graphicData uri="http://schemas.openxmlformats.org/presentationml/2006/ole">
            <p:oleObj spid="_x0000_s3074" name="Equation" r:id="rId3" imgW="1180800" imgH="736560" progId="Equation.3">
              <p:embed/>
            </p:oleObj>
          </a:graphicData>
        </a:graphic>
      </p:graphicFrame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2286000"/>
            <a:ext cx="6799263" cy="1085850"/>
            <a:chOff x="0" y="2667003"/>
            <a:chExt cx="6799682" cy="108585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2920425"/>
              <a:ext cx="679968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3200" b="1" u="sng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EXAMPLE 2</a:t>
              </a:r>
              <a:r>
                <a:rPr lang="en-US" sz="3200" b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: </a:t>
              </a:r>
              <a:r>
                <a:rPr lang="en-US" sz="32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  Find  </a:t>
              </a:r>
              <a:r>
                <a:rPr lang="en-US" sz="3200" i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dy </a:t>
              </a:r>
              <a:r>
                <a:rPr lang="en-US" sz="32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 for                       . </a:t>
              </a:r>
              <a:endParaRPr lang="en-US" sz="3200">
                <a:latin typeface="Calibri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460192" y="2667003"/>
            <a:ext cx="1820863" cy="1085850"/>
          </p:xfrm>
          <a:graphic>
            <a:graphicData uri="http://schemas.openxmlformats.org/presentationml/2006/ole">
              <p:oleObj spid="_x0000_s3075" name="Equation" r:id="rId4" imgW="660240" imgH="393480" progId="Equation.3">
                <p:embed/>
              </p:oleObj>
            </a:graphicData>
          </a:graphic>
        </p:graphicFrame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800" y="3255963"/>
          <a:ext cx="6262688" cy="3449637"/>
        </p:xfrm>
        <a:graphic>
          <a:graphicData uri="http://schemas.openxmlformats.org/presentationml/2006/ole">
            <p:oleObj spid="_x0000_s3076" name="Equation" r:id="rId5" imgW="2489040" imgH="1371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64000" y="914400"/>
          <a:ext cx="4718050" cy="1066800"/>
        </p:xfrm>
        <a:graphic>
          <a:graphicData uri="http://schemas.openxmlformats.org/presentationml/2006/ole">
            <p:oleObj spid="_x0000_s3077" name="Equation" r:id="rId6" imgW="29206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7150"/>
            <a:ext cx="88249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u="sng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EXAMPLE 3</a:t>
            </a:r>
            <a:r>
              <a:rPr lang="en-US" sz="32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: </a:t>
            </a:r>
            <a:r>
              <a:rPr lang="en-US" sz="3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 Find  </a:t>
            </a:r>
            <a:r>
              <a:rPr lang="en-US" sz="32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 / dx </a:t>
            </a:r>
            <a:r>
              <a:rPr lang="en-US" sz="3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by means of differentials </a:t>
            </a:r>
          </a:p>
          <a:p>
            <a:r>
              <a:rPr lang="en-US" sz="3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                  if xy + sin x = ln y . </a:t>
            </a:r>
            <a:endParaRPr lang="en-US" sz="3200">
              <a:latin typeface="Calibri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227263" y="1050925"/>
          <a:ext cx="4630737" cy="5807075"/>
        </p:xfrm>
        <a:graphic>
          <a:graphicData uri="http://schemas.openxmlformats.org/presentationml/2006/ole">
            <p:oleObj spid="_x0000_s4098" name="Equation" r:id="rId3" imgW="2476440" imgH="3936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8839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82575" indent="-282575" algn="just">
              <a:defRPr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800" b="1" u="sng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EXAMPLE 1</a:t>
            </a:r>
            <a:r>
              <a:rPr lang="en-US" sz="28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 Use differentials to approximate the change in the area of a square if the length of its side increases from 6 cm to 6.23 cm.</a:t>
            </a:r>
            <a:endParaRPr lang="en-US" sz="2800" dirty="0">
              <a:latin typeface="+mn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229600" cy="20002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Let </a:t>
            </a:r>
            <a:r>
              <a:rPr lang="en-US" sz="2800" i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 = length of the side of the square. 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The area may be expressed as a function of </a:t>
            </a:r>
            <a:r>
              <a:rPr lang="en-US" sz="2800" i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, where  </a:t>
            </a:r>
            <a:r>
              <a:rPr lang="en-US" sz="2800" i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= </a:t>
            </a:r>
            <a:r>
              <a:rPr lang="en-US" sz="2800" i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The differential </a:t>
            </a:r>
            <a:r>
              <a:rPr lang="en-US" sz="2800" i="1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dA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 is </a:t>
            </a:r>
            <a:endParaRPr lang="en-US" sz="2800" dirty="0">
              <a:latin typeface="+mn-lt"/>
              <a:cs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527425" y="2625725"/>
          <a:ext cx="4084638" cy="434975"/>
        </p:xfrm>
        <a:graphic>
          <a:graphicData uri="http://schemas.openxmlformats.org/presentationml/2006/ole">
            <p:oleObj spid="_x0000_s5122" name="Equation" r:id="rId3" imgW="1904760" imgH="203040" progId="Equation.3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287713"/>
            <a:ext cx="84582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Because </a:t>
            </a:r>
            <a:r>
              <a:rPr lang="en-US" sz="28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is increasing from 6 to 6.23,    you find that             </a:t>
            </a:r>
          </a:p>
          <a:p>
            <a:r>
              <a:rPr lang="en-US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      Δ </a:t>
            </a:r>
            <a:r>
              <a:rPr lang="en-US" sz="28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= </a:t>
            </a:r>
            <a:r>
              <a:rPr lang="en-US" sz="28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dx</a:t>
            </a:r>
            <a:r>
              <a:rPr lang="en-US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 = .23 cm; hence,</a:t>
            </a:r>
            <a:r>
              <a:rPr lang="en-US" sz="9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 sz="800"/>
          </a:p>
          <a:p>
            <a:pPr eaLnBrk="0" hangingPunct="0"/>
            <a:endParaRPr 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040313" y="3787775"/>
          <a:ext cx="2895600" cy="938213"/>
        </p:xfrm>
        <a:graphic>
          <a:graphicData uri="http://schemas.openxmlformats.org/presentationml/2006/ole">
            <p:oleObj spid="_x0000_s5123" name="Equation" r:id="rId4" imgW="1333440" imgH="43164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01638" y="4851400"/>
          <a:ext cx="8397875" cy="1479550"/>
        </p:xfrm>
        <a:graphic>
          <a:graphicData uri="http://schemas.openxmlformats.org/presentationml/2006/ole">
            <p:oleObj spid="_x0000_s5124" name="Equation" r:id="rId5" imgW="40384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0"/>
            <a:ext cx="8915400" cy="954088"/>
            <a:chOff x="152400" y="0"/>
            <a:chExt cx="8915400" cy="954126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52400" y="0"/>
              <a:ext cx="8915400" cy="954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1828800" indent="-1828800">
                <a:defRPr/>
              </a:pPr>
              <a:r>
                <a:rPr lang="en-US" sz="2800" b="1" u="sng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Times New Roman" pitchFamily="18" charset="0"/>
                </a:rPr>
                <a:t>EXAMPLE 2</a:t>
              </a:r>
              <a:r>
                <a:rPr lang="en-US" sz="2800" b="1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Times New Roman" pitchFamily="18" charset="0"/>
                </a:rPr>
                <a:t>: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Times New Roman" pitchFamily="18" charset="0"/>
                </a:rPr>
                <a:t> Use the local linear approximation to estimate      the value of                to the nearest thousandth.</a:t>
              </a: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3871788" y="424542"/>
            <a:ext cx="1100667" cy="495300"/>
          </p:xfrm>
          <a:graphic>
            <a:graphicData uri="http://schemas.openxmlformats.org/presentationml/2006/ole">
              <p:oleObj spid="_x0000_s6146" name="Equation" r:id="rId3" imgW="507960" imgH="228600" progId="Equation.3">
                <p:embed/>
              </p:oleObj>
            </a:graphicData>
          </a:graphic>
        </p:graphicFrame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2913" y="1052513"/>
          <a:ext cx="8258175" cy="5692775"/>
        </p:xfrm>
        <a:graphic>
          <a:graphicData uri="http://schemas.openxmlformats.org/presentationml/2006/ole">
            <p:oleObj spid="_x0000_s6147" name="Equation" r:id="rId4" imgW="5841720" imgH="4025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0"/>
            <a:ext cx="8763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828800" indent="-1828800">
              <a:defRPr/>
            </a:pPr>
            <a:r>
              <a:rPr lang="en-US" sz="2800" b="1" u="sng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EXAMPLE 3</a:t>
            </a:r>
            <a:r>
              <a:rPr lang="en-US" sz="28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 If y = x</a:t>
            </a:r>
            <a:r>
              <a:rPr lang="en-US" sz="2800" baseline="300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 + 2x</a:t>
            </a:r>
            <a:r>
              <a:rPr lang="en-US" sz="2800" baseline="300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 – 3, find the approximate value of y when x = 2.01.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28663" y="990600"/>
          <a:ext cx="7626350" cy="2286000"/>
        </p:xfrm>
        <a:graphic>
          <a:graphicData uri="http://schemas.openxmlformats.org/presentationml/2006/ole">
            <p:oleObj spid="_x0000_s7170" name="Equation" r:id="rId3" imgW="4559040" imgH="13716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144713" y="3429000"/>
          <a:ext cx="5170487" cy="3175000"/>
        </p:xfrm>
        <a:graphic>
          <a:graphicData uri="http://schemas.openxmlformats.org/presentationml/2006/ole">
            <p:oleObj spid="_x0000_s7171" name="Equation" r:id="rId4" imgW="3213000" imgH="1981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0"/>
            <a:ext cx="8763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828800" indent="-1828800">
              <a:defRPr/>
            </a:pPr>
            <a:r>
              <a:rPr lang="en-US" sz="2800" b="1" u="sng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EXAMPLE 4</a:t>
            </a:r>
            <a:r>
              <a:rPr lang="en-US" sz="28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 Use an appropriate local linear approximation</a:t>
            </a:r>
          </a:p>
          <a:p>
            <a:pPr marL="1828800" indent="-1828800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                       to estimate the value of </a:t>
            </a:r>
            <a:r>
              <a:rPr lang="en-US" sz="2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cos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 31</a:t>
            </a:r>
            <a:r>
              <a:rPr lang="en-US" sz="2800" baseline="300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14350" y="1255713"/>
          <a:ext cx="8159750" cy="4840287"/>
        </p:xfrm>
        <a:graphic>
          <a:graphicData uri="http://schemas.openxmlformats.org/presentationml/2006/ole">
            <p:oleObj spid="_x0000_s8194" name="Equation" r:id="rId3" imgW="4647960" imgH="276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Derivative of Parametric Equations</a:t>
            </a:r>
            <a:endParaRPr lang="en-US" sz="40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r>
                  <a:rPr lang="en-US" dirty="0" smtClean="0"/>
                  <a:t>The first derivative of the parametric equations    </a:t>
                </a:r>
                <a:r>
                  <a:rPr lang="en-US" b="1" i="1" dirty="0" smtClean="0"/>
                  <a:t>y=f(u) and x=g(u) </a:t>
                </a:r>
                <a:r>
                  <a:rPr lang="en-US" dirty="0" smtClean="0"/>
                  <a:t>with respect to x is equal to the ratio of the first derivative of y with respect  u divided by the derivative of x with respect to u, i.e.</a:t>
                </a:r>
              </a:p>
              <a:p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𝒅𝒙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𝒅𝒖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𝒅𝒖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′(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′(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,  </m:t>
                      </m:r>
                      <m:r>
                        <a:rPr lang="en-US" b="1" i="1" smtClean="0">
                          <a:latin typeface="Cambria Math"/>
                        </a:rPr>
                        <m:t>𝒈</m:t>
                      </m:r>
                      <m:r>
                        <a:rPr lang="en-US" b="1" i="1" smtClean="0">
                          <a:latin typeface="Cambria Math"/>
                        </a:rPr>
                        <m:t>′(</m:t>
                      </m:r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latin typeface="Cambria Math"/>
                        </a:rPr>
                        <m:t>)≠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1630" t="-164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9429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r>
                  <a:rPr lang="en-US" dirty="0" smtClean="0"/>
                  <a:t>The second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of the equations in parametric form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𝑑𝑢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1630" r="-9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4110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75" y="620713"/>
            <a:ext cx="8229600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3200" dirty="0">
                <a:latin typeface="+mn-lt"/>
                <a:cs typeface="+mn-cs"/>
              </a:rPr>
              <a:t>Find the derivatives of the following parametric equations :</a:t>
            </a: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762000" y="1981200"/>
          <a:ext cx="4267200" cy="4216400"/>
        </p:xfrm>
        <a:graphic>
          <a:graphicData uri="http://schemas.openxmlformats.org/presentationml/2006/ole">
            <p:oleObj spid="_x0000_s9218" name="Equation" r:id="rId3" imgW="2082600" imgH="20574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358775" y="53975"/>
            <a:ext cx="2286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u="sng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EXAMPLE </a:t>
            </a:r>
            <a:r>
              <a:rPr lang="en-US" sz="36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: </a:t>
            </a:r>
            <a:endParaRPr lang="en-US" sz="3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pPr algn="just">
              <a:defRPr/>
            </a:pPr>
            <a:r>
              <a:rPr lang="en-PH" sz="3600" b="1" dirty="0" smtClean="0"/>
              <a:t>Objectives</a:t>
            </a:r>
            <a:r>
              <a:rPr lang="en-PH" sz="3600" dirty="0" smtClean="0"/>
              <a:t/>
            </a:r>
            <a:br>
              <a:rPr lang="en-PH" sz="3600" dirty="0" smtClean="0"/>
            </a:br>
            <a:r>
              <a:rPr lang="en-PH" sz="3600" dirty="0" smtClean="0"/>
              <a:t> </a:t>
            </a:r>
            <a:r>
              <a:rPr lang="en-PH" sz="2800" dirty="0" smtClean="0"/>
              <a:t>At the end of the lesson, the student should be able to:</a:t>
            </a:r>
            <a:endParaRPr lang="en-PH" sz="28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2133600"/>
                <a:ext cx="8305800" cy="3581400"/>
              </a:xfrm>
            </p:spPr>
            <p:txBody>
              <a:bodyPr>
                <a:normAutofit/>
              </a:bodyPr>
              <a:lstStyle/>
              <a:p>
                <a:pPr marL="971550" lvl="1" indent="-514350" algn="l">
                  <a:buFont typeface="+mj-lt"/>
                  <a:buAutoNum type="arabicPeriod"/>
                  <a:defRPr/>
                </a:pPr>
                <a:r>
                  <a:rPr lang="en-PH" dirty="0" smtClean="0">
                    <a:solidFill>
                      <a:schemeClr val="tx1"/>
                    </a:solidFill>
                  </a:rPr>
                  <a:t>Compare </a:t>
                </a:r>
                <a:r>
                  <a:rPr lang="en-PH" dirty="0" smtClean="0">
                    <a:solidFill>
                      <a:schemeClr val="tx1"/>
                    </a:solidFill>
                  </a:rPr>
                  <a:t>the value of the differential, </a:t>
                </a:r>
                <a:r>
                  <a:rPr lang="en-PH" dirty="0" err="1" smtClean="0">
                    <a:solidFill>
                      <a:schemeClr val="tx1"/>
                    </a:solidFill>
                  </a:rPr>
                  <a:t>dy</a:t>
                </a:r>
                <a:r>
                  <a:rPr lang="en-PH" dirty="0" smtClean="0">
                    <a:solidFill>
                      <a:schemeClr val="tx1"/>
                    </a:solidFill>
                  </a:rPr>
                  <a:t>, with </a:t>
                </a:r>
                <a:r>
                  <a:rPr lang="en-PH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PH" dirty="0" smtClean="0">
                    <a:solidFill>
                      <a:schemeClr val="tx1"/>
                    </a:solidFill>
                  </a:rPr>
                  <a:t>actual change in y,</a:t>
                </a:r>
                <a14:m>
                  <m:oMath xmlns:m="http://schemas.openxmlformats.org/officeDocument/2006/math">
                    <m:r>
                      <a:rPr lang="en-PH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marL="971550" lvl="1" indent="-514350" algn="l">
                  <a:buFont typeface="+mj-lt"/>
                  <a:buAutoNum type="arabicPeriod"/>
                  <a:defRPr/>
                </a:pPr>
                <a:r>
                  <a:rPr lang="en-PH" dirty="0" smtClean="0">
                    <a:solidFill>
                      <a:schemeClr val="tx1"/>
                    </a:solidFill>
                  </a:rPr>
                  <a:t>Estimate </a:t>
                </a:r>
                <a:r>
                  <a:rPr lang="en-PH" dirty="0" smtClean="0">
                    <a:solidFill>
                      <a:schemeClr val="tx1"/>
                    </a:solidFill>
                  </a:rPr>
                  <a:t>a propagated error using a differential.</a:t>
                </a:r>
              </a:p>
              <a:p>
                <a:pPr marL="971550" lvl="1" indent="-514350" algn="l">
                  <a:buFont typeface="+mj-lt"/>
                  <a:buAutoNum type="arabicPeriod"/>
                  <a:defRPr/>
                </a:pPr>
                <a:r>
                  <a:rPr lang="en-PH" dirty="0" smtClean="0">
                    <a:solidFill>
                      <a:schemeClr val="tx1"/>
                    </a:solidFill>
                  </a:rPr>
                  <a:t>Find </a:t>
                </a:r>
                <a:r>
                  <a:rPr lang="en-PH" dirty="0" smtClean="0">
                    <a:solidFill>
                      <a:schemeClr val="tx1"/>
                    </a:solidFill>
                  </a:rPr>
                  <a:t>the approximate value of roots by using differentials.</a:t>
                </a:r>
              </a:p>
              <a:p>
                <a:pPr marL="971550" lvl="1" indent="-514350" algn="l">
                  <a:buFont typeface="+mj-lt"/>
                  <a:buAutoNum type="arabicPeriod"/>
                  <a:defRPr/>
                </a:pPr>
                <a:r>
                  <a:rPr lang="en-PH" dirty="0" smtClean="0">
                    <a:solidFill>
                      <a:schemeClr val="tx1"/>
                    </a:solidFill>
                  </a:rPr>
                  <a:t>Find </a:t>
                </a:r>
                <a:r>
                  <a:rPr lang="en-PH" dirty="0" smtClean="0">
                    <a:solidFill>
                      <a:schemeClr val="tx1"/>
                    </a:solidFill>
                  </a:rPr>
                  <a:t>the differential of a function using differentiation  formulas.</a:t>
                </a:r>
              </a:p>
              <a:p>
                <a:pPr marL="971550" lvl="1" indent="-514350" algn="l">
                  <a:buAutoNum type="arabicPeriod"/>
                  <a:defRPr/>
                </a:pPr>
                <a:endParaRPr lang="en-PH" dirty="0" smtClean="0"/>
              </a:p>
              <a:p>
                <a:pPr marL="971550" lvl="1" indent="-514350">
                  <a:buAutoNum type="arabicPeriod"/>
                  <a:defRPr/>
                </a:pPr>
                <a:endParaRPr lang="en-PH" dirty="0" smtClean="0"/>
              </a:p>
              <a:p>
                <a:pPr marL="514350" indent="-514350">
                  <a:buAutoNum type="arabicPeriod"/>
                  <a:defRPr/>
                </a:pPr>
                <a:endParaRPr lang="en-PH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2133600"/>
                <a:ext cx="8305800" cy="3581400"/>
              </a:xfrm>
              <a:blipFill rotWithShape="1">
                <a:blip r:embed="rId2"/>
                <a:stretch>
                  <a:fillRect t="-170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=""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85800" y="381000"/>
          <a:ext cx="4381500" cy="5995988"/>
        </p:xfrm>
        <a:graphic>
          <a:graphicData uri="http://schemas.openxmlformats.org/presentationml/2006/ole">
            <p:oleObj spid="_x0000_s10242" name="Equation" r:id="rId3" imgW="2450880" imgH="3073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349375" y="112713"/>
          <a:ext cx="4557713" cy="863600"/>
        </p:xfrm>
        <a:graphic>
          <a:graphicData uri="http://schemas.openxmlformats.org/presentationml/2006/ole">
            <p:oleObj spid="_x0000_s11266" name="Equation" r:id="rId3" imgW="2349360" imgH="444240" progId="Equation.3">
              <p:embed/>
            </p:oleObj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795463" y="1143000"/>
          <a:ext cx="2319337" cy="1676400"/>
        </p:xfrm>
        <a:graphic>
          <a:graphicData uri="http://schemas.openxmlformats.org/presentationml/2006/ole">
            <p:oleObj spid="_x0000_s11267" name="Equation" r:id="rId4" imgW="1282680" imgH="9270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85938" y="3248025"/>
          <a:ext cx="4386262" cy="2801938"/>
        </p:xfrm>
        <a:graphic>
          <a:graphicData uri="http://schemas.openxmlformats.org/presentationml/2006/ole">
            <p:oleObj spid="_x0000_s11268" name="Equation" r:id="rId5" imgW="2425680" imgH="1549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041400" y="112713"/>
          <a:ext cx="5175250" cy="863600"/>
        </p:xfrm>
        <a:graphic>
          <a:graphicData uri="http://schemas.openxmlformats.org/presentationml/2006/ole">
            <p:oleObj spid="_x0000_s12290" name="Equation" r:id="rId3" imgW="2666880" imgH="444240" progId="Equation.3">
              <p:embed/>
            </p:oleObj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882775" y="990600"/>
          <a:ext cx="3603625" cy="1676400"/>
        </p:xfrm>
        <a:graphic>
          <a:graphicData uri="http://schemas.openxmlformats.org/presentationml/2006/ole">
            <p:oleObj spid="_x0000_s12291" name="Equation" r:id="rId4" imgW="1993680" imgH="9270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905000" y="2878138"/>
          <a:ext cx="3008313" cy="3675062"/>
        </p:xfrm>
        <a:graphic>
          <a:graphicData uri="http://schemas.openxmlformats.org/presentationml/2006/ole">
            <p:oleObj spid="_x0000_s12292" name="Equation" r:id="rId5" imgW="1663560" imgH="2031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62000" y="328613"/>
          <a:ext cx="7323138" cy="1042987"/>
        </p:xfrm>
        <a:graphic>
          <a:graphicData uri="http://schemas.openxmlformats.org/presentationml/2006/ole">
            <p:oleObj spid="_x0000_s13314" name="Equation" r:id="rId3" imgW="3390840" imgH="482400" progId="Equation.3">
              <p:embed/>
            </p:oleObj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922338" y="2008188"/>
          <a:ext cx="6994525" cy="2905125"/>
        </p:xfrm>
        <a:graphic>
          <a:graphicData uri="http://schemas.openxmlformats.org/presentationml/2006/ole">
            <p:oleObj spid="_x0000_s13315" name="Equation" r:id="rId4" imgW="336528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514350" y="44450"/>
          <a:ext cx="8115300" cy="6754813"/>
        </p:xfrm>
        <a:graphic>
          <a:graphicData uri="http://schemas.openxmlformats.org/presentationml/2006/ole">
            <p:oleObj spid="_x0000_s14338" name="Equation" r:id="rId3" imgW="4495680" imgH="3848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/>
            </a:r>
            <a:br>
              <a:rPr lang="en-PH" dirty="0" smtClean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PH" dirty="0" smtClean="0"/>
              <a:t>Other Examples:</a:t>
            </a:r>
            <a:endParaRPr lang="en-PH" dirty="0" smtClean="0"/>
          </a:p>
          <a:p>
            <a:r>
              <a:rPr lang="en-PH" dirty="0" smtClean="0"/>
              <a:t>Use differentials to approximate the value of the following expression.</a:t>
            </a:r>
          </a:p>
          <a:p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Find the differential </a:t>
            </a:r>
            <a:r>
              <a:rPr lang="en-PH" dirty="0" err="1" smtClean="0"/>
              <a:t>dy</a:t>
            </a:r>
            <a:r>
              <a:rPr lang="en-PH" dirty="0" smtClean="0"/>
              <a:t> of the given function.</a:t>
            </a:r>
          </a:p>
          <a:p>
            <a:endParaRPr lang="en-PH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971800"/>
            <a:ext cx="608734" cy="361950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971800"/>
            <a:ext cx="592282" cy="36195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971800"/>
            <a:ext cx="788670" cy="342900"/>
          </a:xfrm>
          <a:prstGeom prst="rect">
            <a:avLst/>
          </a:prstGeom>
          <a:noFill/>
        </p:spPr>
      </p:pic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2895600"/>
            <a:ext cx="838200" cy="381000"/>
          </a:xfrm>
          <a:prstGeom prst="rect">
            <a:avLst/>
          </a:prstGeom>
          <a:noFill/>
        </p:spPr>
      </p:pic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648200"/>
            <a:ext cx="1866900" cy="609600"/>
          </a:xfrm>
          <a:prstGeom prst="rect">
            <a:avLst/>
          </a:prstGeom>
          <a:noFill/>
        </p:spPr>
      </p:pic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4572000"/>
            <a:ext cx="1295400" cy="685800"/>
          </a:xfrm>
          <a:prstGeom prst="rect">
            <a:avLst/>
          </a:prstGeom>
          <a:noFill/>
        </p:spPr>
      </p:pic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9475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4648200"/>
            <a:ext cx="13716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4582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first and second derivative of y with respect to x from the given parametric equations.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=2+</m:t>
                    </m:r>
                    <m:r>
                      <a:rPr lang="en-US" b="0" i="1" smtClean="0">
                        <a:latin typeface="Cambria Math"/>
                      </a:rPr>
                      <m:t>𝑠𝑒𝑐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=1+2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𝑡𝑎𝑛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−2)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458200" cy="5715000"/>
              </a:xfrm>
              <a:blipFill rotWithShape="1">
                <a:blip r:embed="rId2"/>
                <a:stretch>
                  <a:fillRect l="-1801" t="-1387" r="-3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61443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0"/>
            <a:ext cx="9296400" cy="1143000"/>
          </a:xfrm>
        </p:spPr>
        <p:txBody>
          <a:bodyPr/>
          <a:lstStyle/>
          <a:p>
            <a:r>
              <a:rPr lang="en-US" b="1" dirty="0" smtClean="0"/>
              <a:t>        Differential of Arc Length</a:t>
            </a:r>
            <a:endParaRPr lang="en-US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y=f(x)</a:t>
                </a:r>
                <a:r>
                  <a:rPr lang="en-US" dirty="0" smtClean="0"/>
                  <a:t>be a continuous function. Let P(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and Q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be on the curve  of </a:t>
                </a:r>
                <a:r>
                  <a:rPr lang="en-US" i="1" dirty="0" smtClean="0"/>
                  <a:t>f(x)</a:t>
                </a:r>
                <a:r>
                  <a:rPr lang="en-US" dirty="0" smtClean="0"/>
                  <a:t>. Denote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the arc length from P to Q. The rate of the arc  </a:t>
                </a:r>
                <a:r>
                  <a:rPr lang="en-US" b="1" i="1" dirty="0" smtClean="0"/>
                  <a:t>s  </a:t>
                </a:r>
                <a:r>
                  <a:rPr lang="en-US" dirty="0" smtClean="0"/>
                  <a:t>from P to Q per unit change in  </a:t>
                </a:r>
                <a:r>
                  <a:rPr lang="en-US" b="1" i="1" dirty="0" smtClean="0"/>
                  <a:t>x  </a:t>
                </a:r>
                <a:r>
                  <a:rPr lang="en-US" dirty="0" smtClean="0"/>
                  <a:t>and the rate of change per unit change in  </a:t>
                </a:r>
                <a:r>
                  <a:rPr lang="en-US" b="1" i="1" dirty="0" smtClean="0"/>
                  <a:t>y  </a:t>
                </a:r>
                <a:r>
                  <a:rPr lang="en-US" dirty="0" smtClean="0"/>
                  <a:t>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𝑑𝑠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den>
                      </m:f>
                      <m:func>
                        <m:func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2"/>
                <a:stretch>
                  <a:fillRect l="-1852" t="-1425" r="-1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76515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/>
          <p:cNvSpPr/>
          <p:nvPr/>
        </p:nvSpPr>
        <p:spPr>
          <a:xfrm flipH="1">
            <a:off x="1905000" y="1828800"/>
            <a:ext cx="5791200" cy="2895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057400" y="1828800"/>
            <a:ext cx="2057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1828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2819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Content Placeholder 19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700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𝑄</m:t>
                      </m:r>
                      <m:r>
                        <a:rPr lang="en-US" sz="1200" b="0" i="1" smtClean="0"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latin typeface="Cambria Math"/>
                        </a:rPr>
                        <m:t>𝑥</m:t>
                      </m:r>
                      <m:r>
                        <a:rPr lang="en-US" sz="1200" b="0" i="1" smtClean="0">
                          <a:latin typeface="Cambria Math"/>
                        </a:rPr>
                        <m:t>+∆</m:t>
                      </m:r>
                      <m:r>
                        <a:rPr lang="en-US" sz="1200" b="0" i="1" smtClean="0">
                          <a:latin typeface="Cambria Math"/>
                        </a:rPr>
                        <m:t>𝑥</m:t>
                      </m:r>
                      <m:r>
                        <a:rPr lang="en-US" sz="1200" b="0" i="1" smtClean="0">
                          <a:latin typeface="Cambria Math"/>
                        </a:rPr>
                        <m:t>, </m:t>
                      </m:r>
                      <m:r>
                        <a:rPr lang="en-US" sz="1200" b="0" i="1" smtClean="0">
                          <a:latin typeface="Cambria Math"/>
                        </a:rPr>
                        <m:t>𝑦</m:t>
                      </m:r>
                      <m:r>
                        <a:rPr lang="en-US" sz="1200" b="0" i="1" smtClean="0">
                          <a:latin typeface="Cambria Math"/>
                        </a:rPr>
                        <m:t>+∆</m:t>
                      </m:r>
                      <m:r>
                        <a:rPr lang="en-US" sz="1200" b="0" i="1" smtClean="0">
                          <a:latin typeface="Cambria Math"/>
                        </a:rPr>
                        <m:t>𝑦</m:t>
                      </m:r>
                      <m:r>
                        <a:rPr lang="en-US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i="1" dirty="0" smtClean="0"/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>
                          <a:latin typeface="Cambria Math"/>
                        </a:rPr>
                        <m:t>∆</m:t>
                      </m:r>
                      <m:r>
                        <a:rPr lang="en-US" sz="1200" b="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>
                          <a:latin typeface="Cambria Math"/>
                          <a:ea typeface="Times New Roman"/>
                          <a:cs typeface="Times New Roman"/>
                        </a:rPr>
                        <m:t>∆</m:t>
                      </m:r>
                      <m:r>
                        <a:rPr lang="en-US" sz="1200" b="0" i="1">
                          <a:latin typeface="Cambria Math"/>
                          <a:ea typeface="Times New Roman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:endParaRPr lang="en-US" sz="1200" i="1" dirty="0" smtClean="0"/>
              </a:p>
              <a:p>
                <a:pPr marL="0" indent="0">
                  <a:buNone/>
                </a:pPr>
                <a:r>
                  <a:rPr lang="en-US" sz="1200" i="1" dirty="0" smtClean="0"/>
                  <a:t>                                P(</a:t>
                </a:r>
                <a:r>
                  <a:rPr lang="en-US" sz="1200" i="1" dirty="0" err="1" smtClean="0"/>
                  <a:t>x,y</a:t>
                </a:r>
                <a:r>
                  <a:rPr lang="en-US" sz="1200" i="1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>
                          <a:latin typeface="Cambria Math"/>
                          <a:ea typeface="Times New Roman"/>
                          <a:cs typeface="Times New Roman"/>
                        </a:rPr>
                        <m:t>∆</m:t>
                      </m:r>
                      <m:r>
                        <a:rPr lang="en-US" sz="1200" b="0" i="1">
                          <a:latin typeface="Cambria Math"/>
                          <a:ea typeface="Times New Roman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When  </a:t>
                </a:r>
                <a:r>
                  <a:rPr lang="en-US" sz="2800" dirty="0" smtClean="0"/>
                  <a:t>the curve is given in parametric equations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𝑔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the rate of change of  </a:t>
                </a:r>
                <a:r>
                  <a:rPr lang="en-US" sz="2800" b="1" i="1" dirty="0" smtClean="0"/>
                  <a:t>s  </a:t>
                </a:r>
                <a:r>
                  <a:rPr lang="en-US" sz="2800" dirty="0" smtClean="0"/>
                  <a:t>with respect to time  </a:t>
                </a:r>
                <a:r>
                  <a:rPr lang="en-US" sz="2800" b="1" i="1" dirty="0" smtClean="0"/>
                  <a:t>t</a:t>
                </a:r>
                <a:r>
                  <a:rPr lang="en-US" sz="2800" dirty="0" smtClean="0"/>
                  <a:t> 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𝒅𝒔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𝒅𝒙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𝒅𝒕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𝒅𝒚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𝒅𝒕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1" i="1" dirty="0"/>
              </a:p>
            </p:txBody>
          </p:sp>
        </mc:Choice>
        <mc:Fallback>
          <p:sp>
            <p:nvSpPr>
              <p:cNvPr id="20" name="Content Placeholder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70037"/>
                <a:ext cx="8229600" cy="4525963"/>
              </a:xfrm>
              <a:blipFill rotWithShape="1">
                <a:blip r:embed="rId2"/>
                <a:stretch>
                  <a:fillRect l="-1556" b="-52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038391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Curvature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The curvature  </a:t>
                </a:r>
                <a:r>
                  <a:rPr lang="en-US" sz="2600" b="1" i="1" dirty="0" smtClean="0"/>
                  <a:t>K</a:t>
                </a:r>
                <a:r>
                  <a:rPr lang="en-US" sz="2600" dirty="0" smtClean="0"/>
                  <a:t>  (the measure of how sharply a curve bends)  of a curve  </a:t>
                </a:r>
                <a:r>
                  <a:rPr lang="en-US" sz="2600" i="1" dirty="0" smtClean="0"/>
                  <a:t>y=f(x), </a:t>
                </a:r>
                <a:r>
                  <a:rPr lang="en-US" sz="2600" dirty="0" smtClean="0"/>
                  <a:t>at any point P on it is the rate of change in direction, i.e. the angle of inclination 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600" dirty="0" smtClean="0"/>
                  <a:t> of  the tangent line at P per unit of arc length  </a:t>
                </a:r>
                <a:r>
                  <a:rPr lang="en-US" sz="2600" b="1" i="1" dirty="0" smtClean="0"/>
                  <a:t>s.</a:t>
                </a:r>
              </a:p>
              <a:p>
                <a:endParaRPr lang="en-US" b="1" i="1" dirty="0" smtClean="0"/>
              </a:p>
              <a:p>
                <a:endParaRPr lang="en-US" b="1" i="1" dirty="0" smtClean="0"/>
              </a:p>
              <a:p>
                <a:endParaRPr lang="en-US" b="1" i="1" dirty="0" smtClean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b="1" i="1" dirty="0" smtClean="0"/>
                  <a:t/>
                </a:r>
              </a:p>
              <a:p>
                <a:pPr marL="0" indent="0">
                  <a:buNone/>
                </a:pPr>
                <a:r>
                  <a:rPr lang="en-US" b="1" i="1" dirty="0"/>
                  <a:t/>
                </a:r>
                <a:r>
                  <a:rPr lang="en-US" b="1" i="1" dirty="0" smtClean="0"/>
                  <a:t>		 K=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𝒐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den>
                        </m:f>
                      </m:e>
                    </m:func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𝒅𝒔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r>
                  <a:rPr lang="en-US" sz="1600" b="1" i="1" dirty="0" smtClean="0"/>
                  <a:t>     =curvature at P</a:t>
                </a:r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791200"/>
              </a:xfrm>
              <a:blipFill rotWithShape="1">
                <a:blip r:embed="rId2"/>
                <a:stretch>
                  <a:fillRect l="-1259" t="-84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209800" y="50292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62200" y="3160779"/>
            <a:ext cx="0" cy="324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208362" y="2819400"/>
            <a:ext cx="2659074" cy="1927290"/>
          </a:xfrm>
          <a:custGeom>
            <a:avLst/>
            <a:gdLst>
              <a:gd name="connsiteX0" fmla="*/ 0 w 2501661"/>
              <a:gd name="connsiteY0" fmla="*/ 1639019 h 1710192"/>
              <a:gd name="connsiteX1" fmla="*/ 1535502 w 2501661"/>
              <a:gd name="connsiteY1" fmla="*/ 1518249 h 1710192"/>
              <a:gd name="connsiteX2" fmla="*/ 2501661 w 2501661"/>
              <a:gd name="connsiteY2" fmla="*/ 0 h 171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661" h="1710192">
                <a:moveTo>
                  <a:pt x="0" y="1639019"/>
                </a:moveTo>
                <a:cubicBezTo>
                  <a:pt x="559279" y="1715219"/>
                  <a:pt x="1118558" y="1791419"/>
                  <a:pt x="1535502" y="1518249"/>
                </a:cubicBezTo>
                <a:cubicBezTo>
                  <a:pt x="1952446" y="1245079"/>
                  <a:pt x="2227053" y="622539"/>
                  <a:pt x="250166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819400" y="3345445"/>
            <a:ext cx="2667000" cy="19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035687" y="2819400"/>
            <a:ext cx="831749" cy="29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4383970" y="4659868"/>
                <a:ext cx="7034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𝜶</m:t>
                      </m:r>
                      <m:r>
                        <a:rPr lang="en-US" sz="1200" b="1" i="1">
                          <a:latin typeface="Cambria Math"/>
                        </a:rPr>
                        <m:t>+∆</m:t>
                      </m:r>
                      <m:r>
                        <a:rPr lang="en-US" sz="1200" b="1" i="1"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970" y="4659868"/>
                <a:ext cx="70346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4031153" y="3590496"/>
                <a:ext cx="4267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/>
                        </a:rPr>
                        <m:t>∆</m:t>
                      </m:r>
                      <m:r>
                        <a:rPr lang="en-US" sz="1400" b="1" i="1"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53" y="3590496"/>
                <a:ext cx="426719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4631794" y="3429000"/>
                <a:ext cx="457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/>
                        </a:rPr>
                        <m:t>∆</m:t>
                      </m:r>
                      <m:r>
                        <a:rPr lang="en-US" sz="1400" b="1" i="1"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794" y="3429000"/>
                <a:ext cx="45717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9025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52400"/>
            <a:ext cx="8458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Consider a function defined by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y=f(x)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where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is the independent variable. In the four-step rule we introduced the symbol </a:t>
            </a:r>
            <a:r>
              <a:rPr lang="el-GR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 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to denote the increment of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x. 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Now we introduce the symbol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which we call the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differential of 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Similarly, we shall call the symbol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 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as the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differential of y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To give separate meanings to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and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, we shall adopt the following definitions of a function defined by the equation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y=f(x)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 </a:t>
            </a:r>
            <a:endParaRPr lang="en-US" sz="300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044825"/>
          <a:ext cx="6096000" cy="767334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4618038"/>
            <a:ext cx="84582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 u="sng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DEFINITION 1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:                   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dx = </a:t>
            </a:r>
            <a:r>
              <a:rPr lang="el-GR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  </a:t>
            </a: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In words, the differential of the independent variable is equal to the increment of the variable.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</a:t>
            </a:r>
            <a:endParaRPr lang="en-US" sz="3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curvature at a point P of the curve y=f(x) is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the equation of the curve is given in parametric form  x=f(u) and y=g(u)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867400"/>
              </a:xfrm>
              <a:blipFill rotWithShape="1">
                <a:blip r:embed="rId2"/>
                <a:stretch>
                  <a:fillRect l="-1852" t="-1351" r="-7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59921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Radius of Curvature</a:t>
            </a:r>
            <a:endParaRPr lang="en-US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the curve y=f(x) having the tangent line L at P and curvature K. Consider a circle which lies on the side of the curve and tangent to line L at P with curvature K. this is called the circle of curvature with radius of curvature R defined to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1852" t="-1591" r="-28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5402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95400" y="1295400"/>
            <a:ext cx="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2000" y="4953000"/>
            <a:ext cx="525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362200" y="2133600"/>
            <a:ext cx="419100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900000">
            <a:off x="2031257" y="578047"/>
            <a:ext cx="2947870" cy="4010357"/>
          </a:xfrm>
          <a:prstGeom prst="arc">
            <a:avLst>
              <a:gd name="adj1" fmla="val 17199006"/>
              <a:gd name="adj2" fmla="val 5807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514600" y="1599398"/>
            <a:ext cx="2209800" cy="2743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19500" y="2970998"/>
            <a:ext cx="680031" cy="1067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flipV="1">
            <a:off x="4800600" y="1143000"/>
            <a:ext cx="494883" cy="152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5483" y="990600"/>
            <a:ext cx="495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K</a:t>
            </a:r>
            <a:endParaRPr lang="en-PH" dirty="0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6172200" y="2286000"/>
            <a:ext cx="494883" cy="152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12147" y="2126412"/>
            <a:ext cx="495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L</a:t>
            </a:r>
            <a:endParaRPr lang="en-PH" dirty="0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4330309" y="3924300"/>
            <a:ext cx="494883" cy="152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58906" y="3729569"/>
            <a:ext cx="495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P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1296835" y="1267364"/>
            <a:ext cx="495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4768334"/>
            <a:ext cx="495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3" name="TextBox 22"/>
          <p:cNvSpPr txBox="1"/>
          <p:nvPr/>
        </p:nvSpPr>
        <p:spPr>
          <a:xfrm>
            <a:off x="1028283" y="4876800"/>
            <a:ext cx="495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O</a:t>
            </a:r>
            <a:endParaRPr lang="en-PH" dirty="0"/>
          </a:p>
        </p:txBody>
      </p:sp>
    </p:spTree>
    <p:extLst>
      <p:ext uri="{BB962C8B-B14F-4D97-AF65-F5344CB8AC3E}">
        <p14:creationId xmlns="" xmlns:p14="http://schemas.microsoft.com/office/powerpoint/2010/main" val="142132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274638"/>
            <a:ext cx="9296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curvature and radius of curvature of the plane curve at the given value of 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1.    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−2,  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b="0" dirty="0" smtClean="0"/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+3,  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16−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,</m:t>
                        </m:r>
                      </m:e>
                    </m:rad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endParaRPr lang="en-US" b="0" i="1" dirty="0" smtClean="0"/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b="0" i="1" dirty="0" smtClean="0"/>
              </a:p>
              <a:p>
                <a:pPr marL="514350" indent="-514350">
                  <a:buAutoNum type="arabicPeriod" startAt="2"/>
                </a:pPr>
                <a:r>
                  <a:rPr lang="en-US" i="1" dirty="0" smtClean="0"/>
                  <a:t>X=sin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0" i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926" t="-1566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7245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52400"/>
            <a:ext cx="8458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3000" u="sng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DEFINITION 2</a:t>
            </a:r>
            <a:r>
              <a:rPr lang="en-US" sz="3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:                </a:t>
            </a:r>
            <a:r>
              <a:rPr lang="en-US" sz="3000" i="1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dy</a:t>
            </a:r>
            <a:r>
              <a:rPr lang="en-US" sz="3000" i="1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 = f’ (x) </a:t>
            </a:r>
            <a:r>
              <a:rPr lang="en-US" sz="3000" i="1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dx</a:t>
            </a:r>
            <a:r>
              <a:rPr lang="en-US" sz="3000" i="1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  </a:t>
            </a:r>
          </a:p>
          <a:p>
            <a:pPr algn="just">
              <a:defRPr/>
            </a:pPr>
            <a:r>
              <a:rPr lang="en-US" sz="3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     In words, the differential of a function is equal to its derivative multiplied by the differential of its independent variable.</a:t>
            </a:r>
            <a:endParaRPr lang="en-US" sz="3000" dirty="0">
              <a:latin typeface="+mn-lt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2154238"/>
            <a:ext cx="8458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We emphasize that the differential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is also an independent variable, it may be assigned any value whatsoever. Therefore, from DEFINITION 2, we see that the differential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is a function of two independent variables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and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It should also be noted that while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dx=</a:t>
            </a:r>
            <a:r>
              <a:rPr lang="el-GR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dy≠</a:t>
            </a:r>
            <a:r>
              <a:rPr lang="el-GR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y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in general.</a:t>
            </a: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</a:rPr>
              <a:t>     Suppose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</a:rPr>
              <a:t>dx≠0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</a:rPr>
              <a:t> and we divide both sides of the equation</a:t>
            </a: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</a:rPr>
              <a:t>                                     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dy = f’ (x) dx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</a:rPr>
              <a:t>   </a:t>
            </a:r>
            <a:endParaRPr lang="en-US" sz="3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52400"/>
            <a:ext cx="3276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3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by </a:t>
            </a:r>
            <a:r>
              <a:rPr lang="en-US" sz="3000" i="1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dx</a:t>
            </a:r>
            <a:r>
              <a:rPr lang="en-US" sz="3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. Then we get</a:t>
            </a:r>
            <a:endParaRPr lang="en-US" sz="3000" dirty="0">
              <a:latin typeface="+mn-lt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114675" y="531813"/>
          <a:ext cx="1360488" cy="839787"/>
        </p:xfrm>
        <a:graphic>
          <a:graphicData uri="http://schemas.openxmlformats.org/presentationml/2006/ole">
            <p:oleObj spid="_x0000_s1026" name="Equation" r:id="rId3" imgW="761760" imgH="469800" progId="Equation.3">
              <p:embed/>
            </p:oleObj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371600"/>
            <a:ext cx="8458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3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     Note that this time </a:t>
            </a:r>
            <a:r>
              <a:rPr lang="en-US" sz="3000" i="1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dy</a:t>
            </a:r>
            <a:r>
              <a:rPr lang="en-US" sz="3000" i="1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/</a:t>
            </a:r>
            <a:r>
              <a:rPr lang="en-US" sz="3000" i="1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dx</a:t>
            </a:r>
            <a:r>
              <a:rPr lang="en-US" sz="3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 denotes the quotient of two differentials, </a:t>
            </a:r>
            <a:r>
              <a:rPr lang="en-US" sz="3000" i="1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dy</a:t>
            </a:r>
            <a:r>
              <a:rPr lang="en-US" sz="3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 and </a:t>
            </a:r>
            <a:r>
              <a:rPr lang="en-US" sz="3000" i="1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dx</a:t>
            </a:r>
            <a:r>
              <a:rPr lang="en-US" sz="3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itchFamily="34" charset="0"/>
              </a:rPr>
              <a:t> . Thus the definition of the differential makes it possible to define the derivative of the function as the ratio of two differentials. That is,</a:t>
            </a:r>
            <a:endParaRPr lang="en-US" sz="3000" dirty="0">
              <a:latin typeface="+mn-lt"/>
              <a:cs typeface="Arial" pitchFamily="34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438400" y="3662363"/>
          <a:ext cx="4348163" cy="841375"/>
        </p:xfrm>
        <a:graphic>
          <a:graphicData uri="http://schemas.openxmlformats.org/presentationml/2006/ole">
            <p:oleObj spid="_x0000_s1027" name="Equation" r:id="rId4" imgW="2425680" imgH="469800" progId="Equation.3">
              <p:embed/>
            </p:oleObj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4538663"/>
            <a:ext cx="8458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The differential may be given a geometric interpretation. Consider again the equation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y=f(x)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and let its graph be as shown below. Let P(x,y) and Q(x+</a:t>
            </a:r>
            <a:r>
              <a:rPr lang="el-GR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x,f(x)+</a:t>
            </a:r>
            <a:r>
              <a:rPr lang="el-GR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x) be two points on the curve. Draw the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76200"/>
            <a:ext cx="8458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tangent to the curve at P. Through Q, draw a perpendicular to the x-axis and intersecting the tangent at T. Then draw a line through P, parallel to the x-axis and intersecting the perpendicular through Q at R. Let </a:t>
            </a:r>
            <a:r>
              <a:rPr lang="el-GR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θ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be the inclination of the tangent PT. 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600200" y="2489200"/>
            <a:ext cx="5791200" cy="4281488"/>
            <a:chOff x="228600" y="205592"/>
            <a:chExt cx="8686800" cy="6504697"/>
          </a:xfrm>
        </p:grpSpPr>
        <p:pic>
          <p:nvPicPr>
            <p:cNvPr id="4" name="Picture 3" descr="3942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28600"/>
              <a:ext cx="8686800" cy="648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033838" y="2547476"/>
              <a:ext cx="561975" cy="793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dirty="0">
                  <a:latin typeface="+mn-lt"/>
                </a:rPr>
                <a:t>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86238" y="205592"/>
              <a:ext cx="647700" cy="7959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dirty="0">
                  <a:latin typeface="+mn-lt"/>
                </a:rPr>
                <a:t>Q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60407" y="2043404"/>
              <a:ext cx="542925" cy="7934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dirty="0">
                  <a:latin typeface="+mn-lt"/>
                </a:rPr>
                <a:t>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2295" y="3111844"/>
              <a:ext cx="581025" cy="7959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dirty="0">
                  <a:latin typeface="+mn-lt"/>
                </a:rPr>
                <a:t>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9832" y="2725952"/>
              <a:ext cx="352425" cy="460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l-GR" sz="2400" b="1" dirty="0">
                  <a:latin typeface="+mn-lt"/>
                </a:rPr>
                <a:t>θ</a:t>
              </a:r>
              <a:endParaRPr lang="en-US" sz="2400" b="1" dirty="0">
                <a:latin typeface="+mn-lt"/>
              </a:endParaRPr>
            </a:p>
          </p:txBody>
        </p:sp>
        <p:sp>
          <p:nvSpPr>
            <p:cNvPr id="10" name="Arc 9"/>
            <p:cNvSpPr/>
            <p:nvPr/>
          </p:nvSpPr>
          <p:spPr>
            <a:xfrm rot="2653576">
              <a:off x="5972175" y="2984016"/>
              <a:ext cx="388145" cy="27253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76200"/>
            <a:ext cx="8458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From Analytic Geometry, we know that</a:t>
            </a: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                        slope of PT = tan </a:t>
            </a:r>
            <a:r>
              <a:rPr lang="el-GR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θ</a:t>
            </a:r>
            <a:endParaRPr lang="en-US" sz="3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But triangle PRT, we see that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198813" y="1524000"/>
          <a:ext cx="2106612" cy="806450"/>
        </p:xfrm>
        <a:graphic>
          <a:graphicData uri="http://schemas.openxmlformats.org/presentationml/2006/ole">
            <p:oleObj spid="_x0000_s2050" name="Equation" r:id="rId3" imgW="1028520" imgH="393480" progId="Equation.3">
              <p:embed/>
            </p:oleObj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2408238"/>
            <a:ext cx="8458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However, </a:t>
            </a:r>
            <a:r>
              <a:rPr lang="el-GR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x=dx by DEFINITION 1 . Hence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175000" y="2971800"/>
          <a:ext cx="1404938" cy="806450"/>
        </p:xfrm>
        <a:graphic>
          <a:graphicData uri="http://schemas.openxmlformats.org/presentationml/2006/ole">
            <p:oleObj spid="_x0000_s2051" name="Equation" r:id="rId4" imgW="685800" imgH="393480" progId="Equation.3">
              <p:embed/>
            </p:oleObj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4800" y="3789363"/>
            <a:ext cx="8458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But the derivative of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y=f(x)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at point P is equal to the slope of the tangent line at that same point P.</a:t>
            </a: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                         slope of PT =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f’(x)</a:t>
            </a:r>
            <a:endParaRPr lang="en-US" sz="3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Hence,  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151188" y="5594350"/>
          <a:ext cx="1454150" cy="806450"/>
        </p:xfrm>
        <a:graphic>
          <a:graphicData uri="http://schemas.openxmlformats.org/presentationml/2006/ole">
            <p:oleObj spid="_x0000_s2052" name="Equation" r:id="rId5" imgW="711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579438"/>
            <a:ext cx="84582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And ,                        RT =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f’(x) dx</a:t>
            </a: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But,                         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 = f’ (x) dx</a:t>
            </a:r>
          </a:p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Hence,                     RT =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2390775"/>
            <a:ext cx="8458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We see that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is the increment of the ordinate of the tangent line corresponding to an increment in </a:t>
            </a:r>
            <a:r>
              <a:rPr lang="el-GR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 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in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whereas </a:t>
            </a:r>
            <a:r>
              <a:rPr lang="el-GR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y 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is the corresponding increment of the curve for the same increment in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We also note that the derivative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dy/dx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or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f’(x) 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gives the slope of the tangent while the differential </a:t>
            </a:r>
            <a:r>
              <a:rPr lang="en-US" sz="3000" i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dy</a:t>
            </a:r>
            <a:r>
              <a:rPr lang="en-US" sz="3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gives the rise of the tangent line.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b="1" dirty="0" smtClean="0"/>
              <a:t>SUMMARY: </a:t>
            </a:r>
            <a:br>
              <a:rPr lang="en-PH" sz="3600" b="1" dirty="0" smtClean="0"/>
            </a:br>
            <a:r>
              <a:rPr lang="en-PH" sz="3600" b="1" dirty="0" smtClean="0"/>
              <a:t>DEFINITION </a:t>
            </a:r>
            <a:r>
              <a:rPr lang="en-PH" sz="3600" b="1" dirty="0" smtClean="0"/>
              <a:t>OF DIFFERENTIALS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PH" dirty="0" smtClean="0"/>
              <a:t>Let x represents a function that is differentiable on an open interval  containing  x. The </a:t>
            </a:r>
            <a:r>
              <a:rPr lang="en-PH" b="1" dirty="0" smtClean="0"/>
              <a:t>differential of </a:t>
            </a:r>
            <a:r>
              <a:rPr lang="en-PH" b="1" i="1" dirty="0" smtClean="0"/>
              <a:t>x (denoted by </a:t>
            </a:r>
            <a:r>
              <a:rPr lang="en-PH" b="1" i="1" dirty="0" err="1" smtClean="0"/>
              <a:t>dx</a:t>
            </a:r>
            <a:r>
              <a:rPr lang="en-PH" b="1" i="1" dirty="0" smtClean="0"/>
              <a:t>) is any nonzero real number.</a:t>
            </a:r>
          </a:p>
          <a:p>
            <a:r>
              <a:rPr lang="en-PH" dirty="0" smtClean="0"/>
              <a:t>The </a:t>
            </a:r>
            <a:r>
              <a:rPr lang="en-PH" b="1" dirty="0" smtClean="0"/>
              <a:t>differential of </a:t>
            </a:r>
            <a:r>
              <a:rPr lang="en-PH" b="1" i="1" dirty="0" smtClean="0"/>
              <a:t>y (denoted by  </a:t>
            </a:r>
            <a:r>
              <a:rPr lang="en-PH" b="1" i="1" dirty="0" err="1" smtClean="0"/>
              <a:t>dy</a:t>
            </a:r>
            <a:r>
              <a:rPr lang="en-PH" b="1" i="1" dirty="0" smtClean="0"/>
              <a:t>) is</a:t>
            </a:r>
          </a:p>
          <a:p>
            <a:pPr>
              <a:buNone/>
            </a:pPr>
            <a:r>
              <a:rPr lang="en-PH" i="1" dirty="0" smtClean="0"/>
              <a:t>     </a:t>
            </a:r>
            <a:r>
              <a:rPr lang="en-PH" b="1" i="1" dirty="0" err="1" smtClean="0"/>
              <a:t>dy</a:t>
            </a:r>
            <a:r>
              <a:rPr lang="en-PH" b="1" i="1" dirty="0" smtClean="0"/>
              <a:t> = f(x )</a:t>
            </a:r>
            <a:r>
              <a:rPr lang="en-PH" b="1" i="1" dirty="0" err="1" smtClean="0"/>
              <a:t>dx</a:t>
            </a:r>
            <a:r>
              <a:rPr lang="en-PH" b="1" i="1" dirty="0" smtClean="0"/>
              <a:t>.</a:t>
            </a:r>
            <a:endParaRPr lang="en-PH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3C8CB-B0D3-417C-8BD1-91752D5A8D8C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5011</TotalTime>
  <Words>674</Words>
  <Application>Microsoft Office PowerPoint</Application>
  <PresentationFormat>On-screen Show (4:3)</PresentationFormat>
  <Paragraphs>83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TOPIC</vt:lpstr>
      <vt:lpstr>Microsoft Equation 3.0</vt:lpstr>
      <vt:lpstr>Equation</vt:lpstr>
      <vt:lpstr>Slide 1</vt:lpstr>
      <vt:lpstr>Objectives  At the end of the lesson, the student should be able to:</vt:lpstr>
      <vt:lpstr>Slide 3</vt:lpstr>
      <vt:lpstr>Slide 4</vt:lpstr>
      <vt:lpstr>Slide 5</vt:lpstr>
      <vt:lpstr>Slide 6</vt:lpstr>
      <vt:lpstr>Slide 7</vt:lpstr>
      <vt:lpstr>Slide 8</vt:lpstr>
      <vt:lpstr>SUMMARY:  DEFINITION OF DIFFERENTIALS</vt:lpstr>
      <vt:lpstr>DIFFERENTIAL FORMULAS</vt:lpstr>
      <vt:lpstr>Slide 11</vt:lpstr>
      <vt:lpstr>Slide 12</vt:lpstr>
      <vt:lpstr>Slide 13</vt:lpstr>
      <vt:lpstr>Slide 14</vt:lpstr>
      <vt:lpstr>Slide 15</vt:lpstr>
      <vt:lpstr>Slide 16</vt:lpstr>
      <vt:lpstr>Derivative of Parametric Equations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 </vt:lpstr>
      <vt:lpstr>Slide 26</vt:lpstr>
      <vt:lpstr>        Differential of Arc Length</vt:lpstr>
      <vt:lpstr>Slide 28</vt:lpstr>
      <vt:lpstr>Curvature</vt:lpstr>
      <vt:lpstr>Slide 30</vt:lpstr>
      <vt:lpstr>Radius of Curvature</vt:lpstr>
      <vt:lpstr>Slide 32</vt:lpstr>
      <vt:lpstr>Example </vt:lpstr>
    </vt:vector>
  </TitlesOfParts>
  <Company>AVF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Inequalities</dc:title>
  <dc:creator>Dionnie Lanuza</dc:creator>
  <cp:lastModifiedBy>Dionnie</cp:lastModifiedBy>
  <cp:revision>477</cp:revision>
  <dcterms:created xsi:type="dcterms:W3CDTF">2006-02-13T02:12:12Z</dcterms:created>
  <dcterms:modified xsi:type="dcterms:W3CDTF">2014-07-25T08:15:04Z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