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16"/>
  </p:notesMasterIdLst>
  <p:sldIdLst>
    <p:sldId id="256" r:id="rId5"/>
    <p:sldId id="407" r:id="rId6"/>
    <p:sldId id="405" r:id="rId7"/>
    <p:sldId id="406" r:id="rId8"/>
    <p:sldId id="408" r:id="rId9"/>
    <p:sldId id="409" r:id="rId10"/>
    <p:sldId id="410" r:id="rId11"/>
    <p:sldId id="411" r:id="rId12"/>
    <p:sldId id="412" r:id="rId13"/>
    <p:sldId id="413" r:id="rId14"/>
    <p:sldId id="41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>
        <p:scale>
          <a:sx n="55" d="100"/>
          <a:sy n="55" d="100"/>
        </p:scale>
        <p:origin x="-1806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20574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ANTIDERIVATIVES</a:t>
            </a: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792162"/>
          </a:xfrm>
        </p:spPr>
        <p:txBody>
          <a:bodyPr/>
          <a:lstStyle/>
          <a:p>
            <a:r>
              <a:rPr lang="en-US" dirty="0" smtClean="0"/>
              <a:t> EXAMPLE</a:t>
            </a:r>
            <a:r>
              <a:rPr lang="en-US" dirty="0" smtClean="0"/>
              <a:t>: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Find </a:t>
            </a:r>
            <a:r>
              <a:rPr lang="en-US" dirty="0" smtClean="0"/>
              <a:t>the indefinite integral.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dirty="0"/>
                  <a:t>1.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PH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PH" i="1">
                                <a:latin typeface="Cambria Math"/>
                              </a:rPr>
                              <m:t>+3</m:t>
                            </m:r>
                            <m:r>
                              <a:rPr lang="en-PH" i="1">
                                <a:latin typeface="Cambria Math"/>
                              </a:rPr>
                              <m:t>𝑥</m:t>
                            </m:r>
                            <m:r>
                              <a:rPr lang="en-PH" i="1">
                                <a:latin typeface="Cambria Math"/>
                              </a:rPr>
                              <m:t>) </m:t>
                            </m:r>
                          </m:e>
                          <m:sup>
                            <m:r>
                              <a:rPr lang="en-PH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PH" i="1" dirty="0"/>
                  <a:t/>
                </a:r>
                <a:r>
                  <a:rPr lang="en-PH" dirty="0"/>
                  <a:t>(2x +3)dx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2.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PH" i="1">
                                <a:latin typeface="Cambria Math"/>
                              </a:rPr>
                              <m:t>(2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PH" i="1">
                                <a:latin typeface="Cambria Math"/>
                              </a:rPr>
                              <m:t>+1)  </m:t>
                            </m:r>
                            <m:r>
                              <a:rPr lang="en-PH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>
                                <m:r>
                                  <a:rPr lang="en-PH" i="1">
                                    <a:latin typeface="Cambria Math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PH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PH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PH" i="1">
                                    <a:latin typeface="Cambria Math"/>
                                  </a:rPr>
                                  <m:t>+3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3.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PH" i="1">
                            <a:latin typeface="Cambria Math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PH" i="1">
                                <a:latin typeface="Cambria Math"/>
                              </a:rPr>
                              <m:t>5+</m:t>
                            </m:r>
                            <m:r>
                              <a:rPr lang="en-PH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r>
                          <a:rPr lang="en-PH" i="1">
                            <a:latin typeface="Cambria Math"/>
                          </a:rPr>
                          <m:t> </m:t>
                        </m:r>
                        <m:r>
                          <a:rPr lang="en-PH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 4.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/>
                      </a:rPr>
                      <m:t>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PH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𝑙𝑛𝑥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PH" i="1">
                                <a:latin typeface="Cambria Math"/>
                              </a:rPr>
                              <m:t>𝑥𝑙𝑛𝑥</m:t>
                            </m:r>
                          </m:den>
                        </m:f>
                        <m:r>
                          <a:rPr lang="en-PH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PH" dirty="0"/>
                  <a:t/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i="1" dirty="0"/>
                  <a:t/>
                </a:r>
                <a:r>
                  <a:rPr lang="en-PH" dirty="0"/>
                  <a:t> 5.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PH" i="1">
                            <a:latin typeface="Cambria Math"/>
                          </a:rPr>
                          <m:t>( </m:t>
                        </m:r>
                        <m:r>
                          <a:rPr lang="en-PH" i="1">
                            <a:latin typeface="Cambria Math"/>
                          </a:rPr>
                          <m:t>𝑥</m:t>
                        </m:r>
                        <m:r>
                          <a:rPr lang="en-PH" i="1">
                            <a:latin typeface="Cambria Math"/>
                          </a:rPr>
                          <m:t>+2)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PH" i="1">
                                <a:latin typeface="Cambria Math"/>
                              </a:rPr>
                              <m:t>𝑥</m:t>
                            </m:r>
                            <m:r>
                              <a:rPr lang="en-PH" i="1">
                                <a:latin typeface="Cambria Math"/>
                              </a:rPr>
                              <m:t>+1 </m:t>
                            </m:r>
                          </m:e>
                        </m:rad>
                      </m:e>
                    </m:nary>
                    <m:r>
                      <a:rPr lang="en-PH" i="1">
                        <a:latin typeface="Cambria Math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 6.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PH" i="1">
                                <a:latin typeface="Cambria Math"/>
                              </a:rPr>
                              <m:t>+</m:t>
                            </m:r>
                            <m:r>
                              <a:rPr lang="en-PH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PH" i="1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PH" i="1">
                                <a:latin typeface="Cambria Math"/>
                              </a:rPr>
                              <m:t>+1</m:t>
                            </m:r>
                          </m:e>
                        </m:rad>
                        <m:r>
                          <a:rPr lang="en-PH" i="1">
                            <a:latin typeface="Cambria Math"/>
                          </a:rPr>
                          <m:t> </m:t>
                        </m:r>
                        <m:r>
                          <a:rPr lang="en-PH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PH" i="1" dirty="0"/>
                  <a:t/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  <a:p>
                <a:r>
                  <a:rPr lang="en-PH" dirty="0"/>
                  <a:t> </a:t>
                </a:r>
                <a:endParaRPr lang="en-US" dirty="0"/>
              </a:p>
              <a:p>
                <a:r>
                  <a:rPr lang="en-PH" b="1" i="1" dirty="0"/>
                  <a:t> 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1852" b="-101059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57158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PH" dirty="0" smtClean="0"/>
                  <a:t>  7</a:t>
                </a:r>
                <a:r>
                  <a:rPr lang="en-PH" dirty="0"/>
                  <a:t>.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PH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i="1">
                                <a:latin typeface="Cambria Math"/>
                              </a:rPr>
                              <m:t>(2−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PH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PH" i="1">
                                <a:latin typeface="Cambria Math"/>
                              </a:rPr>
                              <m:t>12</m:t>
                            </m:r>
                          </m:sup>
                        </m:sSup>
                        <m:r>
                          <a:rPr lang="en-PH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  8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PH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PH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PH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PH" i="1">
                                <a:latin typeface="Cambria Math"/>
                              </a:rPr>
                              <m:t>𝛽</m:t>
                            </m:r>
                            <m:r>
                              <a:rPr lang="en-PH" i="1">
                                <a:latin typeface="Cambria Math"/>
                              </a:rPr>
                              <m:t> </m:t>
                            </m:r>
                            <m:r>
                              <a:rPr lang="en-PH" i="1">
                                <a:latin typeface="Cambria Math"/>
                              </a:rPr>
                              <m:t>𝑑</m:t>
                            </m:r>
                            <m:r>
                              <a:rPr lang="en-PH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(1+5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PH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PH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PH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PH" i="1">
                                        <a:latin typeface="Cambria Math"/>
                                      </a:rPr>
                                      <m:t>𝛽</m:t>
                                    </m:r>
                                    <m:r>
                                      <a:rPr lang="en-PH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  9.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PH" i="1">
                        <a:latin typeface="Cambria Math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PH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𝑑𝑥</m:t>
                                </m:r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1−3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PH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PH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PH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PH" dirty="0"/>
                  <a:t/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   10.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PH" i="1">
                                <a:latin typeface="Cambria Math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(3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PH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PH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PH" i="1">
                                    <a:latin typeface="Cambria Math"/>
                                  </a:rPr>
                                  <m:t>+6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PH" i="1">
                                    <a:latin typeface="Cambria Math"/>
                                  </a:rPr>
                                  <m:t>+1 )</m:t>
                                </m:r>
                              </m:e>
                              <m:sup>
                                <m:r>
                                  <a:rPr lang="en-PH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> 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86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5747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At the end of the </a:t>
            </a:r>
            <a:r>
              <a:rPr lang="en-US" b="1" dirty="0" smtClean="0"/>
              <a:t>lesson, </a:t>
            </a:r>
            <a:r>
              <a:rPr lang="en-US" b="1" dirty="0"/>
              <a:t>the students are expected to:</a:t>
            </a:r>
          </a:p>
          <a:p>
            <a:pPr lvl="0"/>
            <a:r>
              <a:rPr lang="en-US" dirty="0"/>
              <a:t>know the relationship between differentiation  </a:t>
            </a:r>
          </a:p>
          <a:p>
            <a:pPr marL="0" lvl="0" indent="0">
              <a:buNone/>
            </a:pPr>
            <a:r>
              <a:rPr lang="en-US" dirty="0"/>
              <a:t>  </a:t>
            </a:r>
            <a:r>
              <a:rPr lang="en-US" dirty="0" smtClean="0"/>
              <a:t>  and </a:t>
            </a:r>
            <a:r>
              <a:rPr lang="en-US" dirty="0"/>
              <a:t>integration;</a:t>
            </a:r>
          </a:p>
          <a:p>
            <a:pPr lvl="0"/>
            <a:r>
              <a:rPr lang="en-US" dirty="0"/>
              <a:t>identify and explain the different parts of the    </a:t>
            </a:r>
          </a:p>
          <a:p>
            <a:pPr marL="0" lvl="0" indent="0">
              <a:buNone/>
            </a:pPr>
            <a:r>
              <a:rPr lang="en-US" dirty="0"/>
              <a:t>  </a:t>
            </a:r>
            <a:r>
              <a:rPr lang="en-US" dirty="0" smtClean="0"/>
              <a:t>  integral </a:t>
            </a:r>
            <a:r>
              <a:rPr lang="en-US" dirty="0"/>
              <a:t>operation; and</a:t>
            </a:r>
          </a:p>
          <a:p>
            <a:pPr lvl="0"/>
            <a:r>
              <a:rPr lang="en-US" dirty="0"/>
              <a:t>perform basic integration  by applying the power </a:t>
            </a:r>
            <a:r>
              <a:rPr lang="en-US" dirty="0" smtClean="0"/>
              <a:t>  </a:t>
            </a:r>
            <a:r>
              <a:rPr lang="en-US" dirty="0"/>
              <a:t>formula and the properties of the indefinite </a:t>
            </a:r>
            <a:r>
              <a:rPr lang="en-US" dirty="0" smtClean="0"/>
              <a:t> </a:t>
            </a:r>
            <a:r>
              <a:rPr lang="en-US" dirty="0"/>
              <a:t>integrals.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92173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PH" sz="4000" b="1" dirty="0" smtClean="0"/>
              <a:t>DEFINITION OF ANTIDERIVATIVE</a:t>
            </a:r>
            <a:endParaRPr lang="en-PH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76962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PH" dirty="0" smtClean="0">
                <a:solidFill>
                  <a:schemeClr val="tx1"/>
                </a:solidFill>
              </a:rPr>
              <a:t>A function  </a:t>
            </a:r>
            <a:r>
              <a:rPr lang="en-PH" b="1" i="1" dirty="0" smtClean="0">
                <a:solidFill>
                  <a:schemeClr val="tx1"/>
                </a:solidFill>
              </a:rPr>
              <a:t>F  </a:t>
            </a:r>
            <a:r>
              <a:rPr lang="en-PH" dirty="0" smtClean="0">
                <a:solidFill>
                  <a:schemeClr val="tx1"/>
                </a:solidFill>
              </a:rPr>
              <a:t>is an </a:t>
            </a:r>
            <a:r>
              <a:rPr lang="en-PH" dirty="0" err="1" smtClean="0">
                <a:solidFill>
                  <a:schemeClr val="tx1"/>
                </a:solidFill>
              </a:rPr>
              <a:t>antiderivative</a:t>
            </a:r>
            <a:r>
              <a:rPr lang="en-PH" dirty="0" smtClean="0">
                <a:solidFill>
                  <a:schemeClr val="tx1"/>
                </a:solidFill>
              </a:rPr>
              <a:t> of  </a:t>
            </a:r>
            <a:r>
              <a:rPr lang="en-PH" b="1" i="1" dirty="0" smtClean="0">
                <a:solidFill>
                  <a:schemeClr val="tx1"/>
                </a:solidFill>
              </a:rPr>
              <a:t>f</a:t>
            </a:r>
            <a:r>
              <a:rPr lang="en-PH" dirty="0" smtClean="0">
                <a:solidFill>
                  <a:schemeClr val="tx1"/>
                </a:solidFill>
              </a:rPr>
              <a:t>  on an interval </a:t>
            </a:r>
            <a:r>
              <a:rPr lang="en-PH" b="1" i="1" dirty="0" smtClean="0">
                <a:solidFill>
                  <a:schemeClr val="tx1"/>
                </a:solidFill>
              </a:rPr>
              <a:t> I</a:t>
            </a:r>
            <a:r>
              <a:rPr lang="en-PH" dirty="0" smtClean="0">
                <a:solidFill>
                  <a:schemeClr val="tx1"/>
                </a:solidFill>
              </a:rPr>
              <a:t>  if  </a:t>
            </a:r>
            <a:r>
              <a:rPr lang="en-PH" b="1" i="1" dirty="0" smtClean="0">
                <a:solidFill>
                  <a:schemeClr val="tx1"/>
                </a:solidFill>
              </a:rPr>
              <a:t>F’(x)=</a:t>
            </a:r>
            <a:r>
              <a:rPr lang="en-PH" dirty="0" smtClean="0">
                <a:solidFill>
                  <a:schemeClr val="tx1"/>
                </a:solidFill>
              </a:rPr>
              <a:t>f(x</a:t>
            </a:r>
            <a:r>
              <a:rPr lang="en-PH" b="1" i="1" dirty="0" smtClean="0">
                <a:solidFill>
                  <a:schemeClr val="tx1"/>
                </a:solidFill>
              </a:rPr>
              <a:t>) </a:t>
            </a:r>
            <a:r>
              <a:rPr lang="en-PH" dirty="0" smtClean="0">
                <a:solidFill>
                  <a:schemeClr val="tx1"/>
                </a:solidFill>
              </a:rPr>
              <a:t>for all x in </a:t>
            </a:r>
            <a:r>
              <a:rPr lang="en-PH" b="1" i="1" dirty="0" smtClean="0">
                <a:solidFill>
                  <a:schemeClr val="tx1"/>
                </a:solidFill>
              </a:rPr>
              <a:t>I.</a:t>
            </a:r>
          </a:p>
          <a:p>
            <a:pPr>
              <a:defRPr/>
            </a:pPr>
            <a:endParaRPr lang="en-PH" b="1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PH" sz="4000" b="1" dirty="0" smtClean="0">
                <a:solidFill>
                  <a:schemeClr val="tx1"/>
                </a:solidFill>
              </a:rPr>
              <a:t>Representation of </a:t>
            </a:r>
            <a:r>
              <a:rPr lang="en-PH" sz="4000" b="1" dirty="0" err="1" smtClean="0">
                <a:solidFill>
                  <a:schemeClr val="tx1"/>
                </a:solidFill>
              </a:rPr>
              <a:t>Antiderivatives</a:t>
            </a:r>
            <a:endParaRPr lang="en-PH" sz="40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PH" dirty="0" smtClean="0">
                <a:solidFill>
                  <a:schemeClr val="tx1"/>
                </a:solidFill>
              </a:rPr>
              <a:t>If </a:t>
            </a:r>
            <a:r>
              <a:rPr lang="en-PH" b="1" i="1" dirty="0" smtClean="0">
                <a:solidFill>
                  <a:schemeClr val="tx1"/>
                </a:solidFill>
              </a:rPr>
              <a:t>F</a:t>
            </a:r>
            <a:r>
              <a:rPr lang="en-PH" dirty="0" smtClean="0">
                <a:solidFill>
                  <a:schemeClr val="tx1"/>
                </a:solidFill>
              </a:rPr>
              <a:t> is an </a:t>
            </a:r>
            <a:r>
              <a:rPr lang="en-PH" dirty="0" err="1" smtClean="0">
                <a:solidFill>
                  <a:schemeClr val="tx1"/>
                </a:solidFill>
              </a:rPr>
              <a:t>antiderivative</a:t>
            </a:r>
            <a:r>
              <a:rPr lang="en-PH" dirty="0" smtClean="0">
                <a:solidFill>
                  <a:schemeClr val="tx1"/>
                </a:solidFill>
              </a:rPr>
              <a:t> of  </a:t>
            </a:r>
            <a:r>
              <a:rPr lang="en-PH" b="1" i="1" dirty="0" smtClean="0">
                <a:solidFill>
                  <a:schemeClr val="tx1"/>
                </a:solidFill>
              </a:rPr>
              <a:t>f</a:t>
            </a:r>
            <a:r>
              <a:rPr lang="en-PH" dirty="0" smtClean="0">
                <a:solidFill>
                  <a:schemeClr val="tx1"/>
                </a:solidFill>
              </a:rPr>
              <a:t>  on an interval </a:t>
            </a:r>
            <a:r>
              <a:rPr lang="en-PH" b="1" i="1" dirty="0" smtClean="0">
                <a:solidFill>
                  <a:schemeClr val="tx1"/>
                </a:solidFill>
              </a:rPr>
              <a:t>I</a:t>
            </a:r>
            <a:r>
              <a:rPr lang="en-PH" dirty="0" smtClean="0">
                <a:solidFill>
                  <a:schemeClr val="tx1"/>
                </a:solidFill>
              </a:rPr>
              <a:t>, then </a:t>
            </a:r>
            <a:r>
              <a:rPr lang="en-PH" b="1" i="1" dirty="0" smtClean="0">
                <a:solidFill>
                  <a:schemeClr val="tx1"/>
                </a:solidFill>
              </a:rPr>
              <a:t>G</a:t>
            </a:r>
            <a:r>
              <a:rPr lang="en-PH" dirty="0" smtClean="0">
                <a:solidFill>
                  <a:schemeClr val="tx1"/>
                </a:solidFill>
              </a:rPr>
              <a:t> is an </a:t>
            </a:r>
            <a:r>
              <a:rPr lang="en-PH" dirty="0" err="1" smtClean="0">
                <a:solidFill>
                  <a:schemeClr val="tx1"/>
                </a:solidFill>
              </a:rPr>
              <a:t>antiderivative</a:t>
            </a:r>
            <a:r>
              <a:rPr lang="en-PH" dirty="0" smtClean="0">
                <a:solidFill>
                  <a:schemeClr val="tx1"/>
                </a:solidFill>
              </a:rPr>
              <a:t> of </a:t>
            </a:r>
            <a:r>
              <a:rPr lang="en-PH" b="1" i="1" dirty="0" smtClean="0">
                <a:solidFill>
                  <a:schemeClr val="tx1"/>
                </a:solidFill>
              </a:rPr>
              <a:t>f</a:t>
            </a:r>
            <a:r>
              <a:rPr lang="en-PH" dirty="0" smtClean="0">
                <a:solidFill>
                  <a:schemeClr val="tx1"/>
                </a:solidFill>
              </a:rPr>
              <a:t> on the interval </a:t>
            </a:r>
            <a:r>
              <a:rPr lang="en-PH" b="1" i="1" dirty="0" smtClean="0">
                <a:solidFill>
                  <a:schemeClr val="tx1"/>
                </a:solidFill>
              </a:rPr>
              <a:t>I</a:t>
            </a:r>
            <a:r>
              <a:rPr lang="en-PH" dirty="0" smtClean="0">
                <a:solidFill>
                  <a:schemeClr val="tx1"/>
                </a:solidFill>
              </a:rPr>
              <a:t> if and only if </a:t>
            </a:r>
            <a:r>
              <a:rPr lang="en-PH" b="1" i="1" dirty="0" smtClean="0">
                <a:solidFill>
                  <a:schemeClr val="tx1"/>
                </a:solidFill>
              </a:rPr>
              <a:t>G</a:t>
            </a:r>
            <a:r>
              <a:rPr lang="en-PH" dirty="0" smtClean="0">
                <a:solidFill>
                  <a:schemeClr val="tx1"/>
                </a:solidFill>
              </a:rPr>
              <a:t> is of the form </a:t>
            </a:r>
            <a:r>
              <a:rPr lang="en-PH" b="1" i="1" dirty="0" smtClean="0">
                <a:solidFill>
                  <a:schemeClr val="tx1"/>
                </a:solidFill>
              </a:rPr>
              <a:t>G(x)=F(x) + C</a:t>
            </a:r>
            <a:r>
              <a:rPr lang="en-PH" dirty="0" smtClean="0">
                <a:solidFill>
                  <a:schemeClr val="tx1"/>
                </a:solidFill>
              </a:rPr>
              <a:t>, for all </a:t>
            </a:r>
            <a:r>
              <a:rPr lang="en-PH" b="1" i="1" dirty="0" smtClean="0">
                <a:solidFill>
                  <a:schemeClr val="tx1"/>
                </a:solidFill>
              </a:rPr>
              <a:t>x</a:t>
            </a:r>
            <a:r>
              <a:rPr lang="en-PH" dirty="0" smtClean="0">
                <a:solidFill>
                  <a:schemeClr val="tx1"/>
                </a:solidFill>
              </a:rPr>
              <a:t> in </a:t>
            </a:r>
            <a:r>
              <a:rPr lang="en-PH" b="1" i="1" dirty="0" smtClean="0">
                <a:solidFill>
                  <a:schemeClr val="tx1"/>
                </a:solidFill>
              </a:rPr>
              <a:t>I</a:t>
            </a:r>
            <a:r>
              <a:rPr lang="en-PH" dirty="0" smtClean="0">
                <a:solidFill>
                  <a:schemeClr val="tx1"/>
                </a:solidFill>
              </a:rPr>
              <a:t>, where </a:t>
            </a:r>
            <a:r>
              <a:rPr lang="en-PH" b="1" i="1" dirty="0" smtClean="0">
                <a:solidFill>
                  <a:schemeClr val="tx1"/>
                </a:solidFill>
              </a:rPr>
              <a:t>C</a:t>
            </a:r>
            <a:r>
              <a:rPr lang="en-PH" dirty="0" smtClean="0">
                <a:solidFill>
                  <a:schemeClr val="tx1"/>
                </a:solidFill>
              </a:rPr>
              <a:t> is a constant</a:t>
            </a:r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32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b="1" dirty="0" smtClean="0"/>
              <a:t>  NOTATION </a:t>
            </a:r>
            <a:r>
              <a:rPr lang="en-US" b="1" dirty="0" smtClean="0"/>
              <a:t>FOR ANTIDERIVATIVES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 smtClean="0"/>
                  <a:t>Antidifferentiation (or indefinite integration) is the process of finding a function whose derivative is known  and is denoted by an integral sign </a:t>
                </a:r>
                <a:r>
                  <a:rPr lang="en-US" sz="3600" b="1" dirty="0" smtClean="0"/>
                  <a:t>∫</a:t>
                </a:r>
                <a:r>
                  <a:rPr lang="en-US" dirty="0" smtClean="0"/>
                  <a:t>. The general solution is denoted by</a:t>
                </a:r>
              </a:p>
              <a:p>
                <a:pPr marL="0" indent="0">
                  <a:buNone/>
                </a:pPr>
                <a:r>
                  <a:rPr lang="en-US" b="1" i="1" dirty="0"/>
                  <a:t/>
                </a:r>
                <a:r>
                  <a:rPr lang="en-US" b="1" i="1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𝒅𝒙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𝑪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</a:p>
              <a:p>
                <a:pPr marL="0" indent="0">
                  <a:buNone/>
                </a:pPr>
                <a:r>
                  <a:rPr lang="en-US" dirty="0" smtClean="0"/>
                  <a:t>where:      </a:t>
                </a:r>
                <a:r>
                  <a:rPr lang="en-US" b="1" i="1" dirty="0" smtClean="0"/>
                  <a:t>f(x)</a:t>
                </a:r>
                <a:r>
                  <a:rPr lang="en-US" dirty="0" smtClean="0"/>
                  <a:t>  is the integrand,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 is the variable of integration,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b="1" i="1" dirty="0" smtClean="0"/>
                  <a:t>F(x)</a:t>
                </a:r>
                <a:r>
                  <a:rPr lang="en-US" dirty="0" smtClean="0"/>
                  <a:t>  is the </a:t>
                </a:r>
                <a:r>
                  <a:rPr lang="en-US" dirty="0" err="1" smtClean="0"/>
                  <a:t>antiderivative</a:t>
                </a:r>
                <a:r>
                  <a:rPr lang="en-US" dirty="0" smtClean="0"/>
                  <a:t> of f(x),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b="1" i="1" dirty="0" smtClean="0"/>
                  <a:t>C</a:t>
                </a:r>
                <a:r>
                  <a:rPr lang="en-US" dirty="0" smtClean="0"/>
                  <a:t>  is constant of integration.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 rotWithShape="1">
                <a:blip r:embed="rId2"/>
                <a:stretch>
                  <a:fillRect l="-1852" t="-1351" r="-2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78150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PH" i="1" dirty="0"/>
              <a:t>The integral sign indicates that we are to perform the operation of integration </a:t>
            </a:r>
            <a:r>
              <a:rPr lang="en-PH" i="1" dirty="0" smtClean="0"/>
              <a:t>on       </a:t>
            </a:r>
            <a:r>
              <a:rPr lang="en-PH" i="1" dirty="0"/>
              <a:t>f(x) dx,  that </a:t>
            </a:r>
            <a:r>
              <a:rPr lang="en-PH" i="1" dirty="0" smtClean="0"/>
              <a:t>is, </a:t>
            </a:r>
            <a:r>
              <a:rPr lang="en-PH" i="1" dirty="0"/>
              <a:t>we are to find a function whose differential is f(x) dx.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7873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PH" sz="3600" b="1" dirty="0"/>
              <a:t>GENERAL PROPERTIES OF INDEFINITE INTEGRALS</a:t>
            </a:r>
            <a:endParaRPr lang="en-US" sz="36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lvl="0"/>
                <a:r>
                  <a:rPr lang="en-PH" i="1" dirty="0" smtClean="0"/>
                  <a:t>The integral of the differential of a function u is u plus an arbitrary constant C. 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PH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  <m:r>
                        <a:rPr lang="en-PH" i="1">
                          <a:latin typeface="Cambria Math"/>
                        </a:rPr>
                        <m:t>=</m:t>
                      </m:r>
                      <m:r>
                        <a:rPr lang="en-PH" i="1">
                          <a:latin typeface="Cambria Math"/>
                        </a:rPr>
                        <m:t>𝑢</m:t>
                      </m:r>
                      <m:r>
                        <a:rPr lang="en-PH" i="1">
                          <a:latin typeface="Cambria Math"/>
                        </a:rPr>
                        <m:t>+</m:t>
                      </m:r>
                      <m:r>
                        <a:rPr lang="en-PH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PH" i="1" dirty="0"/>
                  <a:t>A constant may be written before integral sign but not a variable function.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PH" i="1">
                            <a:latin typeface="Cambria Math"/>
                          </a:rPr>
                          <m:t>𝑘𝑑𝑢</m:t>
                        </m:r>
                      </m:e>
                    </m:nary>
                    <m:r>
                      <a:rPr lang="en-PH" i="1">
                        <a:latin typeface="Cambria Math"/>
                      </a:rPr>
                      <m:t>=</m:t>
                    </m:r>
                    <m:r>
                      <a:rPr lang="en-PH" i="1">
                        <a:latin typeface="Cambria Math"/>
                      </a:rPr>
                      <m:t>𝑘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PH" i="1">
                            <a:latin typeface="Cambria Math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PH" i="1" dirty="0"/>
                  <a:t/>
                </a:r>
                <a:r>
                  <a:rPr lang="en-PH" i="1" dirty="0" smtClean="0"/>
                  <a:t/>
                </a:r>
                <a14:m>
                  <m:oMath xmlns:m="http://schemas.openxmlformats.org/officeDocument/2006/math">
                    <m:r>
                      <a:rPr lang="en-PH" i="1">
                        <a:latin typeface="Cambria Math"/>
                      </a:rPr>
                      <m:t>=</m:t>
                    </m:r>
                    <m:r>
                      <a:rPr lang="en-PH" i="1">
                        <a:latin typeface="Cambria Math"/>
                      </a:rPr>
                      <m:t>𝑘𝑢</m:t>
                    </m:r>
                    <m:r>
                      <a:rPr lang="en-PH" i="1">
                        <a:latin typeface="Cambria Math"/>
                      </a:rPr>
                      <m:t>+</m:t>
                    </m:r>
                    <m:r>
                      <a:rPr lang="en-PH" i="1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630" t="-1508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0374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248400"/>
              </a:xfrm>
            </p:spPr>
            <p:txBody>
              <a:bodyPr/>
              <a:lstStyle/>
              <a:p>
                <a:pPr lvl="0"/>
                <a:r>
                  <a:rPr lang="en-PH" i="1" dirty="0"/>
                  <a:t>Power  formula: </a:t>
                </a:r>
                <a:endParaRPr lang="en-US" dirty="0"/>
              </a:p>
              <a:p>
                <a:r>
                  <a:rPr lang="en-PH" i="1" dirty="0"/>
                  <a:t>If n is not equal to minus one, the integral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PH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PH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PH" i="1" dirty="0"/>
                  <a:t>du is obtained by adding one to the exponent and dividing by the new component.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PH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PH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PH" i="1">
                          <a:latin typeface="Cambria Math"/>
                        </a:rPr>
                        <m:t>𝑑𝑢</m:t>
                      </m:r>
                      <m:r>
                        <a:rPr lang="en-PH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PH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PH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PH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PH" i="1">
                              <a:latin typeface="Cambria Math"/>
                            </a:rPr>
                            <m:t>𝑛</m:t>
                          </m:r>
                          <m:r>
                            <a:rPr lang="en-PH" i="1">
                              <a:latin typeface="Cambria Math"/>
                            </a:rPr>
                            <m:t>+1</m:t>
                          </m:r>
                        </m:den>
                      </m:f>
                      <m:r>
                        <a:rPr lang="en-PH" i="1">
                          <a:latin typeface="Cambria Math"/>
                        </a:rPr>
                        <m:t>+</m:t>
                      </m:r>
                      <m:r>
                        <a:rPr lang="en-PH" i="1">
                          <a:latin typeface="Cambria Math"/>
                        </a:rPr>
                        <m:t>𝐶</m:t>
                      </m:r>
                      <m:r>
                        <a:rPr lang="en-PH" i="1">
                          <a:latin typeface="Cambria Math"/>
                        </a:rPr>
                        <m:t>, </m:t>
                      </m:r>
                      <m:r>
                        <a:rPr lang="en-PH" i="1">
                          <a:latin typeface="Cambria Math"/>
                        </a:rPr>
                        <m:t>𝑛</m:t>
                      </m:r>
                      <m:r>
                        <a:rPr lang="en-PH" i="1">
                          <a:latin typeface="Cambria Math"/>
                        </a:rPr>
                        <m:t>≠−1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PH" i="1" dirty="0"/>
                  <a:t>The integral of the sum of several functions is equal to the sum of the integrals of separate functions.                                                           </a:t>
                </a:r>
                <a:r>
                  <a:rPr lang="en-PH" i="1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PH" i="1">
                                <a:latin typeface="Cambria Math"/>
                              </a:rPr>
                              <m:t>𝑢</m:t>
                            </m:r>
                            <m:r>
                              <a:rPr lang="en-PH" i="1">
                                <a:latin typeface="Cambria Math"/>
                              </a:rPr>
                              <m:t>+</m:t>
                            </m:r>
                            <m:r>
                              <a:rPr lang="en-PH" i="1">
                                <a:latin typeface="Cambria Math"/>
                              </a:rPr>
                              <m:t>𝑣</m:t>
                            </m:r>
                            <m:r>
                              <a:rPr lang="en-PH" i="1">
                                <a:latin typeface="Cambria Math"/>
                              </a:rPr>
                              <m:t>+…+</m:t>
                            </m:r>
                            <m:r>
                              <a:rPr lang="en-PH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PH" i="1">
                            <a:latin typeface="Cambria Math"/>
                          </a:rPr>
                          <m:t>𝑑𝑥</m:t>
                        </m:r>
                        <m:r>
                          <a:rPr lang="en-PH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PH" i="1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PH" i="1">
                            <a:latin typeface="Cambria Math"/>
                          </a:rPr>
                          <m:t>𝑢𝑑𝑥</m:t>
                        </m:r>
                        <m:r>
                          <a:rPr lang="en-PH" i="1">
                            <a:latin typeface="Cambria Math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PH" i="1">
                                <a:latin typeface="Cambria Math"/>
                              </a:rPr>
                              <m:t>𝑣𝑑𝑥</m:t>
                            </m:r>
                            <m:r>
                              <a:rPr lang="en-PH" i="1">
                                <a:latin typeface="Cambria Math"/>
                              </a:rPr>
                              <m:t>+…+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PH" i="1">
                                    <a:latin typeface="Cambria Math"/>
                                  </a:rPr>
                                  <m:t>𝑤𝑑𝑥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248400"/>
              </a:xfrm>
              <a:blipFill rotWithShape="1">
                <a:blip r:embed="rId2"/>
                <a:stretch>
                  <a:fillRect l="-1630" t="-126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57166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GENERAL POWER RULE FOR INTEGRATION</a:t>
            </a:r>
            <a:endParaRPr lang="en-US" sz="4000" b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r>
                  <a:rPr lang="en-US" dirty="0" smtClean="0"/>
                  <a:t>If </a:t>
                </a:r>
                <a:r>
                  <a:rPr lang="en-US" b="1" i="1" dirty="0" smtClean="0"/>
                  <a:t>g</a:t>
                </a:r>
                <a:r>
                  <a:rPr lang="en-US" dirty="0" smtClean="0"/>
                  <a:t> is a differentiable function of 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≠−1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Equivalently,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𝑡h𝑒𝑛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≠−1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65611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PH" sz="3600" b="1" dirty="0"/>
              <a:t>SUBSTITUTION METHOD</a:t>
            </a:r>
            <a:endParaRPr 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b="1" dirty="0" smtClean="0"/>
                  <a:t> Q</a:t>
                </a:r>
                <a:r>
                  <a:rPr lang="en-PH" dirty="0" smtClean="0"/>
                  <a:t>uite </a:t>
                </a:r>
                <a:r>
                  <a:rPr lang="en-PH" dirty="0"/>
                  <a:t>often, the process of integration can be simplified by use of a substitution or change of variable. The purpose of substituting a new variable is to bring the problem to a form for which the standard formula,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dirty="0"/>
                  <a:t/>
                </a:r>
                <a:r>
                  <a:rPr lang="en-PH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b="1" i="0">
                                <a:latin typeface="Cambria Math"/>
                              </a:rPr>
                              <m:t>𝐮</m:t>
                            </m:r>
                          </m:e>
                          <m:sup>
                            <m:r>
                              <a:rPr lang="en-PH" b="1" i="0">
                                <a:latin typeface="Cambria Math"/>
                              </a:rPr>
                              <m:t>𝐧</m:t>
                            </m:r>
                            <m:r>
                              <a:rPr lang="en-PH" b="1" i="0">
                                <a:latin typeface="Cambria Math"/>
                              </a:rPr>
                              <m:t> </m:t>
                            </m:r>
                          </m:sup>
                        </m:sSup>
                        <m:r>
                          <a:rPr lang="en-PH" b="1" i="0">
                            <a:latin typeface="Cambria Math"/>
                          </a:rPr>
                          <m:t>𝐝𝐮</m:t>
                        </m:r>
                        <m:r>
                          <a:rPr lang="en-PH" b="1" i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PH" b="1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PH" b="1" i="0">
                                <a:latin typeface="Cambria Math"/>
                              </a:rPr>
                              <m:t>𝐮</m:t>
                            </m:r>
                          </m:e>
                          <m:sup>
                            <m:r>
                              <a:rPr lang="en-PH" b="1" i="0">
                                <a:latin typeface="Cambria Math"/>
                              </a:rPr>
                              <m:t>𝐧</m:t>
                            </m:r>
                            <m:r>
                              <a:rPr lang="en-PH" b="1" i="0">
                                <a:latin typeface="Cambria Math"/>
                              </a:rPr>
                              <m:t>+</m:t>
                            </m:r>
                            <m:r>
                              <a:rPr lang="en-PH" b="1" i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PH" b="1" i="0">
                            <a:latin typeface="Cambria Math"/>
                          </a:rPr>
                          <m:t>𝐧</m:t>
                        </m:r>
                        <m:r>
                          <a:rPr lang="en-PH" b="1" i="0">
                            <a:latin typeface="Cambria Math"/>
                          </a:rPr>
                          <m:t>+</m:t>
                        </m:r>
                        <m:r>
                          <a:rPr lang="en-PH" b="1" i="0"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PH" b="1" dirty="0"/>
                  <a:t> + c,   n</a:t>
                </a:r>
                <a14:m>
                  <m:oMath xmlns:m="http://schemas.openxmlformats.org/officeDocument/2006/math">
                    <m:r>
                      <a:rPr lang="en-PH" b="1" i="0">
                        <a:latin typeface="Cambria Math"/>
                      </a:rPr>
                      <m:t>≠</m:t>
                    </m:r>
                    <m:r>
                      <a:rPr lang="en-PH" b="1" i="0">
                        <a:latin typeface="Cambria Math"/>
                      </a:rPr>
                      <m:t>𝟏</m:t>
                    </m:r>
                  </m:oMath>
                </a14:m>
                <a:r>
                  <a:rPr lang="en-PH" b="1" dirty="0"/>
                  <a:t/>
                </a:r>
                <a:endParaRPr lang="en-PH" b="1" dirty="0" smtClean="0"/>
              </a:p>
              <a:p>
                <a:pPr marL="0" indent="0">
                  <a:buNone/>
                </a:pPr>
                <a:r>
                  <a:rPr lang="en-PH" b="1" dirty="0"/>
                  <a:t/>
                </a:r>
                <a:r>
                  <a:rPr lang="en-PH" b="1" dirty="0" smtClean="0"/>
                  <a:t/>
                </a:r>
                <a:r>
                  <a:rPr lang="en-PH" dirty="0"/>
                  <a:t>can be applied.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PH" b="1" dirty="0"/>
                  <a:t> 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630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7712676"/>
      </p:ext>
    </p:extLst>
  </p:cSld>
  <p:clrMapOvr>
    <a:masterClrMapping/>
  </p:clrMapOvr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8CB-B0D3-417C-8BD1-91752D5A8D8C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4674</TotalTime>
  <Words>189</Words>
  <Application>Microsoft Office PowerPoint</Application>
  <PresentationFormat>On-screen Show (4:3)</PresentationFormat>
  <Paragraphs>29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TOPIC</vt:lpstr>
      <vt:lpstr>Slide 1</vt:lpstr>
      <vt:lpstr>OBJECTIVES</vt:lpstr>
      <vt:lpstr>DEFINITION OF ANTIDERIVATIVE</vt:lpstr>
      <vt:lpstr>  NOTATION FOR ANTIDERIVATIVES </vt:lpstr>
      <vt:lpstr>Slide 5</vt:lpstr>
      <vt:lpstr>GENERAL PROPERTIES OF INDEFINITE INTEGRALS</vt:lpstr>
      <vt:lpstr>Slide 7</vt:lpstr>
      <vt:lpstr>THE GENERAL POWER RULE FOR INTEGRATION</vt:lpstr>
      <vt:lpstr>SUBSTITUTION METHOD</vt:lpstr>
      <vt:lpstr> EXAMPLE:   Find the indefinite integral.</vt:lpstr>
      <vt:lpstr>Slide 11</vt:lpstr>
    </vt:vector>
  </TitlesOfParts>
  <Company>AVF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Dionnie Lanuza</dc:creator>
  <cp:lastModifiedBy>Lenovo</cp:lastModifiedBy>
  <cp:revision>446</cp:revision>
  <dcterms:created xsi:type="dcterms:W3CDTF">2006-02-13T02:12:12Z</dcterms:created>
  <dcterms:modified xsi:type="dcterms:W3CDTF">2014-04-16T03:55:58Z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