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4"/>
  </p:sldMasterIdLst>
  <p:notesMasterIdLst>
    <p:notesMasterId r:id="rId40"/>
  </p:notesMasterIdLst>
  <p:sldIdLst>
    <p:sldId id="256" r:id="rId5"/>
    <p:sldId id="407" r:id="rId6"/>
    <p:sldId id="452" r:id="rId7"/>
    <p:sldId id="447" r:id="rId8"/>
    <p:sldId id="448" r:id="rId9"/>
    <p:sldId id="449" r:id="rId10"/>
    <p:sldId id="451" r:id="rId11"/>
    <p:sldId id="434" r:id="rId12"/>
    <p:sldId id="436" r:id="rId13"/>
    <p:sldId id="435" r:id="rId14"/>
    <p:sldId id="437" r:id="rId15"/>
    <p:sldId id="414" r:id="rId16"/>
    <p:sldId id="415" r:id="rId17"/>
    <p:sldId id="438" r:id="rId18"/>
    <p:sldId id="439" r:id="rId19"/>
    <p:sldId id="424" r:id="rId20"/>
    <p:sldId id="427" r:id="rId21"/>
    <p:sldId id="425" r:id="rId22"/>
    <p:sldId id="426" r:id="rId23"/>
    <p:sldId id="440" r:id="rId24"/>
    <p:sldId id="416" r:id="rId25"/>
    <p:sldId id="446" r:id="rId26"/>
    <p:sldId id="445" r:id="rId27"/>
    <p:sldId id="423" r:id="rId28"/>
    <p:sldId id="429" r:id="rId29"/>
    <p:sldId id="428" r:id="rId30"/>
    <p:sldId id="430" r:id="rId31"/>
    <p:sldId id="431" r:id="rId32"/>
    <p:sldId id="432" r:id="rId33"/>
    <p:sldId id="417" r:id="rId34"/>
    <p:sldId id="441" r:id="rId35"/>
    <p:sldId id="444" r:id="rId36"/>
    <p:sldId id="443" r:id="rId37"/>
    <p:sldId id="419" r:id="rId38"/>
    <p:sldId id="421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3300"/>
    <a:srgbClr val="FF0000"/>
    <a:srgbClr val="FD706D"/>
    <a:srgbClr val="FF0066"/>
    <a:srgbClr val="00FF00"/>
    <a:srgbClr val="0000FF"/>
    <a:srgbClr val="8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576" autoAdjust="0"/>
  </p:normalViewPr>
  <p:slideViewPr>
    <p:cSldViewPr>
      <p:cViewPr>
        <p:scale>
          <a:sx n="40" d="100"/>
          <a:sy n="40" d="100"/>
        </p:scale>
        <p:origin x="-130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7.wmf"/><Relationship Id="rId1" Type="http://schemas.openxmlformats.org/officeDocument/2006/relationships/image" Target="../media/image43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90C113C-FA8D-46B9-81A3-E62F703A8E25}" type="datetimeFigureOut">
              <a:rPr lang="en-US"/>
              <a:pPr>
                <a:defRPr/>
              </a:pPr>
              <a:t>7/29/2014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373D014-CF31-41B1-B0BA-96666EE124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2072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373D014-CF31-41B1-B0BA-96666EE1241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3941B1-683A-4C00-8BE8-F19650964ED3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AC470-A673-4613-A60A-19863FF4FB4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3E074-DF37-4E14-8556-5EA02AC1797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9174-3558-4ECF-88CC-1EADAF5F65E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ED1C2-756A-434B-AC47-37008AB370F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7239B-9081-46C1-BBB1-847EFD3AC32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D6045-32FE-44F8-8E6B-CDA5840AB13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B3F6-775D-4D6B-BFC1-78E4D3F60BB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AE1CE-184F-4C3F-AC52-60E2D4A4AF7F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6AE2B-D1EF-49F8-BB30-9A42CAD794C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9342D-822B-4F53-90CE-C53C5656821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00DA1B0-BB8A-4E9C-97D1-E3EE9168AB3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4.bin"/><Relationship Id="rId4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3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40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10"/>
          <p:cNvSpPr>
            <a:spLocks noGrp="1"/>
          </p:cNvSpPr>
          <p:nvPr>
            <p:ph type="subTitle" idx="1"/>
          </p:nvPr>
        </p:nvSpPr>
        <p:spPr>
          <a:xfrm>
            <a:off x="1295400" y="3048000"/>
            <a:ext cx="6400800" cy="205740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DEFINITE INTEGRALS</a:t>
            </a:r>
          </a:p>
        </p:txBody>
      </p:sp>
      <p:pic>
        <p:nvPicPr>
          <p:cNvPr id="6" name="Picture 5" descr="DEPARTMENT OF MATHEMATICS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9213" y="457200"/>
            <a:ext cx="1447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6519446"/>
            <a:ext cx="914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16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14400"/>
            <a:ext cx="8305800" cy="3127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4474862"/>
            <a:ext cx="8763000" cy="169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38400"/>
            <a:ext cx="815995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2667000" cy="685800"/>
          </a:xfrm>
        </p:spPr>
        <p:txBody>
          <a:bodyPr/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295400"/>
            <a:ext cx="8229600" cy="5257800"/>
          </a:xfrm>
          <a:blipFill rotWithShape="1">
            <a:blip r:embed="rId2"/>
            <a:stretch>
              <a:fillRect l="-1852" t="-1508"/>
            </a:stretch>
          </a:blipFill>
        </p:spPr>
        <p:txBody>
          <a:bodyPr/>
          <a:lstStyle/>
          <a:p>
            <a:r>
              <a:rPr lang="en-US" sz="2400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403640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609600"/>
            <a:ext cx="8229600" cy="5516563"/>
          </a:xfrm>
          <a:blipFill rotWithShape="1">
            <a:blip r:embed="rId2"/>
            <a:stretch>
              <a:fillRect l="-1852" r="-889"/>
            </a:stretch>
          </a:blipFill>
        </p:spPr>
        <p:txBody>
          <a:bodyPr/>
          <a:lstStyle/>
          <a:p>
            <a:r>
              <a:rPr lang="en-US" sz="2400">
                <a:noFill/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932627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7200"/>
            <a:ext cx="2590800" cy="5940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1641" y="457200"/>
            <a:ext cx="2702559" cy="5791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2667000" cy="685800"/>
          </a:xfrm>
        </p:spPr>
        <p:txBody>
          <a:bodyPr/>
          <a:lstStyle/>
          <a:p>
            <a:r>
              <a:rPr lang="en-US" sz="2400" b="1" dirty="0" smtClean="0"/>
              <a:t>EXERCISES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825137"/>
            <a:ext cx="2743200" cy="80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685800"/>
            <a:ext cx="3810000" cy="5058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382713" y="228600"/>
            <a:ext cx="60848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</a:rPr>
              <a:t>INTEGRATION OF ABSOLUTE VALUE FUNCTION</a:t>
            </a:r>
          </a:p>
        </p:txBody>
      </p:sp>
      <p:pic>
        <p:nvPicPr>
          <p:cNvPr id="6554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2743200"/>
            <a:ext cx="3429000" cy="773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65541" name="Object 2"/>
          <p:cNvGraphicFramePr>
            <a:graphicFrameLocks noChangeAspect="1"/>
          </p:cNvGraphicFramePr>
          <p:nvPr/>
        </p:nvGraphicFramePr>
        <p:xfrm>
          <a:off x="990600" y="1752600"/>
          <a:ext cx="2819400" cy="1047750"/>
        </p:xfrm>
        <a:graphic>
          <a:graphicData uri="http://schemas.openxmlformats.org/presentationml/2006/ole">
            <p:oleObj spid="_x0000_s65541" name="Equation" r:id="rId6" imgW="1777680" imgH="660240" progId="Equation.3">
              <p:embed/>
            </p:oleObj>
          </a:graphicData>
        </a:graphic>
      </p:graphicFrame>
      <p:pic>
        <p:nvPicPr>
          <p:cNvPr id="65542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5250" y="3886200"/>
            <a:ext cx="5010150" cy="229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82713" y="228600"/>
            <a:ext cx="6084887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</a:rPr>
              <a:t>INTEGRATION OF ABSOLUTE VALUE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1219200"/>
            <a:ext cx="14049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</a:rPr>
              <a:t>EXAMPLE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057400" y="1066800"/>
          <a:ext cx="1666875" cy="698500"/>
        </p:xfrm>
        <a:graphic>
          <a:graphicData uri="http://schemas.openxmlformats.org/presentationml/2006/ole">
            <p:oleObj spid="_x0000_s3075" name="Equation" r:id="rId3" imgW="787320" imgH="33012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066800" y="2362200"/>
          <a:ext cx="7172325" cy="2740025"/>
        </p:xfrm>
        <a:graphic>
          <a:graphicData uri="http://schemas.openxmlformats.org/presentationml/2006/ole">
            <p:oleObj spid="_x0000_s3076" name="Equation" r:id="rId4" imgW="3390840" imgH="1295280" progId="Equation.3">
              <p:embed/>
            </p:oleObj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04800" y="1905000"/>
            <a:ext cx="1663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  <a:r>
              <a:rPr lang="en-US" sz="2400" baseline="30000"/>
              <a:t>st</a:t>
            </a:r>
            <a:r>
              <a:rPr lang="en-US" sz="2400"/>
              <a:t> solution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4648200" y="914400"/>
          <a:ext cx="2551113" cy="1276350"/>
        </p:xfrm>
        <a:graphic>
          <a:graphicData uri="http://schemas.openxmlformats.org/presentationml/2006/ole">
            <p:oleObj spid="_x0000_s3077" name="Equation" r:id="rId5" imgW="1320480" imgH="660240" progId="Equation.3">
              <p:embed/>
            </p:oleObj>
          </a:graphicData>
        </a:graphic>
      </p:graphicFrame>
      <p:sp>
        <p:nvSpPr>
          <p:cNvPr id="11" name="Arc 10"/>
          <p:cNvSpPr/>
          <p:nvPr/>
        </p:nvSpPr>
        <p:spPr>
          <a:xfrm rot="7991430">
            <a:off x="1397794" y="4013994"/>
            <a:ext cx="2447925" cy="242728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Arc 11"/>
          <p:cNvSpPr/>
          <p:nvPr/>
        </p:nvSpPr>
        <p:spPr>
          <a:xfrm rot="8498349">
            <a:off x="871538" y="5181600"/>
            <a:ext cx="1228725" cy="10255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39"/>
          <p:cNvGrpSpPr>
            <a:grpSpLocks/>
          </p:cNvGrpSpPr>
          <p:nvPr/>
        </p:nvGrpSpPr>
        <p:grpSpPr bwMode="auto">
          <a:xfrm>
            <a:off x="762000" y="5486398"/>
            <a:ext cx="3200400" cy="1082677"/>
            <a:chOff x="685800" y="5470158"/>
            <a:chExt cx="3200400" cy="108304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685800" y="5562266"/>
              <a:ext cx="3200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2019261" y="5600379"/>
              <a:ext cx="228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2444711" y="5600379"/>
              <a:ext cx="228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2841586" y="5600379"/>
              <a:ext cx="228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3238461" y="5600379"/>
              <a:ext cx="228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1608099" y="5600379"/>
              <a:ext cx="228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1192174" y="5600379"/>
              <a:ext cx="228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3619461" y="5600379"/>
              <a:ext cx="228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815937" y="5584497"/>
              <a:ext cx="22867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3"/>
            <p:cNvSpPr txBox="1">
              <a:spLocks noChangeArrowheads="1"/>
            </p:cNvSpPr>
            <p:nvPr/>
          </p:nvSpPr>
          <p:spPr bwMode="auto">
            <a:xfrm>
              <a:off x="1600200" y="579119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  <p:sp>
          <p:nvSpPr>
            <p:cNvPr id="24" name="TextBox 26"/>
            <p:cNvSpPr txBox="1">
              <a:spLocks noChangeArrowheads="1"/>
            </p:cNvSpPr>
            <p:nvPr/>
          </p:nvSpPr>
          <p:spPr bwMode="auto">
            <a:xfrm>
              <a:off x="1981200" y="579119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5" name="TextBox 27"/>
            <p:cNvSpPr txBox="1">
              <a:spLocks noChangeArrowheads="1"/>
            </p:cNvSpPr>
            <p:nvPr/>
          </p:nvSpPr>
          <p:spPr bwMode="auto">
            <a:xfrm>
              <a:off x="762000" y="5789952"/>
              <a:ext cx="389850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-2</a:t>
              </a:r>
            </a:p>
          </p:txBody>
        </p:sp>
        <p:sp>
          <p:nvSpPr>
            <p:cNvPr id="26" name="TextBox 28"/>
            <p:cNvSpPr txBox="1">
              <a:spLocks noChangeArrowheads="1"/>
            </p:cNvSpPr>
            <p:nvPr/>
          </p:nvSpPr>
          <p:spPr bwMode="auto">
            <a:xfrm>
              <a:off x="2819400" y="5791202"/>
              <a:ext cx="312906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27" name="TextBox 29"/>
            <p:cNvSpPr txBox="1">
              <a:spLocks noChangeArrowheads="1"/>
            </p:cNvSpPr>
            <p:nvPr/>
          </p:nvSpPr>
          <p:spPr bwMode="auto">
            <a:xfrm>
              <a:off x="2423410" y="5791202"/>
              <a:ext cx="312906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28" name="TextBox 30"/>
            <p:cNvSpPr txBox="1">
              <a:spLocks noChangeArrowheads="1"/>
            </p:cNvSpPr>
            <p:nvPr/>
          </p:nvSpPr>
          <p:spPr bwMode="auto">
            <a:xfrm>
              <a:off x="3216640" y="5791202"/>
              <a:ext cx="312906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9" name="TextBox 31"/>
            <p:cNvSpPr txBox="1">
              <a:spLocks noChangeArrowheads="1"/>
            </p:cNvSpPr>
            <p:nvPr/>
          </p:nvSpPr>
          <p:spPr bwMode="auto">
            <a:xfrm>
              <a:off x="1143000" y="5791206"/>
              <a:ext cx="389850" cy="3693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990600" y="6248400"/>
            <a:ext cx="609600" cy="304800"/>
          </p:xfrm>
          <a:graphic>
            <a:graphicData uri="http://schemas.openxmlformats.org/presentationml/2006/ole">
              <p:oleObj spid="_x0000_s3078" name="Equation" r:id="rId6" imgW="355320" imgH="177480" progId="Equation.3">
                <p:embed/>
              </p:oleObj>
            </a:graphicData>
          </a:graphic>
        </p:graphicFrame>
      </p:grpSp>
      <p:graphicFrame>
        <p:nvGraphicFramePr>
          <p:cNvPr id="31" name="Object 7"/>
          <p:cNvGraphicFramePr>
            <a:graphicFrameLocks noChangeAspect="1"/>
          </p:cNvGraphicFramePr>
          <p:nvPr/>
        </p:nvGraphicFramePr>
        <p:xfrm>
          <a:off x="2438400" y="6400800"/>
          <a:ext cx="685800" cy="342900"/>
        </p:xfrm>
        <a:graphic>
          <a:graphicData uri="http://schemas.openxmlformats.org/presentationml/2006/ole">
            <p:oleObj spid="_x0000_s3079" name="Equation" r:id="rId7" imgW="35532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143000" y="0"/>
            <a:ext cx="170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nd</a:t>
            </a:r>
            <a:r>
              <a:rPr lang="en-US" sz="2400" dirty="0">
                <a:latin typeface="+mn-lt"/>
              </a:rPr>
              <a:t>  solution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2057400" y="609600"/>
          <a:ext cx="2209800" cy="1689100"/>
        </p:xfrm>
        <a:graphic>
          <a:graphicData uri="http://schemas.openxmlformats.org/presentationml/2006/ole">
            <p:oleObj spid="_x0000_s4098" name="Equation" r:id="rId3" imgW="1511280" imgH="11556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099" name="Equation" r:id="rId4" imgW="114120" imgH="215640" progId="Equation.3">
              <p:embed/>
            </p:oleObj>
          </a:graphicData>
        </a:graphic>
      </p:graphicFrame>
      <p:cxnSp>
        <p:nvCxnSpPr>
          <p:cNvPr id="5" name="Straight Connector 4"/>
          <p:cNvCxnSpPr/>
          <p:nvPr/>
        </p:nvCxnSpPr>
        <p:spPr>
          <a:xfrm rot="5400000">
            <a:off x="5867400" y="223996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501481" y="2224882"/>
            <a:ext cx="27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949281" y="2270919"/>
            <a:ext cx="27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568281" y="2270919"/>
            <a:ext cx="27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330281" y="2270919"/>
            <a:ext cx="27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7711281" y="2286794"/>
            <a:ext cx="27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80150" y="1981200"/>
            <a:ext cx="19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19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8400" y="1371600"/>
            <a:ext cx="19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8400" y="1066800"/>
            <a:ext cx="19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5822950" y="2438400"/>
            <a:ext cx="39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6" name="TextBox 30"/>
          <p:cNvSpPr txBox="1">
            <a:spLocks noChangeArrowheads="1"/>
          </p:cNvSpPr>
          <p:nvPr/>
        </p:nvSpPr>
        <p:spPr bwMode="auto">
          <a:xfrm>
            <a:off x="6553200" y="23622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" name="TextBox 31"/>
          <p:cNvSpPr txBox="1">
            <a:spLocks noChangeArrowheads="1"/>
          </p:cNvSpPr>
          <p:nvPr/>
        </p:nvSpPr>
        <p:spPr bwMode="auto">
          <a:xfrm>
            <a:off x="5426075" y="2438400"/>
            <a:ext cx="39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7696200" y="2362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9" name="TextBox 33"/>
          <p:cNvSpPr txBox="1">
            <a:spLocks noChangeArrowheads="1"/>
          </p:cNvSpPr>
          <p:nvPr/>
        </p:nvSpPr>
        <p:spPr bwMode="auto">
          <a:xfrm>
            <a:off x="7315200" y="23622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0" name="TextBox 34"/>
          <p:cNvSpPr txBox="1">
            <a:spLocks noChangeArrowheads="1"/>
          </p:cNvSpPr>
          <p:nvPr/>
        </p:nvSpPr>
        <p:spPr bwMode="auto">
          <a:xfrm>
            <a:off x="6934200" y="23622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4953000" y="457200"/>
            <a:ext cx="3352800" cy="2971800"/>
            <a:chOff x="4953000" y="457200"/>
            <a:chExt cx="3352800" cy="2971800"/>
          </a:xfrm>
        </p:grpSpPr>
        <p:cxnSp>
          <p:nvCxnSpPr>
            <p:cNvPr id="22" name="Straight Arrow Connector 21"/>
            <p:cNvCxnSpPr/>
            <p:nvPr/>
          </p:nvCxnSpPr>
          <p:spPr>
            <a:xfrm rot="16200000" flipH="1">
              <a:off x="4876800" y="1905000"/>
              <a:ext cx="2971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953000" y="2209800"/>
              <a:ext cx="3352800" cy="76200"/>
            </a:xfrm>
            <a:prstGeom prst="straightConnector1">
              <a:avLst/>
            </a:prstGeom>
            <a:ln>
              <a:headEnd type="arrow"/>
              <a:tailEnd type="arrow"/>
            </a:ln>
            <a:effectLst>
              <a:innerShdw blurRad="63500" dist="50800" dir="13500000">
                <a:schemeClr val="tx2"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 flipV="1">
              <a:off x="7277100" y="1638300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324600" y="1066800"/>
              <a:ext cx="1524000" cy="11430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5372100" y="1943100"/>
              <a:ext cx="533400" cy="0"/>
            </a:xfrm>
            <a:prstGeom prst="line">
              <a:avLst/>
            </a:prstGeom>
            <a:effectLst>
              <a:innerShdw blurRad="63500" dist="50800" dir="13500000">
                <a:schemeClr val="tx2"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5638800" y="1676400"/>
              <a:ext cx="685800" cy="533400"/>
            </a:xfrm>
            <a:prstGeom prst="line">
              <a:avLst/>
            </a:prstGeom>
            <a:ln>
              <a:headEnd type="oval"/>
              <a:tailEnd type="oval"/>
            </a:ln>
            <a:effectLst>
              <a:innerShdw blurRad="63500" dist="50800" dir="13500000">
                <a:schemeClr val="tx2"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47"/>
          <p:cNvSpPr txBox="1">
            <a:spLocks noChangeArrowheads="1"/>
          </p:cNvSpPr>
          <p:nvPr/>
        </p:nvSpPr>
        <p:spPr bwMode="auto">
          <a:xfrm>
            <a:off x="7772400" y="6858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(4,4)</a:t>
            </a:r>
          </a:p>
        </p:txBody>
      </p:sp>
      <p:sp>
        <p:nvSpPr>
          <p:cNvPr id="29" name="TextBox 48"/>
          <p:cNvSpPr txBox="1">
            <a:spLocks noChangeArrowheads="1"/>
          </p:cNvSpPr>
          <p:nvPr/>
        </p:nvSpPr>
        <p:spPr bwMode="auto">
          <a:xfrm>
            <a:off x="5257800" y="1230313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(-2,2)</a:t>
            </a:r>
          </a:p>
        </p:txBody>
      </p:sp>
      <p:sp>
        <p:nvSpPr>
          <p:cNvPr id="30" name="TextBox 50"/>
          <p:cNvSpPr txBox="1">
            <a:spLocks noChangeArrowheads="1"/>
          </p:cNvSpPr>
          <p:nvPr/>
        </p:nvSpPr>
        <p:spPr bwMode="auto">
          <a:xfrm>
            <a:off x="6248400" y="2362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</a:t>
            </a:r>
          </a:p>
        </p:txBody>
      </p:sp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762000" y="2895600"/>
          <a:ext cx="1981200" cy="1865313"/>
        </p:xfrm>
        <a:graphic>
          <a:graphicData uri="http://schemas.openxmlformats.org/presentationml/2006/ole">
            <p:oleObj spid="_x0000_s4100" name="Equation" r:id="rId5" imgW="1091880" imgH="1028520" progId="Equation.3">
              <p:embed/>
            </p:oleObj>
          </a:graphicData>
        </a:graphic>
      </p:graphicFrame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3886200" y="3124200"/>
          <a:ext cx="2403475" cy="1676400"/>
        </p:xfrm>
        <a:graphic>
          <a:graphicData uri="http://schemas.openxmlformats.org/presentationml/2006/ole">
            <p:oleObj spid="_x0000_s4101" name="Equation" r:id="rId6" imgW="109188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295400" y="762000"/>
          <a:ext cx="1436688" cy="533400"/>
        </p:xfrm>
        <a:graphic>
          <a:graphicData uri="http://schemas.openxmlformats.org/presentationml/2006/ole">
            <p:oleObj spid="_x0000_s5122" name="Equation" r:id="rId3" imgW="888840" imgH="330120" progId="Equation.3">
              <p:embed/>
            </p:oleObj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457200" y="1828800"/>
            <a:ext cx="16637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</a:t>
            </a:r>
            <a:r>
              <a:rPr lang="en-US" sz="2400" baseline="30000"/>
              <a:t>st</a:t>
            </a:r>
            <a:r>
              <a:rPr lang="en-US" sz="2400"/>
              <a:t> solution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33400" y="2590800"/>
          <a:ext cx="3873500" cy="762000"/>
        </p:xfrm>
        <a:graphic>
          <a:graphicData uri="http://schemas.openxmlformats.org/presentationml/2006/ole">
            <p:oleObj spid="_x0000_s5123" name="Equation" r:id="rId4" imgW="232380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5124" name="Equation" r:id="rId5" imgW="114120" imgH="215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57200" y="3657600"/>
          <a:ext cx="4368800" cy="2286000"/>
        </p:xfrm>
        <a:graphic>
          <a:graphicData uri="http://schemas.openxmlformats.org/presentationml/2006/ole">
            <p:oleObj spid="_x0000_s5125" name="Equation" r:id="rId6" imgW="2425680" imgH="1269720" progId="Equation.3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/>
          <p:cNvSpPr txBox="1">
            <a:spLocks noChangeArrowheads="1"/>
          </p:cNvSpPr>
          <p:nvPr/>
        </p:nvSpPr>
        <p:spPr bwMode="auto">
          <a:xfrm>
            <a:off x="1219200" y="381000"/>
            <a:ext cx="1704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2</a:t>
            </a:r>
            <a:r>
              <a:rPr lang="en-US" sz="2400" baseline="30000" dirty="0">
                <a:latin typeface="+mn-lt"/>
              </a:rPr>
              <a:t>nd</a:t>
            </a:r>
            <a:r>
              <a:rPr lang="en-US" sz="2400" dirty="0">
                <a:latin typeface="+mn-lt"/>
              </a:rPr>
              <a:t>  solution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828800" y="1130300"/>
          <a:ext cx="2209800" cy="1689100"/>
        </p:xfrm>
        <a:graphic>
          <a:graphicData uri="http://schemas.openxmlformats.org/presentationml/2006/ole">
            <p:oleObj spid="_x0000_s6146" name="Equation" r:id="rId3" imgW="1511280" imgH="11556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6147" name="Equation" r:id="rId4" imgW="114120" imgH="215640" progId="Equation.3">
              <p:embed/>
            </p:oleObj>
          </a:graphicData>
        </a:graphic>
      </p:graphicFrame>
      <p:cxnSp>
        <p:nvCxnSpPr>
          <p:cNvPr id="5" name="Straight Connector 4"/>
          <p:cNvCxnSpPr/>
          <p:nvPr/>
        </p:nvCxnSpPr>
        <p:spPr>
          <a:xfrm rot="5400000">
            <a:off x="5867400" y="2239963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5400000">
            <a:off x="5501481" y="2224882"/>
            <a:ext cx="274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5400000">
            <a:off x="6949281" y="2270919"/>
            <a:ext cx="27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6568281" y="2270919"/>
            <a:ext cx="27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7330281" y="2270919"/>
            <a:ext cx="27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120481" y="2270919"/>
            <a:ext cx="27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80150" y="1981200"/>
            <a:ext cx="19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248400" y="1676400"/>
            <a:ext cx="19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48400" y="1371600"/>
            <a:ext cx="19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8400" y="1066800"/>
            <a:ext cx="1968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5822950" y="2438400"/>
            <a:ext cx="39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</a:p>
        </p:txBody>
      </p:sp>
      <p:sp>
        <p:nvSpPr>
          <p:cNvPr id="16" name="TextBox 30"/>
          <p:cNvSpPr txBox="1">
            <a:spLocks noChangeArrowheads="1"/>
          </p:cNvSpPr>
          <p:nvPr/>
        </p:nvSpPr>
        <p:spPr bwMode="auto">
          <a:xfrm>
            <a:off x="6553200" y="23622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" name="TextBox 31"/>
          <p:cNvSpPr txBox="1">
            <a:spLocks noChangeArrowheads="1"/>
          </p:cNvSpPr>
          <p:nvPr/>
        </p:nvSpPr>
        <p:spPr bwMode="auto">
          <a:xfrm>
            <a:off x="5426075" y="2438400"/>
            <a:ext cx="390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8" name="TextBox 32"/>
          <p:cNvSpPr txBox="1">
            <a:spLocks noChangeArrowheads="1"/>
          </p:cNvSpPr>
          <p:nvPr/>
        </p:nvSpPr>
        <p:spPr bwMode="auto">
          <a:xfrm>
            <a:off x="5014913" y="2436813"/>
            <a:ext cx="457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-3</a:t>
            </a:r>
          </a:p>
        </p:txBody>
      </p:sp>
      <p:sp>
        <p:nvSpPr>
          <p:cNvPr id="19" name="TextBox 33"/>
          <p:cNvSpPr txBox="1">
            <a:spLocks noChangeArrowheads="1"/>
          </p:cNvSpPr>
          <p:nvPr/>
        </p:nvSpPr>
        <p:spPr bwMode="auto">
          <a:xfrm>
            <a:off x="7315200" y="23622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0" name="TextBox 34"/>
          <p:cNvSpPr txBox="1">
            <a:spLocks noChangeArrowheads="1"/>
          </p:cNvSpPr>
          <p:nvPr/>
        </p:nvSpPr>
        <p:spPr bwMode="auto">
          <a:xfrm>
            <a:off x="6934200" y="236220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1" name="TextBox 47"/>
          <p:cNvSpPr txBox="1">
            <a:spLocks noChangeArrowheads="1"/>
          </p:cNvSpPr>
          <p:nvPr/>
        </p:nvSpPr>
        <p:spPr bwMode="auto">
          <a:xfrm>
            <a:off x="7391400" y="1295400"/>
            <a:ext cx="6588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(3,2)</a:t>
            </a:r>
          </a:p>
        </p:txBody>
      </p:sp>
      <p:sp>
        <p:nvSpPr>
          <p:cNvPr id="22" name="TextBox 48"/>
          <p:cNvSpPr txBox="1">
            <a:spLocks noChangeArrowheads="1"/>
          </p:cNvSpPr>
          <p:nvPr/>
        </p:nvSpPr>
        <p:spPr bwMode="auto">
          <a:xfrm>
            <a:off x="4953000" y="609600"/>
            <a:ext cx="736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(-3,4)</a:t>
            </a:r>
          </a:p>
        </p:txBody>
      </p:sp>
      <p:sp>
        <p:nvSpPr>
          <p:cNvPr id="23" name="TextBox 50"/>
          <p:cNvSpPr txBox="1">
            <a:spLocks noChangeArrowheads="1"/>
          </p:cNvSpPr>
          <p:nvPr/>
        </p:nvSpPr>
        <p:spPr bwMode="auto">
          <a:xfrm>
            <a:off x="6248400" y="2362200"/>
            <a:ext cx="304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</a:t>
            </a:r>
          </a:p>
        </p:txBody>
      </p:sp>
      <p:graphicFrame>
        <p:nvGraphicFramePr>
          <p:cNvPr id="24" name="Object 4"/>
          <p:cNvGraphicFramePr>
            <a:graphicFrameLocks noChangeAspect="1"/>
          </p:cNvGraphicFramePr>
          <p:nvPr/>
        </p:nvGraphicFramePr>
        <p:xfrm>
          <a:off x="762000" y="3240088"/>
          <a:ext cx="1981200" cy="1865312"/>
        </p:xfrm>
        <a:graphic>
          <a:graphicData uri="http://schemas.openxmlformats.org/presentationml/2006/ole">
            <p:oleObj spid="_x0000_s6148" name="Equation" r:id="rId5" imgW="1091880" imgH="1028520" progId="Equation.3">
              <p:embed/>
            </p:oleObj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3676650" y="3352800"/>
          <a:ext cx="2822575" cy="1676400"/>
        </p:xfrm>
        <a:graphic>
          <a:graphicData uri="http://schemas.openxmlformats.org/presentationml/2006/ole">
            <p:oleObj spid="_x0000_s6149" name="Equation" r:id="rId6" imgW="1282680" imgH="761760" progId="Equation.3">
              <p:embed/>
            </p:oleObj>
          </a:graphicData>
        </a:graphic>
      </p:graphicFrame>
      <p:grpSp>
        <p:nvGrpSpPr>
          <p:cNvPr id="26" name="Group 31"/>
          <p:cNvGrpSpPr>
            <a:grpSpLocks/>
          </p:cNvGrpSpPr>
          <p:nvPr/>
        </p:nvGrpSpPr>
        <p:grpSpPr bwMode="auto">
          <a:xfrm>
            <a:off x="4953000" y="457200"/>
            <a:ext cx="3352800" cy="2971800"/>
            <a:chOff x="4953000" y="457200"/>
            <a:chExt cx="3352800" cy="2971800"/>
          </a:xfrm>
        </p:grpSpPr>
        <p:cxnSp>
          <p:nvCxnSpPr>
            <p:cNvPr id="27" name="Straight Arrow Connector 26"/>
            <p:cNvCxnSpPr/>
            <p:nvPr/>
          </p:nvCxnSpPr>
          <p:spPr>
            <a:xfrm rot="16200000" flipH="1">
              <a:off x="4876800" y="1905000"/>
              <a:ext cx="2971800" cy="762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953000" y="2209800"/>
              <a:ext cx="3352800" cy="76200"/>
            </a:xfrm>
            <a:prstGeom prst="straightConnector1">
              <a:avLst/>
            </a:prstGeom>
            <a:ln>
              <a:headEnd type="arrow"/>
              <a:tailEnd type="arrow"/>
            </a:ln>
            <a:effectLst>
              <a:innerShdw blurRad="63500" dist="50800" dir="13500000">
                <a:schemeClr val="tx2"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7200900" y="1943100"/>
              <a:ext cx="53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6705600" y="1676400"/>
              <a:ext cx="762000" cy="533400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0800000">
              <a:off x="5257800" y="1066800"/>
              <a:ext cx="1447800" cy="1143000"/>
            </a:xfrm>
            <a:prstGeom prst="line">
              <a:avLst/>
            </a:prstGeom>
            <a:ln>
              <a:headEnd type="oval"/>
              <a:tailEnd type="oval"/>
            </a:ln>
            <a:effectLst>
              <a:innerShdw blurRad="63500" dist="50800" dir="13500000">
                <a:schemeClr val="tx2">
                  <a:alpha val="50000"/>
                </a:schemeClr>
              </a:inn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686301" y="1638300"/>
              <a:ext cx="1143000" cy="3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838200"/>
          </a:xfrm>
        </p:spPr>
        <p:txBody>
          <a:bodyPr/>
          <a:lstStyle/>
          <a:p>
            <a:r>
              <a:rPr lang="en-US" sz="2400" b="1" dirty="0" smtClean="0">
                <a:latin typeface="+mn-lt"/>
              </a:rPr>
              <a:t>OBJECTIVES</a:t>
            </a:r>
            <a:endParaRPr lang="en-US" sz="24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200400"/>
          </a:xfrm>
        </p:spPr>
        <p:txBody>
          <a:bodyPr/>
          <a:lstStyle/>
          <a:p>
            <a:pPr marL="0" indent="0" algn="just" fontAlgn="auto">
              <a:spcAft>
                <a:spcPts val="0"/>
              </a:spcAft>
              <a:buNone/>
              <a:defRPr/>
            </a:pPr>
            <a:r>
              <a:rPr lang="en-US" sz="2400" b="1" dirty="0" smtClean="0"/>
              <a:t>At </a:t>
            </a:r>
            <a:r>
              <a:rPr lang="en-US" sz="2400" b="1" dirty="0"/>
              <a:t>the end of the </a:t>
            </a:r>
            <a:r>
              <a:rPr lang="en-US" sz="2400" b="1" dirty="0" smtClean="0"/>
              <a:t>lesson, </a:t>
            </a:r>
            <a:r>
              <a:rPr lang="en-US" sz="2400" b="1" dirty="0"/>
              <a:t>the students are </a:t>
            </a:r>
            <a:r>
              <a:rPr lang="en-US" sz="2400" b="1" dirty="0" smtClean="0"/>
              <a:t>   expected </a:t>
            </a:r>
            <a:r>
              <a:rPr lang="en-US" sz="2400" b="1" dirty="0"/>
              <a:t>to:</a:t>
            </a:r>
          </a:p>
          <a:p>
            <a:pPr algn="just">
              <a:defRPr/>
            </a:pPr>
            <a:r>
              <a:rPr lang="en-US" sz="2400" dirty="0"/>
              <a:t>d</a:t>
            </a:r>
            <a:r>
              <a:rPr lang="en-US" sz="2400" dirty="0" smtClean="0"/>
              <a:t>efine </a:t>
            </a:r>
            <a:r>
              <a:rPr lang="en-US" sz="2400" dirty="0"/>
              <a:t>and interpret definite </a:t>
            </a:r>
            <a:r>
              <a:rPr lang="en-US" sz="2400" dirty="0" smtClean="0"/>
              <a:t>integral.</a:t>
            </a:r>
            <a:endParaRPr lang="en-US" sz="2400" dirty="0"/>
          </a:p>
          <a:p>
            <a:pPr algn="just">
              <a:defRPr/>
            </a:pPr>
            <a:r>
              <a:rPr lang="en-US" sz="2400" dirty="0"/>
              <a:t>i</a:t>
            </a:r>
            <a:r>
              <a:rPr lang="en-US" sz="2400" dirty="0" smtClean="0"/>
              <a:t>dentify </a:t>
            </a:r>
            <a:r>
              <a:rPr lang="en-US" sz="2400" dirty="0"/>
              <a:t>and distinguish the different properties of </a:t>
            </a:r>
            <a:r>
              <a:rPr lang="en-US" sz="2400" dirty="0" smtClean="0"/>
              <a:t>the </a:t>
            </a:r>
            <a:r>
              <a:rPr lang="en-US" sz="2400" dirty="0"/>
              <a:t>definite </a:t>
            </a:r>
            <a:r>
              <a:rPr lang="en-US" sz="2400" dirty="0" smtClean="0"/>
              <a:t>integrals. </a:t>
            </a:r>
            <a:endParaRPr lang="en-US" sz="2400" dirty="0"/>
          </a:p>
          <a:p>
            <a:pPr algn="just">
              <a:defRPr/>
            </a:pPr>
            <a:r>
              <a:rPr lang="en-US" sz="2400" dirty="0"/>
              <a:t>e</a:t>
            </a:r>
            <a:r>
              <a:rPr lang="en-US" sz="2400" dirty="0" smtClean="0"/>
              <a:t>valuate </a:t>
            </a:r>
            <a:r>
              <a:rPr lang="en-US" sz="2400" dirty="0"/>
              <a:t>definite </a:t>
            </a:r>
            <a:r>
              <a:rPr lang="en-US" sz="2400" dirty="0" smtClean="0"/>
              <a:t>integrals.</a:t>
            </a:r>
          </a:p>
          <a:p>
            <a:pPr algn="just">
              <a:defRPr/>
            </a:pPr>
            <a:r>
              <a:rPr lang="en-US" sz="2400" dirty="0" smtClean="0"/>
              <a:t>understand and use the mean Value Theorem for Integrals.</a:t>
            </a:r>
          </a:p>
          <a:p>
            <a:pPr algn="just">
              <a:defRPr/>
            </a:pPr>
            <a:r>
              <a:rPr lang="en-US" sz="2400" dirty="0" smtClean="0"/>
              <a:t>find the average value of a function over a closed interval.</a:t>
            </a:r>
            <a:endParaRPr lang="en-US" sz="2400" dirty="0"/>
          </a:p>
          <a:p>
            <a:pPr marL="0" indent="0">
              <a:buNone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92173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133600"/>
            <a:ext cx="1976437" cy="1826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38625" y="2057400"/>
            <a:ext cx="2847975" cy="2038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609600"/>
            <a:ext cx="2667000" cy="685800"/>
          </a:xfrm>
        </p:spPr>
        <p:txBody>
          <a:bodyPr/>
          <a:lstStyle/>
          <a:p>
            <a:r>
              <a:rPr lang="en-US" sz="2400" b="1" dirty="0" smtClean="0"/>
              <a:t>EXERCISES</a:t>
            </a:r>
            <a:endParaRPr lang="en-US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28800" y="381000"/>
            <a:ext cx="59991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</a:rPr>
              <a:t>INTEGRATION OF ODD AND EVEN FUNCTIONS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38200" y="1066800"/>
            <a:ext cx="7704138" cy="4419600"/>
            <a:chOff x="685800" y="1981200"/>
            <a:chExt cx="7704138" cy="4419600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838200" y="1981200"/>
            <a:ext cx="4419600" cy="1606550"/>
          </p:xfrm>
          <a:graphic>
            <a:graphicData uri="http://schemas.openxmlformats.org/presentationml/2006/ole">
              <p:oleObj spid="_x0000_s1026" name="Equation" r:id="rId3" imgW="2514600" imgH="914400" progId="Equation.3">
                <p:embed/>
              </p:oleObj>
            </a:graphicData>
          </a:graphic>
        </p:graphicFrame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762000" y="3962400"/>
            <a:ext cx="7250112" cy="381000"/>
          </p:xfrm>
          <a:graphic>
            <a:graphicData uri="http://schemas.openxmlformats.org/presentationml/2006/ole">
              <p:oleObj spid="_x0000_s1027" name="Equation" r:id="rId4" imgW="3860640" imgH="203040" progId="Equation.3">
                <p:embed/>
              </p:oleObj>
            </a:graphicData>
          </a:graphic>
        </p:graphicFrame>
        <p:graphicFrame>
          <p:nvGraphicFramePr>
            <p:cNvPr id="8" name="Object 6"/>
            <p:cNvGraphicFramePr>
              <a:graphicFrameLocks noChangeAspect="1"/>
            </p:cNvGraphicFramePr>
            <p:nvPr/>
          </p:nvGraphicFramePr>
          <p:xfrm>
            <a:off x="762000" y="5495925"/>
            <a:ext cx="7196137" cy="371475"/>
          </p:xfrm>
          <a:graphic>
            <a:graphicData uri="http://schemas.openxmlformats.org/presentationml/2006/ole">
              <p:oleObj spid="_x0000_s1028" name="Equation" r:id="rId5" imgW="3936960" imgH="203040" progId="Equation.3">
                <p:embed/>
              </p:oleObj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85800" y="4343400"/>
              <a:ext cx="7704138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The graph of an even function is symmetric about the y-axis.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2637" y="5938837"/>
              <a:ext cx="7599363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+mn-lt"/>
                  <a:cs typeface="+mn-cs"/>
                </a:rPr>
                <a:t>The graph of an odd function is symmetric about the origin.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001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219200"/>
            <a:ext cx="381086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3276600" cy="416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914400"/>
            <a:ext cx="7010400" cy="280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2707" name="Object 2"/>
          <p:cNvGraphicFramePr>
            <a:graphicFrameLocks noChangeAspect="1"/>
          </p:cNvGraphicFramePr>
          <p:nvPr/>
        </p:nvGraphicFramePr>
        <p:xfrm>
          <a:off x="914400" y="4495800"/>
          <a:ext cx="6989763" cy="982663"/>
        </p:xfrm>
        <a:graphic>
          <a:graphicData uri="http://schemas.openxmlformats.org/presentationml/2006/ole">
            <p:oleObj spid="_x0000_s72707" name="Equation" r:id="rId4" imgW="2984400" imgH="419040" progId="Equation.3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304800"/>
            <a:ext cx="4613564" cy="831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3"/>
          <a:srcRect r="26371"/>
          <a:stretch>
            <a:fillRect/>
          </a:stretch>
        </p:blipFill>
        <p:spPr bwMode="auto">
          <a:xfrm>
            <a:off x="0" y="1295400"/>
            <a:ext cx="6096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914400"/>
            <a:ext cx="3053611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2133600" cy="533400"/>
          </a:xfrm>
        </p:spPr>
        <p:txBody>
          <a:bodyPr/>
          <a:lstStyle/>
          <a:p>
            <a:r>
              <a:rPr lang="en-US" sz="2400" b="1" dirty="0" smtClean="0"/>
              <a:t>EXAMPLE</a:t>
            </a:r>
            <a:endParaRPr lang="en-US" sz="2400" b="1" dirty="0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800600"/>
            <a:ext cx="8076473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81200" y="5715000"/>
            <a:ext cx="3952875" cy="85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011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20400" y="228600"/>
            <a:ext cx="521380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INTEGRATION OF PIECEWISE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990600"/>
            <a:ext cx="14045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+mn-cs"/>
              </a:rPr>
              <a:t>EXAMPLE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623888" y="1752600"/>
          <a:ext cx="5724525" cy="1371600"/>
        </p:xfrm>
        <a:graphic>
          <a:graphicData uri="http://schemas.openxmlformats.org/presentationml/2006/ole">
            <p:oleObj spid="_x0000_s7170" name="Equation" r:id="rId3" imgW="2755800" imgH="660240" progId="Equation.3">
              <p:embed/>
            </p:oleObj>
          </a:graphicData>
        </a:graphic>
      </p:graphicFrame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28600" y="2971800"/>
            <a:ext cx="12477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solution</a:t>
            </a: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346200" y="3352800"/>
          <a:ext cx="5232400" cy="2352675"/>
        </p:xfrm>
        <a:graphic>
          <a:graphicData uri="http://schemas.openxmlformats.org/presentationml/2006/ole">
            <p:oleObj spid="_x0000_s7171" name="Equation" r:id="rId4" imgW="2654280" imgH="1193760" progId="Equation.3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247650" y="1516063"/>
          <a:ext cx="8848725" cy="3981450"/>
        </p:xfrm>
        <a:graphic>
          <a:graphicData uri="http://schemas.openxmlformats.org/presentationml/2006/ole">
            <p:oleObj spid="_x0000_s8194" name="Equation" r:id="rId3" imgW="3111480" imgH="1396800" progId="Equation.3">
              <p:embed/>
            </p:oleObj>
          </a:graphicData>
        </a:graphic>
      </p:graphicFrame>
      <p:sp>
        <p:nvSpPr>
          <p:cNvPr id="3" name="Rectangle 2"/>
          <p:cNvSpPr/>
          <p:nvPr/>
        </p:nvSpPr>
        <p:spPr>
          <a:xfrm>
            <a:off x="990600" y="457200"/>
            <a:ext cx="151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400" b="1" dirty="0">
                <a:latin typeface="+mj-lt"/>
                <a:ea typeface="+mj-ea"/>
                <a:cs typeface="+mj-cs"/>
              </a:rPr>
              <a:t>EXERCISES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50838" y="1446213"/>
          <a:ext cx="8472487" cy="4032250"/>
        </p:xfrm>
        <a:graphic>
          <a:graphicData uri="http://schemas.openxmlformats.org/presentationml/2006/ole">
            <p:oleObj spid="_x0000_s9218" name="Equation" r:id="rId3" imgW="3047760" imgH="1447560" progId="Equation.3">
              <p:embed/>
            </p:oleObj>
          </a:graphicData>
        </a:graphic>
      </p:graphicFrame>
      <p:sp>
        <p:nvSpPr>
          <p:cNvPr id="5" name="Rectangle 4"/>
          <p:cNvSpPr/>
          <p:nvPr/>
        </p:nvSpPr>
        <p:spPr>
          <a:xfrm>
            <a:off x="990600" y="304800"/>
            <a:ext cx="15115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</a:rPr>
              <a:t>EXERCISES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3760" t="14493" r="5046" b="28986"/>
          <a:stretch>
            <a:fillRect/>
          </a:stretch>
        </p:blipFill>
        <p:spPr bwMode="auto">
          <a:xfrm>
            <a:off x="2362200" y="685800"/>
            <a:ext cx="4495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657600" y="2438400"/>
            <a:ext cx="3460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cs typeface="+mn-cs"/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0200" y="2438400"/>
            <a:ext cx="336550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latin typeface="+mn-lt"/>
                <a:cs typeface="+mn-cs"/>
              </a:rPr>
              <a:t>c</a:t>
            </a:r>
          </a:p>
        </p:txBody>
      </p:sp>
      <p:cxnSp>
        <p:nvCxnSpPr>
          <p:cNvPr id="9" name="Curved Connector 8"/>
          <p:cNvCxnSpPr/>
          <p:nvPr/>
        </p:nvCxnSpPr>
        <p:spPr>
          <a:xfrm rot="5400000">
            <a:off x="3543300" y="1333500"/>
            <a:ext cx="609600" cy="5334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/>
          <p:nvPr/>
        </p:nvCxnSpPr>
        <p:spPr>
          <a:xfrm rot="10800000">
            <a:off x="6400800" y="1676400"/>
            <a:ext cx="1219200" cy="76200"/>
          </a:xfrm>
          <a:prstGeom prst="curvedConnector3">
            <a:avLst>
              <a:gd name="adj1" fmla="val 3026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4"/>
          <p:cNvSpPr txBox="1">
            <a:spLocks noChangeArrowheads="1"/>
          </p:cNvSpPr>
          <p:nvPr/>
        </p:nvSpPr>
        <p:spPr bwMode="auto">
          <a:xfrm>
            <a:off x="3505200" y="990600"/>
            <a:ext cx="1190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Area =0.8</a:t>
            </a:r>
          </a:p>
        </p:txBody>
      </p:sp>
      <p:sp>
        <p:nvSpPr>
          <p:cNvPr id="12" name="TextBox 25"/>
          <p:cNvSpPr txBox="1">
            <a:spLocks noChangeArrowheads="1"/>
          </p:cNvSpPr>
          <p:nvPr/>
        </p:nvSpPr>
        <p:spPr bwMode="auto">
          <a:xfrm>
            <a:off x="5943600" y="3429000"/>
            <a:ext cx="1190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Area =2.6</a:t>
            </a:r>
          </a:p>
        </p:txBody>
      </p: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7620000" y="1600200"/>
            <a:ext cx="1190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Area =1.5</a:t>
            </a:r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628775" y="4038600"/>
          <a:ext cx="5838825" cy="2676525"/>
        </p:xfrm>
        <a:graphic>
          <a:graphicData uri="http://schemas.openxmlformats.org/presentationml/2006/ole">
            <p:oleObj spid="_x0000_s10242" name="Equation" r:id="rId4" imgW="2247840" imgH="1079280" progId="Equation.3">
              <p:embed/>
            </p:oleObj>
          </a:graphicData>
        </a:graphic>
      </p:graphicFrame>
      <p:cxnSp>
        <p:nvCxnSpPr>
          <p:cNvPr id="15" name="Curved Connector 14"/>
          <p:cNvCxnSpPr/>
          <p:nvPr/>
        </p:nvCxnSpPr>
        <p:spPr>
          <a:xfrm rot="10800000">
            <a:off x="4953000" y="3200400"/>
            <a:ext cx="990600" cy="3365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2200" y="2667000"/>
            <a:ext cx="34657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  <a:cs typeface="+mn-cs"/>
              </a:rPr>
              <a:t>d</a:t>
            </a:r>
            <a:endParaRPr lang="en-US" sz="2400" dirty="0">
              <a:latin typeface="+mn-lt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63458" y="2510135"/>
            <a:ext cx="33214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</a:t>
            </a:r>
            <a:endParaRPr lang="en-US" sz="24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317625" y="468313"/>
            <a:ext cx="11969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Answers :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769938" y="1141413"/>
          <a:ext cx="2774950" cy="992187"/>
        </p:xfrm>
        <a:graphic>
          <a:graphicData uri="http://schemas.openxmlformats.org/presentationml/2006/ole">
            <p:oleObj spid="_x0000_s11266" name="Equation" r:id="rId3" imgW="927000" imgH="330120" progId="Equation.3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784225" y="2286000"/>
          <a:ext cx="3082925" cy="990600"/>
        </p:xfrm>
        <a:graphic>
          <a:graphicData uri="http://schemas.openxmlformats.org/presentationml/2006/ole">
            <p:oleObj spid="_x0000_s11267" name="Equation" r:id="rId4" imgW="1028520" imgH="330120" progId="Equation.3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25475" y="4876800"/>
          <a:ext cx="5440363" cy="965200"/>
        </p:xfrm>
        <a:graphic>
          <a:graphicData uri="http://schemas.openxmlformats.org/presentationml/2006/ole">
            <p:oleObj spid="_x0000_s11268" name="Equation" r:id="rId5" imgW="1866600" imgH="33012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779463" y="3581400"/>
          <a:ext cx="4557712" cy="990600"/>
        </p:xfrm>
        <a:graphic>
          <a:graphicData uri="http://schemas.openxmlformats.org/presentationml/2006/ole">
            <p:oleObj spid="_x0000_s11269" name="Equation" r:id="rId6" imgW="1523880" imgH="330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76200" y="1130300"/>
            <a:ext cx="86868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eaLnBrk="0" hangingPunct="0">
              <a:defRPr/>
            </a:pP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If </a:t>
            </a:r>
            <a:r>
              <a:rPr lang="en-US" sz="2400" i="1" dirty="0">
                <a:latin typeface="+mn-lt"/>
                <a:ea typeface="Times New Roman" pitchFamily="18" charset="0"/>
                <a:cs typeface="Arial" pitchFamily="34" charset="0"/>
              </a:rPr>
              <a:t>F(x) </a:t>
            </a: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is the integral of </a:t>
            </a:r>
            <a:r>
              <a:rPr lang="en-US" sz="2400" i="1" dirty="0">
                <a:latin typeface="+mn-lt"/>
                <a:ea typeface="Times New Roman" pitchFamily="18" charset="0"/>
                <a:cs typeface="Arial" pitchFamily="34" charset="0"/>
              </a:rPr>
              <a:t>f(x)</a:t>
            </a:r>
            <a:r>
              <a:rPr lang="en-US" sz="2400" i="1" dirty="0" err="1">
                <a:latin typeface="+mn-lt"/>
                <a:ea typeface="Times New Roman" pitchFamily="18" charset="0"/>
                <a:cs typeface="Arial" pitchFamily="34" charset="0"/>
              </a:rPr>
              <a:t>dx</a:t>
            </a: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, that is, </a:t>
            </a:r>
            <a:r>
              <a:rPr lang="en-US" sz="2400" i="1" dirty="0">
                <a:latin typeface="+mn-lt"/>
                <a:ea typeface="Times New Roman" pitchFamily="18" charset="0"/>
                <a:cs typeface="Arial" pitchFamily="34" charset="0"/>
              </a:rPr>
              <a:t>F’(x) = f(x)</a:t>
            </a:r>
            <a:r>
              <a:rPr lang="en-US" sz="2400" i="1" dirty="0" err="1">
                <a:latin typeface="+mn-lt"/>
                <a:ea typeface="Times New Roman" pitchFamily="18" charset="0"/>
                <a:cs typeface="Arial" pitchFamily="34" charset="0"/>
              </a:rPr>
              <a:t>dx</a:t>
            </a: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 and if </a:t>
            </a:r>
            <a:r>
              <a:rPr lang="en-US" sz="2400" i="1" dirty="0">
                <a:latin typeface="+mn-lt"/>
                <a:ea typeface="Times New Roman" pitchFamily="18" charset="0"/>
                <a:cs typeface="Arial" pitchFamily="34" charset="0"/>
              </a:rPr>
              <a:t>a</a:t>
            </a: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 and </a:t>
            </a:r>
            <a:r>
              <a:rPr lang="en-US" sz="2400" i="1" dirty="0"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 are constants, then the definite integral is:</a:t>
            </a:r>
          </a:p>
          <a:p>
            <a:pPr eaLnBrk="0" hangingPunct="0">
              <a:defRPr/>
            </a:pPr>
            <a:endParaRPr lang="en-US" sz="2400" dirty="0">
              <a:latin typeface="+mn-lt"/>
              <a:cs typeface="Arial" pitchFamily="34" charset="0"/>
            </a:endParaRPr>
          </a:p>
          <a:p>
            <a:pPr eaLnBrk="0" hangingPunct="0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2128838" y="1957388"/>
          <a:ext cx="3814762" cy="1319212"/>
        </p:xfrm>
        <a:graphic>
          <a:graphicData uri="http://schemas.openxmlformats.org/presentationml/2006/ole">
            <p:oleObj spid="_x0000_s79874" name="Equation" r:id="rId3" imgW="1625400" imgH="558720" progId="Equation.3">
              <p:embed/>
            </p:oleObj>
          </a:graphicData>
        </a:graphic>
      </p:graphicFrame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0" y="3540125"/>
            <a:ext cx="864235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where </a:t>
            </a:r>
            <a:r>
              <a:rPr lang="en-US" sz="2400" i="1" dirty="0">
                <a:latin typeface="+mn-lt"/>
                <a:ea typeface="Times New Roman" pitchFamily="18" charset="0"/>
                <a:cs typeface="Arial" pitchFamily="34" charset="0"/>
              </a:rPr>
              <a:t>a</a:t>
            </a: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 and </a:t>
            </a:r>
            <a:r>
              <a:rPr lang="en-US" sz="2400" i="1" dirty="0">
                <a:latin typeface="+mn-lt"/>
                <a:ea typeface="Times New Roman" pitchFamily="18" charset="0"/>
                <a:cs typeface="Arial" pitchFamily="34" charset="0"/>
              </a:rPr>
              <a:t>b</a:t>
            </a: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 are called lower and upper limits of </a:t>
            </a:r>
          </a:p>
          <a:p>
            <a:pPr>
              <a:defRPr/>
            </a:pPr>
            <a:r>
              <a:rPr lang="en-US" sz="2400" dirty="0">
                <a:latin typeface="+mn-lt"/>
                <a:ea typeface="Times New Roman" pitchFamily="18" charset="0"/>
                <a:cs typeface="Arial" pitchFamily="34" charset="0"/>
              </a:rPr>
              <a:t>integration, respectively. </a:t>
            </a:r>
            <a:endParaRPr lang="en-US" sz="2400" dirty="0">
              <a:latin typeface="+mn-lt"/>
              <a:cs typeface="Arial" pitchFamily="34" charset="0"/>
            </a:endParaRPr>
          </a:p>
          <a:p>
            <a:pPr eaLnBrk="0" hangingPunct="0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0" y="4800600"/>
            <a:ext cx="8610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Aft>
                <a:spcPts val="1000"/>
              </a:spcAft>
              <a:defRPr/>
            </a:pPr>
            <a:r>
              <a:rPr lang="en-US" sz="2400" dirty="0">
                <a:latin typeface="+mn-lt"/>
                <a:cs typeface="Arial" pitchFamily="34" charset="0"/>
              </a:rPr>
              <a:t>The definite integral link the concept of area to other important concepts such as length, volume, density, probability, and other work.</a:t>
            </a:r>
          </a:p>
          <a:p>
            <a:pPr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90800" y="304800"/>
            <a:ext cx="3240088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dirty="0">
                <a:latin typeface="+mn-lt"/>
                <a:cs typeface="Arial" pitchFamily="34" charset="0"/>
              </a:rPr>
              <a:t>THE DEFINITE INTEGRAL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52600" y="304800"/>
            <a:ext cx="5029200" cy="685800"/>
          </a:xfrm>
        </p:spPr>
        <p:txBody>
          <a:bodyPr/>
          <a:lstStyle/>
          <a:p>
            <a:r>
              <a:rPr lang="en-US" sz="2400" b="1" dirty="0" smtClean="0"/>
              <a:t>OTHER EXAMPLE</a:t>
            </a:r>
            <a:endParaRPr lang="en-US" sz="2400" b="1" dirty="0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905000"/>
            <a:ext cx="3962400" cy="457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3"/>
          <p:cNvSpPr txBox="1">
            <a:spLocks/>
          </p:cNvSpPr>
          <p:nvPr/>
        </p:nvSpPr>
        <p:spPr bwMode="auto">
          <a:xfrm>
            <a:off x="533400" y="1066800"/>
            <a:ext cx="6629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Find the definite </a:t>
            </a:r>
            <a:r>
              <a:rPr lang="en-US" sz="2400" dirty="0" err="1" smtClean="0">
                <a:latin typeface="+mj-lt"/>
                <a:ea typeface="+mj-ea"/>
                <a:cs typeface="+mj-cs"/>
              </a:rPr>
              <a:t>i</a:t>
            </a:r>
            <a:r>
              <a:rPr kumimoji="0" lang="en-US" sz="2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ntegral</a:t>
            </a:r>
            <a:r>
              <a:rPr kumimoji="0" lang="en-US" sz="2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the following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9398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76200"/>
            <a:ext cx="8808577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2400" y="5212140"/>
            <a:ext cx="864235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The mean value theorem  for integrals state that </a:t>
            </a: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somewhere  “between” the inscribed and the circumscribed rectangles there is a rectangle whose area is precisely equal to the area of the region under the curve.</a:t>
            </a:r>
            <a:endParaRPr lang="en-US" sz="2400" dirty="0">
              <a:latin typeface="+mn-lt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371600"/>
            <a:ext cx="3162114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80273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2438400" cy="533400"/>
          </a:xfrm>
        </p:spPr>
        <p:txBody>
          <a:bodyPr/>
          <a:lstStyle/>
          <a:p>
            <a:r>
              <a:rPr lang="en-US" sz="2400" b="1" dirty="0" smtClean="0"/>
              <a:t>EXRCISES</a:t>
            </a:r>
            <a:endParaRPr lang="en-US" sz="2400" b="1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399"/>
            <a:ext cx="3810000" cy="227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28600" y="1143000"/>
            <a:ext cx="8642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Find the value(s) of </a:t>
            </a:r>
            <a:r>
              <a:rPr lang="en-US" sz="2400" b="1" i="1" dirty="0" smtClean="0">
                <a:latin typeface="+mn-lt"/>
                <a:ea typeface="Times New Roman" pitchFamily="18" charset="0"/>
                <a:cs typeface="Arial" pitchFamily="34" charset="0"/>
              </a:rPr>
              <a:t>c </a:t>
            </a: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 guaranteed by the Mean </a:t>
            </a: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V</a:t>
            </a: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alue </a:t>
            </a: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T</a:t>
            </a: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heorem for Integrals for the function over the given interval.</a:t>
            </a:r>
            <a:endParaRPr lang="en-US" sz="2400" b="1" i="1" dirty="0">
              <a:latin typeface="+mn-lt"/>
              <a:cs typeface="Arial" pitchFamily="34" charset="0"/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2590800"/>
            <a:ext cx="2667000" cy="125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4509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55" y="1371600"/>
            <a:ext cx="899984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743201"/>
            <a:ext cx="7829906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143000"/>
            <a:ext cx="7239000" cy="566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3"/>
          <a:srcRect r="2596"/>
          <a:stretch>
            <a:fillRect/>
          </a:stretch>
        </p:blipFill>
        <p:spPr bwMode="auto">
          <a:xfrm>
            <a:off x="76200" y="2057400"/>
            <a:ext cx="5181600" cy="2299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4"/>
          <a:srcRect l="3965" r="883"/>
          <a:stretch>
            <a:fillRect/>
          </a:stretch>
        </p:blipFill>
        <p:spPr bwMode="auto">
          <a:xfrm>
            <a:off x="5486400" y="1828800"/>
            <a:ext cx="3657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91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304800" y="1143000"/>
            <a:ext cx="86423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sz="2400" dirty="0" smtClean="0">
                <a:latin typeface="+mn-lt"/>
                <a:ea typeface="Times New Roman" pitchFamily="18" charset="0"/>
                <a:cs typeface="Arial" pitchFamily="34" charset="0"/>
              </a:rPr>
              <a:t>Find the average value of the function over the given interval.</a:t>
            </a:r>
            <a:endParaRPr lang="en-US" sz="2400" dirty="0">
              <a:latin typeface="+mn-lt"/>
              <a:cs typeface="Arial" pitchFamily="34" charset="0"/>
            </a:endParaRP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4114800" cy="3963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2438400" cy="533400"/>
          </a:xfrm>
        </p:spPr>
        <p:txBody>
          <a:bodyPr/>
          <a:lstStyle/>
          <a:p>
            <a:r>
              <a:rPr lang="en-US" sz="2400" b="1" dirty="0" smtClean="0"/>
              <a:t>EXRCISES</a:t>
            </a:r>
            <a:endParaRPr lang="en-US" sz="2400" b="1" dirty="0"/>
          </a:p>
        </p:txBody>
      </p:sp>
    </p:spTree>
    <p:extLst>
      <p:ext uri="{BB962C8B-B14F-4D97-AF65-F5344CB8AC3E}">
        <p14:creationId xmlns="" xmlns:p14="http://schemas.microsoft.com/office/powerpoint/2010/main" val="321513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4876800" y="3200400"/>
            <a:ext cx="3962400" cy="3206750"/>
            <a:chOff x="3072" y="2016"/>
            <a:chExt cx="2496" cy="2020"/>
          </a:xfrm>
        </p:grpSpPr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3072" y="2016"/>
              <a:ext cx="2496" cy="2020"/>
              <a:chOff x="3072" y="2016"/>
              <a:chExt cx="2496" cy="2020"/>
            </a:xfrm>
          </p:grpSpPr>
          <p:sp>
            <p:nvSpPr>
              <p:cNvPr id="13331" name="Rectangle 13"/>
              <p:cNvSpPr>
                <a:spLocks noChangeArrowheads="1"/>
              </p:cNvSpPr>
              <p:nvPr/>
            </p:nvSpPr>
            <p:spPr bwMode="auto">
              <a:xfrm>
                <a:off x="3072" y="3897"/>
                <a:ext cx="2496" cy="1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3332" name="Picture 14"/>
              <p:cNvPicPr>
                <a:picLocks noChangeAspect="1" noChangeArrowheads="1"/>
              </p:cNvPicPr>
              <p:nvPr/>
            </p:nvPicPr>
            <p:blipFill>
              <a:blip r:embed="rId3"/>
              <a:srcRect l="45805" b="25298"/>
              <a:stretch>
                <a:fillRect/>
              </a:stretch>
            </p:blipFill>
            <p:spPr bwMode="auto">
              <a:xfrm>
                <a:off x="3072" y="2016"/>
                <a:ext cx="2481" cy="1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15"/>
              <p:cNvGrpSpPr>
                <a:grpSpLocks/>
              </p:cNvGrpSpPr>
              <p:nvPr/>
            </p:nvGrpSpPr>
            <p:grpSpPr bwMode="auto">
              <a:xfrm>
                <a:off x="4032" y="2640"/>
                <a:ext cx="733" cy="1200"/>
                <a:chOff x="4032" y="2640"/>
                <a:chExt cx="733" cy="1200"/>
              </a:xfrm>
            </p:grpSpPr>
            <p:sp>
              <p:nvSpPr>
                <p:cNvPr id="13336" name="Line 16"/>
                <p:cNvSpPr>
                  <a:spLocks noChangeShapeType="1"/>
                </p:cNvSpPr>
                <p:nvPr/>
              </p:nvSpPr>
              <p:spPr bwMode="auto">
                <a:xfrm>
                  <a:off x="4050" y="3345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7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84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176" y="3216"/>
                  <a:ext cx="576" cy="6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3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560" y="3648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368" y="345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080" y="3011"/>
                  <a:ext cx="672" cy="72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2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32" y="2832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43" name="Line 23"/>
                <p:cNvSpPr>
                  <a:spLocks noChangeShapeType="1"/>
                </p:cNvSpPr>
                <p:nvPr/>
              </p:nvSpPr>
              <p:spPr bwMode="auto">
                <a:xfrm>
                  <a:off x="4765" y="264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3334" name="Rectangle 24"/>
              <p:cNvSpPr>
                <a:spLocks noChangeArrowheads="1"/>
              </p:cNvSpPr>
              <p:nvPr/>
            </p:nvSpPr>
            <p:spPr bwMode="auto">
              <a:xfrm>
                <a:off x="3949" y="3805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468313" indent="-468313">
                  <a:buFont typeface="Wingdings" pitchFamily="2" charset="2"/>
                  <a:buNone/>
                  <a:tabLst>
                    <a:tab pos="1800225" algn="l"/>
                    <a:tab pos="2520950" algn="l"/>
                  </a:tabLst>
                </a:pPr>
                <a:r>
                  <a:rPr lang="en-US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3335" name="Rectangle 25"/>
              <p:cNvSpPr>
                <a:spLocks noChangeArrowheads="1"/>
              </p:cNvSpPr>
              <p:nvPr/>
            </p:nvSpPr>
            <p:spPr bwMode="auto">
              <a:xfrm>
                <a:off x="4682" y="3805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468313" indent="-468313">
                  <a:buFont typeface="Wingdings" pitchFamily="2" charset="2"/>
                  <a:buNone/>
                  <a:tabLst>
                    <a:tab pos="1800225" algn="l"/>
                    <a:tab pos="2520950" algn="l"/>
                  </a:tabLst>
                </a:pPr>
                <a:r>
                  <a:rPr lang="en-US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graphicFrame>
            <p:nvGraphicFramePr>
              <p:cNvPr id="13315" name="Object 26"/>
              <p:cNvGraphicFramePr>
                <a:graphicFrameLocks noChangeAspect="1"/>
              </p:cNvGraphicFramePr>
              <p:nvPr/>
            </p:nvGraphicFramePr>
            <p:xfrm>
              <a:off x="4128" y="2064"/>
              <a:ext cx="808" cy="248"/>
            </p:xfrm>
            <a:graphic>
              <a:graphicData uri="http://schemas.openxmlformats.org/presentationml/2006/ole">
                <p:oleObj spid="_x0000_s74755" name="Equation" r:id="rId4" imgW="787320" imgH="241200" progId="Equation.3">
                  <p:embed/>
                </p:oleObj>
              </a:graphicData>
            </a:graphic>
          </p:graphicFrame>
        </p:grpSp>
        <p:sp>
          <p:nvSpPr>
            <p:cNvPr id="13330" name="Rectangle 32"/>
            <p:cNvSpPr>
              <a:spLocks noChangeArrowheads="1"/>
            </p:cNvSpPr>
            <p:nvPr/>
          </p:nvSpPr>
          <p:spPr bwMode="auto">
            <a:xfrm>
              <a:off x="3072" y="2016"/>
              <a:ext cx="2496" cy="1968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533400" y="16764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latin typeface="Comic Sans MS" pitchFamily="66" charset="0"/>
              </a:rPr>
              <a:t>It can be used to find an area bounded, in part, by a curve</a:t>
            </a:r>
            <a:endParaRPr lang="en-US" b="1">
              <a:solidFill>
                <a:schemeClr val="folHlink"/>
              </a:solidFill>
              <a:latin typeface="Comic Sans MS" pitchFamily="66" charset="0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533400" y="2382838"/>
            <a:ext cx="8382000" cy="1130300"/>
            <a:chOff x="336" y="1501"/>
            <a:chExt cx="5280" cy="712"/>
          </a:xfrm>
        </p:grpSpPr>
        <p:sp>
          <p:nvSpPr>
            <p:cNvPr id="13327" name="Rectangle 9"/>
            <p:cNvSpPr>
              <a:spLocks noChangeArrowheads="1"/>
            </p:cNvSpPr>
            <p:nvPr/>
          </p:nvSpPr>
          <p:spPr bwMode="auto">
            <a:xfrm>
              <a:off x="336" y="1667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468313" indent="-468313"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b="1">
                  <a:latin typeface="Comic Sans MS" pitchFamily="66" charset="0"/>
                </a:rPr>
                <a:t>e.g.                 </a:t>
              </a:r>
            </a:p>
          </p:txBody>
        </p:sp>
        <p:graphicFrame>
          <p:nvGraphicFramePr>
            <p:cNvPr id="13314" name="Object 10"/>
            <p:cNvGraphicFramePr>
              <a:graphicFrameLocks noChangeAspect="1"/>
            </p:cNvGraphicFramePr>
            <p:nvPr/>
          </p:nvGraphicFramePr>
          <p:xfrm>
            <a:off x="912" y="1501"/>
            <a:ext cx="1068" cy="712"/>
          </p:xfrm>
          <a:graphic>
            <a:graphicData uri="http://schemas.openxmlformats.org/presentationml/2006/ole">
              <p:oleObj spid="_x0000_s74754" name="Equation" r:id="rId5" imgW="799920" imgH="533160" progId="Equation.3">
                <p:embed/>
              </p:oleObj>
            </a:graphicData>
          </a:graphic>
        </p:graphicFrame>
        <p:sp>
          <p:nvSpPr>
            <p:cNvPr id="13328" name="Rectangle 11"/>
            <p:cNvSpPr>
              <a:spLocks noChangeArrowheads="1"/>
            </p:cNvSpPr>
            <p:nvPr/>
          </p:nvSpPr>
          <p:spPr bwMode="auto">
            <a:xfrm>
              <a:off x="2064" y="1702"/>
              <a:ext cx="3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b="1">
                  <a:latin typeface="Comic Sans MS" pitchFamily="66" charset="0"/>
                </a:rPr>
                <a:t>gives the area shaded on the graph</a:t>
              </a:r>
            </a:p>
          </p:txBody>
        </p:sp>
      </p:grpSp>
      <p:sp>
        <p:nvSpPr>
          <p:cNvPr id="24" name="Rectangle 27"/>
          <p:cNvSpPr>
            <a:spLocks noChangeArrowheads="1"/>
          </p:cNvSpPr>
          <p:nvPr/>
        </p:nvSpPr>
        <p:spPr bwMode="auto">
          <a:xfrm>
            <a:off x="76200" y="3505200"/>
            <a:ext cx="472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The limits of integration . .</a:t>
            </a:r>
            <a:r>
              <a:rPr lang="en-US" b="1">
                <a:solidFill>
                  <a:schemeClr val="folHlink"/>
                </a:solidFill>
                <a:latin typeface="Comic Sans MS" pitchFamily="66" charset="0"/>
              </a:rPr>
              <a:t> 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.</a:t>
            </a:r>
            <a:r>
              <a:rPr lang="en-US" b="1">
                <a:solidFill>
                  <a:schemeClr val="folHlink"/>
                </a:solidFill>
                <a:latin typeface="Comic Sans MS" pitchFamily="66" charset="0"/>
              </a:rPr>
              <a:t> 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1066800" y="2667000"/>
            <a:ext cx="381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1066800" y="3429000"/>
            <a:ext cx="457200" cy="152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57200" y="1219200"/>
            <a:ext cx="6096000" cy="457200"/>
            <a:chOff x="288" y="768"/>
            <a:chExt cx="3840" cy="288"/>
          </a:xfrm>
        </p:grpSpPr>
        <p:sp>
          <p:nvSpPr>
            <p:cNvPr id="13324" name="Rectangle 36"/>
            <p:cNvSpPr>
              <a:spLocks noChangeArrowheads="1"/>
            </p:cNvSpPr>
            <p:nvPr/>
          </p:nvSpPr>
          <p:spPr bwMode="auto">
            <a:xfrm>
              <a:off x="3360" y="816"/>
              <a:ext cx="624" cy="192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Rectangle 37"/>
            <p:cNvSpPr>
              <a:spLocks noChangeArrowheads="1"/>
            </p:cNvSpPr>
            <p:nvPr/>
          </p:nvSpPr>
          <p:spPr bwMode="auto">
            <a:xfrm>
              <a:off x="288" y="816"/>
              <a:ext cx="864" cy="192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6" name="Rectangle 38"/>
            <p:cNvSpPr>
              <a:spLocks noChangeArrowheads="1"/>
            </p:cNvSpPr>
            <p:nvPr/>
          </p:nvSpPr>
          <p:spPr bwMode="auto">
            <a:xfrm>
              <a:off x="288" y="768"/>
              <a:ext cx="3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468313" indent="-468313"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b="1" dirty="0">
                  <a:solidFill>
                    <a:srgbClr val="0000FF"/>
                  </a:solidFill>
                  <a:latin typeface="Comic Sans MS" pitchFamily="66" charset="0"/>
                </a:rPr>
                <a:t>Definite</a:t>
              </a:r>
              <a:r>
                <a:rPr lang="en-US" b="1" dirty="0">
                  <a:latin typeface="Comic Sans MS" pitchFamily="66" charset="0"/>
                </a:rPr>
                <a:t> integration results in a </a:t>
              </a:r>
              <a:r>
                <a:rPr lang="en-US" b="1" dirty="0">
                  <a:solidFill>
                    <a:srgbClr val="0000FF"/>
                  </a:solidFill>
                  <a:latin typeface="Comic Sans MS" pitchFamily="66" charset="0"/>
                </a:rPr>
                <a:t>value.</a:t>
              </a:r>
            </a:p>
          </p:txBody>
        </p:sp>
      </p:grp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1524000" y="762000"/>
            <a:ext cx="904875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68313" indent="-468313"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 dirty="0">
                <a:latin typeface="Comic Sans MS" pitchFamily="66" charset="0"/>
              </a:rPr>
              <a:t>Areas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26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ChangeArrowheads="1"/>
          </p:cNvSpPr>
          <p:nvPr/>
        </p:nvSpPr>
        <p:spPr bwMode="auto">
          <a:xfrm>
            <a:off x="76200" y="3902075"/>
            <a:ext cx="4724400" cy="822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. . . give the boundaries of the area.</a:t>
            </a: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76200" y="3505200"/>
            <a:ext cx="472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The limits of integration . . . </a:t>
            </a:r>
          </a:p>
        </p:txBody>
      </p: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4876800" y="3200400"/>
            <a:ext cx="3962400" cy="3206750"/>
            <a:chOff x="3072" y="2016"/>
            <a:chExt cx="2496" cy="2020"/>
          </a:xfrm>
        </p:grpSpPr>
        <p:sp>
          <p:nvSpPr>
            <p:cNvPr id="14365" name="Rectangle 55"/>
            <p:cNvSpPr>
              <a:spLocks noChangeArrowheads="1"/>
            </p:cNvSpPr>
            <p:nvPr/>
          </p:nvSpPr>
          <p:spPr bwMode="auto">
            <a:xfrm>
              <a:off x="3072" y="3897"/>
              <a:ext cx="2496" cy="1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4366" name="Picture 56"/>
            <p:cNvPicPr>
              <a:picLocks noChangeAspect="1" noChangeArrowheads="1"/>
            </p:cNvPicPr>
            <p:nvPr/>
          </p:nvPicPr>
          <p:blipFill>
            <a:blip r:embed="rId3"/>
            <a:srcRect l="45805" b="25298"/>
            <a:stretch>
              <a:fillRect/>
            </a:stretch>
          </p:blipFill>
          <p:spPr bwMode="auto">
            <a:xfrm>
              <a:off x="3072" y="2016"/>
              <a:ext cx="2481" cy="1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4032" y="2640"/>
              <a:ext cx="733" cy="1200"/>
              <a:chOff x="4032" y="2640"/>
              <a:chExt cx="733" cy="1200"/>
            </a:xfrm>
          </p:grpSpPr>
          <p:sp>
            <p:nvSpPr>
              <p:cNvPr id="14370" name="Line 58"/>
              <p:cNvSpPr>
                <a:spLocks noChangeShapeType="1"/>
              </p:cNvSpPr>
              <p:nvPr/>
            </p:nvSpPr>
            <p:spPr bwMode="auto">
              <a:xfrm>
                <a:off x="4050" y="3345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1" name="Line 59"/>
              <p:cNvSpPr>
                <a:spLocks noChangeShapeType="1"/>
              </p:cNvSpPr>
              <p:nvPr/>
            </p:nvSpPr>
            <p:spPr bwMode="auto">
              <a:xfrm flipH="1" flipV="1">
                <a:off x="4032" y="3840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60"/>
              <p:cNvSpPr>
                <a:spLocks noChangeShapeType="1"/>
              </p:cNvSpPr>
              <p:nvPr/>
            </p:nvSpPr>
            <p:spPr bwMode="auto">
              <a:xfrm flipV="1">
                <a:off x="4176" y="3216"/>
                <a:ext cx="576" cy="62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3" name="Line 61"/>
              <p:cNvSpPr>
                <a:spLocks noChangeShapeType="1"/>
              </p:cNvSpPr>
              <p:nvPr/>
            </p:nvSpPr>
            <p:spPr bwMode="auto">
              <a:xfrm flipV="1">
                <a:off x="4560" y="3648"/>
                <a:ext cx="192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4" name="Line 62"/>
              <p:cNvSpPr>
                <a:spLocks noChangeShapeType="1"/>
              </p:cNvSpPr>
              <p:nvPr/>
            </p:nvSpPr>
            <p:spPr bwMode="auto">
              <a:xfrm flipV="1">
                <a:off x="4368" y="3456"/>
                <a:ext cx="384" cy="3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5" name="Line 63"/>
              <p:cNvSpPr>
                <a:spLocks noChangeShapeType="1"/>
              </p:cNvSpPr>
              <p:nvPr/>
            </p:nvSpPr>
            <p:spPr bwMode="auto">
              <a:xfrm flipV="1">
                <a:off x="4080" y="3011"/>
                <a:ext cx="67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6" name="Line 64"/>
              <p:cNvSpPr>
                <a:spLocks noChangeShapeType="1"/>
              </p:cNvSpPr>
              <p:nvPr/>
            </p:nvSpPr>
            <p:spPr bwMode="auto">
              <a:xfrm flipV="1">
                <a:off x="4032" y="2832"/>
                <a:ext cx="720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7" name="Line 65"/>
              <p:cNvSpPr>
                <a:spLocks noChangeShapeType="1"/>
              </p:cNvSpPr>
              <p:nvPr/>
            </p:nvSpPr>
            <p:spPr bwMode="auto">
              <a:xfrm>
                <a:off x="4765" y="2640"/>
                <a:ext cx="0" cy="1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8" name="Rectangle 66"/>
            <p:cNvSpPr>
              <a:spLocks noChangeArrowheads="1"/>
            </p:cNvSpPr>
            <p:nvPr/>
          </p:nvSpPr>
          <p:spPr bwMode="auto">
            <a:xfrm>
              <a:off x="3949" y="380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468313" indent="-468313"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4369" name="Rectangle 67"/>
            <p:cNvSpPr>
              <a:spLocks noChangeArrowheads="1"/>
            </p:cNvSpPr>
            <p:nvPr/>
          </p:nvSpPr>
          <p:spPr bwMode="auto">
            <a:xfrm>
              <a:off x="4682" y="3805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468313" indent="-468313"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b="1">
                  <a:solidFill>
                    <a:srgbClr val="000000"/>
                  </a:solidFill>
                </a:rPr>
                <a:t>1</a:t>
              </a:r>
            </a:p>
          </p:txBody>
        </p:sp>
        <p:graphicFrame>
          <p:nvGraphicFramePr>
            <p:cNvPr id="14339" name="Object 68"/>
            <p:cNvGraphicFramePr>
              <a:graphicFrameLocks noChangeAspect="1"/>
            </p:cNvGraphicFramePr>
            <p:nvPr/>
          </p:nvGraphicFramePr>
          <p:xfrm>
            <a:off x="4128" y="2064"/>
            <a:ext cx="808" cy="248"/>
          </p:xfrm>
          <a:graphic>
            <a:graphicData uri="http://schemas.openxmlformats.org/presentationml/2006/ole">
              <p:oleObj spid="_x0000_s75779" name="Equation" r:id="rId4" imgW="787320" imgH="241200" progId="Equation.3">
                <p:embed/>
              </p:oleObj>
            </a:graphicData>
          </a:graphic>
        </p:graphicFrame>
      </p:grpSp>
      <p:sp>
        <p:nvSpPr>
          <p:cNvPr id="14343" name="Rectangle 74"/>
          <p:cNvSpPr>
            <a:spLocks noChangeArrowheads="1"/>
          </p:cNvSpPr>
          <p:nvPr/>
        </p:nvSpPr>
        <p:spPr bwMode="auto">
          <a:xfrm>
            <a:off x="4876800" y="3200400"/>
            <a:ext cx="3962400" cy="31242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533400" y="1676400"/>
            <a:ext cx="822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latin typeface="Comic Sans MS" pitchFamily="66" charset="0"/>
              </a:rPr>
              <a:t>It can be used to find an area bounded, in part, by a curve</a:t>
            </a:r>
            <a:endParaRPr lang="en-US" b="1">
              <a:solidFill>
                <a:schemeClr val="folHlink"/>
              </a:solidFill>
              <a:latin typeface="Comic Sans MS" pitchFamily="66" charset="0"/>
            </a:endParaRPr>
          </a:p>
        </p:txBody>
      </p: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457200" y="1219200"/>
            <a:ext cx="6096000" cy="457200"/>
            <a:chOff x="288" y="768"/>
            <a:chExt cx="3840" cy="288"/>
          </a:xfrm>
        </p:grpSpPr>
        <p:sp>
          <p:nvSpPr>
            <p:cNvPr id="14362" name="Rectangle 73"/>
            <p:cNvSpPr>
              <a:spLocks noChangeArrowheads="1"/>
            </p:cNvSpPr>
            <p:nvPr/>
          </p:nvSpPr>
          <p:spPr bwMode="auto">
            <a:xfrm>
              <a:off x="3360" y="816"/>
              <a:ext cx="624" cy="192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Rectangle 72"/>
            <p:cNvSpPr>
              <a:spLocks noChangeArrowheads="1"/>
            </p:cNvSpPr>
            <p:nvPr/>
          </p:nvSpPr>
          <p:spPr bwMode="auto">
            <a:xfrm>
              <a:off x="288" y="816"/>
              <a:ext cx="864" cy="192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Rectangle 3"/>
            <p:cNvSpPr>
              <a:spLocks noChangeArrowheads="1"/>
            </p:cNvSpPr>
            <p:nvPr/>
          </p:nvSpPr>
          <p:spPr bwMode="auto">
            <a:xfrm>
              <a:off x="288" y="768"/>
              <a:ext cx="38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468313" indent="-468313"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Definite</a:t>
              </a:r>
              <a:r>
                <a:rPr lang="en-US" b="1">
                  <a:latin typeface="Comic Sans MS" pitchFamily="66" charset="0"/>
                </a:rPr>
                <a:t> integration results in a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value.</a:t>
              </a:r>
            </a:p>
          </p:txBody>
        </p:sp>
      </p:grpSp>
      <p:sp>
        <p:nvSpPr>
          <p:cNvPr id="14346" name="Rectangle 4"/>
          <p:cNvSpPr>
            <a:spLocks noChangeArrowheads="1"/>
          </p:cNvSpPr>
          <p:nvPr/>
        </p:nvSpPr>
        <p:spPr bwMode="auto">
          <a:xfrm>
            <a:off x="523875" y="714375"/>
            <a:ext cx="904875" cy="36988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68313" indent="-468313"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latin typeface="Comic Sans MS" pitchFamily="66" charset="0"/>
              </a:rPr>
              <a:t>Areas</a:t>
            </a:r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533400" y="4616450"/>
            <a:ext cx="4191000" cy="854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68313" indent="-468313">
              <a:tabLst>
                <a:tab pos="1800225" algn="l"/>
                <a:tab pos="2520950" algn="l"/>
              </a:tabLst>
            </a:pPr>
            <a:r>
              <a:rPr lang="en-US" sz="2600" b="1" i="1">
                <a:solidFill>
                  <a:srgbClr val="0000FF"/>
                </a:solidFill>
              </a:rPr>
              <a:t>x</a:t>
            </a:r>
            <a:r>
              <a:rPr lang="en-US" sz="2600" b="1">
                <a:solidFill>
                  <a:srgbClr val="0000FF"/>
                </a:solidFill>
              </a:rPr>
              <a:t> = 0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 is the lower limit</a:t>
            </a:r>
          </a:p>
          <a:p>
            <a:pPr marL="468313" indent="-468313"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( the left hand boundary )</a:t>
            </a:r>
          </a:p>
        </p:txBody>
      </p:sp>
      <p:sp>
        <p:nvSpPr>
          <p:cNvPr id="27" name="Rectangle 29"/>
          <p:cNvSpPr>
            <a:spLocks noChangeArrowheads="1"/>
          </p:cNvSpPr>
          <p:nvPr/>
        </p:nvSpPr>
        <p:spPr bwMode="auto">
          <a:xfrm>
            <a:off x="533400" y="5394325"/>
            <a:ext cx="4191000" cy="8540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68313" indent="-468313"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sz="2600" b="1" i="1">
                <a:solidFill>
                  <a:srgbClr val="0000FF"/>
                </a:solidFill>
              </a:rPr>
              <a:t>x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2600" b="1">
                <a:solidFill>
                  <a:srgbClr val="0000FF"/>
                </a:solidFill>
              </a:rPr>
              <a:t>= 1</a:t>
            </a: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 is the upper limit</a:t>
            </a:r>
          </a:p>
          <a:p>
            <a:pPr marL="468313" indent="-468313"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solidFill>
                  <a:srgbClr val="0000FF"/>
                </a:solidFill>
                <a:latin typeface="Comic Sans MS" pitchFamily="66" charset="0"/>
              </a:rPr>
              <a:t>(the right hand boundary )</a:t>
            </a:r>
          </a:p>
        </p:txBody>
      </p:sp>
      <p:sp>
        <p:nvSpPr>
          <p:cNvPr id="28" name="Line 30"/>
          <p:cNvSpPr>
            <a:spLocks noChangeShapeType="1"/>
          </p:cNvSpPr>
          <p:nvPr/>
        </p:nvSpPr>
        <p:spPr bwMode="auto">
          <a:xfrm>
            <a:off x="4267200" y="4953000"/>
            <a:ext cx="2057400" cy="533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4419600" y="5715000"/>
            <a:ext cx="304800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43"/>
          <p:cNvSpPr>
            <a:spLocks noChangeShapeType="1"/>
          </p:cNvSpPr>
          <p:nvPr/>
        </p:nvSpPr>
        <p:spPr bwMode="auto">
          <a:xfrm flipV="1">
            <a:off x="990600" y="2667000"/>
            <a:ext cx="457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4338" name="Object 49"/>
          <p:cNvGraphicFramePr>
            <a:graphicFrameLocks noChangeAspect="1"/>
          </p:cNvGraphicFramePr>
          <p:nvPr/>
        </p:nvGraphicFramePr>
        <p:xfrm>
          <a:off x="1408113" y="2373313"/>
          <a:ext cx="1776412" cy="1184275"/>
        </p:xfrm>
        <a:graphic>
          <a:graphicData uri="http://schemas.openxmlformats.org/presentationml/2006/ole">
            <p:oleObj spid="_x0000_s75778" name="Equation" r:id="rId5" imgW="838080" imgH="558720" progId="Equation.3">
              <p:embed/>
            </p:oleObj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533400" y="2386013"/>
            <a:ext cx="8382000" cy="1119187"/>
            <a:chOff x="336" y="1503"/>
            <a:chExt cx="5280" cy="705"/>
          </a:xfrm>
        </p:grpSpPr>
        <p:sp>
          <p:nvSpPr>
            <p:cNvPr id="14356" name="Rectangle 78"/>
            <p:cNvSpPr>
              <a:spLocks noChangeArrowheads="1"/>
            </p:cNvSpPr>
            <p:nvPr/>
          </p:nvSpPr>
          <p:spPr bwMode="auto">
            <a:xfrm>
              <a:off x="960" y="2016"/>
              <a:ext cx="96" cy="144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Rectangle 77"/>
            <p:cNvSpPr>
              <a:spLocks noChangeArrowheads="1"/>
            </p:cNvSpPr>
            <p:nvPr/>
          </p:nvSpPr>
          <p:spPr bwMode="auto">
            <a:xfrm>
              <a:off x="960" y="1536"/>
              <a:ext cx="96" cy="144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Rectangle 41"/>
            <p:cNvSpPr>
              <a:spLocks noChangeArrowheads="1"/>
            </p:cNvSpPr>
            <p:nvPr/>
          </p:nvSpPr>
          <p:spPr bwMode="auto">
            <a:xfrm>
              <a:off x="912" y="199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468313" indent="-468313"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sz="1600" b="1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4359" name="Rectangle 42"/>
            <p:cNvSpPr>
              <a:spLocks noChangeArrowheads="1"/>
            </p:cNvSpPr>
            <p:nvPr/>
          </p:nvSpPr>
          <p:spPr bwMode="auto">
            <a:xfrm>
              <a:off x="912" y="1503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468313" indent="-468313"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sz="1600" b="1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4360" name="Rectangle 50"/>
            <p:cNvSpPr>
              <a:spLocks noChangeArrowheads="1"/>
            </p:cNvSpPr>
            <p:nvPr/>
          </p:nvSpPr>
          <p:spPr bwMode="auto">
            <a:xfrm>
              <a:off x="336" y="1667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468313" indent="-468313"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b="1">
                  <a:latin typeface="Comic Sans MS" pitchFamily="66" charset="0"/>
                </a:rPr>
                <a:t>e.g.                 </a:t>
              </a:r>
            </a:p>
          </p:txBody>
        </p:sp>
        <p:sp>
          <p:nvSpPr>
            <p:cNvPr id="14361" name="Rectangle 51"/>
            <p:cNvSpPr>
              <a:spLocks noChangeArrowheads="1"/>
            </p:cNvSpPr>
            <p:nvPr/>
          </p:nvSpPr>
          <p:spPr bwMode="auto">
            <a:xfrm>
              <a:off x="2064" y="1702"/>
              <a:ext cx="35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b="1">
                  <a:latin typeface="Comic Sans MS" pitchFamily="66" charset="0"/>
                </a:rPr>
                <a:t>gives the area shaded on the graph</a:t>
              </a:r>
            </a:p>
          </p:txBody>
        </p:sp>
      </p:grpSp>
      <p:sp>
        <p:nvSpPr>
          <p:cNvPr id="39" name="Line 70"/>
          <p:cNvSpPr>
            <a:spLocks noChangeShapeType="1"/>
          </p:cNvSpPr>
          <p:nvPr/>
        </p:nvSpPr>
        <p:spPr bwMode="auto">
          <a:xfrm flipH="1" flipV="1">
            <a:off x="6426200" y="5283200"/>
            <a:ext cx="0" cy="8382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71"/>
          <p:cNvSpPr>
            <a:spLocks noChangeShapeType="1"/>
          </p:cNvSpPr>
          <p:nvPr/>
        </p:nvSpPr>
        <p:spPr bwMode="auto">
          <a:xfrm flipV="1">
            <a:off x="7569200" y="4191000"/>
            <a:ext cx="0" cy="19050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4"/>
          <p:cNvSpPr>
            <a:spLocks noChangeShapeType="1"/>
          </p:cNvSpPr>
          <p:nvPr/>
        </p:nvSpPr>
        <p:spPr bwMode="auto">
          <a:xfrm flipV="1">
            <a:off x="1219200" y="3429000"/>
            <a:ext cx="304800" cy="152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4495800" y="1651000"/>
            <a:ext cx="3962400" cy="3232150"/>
            <a:chOff x="2832" y="1040"/>
            <a:chExt cx="2496" cy="2036"/>
          </a:xfrm>
        </p:grpSpPr>
        <p:grpSp>
          <p:nvGrpSpPr>
            <p:cNvPr id="3" name="Group 66"/>
            <p:cNvGrpSpPr>
              <a:grpSpLocks/>
            </p:cNvGrpSpPr>
            <p:nvPr/>
          </p:nvGrpSpPr>
          <p:grpSpPr bwMode="auto">
            <a:xfrm>
              <a:off x="2832" y="1045"/>
              <a:ext cx="2496" cy="2031"/>
              <a:chOff x="2832" y="1045"/>
              <a:chExt cx="2496" cy="2031"/>
            </a:xfrm>
          </p:grpSpPr>
          <p:sp>
            <p:nvSpPr>
              <p:cNvPr id="15375" name="Rectangle 16"/>
              <p:cNvSpPr>
                <a:spLocks noChangeArrowheads="1"/>
              </p:cNvSpPr>
              <p:nvPr/>
            </p:nvSpPr>
            <p:spPr bwMode="auto">
              <a:xfrm>
                <a:off x="2832" y="2937"/>
                <a:ext cx="2496" cy="100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5376" name="Picture 17"/>
              <p:cNvPicPr>
                <a:picLocks noChangeAspect="1" noChangeArrowheads="1"/>
              </p:cNvPicPr>
              <p:nvPr/>
            </p:nvPicPr>
            <p:blipFill>
              <a:blip r:embed="rId3"/>
              <a:srcRect l="45805" b="25298"/>
              <a:stretch>
                <a:fillRect/>
              </a:stretch>
            </p:blipFill>
            <p:spPr bwMode="auto">
              <a:xfrm>
                <a:off x="2832" y="1045"/>
                <a:ext cx="2496" cy="18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4" name="Group 18"/>
              <p:cNvGrpSpPr>
                <a:grpSpLocks/>
              </p:cNvGrpSpPr>
              <p:nvPr/>
            </p:nvGrpSpPr>
            <p:grpSpPr bwMode="auto">
              <a:xfrm>
                <a:off x="3792" y="1680"/>
                <a:ext cx="733" cy="1200"/>
                <a:chOff x="4032" y="2640"/>
                <a:chExt cx="733" cy="1200"/>
              </a:xfrm>
            </p:grpSpPr>
            <p:sp>
              <p:nvSpPr>
                <p:cNvPr id="15388" name="Line 19"/>
                <p:cNvSpPr>
                  <a:spLocks noChangeShapeType="1"/>
                </p:cNvSpPr>
                <p:nvPr/>
              </p:nvSpPr>
              <p:spPr bwMode="auto">
                <a:xfrm>
                  <a:off x="4050" y="3345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89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3840"/>
                  <a:ext cx="72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0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4176" y="3216"/>
                  <a:ext cx="576" cy="62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1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560" y="3648"/>
                  <a:ext cx="192" cy="192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2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4368" y="3456"/>
                  <a:ext cx="384" cy="384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080" y="3011"/>
                  <a:ext cx="672" cy="72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032" y="2832"/>
                  <a:ext cx="720" cy="72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5" name="Line 26"/>
                <p:cNvSpPr>
                  <a:spLocks noChangeShapeType="1"/>
                </p:cNvSpPr>
                <p:nvPr/>
              </p:nvSpPr>
              <p:spPr bwMode="auto">
                <a:xfrm>
                  <a:off x="4765" y="2640"/>
                  <a:ext cx="0" cy="120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78" name="Rectangle 27"/>
              <p:cNvSpPr>
                <a:spLocks noChangeArrowheads="1"/>
              </p:cNvSpPr>
              <p:nvPr/>
            </p:nvSpPr>
            <p:spPr bwMode="auto">
              <a:xfrm>
                <a:off x="3709" y="2845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468313" indent="-468313">
                  <a:buFont typeface="Wingdings" pitchFamily="2" charset="2"/>
                  <a:buNone/>
                  <a:tabLst>
                    <a:tab pos="1800225" algn="l"/>
                    <a:tab pos="2520950" algn="l"/>
                  </a:tabLst>
                </a:pPr>
                <a:r>
                  <a:rPr lang="en-US" b="1">
                    <a:solidFill>
                      <a:srgbClr val="000000"/>
                    </a:solidFill>
                  </a:rPr>
                  <a:t>0</a:t>
                </a:r>
              </a:p>
            </p:txBody>
          </p:sp>
          <p:sp>
            <p:nvSpPr>
              <p:cNvPr id="15379" name="Rectangle 28"/>
              <p:cNvSpPr>
                <a:spLocks noChangeArrowheads="1"/>
              </p:cNvSpPr>
              <p:nvPr/>
            </p:nvSpPr>
            <p:spPr bwMode="auto">
              <a:xfrm>
                <a:off x="4442" y="2845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468313" indent="-468313">
                  <a:buFont typeface="Wingdings" pitchFamily="2" charset="2"/>
                  <a:buNone/>
                  <a:tabLst>
                    <a:tab pos="1800225" algn="l"/>
                    <a:tab pos="2520950" algn="l"/>
                  </a:tabLst>
                </a:pPr>
                <a:r>
                  <a:rPr lang="en-US" b="1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15380" name="AutoShape 56"/>
              <p:cNvSpPr>
                <a:spLocks noChangeAspect="1" noChangeArrowheads="1" noTextEdit="1"/>
              </p:cNvSpPr>
              <p:nvPr/>
            </p:nvSpPr>
            <p:spPr bwMode="auto">
              <a:xfrm>
                <a:off x="3888" y="1104"/>
                <a:ext cx="808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1" name="Rectangle 58"/>
              <p:cNvSpPr>
                <a:spLocks noChangeArrowheads="1"/>
              </p:cNvSpPr>
              <p:nvPr/>
            </p:nvSpPr>
            <p:spPr bwMode="auto">
              <a:xfrm>
                <a:off x="4590" y="1147"/>
                <a:ext cx="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b="1">
                    <a:solidFill>
                      <a:srgbClr val="000000"/>
                    </a:solidFill>
                  </a:rPr>
                  <a:t>2</a:t>
                </a:r>
                <a:endParaRPr lang="en-GB"/>
              </a:p>
            </p:txBody>
          </p:sp>
          <p:sp>
            <p:nvSpPr>
              <p:cNvPr id="15382" name="Rectangle 59"/>
              <p:cNvSpPr>
                <a:spLocks noChangeArrowheads="1"/>
              </p:cNvSpPr>
              <p:nvPr/>
            </p:nvSpPr>
            <p:spPr bwMode="auto">
              <a:xfrm>
                <a:off x="4176" y="1147"/>
                <a:ext cx="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b="1">
                    <a:solidFill>
                      <a:srgbClr val="000000"/>
                    </a:solidFill>
                  </a:rPr>
                  <a:t>3</a:t>
                </a:r>
                <a:endParaRPr lang="en-GB"/>
              </a:p>
            </p:txBody>
          </p:sp>
          <p:sp>
            <p:nvSpPr>
              <p:cNvPr id="15383" name="Rectangle 60"/>
              <p:cNvSpPr>
                <a:spLocks noChangeArrowheads="1"/>
              </p:cNvSpPr>
              <p:nvPr/>
            </p:nvSpPr>
            <p:spPr bwMode="auto">
              <a:xfrm>
                <a:off x="4364" y="1124"/>
                <a:ext cx="52" cy="1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1300" b="1">
                    <a:solidFill>
                      <a:srgbClr val="000000"/>
                    </a:solidFill>
                  </a:rPr>
                  <a:t>2</a:t>
                </a:r>
                <a:endParaRPr lang="en-GB"/>
              </a:p>
            </p:txBody>
          </p:sp>
          <p:sp>
            <p:nvSpPr>
              <p:cNvPr id="15384" name="Rectangle 61"/>
              <p:cNvSpPr>
                <a:spLocks noChangeArrowheads="1"/>
              </p:cNvSpPr>
              <p:nvPr/>
            </p:nvSpPr>
            <p:spPr bwMode="auto">
              <a:xfrm>
                <a:off x="4468" y="1130"/>
                <a:ext cx="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b="1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GB"/>
              </a:p>
            </p:txBody>
          </p:sp>
          <p:sp>
            <p:nvSpPr>
              <p:cNvPr id="15385" name="Rectangle 62"/>
              <p:cNvSpPr>
                <a:spLocks noChangeArrowheads="1"/>
              </p:cNvSpPr>
              <p:nvPr/>
            </p:nvSpPr>
            <p:spPr bwMode="auto">
              <a:xfrm>
                <a:off x="4046" y="1130"/>
                <a:ext cx="8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b="1">
                    <a:solidFill>
                      <a:srgbClr val="000000"/>
                    </a:solidFill>
                    <a:latin typeface="Symbol" pitchFamily="18" charset="2"/>
                  </a:rPr>
                  <a:t>=</a:t>
                </a:r>
                <a:endParaRPr lang="en-GB"/>
              </a:p>
            </p:txBody>
          </p:sp>
          <p:sp>
            <p:nvSpPr>
              <p:cNvPr id="15386" name="Rectangle 63"/>
              <p:cNvSpPr>
                <a:spLocks noChangeArrowheads="1"/>
              </p:cNvSpPr>
              <p:nvPr/>
            </p:nvSpPr>
            <p:spPr bwMode="auto">
              <a:xfrm>
                <a:off x="4268" y="1147"/>
                <a:ext cx="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b="1" i="1">
                    <a:solidFill>
                      <a:srgbClr val="000000"/>
                    </a:solidFill>
                  </a:rPr>
                  <a:t>x</a:t>
                </a:r>
                <a:endParaRPr lang="en-GB"/>
              </a:p>
            </p:txBody>
          </p:sp>
          <p:sp>
            <p:nvSpPr>
              <p:cNvPr id="15387" name="Rectangle 64"/>
              <p:cNvSpPr>
                <a:spLocks noChangeArrowheads="1"/>
              </p:cNvSpPr>
              <p:nvPr/>
            </p:nvSpPr>
            <p:spPr bwMode="auto">
              <a:xfrm>
                <a:off x="3931" y="1147"/>
                <a:ext cx="71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GB" sz="2000" b="1" i="1">
                    <a:solidFill>
                      <a:srgbClr val="000000"/>
                    </a:solidFill>
                  </a:rPr>
                  <a:t>y</a:t>
                </a:r>
                <a:endParaRPr lang="en-GB"/>
              </a:p>
            </p:txBody>
          </p:sp>
        </p:grpSp>
        <p:sp>
          <p:nvSpPr>
            <p:cNvPr id="15374" name="Rectangle 72"/>
            <p:cNvSpPr>
              <a:spLocks noChangeArrowheads="1"/>
            </p:cNvSpPr>
            <p:nvPr/>
          </p:nvSpPr>
          <p:spPr bwMode="auto">
            <a:xfrm>
              <a:off x="2832" y="1040"/>
              <a:ext cx="2496" cy="1984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838200" y="914400"/>
            <a:ext cx="1976438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68313" indent="-468313"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 dirty="0">
                <a:latin typeface="Comic Sans MS" pitchFamily="66" charset="0"/>
              </a:rPr>
              <a:t>Finding an area</a:t>
            </a:r>
          </a:p>
        </p:txBody>
      </p:sp>
      <p:sp>
        <p:nvSpPr>
          <p:cNvPr id="27" name="Rectangle 31"/>
          <p:cNvSpPr>
            <a:spLocks noChangeArrowheads="1"/>
          </p:cNvSpPr>
          <p:nvPr/>
        </p:nvSpPr>
        <p:spPr bwMode="auto">
          <a:xfrm>
            <a:off x="304800" y="38100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latin typeface="Comic Sans MS" pitchFamily="66" charset="0"/>
              </a:rPr>
              <a:t>the shaded area equals 3</a:t>
            </a:r>
          </a:p>
        </p:txBody>
      </p: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304800" y="541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68313" indent="-468313"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>
                <a:latin typeface="Comic Sans MS" pitchFamily="66" charset="0"/>
              </a:rPr>
              <a:t>The units are usually unknown in this type of question</a:t>
            </a:r>
          </a:p>
        </p:txBody>
      </p:sp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33400" y="1414463"/>
            <a:ext cx="3259138" cy="1376362"/>
            <a:chOff x="336" y="891"/>
            <a:chExt cx="2053" cy="867"/>
          </a:xfrm>
        </p:grpSpPr>
        <p:graphicFrame>
          <p:nvGraphicFramePr>
            <p:cNvPr id="15365" name="Object 35"/>
            <p:cNvGraphicFramePr>
              <a:graphicFrameLocks noChangeAspect="1"/>
            </p:cNvGraphicFramePr>
            <p:nvPr/>
          </p:nvGraphicFramePr>
          <p:xfrm>
            <a:off x="1078" y="891"/>
            <a:ext cx="1311" cy="867"/>
          </p:xfrm>
          <a:graphic>
            <a:graphicData uri="http://schemas.openxmlformats.org/presentationml/2006/ole">
              <p:oleObj spid="_x0000_s76805" name="Equation" r:id="rId4" imgW="787320" imgH="520560" progId="Equation.3">
                <p:embed/>
              </p:oleObj>
            </a:graphicData>
          </a:graphic>
        </p:graphicFrame>
        <p:sp>
          <p:nvSpPr>
            <p:cNvPr id="15372" name="Rectangle 37"/>
            <p:cNvSpPr>
              <a:spLocks noChangeArrowheads="1"/>
            </p:cNvSpPr>
            <p:nvPr/>
          </p:nvSpPr>
          <p:spPr bwMode="auto">
            <a:xfrm>
              <a:off x="336" y="1152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468313" indent="-468313">
                <a:buFont typeface="Wingdings" pitchFamily="2" charset="2"/>
                <a:buNone/>
                <a:tabLst>
                  <a:tab pos="1800225" algn="l"/>
                  <a:tab pos="2520950" algn="l"/>
                </a:tabLst>
              </a:pPr>
              <a:r>
                <a:rPr lang="en-US" b="1">
                  <a:latin typeface="Comic Sans MS" pitchFamily="66" charset="0"/>
                </a:rPr>
                <a:t>Since</a:t>
              </a:r>
            </a:p>
          </p:txBody>
        </p:sp>
      </p:grpSp>
      <p:graphicFrame>
        <p:nvGraphicFramePr>
          <p:cNvPr id="32" name="Object 39"/>
          <p:cNvGraphicFramePr>
            <a:graphicFrameLocks noChangeAspect="1"/>
          </p:cNvGraphicFramePr>
          <p:nvPr/>
        </p:nvGraphicFramePr>
        <p:xfrm>
          <a:off x="3302000" y="2895600"/>
          <a:ext cx="584200" cy="412750"/>
        </p:xfrm>
        <a:graphic>
          <a:graphicData uri="http://schemas.openxmlformats.org/presentationml/2006/ole">
            <p:oleObj spid="_x0000_s76802" name="Equation" r:id="rId5" imgW="215640" imgH="152280" progId="Equation.3">
              <p:embed/>
            </p:oleObj>
          </a:graphicData>
        </a:graphic>
      </p:graphicFrame>
      <p:grpSp>
        <p:nvGrpSpPr>
          <p:cNvPr id="6" name="Group 71"/>
          <p:cNvGrpSpPr>
            <a:grpSpLocks/>
          </p:cNvGrpSpPr>
          <p:nvPr/>
        </p:nvGrpSpPr>
        <p:grpSpPr bwMode="auto">
          <a:xfrm>
            <a:off x="444500" y="2620963"/>
            <a:ext cx="2603500" cy="1081087"/>
            <a:chOff x="280" y="1651"/>
            <a:chExt cx="1640" cy="681"/>
          </a:xfrm>
        </p:grpSpPr>
        <p:graphicFrame>
          <p:nvGraphicFramePr>
            <p:cNvPr id="15363" name="Object 69"/>
            <p:cNvGraphicFramePr>
              <a:graphicFrameLocks noChangeAspect="1"/>
            </p:cNvGraphicFramePr>
            <p:nvPr/>
          </p:nvGraphicFramePr>
          <p:xfrm>
            <a:off x="576" y="1651"/>
            <a:ext cx="1344" cy="681"/>
          </p:xfrm>
          <a:graphic>
            <a:graphicData uri="http://schemas.openxmlformats.org/presentationml/2006/ole">
              <p:oleObj spid="_x0000_s76803" name="Equation" r:id="rId6" imgW="888840" imgH="520560" progId="Equation.3">
                <p:embed/>
              </p:oleObj>
            </a:graphicData>
          </a:graphic>
        </p:graphicFrame>
        <p:graphicFrame>
          <p:nvGraphicFramePr>
            <p:cNvPr id="15364" name="Object 70"/>
            <p:cNvGraphicFramePr>
              <a:graphicFrameLocks noChangeAspect="1"/>
            </p:cNvGraphicFramePr>
            <p:nvPr/>
          </p:nvGraphicFramePr>
          <p:xfrm>
            <a:off x="280" y="1738"/>
            <a:ext cx="1273" cy="360"/>
          </p:xfrm>
          <a:graphic>
            <a:graphicData uri="http://schemas.openxmlformats.org/presentationml/2006/ole">
              <p:oleObj spid="_x0000_s76804" name="Equation" r:id="rId7" imgW="81252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4572000" y="1219200"/>
            <a:ext cx="4038600" cy="2819400"/>
            <a:chOff x="2880" y="768"/>
            <a:chExt cx="2544" cy="1776"/>
          </a:xfrm>
        </p:grpSpPr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2880" y="768"/>
              <a:ext cx="2544" cy="1776"/>
              <a:chOff x="2880" y="768"/>
              <a:chExt cx="2544" cy="1776"/>
            </a:xfrm>
          </p:grpSpPr>
          <p:pic>
            <p:nvPicPr>
              <p:cNvPr id="17442" name="Picture 23"/>
              <p:cNvPicPr>
                <a:picLocks noChangeAspect="1" noChangeArrowheads="1"/>
              </p:cNvPicPr>
              <p:nvPr/>
            </p:nvPicPr>
            <p:blipFill>
              <a:blip r:embed="rId3"/>
              <a:srcRect l="57704" b="28625"/>
              <a:stretch>
                <a:fillRect/>
              </a:stretch>
            </p:blipFill>
            <p:spPr bwMode="auto">
              <a:xfrm>
                <a:off x="2880" y="768"/>
                <a:ext cx="2544" cy="1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7413" name="Object 66"/>
              <p:cNvGraphicFramePr>
                <a:graphicFrameLocks noChangeAspect="1"/>
              </p:cNvGraphicFramePr>
              <p:nvPr/>
            </p:nvGraphicFramePr>
            <p:xfrm>
              <a:off x="4221" y="859"/>
              <a:ext cx="1030" cy="305"/>
            </p:xfrm>
            <a:graphic>
              <a:graphicData uri="http://schemas.openxmlformats.org/presentationml/2006/ole">
                <p:oleObj spid="_x0000_s78853" name="Equation" r:id="rId4" imgW="799920" imgH="241200" progId="Equation.3">
                  <p:embed/>
                </p:oleObj>
              </a:graphicData>
            </a:graphic>
          </p:graphicFrame>
        </p:grpSp>
        <p:sp>
          <p:nvSpPr>
            <p:cNvPr id="17441" name="Rectangle 96"/>
            <p:cNvSpPr>
              <a:spLocks noChangeArrowheads="1"/>
            </p:cNvSpPr>
            <p:nvPr/>
          </p:nvSpPr>
          <p:spPr bwMode="auto">
            <a:xfrm>
              <a:off x="2880" y="768"/>
              <a:ext cx="2544" cy="177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95"/>
          <p:cNvGrpSpPr>
            <a:grpSpLocks/>
          </p:cNvGrpSpPr>
          <p:nvPr/>
        </p:nvGrpSpPr>
        <p:grpSpPr bwMode="auto">
          <a:xfrm>
            <a:off x="152400" y="1219200"/>
            <a:ext cx="4038600" cy="2825750"/>
            <a:chOff x="48" y="768"/>
            <a:chExt cx="2544" cy="1780"/>
          </a:xfrm>
        </p:grpSpPr>
        <p:grpSp>
          <p:nvGrpSpPr>
            <p:cNvPr id="5" name="Group 69"/>
            <p:cNvGrpSpPr>
              <a:grpSpLocks/>
            </p:cNvGrpSpPr>
            <p:nvPr/>
          </p:nvGrpSpPr>
          <p:grpSpPr bwMode="auto">
            <a:xfrm>
              <a:off x="83" y="768"/>
              <a:ext cx="2509" cy="1780"/>
              <a:chOff x="83" y="912"/>
              <a:chExt cx="2637" cy="1871"/>
            </a:xfrm>
          </p:grpSpPr>
          <p:pic>
            <p:nvPicPr>
              <p:cNvPr id="17439" name="Picture 22"/>
              <p:cNvPicPr>
                <a:picLocks noChangeAspect="1" noChangeArrowheads="1"/>
              </p:cNvPicPr>
              <p:nvPr/>
            </p:nvPicPr>
            <p:blipFill>
              <a:blip r:embed="rId3"/>
              <a:srcRect l="57704" b="28625"/>
              <a:stretch>
                <a:fillRect/>
              </a:stretch>
            </p:blipFill>
            <p:spPr bwMode="auto">
              <a:xfrm>
                <a:off x="83" y="912"/>
                <a:ext cx="2637" cy="18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7412" name="Object 65"/>
              <p:cNvGraphicFramePr>
                <a:graphicFrameLocks noChangeAspect="1"/>
              </p:cNvGraphicFramePr>
              <p:nvPr/>
            </p:nvGraphicFramePr>
            <p:xfrm>
              <a:off x="1488" y="1008"/>
              <a:ext cx="1068" cy="322"/>
            </p:xfrm>
            <a:graphic>
              <a:graphicData uri="http://schemas.openxmlformats.org/presentationml/2006/ole">
                <p:oleObj spid="_x0000_s78852" name="Equation" r:id="rId5" imgW="799920" imgH="241200" progId="Equation.3">
                  <p:embed/>
                </p:oleObj>
              </a:graphicData>
            </a:graphic>
          </p:graphicFrame>
        </p:grpSp>
        <p:sp>
          <p:nvSpPr>
            <p:cNvPr id="17438" name="Rectangle 94"/>
            <p:cNvSpPr>
              <a:spLocks noChangeArrowheads="1"/>
            </p:cNvSpPr>
            <p:nvPr/>
          </p:nvSpPr>
          <p:spPr bwMode="auto">
            <a:xfrm>
              <a:off x="48" y="768"/>
              <a:ext cx="2544" cy="1776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6" name="Rectangle 3"/>
          <p:cNvSpPr>
            <a:spLocks noChangeArrowheads="1"/>
          </p:cNvSpPr>
          <p:nvPr/>
        </p:nvSpPr>
        <p:spPr bwMode="auto">
          <a:xfrm>
            <a:off x="990600" y="609600"/>
            <a:ext cx="1928813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468313" indent="-468313">
              <a:buFont typeface="Wingdings" pitchFamily="2" charset="2"/>
              <a:buNone/>
              <a:tabLst>
                <a:tab pos="1800225" algn="l"/>
                <a:tab pos="2520950" algn="l"/>
              </a:tabLst>
            </a:pPr>
            <a:r>
              <a:rPr lang="en-US" b="1" dirty="0">
                <a:latin typeface="Comic Sans MS" pitchFamily="66" charset="0"/>
              </a:rPr>
              <a:t>Finding an area</a:t>
            </a:r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474663" y="4343400"/>
          <a:ext cx="3227387" cy="1157288"/>
        </p:xfrm>
        <a:graphic>
          <a:graphicData uri="http://schemas.openxmlformats.org/presentationml/2006/ole">
            <p:oleObj spid="_x0000_s78850" name="Equation" r:id="rId6" imgW="1523880" imgH="545760" progId="Equation.3">
              <p:embed/>
            </p:oleObj>
          </a:graphicData>
        </a:graphic>
      </p:graphicFrame>
      <p:grpSp>
        <p:nvGrpSpPr>
          <p:cNvPr id="6" name="Group 86"/>
          <p:cNvGrpSpPr>
            <a:grpSpLocks/>
          </p:cNvGrpSpPr>
          <p:nvPr/>
        </p:nvGrpSpPr>
        <p:grpSpPr bwMode="auto">
          <a:xfrm>
            <a:off x="6604000" y="3022600"/>
            <a:ext cx="568325" cy="336550"/>
            <a:chOff x="4192" y="2112"/>
            <a:chExt cx="372" cy="224"/>
          </a:xfrm>
        </p:grpSpPr>
        <p:sp>
          <p:nvSpPr>
            <p:cNvPr id="17434" name="Line 27"/>
            <p:cNvSpPr>
              <a:spLocks noChangeShapeType="1"/>
            </p:cNvSpPr>
            <p:nvPr/>
          </p:nvSpPr>
          <p:spPr bwMode="auto">
            <a:xfrm>
              <a:off x="4560" y="2112"/>
              <a:ext cx="0" cy="22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29"/>
            <p:cNvSpPr>
              <a:spLocks noChangeShapeType="1"/>
            </p:cNvSpPr>
            <p:nvPr/>
          </p:nvSpPr>
          <p:spPr bwMode="auto">
            <a:xfrm flipH="1">
              <a:off x="4192" y="2128"/>
              <a:ext cx="144" cy="9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Line 46"/>
            <p:cNvSpPr>
              <a:spLocks noChangeShapeType="1"/>
            </p:cNvSpPr>
            <p:nvPr/>
          </p:nvSpPr>
          <p:spPr bwMode="auto">
            <a:xfrm flipH="1">
              <a:off x="4304" y="2128"/>
              <a:ext cx="260" cy="1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4"/>
          <p:cNvGrpSpPr>
            <a:grpSpLocks/>
          </p:cNvGrpSpPr>
          <p:nvPr/>
        </p:nvGrpSpPr>
        <p:grpSpPr bwMode="auto">
          <a:xfrm>
            <a:off x="428625" y="1963738"/>
            <a:ext cx="942975" cy="687387"/>
            <a:chOff x="384" y="1525"/>
            <a:chExt cx="624" cy="456"/>
          </a:xfrm>
        </p:grpSpPr>
        <p:sp>
          <p:nvSpPr>
            <p:cNvPr id="17432" name="Rectangle 56"/>
            <p:cNvSpPr>
              <a:spLocks noChangeArrowheads="1"/>
            </p:cNvSpPr>
            <p:nvPr/>
          </p:nvSpPr>
          <p:spPr bwMode="auto">
            <a:xfrm>
              <a:off x="384" y="1525"/>
              <a:ext cx="336" cy="4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50000"/>
                </a:lnSpc>
                <a:buFont typeface="Wingdings" pitchFamily="2" charset="2"/>
                <a:buNone/>
                <a:tabLst>
                  <a:tab pos="457200" algn="l"/>
                  <a:tab pos="2520950" algn="l"/>
                </a:tabLst>
              </a:pPr>
              <a:r>
                <a:rPr lang="en-US" sz="2600" b="1" i="1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17433" name="Line 57"/>
            <p:cNvSpPr>
              <a:spLocks noChangeShapeType="1"/>
            </p:cNvSpPr>
            <p:nvPr/>
          </p:nvSpPr>
          <p:spPr bwMode="auto">
            <a:xfrm>
              <a:off x="672" y="1776"/>
              <a:ext cx="336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6858000" y="1963738"/>
            <a:ext cx="1101725" cy="1246187"/>
            <a:chOff x="4608" y="1524"/>
            <a:chExt cx="720" cy="828"/>
          </a:xfrm>
        </p:grpSpPr>
        <p:sp>
          <p:nvSpPr>
            <p:cNvPr id="17430" name="Rectangle 60"/>
            <p:cNvSpPr>
              <a:spLocks noChangeArrowheads="1"/>
            </p:cNvSpPr>
            <p:nvPr/>
          </p:nvSpPr>
          <p:spPr bwMode="auto">
            <a:xfrm>
              <a:off x="4992" y="1524"/>
              <a:ext cx="336" cy="4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>
                <a:lnSpc>
                  <a:spcPct val="150000"/>
                </a:lnSpc>
                <a:buFont typeface="Wingdings" pitchFamily="2" charset="2"/>
                <a:buNone/>
                <a:tabLst>
                  <a:tab pos="457200" algn="l"/>
                  <a:tab pos="2520950" algn="l"/>
                </a:tabLst>
              </a:pPr>
              <a:r>
                <a:rPr lang="en-US" sz="2600" b="1" i="1">
                  <a:solidFill>
                    <a:srgbClr val="000000"/>
                  </a:solidFill>
                </a:rPr>
                <a:t>B</a:t>
              </a:r>
            </a:p>
          </p:txBody>
        </p:sp>
        <p:sp>
          <p:nvSpPr>
            <p:cNvPr id="17431" name="Line 61"/>
            <p:cNvSpPr>
              <a:spLocks noChangeShapeType="1"/>
            </p:cNvSpPr>
            <p:nvPr/>
          </p:nvSpPr>
          <p:spPr bwMode="auto">
            <a:xfrm flipH="1">
              <a:off x="4608" y="1872"/>
              <a:ext cx="576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5"/>
          <p:cNvGrpSpPr>
            <a:grpSpLocks/>
          </p:cNvGrpSpPr>
          <p:nvPr/>
        </p:nvGrpSpPr>
        <p:grpSpPr bwMode="auto">
          <a:xfrm>
            <a:off x="1265238" y="2032000"/>
            <a:ext cx="531812" cy="1016000"/>
            <a:chOff x="768" y="1456"/>
            <a:chExt cx="352" cy="672"/>
          </a:xfrm>
        </p:grpSpPr>
        <p:sp>
          <p:nvSpPr>
            <p:cNvPr id="17425" name="Line 38"/>
            <p:cNvSpPr>
              <a:spLocks noChangeShapeType="1"/>
            </p:cNvSpPr>
            <p:nvPr/>
          </p:nvSpPr>
          <p:spPr bwMode="auto">
            <a:xfrm>
              <a:off x="768" y="1456"/>
              <a:ext cx="0" cy="6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39"/>
            <p:cNvSpPr>
              <a:spLocks noChangeShapeType="1"/>
            </p:cNvSpPr>
            <p:nvPr/>
          </p:nvSpPr>
          <p:spPr bwMode="auto">
            <a:xfrm flipH="1">
              <a:off x="784" y="1984"/>
              <a:ext cx="336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Line 40"/>
            <p:cNvSpPr>
              <a:spLocks noChangeShapeType="1"/>
            </p:cNvSpPr>
            <p:nvPr/>
          </p:nvSpPr>
          <p:spPr bwMode="auto">
            <a:xfrm flipH="1">
              <a:off x="771" y="1873"/>
              <a:ext cx="258" cy="1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Line 42"/>
            <p:cNvSpPr>
              <a:spLocks noChangeShapeType="1"/>
            </p:cNvSpPr>
            <p:nvPr/>
          </p:nvSpPr>
          <p:spPr bwMode="auto">
            <a:xfrm flipH="1">
              <a:off x="768" y="1752"/>
              <a:ext cx="144" cy="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Line 75"/>
            <p:cNvSpPr>
              <a:spLocks noChangeShapeType="1"/>
            </p:cNvSpPr>
            <p:nvPr/>
          </p:nvSpPr>
          <p:spPr bwMode="auto">
            <a:xfrm flipV="1">
              <a:off x="768" y="1616"/>
              <a:ext cx="96" cy="4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30" name="Object 26"/>
          <p:cNvGraphicFramePr>
            <a:graphicFrameLocks noChangeAspect="1"/>
          </p:cNvGraphicFramePr>
          <p:nvPr/>
        </p:nvGraphicFramePr>
        <p:xfrm>
          <a:off x="4510088" y="5376863"/>
          <a:ext cx="3884612" cy="1252537"/>
        </p:xfrm>
        <a:graphic>
          <a:graphicData uri="http://schemas.openxmlformats.org/presentationml/2006/ole">
            <p:oleObj spid="_x0000_s78851" name="Equation" r:id="rId7" imgW="1612800" imgH="520560" progId="Equation.3">
              <p:embed/>
            </p:oleObj>
          </a:graphicData>
        </a:graphic>
      </p:graphicFrame>
      <p:grpSp>
        <p:nvGrpSpPr>
          <p:cNvPr id="10" name="Group 98"/>
          <p:cNvGrpSpPr>
            <a:grpSpLocks/>
          </p:cNvGrpSpPr>
          <p:nvPr/>
        </p:nvGrpSpPr>
        <p:grpSpPr bwMode="auto">
          <a:xfrm>
            <a:off x="4419600" y="4191000"/>
            <a:ext cx="4572000" cy="1219200"/>
            <a:chOff x="2784" y="2640"/>
            <a:chExt cx="2880" cy="768"/>
          </a:xfrm>
        </p:grpSpPr>
        <p:sp>
          <p:nvSpPr>
            <p:cNvPr id="17422" name="Rectangle 92"/>
            <p:cNvSpPr>
              <a:spLocks noChangeArrowheads="1"/>
            </p:cNvSpPr>
            <p:nvPr/>
          </p:nvSpPr>
          <p:spPr bwMode="auto">
            <a:xfrm>
              <a:off x="3936" y="2928"/>
              <a:ext cx="1200" cy="192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Rectangle 93"/>
            <p:cNvSpPr>
              <a:spLocks noChangeArrowheads="1"/>
            </p:cNvSpPr>
            <p:nvPr/>
          </p:nvSpPr>
          <p:spPr bwMode="auto">
            <a:xfrm>
              <a:off x="2800" y="3184"/>
              <a:ext cx="1824" cy="192"/>
            </a:xfrm>
            <a:prstGeom prst="rect">
              <a:avLst/>
            </a:prstGeom>
            <a:solidFill>
              <a:srgbClr val="FFFFFF"/>
            </a:solidFill>
            <a:ln w="381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Rectangle 90"/>
            <p:cNvSpPr>
              <a:spLocks noChangeArrowheads="1"/>
            </p:cNvSpPr>
            <p:nvPr/>
          </p:nvSpPr>
          <p:spPr bwMode="auto">
            <a:xfrm>
              <a:off x="2784" y="2640"/>
              <a:ext cx="2880" cy="7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buFont typeface="Wingdings" pitchFamily="2" charset="2"/>
                <a:buNone/>
                <a:tabLst>
                  <a:tab pos="457200" algn="l"/>
                  <a:tab pos="2520950" algn="l"/>
                </a:tabLst>
              </a:pPr>
              <a:r>
                <a:rPr lang="en-US" b="1">
                  <a:latin typeface="Comic Sans MS" pitchFamily="66" charset="0"/>
                </a:rPr>
                <a:t>For parts of the curve below the</a:t>
              </a:r>
              <a:r>
                <a:rPr lang="en-US" sz="2600" b="1" i="1"/>
                <a:t> x</a:t>
              </a:r>
              <a:r>
                <a:rPr lang="en-US" b="1">
                  <a:latin typeface="Comic Sans MS" pitchFamily="66" charset="0"/>
                </a:rPr>
                <a:t>-axis, </a:t>
              </a:r>
              <a:r>
                <a:rPr lang="en-US" b="1">
                  <a:solidFill>
                    <a:srgbClr val="0000FF"/>
                  </a:solidFill>
                  <a:latin typeface="Comic Sans MS" pitchFamily="66" charset="0"/>
                </a:rPr>
                <a:t>the definite integral is negative</a:t>
              </a:r>
              <a:r>
                <a:rPr lang="en-US" b="1">
                  <a:latin typeface="Comic Sans MS" pitchFamily="66" charset="0"/>
                </a:rPr>
                <a:t>, so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794126"/>
            <a:ext cx="7162800" cy="2244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62000"/>
            <a:ext cx="8116957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 l="4052" t="5357" r="731"/>
          <a:stretch>
            <a:fillRect/>
          </a:stretch>
        </p:blipFill>
        <p:spPr bwMode="auto">
          <a:xfrm>
            <a:off x="5562600" y="2133600"/>
            <a:ext cx="3581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I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5443CF895D6C44A2AFF18F96EA0BC5" ma:contentTypeVersion="0" ma:contentTypeDescription="Create a new document." ma:contentTypeScope="" ma:versionID="13b06dad3dbfbca08be7a7f25fd6374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74EE4C-2601-492F-86E6-AEA6EE9ABC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7D0868-D8D4-450B-BB3C-13F92FCDCFD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C3C8CB-B0D3-417C-8BD1-91752D5A8D8C}">
  <ds:schemaRefs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mapua</Template>
  <TotalTime>5275</TotalTime>
  <Words>505</Words>
  <Application>Microsoft Office PowerPoint</Application>
  <PresentationFormat>On-screen Show (4:3)</PresentationFormat>
  <Paragraphs>115</Paragraphs>
  <Slides>35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TOPIC</vt:lpstr>
      <vt:lpstr>Equation</vt:lpstr>
      <vt:lpstr>Microsoft Equation 3.0</vt:lpstr>
      <vt:lpstr>Slide 1</vt:lpstr>
      <vt:lpstr>OBJECTIVES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EXAMPLE</vt:lpstr>
      <vt:lpstr>Slide 13</vt:lpstr>
      <vt:lpstr>EXERCISES</vt:lpstr>
      <vt:lpstr>Slide 15</vt:lpstr>
      <vt:lpstr>Slide 16</vt:lpstr>
      <vt:lpstr>Slide 17</vt:lpstr>
      <vt:lpstr>Slide 18</vt:lpstr>
      <vt:lpstr>Slide 19</vt:lpstr>
      <vt:lpstr>EXERCISES</vt:lpstr>
      <vt:lpstr>Slide 21</vt:lpstr>
      <vt:lpstr>Slide 22</vt:lpstr>
      <vt:lpstr>Slide 23</vt:lpstr>
      <vt:lpstr>EXAMPLE</vt:lpstr>
      <vt:lpstr>Slide 25</vt:lpstr>
      <vt:lpstr>Slide 26</vt:lpstr>
      <vt:lpstr>Slide 27</vt:lpstr>
      <vt:lpstr>Slide 28</vt:lpstr>
      <vt:lpstr>Slide 29</vt:lpstr>
      <vt:lpstr>OTHER EXAMPLE</vt:lpstr>
      <vt:lpstr>Slide 31</vt:lpstr>
      <vt:lpstr>EXRCISES</vt:lpstr>
      <vt:lpstr>Slide 33</vt:lpstr>
      <vt:lpstr>Slide 34</vt:lpstr>
      <vt:lpstr>EXRCISES</vt:lpstr>
    </vt:vector>
  </TitlesOfParts>
  <Company>AVF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Inequalities</dc:title>
  <dc:creator>Dionnie Lanuza</dc:creator>
  <cp:lastModifiedBy>Dionnie</cp:lastModifiedBy>
  <cp:revision>504</cp:revision>
  <dcterms:created xsi:type="dcterms:W3CDTF">2006-02-13T02:12:12Z</dcterms:created>
  <dcterms:modified xsi:type="dcterms:W3CDTF">2014-07-29T08:48:11Z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0x010100A55443CF895D6C44A2AFF18F96EA0BC5</vt:lpwstr>
  </property>
</Properties>
</file>