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4"/>
  </p:sldMasterIdLst>
  <p:notesMasterIdLst>
    <p:notesMasterId r:id="rId35"/>
  </p:notesMasterIdLst>
  <p:sldIdLst>
    <p:sldId id="25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420" r:id="rId19"/>
    <p:sldId id="421" r:id="rId20"/>
    <p:sldId id="422" r:id="rId21"/>
    <p:sldId id="423" r:id="rId22"/>
    <p:sldId id="424" r:id="rId23"/>
    <p:sldId id="425" r:id="rId24"/>
    <p:sldId id="426" r:id="rId25"/>
    <p:sldId id="427" r:id="rId26"/>
    <p:sldId id="428" r:id="rId27"/>
    <p:sldId id="429" r:id="rId28"/>
    <p:sldId id="430" r:id="rId29"/>
    <p:sldId id="431" r:id="rId30"/>
    <p:sldId id="432" r:id="rId31"/>
    <p:sldId id="433" r:id="rId32"/>
    <p:sldId id="434" r:id="rId33"/>
    <p:sldId id="435"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FF0000"/>
    <a:srgbClr val="FD706D"/>
    <a:srgbClr val="FF0066"/>
    <a:srgbClr val="00FF00"/>
    <a:srgbClr val="0000FF"/>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76" autoAdjust="0"/>
  </p:normalViewPr>
  <p:slideViewPr>
    <p:cSldViewPr>
      <p:cViewPr>
        <p:scale>
          <a:sx n="55" d="100"/>
          <a:sy n="55" d="100"/>
        </p:scale>
        <p:origin x="-1806" y="-3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0C113C-FA8D-46B9-81A3-E62F703A8E25}" type="datetimeFigureOut">
              <a:rPr lang="en-US"/>
              <a:pPr>
                <a:defRPr/>
              </a:pPr>
              <a:t>4/16/2014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73D014-CF31-41B1-B0BA-96666EE1241C}" type="slidenum">
              <a:rPr lang="en-US"/>
              <a:pPr>
                <a:defRPr/>
              </a:pPr>
              <a:t>‹#›</a:t>
            </a:fld>
            <a:endParaRPr lang="en-US"/>
          </a:p>
        </p:txBody>
      </p:sp>
    </p:spTree>
    <p:extLst>
      <p:ext uri="{BB962C8B-B14F-4D97-AF65-F5344CB8AC3E}">
        <p14:creationId xmlns="" xmlns:p14="http://schemas.microsoft.com/office/powerpoint/2010/main" val="362072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83941B1-683A-4C00-8BE8-F19650964ED3}"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3AC470-A673-4613-A60A-19863FF4FB47}"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E73E074-DF37-4E14-8556-5EA02AC17976}"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5D99174-3558-4ECF-88CC-1EADAF5F65E5}"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0ED1C2-756A-434B-AC47-37008AB370FA}"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C27239B-9081-46C1-BBB1-847EFD3AC32B}"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24D6045-32FE-44F8-8E6B-CDA5840AB13A}"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8C2B3F6-775D-4D6B-BFC1-78E4D3F60BB0}"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106AE1CE-184F-4C3F-AC52-60E2D4A4AF7F}"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B6AE2B-D1EF-49F8-BB30-9A42CAD794CC}"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B69342D-822B-4F53-90CE-C53C5656821A}" type="slidenum">
              <a:rPr lang="en-GB" smtClean="0"/>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00DA1B0-BB8A-4E9C-97D1-E3EE9168AB39}"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0"/>
          <p:cNvSpPr>
            <a:spLocks noGrp="1"/>
          </p:cNvSpPr>
          <p:nvPr>
            <p:ph type="subTitle" idx="1"/>
          </p:nvPr>
        </p:nvSpPr>
        <p:spPr>
          <a:xfrm>
            <a:off x="1295400" y="2438400"/>
            <a:ext cx="6400800" cy="2667000"/>
          </a:xfrm>
        </p:spPr>
        <p:txBody>
          <a:bodyPr/>
          <a:lstStyle/>
          <a:p>
            <a:r>
              <a:rPr lang="en-US" sz="4400" b="1" dirty="0" smtClean="0">
                <a:solidFill>
                  <a:schemeClr val="tx1"/>
                </a:solidFill>
              </a:rPr>
              <a:t>TRANSCENDENTAL FUNCTIONS</a:t>
            </a: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4038600" cy="1143000"/>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143000"/>
                <a:ext cx="8229600" cy="5715000"/>
              </a:xfrm>
            </p:spPr>
            <p:txBody>
              <a:bodyPr/>
              <a:lstStyle/>
              <a:p>
                <a:pPr marL="0" lvl="0" indent="0">
                  <a:buNone/>
                </a:pPr>
                <a:r>
                  <a:rPr lang="en-PH" dirty="0" smtClean="0"/>
                  <a:t>Find the indefinite integral.</a:t>
                </a:r>
              </a:p>
              <a:p>
                <a:pPr marL="0" lvl="0" indent="0">
                  <a:buNone/>
                </a:pPr>
                <a:r>
                  <a:rPr lang="en-PH" dirty="0" smtClean="0"/>
                  <a:t>1.  </a:t>
                </a:r>
                <a14:m>
                  <m:oMath xmlns:m="http://schemas.openxmlformats.org/officeDocument/2006/math">
                    <m:r>
                      <a:rPr lang="en-US" b="0" i="0" smtClean="0">
                        <a:latin typeface="Cambria Math"/>
                      </a:rPr>
                      <m:t>   </m:t>
                    </m:r>
                    <m:nary>
                      <m:naryPr>
                        <m:limLoc m:val="undOvr"/>
                        <m:subHide m:val="on"/>
                        <m:supHide m:val="on"/>
                        <m:ctrlPr>
                          <a:rPr lang="en-PH" i="1" smtClean="0">
                            <a:latin typeface="Cambria Math"/>
                          </a:rPr>
                        </m:ctrlPr>
                      </m:naryPr>
                      <m:sub/>
                      <m:sup/>
                      <m:e>
                        <m:f>
                          <m:fPr>
                            <m:ctrlPr>
                              <a:rPr lang="en-PH" i="1">
                                <a:latin typeface="Cambria Math"/>
                              </a:rPr>
                            </m:ctrlPr>
                          </m:fPr>
                          <m:num>
                            <m:func>
                              <m:funcPr>
                                <m:ctrlPr>
                                  <a:rPr lang="en-PH" i="1">
                                    <a:latin typeface="Cambria Math"/>
                                  </a:rPr>
                                </m:ctrlPr>
                              </m:funcPr>
                              <m:fName>
                                <m:r>
                                  <m:rPr>
                                    <m:sty m:val="p"/>
                                  </m:rPr>
                                  <a:rPr lang="en-PH">
                                    <a:latin typeface="Cambria Math"/>
                                  </a:rPr>
                                  <m:t>cos</m:t>
                                </m:r>
                              </m:fName>
                              <m:e>
                                <m:r>
                                  <a:rPr lang="en-PH" i="1">
                                    <a:latin typeface="Cambria Math"/>
                                  </a:rPr>
                                  <m:t>𝑥</m:t>
                                </m:r>
                              </m:e>
                            </m:func>
                          </m:num>
                          <m:den>
                            <m:func>
                              <m:funcPr>
                                <m:ctrlPr>
                                  <a:rPr lang="en-PH" i="1">
                                    <a:latin typeface="Cambria Math"/>
                                  </a:rPr>
                                </m:ctrlPr>
                              </m:funcPr>
                              <m:fName>
                                <m:r>
                                  <m:rPr>
                                    <m:sty m:val="p"/>
                                  </m:rPr>
                                  <a:rPr lang="en-PH">
                                    <a:latin typeface="Cambria Math"/>
                                  </a:rPr>
                                  <m:t>sec</m:t>
                                </m:r>
                              </m:fName>
                              <m:e>
                                <m:r>
                                  <a:rPr lang="en-PH" i="1">
                                    <a:latin typeface="Cambria Math"/>
                                  </a:rPr>
                                  <m:t>𝑥</m:t>
                                </m:r>
                                <m:r>
                                  <a:rPr lang="en-PH" i="1">
                                    <a:latin typeface="Cambria Math"/>
                                  </a:rPr>
                                  <m:t>+</m:t>
                                </m:r>
                                <m:func>
                                  <m:funcPr>
                                    <m:ctrlPr>
                                      <a:rPr lang="en-PH" i="1">
                                        <a:latin typeface="Cambria Math"/>
                                      </a:rPr>
                                    </m:ctrlPr>
                                  </m:funcPr>
                                  <m:fName>
                                    <m:r>
                                      <m:rPr>
                                        <m:sty m:val="p"/>
                                      </m:rPr>
                                      <a:rPr lang="en-PH">
                                        <a:latin typeface="Cambria Math"/>
                                      </a:rPr>
                                      <m:t>tan</m:t>
                                    </m:r>
                                  </m:fName>
                                  <m:e>
                                    <m:r>
                                      <a:rPr lang="en-PH" i="1">
                                        <a:latin typeface="Cambria Math"/>
                                      </a:rPr>
                                      <m:t>𝑥</m:t>
                                    </m:r>
                                  </m:e>
                                </m:func>
                              </m:e>
                            </m:func>
                          </m:den>
                        </m:f>
                        <m:r>
                          <a:rPr lang="en-PH" i="1">
                            <a:latin typeface="Cambria Math"/>
                          </a:rPr>
                          <m:t>𝑑𝑥</m:t>
                        </m:r>
                      </m:e>
                    </m:nary>
                  </m:oMath>
                </a14:m>
                <a:endParaRPr lang="en-PH" dirty="0"/>
              </a:p>
              <a:p>
                <a:pPr marL="0" lvl="0" indent="0">
                  <a:buNone/>
                </a:pPr>
                <a:r>
                  <a:rPr lang="en-PH" dirty="0" smtClean="0"/>
                  <a:t>2.     </a:t>
                </a:r>
                <a14:m>
                  <m:oMath xmlns:m="http://schemas.openxmlformats.org/officeDocument/2006/math">
                    <m:nary>
                      <m:naryPr>
                        <m:limLoc m:val="undOvr"/>
                        <m:subHide m:val="on"/>
                        <m:supHide m:val="on"/>
                        <m:ctrlPr>
                          <a:rPr lang="en-PH" i="1">
                            <a:latin typeface="Cambria Math"/>
                          </a:rPr>
                        </m:ctrlPr>
                      </m:naryPr>
                      <m:sub/>
                      <m:sup/>
                      <m:e>
                        <m:func>
                          <m:funcPr>
                            <m:ctrlPr>
                              <a:rPr lang="en-PH" i="1">
                                <a:latin typeface="Cambria Math"/>
                              </a:rPr>
                            </m:ctrlPr>
                          </m:funcPr>
                          <m:fName>
                            <m:r>
                              <m:rPr>
                                <m:sty m:val="p"/>
                              </m:rPr>
                              <a:rPr lang="en-PH">
                                <a:latin typeface="Cambria Math"/>
                              </a:rPr>
                              <m:t>cot</m:t>
                            </m:r>
                          </m:fName>
                          <m:e>
                            <m:r>
                              <a:rPr lang="en-PH" i="1">
                                <a:latin typeface="Cambria Math"/>
                              </a:rPr>
                              <m:t>3</m:t>
                            </m:r>
                            <m:r>
                              <a:rPr lang="en-PH" i="1">
                                <a:latin typeface="Cambria Math"/>
                              </a:rPr>
                              <m:t>𝑥</m:t>
                            </m:r>
                            <m:func>
                              <m:funcPr>
                                <m:ctrlPr>
                                  <a:rPr lang="en-PH" i="1">
                                    <a:latin typeface="Cambria Math"/>
                                  </a:rPr>
                                </m:ctrlPr>
                              </m:funcPr>
                              <m:fName>
                                <m:r>
                                  <m:rPr>
                                    <m:sty m:val="p"/>
                                  </m:rPr>
                                  <a:rPr lang="en-PH">
                                    <a:latin typeface="Cambria Math"/>
                                  </a:rPr>
                                  <m:t>sin</m:t>
                                </m:r>
                              </m:fName>
                              <m:e>
                                <m:r>
                                  <a:rPr lang="en-PH" i="1">
                                    <a:latin typeface="Cambria Math"/>
                                  </a:rPr>
                                  <m:t>3</m:t>
                                </m:r>
                                <m:r>
                                  <a:rPr lang="en-PH" i="1">
                                    <a:latin typeface="Cambria Math"/>
                                  </a:rPr>
                                  <m:t>𝑥𝑑𝑥</m:t>
                                </m:r>
                              </m:e>
                            </m:func>
                          </m:e>
                        </m:func>
                      </m:e>
                    </m:nary>
                  </m:oMath>
                </a14:m>
                <a:r>
                  <a:rPr lang="en-PH" dirty="0" smtClean="0"/>
                  <a:t>                7.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1−</m:t>
                            </m:r>
                            <m:func>
                              <m:funcPr>
                                <m:ctrlPr>
                                  <a:rPr lang="en-PH" i="1">
                                    <a:latin typeface="Cambria Math"/>
                                  </a:rPr>
                                </m:ctrlPr>
                              </m:funcPr>
                              <m:fName>
                                <m:r>
                                  <m:rPr>
                                    <m:sty m:val="p"/>
                                  </m:rPr>
                                  <a:rPr lang="en-PH">
                                    <a:latin typeface="Cambria Math"/>
                                  </a:rPr>
                                  <m:t>cos</m:t>
                                </m:r>
                              </m:fName>
                              <m:e>
                                <m:r>
                                  <a:rPr lang="en-PH" i="1">
                                    <a:latin typeface="Cambria Math"/>
                                  </a:rPr>
                                  <m:t>𝑥</m:t>
                                </m:r>
                              </m:e>
                            </m:func>
                          </m:num>
                          <m:den>
                            <m:sSup>
                              <m:sSupPr>
                                <m:ctrlPr>
                                  <a:rPr lang="en-PH" i="1">
                                    <a:latin typeface="Cambria Math"/>
                                  </a:rPr>
                                </m:ctrlPr>
                              </m:sSupPr>
                              <m:e>
                                <m:r>
                                  <a:rPr lang="en-PH" i="1">
                                    <a:latin typeface="Cambria Math"/>
                                  </a:rPr>
                                  <m:t>𝑠𝑖𝑛</m:t>
                                </m:r>
                              </m:e>
                              <m:sup>
                                <m:r>
                                  <a:rPr lang="en-PH" i="1">
                                    <a:latin typeface="Cambria Math"/>
                                  </a:rPr>
                                  <m:t>2</m:t>
                                </m:r>
                              </m:sup>
                            </m:sSup>
                            <m:r>
                              <a:rPr lang="en-PH" i="1">
                                <a:latin typeface="Cambria Math"/>
                              </a:rPr>
                              <m:t>𝑥</m:t>
                            </m:r>
                          </m:den>
                        </m:f>
                      </m:e>
                    </m:nary>
                    <m:r>
                      <a:rPr lang="en-PH" i="1">
                        <a:latin typeface="Cambria Math"/>
                      </a:rPr>
                      <m:t>𝑑𝑥</m:t>
                    </m:r>
                  </m:oMath>
                </a14:m>
                <a:endParaRPr lang="en-PH" dirty="0"/>
              </a:p>
              <a:p>
                <a:pPr marL="0" lvl="0" indent="0">
                  <a:buNone/>
                </a:pPr>
                <a:r>
                  <a:rPr lang="en-PH" dirty="0" smtClean="0"/>
                  <a:t>3.      </a:t>
                </a:r>
                <a14:m>
                  <m:oMath xmlns:m="http://schemas.openxmlformats.org/officeDocument/2006/math">
                    <m:nary>
                      <m:naryPr>
                        <m:limLoc m:val="undOvr"/>
                        <m:subHide m:val="on"/>
                        <m:supHide m:val="on"/>
                        <m:ctrlPr>
                          <a:rPr lang="en-PH" i="1">
                            <a:latin typeface="Cambria Math"/>
                          </a:rPr>
                        </m:ctrlPr>
                      </m:naryPr>
                      <m:sub/>
                      <m:sup/>
                      <m:e>
                        <m:r>
                          <a:rPr lang="en-PH" i="1">
                            <a:latin typeface="Cambria Math"/>
                          </a:rPr>
                          <m:t>𝑥</m:t>
                        </m:r>
                        <m:func>
                          <m:funcPr>
                            <m:ctrlPr>
                              <a:rPr lang="en-PH" i="1">
                                <a:latin typeface="Cambria Math"/>
                              </a:rPr>
                            </m:ctrlPr>
                          </m:funcPr>
                          <m:fName>
                            <m:r>
                              <m:rPr>
                                <m:sty m:val="p"/>
                              </m:rPr>
                              <a:rPr lang="en-PH">
                                <a:latin typeface="Cambria Math"/>
                              </a:rPr>
                              <m:t>csc</m:t>
                            </m:r>
                          </m:fName>
                          <m:e>
                            <m:sSup>
                              <m:sSupPr>
                                <m:ctrlPr>
                                  <a:rPr lang="en-PH" i="1">
                                    <a:latin typeface="Cambria Math"/>
                                  </a:rPr>
                                </m:ctrlPr>
                              </m:sSupPr>
                              <m:e>
                                <m:r>
                                  <a:rPr lang="en-PH" i="1">
                                    <a:latin typeface="Cambria Math"/>
                                  </a:rPr>
                                  <m:t>𝑥</m:t>
                                </m:r>
                              </m:e>
                              <m:sup>
                                <m:r>
                                  <a:rPr lang="en-PH" i="1">
                                    <a:latin typeface="Cambria Math"/>
                                  </a:rPr>
                                  <m:t>2</m:t>
                                </m:r>
                              </m:sup>
                            </m:sSup>
                            <m:r>
                              <a:rPr lang="en-PH" i="1">
                                <a:latin typeface="Cambria Math"/>
                              </a:rPr>
                              <m:t>𝑑𝑥</m:t>
                            </m:r>
                          </m:e>
                        </m:func>
                      </m:e>
                    </m:nary>
                    <m:r>
                      <a:rPr lang="en-PH" i="1">
                        <a:latin typeface="Cambria Math"/>
                      </a:rPr>
                      <m:t> </m:t>
                    </m:r>
                    <m:r>
                      <a:rPr lang="en-US" b="0" i="1" smtClean="0">
                        <a:latin typeface="Cambria Math"/>
                      </a:rPr>
                      <m:t>                       8.    </m:t>
                    </m:r>
                    <m:nary>
                      <m:naryPr>
                        <m:limLoc m:val="undOvr"/>
                        <m:subHide m:val="on"/>
                        <m:supHide m:val="on"/>
                        <m:ctrlPr>
                          <a:rPr lang="en-PH" i="1">
                            <a:latin typeface="Cambria Math"/>
                          </a:rPr>
                        </m:ctrlPr>
                      </m:naryPr>
                      <m:sub/>
                      <m:sup/>
                      <m:e>
                        <m:f>
                          <m:fPr>
                            <m:ctrlPr>
                              <a:rPr lang="en-PH" i="1">
                                <a:latin typeface="Cambria Math"/>
                              </a:rPr>
                            </m:ctrlPr>
                          </m:fPr>
                          <m:num>
                            <m:r>
                              <a:rPr lang="en-PH" i="1">
                                <a:latin typeface="Cambria Math"/>
                              </a:rPr>
                              <m:t>2</m:t>
                            </m:r>
                          </m:num>
                          <m:den>
                            <m:sSup>
                              <m:sSupPr>
                                <m:ctrlPr>
                                  <a:rPr lang="en-PH" i="1">
                                    <a:latin typeface="Cambria Math"/>
                                  </a:rPr>
                                </m:ctrlPr>
                              </m:sSupPr>
                              <m:e>
                                <m:r>
                                  <a:rPr lang="en-PH" i="1">
                                    <a:latin typeface="Cambria Math"/>
                                  </a:rPr>
                                  <m:t>𝑐𝑜𝑠</m:t>
                                </m:r>
                              </m:e>
                              <m:sup>
                                <m:r>
                                  <a:rPr lang="en-PH" i="1">
                                    <a:latin typeface="Cambria Math"/>
                                  </a:rPr>
                                  <m:t>2</m:t>
                                </m:r>
                              </m:sup>
                            </m:sSup>
                            <m:r>
                              <a:rPr lang="en-PH" i="1">
                                <a:latin typeface="Cambria Math"/>
                              </a:rPr>
                              <m:t>2</m:t>
                            </m:r>
                            <m:r>
                              <a:rPr lang="en-PH" i="1">
                                <a:latin typeface="Cambria Math"/>
                              </a:rPr>
                              <m:t>𝑥</m:t>
                            </m:r>
                          </m:den>
                        </m:f>
                        <m:r>
                          <a:rPr lang="en-PH" i="1">
                            <a:latin typeface="Cambria Math"/>
                          </a:rPr>
                          <m:t>𝑑𝑥</m:t>
                        </m:r>
                      </m:e>
                    </m:nary>
                  </m:oMath>
                </a14:m>
                <a:endParaRPr lang="en-PH" dirty="0"/>
              </a:p>
              <a:p>
                <a:pPr marL="0" lvl="0" indent="0">
                  <a:buNone/>
                </a:pPr>
                <a:r>
                  <a:rPr lang="en-PH" dirty="0" smtClean="0"/>
                  <a:t>4.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func>
                              <m:funcPr>
                                <m:ctrlPr>
                                  <a:rPr lang="en-PH" i="1">
                                    <a:latin typeface="Cambria Math"/>
                                  </a:rPr>
                                </m:ctrlPr>
                              </m:funcPr>
                              <m:fName>
                                <m:r>
                                  <m:rPr>
                                    <m:sty m:val="p"/>
                                  </m:rPr>
                                  <a:rPr lang="en-PH">
                                    <a:latin typeface="Cambria Math"/>
                                  </a:rPr>
                                  <m:t>sin</m:t>
                                </m:r>
                              </m:fName>
                              <m:e>
                                <m:r>
                                  <a:rPr lang="en-PH" i="1">
                                    <a:latin typeface="Cambria Math"/>
                                  </a:rPr>
                                  <m:t>2</m:t>
                                </m:r>
                                <m:r>
                                  <a:rPr lang="en-PH" i="1">
                                    <a:latin typeface="Cambria Math"/>
                                  </a:rPr>
                                  <m:t>𝑥</m:t>
                                </m:r>
                              </m:e>
                            </m:func>
                          </m:num>
                          <m:den>
                            <m:sSup>
                              <m:sSupPr>
                                <m:ctrlPr>
                                  <a:rPr lang="en-PH" i="1">
                                    <a:latin typeface="Cambria Math"/>
                                  </a:rPr>
                                </m:ctrlPr>
                              </m:sSupPr>
                              <m:e>
                                <m:r>
                                  <a:rPr lang="en-PH" i="1">
                                    <a:latin typeface="Cambria Math"/>
                                  </a:rPr>
                                  <m:t>𝑐𝑜𝑠</m:t>
                                </m:r>
                              </m:e>
                              <m:sup>
                                <m:r>
                                  <a:rPr lang="en-PH" i="1">
                                    <a:latin typeface="Cambria Math"/>
                                  </a:rPr>
                                  <m:t>2</m:t>
                                </m:r>
                              </m:sup>
                            </m:sSup>
                            <m:r>
                              <a:rPr lang="en-PH" i="1">
                                <a:latin typeface="Cambria Math"/>
                              </a:rPr>
                              <m:t>𝑥</m:t>
                            </m:r>
                            <m:func>
                              <m:funcPr>
                                <m:ctrlPr>
                                  <a:rPr lang="en-PH" i="1">
                                    <a:latin typeface="Cambria Math"/>
                                  </a:rPr>
                                </m:ctrlPr>
                              </m:funcPr>
                              <m:fName>
                                <m:r>
                                  <m:rPr>
                                    <m:sty m:val="p"/>
                                  </m:rPr>
                                  <a:rPr lang="en-PH">
                                    <a:latin typeface="Cambria Math"/>
                                  </a:rPr>
                                  <m:t>sin</m:t>
                                </m:r>
                              </m:fName>
                              <m:e>
                                <m:r>
                                  <a:rPr lang="en-PH" i="1">
                                    <a:latin typeface="Cambria Math"/>
                                  </a:rPr>
                                  <m:t>𝑥</m:t>
                                </m:r>
                              </m:e>
                            </m:func>
                          </m:den>
                        </m:f>
                        <m:r>
                          <a:rPr lang="en-PH" i="1">
                            <a:latin typeface="Cambria Math"/>
                          </a:rPr>
                          <m:t>𝑑𝑥</m:t>
                        </m:r>
                      </m:e>
                    </m:nary>
                  </m:oMath>
                </a14:m>
                <a:endParaRPr lang="en-PH" dirty="0"/>
              </a:p>
              <a:p>
                <a:pPr marL="0" lvl="0" indent="0">
                  <a:buNone/>
                </a:pPr>
                <a:r>
                  <a:rPr lang="en-PH" dirty="0" smtClean="0"/>
                  <a:t>5.       </a:t>
                </a:r>
                <a14:m>
                  <m:oMath xmlns:m="http://schemas.openxmlformats.org/officeDocument/2006/math">
                    <m:nary>
                      <m:naryPr>
                        <m:limLoc m:val="undOvr"/>
                        <m:subHide m:val="on"/>
                        <m:supHide m:val="on"/>
                        <m:ctrlPr>
                          <a:rPr lang="en-PH" i="1">
                            <a:latin typeface="Cambria Math"/>
                          </a:rPr>
                        </m:ctrlPr>
                      </m:naryPr>
                      <m:sub/>
                      <m:sup/>
                      <m:e>
                        <m:f>
                          <m:fPr>
                            <m:ctrlPr>
                              <a:rPr lang="en-PH" i="1">
                                <a:latin typeface="Cambria Math"/>
                              </a:rPr>
                            </m:ctrlPr>
                          </m:fPr>
                          <m:num>
                            <m:func>
                              <m:funcPr>
                                <m:ctrlPr>
                                  <a:rPr lang="en-PH" i="1">
                                    <a:latin typeface="Cambria Math"/>
                                  </a:rPr>
                                </m:ctrlPr>
                              </m:funcPr>
                              <m:fName>
                                <m:r>
                                  <m:rPr>
                                    <m:sty m:val="p"/>
                                  </m:rPr>
                                  <a:rPr lang="en-PH">
                                    <a:latin typeface="Cambria Math"/>
                                  </a:rPr>
                                  <m:t>cos</m:t>
                                </m:r>
                              </m:fName>
                              <m:e>
                                <m:r>
                                  <a:rPr lang="en-PH" i="1">
                                    <a:latin typeface="Cambria Math"/>
                                  </a:rPr>
                                  <m:t>𝑥</m:t>
                                </m:r>
                              </m:e>
                            </m:func>
                          </m:num>
                          <m:den>
                            <m:r>
                              <a:rPr lang="en-PH" i="1">
                                <a:latin typeface="Cambria Math"/>
                              </a:rPr>
                              <m:t>1− </m:t>
                            </m:r>
                            <m:func>
                              <m:funcPr>
                                <m:ctrlPr>
                                  <a:rPr lang="en-PH" i="1">
                                    <a:latin typeface="Cambria Math"/>
                                  </a:rPr>
                                </m:ctrlPr>
                              </m:funcPr>
                              <m:fName>
                                <m:r>
                                  <m:rPr>
                                    <m:sty m:val="p"/>
                                  </m:rPr>
                                  <a:rPr lang="en-PH">
                                    <a:latin typeface="Cambria Math"/>
                                  </a:rPr>
                                  <m:t>cos</m:t>
                                </m:r>
                              </m:fName>
                              <m:e>
                                <m:r>
                                  <a:rPr lang="en-PH" i="1">
                                    <a:latin typeface="Cambria Math"/>
                                  </a:rPr>
                                  <m:t>𝑥</m:t>
                                </m:r>
                              </m:e>
                            </m:func>
                          </m:den>
                        </m:f>
                      </m:e>
                    </m:nary>
                    <m:r>
                      <a:rPr lang="en-PH" i="1">
                        <a:latin typeface="Cambria Math"/>
                      </a:rPr>
                      <m:t> </m:t>
                    </m:r>
                    <m:r>
                      <a:rPr lang="en-PH" i="1">
                        <a:latin typeface="Cambria Math"/>
                      </a:rPr>
                      <m:t>𝑑𝑥</m:t>
                    </m:r>
                  </m:oMath>
                </a14:m>
                <a:endParaRPr lang="en-PH" dirty="0"/>
              </a:p>
              <a:p>
                <a:pPr marL="0" lvl="0" indent="0">
                  <a:buNone/>
                </a:pPr>
                <a:r>
                  <a:rPr lang="en-PH" dirty="0" smtClean="0"/>
                  <a:t>6.       </a:t>
                </a:r>
                <a14:m>
                  <m:oMath xmlns:m="http://schemas.openxmlformats.org/officeDocument/2006/math">
                    <m:nary>
                      <m:naryPr>
                        <m:limLoc m:val="undOvr"/>
                        <m:subHide m:val="on"/>
                        <m:supHide m:val="on"/>
                        <m:ctrlPr>
                          <a:rPr lang="en-PH" i="1">
                            <a:latin typeface="Cambria Math"/>
                          </a:rPr>
                        </m:ctrlPr>
                      </m:naryPr>
                      <m:sub/>
                      <m:sup/>
                      <m:e>
                        <m:r>
                          <a:rPr lang="en-PH" i="1">
                            <a:latin typeface="Cambria Math"/>
                          </a:rPr>
                          <m:t>(</m:t>
                        </m:r>
                        <m:func>
                          <m:funcPr>
                            <m:ctrlPr>
                              <a:rPr lang="en-PH" i="1">
                                <a:latin typeface="Cambria Math"/>
                              </a:rPr>
                            </m:ctrlPr>
                          </m:funcPr>
                          <m:fName>
                            <m:r>
                              <m:rPr>
                                <m:sty m:val="p"/>
                              </m:rPr>
                              <a:rPr lang="en-PH">
                                <a:latin typeface="Cambria Math"/>
                              </a:rPr>
                              <m:t>csc</m:t>
                            </m:r>
                          </m:fName>
                          <m:e>
                            <m:r>
                              <a:rPr lang="en-PH" i="1">
                                <a:latin typeface="Cambria Math"/>
                              </a:rPr>
                              <m:t>𝑥</m:t>
                            </m:r>
                            <m:func>
                              <m:funcPr>
                                <m:ctrlPr>
                                  <a:rPr lang="en-PH" i="1">
                                    <a:latin typeface="Cambria Math"/>
                                  </a:rPr>
                                </m:ctrlPr>
                              </m:funcPr>
                              <m:fName>
                                <m:r>
                                  <m:rPr>
                                    <m:sty m:val="p"/>
                                  </m:rPr>
                                  <a:rPr lang="en-PH">
                                    <a:latin typeface="Cambria Math"/>
                                  </a:rPr>
                                  <m:t>sin</m:t>
                                </m:r>
                              </m:fName>
                              <m:e>
                                <m:r>
                                  <a:rPr lang="en-PH" i="1">
                                    <a:latin typeface="Cambria Math"/>
                                  </a:rPr>
                                  <m:t>2</m:t>
                                </m:r>
                                <m:r>
                                  <a:rPr lang="en-PH" i="1">
                                    <a:latin typeface="Cambria Math"/>
                                  </a:rPr>
                                  <m:t>𝑥</m:t>
                                </m:r>
                                <m:r>
                                  <a:rPr lang="en-PH" i="1">
                                    <a:latin typeface="Cambria Math"/>
                                  </a:rPr>
                                  <m:t>+ </m:t>
                                </m:r>
                                <m:f>
                                  <m:fPr>
                                    <m:ctrlPr>
                                      <a:rPr lang="en-PH" i="1">
                                        <a:latin typeface="Cambria Math"/>
                                      </a:rPr>
                                    </m:ctrlPr>
                                  </m:fPr>
                                  <m:num>
                                    <m:r>
                                      <a:rPr lang="en-PH" i="1">
                                        <a:latin typeface="Cambria Math"/>
                                      </a:rPr>
                                      <m:t>1</m:t>
                                    </m:r>
                                  </m:num>
                                  <m:den>
                                    <m:func>
                                      <m:funcPr>
                                        <m:ctrlPr>
                                          <a:rPr lang="en-PH" i="1">
                                            <a:latin typeface="Cambria Math"/>
                                          </a:rPr>
                                        </m:ctrlPr>
                                      </m:funcPr>
                                      <m:fName>
                                        <m:r>
                                          <m:rPr>
                                            <m:sty m:val="p"/>
                                          </m:rPr>
                                          <a:rPr lang="en-PH">
                                            <a:latin typeface="Cambria Math"/>
                                          </a:rPr>
                                          <m:t>sin</m:t>
                                        </m:r>
                                      </m:fName>
                                      <m:e>
                                        <m:r>
                                          <a:rPr lang="en-PH" i="1">
                                            <a:latin typeface="Cambria Math"/>
                                          </a:rPr>
                                          <m:t>𝑥</m:t>
                                        </m:r>
                                        <m:func>
                                          <m:funcPr>
                                            <m:ctrlPr>
                                              <a:rPr lang="en-PH" i="1">
                                                <a:latin typeface="Cambria Math"/>
                                              </a:rPr>
                                            </m:ctrlPr>
                                          </m:funcPr>
                                          <m:fName>
                                            <m:r>
                                              <m:rPr>
                                                <m:sty m:val="p"/>
                                              </m:rPr>
                                              <a:rPr lang="en-PH">
                                                <a:latin typeface="Cambria Math"/>
                                              </a:rPr>
                                              <m:t>sec</m:t>
                                            </m:r>
                                          </m:fName>
                                          <m:e>
                                            <m:r>
                                              <a:rPr lang="en-PH" i="1">
                                                <a:latin typeface="Cambria Math"/>
                                              </a:rPr>
                                              <m:t>𝑥</m:t>
                                            </m:r>
                                          </m:e>
                                        </m:func>
                                      </m:e>
                                    </m:func>
                                  </m:den>
                                </m:f>
                                <m:r>
                                  <a:rPr lang="en-PH" i="1">
                                    <a:latin typeface="Cambria Math"/>
                                  </a:rPr>
                                  <m:t>) </m:t>
                                </m:r>
                                <m:r>
                                  <a:rPr lang="en-PH" i="1">
                                    <a:latin typeface="Cambria Math"/>
                                  </a:rPr>
                                  <m:t>𝑑𝑥</m:t>
                                </m:r>
                              </m:e>
                            </m:func>
                          </m:e>
                        </m:func>
                      </m:e>
                    </m:nary>
                  </m:oMath>
                </a14:m>
                <a:endParaRPr lang="en-PH" dirty="0"/>
              </a:p>
              <a:p>
                <a:pPr lvl="0"/>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5715000"/>
              </a:xfrm>
              <a:blipFill rotWithShape="1">
                <a:blip r:embed="rId2"/>
                <a:stretch>
                  <a:fillRect l="-1852" t="-1387"/>
                </a:stretch>
              </a:blipFill>
            </p:spPr>
            <p:txBody>
              <a:bodyPr/>
              <a:lstStyle/>
              <a:p>
                <a:r>
                  <a:rPr lang="en-US">
                    <a:noFill/>
                  </a:rPr>
                  <a:t> </a:t>
                </a:r>
              </a:p>
            </p:txBody>
          </p:sp>
        </mc:Fallback>
      </mc:AlternateContent>
    </p:spTree>
    <p:extLst>
      <p:ext uri="{BB962C8B-B14F-4D97-AF65-F5344CB8AC3E}">
        <p14:creationId xmlns="" xmlns:p14="http://schemas.microsoft.com/office/powerpoint/2010/main" val="20668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4000" b="1" dirty="0" smtClean="0"/>
              <a:t>TRANSFORMATION OF TRIGONOMETRIC FUNCTIONS</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19200"/>
                <a:ext cx="8229600" cy="5257800"/>
              </a:xfrm>
            </p:spPr>
            <p:txBody>
              <a:bodyPr/>
              <a:lstStyle/>
              <a:p>
                <a:pPr marL="0" indent="0">
                  <a:buNone/>
                </a:pPr>
                <a:r>
                  <a:rPr lang="en-PH" dirty="0" smtClean="0"/>
                  <a:t>If </a:t>
                </a:r>
                <a:r>
                  <a:rPr lang="en-PH" dirty="0"/>
                  <a:t>we are given the product of an integral power of </a:t>
                </a:r>
                <a14:m>
                  <m:oMath xmlns:m="http://schemas.openxmlformats.org/officeDocument/2006/math">
                    <m:func>
                      <m:funcPr>
                        <m:ctrlPr>
                          <a:rPr lang="en-PH" i="1">
                            <a:latin typeface="Cambria Math"/>
                          </a:rPr>
                        </m:ctrlPr>
                      </m:funcPr>
                      <m:fName>
                        <m:r>
                          <m:rPr>
                            <m:sty m:val="p"/>
                          </m:rPr>
                          <a:rPr lang="en-PH">
                            <a:latin typeface="Cambria Math"/>
                          </a:rPr>
                          <m:t>sin</m:t>
                        </m:r>
                      </m:fName>
                      <m:e>
                        <m:r>
                          <a:rPr lang="en-PH" i="1">
                            <a:latin typeface="Cambria Math"/>
                          </a:rPr>
                          <m:t>𝑥</m:t>
                        </m:r>
                      </m:e>
                    </m:func>
                    <m:r>
                      <a:rPr lang="en-PH" i="1">
                        <a:latin typeface="Cambria Math"/>
                      </a:rPr>
                      <m:t> </m:t>
                    </m:r>
                  </m:oMath>
                </a14:m>
                <a:r>
                  <a:rPr lang="en-PH" dirty="0"/>
                  <a:t>and an </a:t>
                </a:r>
                <a:r>
                  <a:rPr lang="en-PH" dirty="0" smtClean="0"/>
                  <a:t>integral </a:t>
                </a:r>
                <a:r>
                  <a:rPr lang="en-PH" dirty="0"/>
                  <a:t>power of </a:t>
                </a:r>
                <a14:m>
                  <m:oMath xmlns:m="http://schemas.openxmlformats.org/officeDocument/2006/math">
                    <m:func>
                      <m:funcPr>
                        <m:ctrlPr>
                          <a:rPr lang="en-PH" i="1">
                            <a:latin typeface="Cambria Math"/>
                          </a:rPr>
                        </m:ctrlPr>
                      </m:funcPr>
                      <m:fName>
                        <m:r>
                          <m:rPr>
                            <m:sty m:val="p"/>
                          </m:rPr>
                          <a:rPr lang="en-PH">
                            <a:latin typeface="Cambria Math"/>
                          </a:rPr>
                          <m:t>cos</m:t>
                        </m:r>
                      </m:fName>
                      <m:e>
                        <m:r>
                          <a:rPr lang="en-PH" i="1">
                            <a:latin typeface="Cambria Math"/>
                          </a:rPr>
                          <m:t>𝑥</m:t>
                        </m:r>
                        <m:r>
                          <a:rPr lang="en-PH" i="1">
                            <a:latin typeface="Cambria Math"/>
                          </a:rPr>
                          <m:t>,</m:t>
                        </m:r>
                      </m:e>
                    </m:func>
                  </m:oMath>
                </a14:m>
                <a:r>
                  <a:rPr lang="en-PH" dirty="0"/>
                  <a:t> where in the powers may be equal or unequal, both even,  both odd, or  one is even the other odd, we use the trigonometric identities and express the given integrand as a power of a trigonometric function times the derivative of that function or as the sum of powers of a function times the derivative of the function</a:t>
                </a:r>
              </a:p>
              <a:p>
                <a:r>
                  <a:rPr lang="en-PH" dirty="0"/>
                  <a:t>We shall now see how to perform the details under specified conditions.</a:t>
                </a:r>
              </a:p>
              <a:p>
                <a:endParaRPr lang="en-PH"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257800"/>
              </a:xfrm>
              <a:blipFill rotWithShape="1">
                <a:blip r:embed="rId2"/>
                <a:stretch>
                  <a:fillRect l="-1852" t="-1506" r="-3704" b="-9386"/>
                </a:stretch>
              </a:blipFill>
            </p:spPr>
            <p:txBody>
              <a:bodyPr/>
              <a:lstStyle/>
              <a:p>
                <a:r>
                  <a:rPr lang="en-US">
                    <a:noFill/>
                  </a:rPr>
                  <a:t> </a:t>
                </a:r>
              </a:p>
            </p:txBody>
          </p:sp>
        </mc:Fallback>
      </mc:AlternateContent>
    </p:spTree>
    <p:extLst>
      <p:ext uri="{BB962C8B-B14F-4D97-AF65-F5344CB8AC3E}">
        <p14:creationId xmlns="" xmlns:p14="http://schemas.microsoft.com/office/powerpoint/2010/main" val="427851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POWERS OF SINE AND COSINE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19200"/>
                <a:ext cx="8229600" cy="5334000"/>
              </a:xfrm>
            </p:spPr>
            <p:txBody>
              <a:bodyPr/>
              <a:lstStyle/>
              <a:p>
                <a:r>
                  <a:rPr lang="en-PH" dirty="0" smtClean="0"/>
                  <a:t>CASE </a:t>
                </a:r>
                <a:r>
                  <a:rPr lang="en-PH" dirty="0"/>
                  <a:t>1.  </a:t>
                </a:r>
                <a14:m>
                  <m:oMath xmlns:m="http://schemas.openxmlformats.org/officeDocument/2006/math">
                    <m:nary>
                      <m:naryPr>
                        <m:limLoc m:val="undOvr"/>
                        <m:subHide m:val="on"/>
                        <m:supHide m:val="on"/>
                        <m:ctrlPr>
                          <a:rPr lang="en-PH" b="1" i="1">
                            <a:latin typeface="Cambria Math"/>
                          </a:rPr>
                        </m:ctrlPr>
                      </m:naryPr>
                      <m:sub/>
                      <m:sup/>
                      <m:e>
                        <m:sSup>
                          <m:sSupPr>
                            <m:ctrlPr>
                              <a:rPr lang="en-PH" b="1" i="1">
                                <a:latin typeface="Cambria Math"/>
                              </a:rPr>
                            </m:ctrlPr>
                          </m:sSupPr>
                          <m:e>
                            <m:r>
                              <a:rPr lang="en-PH" b="1" i="1">
                                <a:latin typeface="Cambria Math"/>
                              </a:rPr>
                              <m:t>𝒔𝒊𝒏</m:t>
                            </m:r>
                          </m:e>
                          <m:sup>
                            <m:r>
                              <a:rPr lang="en-PH" b="1" i="1">
                                <a:latin typeface="Cambria Math"/>
                              </a:rPr>
                              <m:t>𝒏</m:t>
                            </m:r>
                          </m:sup>
                        </m:sSup>
                        <m:r>
                          <a:rPr lang="en-PH" b="1" i="1">
                            <a:latin typeface="Cambria Math"/>
                          </a:rPr>
                          <m:t>𝒖</m:t>
                        </m:r>
                        <m:sSup>
                          <m:sSupPr>
                            <m:ctrlPr>
                              <a:rPr lang="en-PH" b="1" i="1">
                                <a:latin typeface="Cambria Math"/>
                              </a:rPr>
                            </m:ctrlPr>
                          </m:sSupPr>
                          <m:e>
                            <m:r>
                              <a:rPr lang="en-PH" b="1" i="1">
                                <a:latin typeface="Cambria Math"/>
                              </a:rPr>
                              <m:t>𝒄𝒐𝒔</m:t>
                            </m:r>
                          </m:e>
                          <m:sup>
                            <m:r>
                              <a:rPr lang="en-PH" b="1" i="1">
                                <a:latin typeface="Cambria Math"/>
                              </a:rPr>
                              <m:t>𝒎</m:t>
                            </m:r>
                          </m:sup>
                        </m:sSup>
                        <m:r>
                          <a:rPr lang="en-PH" b="1" i="1">
                            <a:latin typeface="Cambria Math"/>
                          </a:rPr>
                          <m:t>𝒖</m:t>
                        </m:r>
                        <m:r>
                          <a:rPr lang="en-PH" b="1" i="1">
                            <a:latin typeface="Cambria Math"/>
                          </a:rPr>
                          <m:t> </m:t>
                        </m:r>
                        <m:r>
                          <a:rPr lang="en-PH" b="1" i="1">
                            <a:latin typeface="Cambria Math"/>
                          </a:rPr>
                          <m:t>𝒅𝒖</m:t>
                        </m:r>
                      </m:e>
                    </m:nary>
                  </m:oMath>
                </a14:m>
                <a:r>
                  <a:rPr lang="en-PH" dirty="0"/>
                  <a:t/>
                </a:r>
                <a:endParaRPr lang="en-PH" dirty="0" smtClean="0"/>
              </a:p>
              <a:p>
                <a:pPr marL="0" indent="0">
                  <a:buNone/>
                </a:pPr>
                <a:r>
                  <a:rPr lang="en-PH" dirty="0" smtClean="0"/>
                  <a:t>Transformations</a:t>
                </a:r>
                <a:r>
                  <a:rPr lang="en-PH" dirty="0"/>
                  <a:t>:</a:t>
                </a:r>
              </a:p>
              <a:p>
                <a:pPr marL="0" lvl="0" indent="0">
                  <a:buNone/>
                </a:pPr>
                <a:r>
                  <a:rPr lang="en-PH" dirty="0" smtClean="0"/>
                  <a:t>a)   If </a:t>
                </a:r>
                <a:r>
                  <a:rPr lang="en-PH" dirty="0"/>
                  <a:t>n is odd and m is even, </a:t>
                </a:r>
                <a:r>
                  <a:rPr lang="en-PH" dirty="0" smtClean="0"/>
                  <a:t/>
                </a:r>
                <a14:m>
                  <m:oMath xmlns:m="http://schemas.openxmlformats.org/officeDocument/2006/math">
                    <m:sSup>
                      <m:sSupPr>
                        <m:ctrlPr>
                          <a:rPr lang="en-PH" b="1" i="1">
                            <a:latin typeface="Cambria Math"/>
                          </a:rPr>
                        </m:ctrlPr>
                      </m:sSupPr>
                      <m:e>
                        <m:r>
                          <a:rPr lang="en-PH" b="1" i="1">
                            <a:latin typeface="Cambria Math"/>
                          </a:rPr>
                          <m:t>𝒔𝒊𝒏</m:t>
                        </m:r>
                      </m:e>
                      <m:sup>
                        <m:r>
                          <a:rPr lang="en-PH" b="1" i="1">
                            <a:latin typeface="Cambria Math"/>
                          </a:rPr>
                          <m:t>𝒏</m:t>
                        </m:r>
                      </m:sup>
                    </m:sSup>
                    <m:r>
                      <a:rPr lang="en-PH" b="1" i="1">
                        <a:latin typeface="Cambria Math"/>
                      </a:rPr>
                      <m:t>𝒖</m:t>
                    </m:r>
                    <m:sSup>
                      <m:sSupPr>
                        <m:ctrlPr>
                          <a:rPr lang="en-PH" b="1" i="1">
                            <a:latin typeface="Cambria Math"/>
                          </a:rPr>
                        </m:ctrlPr>
                      </m:sSupPr>
                      <m:e>
                        <m:r>
                          <a:rPr lang="en-PH" b="1" i="1">
                            <a:latin typeface="Cambria Math"/>
                          </a:rPr>
                          <m:t>𝒄𝒐𝒔</m:t>
                        </m:r>
                      </m:e>
                      <m:sup>
                        <m:r>
                          <a:rPr lang="en-PH" b="1" i="1">
                            <a:latin typeface="Cambria Math"/>
                          </a:rPr>
                          <m:t>𝒎</m:t>
                        </m:r>
                      </m:sup>
                    </m:sSup>
                    <m:r>
                      <a:rPr lang="en-PH" b="1" i="1">
                        <a:latin typeface="Cambria Math"/>
                      </a:rPr>
                      <m:t>𝒖</m:t>
                    </m:r>
                    <m:r>
                      <a:rPr lang="en-PH" b="1" i="1">
                        <a:latin typeface="Cambria Math"/>
                      </a:rPr>
                      <m:t>= </m:t>
                    </m:r>
                    <m:sSup>
                      <m:sSupPr>
                        <m:ctrlPr>
                          <a:rPr lang="en-PH" b="1" i="1">
                            <a:latin typeface="Cambria Math"/>
                          </a:rPr>
                        </m:ctrlPr>
                      </m:sSupPr>
                      <m:e>
                        <m:r>
                          <a:rPr lang="en-PH" b="1" i="1">
                            <a:latin typeface="Cambria Math"/>
                          </a:rPr>
                          <m:t>𝒔𝒊𝒏</m:t>
                        </m:r>
                      </m:e>
                      <m:sup>
                        <m:r>
                          <a:rPr lang="en-PH" b="1" i="1">
                            <a:latin typeface="Cambria Math"/>
                          </a:rPr>
                          <m:t>𝒏</m:t>
                        </m:r>
                        <m:r>
                          <a:rPr lang="en-PH" b="1" i="1">
                            <a:latin typeface="Cambria Math"/>
                          </a:rPr>
                          <m:t>−</m:t>
                        </m:r>
                        <m:r>
                          <a:rPr lang="en-PH" b="1" i="1">
                            <a:latin typeface="Cambria Math"/>
                          </a:rPr>
                          <m:t>𝟏</m:t>
                        </m:r>
                      </m:sup>
                    </m:sSup>
                    <m:r>
                      <a:rPr lang="en-PH" b="1" i="1">
                        <a:latin typeface="Cambria Math"/>
                      </a:rPr>
                      <m:t>𝒖</m:t>
                    </m:r>
                    <m:sSup>
                      <m:sSupPr>
                        <m:ctrlPr>
                          <a:rPr lang="en-PH" b="1" i="1">
                            <a:latin typeface="Cambria Math"/>
                          </a:rPr>
                        </m:ctrlPr>
                      </m:sSupPr>
                      <m:e>
                        <m:r>
                          <a:rPr lang="en-PH" b="1" i="1">
                            <a:latin typeface="Cambria Math"/>
                          </a:rPr>
                          <m:t>𝒄𝒐𝒔</m:t>
                        </m:r>
                      </m:e>
                      <m:sup>
                        <m:r>
                          <a:rPr lang="en-PH" b="1" i="1">
                            <a:latin typeface="Cambria Math"/>
                          </a:rPr>
                          <m:t>𝒎</m:t>
                        </m:r>
                      </m:sup>
                    </m:sSup>
                    <m:r>
                      <a:rPr lang="en-PH" b="1" i="1">
                        <a:latin typeface="Cambria Math"/>
                      </a:rPr>
                      <m:t>(</m:t>
                    </m:r>
                    <m:func>
                      <m:funcPr>
                        <m:ctrlPr>
                          <a:rPr lang="en-PH" b="1" i="1">
                            <a:latin typeface="Cambria Math"/>
                          </a:rPr>
                        </m:ctrlPr>
                      </m:funcPr>
                      <m:fName>
                        <m:r>
                          <a:rPr lang="en-PH" b="1" i="1">
                            <a:latin typeface="Cambria Math"/>
                          </a:rPr>
                          <m:t>𝒔𝒊𝒏</m:t>
                        </m:r>
                      </m:fName>
                      <m:e>
                        <m:r>
                          <a:rPr lang="en-PH" b="1" i="1">
                            <a:latin typeface="Cambria Math"/>
                          </a:rPr>
                          <m:t>𝒖</m:t>
                        </m:r>
                        <m:r>
                          <a:rPr lang="en-PH" b="1" i="1">
                            <a:latin typeface="Cambria Math"/>
                          </a:rPr>
                          <m:t>)</m:t>
                        </m:r>
                      </m:e>
                    </m:func>
                  </m:oMath>
                </a14:m>
                <a:r>
                  <a:rPr lang="en-PH" dirty="0"/>
                  <a:t/>
                </a:r>
                <a:r>
                  <a:rPr lang="en-PH" dirty="0" smtClean="0"/>
                  <a:t/>
                </a:r>
              </a:p>
              <a:p>
                <a:pPr marL="0" lvl="0" indent="0">
                  <a:buNone/>
                </a:pPr>
                <a:r>
                  <a:rPr lang="en-PH" dirty="0" smtClean="0"/>
                  <a:t>b)   If m </a:t>
                </a:r>
                <a:r>
                  <a:rPr lang="en-PH" dirty="0" err="1" smtClean="0"/>
                  <a:t>isodd</a:t>
                </a:r>
                <a:r>
                  <a:rPr lang="en-PH" dirty="0" smtClean="0"/>
                  <a:t/>
                </a:r>
                <a:r>
                  <a:rPr lang="en-PH" dirty="0"/>
                  <a:t>and n is even,	</a:t>
                </a:r>
              </a:p>
              <a:p>
                <a:pPr marL="0" indent="0">
                  <a:buNone/>
                </a:pPr>
                <a:r>
                  <a:rPr lang="en-PH" b="1" dirty="0" smtClean="0"/>
                  <a:t/>
                </a:r>
                <a14:m>
                  <m:oMath xmlns:m="http://schemas.openxmlformats.org/officeDocument/2006/math">
                    <m:sSup>
                      <m:sSupPr>
                        <m:ctrlPr>
                          <a:rPr lang="en-PH" b="1" i="1">
                            <a:latin typeface="Cambria Math"/>
                          </a:rPr>
                        </m:ctrlPr>
                      </m:sSupPr>
                      <m:e>
                        <m:r>
                          <a:rPr lang="en-PH" b="1" i="1">
                            <a:latin typeface="Cambria Math"/>
                          </a:rPr>
                          <m:t>𝒔𝒊𝒏</m:t>
                        </m:r>
                      </m:e>
                      <m:sup>
                        <m:r>
                          <a:rPr lang="en-PH" b="1" i="1">
                            <a:latin typeface="Cambria Math"/>
                          </a:rPr>
                          <m:t>𝒏</m:t>
                        </m:r>
                      </m:sup>
                    </m:sSup>
                    <m:r>
                      <a:rPr lang="en-PH" b="1" i="1">
                        <a:latin typeface="Cambria Math"/>
                      </a:rPr>
                      <m:t>𝒖</m:t>
                    </m:r>
                    <m:sSup>
                      <m:sSupPr>
                        <m:ctrlPr>
                          <a:rPr lang="en-PH" b="1" i="1">
                            <a:latin typeface="Cambria Math"/>
                          </a:rPr>
                        </m:ctrlPr>
                      </m:sSupPr>
                      <m:e>
                        <m:r>
                          <a:rPr lang="en-PH" b="1" i="1">
                            <a:latin typeface="Cambria Math"/>
                          </a:rPr>
                          <m:t>𝒄𝒐𝒔</m:t>
                        </m:r>
                      </m:e>
                      <m:sup>
                        <m:r>
                          <a:rPr lang="en-PH" b="1" i="1">
                            <a:latin typeface="Cambria Math"/>
                          </a:rPr>
                          <m:t>𝒎</m:t>
                        </m:r>
                      </m:sup>
                    </m:sSup>
                    <m:r>
                      <a:rPr lang="en-PH" b="1" i="1">
                        <a:latin typeface="Cambria Math"/>
                      </a:rPr>
                      <m:t>𝒖</m:t>
                    </m:r>
                    <m:r>
                      <a:rPr lang="en-PH" b="1" i="1">
                        <a:latin typeface="Cambria Math"/>
                      </a:rPr>
                      <m:t>= </m:t>
                    </m:r>
                    <m:sSup>
                      <m:sSupPr>
                        <m:ctrlPr>
                          <a:rPr lang="en-PH" b="1" i="1">
                            <a:latin typeface="Cambria Math"/>
                          </a:rPr>
                        </m:ctrlPr>
                      </m:sSupPr>
                      <m:e>
                        <m:r>
                          <a:rPr lang="en-PH" b="1" i="1">
                            <a:latin typeface="Cambria Math"/>
                          </a:rPr>
                          <m:t>𝒔𝒊𝒏</m:t>
                        </m:r>
                      </m:e>
                      <m:sup>
                        <m:r>
                          <a:rPr lang="en-PH" b="1" i="1">
                            <a:latin typeface="Cambria Math"/>
                          </a:rPr>
                          <m:t>𝒏</m:t>
                        </m:r>
                      </m:sup>
                    </m:sSup>
                    <m:r>
                      <a:rPr lang="en-PH" b="1" i="1">
                        <a:latin typeface="Cambria Math"/>
                      </a:rPr>
                      <m:t>𝒖</m:t>
                    </m:r>
                    <m:sSup>
                      <m:sSupPr>
                        <m:ctrlPr>
                          <a:rPr lang="en-PH" b="1" i="1">
                            <a:latin typeface="Cambria Math"/>
                          </a:rPr>
                        </m:ctrlPr>
                      </m:sSupPr>
                      <m:e>
                        <m:r>
                          <a:rPr lang="en-PH" b="1" i="1">
                            <a:latin typeface="Cambria Math"/>
                          </a:rPr>
                          <m:t>𝒄𝒐𝒔</m:t>
                        </m:r>
                      </m:e>
                      <m:sup>
                        <m:r>
                          <a:rPr lang="en-PH" b="1" i="1">
                            <a:latin typeface="Cambria Math"/>
                          </a:rPr>
                          <m:t>𝒎</m:t>
                        </m:r>
                        <m:r>
                          <a:rPr lang="en-PH" b="1" i="1">
                            <a:latin typeface="Cambria Math"/>
                          </a:rPr>
                          <m:t>−</m:t>
                        </m:r>
                        <m:r>
                          <a:rPr lang="en-PH" b="1" i="1">
                            <a:latin typeface="Cambria Math"/>
                          </a:rPr>
                          <m:t>𝟏</m:t>
                        </m:r>
                      </m:sup>
                    </m:sSup>
                    <m:r>
                      <a:rPr lang="en-PH" b="1" i="1">
                        <a:latin typeface="Cambria Math"/>
                      </a:rPr>
                      <m:t>𝒖</m:t>
                    </m:r>
                    <m:r>
                      <a:rPr lang="en-PH" b="1" i="1">
                        <a:latin typeface="Cambria Math"/>
                      </a:rPr>
                      <m:t>(</m:t>
                    </m:r>
                    <m:r>
                      <a:rPr lang="en-PH" b="1" i="1">
                        <a:latin typeface="Cambria Math"/>
                      </a:rPr>
                      <m:t>𝒄𝒐𝒔𝒖</m:t>
                    </m:r>
                    <m:r>
                      <a:rPr lang="en-PH" b="1" i="1" smtClean="0">
                        <a:latin typeface="Cambria Math"/>
                      </a:rPr>
                      <m:t>)</m:t>
                    </m:r>
                  </m:oMath>
                </a14:m>
                <a:r>
                  <a:rPr lang="en-PH" dirty="0" smtClean="0"/>
                  <a:t>   c)    If n and m are both odd,</a:t>
                </a:r>
                <a:r>
                  <a:rPr lang="en-PH" dirty="0"/>
                  <a:t/>
                </a:r>
              </a:p>
              <a:p>
                <a:pPr marL="0" lvl="0" indent="0">
                  <a:buNone/>
                </a:pPr>
                <a:r>
                  <a:rPr lang="en-PH" dirty="0"/>
                  <a:t>transform the lesser </a:t>
                </a:r>
                <a:r>
                  <a:rPr lang="en-PH" dirty="0" smtClean="0"/>
                  <a:t>power. If </a:t>
                </a:r>
                <a:r>
                  <a:rPr lang="en-PH" dirty="0"/>
                  <a:t>n and m are same degree either can be transformed</a:t>
                </a:r>
                <a:endParaRPr lang="en-PH"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334000"/>
              </a:xfrm>
              <a:blipFill rotWithShape="1">
                <a:blip r:embed="rId2"/>
                <a:stretch>
                  <a:fillRect l="-1852" t="-1143" r="-1111"/>
                </a:stretch>
              </a:blipFill>
            </p:spPr>
            <p:txBody>
              <a:bodyPr/>
              <a:lstStyle/>
              <a:p>
                <a:r>
                  <a:rPr lang="en-US">
                    <a:noFill/>
                  </a:rPr>
                  <a:t> </a:t>
                </a:r>
              </a:p>
            </p:txBody>
          </p:sp>
        </mc:Fallback>
      </mc:AlternateContent>
    </p:spTree>
    <p:extLst>
      <p:ext uri="{BB962C8B-B14F-4D97-AF65-F5344CB8AC3E}">
        <p14:creationId xmlns="" xmlns:p14="http://schemas.microsoft.com/office/powerpoint/2010/main" val="43007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762000"/>
                <a:ext cx="8229600" cy="5867400"/>
              </a:xfrm>
            </p:spPr>
            <p:txBody>
              <a:bodyPr/>
              <a:lstStyle/>
              <a:p>
                <a:pPr marL="0" indent="0">
                  <a:buNone/>
                </a:pPr>
                <a:r>
                  <a:rPr lang="en-PH" dirty="0"/>
                  <a:t>CASE II.   	</a:t>
                </a:r>
                <a14:m>
                  <m:oMath xmlns:m="http://schemas.openxmlformats.org/officeDocument/2006/math">
                    <m:nary>
                      <m:naryPr>
                        <m:limLoc m:val="undOvr"/>
                        <m:subHide m:val="on"/>
                        <m:supHide m:val="on"/>
                        <m:ctrlPr>
                          <a:rPr lang="en-PH" sz="3600" b="1" i="1">
                            <a:latin typeface="Cambria Math"/>
                          </a:rPr>
                        </m:ctrlPr>
                      </m:naryPr>
                      <m:sub/>
                      <m:sup/>
                      <m:e>
                        <m:sSup>
                          <m:sSupPr>
                            <m:ctrlPr>
                              <a:rPr lang="en-PH" sz="3600" b="1" i="1">
                                <a:latin typeface="Cambria Math"/>
                              </a:rPr>
                            </m:ctrlPr>
                          </m:sSupPr>
                          <m:e>
                            <m:r>
                              <a:rPr lang="en-PH" sz="3600" b="1" i="1">
                                <a:latin typeface="Cambria Math"/>
                              </a:rPr>
                              <m:t>𝒔𝒊𝒏</m:t>
                            </m:r>
                          </m:e>
                          <m:sup>
                            <m:r>
                              <a:rPr lang="en-PH" sz="3600" b="1" i="1">
                                <a:latin typeface="Cambria Math"/>
                              </a:rPr>
                              <m:t>𝒏</m:t>
                            </m:r>
                          </m:sup>
                        </m:sSup>
                        <m:r>
                          <a:rPr lang="en-PH" sz="3600" b="1" i="1">
                            <a:latin typeface="Cambria Math"/>
                          </a:rPr>
                          <m:t>𝒙</m:t>
                        </m:r>
                        <m:sSup>
                          <m:sSupPr>
                            <m:ctrlPr>
                              <a:rPr lang="en-PH" sz="3600" b="1" i="1">
                                <a:latin typeface="Cambria Math"/>
                              </a:rPr>
                            </m:ctrlPr>
                          </m:sSupPr>
                          <m:e>
                            <m:r>
                              <a:rPr lang="en-PH" sz="3600" b="1" i="1">
                                <a:latin typeface="Cambria Math"/>
                              </a:rPr>
                              <m:t>𝒄𝒐𝒔</m:t>
                            </m:r>
                          </m:e>
                          <m:sup>
                            <m:r>
                              <a:rPr lang="en-PH" sz="3600" b="1" i="1">
                                <a:latin typeface="Cambria Math"/>
                              </a:rPr>
                              <m:t>𝒎</m:t>
                            </m:r>
                          </m:sup>
                        </m:sSup>
                        <m:r>
                          <a:rPr lang="en-PH" sz="3600" b="1" i="1">
                            <a:latin typeface="Cambria Math"/>
                          </a:rPr>
                          <m:t>𝒙</m:t>
                        </m:r>
                        <m:r>
                          <a:rPr lang="en-PH" sz="3600" b="1" i="1">
                            <a:latin typeface="Cambria Math"/>
                          </a:rPr>
                          <m:t> </m:t>
                        </m:r>
                        <m:r>
                          <a:rPr lang="en-PH" sz="3600" b="1" i="1">
                            <a:latin typeface="Cambria Math"/>
                          </a:rPr>
                          <m:t>𝒅𝒙</m:t>
                        </m:r>
                      </m:e>
                    </m:nary>
                  </m:oMath>
                </a14:m>
                <a:endParaRPr lang="en-PH" sz="3600" b="1" dirty="0"/>
              </a:p>
              <a:p>
                <a:pPr marL="0" indent="0">
                  <a:buNone/>
                </a:pPr>
                <a:r>
                  <a:rPr lang="en-PH" dirty="0" smtClean="0"/>
                  <a:t>where </a:t>
                </a:r>
                <a:r>
                  <a:rPr lang="en-PH" dirty="0"/>
                  <a:t>m and n are positive even integers. </a:t>
                </a:r>
              </a:p>
              <a:p>
                <a:pPr marL="0" indent="0">
                  <a:buNone/>
                </a:pPr>
                <a:r>
                  <a:rPr lang="en-PH" dirty="0"/>
                  <a:t>When both m and n are even, the method of type 1 fails. In this case, the identities,  </a:t>
                </a:r>
              </a:p>
              <a:p>
                <a:pPr marL="0" indent="0">
                  <a:buNone/>
                </a:pPr>
                <a:r>
                  <a:rPr lang="en-PH" dirty="0"/>
                  <a:t/>
                </a:r>
                <a14:m>
                  <m:oMath xmlns:m="http://schemas.openxmlformats.org/officeDocument/2006/math">
                    <m:sSup>
                      <m:sSupPr>
                        <m:ctrlPr>
                          <a:rPr lang="en-PH" sz="3600" b="1" i="1">
                            <a:latin typeface="Cambria Math"/>
                          </a:rPr>
                        </m:ctrlPr>
                      </m:sSupPr>
                      <m:e>
                        <m:r>
                          <a:rPr lang="en-PH" sz="3600" b="1" i="1">
                            <a:latin typeface="Cambria Math"/>
                          </a:rPr>
                          <m:t>𝒔𝒊𝒏</m:t>
                        </m:r>
                      </m:e>
                      <m:sup>
                        <m:r>
                          <a:rPr lang="en-PH" sz="3600" b="1" i="1">
                            <a:latin typeface="Cambria Math"/>
                          </a:rPr>
                          <m:t>𝟐</m:t>
                        </m:r>
                      </m:sup>
                    </m:sSup>
                    <m:r>
                      <a:rPr lang="en-PH" sz="3600" b="1" i="1">
                        <a:latin typeface="Cambria Math"/>
                      </a:rPr>
                      <m:t>𝒙</m:t>
                    </m:r>
                    <m:r>
                      <a:rPr lang="en-PH" sz="3600" b="1" i="1">
                        <a:latin typeface="Cambria Math"/>
                      </a:rPr>
                      <m:t>= </m:t>
                    </m:r>
                    <m:f>
                      <m:fPr>
                        <m:ctrlPr>
                          <a:rPr lang="en-PH" sz="3600" b="1" i="1">
                            <a:latin typeface="Cambria Math"/>
                          </a:rPr>
                        </m:ctrlPr>
                      </m:fPr>
                      <m:num>
                        <m:r>
                          <a:rPr lang="en-PH" sz="3600" b="1" i="1">
                            <a:latin typeface="Cambria Math"/>
                          </a:rPr>
                          <m:t>𝟏</m:t>
                        </m:r>
                        <m:r>
                          <a:rPr lang="en-PH" sz="3600" b="1" i="1">
                            <a:latin typeface="Cambria Math"/>
                          </a:rPr>
                          <m:t>−</m:t>
                        </m:r>
                        <m:r>
                          <a:rPr lang="en-PH" sz="3600" b="1" i="1">
                            <a:latin typeface="Cambria Math"/>
                          </a:rPr>
                          <m:t>𝒄𝒐𝒔</m:t>
                        </m:r>
                        <m:r>
                          <a:rPr lang="en-PH" sz="3600" b="1" i="1">
                            <a:latin typeface="Cambria Math"/>
                          </a:rPr>
                          <m:t>𝟐</m:t>
                        </m:r>
                        <m:r>
                          <a:rPr lang="en-PH" sz="3600" b="1" i="1">
                            <a:latin typeface="Cambria Math"/>
                          </a:rPr>
                          <m:t>𝒙</m:t>
                        </m:r>
                      </m:num>
                      <m:den>
                        <m:r>
                          <a:rPr lang="en-PH" sz="3600" b="1" i="1">
                            <a:latin typeface="Cambria Math"/>
                          </a:rPr>
                          <m:t>𝟐</m:t>
                        </m:r>
                      </m:den>
                    </m:f>
                    <m:r>
                      <a:rPr lang="en-PH" sz="3600" b="1" i="1">
                        <a:latin typeface="Cambria Math"/>
                      </a:rPr>
                      <m:t>,</m:t>
                    </m:r>
                  </m:oMath>
                </a14:m>
                <a:endParaRPr lang="en-PH" sz="3600" b="1" dirty="0"/>
              </a:p>
              <a:p>
                <a:pPr marL="0" indent="0">
                  <a:buNone/>
                </a:pPr>
                <a:r>
                  <a:rPr lang="en-PH" sz="3600" b="1" dirty="0"/>
                  <a:t/>
                </a:r>
                <a14:m>
                  <m:oMath xmlns:m="http://schemas.openxmlformats.org/officeDocument/2006/math">
                    <m:sSup>
                      <m:sSupPr>
                        <m:ctrlPr>
                          <a:rPr lang="en-PH" sz="3600" b="1" i="1">
                            <a:latin typeface="Cambria Math"/>
                          </a:rPr>
                        </m:ctrlPr>
                      </m:sSupPr>
                      <m:e>
                        <m:r>
                          <a:rPr lang="en-PH" sz="3600" b="1" i="1">
                            <a:latin typeface="Cambria Math"/>
                          </a:rPr>
                          <m:t>𝒄𝒐𝒔</m:t>
                        </m:r>
                      </m:e>
                      <m:sup>
                        <m:r>
                          <a:rPr lang="en-PH" sz="3600" b="1" i="1">
                            <a:latin typeface="Cambria Math"/>
                          </a:rPr>
                          <m:t>𝟐</m:t>
                        </m:r>
                      </m:sup>
                    </m:sSup>
                    <m:r>
                      <a:rPr lang="en-PH" sz="3600" b="1" i="1">
                        <a:latin typeface="Cambria Math"/>
                      </a:rPr>
                      <m:t>𝒙</m:t>
                    </m:r>
                    <m:r>
                      <a:rPr lang="en-PH" sz="3600" b="1" i="1">
                        <a:latin typeface="Cambria Math"/>
                      </a:rPr>
                      <m:t>= </m:t>
                    </m:r>
                    <m:f>
                      <m:fPr>
                        <m:ctrlPr>
                          <a:rPr lang="en-PH" sz="3600" b="1" i="1">
                            <a:latin typeface="Cambria Math"/>
                          </a:rPr>
                        </m:ctrlPr>
                      </m:fPr>
                      <m:num>
                        <m:r>
                          <a:rPr lang="en-PH" sz="3600" b="1" i="1">
                            <a:latin typeface="Cambria Math"/>
                          </a:rPr>
                          <m:t>𝟏</m:t>
                        </m:r>
                        <m:r>
                          <a:rPr lang="en-PH" sz="3600" b="1" i="1">
                            <a:latin typeface="Cambria Math"/>
                          </a:rPr>
                          <m:t>+</m:t>
                        </m:r>
                        <m:r>
                          <a:rPr lang="en-PH" sz="3600" b="1" i="1">
                            <a:latin typeface="Cambria Math"/>
                          </a:rPr>
                          <m:t>𝒄𝒐𝒔</m:t>
                        </m:r>
                        <m:r>
                          <a:rPr lang="en-PH" sz="3600" b="1" i="1">
                            <a:latin typeface="Cambria Math"/>
                          </a:rPr>
                          <m:t>𝟐</m:t>
                        </m:r>
                        <m:r>
                          <a:rPr lang="en-PH" sz="3600" b="1" i="1">
                            <a:latin typeface="Cambria Math"/>
                          </a:rPr>
                          <m:t>𝒙</m:t>
                        </m:r>
                      </m:num>
                      <m:den>
                        <m:r>
                          <a:rPr lang="en-PH" sz="3600" b="1" i="1">
                            <a:latin typeface="Cambria Math"/>
                          </a:rPr>
                          <m:t>𝟐</m:t>
                        </m:r>
                      </m:den>
                    </m:f>
                  </m:oMath>
                </a14:m>
                <a:r>
                  <a:rPr lang="en-PH" sz="3600" b="1" dirty="0"/>
                  <a:t>,</a:t>
                </a:r>
              </a:p>
              <a:p>
                <a:pPr marL="0" indent="0">
                  <a:buNone/>
                </a:pPr>
                <a:r>
                  <a:rPr lang="en-PH" sz="3600" b="1" dirty="0"/>
                  <a:t/>
                </a:r>
                <a14:m>
                  <m:oMath xmlns:m="http://schemas.openxmlformats.org/officeDocument/2006/math">
                    <m:func>
                      <m:funcPr>
                        <m:ctrlPr>
                          <a:rPr lang="en-PH" sz="3600" b="1" i="1">
                            <a:latin typeface="Cambria Math"/>
                          </a:rPr>
                        </m:ctrlPr>
                      </m:funcPr>
                      <m:fName>
                        <m:r>
                          <a:rPr lang="en-PH" sz="3600" b="1" i="1">
                            <a:latin typeface="Cambria Math"/>
                          </a:rPr>
                          <m:t>𝒔𝒊𝒏</m:t>
                        </m:r>
                      </m:fName>
                      <m:e>
                        <m:r>
                          <a:rPr lang="en-PH" sz="3600" b="1" i="1">
                            <a:latin typeface="Cambria Math"/>
                          </a:rPr>
                          <m:t>𝒙</m:t>
                        </m:r>
                        <m:func>
                          <m:funcPr>
                            <m:ctrlPr>
                              <a:rPr lang="en-PH" sz="3600" b="1" i="1">
                                <a:latin typeface="Cambria Math"/>
                              </a:rPr>
                            </m:ctrlPr>
                          </m:funcPr>
                          <m:fName>
                            <m:r>
                              <a:rPr lang="en-PH" sz="3600" b="1" i="1">
                                <a:latin typeface="Cambria Math"/>
                              </a:rPr>
                              <m:t>𝒄𝒐𝒔</m:t>
                            </m:r>
                          </m:fName>
                          <m:e>
                            <m:r>
                              <a:rPr lang="en-PH" sz="3600" b="1" i="1">
                                <a:latin typeface="Cambria Math"/>
                              </a:rPr>
                              <m:t>𝒙</m:t>
                            </m:r>
                            <m:r>
                              <a:rPr lang="en-PH" sz="3600" b="1" i="1">
                                <a:latin typeface="Cambria Math"/>
                              </a:rPr>
                              <m:t>= </m:t>
                            </m:r>
                            <m:f>
                              <m:fPr>
                                <m:ctrlPr>
                                  <a:rPr lang="en-PH" sz="3600" b="1" i="1">
                                    <a:latin typeface="Cambria Math"/>
                                  </a:rPr>
                                </m:ctrlPr>
                              </m:fPr>
                              <m:num>
                                <m:func>
                                  <m:funcPr>
                                    <m:ctrlPr>
                                      <a:rPr lang="en-PH" sz="3600" b="1" i="1">
                                        <a:latin typeface="Cambria Math"/>
                                      </a:rPr>
                                    </m:ctrlPr>
                                  </m:funcPr>
                                  <m:fName>
                                    <m:r>
                                      <a:rPr lang="en-PH" sz="3600" b="1" i="1">
                                        <a:latin typeface="Cambria Math"/>
                                      </a:rPr>
                                      <m:t>𝒔𝒊𝒏</m:t>
                                    </m:r>
                                  </m:fName>
                                  <m:e>
                                    <m:r>
                                      <a:rPr lang="en-PH" sz="3600" b="1" i="1">
                                        <a:latin typeface="Cambria Math"/>
                                      </a:rPr>
                                      <m:t>𝟐</m:t>
                                    </m:r>
                                    <m:r>
                                      <a:rPr lang="en-PH" sz="3600" b="1" i="1">
                                        <a:latin typeface="Cambria Math"/>
                                      </a:rPr>
                                      <m:t>𝒙</m:t>
                                    </m:r>
                                  </m:e>
                                </m:func>
                              </m:num>
                              <m:den>
                                <m:r>
                                  <a:rPr lang="en-PH" sz="3600" b="1" i="1">
                                    <a:latin typeface="Cambria Math"/>
                                  </a:rPr>
                                  <m:t>𝟐</m:t>
                                </m:r>
                              </m:den>
                            </m:f>
                          </m:e>
                        </m:func>
                      </m:e>
                    </m:func>
                  </m:oMath>
                </a14:m>
                <a:endParaRPr lang="en-US" dirty="0" smtClean="0"/>
              </a:p>
              <a:p>
                <a:pPr marL="0" indent="0">
                  <a:buNone/>
                </a:pPr>
                <a:r>
                  <a:rPr lang="en-US" dirty="0"/>
                  <a:t>w</a:t>
                </a:r>
                <a:r>
                  <a:rPr lang="en-US" dirty="0" smtClean="0"/>
                  <a:t>ill be used.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1852" t="-208" b="-2492"/>
                </a:stretch>
              </a:blipFill>
            </p:spPr>
            <p:txBody>
              <a:bodyPr/>
              <a:lstStyle/>
              <a:p>
                <a:r>
                  <a:rPr lang="en-US">
                    <a:noFill/>
                  </a:rPr>
                  <a:t> </a:t>
                </a:r>
              </a:p>
            </p:txBody>
          </p:sp>
        </mc:Fallback>
      </mc:AlternateContent>
    </p:spTree>
    <p:extLst>
      <p:ext uri="{BB962C8B-B14F-4D97-AF65-F5344CB8AC3E}">
        <p14:creationId xmlns="" xmlns:p14="http://schemas.microsoft.com/office/powerpoint/2010/main" val="88239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419600" cy="990600"/>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95400"/>
                <a:ext cx="8534400" cy="5257800"/>
              </a:xfrm>
            </p:spPr>
            <p:txBody>
              <a:bodyPr/>
              <a:lstStyle/>
              <a:p>
                <a:r>
                  <a:rPr lang="en-PH" dirty="0" smtClean="0"/>
                  <a:t>Evaluate the following integrals:</a:t>
                </a:r>
              </a:p>
              <a:p>
                <a:pPr marL="0" lvl="0" indent="0">
                  <a:buNone/>
                </a:pPr>
                <a:r>
                  <a:rPr lang="en-PH" dirty="0" smtClean="0"/>
                  <a:t>1.  </a:t>
                </a:r>
                <a14:m>
                  <m:oMath xmlns:m="http://schemas.openxmlformats.org/officeDocument/2006/math">
                    <m:nary>
                      <m:naryPr>
                        <m:limLoc m:val="undOvr"/>
                        <m:subHide m:val="on"/>
                        <m:supHide m:val="on"/>
                        <m:ctrlPr>
                          <a:rPr lang="en-PH" i="1">
                            <a:latin typeface="Cambria Math"/>
                          </a:rPr>
                        </m:ctrlPr>
                      </m:naryPr>
                      <m:sub/>
                      <m:sup/>
                      <m:e>
                        <m:sSup>
                          <m:sSupPr>
                            <m:ctrlPr>
                              <a:rPr lang="en-PH" i="1">
                                <a:latin typeface="Cambria Math"/>
                              </a:rPr>
                            </m:ctrlPr>
                          </m:sSupPr>
                          <m:e>
                            <m:r>
                              <a:rPr lang="en-PH" i="1">
                                <a:latin typeface="Cambria Math"/>
                              </a:rPr>
                              <m:t>𝑐𝑜𝑠</m:t>
                            </m:r>
                          </m:e>
                          <m:sup>
                            <m:r>
                              <a:rPr lang="en-PH" i="1">
                                <a:latin typeface="Cambria Math"/>
                              </a:rPr>
                              <m:t>3</m:t>
                            </m:r>
                          </m:sup>
                        </m:sSup>
                        <m:r>
                          <a:rPr lang="en-PH" i="1">
                            <a:latin typeface="Cambria Math"/>
                          </a:rPr>
                          <m:t>𝑥</m:t>
                        </m:r>
                        <m:sSup>
                          <m:sSupPr>
                            <m:ctrlPr>
                              <a:rPr lang="en-PH" i="1">
                                <a:latin typeface="Cambria Math"/>
                              </a:rPr>
                            </m:ctrlPr>
                          </m:sSupPr>
                          <m:e>
                            <m:r>
                              <a:rPr lang="en-PH" i="1">
                                <a:latin typeface="Cambria Math"/>
                              </a:rPr>
                              <m:t>𝑠𝑖𝑛</m:t>
                            </m:r>
                          </m:e>
                          <m:sup>
                            <m:r>
                              <a:rPr lang="en-PH" i="1">
                                <a:latin typeface="Cambria Math"/>
                              </a:rPr>
                              <m:t>7</m:t>
                            </m:r>
                          </m:sup>
                        </m:sSup>
                        <m:r>
                          <a:rPr lang="en-PH" i="1">
                            <a:latin typeface="Cambria Math"/>
                          </a:rPr>
                          <m:t>𝑥</m:t>
                        </m:r>
                        <m:r>
                          <a:rPr lang="en-PH" i="1">
                            <a:latin typeface="Cambria Math"/>
                          </a:rPr>
                          <m:t> </m:t>
                        </m:r>
                        <m:r>
                          <a:rPr lang="en-PH" i="1">
                            <a:latin typeface="Cambria Math"/>
                          </a:rPr>
                          <m:t>𝑑𝑥</m:t>
                        </m:r>
                      </m:e>
                    </m:nary>
                  </m:oMath>
                </a14:m>
                <a:r>
                  <a:rPr lang="en-PH" dirty="0" smtClean="0"/>
                  <a:t>        2. </a:t>
                </a:r>
                <a14:m>
                  <m:oMath xmlns:m="http://schemas.openxmlformats.org/officeDocument/2006/math">
                    <m:nary>
                      <m:naryPr>
                        <m:limLoc m:val="undOvr"/>
                        <m:subHide m:val="on"/>
                        <m:supHide m:val="on"/>
                        <m:ctrlPr>
                          <a:rPr lang="en-PH" i="1">
                            <a:latin typeface="Cambria Math"/>
                          </a:rPr>
                        </m:ctrlPr>
                      </m:naryPr>
                      <m:sub/>
                      <m:sup/>
                      <m:e>
                        <m:sSup>
                          <m:sSupPr>
                            <m:ctrlPr>
                              <a:rPr lang="en-PH" i="1">
                                <a:latin typeface="Cambria Math"/>
                              </a:rPr>
                            </m:ctrlPr>
                          </m:sSupPr>
                          <m:e>
                            <m:r>
                              <a:rPr lang="en-PH" i="1">
                                <a:latin typeface="Cambria Math"/>
                              </a:rPr>
                              <m:t>𝑠𝑖𝑛</m:t>
                            </m:r>
                          </m:e>
                          <m:sup>
                            <m:r>
                              <a:rPr lang="en-PH" i="1">
                                <a:latin typeface="Cambria Math"/>
                              </a:rPr>
                              <m:t>5</m:t>
                            </m:r>
                          </m:sup>
                        </m:sSup>
                        <m:r>
                          <a:rPr lang="en-PH" i="1">
                            <a:latin typeface="Cambria Math"/>
                          </a:rPr>
                          <m:t>2</m:t>
                        </m:r>
                        <m:r>
                          <a:rPr lang="en-PH" i="1">
                            <a:latin typeface="Cambria Math"/>
                          </a:rPr>
                          <m:t>𝑥</m:t>
                        </m:r>
                        <m:sSup>
                          <m:sSupPr>
                            <m:ctrlPr>
                              <a:rPr lang="en-PH" i="1">
                                <a:latin typeface="Cambria Math"/>
                              </a:rPr>
                            </m:ctrlPr>
                          </m:sSupPr>
                          <m:e>
                            <m:r>
                              <a:rPr lang="en-PH" i="1">
                                <a:latin typeface="Cambria Math"/>
                              </a:rPr>
                              <m:t>𝑐𝑜𝑠</m:t>
                            </m:r>
                          </m:e>
                          <m:sup>
                            <m:r>
                              <a:rPr lang="en-PH" i="1">
                                <a:latin typeface="Cambria Math"/>
                              </a:rPr>
                              <m:t>5</m:t>
                            </m:r>
                          </m:sup>
                        </m:sSup>
                        <m:r>
                          <a:rPr lang="en-PH" i="1">
                            <a:latin typeface="Cambria Math"/>
                          </a:rPr>
                          <m:t>2</m:t>
                        </m:r>
                        <m:r>
                          <a:rPr lang="en-PH" i="1">
                            <a:latin typeface="Cambria Math"/>
                          </a:rPr>
                          <m:t>𝑥</m:t>
                        </m:r>
                        <m:r>
                          <a:rPr lang="en-PH" i="1">
                            <a:latin typeface="Cambria Math"/>
                          </a:rPr>
                          <m:t> </m:t>
                        </m:r>
                        <m:r>
                          <a:rPr lang="en-PH" i="1">
                            <a:latin typeface="Cambria Math"/>
                          </a:rPr>
                          <m:t>𝑑𝑥</m:t>
                        </m:r>
                      </m:e>
                    </m:nary>
                  </m:oMath>
                </a14:m>
                <a:endParaRPr lang="en-PH" dirty="0"/>
              </a:p>
              <a:p>
                <a:pPr marL="0" lvl="0" indent="0">
                  <a:buNone/>
                </a:pPr>
                <a:r>
                  <a:rPr lang="en-PH" dirty="0" smtClean="0"/>
                  <a:t>3</a:t>
                </a:r>
                <a14:m>
                  <m:oMath xmlns:m="http://schemas.openxmlformats.org/officeDocument/2006/math">
                    <m:r>
                      <a:rPr lang="en-PH" i="1">
                        <a:latin typeface="Cambria Math"/>
                      </a:rPr>
                      <m:t>   </m:t>
                    </m:r>
                    <m:nary>
                      <m:naryPr>
                        <m:limLoc m:val="undOvr"/>
                        <m:subHide m:val="on"/>
                        <m:supHide m:val="on"/>
                        <m:ctrlPr>
                          <a:rPr lang="en-PH" i="1">
                            <a:latin typeface="Cambria Math"/>
                          </a:rPr>
                        </m:ctrlPr>
                      </m:naryPr>
                      <m:sub/>
                      <m:sup/>
                      <m:e>
                        <m:sSup>
                          <m:sSupPr>
                            <m:ctrlPr>
                              <a:rPr lang="en-PH" i="1">
                                <a:latin typeface="Cambria Math"/>
                              </a:rPr>
                            </m:ctrlPr>
                          </m:sSupPr>
                          <m:e>
                            <m:r>
                              <a:rPr lang="en-PH" i="1">
                                <a:latin typeface="Cambria Math"/>
                              </a:rPr>
                              <m:t>𝑠𝑖𝑛</m:t>
                            </m:r>
                          </m:e>
                          <m:sup>
                            <m:r>
                              <a:rPr lang="en-PH" i="1">
                                <a:latin typeface="Cambria Math"/>
                              </a:rPr>
                              <m:t>−3</m:t>
                            </m:r>
                          </m:sup>
                        </m:sSup>
                        <m:r>
                          <a:rPr lang="en-PH" i="1">
                            <a:latin typeface="Cambria Math"/>
                          </a:rPr>
                          <m:t>𝑥</m:t>
                        </m:r>
                        <m:sSup>
                          <m:sSupPr>
                            <m:ctrlPr>
                              <a:rPr lang="en-PH" i="1">
                                <a:latin typeface="Cambria Math"/>
                              </a:rPr>
                            </m:ctrlPr>
                          </m:sSupPr>
                          <m:e>
                            <m:r>
                              <a:rPr lang="en-PH" i="1">
                                <a:latin typeface="Cambria Math"/>
                              </a:rPr>
                              <m:t>𝑐𝑜𝑠</m:t>
                            </m:r>
                          </m:e>
                          <m:sup>
                            <m:r>
                              <a:rPr lang="en-PH" i="1">
                                <a:latin typeface="Cambria Math"/>
                              </a:rPr>
                              <m:t>5</m:t>
                            </m:r>
                          </m:sup>
                        </m:sSup>
                        <m:r>
                          <a:rPr lang="en-PH" i="1">
                            <a:latin typeface="Cambria Math"/>
                          </a:rPr>
                          <m:t>𝑥</m:t>
                        </m:r>
                        <m:r>
                          <a:rPr lang="en-PH" i="1">
                            <a:latin typeface="Cambria Math"/>
                          </a:rPr>
                          <m:t> </m:t>
                        </m:r>
                        <m:r>
                          <a:rPr lang="en-PH" i="1">
                            <a:latin typeface="Cambria Math"/>
                          </a:rPr>
                          <m:t>𝑑𝑥</m:t>
                        </m:r>
                      </m:e>
                    </m:nary>
                  </m:oMath>
                </a14:m>
                <a:r>
                  <a:rPr lang="en-PH" dirty="0" smtClean="0"/>
                  <a:t>      4. </a:t>
                </a:r>
                <a14:m>
                  <m:oMath xmlns:m="http://schemas.openxmlformats.org/officeDocument/2006/math">
                    <m:nary>
                      <m:naryPr>
                        <m:limLoc m:val="undOvr"/>
                        <m:subHide m:val="on"/>
                        <m:supHide m:val="on"/>
                        <m:ctrlPr>
                          <a:rPr lang="en-PH" i="1">
                            <a:latin typeface="Cambria Math"/>
                          </a:rPr>
                        </m:ctrlPr>
                      </m:naryPr>
                      <m:sub/>
                      <m:sup/>
                      <m:e>
                        <m:sSup>
                          <m:sSupPr>
                            <m:ctrlPr>
                              <a:rPr lang="en-PH" i="1">
                                <a:latin typeface="Cambria Math"/>
                              </a:rPr>
                            </m:ctrlPr>
                          </m:sSupPr>
                          <m:e>
                            <m:r>
                              <a:rPr lang="en-PH" i="1">
                                <a:latin typeface="Cambria Math"/>
                              </a:rPr>
                              <m:t>𝑠𝑖𝑛</m:t>
                            </m:r>
                          </m:e>
                          <m:sup>
                            <m:r>
                              <a:rPr lang="en-PH" i="1">
                                <a:latin typeface="Cambria Math"/>
                              </a:rPr>
                              <m:t>2</m:t>
                            </m:r>
                          </m:sup>
                        </m:sSup>
                        <m:r>
                          <a:rPr lang="en-PH" i="1">
                            <a:latin typeface="Cambria Math"/>
                          </a:rPr>
                          <m:t>𝑥</m:t>
                        </m:r>
                        <m:sSup>
                          <m:sSupPr>
                            <m:ctrlPr>
                              <a:rPr lang="en-PH" i="1">
                                <a:latin typeface="Cambria Math"/>
                              </a:rPr>
                            </m:ctrlPr>
                          </m:sSupPr>
                          <m:e>
                            <m:r>
                              <a:rPr lang="en-PH" i="1">
                                <a:latin typeface="Cambria Math"/>
                              </a:rPr>
                              <m:t>𝑐𝑜𝑠</m:t>
                            </m:r>
                          </m:e>
                          <m:sup>
                            <m:r>
                              <a:rPr lang="en-PH" i="1">
                                <a:latin typeface="Cambria Math"/>
                              </a:rPr>
                              <m:t>4</m:t>
                            </m:r>
                          </m:sup>
                        </m:sSup>
                        <m:r>
                          <a:rPr lang="en-PH" i="1">
                            <a:latin typeface="Cambria Math"/>
                          </a:rPr>
                          <m:t>𝑥</m:t>
                        </m:r>
                        <m:r>
                          <a:rPr lang="en-PH" i="1">
                            <a:latin typeface="Cambria Math"/>
                          </a:rPr>
                          <m:t> </m:t>
                        </m:r>
                        <m:r>
                          <a:rPr lang="en-PH" i="1">
                            <a:latin typeface="Cambria Math"/>
                          </a:rPr>
                          <m:t>𝑑𝑥</m:t>
                        </m:r>
                      </m:e>
                    </m:nary>
                  </m:oMath>
                </a14:m>
                <a:endParaRPr lang="en-PH" dirty="0"/>
              </a:p>
              <a:p>
                <a:pPr marL="0" lvl="0" indent="0">
                  <a:buNone/>
                </a:pPr>
                <a:r>
                  <a:rPr lang="en-PH" dirty="0" smtClean="0"/>
                  <a:t>5.  </a:t>
                </a:r>
                <a14:m>
                  <m:oMath xmlns:m="http://schemas.openxmlformats.org/officeDocument/2006/math">
                    <m:nary>
                      <m:naryPr>
                        <m:limLoc m:val="undOvr"/>
                        <m:subHide m:val="on"/>
                        <m:supHide m:val="on"/>
                        <m:ctrlPr>
                          <a:rPr lang="en-PH" i="1">
                            <a:latin typeface="Cambria Math"/>
                          </a:rPr>
                        </m:ctrlPr>
                      </m:naryPr>
                      <m:sub/>
                      <m:sup/>
                      <m:e>
                        <m:sSup>
                          <m:sSupPr>
                            <m:ctrlPr>
                              <a:rPr lang="en-PH" i="1">
                                <a:latin typeface="Cambria Math"/>
                              </a:rPr>
                            </m:ctrlPr>
                          </m:sSupPr>
                          <m:e>
                            <m:r>
                              <a:rPr lang="en-PH" i="1">
                                <a:latin typeface="Cambria Math"/>
                              </a:rPr>
                              <m:t>𝑠𝑖𝑛</m:t>
                            </m:r>
                          </m:e>
                          <m:sup>
                            <m:r>
                              <a:rPr lang="en-PH" i="1">
                                <a:latin typeface="Cambria Math"/>
                              </a:rPr>
                              <m:t>4</m:t>
                            </m:r>
                          </m:sup>
                        </m:sSup>
                        <m:r>
                          <a:rPr lang="en-PH" i="1">
                            <a:latin typeface="Cambria Math"/>
                          </a:rPr>
                          <m:t>2</m:t>
                        </m:r>
                        <m:r>
                          <a:rPr lang="en-PH" i="1">
                            <a:latin typeface="Cambria Math"/>
                          </a:rPr>
                          <m:t>𝑥</m:t>
                        </m:r>
                        <m:r>
                          <a:rPr lang="en-PH" i="1">
                            <a:latin typeface="Cambria Math"/>
                          </a:rPr>
                          <m:t> </m:t>
                        </m:r>
                        <m:r>
                          <a:rPr lang="en-PH" i="1">
                            <a:latin typeface="Cambria Math"/>
                          </a:rPr>
                          <m:t>𝑑𝑥</m:t>
                        </m:r>
                      </m:e>
                    </m:nary>
                  </m:oMath>
                </a14:m>
                <a:r>
                  <a:rPr lang="en-PH" dirty="0" smtClean="0"/>
                  <a:t/>
                </a:r>
                <a14:m>
                  <m:oMath xmlns:m="http://schemas.openxmlformats.org/officeDocument/2006/math">
                    <m:r>
                      <a:rPr lang="en-US" b="0" i="0" smtClean="0">
                        <a:latin typeface="Cambria Math"/>
                      </a:rPr>
                      <m:t>                6. </m:t>
                    </m:r>
                    <m:nary>
                      <m:naryPr>
                        <m:limLoc m:val="undOvr"/>
                        <m:subHide m:val="on"/>
                        <m:supHide m:val="on"/>
                        <m:ctrlPr>
                          <a:rPr lang="en-PH" i="1">
                            <a:latin typeface="Cambria Math"/>
                          </a:rPr>
                        </m:ctrlPr>
                      </m:naryPr>
                      <m:sub/>
                      <m:sup/>
                      <m:e>
                        <m:sSup>
                          <m:sSupPr>
                            <m:ctrlPr>
                              <a:rPr lang="en-PH" i="1">
                                <a:latin typeface="Cambria Math"/>
                              </a:rPr>
                            </m:ctrlPr>
                          </m:sSupPr>
                          <m:e>
                            <m:d>
                              <m:dPr>
                                <m:ctrlPr>
                                  <a:rPr lang="en-PH" i="1">
                                    <a:latin typeface="Cambria Math"/>
                                  </a:rPr>
                                </m:ctrlPr>
                              </m:dPr>
                              <m:e>
                                <m:r>
                                  <a:rPr lang="en-PH" i="1">
                                    <a:latin typeface="Cambria Math"/>
                                  </a:rPr>
                                  <m:t>𝑐𝑜𝑠</m:t>
                                </m:r>
                                <m:r>
                                  <a:rPr lang="en-PH" i="1">
                                    <a:latin typeface="Cambria Math"/>
                                  </a:rPr>
                                  <m:t>2</m:t>
                                </m:r>
                                <m:r>
                                  <a:rPr lang="en-PH" i="1">
                                    <a:latin typeface="Cambria Math"/>
                                  </a:rPr>
                                  <m:t>𝑥</m:t>
                                </m:r>
                                <m:r>
                                  <a:rPr lang="en-PH" i="1">
                                    <a:latin typeface="Cambria Math"/>
                                  </a:rPr>
                                  <m:t>+2</m:t>
                                </m:r>
                                <m:r>
                                  <a:rPr lang="en-PH" i="1">
                                    <a:latin typeface="Cambria Math"/>
                                  </a:rPr>
                                  <m:t>𝑠𝑖𝑛𝑥</m:t>
                                </m:r>
                              </m:e>
                            </m:d>
                          </m:e>
                          <m:sup>
                            <m:r>
                              <a:rPr lang="en-PH" i="1">
                                <a:latin typeface="Cambria Math"/>
                              </a:rPr>
                              <m:t>2</m:t>
                            </m:r>
                          </m:sup>
                        </m:sSup>
                        <m:r>
                          <a:rPr lang="en-PH" i="1">
                            <a:latin typeface="Cambria Math"/>
                          </a:rPr>
                          <m:t>𝑑𝑥</m:t>
                        </m:r>
                      </m:e>
                    </m:nary>
                  </m:oMath>
                </a14:m>
                <a:endParaRPr lang="en-PH" dirty="0"/>
              </a:p>
              <a:p>
                <a:pPr marL="0" lvl="0" indent="0">
                  <a:buNone/>
                </a:pPr>
                <a:r>
                  <a:rPr lang="en-PH" dirty="0" smtClean="0"/>
                  <a:t>7.</a:t>
                </a:r>
                <a:r>
                  <a:rPr lang="en-PH" dirty="0" smtClean="0"/>
                  <a:t/>
                </a:r>
                <a14:m>
                  <m:oMath xmlns:m="http://schemas.openxmlformats.org/officeDocument/2006/math">
                    <m:nary>
                      <m:naryPr>
                        <m:limLoc m:val="undOvr"/>
                        <m:subHide m:val="on"/>
                        <m:supHide m:val="on"/>
                        <m:ctrlPr>
                          <a:rPr lang="en-PH" i="1">
                            <a:latin typeface="Cambria Math"/>
                          </a:rPr>
                        </m:ctrlPr>
                      </m:naryPr>
                      <m:sub/>
                      <m:sup/>
                      <m:e>
                        <m:sSup>
                          <m:sSupPr>
                            <m:ctrlPr>
                              <a:rPr lang="en-PH" i="1">
                                <a:latin typeface="Cambria Math"/>
                              </a:rPr>
                            </m:ctrlPr>
                          </m:sSupPr>
                          <m:e>
                            <m:r>
                              <a:rPr lang="en-PH" i="1">
                                <a:latin typeface="Cambria Math"/>
                              </a:rPr>
                              <m:t>𝑠𝑖𝑛</m:t>
                            </m:r>
                          </m:e>
                          <m:sup>
                            <m:r>
                              <a:rPr lang="en-PH" i="1">
                                <a:latin typeface="Cambria Math"/>
                              </a:rPr>
                              <m:t>6</m:t>
                            </m:r>
                          </m:sup>
                        </m:sSup>
                        <m:r>
                          <a:rPr lang="en-PH" i="1">
                            <a:latin typeface="Cambria Math"/>
                          </a:rPr>
                          <m:t>𝑥</m:t>
                        </m:r>
                        <m:sSup>
                          <m:sSupPr>
                            <m:ctrlPr>
                              <a:rPr lang="en-PH" i="1">
                                <a:latin typeface="Cambria Math"/>
                              </a:rPr>
                            </m:ctrlPr>
                          </m:sSupPr>
                          <m:e>
                            <m:r>
                              <a:rPr lang="en-PH" i="1">
                                <a:latin typeface="Cambria Math"/>
                              </a:rPr>
                              <m:t>𝑐𝑜𝑠</m:t>
                            </m:r>
                          </m:e>
                          <m:sup>
                            <m:r>
                              <a:rPr lang="en-PH" i="1">
                                <a:latin typeface="Cambria Math"/>
                              </a:rPr>
                              <m:t>4</m:t>
                            </m:r>
                          </m:sup>
                        </m:sSup>
                        <m:r>
                          <a:rPr lang="en-PH" i="1">
                            <a:latin typeface="Cambria Math"/>
                          </a:rPr>
                          <m:t>𝑥</m:t>
                        </m:r>
                        <m:r>
                          <a:rPr lang="en-PH" i="1">
                            <a:latin typeface="Cambria Math"/>
                          </a:rPr>
                          <m:t> </m:t>
                        </m:r>
                        <m:r>
                          <a:rPr lang="en-PH" i="1">
                            <a:latin typeface="Cambria Math"/>
                          </a:rPr>
                          <m:t>𝑑𝑥</m:t>
                        </m:r>
                      </m:e>
                    </m:nary>
                    <m:r>
                      <a:rPr lang="en-US" b="0" i="1" smtClean="0">
                        <a:latin typeface="Cambria Math"/>
                      </a:rPr>
                      <m:t>        8. </m:t>
                    </m:r>
                    <m:nary>
                      <m:naryPr>
                        <m:limLoc m:val="undOvr"/>
                        <m:subHide m:val="on"/>
                        <m:supHide m:val="on"/>
                        <m:ctrlPr>
                          <a:rPr lang="en-PH" i="1">
                            <a:latin typeface="Cambria Math"/>
                          </a:rPr>
                        </m:ctrlPr>
                      </m:naryPr>
                      <m:sub/>
                      <m:sup/>
                      <m:e>
                        <m:sSup>
                          <m:sSupPr>
                            <m:ctrlPr>
                              <a:rPr lang="en-PH" i="1">
                                <a:latin typeface="Cambria Math"/>
                              </a:rPr>
                            </m:ctrlPr>
                          </m:sSupPr>
                          <m:e>
                            <m:r>
                              <a:rPr lang="en-PH" i="1">
                                <a:latin typeface="Cambria Math"/>
                              </a:rPr>
                              <m:t>𝑠𝑖𝑛</m:t>
                            </m:r>
                          </m:e>
                          <m:sup>
                            <m:r>
                              <a:rPr lang="en-PH" i="1">
                                <a:latin typeface="Cambria Math"/>
                              </a:rPr>
                              <m:t>4</m:t>
                            </m:r>
                          </m:sup>
                        </m:sSup>
                        <m:r>
                          <a:rPr lang="en-PH" i="1">
                            <a:latin typeface="Cambria Math"/>
                          </a:rPr>
                          <m:t>𝑥</m:t>
                        </m:r>
                        <m:sSup>
                          <m:sSupPr>
                            <m:ctrlPr>
                              <a:rPr lang="en-PH" i="1">
                                <a:latin typeface="Cambria Math"/>
                              </a:rPr>
                            </m:ctrlPr>
                          </m:sSupPr>
                          <m:e>
                            <m:r>
                              <a:rPr lang="en-PH" i="1">
                                <a:latin typeface="Cambria Math"/>
                              </a:rPr>
                              <m:t>𝑐𝑜𝑠</m:t>
                            </m:r>
                          </m:e>
                          <m:sup>
                            <m:r>
                              <a:rPr lang="en-PH" i="1">
                                <a:latin typeface="Cambria Math"/>
                              </a:rPr>
                              <m:t>5</m:t>
                            </m:r>
                          </m:sup>
                        </m:sSup>
                        <m:r>
                          <a:rPr lang="en-PH" i="1">
                            <a:latin typeface="Cambria Math"/>
                          </a:rPr>
                          <m:t>𝑥</m:t>
                        </m:r>
                        <m:r>
                          <a:rPr lang="en-PH" i="1">
                            <a:latin typeface="Cambria Math"/>
                          </a:rPr>
                          <m:t> </m:t>
                        </m:r>
                        <m:r>
                          <a:rPr lang="en-PH" i="1">
                            <a:latin typeface="Cambria Math"/>
                          </a:rPr>
                          <m:t>𝑑𝑥</m:t>
                        </m:r>
                      </m:e>
                    </m:nary>
                  </m:oMath>
                </a14:m>
                <a:endParaRPr lang="en-PH" dirty="0"/>
              </a:p>
              <a:p>
                <a:pPr marL="0" lvl="0" indent="0">
                  <a:buNone/>
                </a:pPr>
                <a:r>
                  <a:rPr lang="en-PH" dirty="0" smtClean="0"/>
                  <a:t>9.  </a:t>
                </a:r>
                <a14:m>
                  <m:oMath xmlns:m="http://schemas.openxmlformats.org/officeDocument/2006/math">
                    <m:nary>
                      <m:naryPr>
                        <m:limLoc m:val="subSup"/>
                        <m:ctrlPr>
                          <a:rPr lang="en-PH" i="1">
                            <a:latin typeface="Cambria Math"/>
                          </a:rPr>
                        </m:ctrlPr>
                      </m:naryPr>
                      <m:sub>
                        <m:r>
                          <a:rPr lang="en-PH" i="1">
                            <a:latin typeface="Cambria Math"/>
                          </a:rPr>
                          <m:t>0</m:t>
                        </m:r>
                      </m:sub>
                      <m:sup>
                        <m:f>
                          <m:fPr>
                            <m:ctrlPr>
                              <a:rPr lang="en-PH" i="1">
                                <a:latin typeface="Cambria Math"/>
                              </a:rPr>
                            </m:ctrlPr>
                          </m:fPr>
                          <m:num>
                            <m:r>
                              <a:rPr lang="en-PH" i="1">
                                <a:latin typeface="Cambria Math"/>
                              </a:rPr>
                              <m:t>𝜋</m:t>
                            </m:r>
                          </m:num>
                          <m:den>
                            <m:r>
                              <a:rPr lang="en-PH" i="1">
                                <a:latin typeface="Cambria Math"/>
                              </a:rPr>
                              <m:t>2</m:t>
                            </m:r>
                          </m:den>
                        </m:f>
                      </m:sup>
                      <m:e>
                        <m:sSup>
                          <m:sSupPr>
                            <m:ctrlPr>
                              <a:rPr lang="en-PH" i="1">
                                <a:latin typeface="Cambria Math"/>
                              </a:rPr>
                            </m:ctrlPr>
                          </m:sSupPr>
                          <m:e>
                            <m:r>
                              <a:rPr lang="en-PH" i="1">
                                <a:latin typeface="Cambria Math"/>
                              </a:rPr>
                              <m:t>𝑠𝑖𝑛</m:t>
                            </m:r>
                          </m:e>
                          <m:sup>
                            <m:r>
                              <a:rPr lang="en-PH" i="1">
                                <a:latin typeface="Cambria Math"/>
                              </a:rPr>
                              <m:t>2</m:t>
                            </m:r>
                          </m:sup>
                        </m:sSup>
                        <m:r>
                          <a:rPr lang="en-PH" i="1">
                            <a:latin typeface="Cambria Math"/>
                          </a:rPr>
                          <m:t>𝑥</m:t>
                        </m:r>
                        <m:sSup>
                          <m:sSupPr>
                            <m:ctrlPr>
                              <a:rPr lang="en-PH" i="1">
                                <a:latin typeface="Cambria Math"/>
                              </a:rPr>
                            </m:ctrlPr>
                          </m:sSupPr>
                          <m:e>
                            <m:r>
                              <a:rPr lang="en-PH" i="1">
                                <a:latin typeface="Cambria Math"/>
                              </a:rPr>
                              <m:t>𝑐𝑜𝑠</m:t>
                            </m:r>
                          </m:e>
                          <m:sup>
                            <m:r>
                              <a:rPr lang="en-PH" i="1">
                                <a:latin typeface="Cambria Math"/>
                              </a:rPr>
                              <m:t>5</m:t>
                            </m:r>
                          </m:sup>
                        </m:sSup>
                        <m:r>
                          <a:rPr lang="en-PH" i="1">
                            <a:latin typeface="Cambria Math"/>
                          </a:rPr>
                          <m:t>𝑥</m:t>
                        </m:r>
                        <m:r>
                          <a:rPr lang="en-PH" i="1">
                            <a:latin typeface="Cambria Math"/>
                          </a:rPr>
                          <m:t> </m:t>
                        </m:r>
                        <m:r>
                          <a:rPr lang="en-PH" i="1">
                            <a:latin typeface="Cambria Math"/>
                          </a:rPr>
                          <m:t>𝑑𝑥</m:t>
                        </m:r>
                      </m:e>
                    </m:nary>
                  </m:oMath>
                </a14:m>
                <a:r>
                  <a:rPr lang="en-PH" dirty="0" smtClean="0"/>
                  <a:t>      10. </a:t>
                </a:r>
                <a14:m>
                  <m:oMath xmlns:m="http://schemas.openxmlformats.org/officeDocument/2006/math">
                    <m:nary>
                      <m:naryPr>
                        <m:limLoc m:val="subSup"/>
                        <m:ctrlPr>
                          <a:rPr lang="en-PH" i="1">
                            <a:latin typeface="Cambria Math"/>
                          </a:rPr>
                        </m:ctrlPr>
                      </m:naryPr>
                      <m:sub>
                        <m:r>
                          <a:rPr lang="en-PH" i="1">
                            <a:latin typeface="Cambria Math"/>
                          </a:rPr>
                          <m:t>0</m:t>
                        </m:r>
                      </m:sub>
                      <m:sup>
                        <m:f>
                          <m:fPr>
                            <m:ctrlPr>
                              <a:rPr lang="en-PH" i="1">
                                <a:latin typeface="Cambria Math"/>
                              </a:rPr>
                            </m:ctrlPr>
                          </m:fPr>
                          <m:num>
                            <m:r>
                              <a:rPr lang="en-PH" i="1">
                                <a:latin typeface="Cambria Math"/>
                              </a:rPr>
                              <m:t>𝜋</m:t>
                            </m:r>
                          </m:num>
                          <m:den>
                            <m:r>
                              <a:rPr lang="en-PH" i="1">
                                <a:latin typeface="Cambria Math"/>
                              </a:rPr>
                              <m:t>2</m:t>
                            </m:r>
                          </m:den>
                        </m:f>
                      </m:sup>
                      <m:e>
                        <m:sSup>
                          <m:sSupPr>
                            <m:ctrlPr>
                              <a:rPr lang="en-PH" i="1">
                                <a:latin typeface="Cambria Math"/>
                              </a:rPr>
                            </m:ctrlPr>
                          </m:sSupPr>
                          <m:e>
                            <m:r>
                              <a:rPr lang="en-PH" i="1">
                                <a:latin typeface="Cambria Math"/>
                              </a:rPr>
                              <m:t>𝑠𝑖𝑛</m:t>
                            </m:r>
                          </m:e>
                          <m:sup>
                            <m:r>
                              <a:rPr lang="en-PH" i="1">
                                <a:latin typeface="Cambria Math"/>
                              </a:rPr>
                              <m:t>2</m:t>
                            </m:r>
                          </m:sup>
                        </m:sSup>
                        <m:r>
                          <a:rPr lang="en-PH" i="1">
                            <a:latin typeface="Cambria Math"/>
                          </a:rPr>
                          <m:t>𝑥</m:t>
                        </m:r>
                        <m:sSup>
                          <m:sSupPr>
                            <m:ctrlPr>
                              <a:rPr lang="en-PH" i="1">
                                <a:latin typeface="Cambria Math"/>
                              </a:rPr>
                            </m:ctrlPr>
                          </m:sSupPr>
                          <m:e>
                            <m:r>
                              <a:rPr lang="en-PH" i="1">
                                <a:latin typeface="Cambria Math"/>
                              </a:rPr>
                              <m:t>𝑐𝑜𝑠</m:t>
                            </m:r>
                          </m:e>
                          <m:sup>
                            <m:r>
                              <a:rPr lang="en-PH" i="1">
                                <a:latin typeface="Cambria Math"/>
                              </a:rPr>
                              <m:t>2</m:t>
                            </m:r>
                          </m:sup>
                        </m:sSup>
                        <m:r>
                          <a:rPr lang="en-PH" i="1">
                            <a:latin typeface="Cambria Math"/>
                          </a:rPr>
                          <m:t>𝑥</m:t>
                        </m:r>
                        <m:r>
                          <a:rPr lang="en-PH" i="1">
                            <a:latin typeface="Cambria Math"/>
                          </a:rPr>
                          <m:t> </m:t>
                        </m:r>
                        <m:r>
                          <a:rPr lang="en-PH" i="1">
                            <a:latin typeface="Cambria Math"/>
                          </a:rPr>
                          <m:t>𝑑𝑥</m:t>
                        </m:r>
                      </m:e>
                    </m:nary>
                  </m:oMath>
                </a14:m>
                <a:endParaRPr lang="en-PH"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257800"/>
              </a:xfrm>
              <a:blipFill rotWithShape="1">
                <a:blip r:embed="rId2"/>
                <a:stretch>
                  <a:fillRect l="-1786" t="-1508"/>
                </a:stretch>
              </a:blipFill>
            </p:spPr>
            <p:txBody>
              <a:bodyPr/>
              <a:lstStyle/>
              <a:p>
                <a:r>
                  <a:rPr lang="en-US">
                    <a:noFill/>
                  </a:rPr>
                  <a:t> </a:t>
                </a:r>
              </a:p>
            </p:txBody>
          </p:sp>
        </mc:Fallback>
      </mc:AlternateContent>
    </p:spTree>
    <p:extLst>
      <p:ext uri="{BB962C8B-B14F-4D97-AF65-F5344CB8AC3E}">
        <p14:creationId xmlns="" xmlns:p14="http://schemas.microsoft.com/office/powerpoint/2010/main" val="212844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sz="4000" b="1" dirty="0" smtClean="0"/>
              <a:t>PRODUCT OF SINE AND COSINE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143000"/>
                <a:ext cx="8229600" cy="5486400"/>
              </a:xfrm>
            </p:spPr>
            <p:txBody>
              <a:bodyPr/>
              <a:lstStyle/>
              <a:p>
                <a:r>
                  <a:rPr lang="en-PH" dirty="0" smtClean="0"/>
                  <a:t>Integration of the products </a:t>
                </a:r>
                <a14:m>
                  <m:oMath xmlns:m="http://schemas.openxmlformats.org/officeDocument/2006/math">
                    <m:func>
                      <m:funcPr>
                        <m:ctrlPr>
                          <a:rPr lang="en-PH" i="1">
                            <a:latin typeface="Cambria Math"/>
                          </a:rPr>
                        </m:ctrlPr>
                      </m:funcPr>
                      <m:fName>
                        <m:r>
                          <a:rPr lang="en-US" b="0" i="0" smtClean="0">
                            <a:latin typeface="Cambria Math"/>
                          </a:rPr>
                          <m:t>   </m:t>
                        </m:r>
                        <m:r>
                          <m:rPr>
                            <m:sty m:val="p"/>
                          </m:rPr>
                          <a:rPr lang="en-PH">
                            <a:latin typeface="Cambria Math"/>
                          </a:rPr>
                          <m:t>sin</m:t>
                        </m:r>
                      </m:fName>
                      <m:e>
                        <m:r>
                          <a:rPr lang="en-PH" i="1">
                            <a:latin typeface="Cambria Math"/>
                          </a:rPr>
                          <m:t>𝑎𝑥</m:t>
                        </m:r>
                      </m:e>
                    </m:func>
                  </m:oMath>
                </a14:m>
                <a:r>
                  <a:rPr lang="en-PH" dirty="0"/>
                  <a:t/>
                </a:r>
                <a14:m>
                  <m:oMath xmlns:m="http://schemas.openxmlformats.org/officeDocument/2006/math">
                    <m:func>
                      <m:funcPr>
                        <m:ctrlPr>
                          <a:rPr lang="en-PH" i="1">
                            <a:latin typeface="Cambria Math"/>
                          </a:rPr>
                        </m:ctrlPr>
                      </m:funcPr>
                      <m:fName>
                        <m:r>
                          <m:rPr>
                            <m:sty m:val="p"/>
                          </m:rPr>
                          <a:rPr lang="en-PH">
                            <a:latin typeface="Cambria Math"/>
                          </a:rPr>
                          <m:t>sin</m:t>
                        </m:r>
                      </m:fName>
                      <m:e>
                        <m:r>
                          <a:rPr lang="en-PH" i="1">
                            <a:latin typeface="Cambria Math"/>
                          </a:rPr>
                          <m:t>𝑏𝑥</m:t>
                        </m:r>
                      </m:e>
                    </m:func>
                  </m:oMath>
                </a14:m>
                <a:r>
                  <a:rPr lang="en-PH" dirty="0"/>
                  <a:t> ,</a:t>
                </a:r>
              </a:p>
              <a:p>
                <a:pPr marL="0" indent="0">
                  <a:buNone/>
                </a:pPr>
                <a14:m>
                  <m:oMath xmlns:m="http://schemas.openxmlformats.org/officeDocument/2006/math">
                    <m:func>
                      <m:funcPr>
                        <m:ctrlPr>
                          <a:rPr lang="en-PH" i="1">
                            <a:latin typeface="Cambria Math"/>
                          </a:rPr>
                        </m:ctrlPr>
                      </m:funcPr>
                      <m:fName>
                        <m:r>
                          <m:rPr>
                            <m:sty m:val="p"/>
                          </m:rPr>
                          <a:rPr lang="en-PH">
                            <a:latin typeface="Cambria Math"/>
                          </a:rPr>
                          <m:t>cos</m:t>
                        </m:r>
                      </m:fName>
                      <m:e>
                        <m:r>
                          <a:rPr lang="en-PH" i="1">
                            <a:latin typeface="Cambria Math"/>
                          </a:rPr>
                          <m:t>𝑎𝑥</m:t>
                        </m:r>
                        <m:r>
                          <a:rPr lang="en-PH" i="1">
                            <a:latin typeface="Cambria Math"/>
                          </a:rPr>
                          <m:t> </m:t>
                        </m:r>
                        <m:func>
                          <m:funcPr>
                            <m:ctrlPr>
                              <a:rPr lang="en-PH" i="1">
                                <a:latin typeface="Cambria Math"/>
                              </a:rPr>
                            </m:ctrlPr>
                          </m:funcPr>
                          <m:fName>
                            <m:r>
                              <m:rPr>
                                <m:sty m:val="p"/>
                              </m:rPr>
                              <a:rPr lang="en-PH">
                                <a:latin typeface="Cambria Math"/>
                              </a:rPr>
                              <m:t>cos</m:t>
                            </m:r>
                          </m:fName>
                          <m:e>
                            <m:r>
                              <a:rPr lang="en-PH" i="1">
                                <a:latin typeface="Cambria Math"/>
                              </a:rPr>
                              <m:t>𝑏𝑥</m:t>
                            </m:r>
                            <m:r>
                              <a:rPr lang="en-PH" i="1">
                                <a:latin typeface="Cambria Math"/>
                              </a:rPr>
                              <m:t> ,  </m:t>
                            </m:r>
                            <m:func>
                              <m:funcPr>
                                <m:ctrlPr>
                                  <a:rPr lang="en-PH" i="1">
                                    <a:latin typeface="Cambria Math"/>
                                  </a:rPr>
                                </m:ctrlPr>
                              </m:funcPr>
                              <m:fName>
                                <m:r>
                                  <m:rPr>
                                    <m:sty m:val="p"/>
                                  </m:rPr>
                                  <a:rPr lang="en-PH">
                                    <a:latin typeface="Cambria Math"/>
                                  </a:rPr>
                                  <m:t>sin</m:t>
                                </m:r>
                              </m:fName>
                              <m:e>
                                <m:r>
                                  <a:rPr lang="en-PH" i="1">
                                    <a:latin typeface="Cambria Math"/>
                                  </a:rPr>
                                  <m:t>𝑎𝑥</m:t>
                                </m:r>
                                <m:func>
                                  <m:funcPr>
                                    <m:ctrlPr>
                                      <a:rPr lang="en-PH" i="1">
                                        <a:latin typeface="Cambria Math"/>
                                      </a:rPr>
                                    </m:ctrlPr>
                                  </m:funcPr>
                                  <m:fName>
                                    <m:r>
                                      <m:rPr>
                                        <m:sty m:val="p"/>
                                      </m:rPr>
                                      <a:rPr lang="en-PH">
                                        <a:latin typeface="Cambria Math"/>
                                      </a:rPr>
                                      <m:t>cos</m:t>
                                    </m:r>
                                  </m:fName>
                                  <m:e>
                                    <m:r>
                                      <a:rPr lang="en-PH" i="1">
                                        <a:latin typeface="Cambria Math"/>
                                      </a:rPr>
                                      <m:t>𝑏𝑥</m:t>
                                    </m:r>
                                    <m:r>
                                      <a:rPr lang="en-PH" i="1">
                                        <a:latin typeface="Cambria Math"/>
                                      </a:rPr>
                                      <m:t> </m:t>
                                    </m:r>
                                  </m:e>
                                </m:func>
                              </m:e>
                            </m:func>
                          </m:e>
                        </m:func>
                      </m:e>
                    </m:func>
                  </m:oMath>
                </a14:m>
                <a:r>
                  <a:rPr lang="en-PH" dirty="0"/>
                  <a:t>, </a:t>
                </a:r>
                <a:r>
                  <a:rPr lang="en-PH" dirty="0" smtClean="0"/>
                  <a:t> where </a:t>
                </a:r>
                <a:r>
                  <a:rPr lang="en-PH" b="1" i="1" dirty="0"/>
                  <a:t>a</a:t>
                </a:r>
                <a:r>
                  <a:rPr lang="en-PH" dirty="0"/>
                  <a:t> and </a:t>
                </a:r>
                <a:r>
                  <a:rPr lang="en-PH" b="1" i="1" dirty="0"/>
                  <a:t>b</a:t>
                </a:r>
                <a:r>
                  <a:rPr lang="en-PH" dirty="0"/>
                  <a:t> are </a:t>
                </a:r>
                <a:r>
                  <a:rPr lang="en-PH" dirty="0" smtClean="0"/>
                  <a:t> constants </a:t>
                </a:r>
                <a:r>
                  <a:rPr lang="en-PH" dirty="0"/>
                  <a:t>is carried out by using the formulas:</a:t>
                </a:r>
              </a:p>
              <a:p>
                <a:pPr marL="0" indent="0">
                  <a:buNone/>
                </a:pPr>
                <a:r>
                  <a:rPr lang="en-PH" dirty="0"/>
                  <a:t> </a:t>
                </a:r>
              </a:p>
              <a:p>
                <a:pPr marL="0" indent="0">
                  <a:buNone/>
                </a:pPr>
                <a14:m>
                  <m:oMath xmlns:m="http://schemas.openxmlformats.org/officeDocument/2006/math">
                    <m:func>
                      <m:funcPr>
                        <m:ctrlPr>
                          <a:rPr lang="en-PH" i="1" smtClean="0">
                            <a:latin typeface="Cambria Math"/>
                          </a:rPr>
                        </m:ctrlPr>
                      </m:funcPr>
                      <m:fName>
                        <m:r>
                          <a:rPr lang="en-US" b="0" i="0" smtClean="0">
                            <a:latin typeface="Cambria Math"/>
                          </a:rPr>
                          <m:t>   </m:t>
                        </m:r>
                        <m:r>
                          <a:rPr lang="en-PH">
                            <a:latin typeface="Cambria Math"/>
                          </a:rPr>
                          <m:t> </m:t>
                        </m:r>
                        <m:r>
                          <m:rPr>
                            <m:sty m:val="p"/>
                          </m:rPr>
                          <a:rPr lang="en-PH">
                            <a:latin typeface="Cambria Math"/>
                          </a:rPr>
                          <m:t>sin</m:t>
                        </m:r>
                      </m:fName>
                      <m:e>
                        <m:r>
                          <a:rPr lang="en-PH" i="1">
                            <a:latin typeface="Cambria Math"/>
                          </a:rPr>
                          <m:t>𝐴</m:t>
                        </m:r>
                        <m:func>
                          <m:funcPr>
                            <m:ctrlPr>
                              <a:rPr lang="en-PH" i="1">
                                <a:latin typeface="Cambria Math"/>
                              </a:rPr>
                            </m:ctrlPr>
                          </m:funcPr>
                          <m:fName>
                            <m:r>
                              <m:rPr>
                                <m:sty m:val="p"/>
                              </m:rPr>
                              <a:rPr lang="en-PH">
                                <a:latin typeface="Cambria Math"/>
                              </a:rPr>
                              <m:t>sin</m:t>
                            </m:r>
                          </m:fName>
                          <m:e>
                            <m:r>
                              <a:rPr lang="en-PH" i="1">
                                <a:latin typeface="Cambria Math"/>
                              </a:rPr>
                              <m:t>𝐵</m:t>
                            </m:r>
                            <m:r>
                              <a:rPr lang="en-PH" i="1">
                                <a:latin typeface="Cambria Math"/>
                              </a:rPr>
                              <m:t>= </m:t>
                            </m:r>
                            <m:f>
                              <m:fPr>
                                <m:ctrlPr>
                                  <a:rPr lang="en-PH" i="1">
                                    <a:latin typeface="Cambria Math"/>
                                  </a:rPr>
                                </m:ctrlPr>
                              </m:fPr>
                              <m:num>
                                <m:r>
                                  <a:rPr lang="en-PH" i="1">
                                    <a:latin typeface="Cambria Math"/>
                                  </a:rPr>
                                  <m:t>1</m:t>
                                </m:r>
                              </m:num>
                              <m:den>
                                <m:r>
                                  <a:rPr lang="en-PH" i="1">
                                    <a:latin typeface="Cambria Math"/>
                                  </a:rPr>
                                  <m:t>2</m:t>
                                </m:r>
                              </m:den>
                            </m:f>
                            <m:r>
                              <a:rPr lang="en-PH" i="1">
                                <a:latin typeface="Cambria Math"/>
                              </a:rPr>
                              <m:t> </m:t>
                            </m:r>
                            <m:func>
                              <m:funcPr>
                                <m:ctrlPr>
                                  <a:rPr lang="en-PH" i="1">
                                    <a:latin typeface="Cambria Math"/>
                                  </a:rPr>
                                </m:ctrlPr>
                              </m:funcPr>
                              <m:fName>
                                <m:r>
                                  <m:rPr>
                                    <m:sty m:val="p"/>
                                  </m:rPr>
                                  <a:rPr lang="en-PH">
                                    <a:latin typeface="Cambria Math"/>
                                  </a:rPr>
                                  <m:t>cos</m:t>
                                </m:r>
                              </m:fName>
                              <m:e>
                                <m:d>
                                  <m:dPr>
                                    <m:ctrlPr>
                                      <a:rPr lang="en-PH" i="1">
                                        <a:latin typeface="Cambria Math"/>
                                      </a:rPr>
                                    </m:ctrlPr>
                                  </m:dPr>
                                  <m:e>
                                    <m:r>
                                      <a:rPr lang="en-PH" i="1">
                                        <a:latin typeface="Cambria Math"/>
                                      </a:rPr>
                                      <m:t>𝐴</m:t>
                                    </m:r>
                                    <m:r>
                                      <a:rPr lang="en-PH" i="1">
                                        <a:latin typeface="Cambria Math"/>
                                      </a:rPr>
                                      <m:t>−</m:t>
                                    </m:r>
                                    <m:r>
                                      <a:rPr lang="en-PH" i="1">
                                        <a:latin typeface="Cambria Math"/>
                                      </a:rPr>
                                      <m:t>𝐵</m:t>
                                    </m:r>
                                  </m:e>
                                </m:d>
                              </m:e>
                            </m:func>
                          </m:e>
                        </m:func>
                      </m:e>
                    </m:func>
                  </m:oMath>
                </a14:m>
                <a:r>
                  <a:rPr lang="en-PH" dirty="0"/>
                  <a:t/>
                </a:r>
                <a:r>
                  <a:rPr lang="en-PH" dirty="0" smtClean="0"/>
                  <a:t>- </a:t>
                </a:r>
                <a14:m>
                  <m:oMath xmlns:m="http://schemas.openxmlformats.org/officeDocument/2006/math">
                    <m:f>
                      <m:fPr>
                        <m:ctrlPr>
                          <a:rPr lang="en-PH" i="1">
                            <a:latin typeface="Cambria Math"/>
                          </a:rPr>
                        </m:ctrlPr>
                      </m:fPr>
                      <m:num>
                        <m:r>
                          <a:rPr lang="en-PH" i="1">
                            <a:latin typeface="Cambria Math"/>
                          </a:rPr>
                          <m:t>1</m:t>
                        </m:r>
                      </m:num>
                      <m:den>
                        <m:r>
                          <a:rPr lang="en-PH" i="1">
                            <a:latin typeface="Cambria Math"/>
                          </a:rPr>
                          <m:t>2</m:t>
                        </m:r>
                      </m:den>
                    </m:f>
                    <m:r>
                      <a:rPr lang="en-PH" i="1">
                        <a:latin typeface="Cambria Math"/>
                      </a:rPr>
                      <m:t> </m:t>
                    </m:r>
                    <m:func>
                      <m:funcPr>
                        <m:ctrlPr>
                          <a:rPr lang="en-PH" i="1">
                            <a:latin typeface="Cambria Math"/>
                          </a:rPr>
                        </m:ctrlPr>
                      </m:funcPr>
                      <m:fName>
                        <m:r>
                          <m:rPr>
                            <m:sty m:val="p"/>
                          </m:rPr>
                          <a:rPr lang="en-PH">
                            <a:latin typeface="Cambria Math"/>
                          </a:rPr>
                          <m:t>cos</m:t>
                        </m:r>
                      </m:fName>
                      <m:e>
                        <m:d>
                          <m:dPr>
                            <m:ctrlPr>
                              <a:rPr lang="en-PH" i="1">
                                <a:latin typeface="Cambria Math"/>
                              </a:rPr>
                            </m:ctrlPr>
                          </m:dPr>
                          <m:e>
                            <m:r>
                              <a:rPr lang="en-PH" i="1">
                                <a:latin typeface="Cambria Math"/>
                              </a:rPr>
                              <m:t>𝐴</m:t>
                            </m:r>
                            <m:r>
                              <a:rPr lang="en-PH" i="1">
                                <a:latin typeface="Cambria Math"/>
                              </a:rPr>
                              <m:t>+</m:t>
                            </m:r>
                            <m:r>
                              <a:rPr lang="en-PH" i="1">
                                <a:latin typeface="Cambria Math"/>
                              </a:rPr>
                              <m:t>𝐵</m:t>
                            </m:r>
                          </m:e>
                        </m:d>
                      </m:e>
                    </m:func>
                  </m:oMath>
                </a14:m>
                <a:endParaRPr lang="en-PH" dirty="0"/>
              </a:p>
              <a:p>
                <a:pPr marL="0" indent="0">
                  <a:buNone/>
                </a:pPr>
                <a14:m>
                  <m:oMath xmlns:m="http://schemas.openxmlformats.org/officeDocument/2006/math">
                    <m:func>
                      <m:funcPr>
                        <m:ctrlPr>
                          <a:rPr lang="en-PH" i="1">
                            <a:latin typeface="Cambria Math"/>
                          </a:rPr>
                        </m:ctrlPr>
                      </m:funcPr>
                      <m:fName>
                        <m:r>
                          <a:rPr lang="en-PH">
                            <a:latin typeface="Cambria Math"/>
                          </a:rPr>
                          <m:t>    </m:t>
                        </m:r>
                        <m:r>
                          <m:rPr>
                            <m:sty m:val="p"/>
                          </m:rPr>
                          <a:rPr lang="en-PH">
                            <a:latin typeface="Cambria Math"/>
                          </a:rPr>
                          <m:t>sin</m:t>
                        </m:r>
                      </m:fName>
                      <m:e>
                        <m:r>
                          <a:rPr lang="en-PH" i="1">
                            <a:latin typeface="Cambria Math"/>
                          </a:rPr>
                          <m:t>𝐴</m:t>
                        </m:r>
                        <m:func>
                          <m:funcPr>
                            <m:ctrlPr>
                              <a:rPr lang="en-PH" i="1">
                                <a:latin typeface="Cambria Math"/>
                              </a:rPr>
                            </m:ctrlPr>
                          </m:funcPr>
                          <m:fName>
                            <m:r>
                              <m:rPr>
                                <m:sty m:val="p"/>
                              </m:rPr>
                              <a:rPr lang="en-PH">
                                <a:latin typeface="Cambria Math"/>
                              </a:rPr>
                              <m:t>cos</m:t>
                            </m:r>
                          </m:fName>
                          <m:e>
                            <m:r>
                              <a:rPr lang="en-PH" i="1">
                                <a:latin typeface="Cambria Math"/>
                              </a:rPr>
                              <m:t>𝐵</m:t>
                            </m:r>
                            <m:r>
                              <a:rPr lang="en-PH" i="1">
                                <a:latin typeface="Cambria Math"/>
                              </a:rPr>
                              <m:t>= </m:t>
                            </m:r>
                            <m:f>
                              <m:fPr>
                                <m:ctrlPr>
                                  <a:rPr lang="en-PH" i="1">
                                    <a:latin typeface="Cambria Math"/>
                                  </a:rPr>
                                </m:ctrlPr>
                              </m:fPr>
                              <m:num>
                                <m:r>
                                  <a:rPr lang="en-PH" i="1">
                                    <a:latin typeface="Cambria Math"/>
                                  </a:rPr>
                                  <m:t>1</m:t>
                                </m:r>
                              </m:num>
                              <m:den>
                                <m:r>
                                  <a:rPr lang="en-PH" i="1">
                                    <a:latin typeface="Cambria Math"/>
                                  </a:rPr>
                                  <m:t>2</m:t>
                                </m:r>
                              </m:den>
                            </m:f>
                            <m:r>
                              <a:rPr lang="en-PH" i="1">
                                <a:latin typeface="Cambria Math"/>
                              </a:rPr>
                              <m:t> </m:t>
                            </m:r>
                            <m:func>
                              <m:funcPr>
                                <m:ctrlPr>
                                  <a:rPr lang="en-PH" i="1">
                                    <a:latin typeface="Cambria Math"/>
                                  </a:rPr>
                                </m:ctrlPr>
                              </m:funcPr>
                              <m:fName>
                                <m:r>
                                  <m:rPr>
                                    <m:sty m:val="p"/>
                                  </m:rPr>
                                  <a:rPr lang="en-PH">
                                    <a:latin typeface="Cambria Math"/>
                                  </a:rPr>
                                  <m:t>sin</m:t>
                                </m:r>
                              </m:fName>
                              <m:e>
                                <m:d>
                                  <m:dPr>
                                    <m:ctrlPr>
                                      <a:rPr lang="en-PH" i="1">
                                        <a:latin typeface="Cambria Math"/>
                                      </a:rPr>
                                    </m:ctrlPr>
                                  </m:dPr>
                                  <m:e>
                                    <m:r>
                                      <a:rPr lang="en-PH" i="1">
                                        <a:latin typeface="Cambria Math"/>
                                      </a:rPr>
                                      <m:t>𝐴</m:t>
                                    </m:r>
                                    <m:r>
                                      <a:rPr lang="en-PH" i="1">
                                        <a:latin typeface="Cambria Math"/>
                                      </a:rPr>
                                      <m:t>−</m:t>
                                    </m:r>
                                    <m:r>
                                      <a:rPr lang="en-PH" i="1">
                                        <a:latin typeface="Cambria Math"/>
                                      </a:rPr>
                                      <m:t>𝐵</m:t>
                                    </m:r>
                                  </m:e>
                                </m:d>
                              </m:e>
                            </m:func>
                          </m:e>
                        </m:func>
                      </m:e>
                    </m:func>
                  </m:oMath>
                </a14:m>
                <a:r>
                  <a:rPr lang="en-PH" dirty="0"/>
                  <a:t/>
                </a:r>
                <a:r>
                  <a:rPr lang="en-PH" dirty="0"/>
                  <a:t>+ </a:t>
                </a:r>
                <a14:m>
                  <m:oMath xmlns:m="http://schemas.openxmlformats.org/officeDocument/2006/math">
                    <m:f>
                      <m:fPr>
                        <m:ctrlPr>
                          <a:rPr lang="en-PH" i="1">
                            <a:latin typeface="Cambria Math"/>
                          </a:rPr>
                        </m:ctrlPr>
                      </m:fPr>
                      <m:num>
                        <m:r>
                          <a:rPr lang="en-PH" i="1">
                            <a:latin typeface="Cambria Math"/>
                          </a:rPr>
                          <m:t>1</m:t>
                        </m:r>
                      </m:num>
                      <m:den>
                        <m:r>
                          <a:rPr lang="en-PH" i="1">
                            <a:latin typeface="Cambria Math"/>
                          </a:rPr>
                          <m:t>2</m:t>
                        </m:r>
                      </m:den>
                    </m:f>
                    <m:r>
                      <a:rPr lang="en-PH" i="1">
                        <a:latin typeface="Cambria Math"/>
                      </a:rPr>
                      <m:t> </m:t>
                    </m:r>
                    <m:func>
                      <m:funcPr>
                        <m:ctrlPr>
                          <a:rPr lang="en-PH" i="1">
                            <a:latin typeface="Cambria Math"/>
                          </a:rPr>
                        </m:ctrlPr>
                      </m:funcPr>
                      <m:fName>
                        <m:r>
                          <m:rPr>
                            <m:sty m:val="p"/>
                          </m:rPr>
                          <a:rPr lang="en-PH">
                            <a:latin typeface="Cambria Math"/>
                          </a:rPr>
                          <m:t>sin</m:t>
                        </m:r>
                      </m:fName>
                      <m:e>
                        <m:d>
                          <m:dPr>
                            <m:ctrlPr>
                              <a:rPr lang="en-PH" i="1">
                                <a:latin typeface="Cambria Math"/>
                              </a:rPr>
                            </m:ctrlPr>
                          </m:dPr>
                          <m:e>
                            <m:r>
                              <a:rPr lang="en-PH" i="1">
                                <a:latin typeface="Cambria Math"/>
                              </a:rPr>
                              <m:t>𝐴</m:t>
                            </m:r>
                            <m:r>
                              <a:rPr lang="en-PH" i="1">
                                <a:latin typeface="Cambria Math"/>
                              </a:rPr>
                              <m:t>+</m:t>
                            </m:r>
                            <m:r>
                              <a:rPr lang="en-PH" i="1">
                                <a:latin typeface="Cambria Math"/>
                              </a:rPr>
                              <m:t>𝐵</m:t>
                            </m:r>
                          </m:e>
                        </m:d>
                      </m:e>
                    </m:func>
                  </m:oMath>
                </a14:m>
                <a:endParaRPr lang="en-PH" dirty="0"/>
              </a:p>
              <a:p>
                <a:pPr marL="0" indent="0">
                  <a:buNone/>
                </a:pPr>
                <a:r>
                  <a:rPr lang="en-PH" dirty="0" smtClean="0"/>
                  <a:t/>
                </a:r>
                <a14:m>
                  <m:oMath xmlns:m="http://schemas.openxmlformats.org/officeDocument/2006/math">
                    <m:func>
                      <m:funcPr>
                        <m:ctrlPr>
                          <a:rPr lang="en-PH" i="1">
                            <a:latin typeface="Cambria Math"/>
                          </a:rPr>
                        </m:ctrlPr>
                      </m:funcPr>
                      <m:fName>
                        <m:r>
                          <m:rPr>
                            <m:sty m:val="p"/>
                          </m:rPr>
                          <a:rPr lang="en-PH">
                            <a:latin typeface="Cambria Math"/>
                          </a:rPr>
                          <m:t>cos</m:t>
                        </m:r>
                      </m:fName>
                      <m:e>
                        <m:r>
                          <a:rPr lang="en-PH" i="1">
                            <a:latin typeface="Cambria Math"/>
                          </a:rPr>
                          <m:t>𝐴</m:t>
                        </m:r>
                        <m:func>
                          <m:funcPr>
                            <m:ctrlPr>
                              <a:rPr lang="en-PH" i="1">
                                <a:latin typeface="Cambria Math"/>
                              </a:rPr>
                            </m:ctrlPr>
                          </m:funcPr>
                          <m:fName>
                            <m:r>
                              <m:rPr>
                                <m:sty m:val="p"/>
                              </m:rPr>
                              <a:rPr lang="en-PH">
                                <a:latin typeface="Cambria Math"/>
                              </a:rPr>
                              <m:t>cos</m:t>
                            </m:r>
                          </m:fName>
                          <m:e>
                            <m:r>
                              <a:rPr lang="en-PH" i="1">
                                <a:latin typeface="Cambria Math"/>
                              </a:rPr>
                              <m:t>𝐵</m:t>
                            </m:r>
                            <m:r>
                              <a:rPr lang="en-PH" i="1">
                                <a:latin typeface="Cambria Math"/>
                              </a:rPr>
                              <m:t>= </m:t>
                            </m:r>
                            <m:f>
                              <m:fPr>
                                <m:ctrlPr>
                                  <a:rPr lang="en-PH" i="1">
                                    <a:latin typeface="Cambria Math"/>
                                  </a:rPr>
                                </m:ctrlPr>
                              </m:fPr>
                              <m:num>
                                <m:r>
                                  <a:rPr lang="en-PH" i="1">
                                    <a:latin typeface="Cambria Math"/>
                                  </a:rPr>
                                  <m:t>1</m:t>
                                </m:r>
                              </m:num>
                              <m:den>
                                <m:r>
                                  <a:rPr lang="en-PH" i="1">
                                    <a:latin typeface="Cambria Math"/>
                                  </a:rPr>
                                  <m:t>2</m:t>
                                </m:r>
                              </m:den>
                            </m:f>
                          </m:e>
                        </m:func>
                      </m:e>
                    </m:func>
                    <m:func>
                      <m:funcPr>
                        <m:ctrlPr>
                          <a:rPr lang="en-PH" i="1">
                            <a:latin typeface="Cambria Math"/>
                          </a:rPr>
                        </m:ctrlPr>
                      </m:funcPr>
                      <m:fName>
                        <m:r>
                          <m:rPr>
                            <m:sty m:val="p"/>
                          </m:rPr>
                          <a:rPr lang="en-PH">
                            <a:latin typeface="Cambria Math"/>
                          </a:rPr>
                          <m:t>cos</m:t>
                        </m:r>
                      </m:fName>
                      <m:e>
                        <m:d>
                          <m:dPr>
                            <m:ctrlPr>
                              <a:rPr lang="en-PH" i="1">
                                <a:latin typeface="Cambria Math"/>
                              </a:rPr>
                            </m:ctrlPr>
                          </m:dPr>
                          <m:e>
                            <m:r>
                              <a:rPr lang="en-PH" i="1">
                                <a:latin typeface="Cambria Math"/>
                              </a:rPr>
                              <m:t>𝐴</m:t>
                            </m:r>
                            <m:r>
                              <a:rPr lang="en-PH" i="1">
                                <a:latin typeface="Cambria Math"/>
                              </a:rPr>
                              <m:t>−</m:t>
                            </m:r>
                            <m:r>
                              <a:rPr lang="en-PH" i="1">
                                <a:latin typeface="Cambria Math"/>
                              </a:rPr>
                              <m:t>𝐵</m:t>
                            </m:r>
                          </m:e>
                        </m:d>
                        <m:r>
                          <a:rPr lang="en-PH" i="1">
                            <a:latin typeface="Cambria Math"/>
                          </a:rPr>
                          <m:t>+</m:t>
                        </m:r>
                        <m:f>
                          <m:fPr>
                            <m:ctrlPr>
                              <a:rPr lang="en-PH" i="1">
                                <a:latin typeface="Cambria Math"/>
                              </a:rPr>
                            </m:ctrlPr>
                          </m:fPr>
                          <m:num>
                            <m:r>
                              <a:rPr lang="en-PH" i="1">
                                <a:latin typeface="Cambria Math"/>
                              </a:rPr>
                              <m:t>1</m:t>
                            </m:r>
                          </m:num>
                          <m:den>
                            <m:r>
                              <a:rPr lang="en-PH" i="1">
                                <a:latin typeface="Cambria Math"/>
                              </a:rPr>
                              <m:t>2</m:t>
                            </m:r>
                          </m:den>
                        </m:f>
                        <m:r>
                          <a:rPr lang="en-PH" i="1">
                            <a:latin typeface="Cambria Math"/>
                          </a:rPr>
                          <m:t> </m:t>
                        </m:r>
                        <m:func>
                          <m:funcPr>
                            <m:ctrlPr>
                              <a:rPr lang="en-PH" i="1">
                                <a:latin typeface="Cambria Math"/>
                              </a:rPr>
                            </m:ctrlPr>
                          </m:funcPr>
                          <m:fName>
                            <m:r>
                              <m:rPr>
                                <m:sty m:val="p"/>
                              </m:rPr>
                              <a:rPr lang="en-PH">
                                <a:latin typeface="Cambria Math"/>
                              </a:rPr>
                              <m:t>cos</m:t>
                            </m:r>
                          </m:fName>
                          <m:e>
                            <m:d>
                              <m:dPr>
                                <m:ctrlPr>
                                  <a:rPr lang="en-PH" i="1">
                                    <a:latin typeface="Cambria Math"/>
                                  </a:rPr>
                                </m:ctrlPr>
                              </m:dPr>
                              <m:e>
                                <m:r>
                                  <a:rPr lang="en-PH" i="1">
                                    <a:latin typeface="Cambria Math"/>
                                  </a:rPr>
                                  <m:t>𝐴</m:t>
                                </m:r>
                                <m:r>
                                  <a:rPr lang="en-PH" i="1">
                                    <a:latin typeface="Cambria Math"/>
                                  </a:rPr>
                                  <m:t>+</m:t>
                                </m:r>
                                <m:r>
                                  <a:rPr lang="en-PH" i="1">
                                    <a:latin typeface="Cambria Math"/>
                                  </a:rPr>
                                  <m:t>𝐵</m:t>
                                </m:r>
                              </m:e>
                            </m:d>
                          </m:e>
                        </m:func>
                      </m:e>
                    </m:func>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5486400"/>
              </a:xfrm>
              <a:blipFill rotWithShape="1">
                <a:blip r:embed="rId2"/>
                <a:stretch>
                  <a:fillRect l="-1852" t="-1333"/>
                </a:stretch>
              </a:blipFill>
            </p:spPr>
            <p:txBody>
              <a:bodyPr/>
              <a:lstStyle/>
              <a:p>
                <a:r>
                  <a:rPr lang="en-US">
                    <a:noFill/>
                  </a:rPr>
                  <a:t> </a:t>
                </a:r>
              </a:p>
            </p:txBody>
          </p:sp>
        </mc:Fallback>
      </mc:AlternateContent>
    </p:spTree>
    <p:extLst>
      <p:ext uri="{BB962C8B-B14F-4D97-AF65-F5344CB8AC3E}">
        <p14:creationId xmlns="" xmlns:p14="http://schemas.microsoft.com/office/powerpoint/2010/main" val="165904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43400" cy="944562"/>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990600"/>
                <a:ext cx="8229600" cy="5486400"/>
              </a:xfrm>
            </p:spPr>
            <p:txBody>
              <a:bodyPr/>
              <a:lstStyle/>
              <a:p>
                <a:r>
                  <a:rPr lang="en-PH" dirty="0" smtClean="0"/>
                  <a:t>Perform the indicated integrations:	</a:t>
                </a:r>
              </a:p>
              <a:p>
                <a:pPr marL="0" lvl="0" indent="0">
                  <a:buNone/>
                </a:pPr>
                <a:r>
                  <a:rPr lang="en-PH" dirty="0" smtClean="0"/>
                  <a:t>1.  </a:t>
                </a:r>
                <a14:m>
                  <m:oMath xmlns:m="http://schemas.openxmlformats.org/officeDocument/2006/math">
                    <m:nary>
                      <m:naryPr>
                        <m:limLoc m:val="undOvr"/>
                        <m:subHide m:val="on"/>
                        <m:supHide m:val="on"/>
                        <m:ctrlPr>
                          <a:rPr lang="en-PH" i="1">
                            <a:latin typeface="Cambria Math"/>
                          </a:rPr>
                        </m:ctrlPr>
                      </m:naryPr>
                      <m:sub/>
                      <m:sup/>
                      <m:e>
                        <m:func>
                          <m:funcPr>
                            <m:ctrlPr>
                              <a:rPr lang="en-PH" i="1">
                                <a:latin typeface="Cambria Math"/>
                              </a:rPr>
                            </m:ctrlPr>
                          </m:funcPr>
                          <m:fName>
                            <m:r>
                              <m:rPr>
                                <m:sty m:val="p"/>
                              </m:rPr>
                              <a:rPr lang="en-PH">
                                <a:latin typeface="Cambria Math"/>
                              </a:rPr>
                              <m:t>cos</m:t>
                            </m:r>
                          </m:fName>
                          <m:e>
                            <m:r>
                              <a:rPr lang="en-PH" i="1">
                                <a:latin typeface="Cambria Math"/>
                              </a:rPr>
                              <m:t>8</m:t>
                            </m:r>
                            <m:r>
                              <a:rPr lang="en-PH" i="1">
                                <a:latin typeface="Cambria Math"/>
                              </a:rPr>
                              <m:t>𝑥</m:t>
                            </m:r>
                            <m:func>
                              <m:funcPr>
                                <m:ctrlPr>
                                  <a:rPr lang="en-PH" i="1">
                                    <a:latin typeface="Cambria Math"/>
                                  </a:rPr>
                                </m:ctrlPr>
                              </m:funcPr>
                              <m:fName>
                                <m:r>
                                  <m:rPr>
                                    <m:sty m:val="p"/>
                                  </m:rPr>
                                  <a:rPr lang="en-PH">
                                    <a:latin typeface="Cambria Math"/>
                                  </a:rPr>
                                  <m:t>cos</m:t>
                                </m:r>
                              </m:fName>
                              <m:e>
                                <m:r>
                                  <a:rPr lang="en-PH" i="1">
                                    <a:latin typeface="Cambria Math"/>
                                  </a:rPr>
                                  <m:t>5</m:t>
                                </m:r>
                                <m:r>
                                  <a:rPr lang="en-PH" i="1">
                                    <a:latin typeface="Cambria Math"/>
                                  </a:rPr>
                                  <m:t>𝑥</m:t>
                                </m:r>
                                <m:r>
                                  <a:rPr lang="en-PH" i="1">
                                    <a:latin typeface="Cambria Math"/>
                                  </a:rPr>
                                  <m:t> </m:t>
                                </m:r>
                                <m:r>
                                  <a:rPr lang="en-PH" i="1">
                                    <a:latin typeface="Cambria Math"/>
                                  </a:rPr>
                                  <m:t>𝑑𝑥</m:t>
                                </m:r>
                              </m:e>
                            </m:func>
                          </m:e>
                        </m:func>
                      </m:e>
                    </m:nary>
                  </m:oMath>
                </a14:m>
                <a:r>
                  <a:rPr lang="en-PH" dirty="0"/>
                  <a:t/>
                </a:r>
              </a:p>
              <a:p>
                <a:pPr marL="0" lvl="0" indent="0">
                  <a:buNone/>
                </a:pPr>
                <a:r>
                  <a:rPr lang="en-PH" dirty="0"/>
                  <a:t>2</a:t>
                </a:r>
                <a:r>
                  <a:rPr lang="en-PH" dirty="0" smtClean="0"/>
                  <a:t>.  </a:t>
                </a:r>
                <a14:m>
                  <m:oMath xmlns:m="http://schemas.openxmlformats.org/officeDocument/2006/math">
                    <m:nary>
                      <m:naryPr>
                        <m:limLoc m:val="undOvr"/>
                        <m:subHide m:val="on"/>
                        <m:supHide m:val="on"/>
                        <m:ctrlPr>
                          <a:rPr lang="en-PH" i="1">
                            <a:latin typeface="Cambria Math"/>
                          </a:rPr>
                        </m:ctrlPr>
                      </m:naryPr>
                      <m:sub/>
                      <m:sup/>
                      <m:e>
                        <m:func>
                          <m:funcPr>
                            <m:ctrlPr>
                              <a:rPr lang="en-PH" i="1">
                                <a:latin typeface="Cambria Math"/>
                              </a:rPr>
                            </m:ctrlPr>
                          </m:funcPr>
                          <m:fName>
                            <m:r>
                              <m:rPr>
                                <m:sty m:val="p"/>
                              </m:rPr>
                              <a:rPr lang="en-PH">
                                <a:latin typeface="Cambria Math"/>
                              </a:rPr>
                              <m:t>sin</m:t>
                            </m:r>
                          </m:fName>
                          <m:e>
                            <m:r>
                              <a:rPr lang="en-PH" i="1">
                                <a:latin typeface="Cambria Math"/>
                              </a:rPr>
                              <m:t>6</m:t>
                            </m:r>
                            <m:r>
                              <a:rPr lang="en-PH" i="1">
                                <a:latin typeface="Cambria Math"/>
                              </a:rPr>
                              <m:t>𝑥</m:t>
                            </m:r>
                            <m:func>
                              <m:funcPr>
                                <m:ctrlPr>
                                  <a:rPr lang="en-PH" i="1">
                                    <a:latin typeface="Cambria Math"/>
                                  </a:rPr>
                                </m:ctrlPr>
                              </m:funcPr>
                              <m:fName>
                                <m:r>
                                  <m:rPr>
                                    <m:sty m:val="p"/>
                                  </m:rPr>
                                  <a:rPr lang="en-PH">
                                    <a:latin typeface="Cambria Math"/>
                                  </a:rPr>
                                  <m:t>cos</m:t>
                                </m:r>
                              </m:fName>
                              <m:e>
                                <m:r>
                                  <a:rPr lang="en-PH" i="1">
                                    <a:latin typeface="Cambria Math"/>
                                  </a:rPr>
                                  <m:t>8</m:t>
                                </m:r>
                                <m:r>
                                  <a:rPr lang="en-PH" i="1">
                                    <a:latin typeface="Cambria Math"/>
                                  </a:rPr>
                                  <m:t>𝑥</m:t>
                                </m:r>
                                <m:r>
                                  <a:rPr lang="en-PH" i="1">
                                    <a:latin typeface="Cambria Math"/>
                                  </a:rPr>
                                  <m:t> </m:t>
                                </m:r>
                                <m:r>
                                  <a:rPr lang="en-PH" i="1">
                                    <a:latin typeface="Cambria Math"/>
                                  </a:rPr>
                                  <m:t>𝑑𝑥</m:t>
                                </m:r>
                              </m:e>
                            </m:func>
                          </m:e>
                        </m:func>
                      </m:e>
                    </m:nary>
                  </m:oMath>
                </a14:m>
                <a:endParaRPr lang="en-PH" dirty="0"/>
              </a:p>
              <a:p>
                <a:pPr marL="0" lvl="0" indent="0">
                  <a:buNone/>
                </a:pPr>
                <a:r>
                  <a:rPr lang="en-PH" dirty="0" smtClean="0"/>
                  <a:t>3.  </a:t>
                </a:r>
                <a14:m>
                  <m:oMath xmlns:m="http://schemas.openxmlformats.org/officeDocument/2006/math">
                    <m:nary>
                      <m:naryPr>
                        <m:limLoc m:val="undOvr"/>
                        <m:subHide m:val="on"/>
                        <m:supHide m:val="on"/>
                        <m:ctrlPr>
                          <a:rPr lang="en-PH" i="1">
                            <a:latin typeface="Cambria Math"/>
                          </a:rPr>
                        </m:ctrlPr>
                      </m:naryPr>
                      <m:sub/>
                      <m:sup/>
                      <m:e>
                        <m:r>
                          <a:rPr lang="en-PH" i="1">
                            <a:latin typeface="Cambria Math"/>
                          </a:rPr>
                          <m:t>2</m:t>
                        </m:r>
                        <m:func>
                          <m:funcPr>
                            <m:ctrlPr>
                              <a:rPr lang="en-PH" i="1">
                                <a:latin typeface="Cambria Math"/>
                              </a:rPr>
                            </m:ctrlPr>
                          </m:funcPr>
                          <m:fName>
                            <m:r>
                              <m:rPr>
                                <m:sty m:val="p"/>
                              </m:rPr>
                              <a:rPr lang="en-PH">
                                <a:latin typeface="Cambria Math"/>
                              </a:rPr>
                              <m:t>cos</m:t>
                            </m:r>
                          </m:fName>
                          <m:e>
                            <m:r>
                              <a:rPr lang="en-PH" i="1">
                                <a:latin typeface="Cambria Math"/>
                              </a:rPr>
                              <m:t>6</m:t>
                            </m:r>
                            <m:r>
                              <a:rPr lang="en-PH" i="1">
                                <a:latin typeface="Cambria Math"/>
                              </a:rPr>
                              <m:t>𝑥</m:t>
                            </m:r>
                            <m:func>
                              <m:funcPr>
                                <m:ctrlPr>
                                  <a:rPr lang="en-PH" i="1">
                                    <a:latin typeface="Cambria Math"/>
                                  </a:rPr>
                                </m:ctrlPr>
                              </m:funcPr>
                              <m:fName>
                                <m:r>
                                  <m:rPr>
                                    <m:sty m:val="p"/>
                                  </m:rPr>
                                  <a:rPr lang="en-PH">
                                    <a:latin typeface="Cambria Math"/>
                                  </a:rPr>
                                  <m:t>cos</m:t>
                                </m:r>
                              </m:fName>
                              <m:e>
                                <m:d>
                                  <m:dPr>
                                    <m:ctrlPr>
                                      <a:rPr lang="en-PH" i="1">
                                        <a:latin typeface="Cambria Math"/>
                                      </a:rPr>
                                    </m:ctrlPr>
                                  </m:dPr>
                                  <m:e>
                                    <m:r>
                                      <a:rPr lang="en-PH" i="1">
                                        <a:latin typeface="Cambria Math"/>
                                      </a:rPr>
                                      <m:t>−4</m:t>
                                    </m:r>
                                    <m:r>
                                      <a:rPr lang="en-PH" i="1">
                                        <a:latin typeface="Cambria Math"/>
                                      </a:rPr>
                                      <m:t>𝑥</m:t>
                                    </m:r>
                                  </m:e>
                                </m:d>
                                <m:r>
                                  <a:rPr lang="en-PH" i="1">
                                    <a:latin typeface="Cambria Math"/>
                                  </a:rPr>
                                  <m:t>𝑑𝑥</m:t>
                                </m:r>
                              </m:e>
                            </m:func>
                          </m:e>
                        </m:func>
                      </m:e>
                    </m:nary>
                  </m:oMath>
                </a14:m>
                <a:endParaRPr lang="en-PH" dirty="0"/>
              </a:p>
              <a:p>
                <a:pPr marL="0" lvl="0" indent="0">
                  <a:buNone/>
                </a:pPr>
                <a:r>
                  <a:rPr lang="en-PH" dirty="0" smtClean="0"/>
                  <a:t>4.  </a:t>
                </a:r>
                <a14:m>
                  <m:oMath xmlns:m="http://schemas.openxmlformats.org/officeDocument/2006/math">
                    <m:nary>
                      <m:naryPr>
                        <m:limLoc m:val="undOvr"/>
                        <m:subHide m:val="on"/>
                        <m:supHide m:val="on"/>
                        <m:ctrlPr>
                          <a:rPr lang="en-PH" i="1">
                            <a:latin typeface="Cambria Math"/>
                          </a:rPr>
                        </m:ctrlPr>
                      </m:naryPr>
                      <m:sub/>
                      <m:sup/>
                      <m:e>
                        <m:r>
                          <a:rPr lang="en-PH" i="1">
                            <a:latin typeface="Cambria Math"/>
                          </a:rPr>
                          <m:t>2</m:t>
                        </m:r>
                        <m:func>
                          <m:funcPr>
                            <m:ctrlPr>
                              <a:rPr lang="en-PH" i="1">
                                <a:latin typeface="Cambria Math"/>
                              </a:rPr>
                            </m:ctrlPr>
                          </m:funcPr>
                          <m:fName>
                            <m:r>
                              <m:rPr>
                                <m:sty m:val="p"/>
                              </m:rPr>
                              <a:rPr lang="en-PH">
                                <a:latin typeface="Cambria Math"/>
                              </a:rPr>
                              <m:t>sin</m:t>
                            </m:r>
                          </m:fName>
                          <m:e>
                            <m:r>
                              <a:rPr lang="en-PH" i="1">
                                <a:latin typeface="Cambria Math"/>
                              </a:rPr>
                              <m:t>(2</m:t>
                            </m:r>
                            <m:r>
                              <a:rPr lang="en-PH" i="1">
                                <a:latin typeface="Cambria Math"/>
                              </a:rPr>
                              <m:t>𝑥</m:t>
                            </m:r>
                            <m:r>
                              <a:rPr lang="en-PH" i="1">
                                <a:latin typeface="Cambria Math"/>
                              </a:rPr>
                              <m:t>−</m:t>
                            </m:r>
                            <m:r>
                              <a:rPr lang="en-PH" i="1">
                                <a:latin typeface="Cambria Math"/>
                              </a:rPr>
                              <m:t>𝜋</m:t>
                            </m:r>
                            <m:r>
                              <a:rPr lang="en-PH" i="1">
                                <a:latin typeface="Cambria Math"/>
                              </a:rPr>
                              <m:t>)</m:t>
                            </m:r>
                            <m:func>
                              <m:funcPr>
                                <m:ctrlPr>
                                  <a:rPr lang="en-PH" i="1">
                                    <a:latin typeface="Cambria Math"/>
                                  </a:rPr>
                                </m:ctrlPr>
                              </m:funcPr>
                              <m:fName>
                                <m:r>
                                  <m:rPr>
                                    <m:sty m:val="p"/>
                                  </m:rPr>
                                  <a:rPr lang="en-PH">
                                    <a:latin typeface="Cambria Math"/>
                                  </a:rPr>
                                  <m:t>sin</m:t>
                                </m:r>
                              </m:fName>
                              <m:e>
                                <m:d>
                                  <m:dPr>
                                    <m:ctrlPr>
                                      <a:rPr lang="en-PH" i="1">
                                        <a:latin typeface="Cambria Math"/>
                                      </a:rPr>
                                    </m:ctrlPr>
                                  </m:dPr>
                                  <m:e>
                                    <m:r>
                                      <a:rPr lang="en-PH" i="1">
                                        <a:latin typeface="Cambria Math"/>
                                      </a:rPr>
                                      <m:t>3</m:t>
                                    </m:r>
                                    <m:r>
                                      <a:rPr lang="en-PH" i="1">
                                        <a:latin typeface="Cambria Math"/>
                                      </a:rPr>
                                      <m:t>𝜋</m:t>
                                    </m:r>
                                    <m:r>
                                      <a:rPr lang="en-PH" i="1">
                                        <a:latin typeface="Cambria Math"/>
                                      </a:rPr>
                                      <m:t>−2</m:t>
                                    </m:r>
                                    <m:r>
                                      <a:rPr lang="en-PH" i="1">
                                        <a:latin typeface="Cambria Math"/>
                                      </a:rPr>
                                      <m:t>𝑥</m:t>
                                    </m:r>
                                    <m:r>
                                      <a:rPr lang="en-PH" i="1">
                                        <a:latin typeface="Cambria Math"/>
                                      </a:rPr>
                                      <m:t> </m:t>
                                    </m:r>
                                  </m:e>
                                </m:d>
                                <m:r>
                                  <a:rPr lang="en-PH" i="1">
                                    <a:latin typeface="Cambria Math"/>
                                  </a:rPr>
                                  <m:t>𝑑𝑥</m:t>
                                </m:r>
                              </m:e>
                            </m:func>
                          </m:e>
                        </m:func>
                      </m:e>
                    </m:nary>
                  </m:oMath>
                </a14:m>
                <a:endParaRPr lang="en-PH" dirty="0"/>
              </a:p>
              <a:p>
                <a:pPr marL="0" lvl="0" indent="0">
                  <a:buNone/>
                </a:pPr>
                <a:r>
                  <a:rPr lang="en-PH" dirty="0" smtClean="0"/>
                  <a:t>5.  </a:t>
                </a:r>
                <a14:m>
                  <m:oMath xmlns:m="http://schemas.openxmlformats.org/officeDocument/2006/math">
                    <m:nary>
                      <m:naryPr>
                        <m:limLoc m:val="undOvr"/>
                        <m:subHide m:val="on"/>
                        <m:supHide m:val="on"/>
                        <m:ctrlPr>
                          <a:rPr lang="en-PH" i="1">
                            <a:latin typeface="Cambria Math"/>
                          </a:rPr>
                        </m:ctrlPr>
                      </m:naryPr>
                      <m:sub/>
                      <m:sup/>
                      <m:e>
                        <m:func>
                          <m:funcPr>
                            <m:ctrlPr>
                              <a:rPr lang="en-PH" i="1">
                                <a:latin typeface="Cambria Math"/>
                              </a:rPr>
                            </m:ctrlPr>
                          </m:funcPr>
                          <m:fName>
                            <m:r>
                              <m:rPr>
                                <m:sty m:val="p"/>
                              </m:rPr>
                              <a:rPr lang="en-PH">
                                <a:latin typeface="Cambria Math"/>
                              </a:rPr>
                              <m:t>cos</m:t>
                            </m:r>
                          </m:fName>
                          <m:e>
                            <m:r>
                              <a:rPr lang="en-PH" i="1">
                                <a:latin typeface="Cambria Math"/>
                              </a:rPr>
                              <m:t>5</m:t>
                            </m:r>
                            <m:r>
                              <a:rPr lang="en-PH" i="1">
                                <a:latin typeface="Cambria Math"/>
                              </a:rPr>
                              <m:t>𝑥</m:t>
                            </m:r>
                            <m:func>
                              <m:funcPr>
                                <m:ctrlPr>
                                  <a:rPr lang="en-PH" i="1">
                                    <a:latin typeface="Cambria Math"/>
                                  </a:rPr>
                                </m:ctrlPr>
                              </m:funcPr>
                              <m:fName>
                                <m:r>
                                  <m:rPr>
                                    <m:sty m:val="p"/>
                                  </m:rPr>
                                  <a:rPr lang="en-PH">
                                    <a:latin typeface="Cambria Math"/>
                                  </a:rPr>
                                  <m:t>cos</m:t>
                                </m:r>
                              </m:fName>
                              <m:e>
                                <m:r>
                                  <a:rPr lang="en-PH" i="1">
                                    <a:latin typeface="Cambria Math"/>
                                  </a:rPr>
                                  <m:t>7</m:t>
                                </m:r>
                                <m:r>
                                  <a:rPr lang="en-PH" i="1">
                                    <a:latin typeface="Cambria Math"/>
                                  </a:rPr>
                                  <m:t>𝑥</m:t>
                                </m:r>
                                <m:func>
                                  <m:funcPr>
                                    <m:ctrlPr>
                                      <a:rPr lang="en-PH" i="1">
                                        <a:latin typeface="Cambria Math"/>
                                      </a:rPr>
                                    </m:ctrlPr>
                                  </m:funcPr>
                                  <m:fName>
                                    <m:r>
                                      <m:rPr>
                                        <m:sty m:val="p"/>
                                      </m:rPr>
                                      <a:rPr lang="en-PH">
                                        <a:latin typeface="Cambria Math"/>
                                      </a:rPr>
                                      <m:t>sin</m:t>
                                    </m:r>
                                  </m:fName>
                                  <m:e>
                                    <m:r>
                                      <a:rPr lang="en-PH" i="1">
                                        <a:latin typeface="Cambria Math"/>
                                      </a:rPr>
                                      <m:t>3</m:t>
                                    </m:r>
                                    <m:r>
                                      <a:rPr lang="en-PH" i="1">
                                        <a:latin typeface="Cambria Math"/>
                                      </a:rPr>
                                      <m:t>𝑥</m:t>
                                    </m:r>
                                    <m:r>
                                      <a:rPr lang="en-PH" i="1">
                                        <a:latin typeface="Cambria Math"/>
                                      </a:rPr>
                                      <m:t> </m:t>
                                    </m:r>
                                    <m:r>
                                      <a:rPr lang="en-PH" i="1">
                                        <a:latin typeface="Cambria Math"/>
                                      </a:rPr>
                                      <m:t>𝑑𝑥</m:t>
                                    </m:r>
                                  </m:e>
                                </m:func>
                              </m:e>
                            </m:func>
                          </m:e>
                        </m:func>
                      </m:e>
                    </m:nary>
                  </m:oMath>
                </a14:m>
                <a:endParaRPr lang="en-PH" dirty="0"/>
              </a:p>
              <a:p>
                <a:pPr marL="0" lvl="0" indent="0">
                  <a:buNone/>
                </a:pPr>
                <a:r>
                  <a:rPr lang="en-PH" dirty="0" smtClean="0"/>
                  <a:t>6.  </a:t>
                </a:r>
                <a14:m>
                  <m:oMath xmlns:m="http://schemas.openxmlformats.org/officeDocument/2006/math">
                    <m:nary>
                      <m:naryPr>
                        <m:limLoc m:val="undOvr"/>
                        <m:subHide m:val="on"/>
                        <m:supHide m:val="on"/>
                        <m:ctrlPr>
                          <a:rPr lang="en-PH" i="1">
                            <a:latin typeface="Cambria Math"/>
                          </a:rPr>
                        </m:ctrlPr>
                      </m:naryPr>
                      <m:sub/>
                      <m:sup/>
                      <m:e>
                        <m:func>
                          <m:funcPr>
                            <m:ctrlPr>
                              <a:rPr lang="en-PH" i="1">
                                <a:latin typeface="Cambria Math"/>
                              </a:rPr>
                            </m:ctrlPr>
                          </m:funcPr>
                          <m:fName>
                            <m:r>
                              <m:rPr>
                                <m:sty m:val="p"/>
                              </m:rPr>
                              <a:rPr lang="en-PH">
                                <a:latin typeface="Cambria Math"/>
                              </a:rPr>
                              <m:t>sin</m:t>
                            </m:r>
                          </m:fName>
                          <m:e>
                            <m:r>
                              <a:rPr lang="en-PH" i="1">
                                <a:latin typeface="Cambria Math"/>
                              </a:rPr>
                              <m:t>4</m:t>
                            </m:r>
                            <m:r>
                              <a:rPr lang="en-PH" i="1">
                                <a:latin typeface="Cambria Math"/>
                              </a:rPr>
                              <m:t>𝑥</m:t>
                            </m:r>
                            <m:func>
                              <m:funcPr>
                                <m:ctrlPr>
                                  <a:rPr lang="en-PH" i="1">
                                    <a:latin typeface="Cambria Math"/>
                                  </a:rPr>
                                </m:ctrlPr>
                              </m:funcPr>
                              <m:fName>
                                <m:r>
                                  <m:rPr>
                                    <m:sty m:val="p"/>
                                  </m:rPr>
                                  <a:rPr lang="en-PH">
                                    <a:latin typeface="Cambria Math"/>
                                  </a:rPr>
                                  <m:t>sin</m:t>
                                </m:r>
                              </m:fName>
                              <m:e>
                                <m:r>
                                  <a:rPr lang="en-PH" i="1">
                                    <a:latin typeface="Cambria Math"/>
                                  </a:rPr>
                                  <m:t>10</m:t>
                                </m:r>
                                <m:r>
                                  <a:rPr lang="en-PH" i="1">
                                    <a:latin typeface="Cambria Math"/>
                                  </a:rPr>
                                  <m:t>𝑥</m:t>
                                </m:r>
                              </m:e>
                            </m:func>
                          </m:e>
                        </m:func>
                      </m:e>
                    </m:nary>
                    <m:r>
                      <a:rPr lang="en-PH" i="1">
                        <a:latin typeface="Cambria Math"/>
                      </a:rPr>
                      <m:t> </m:t>
                    </m:r>
                    <m:r>
                      <a:rPr lang="en-PH" i="1">
                        <a:latin typeface="Cambria Math"/>
                      </a:rPr>
                      <m:t>𝑑𝑥</m:t>
                    </m:r>
                  </m:oMath>
                </a14:m>
                <a:endParaRPr lang="en-PH" dirty="0"/>
              </a:p>
              <a:p>
                <a:pPr marL="0" lvl="0" indent="0">
                  <a:buNone/>
                </a:pPr>
                <a:r>
                  <a:rPr lang="en-PH" dirty="0" smtClean="0"/>
                  <a:t>7.  </a:t>
                </a:r>
                <a14:m>
                  <m:oMath xmlns:m="http://schemas.openxmlformats.org/officeDocument/2006/math">
                    <m:nary>
                      <m:naryPr>
                        <m:limLoc m:val="undOvr"/>
                        <m:subHide m:val="on"/>
                        <m:supHide m:val="on"/>
                        <m:ctrlPr>
                          <a:rPr lang="en-PH" i="1">
                            <a:latin typeface="Cambria Math"/>
                          </a:rPr>
                        </m:ctrlPr>
                      </m:naryPr>
                      <m:sub/>
                      <m:sup/>
                      <m:e>
                        <m:r>
                          <a:rPr lang="en-PH" i="1">
                            <a:latin typeface="Cambria Math"/>
                          </a:rPr>
                          <m:t>2</m:t>
                        </m:r>
                        <m:func>
                          <m:funcPr>
                            <m:ctrlPr>
                              <a:rPr lang="en-PH" i="1">
                                <a:latin typeface="Cambria Math"/>
                              </a:rPr>
                            </m:ctrlPr>
                          </m:funcPr>
                          <m:fName>
                            <m:r>
                              <m:rPr>
                                <m:sty m:val="p"/>
                              </m:rPr>
                              <a:rPr lang="en-PH">
                                <a:latin typeface="Cambria Math"/>
                              </a:rPr>
                              <m:t>cos</m:t>
                            </m:r>
                          </m:fName>
                          <m:e>
                            <m:r>
                              <a:rPr lang="en-PH" i="1">
                                <a:latin typeface="Cambria Math"/>
                              </a:rPr>
                              <m:t>2</m:t>
                            </m:r>
                            <m:r>
                              <a:rPr lang="en-PH" i="1">
                                <a:latin typeface="Cambria Math"/>
                              </a:rPr>
                              <m:t>𝑥</m:t>
                            </m:r>
                            <m:func>
                              <m:funcPr>
                                <m:ctrlPr>
                                  <a:rPr lang="en-PH" i="1">
                                    <a:latin typeface="Cambria Math"/>
                                  </a:rPr>
                                </m:ctrlPr>
                              </m:funcPr>
                              <m:fName>
                                <m:r>
                                  <m:rPr>
                                    <m:sty m:val="p"/>
                                  </m:rPr>
                                  <a:rPr lang="en-PH">
                                    <a:latin typeface="Cambria Math"/>
                                  </a:rPr>
                                  <m:t>cos</m:t>
                                </m:r>
                              </m:fName>
                              <m:e>
                                <m:r>
                                  <a:rPr lang="en-PH" i="1">
                                    <a:latin typeface="Cambria Math"/>
                                  </a:rPr>
                                  <m:t>𝑥</m:t>
                                </m:r>
                                <m:r>
                                  <a:rPr lang="en-PH" i="1">
                                    <a:latin typeface="Cambria Math"/>
                                  </a:rPr>
                                  <m:t> </m:t>
                                </m:r>
                                <m:r>
                                  <a:rPr lang="en-PH" i="1">
                                    <a:latin typeface="Cambria Math"/>
                                  </a:rPr>
                                  <m:t>𝑑𝑥</m:t>
                                </m:r>
                              </m:e>
                            </m:func>
                          </m:e>
                        </m:func>
                      </m:e>
                    </m:nary>
                    <m:r>
                      <a:rPr lang="en-US" b="0" i="0" smtClean="0">
                        <a:latin typeface="Cambria Math"/>
                      </a:rPr>
                      <m:t>        8. </m:t>
                    </m:r>
                    <m:r>
                      <a:rPr lang="en-US" b="0" i="1" smtClean="0">
                        <a:latin typeface="Cambria Math"/>
                      </a:rPr>
                      <m:t> </m:t>
                    </m:r>
                    <m:nary>
                      <m:naryPr>
                        <m:limLoc m:val="undOvr"/>
                        <m:subHide m:val="on"/>
                        <m:supHide m:val="on"/>
                        <m:ctrlPr>
                          <a:rPr lang="en-PH" i="1">
                            <a:latin typeface="Cambria Math"/>
                          </a:rPr>
                        </m:ctrlPr>
                      </m:naryPr>
                      <m:sub/>
                      <m:sup/>
                      <m:e>
                        <m:r>
                          <a:rPr lang="en-PH" i="1">
                            <a:latin typeface="Cambria Math"/>
                          </a:rPr>
                          <m:t>3</m:t>
                        </m:r>
                        <m:func>
                          <m:funcPr>
                            <m:ctrlPr>
                              <a:rPr lang="en-PH" i="1">
                                <a:latin typeface="Cambria Math"/>
                              </a:rPr>
                            </m:ctrlPr>
                          </m:funcPr>
                          <m:fName>
                            <m:r>
                              <m:rPr>
                                <m:sty m:val="p"/>
                              </m:rPr>
                              <a:rPr lang="en-PH">
                                <a:latin typeface="Cambria Math"/>
                              </a:rPr>
                              <m:t>sin</m:t>
                            </m:r>
                          </m:fName>
                          <m:e>
                            <m:r>
                              <a:rPr lang="en-PH" i="1">
                                <a:latin typeface="Cambria Math"/>
                              </a:rPr>
                              <m:t>𝑥</m:t>
                            </m:r>
                            <m:func>
                              <m:funcPr>
                                <m:ctrlPr>
                                  <a:rPr lang="en-PH" i="1">
                                    <a:latin typeface="Cambria Math"/>
                                  </a:rPr>
                                </m:ctrlPr>
                              </m:funcPr>
                              <m:fName>
                                <m:r>
                                  <m:rPr>
                                    <m:sty m:val="p"/>
                                  </m:rPr>
                                  <a:rPr lang="en-PH">
                                    <a:latin typeface="Cambria Math"/>
                                  </a:rPr>
                                  <m:t>cos</m:t>
                                </m:r>
                              </m:fName>
                              <m:e>
                                <m:r>
                                  <a:rPr lang="en-PH" i="1">
                                    <a:latin typeface="Cambria Math"/>
                                  </a:rPr>
                                  <m:t>3</m:t>
                                </m:r>
                                <m:r>
                                  <a:rPr lang="en-PH" i="1">
                                    <a:latin typeface="Cambria Math"/>
                                  </a:rPr>
                                  <m:t>𝑥</m:t>
                                </m:r>
                                <m:r>
                                  <a:rPr lang="en-PH" i="1">
                                    <a:latin typeface="Cambria Math"/>
                                  </a:rPr>
                                  <m:t> </m:t>
                                </m:r>
                                <m:r>
                                  <a:rPr lang="en-PH" i="1">
                                    <a:latin typeface="Cambria Math"/>
                                  </a:rPr>
                                  <m:t>𝑑𝑥</m:t>
                                </m:r>
                              </m:e>
                            </m:func>
                          </m:e>
                        </m:func>
                      </m:e>
                    </m:nary>
                  </m:oMath>
                </a14:m>
                <a:endParaRPr lang="en-PH"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486400"/>
              </a:xfrm>
              <a:blipFill rotWithShape="1">
                <a:blip r:embed="rId2"/>
                <a:stretch>
                  <a:fillRect l="-1852" t="-1444"/>
                </a:stretch>
              </a:blipFill>
            </p:spPr>
            <p:txBody>
              <a:bodyPr/>
              <a:lstStyle/>
              <a:p>
                <a:r>
                  <a:rPr lang="en-US">
                    <a:noFill/>
                  </a:rPr>
                  <a:t> </a:t>
                </a:r>
              </a:p>
            </p:txBody>
          </p:sp>
        </mc:Fallback>
      </mc:AlternateContent>
    </p:spTree>
    <p:extLst>
      <p:ext uri="{BB962C8B-B14F-4D97-AF65-F5344CB8AC3E}">
        <p14:creationId xmlns="" xmlns:p14="http://schemas.microsoft.com/office/powerpoint/2010/main" val="3373047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PH" b="1" dirty="0"/>
              <a:t>WALLIS’ </a:t>
            </a:r>
            <a:r>
              <a:rPr lang="en-PH" sz="4000" b="1" dirty="0"/>
              <a:t>FORMULA</a:t>
            </a:r>
            <a:endParaRPr lang="en-US" sz="4000"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381000" y="609600"/>
                <a:ext cx="8610600" cy="6096000"/>
              </a:xfrm>
            </p:spPr>
            <p:txBody>
              <a:bodyPr/>
              <a:lstStyle/>
              <a:p>
                <a:pPr marL="0" indent="0">
                  <a:buNone/>
                </a:pPr>
                <a:r>
                  <a:rPr lang="en-PH" dirty="0" smtClean="0"/>
                  <a:t/>
                </a:r>
                <a14:m>
                  <m:oMath xmlns:m="http://schemas.openxmlformats.org/officeDocument/2006/math">
                    <m:nary>
                      <m:naryPr>
                        <m:limLoc m:val="subSup"/>
                        <m:ctrlPr>
                          <a:rPr lang="en-PH" b="1" i="1">
                            <a:latin typeface="Cambria Math"/>
                          </a:rPr>
                        </m:ctrlPr>
                      </m:naryPr>
                      <m:sub>
                        <m:r>
                          <a:rPr lang="en-PH" b="1" i="1">
                            <a:latin typeface="Cambria Math"/>
                          </a:rPr>
                          <m:t>𝟎</m:t>
                        </m:r>
                      </m:sub>
                      <m:sup>
                        <m:f>
                          <m:fPr>
                            <m:ctrlPr>
                              <a:rPr lang="en-PH" b="1" i="1">
                                <a:latin typeface="Cambria Math"/>
                              </a:rPr>
                            </m:ctrlPr>
                          </m:fPr>
                          <m:num>
                            <m:r>
                              <a:rPr lang="en-PH" b="1" i="1">
                                <a:latin typeface="Cambria Math"/>
                              </a:rPr>
                              <m:t>𝝅</m:t>
                            </m:r>
                          </m:num>
                          <m:den>
                            <m:r>
                              <a:rPr lang="en-PH" b="1" i="1">
                                <a:latin typeface="Cambria Math"/>
                              </a:rPr>
                              <m:t>𝟐</m:t>
                            </m:r>
                          </m:den>
                        </m:f>
                      </m:sup>
                      <m:e>
                        <m:sSup>
                          <m:sSupPr>
                            <m:ctrlPr>
                              <a:rPr lang="en-PH" b="1" i="1">
                                <a:latin typeface="Cambria Math"/>
                              </a:rPr>
                            </m:ctrlPr>
                          </m:sSupPr>
                          <m:e>
                            <m:r>
                              <a:rPr lang="en-PH" b="1" i="1">
                                <a:latin typeface="Cambria Math"/>
                              </a:rPr>
                              <m:t>𝒔𝒊𝒏</m:t>
                            </m:r>
                          </m:e>
                          <m:sup>
                            <m:r>
                              <a:rPr lang="en-PH" b="1" i="1">
                                <a:latin typeface="Cambria Math"/>
                              </a:rPr>
                              <m:t>𝒎</m:t>
                            </m:r>
                          </m:sup>
                        </m:sSup>
                        <m:r>
                          <a:rPr lang="en-PH" b="1" i="1">
                            <a:latin typeface="Cambria Math"/>
                          </a:rPr>
                          <m:t>𝒙</m:t>
                        </m:r>
                        <m:sSup>
                          <m:sSupPr>
                            <m:ctrlPr>
                              <a:rPr lang="en-PH" b="1" i="1">
                                <a:latin typeface="Cambria Math"/>
                              </a:rPr>
                            </m:ctrlPr>
                          </m:sSupPr>
                          <m:e>
                            <m:r>
                              <a:rPr lang="en-PH" b="1" i="1">
                                <a:latin typeface="Cambria Math"/>
                              </a:rPr>
                              <m:t>𝒄𝒐𝒔</m:t>
                            </m:r>
                          </m:e>
                          <m:sup>
                            <m:r>
                              <a:rPr lang="en-PH" b="1" i="1">
                                <a:latin typeface="Cambria Math"/>
                              </a:rPr>
                              <m:t>𝒏</m:t>
                            </m:r>
                          </m:sup>
                        </m:sSup>
                        <m:r>
                          <a:rPr lang="en-PH" b="1" i="1">
                            <a:latin typeface="Cambria Math"/>
                          </a:rPr>
                          <m:t>𝒙</m:t>
                        </m:r>
                        <m:r>
                          <a:rPr lang="en-PH" b="1" i="1">
                            <a:latin typeface="Cambria Math"/>
                          </a:rPr>
                          <m:t> </m:t>
                        </m:r>
                        <m:r>
                          <a:rPr lang="en-PH" b="1" i="1">
                            <a:latin typeface="Cambria Math"/>
                          </a:rPr>
                          <m:t>𝒅𝒙</m:t>
                        </m:r>
                      </m:e>
                    </m:nary>
                  </m:oMath>
                </a14:m>
                <a:endParaRPr lang="en-PH" b="1" dirty="0"/>
              </a:p>
              <a:p>
                <a:pPr marL="0" indent="0">
                  <a:buNone/>
                </a:pPr>
                <a:r>
                  <a:rPr lang="en-PH" dirty="0"/>
                  <a:t/>
                </a:r>
                <a:r>
                  <a:rPr lang="en-PH" dirty="0"/>
                  <a:t>=</a:t>
                </a:r>
                <a:r>
                  <a:rPr lang="en-PH" dirty="0" smtClean="0"/>
                  <a:t/>
                </a:r>
                <a14:m>
                  <m:oMath xmlns:m="http://schemas.openxmlformats.org/officeDocument/2006/math">
                    <m:f>
                      <m:fPr>
                        <m:ctrlPr>
                          <a:rPr lang="en-PH" i="1">
                            <a:latin typeface="Cambria Math"/>
                          </a:rPr>
                        </m:ctrlPr>
                      </m:fPr>
                      <m:num>
                        <m:d>
                          <m:dPr>
                            <m:begChr m:val="["/>
                            <m:endChr m:val="]"/>
                            <m:ctrlPr>
                              <a:rPr lang="en-PH" i="1" smtClean="0">
                                <a:latin typeface="Cambria Math"/>
                              </a:rPr>
                            </m:ctrlPr>
                          </m:dPr>
                          <m:e>
                            <m:d>
                              <m:dPr>
                                <m:ctrlPr>
                                  <a:rPr lang="en-PH" i="1">
                                    <a:latin typeface="Cambria Math"/>
                                  </a:rPr>
                                </m:ctrlPr>
                              </m:dPr>
                              <m:e>
                                <m:r>
                                  <a:rPr lang="en-PH" i="1">
                                    <a:latin typeface="Cambria Math"/>
                                  </a:rPr>
                                  <m:t>𝑚</m:t>
                                </m:r>
                                <m:r>
                                  <a:rPr lang="en-PH" i="1">
                                    <a:latin typeface="Cambria Math"/>
                                  </a:rPr>
                                  <m:t>−1</m:t>
                                </m:r>
                              </m:e>
                            </m:d>
                            <m:d>
                              <m:dPr>
                                <m:ctrlPr>
                                  <a:rPr lang="en-PH" i="1">
                                    <a:latin typeface="Cambria Math"/>
                                  </a:rPr>
                                </m:ctrlPr>
                              </m:dPr>
                              <m:e>
                                <m:r>
                                  <a:rPr lang="en-PH" i="1">
                                    <a:latin typeface="Cambria Math"/>
                                  </a:rPr>
                                  <m:t>𝑚</m:t>
                                </m:r>
                                <m:r>
                                  <a:rPr lang="en-PH" i="1">
                                    <a:latin typeface="Cambria Math"/>
                                  </a:rPr>
                                  <m:t>−3</m:t>
                                </m:r>
                              </m:e>
                            </m:d>
                            <m:r>
                              <a:rPr lang="en-US" b="0" i="1" smtClean="0">
                                <a:latin typeface="Cambria Math"/>
                              </a:rPr>
                              <m:t>...</m:t>
                            </m:r>
                            <m:m>
                              <m:mPr>
                                <m:mcs>
                                  <m:mc>
                                    <m:mcPr>
                                      <m:count m:val="1"/>
                                      <m:mcJc m:val="center"/>
                                    </m:mcPr>
                                  </m:mc>
                                </m:mcs>
                                <m:ctrlPr>
                                  <a:rPr lang="en-US" b="0" i="1" smtClean="0">
                                    <a:latin typeface="Cambria Math"/>
                                  </a:rPr>
                                </m:ctrlPr>
                              </m:mPr>
                              <m:mr>
                                <m:e>
                                  <m:r>
                                    <m:rPr>
                                      <m:brk m:alnAt="7"/>
                                    </m:rPr>
                                    <a:rPr lang="en-US" b="0" i="1" smtClean="0">
                                      <a:latin typeface="Cambria Math"/>
                                    </a:rPr>
                                    <m:t>2</m:t>
                                  </m:r>
                                </m:e>
                              </m:mr>
                              <m:mr>
                                <m:e>
                                  <m:r>
                                    <a:rPr lang="en-US" b="0" i="1" smtClean="0">
                                      <a:latin typeface="Cambria Math"/>
                                    </a:rPr>
                                    <m:t>𝑜𝑟</m:t>
                                  </m:r>
                                </m:e>
                              </m:mr>
                              <m:mr>
                                <m:e>
                                  <m:r>
                                    <a:rPr lang="en-US" b="0" i="1" smtClean="0">
                                      <a:latin typeface="Cambria Math"/>
                                    </a:rPr>
                                    <m:t>1</m:t>
                                  </m:r>
                                </m:e>
                              </m:mr>
                            </m:m>
                            <m:r>
                              <a:rPr lang="en-US" b="0" i="1" smtClean="0">
                                <a:latin typeface="Cambria Math"/>
                              </a:rPr>
                              <m:t> </m:t>
                            </m:r>
                          </m:e>
                        </m:d>
                        <m:d>
                          <m:dPr>
                            <m:begChr m:val="["/>
                            <m:endChr m:val="]"/>
                            <m:ctrlPr>
                              <a:rPr lang="en-PH" i="1">
                                <a:latin typeface="Cambria Math"/>
                              </a:rPr>
                            </m:ctrlPr>
                          </m:dPr>
                          <m:e>
                            <m:d>
                              <m:dPr>
                                <m:ctrlPr>
                                  <a:rPr lang="en-PH" i="1">
                                    <a:latin typeface="Cambria Math"/>
                                  </a:rPr>
                                </m:ctrlPr>
                              </m:dPr>
                              <m:e>
                                <m:r>
                                  <a:rPr lang="en-PH" i="1">
                                    <a:latin typeface="Cambria Math"/>
                                  </a:rPr>
                                  <m:t>𝑛</m:t>
                                </m:r>
                                <m:r>
                                  <a:rPr lang="en-PH" i="1">
                                    <a:latin typeface="Cambria Math"/>
                                  </a:rPr>
                                  <m:t>−1</m:t>
                                </m:r>
                              </m:e>
                            </m:d>
                            <m:d>
                              <m:dPr>
                                <m:ctrlPr>
                                  <a:rPr lang="en-PH" i="1">
                                    <a:latin typeface="Cambria Math"/>
                                  </a:rPr>
                                </m:ctrlPr>
                              </m:dPr>
                              <m:e>
                                <m:r>
                                  <a:rPr lang="en-PH" i="1">
                                    <a:latin typeface="Cambria Math"/>
                                  </a:rPr>
                                  <m:t>𝑛</m:t>
                                </m:r>
                                <m:r>
                                  <a:rPr lang="en-PH" i="1">
                                    <a:latin typeface="Cambria Math"/>
                                  </a:rPr>
                                  <m:t>−3</m:t>
                                </m:r>
                              </m:e>
                            </m:d>
                            <m:r>
                              <a:rPr lang="en-PH" i="1">
                                <a:latin typeface="Cambria Math"/>
                              </a:rPr>
                              <m:t>…</m:t>
                            </m:r>
                            <m:m>
                              <m:mPr>
                                <m:mcs>
                                  <m:mc>
                                    <m:mcPr>
                                      <m:count m:val="1"/>
                                      <m:mcJc m:val="center"/>
                                    </m:mcPr>
                                  </m:mc>
                                </m:mcs>
                                <m:ctrlPr>
                                  <a:rPr lang="en-PH" i="1" smtClean="0">
                                    <a:latin typeface="Cambria Math"/>
                                  </a:rPr>
                                </m:ctrlPr>
                              </m:mPr>
                              <m:mr>
                                <m:e>
                                  <m:r>
                                    <m:rPr>
                                      <m:brk m:alnAt="7"/>
                                    </m:rPr>
                                    <a:rPr lang="en-US" b="0" i="1" smtClean="0">
                                      <a:latin typeface="Cambria Math"/>
                                    </a:rPr>
                                    <m:t>2</m:t>
                                  </m:r>
                                </m:e>
                              </m:mr>
                              <m:mr>
                                <m:e>
                                  <m:r>
                                    <a:rPr lang="en-US" b="0" i="1" smtClean="0">
                                      <a:latin typeface="Cambria Math"/>
                                    </a:rPr>
                                    <m:t>𝑜𝑟</m:t>
                                  </m:r>
                                </m:e>
                              </m:mr>
                              <m:mr>
                                <m:e>
                                  <m:r>
                                    <a:rPr lang="en-US" b="0" i="1" smtClean="0">
                                      <a:latin typeface="Cambria Math"/>
                                    </a:rPr>
                                    <m:t>1</m:t>
                                  </m:r>
                                </m:e>
                              </m:mr>
                            </m:m>
                          </m:e>
                        </m:d>
                      </m:num>
                      <m:den>
                        <m:d>
                          <m:dPr>
                            <m:begChr m:val="["/>
                            <m:endChr m:val="]"/>
                            <m:ctrlPr>
                              <a:rPr lang="en-PH" i="1" smtClean="0">
                                <a:latin typeface="Cambria Math"/>
                              </a:rPr>
                            </m:ctrlPr>
                          </m:dPr>
                          <m:e>
                            <m:d>
                              <m:dPr>
                                <m:ctrlPr>
                                  <a:rPr lang="en-PH" i="1">
                                    <a:latin typeface="Cambria Math"/>
                                  </a:rPr>
                                </m:ctrlPr>
                              </m:dPr>
                              <m:e>
                                <m:r>
                                  <a:rPr lang="en-PH" i="1">
                                    <a:latin typeface="Cambria Math"/>
                                  </a:rPr>
                                  <m:t>𝑚</m:t>
                                </m:r>
                                <m:r>
                                  <a:rPr lang="en-PH" i="1">
                                    <a:latin typeface="Cambria Math"/>
                                  </a:rPr>
                                  <m:t>+</m:t>
                                </m:r>
                                <m:r>
                                  <a:rPr lang="en-PH" i="1">
                                    <a:latin typeface="Cambria Math"/>
                                  </a:rPr>
                                  <m:t>𝑛</m:t>
                                </m:r>
                              </m:e>
                            </m:d>
                            <m:d>
                              <m:dPr>
                                <m:ctrlPr>
                                  <a:rPr lang="en-PH" i="1">
                                    <a:latin typeface="Cambria Math"/>
                                  </a:rPr>
                                </m:ctrlPr>
                              </m:dPr>
                              <m:e>
                                <m:r>
                                  <a:rPr lang="en-PH" i="1">
                                    <a:latin typeface="Cambria Math"/>
                                  </a:rPr>
                                  <m:t>𝑚</m:t>
                                </m:r>
                                <m:r>
                                  <a:rPr lang="en-PH" i="1">
                                    <a:latin typeface="Cambria Math"/>
                                  </a:rPr>
                                  <m:t>+</m:t>
                                </m:r>
                                <m:r>
                                  <a:rPr lang="en-PH" i="1">
                                    <a:latin typeface="Cambria Math"/>
                                  </a:rPr>
                                  <m:t>𝑛</m:t>
                                </m:r>
                                <m:r>
                                  <a:rPr lang="en-PH" i="1">
                                    <a:latin typeface="Cambria Math"/>
                                  </a:rPr>
                                  <m:t>−2</m:t>
                                </m:r>
                              </m:e>
                            </m:d>
                            <m:r>
                              <a:rPr lang="en-PH" i="1" smtClean="0">
                                <a:latin typeface="Cambria Math"/>
                              </a:rPr>
                              <m:t>…</m:t>
                            </m:r>
                            <m:m>
                              <m:mPr>
                                <m:mcs>
                                  <m:mc>
                                    <m:mcPr>
                                      <m:count m:val="1"/>
                                      <m:mcJc m:val="center"/>
                                    </m:mcPr>
                                  </m:mc>
                                </m:mcs>
                                <m:ctrlPr>
                                  <a:rPr lang="en-PH" i="1" smtClean="0">
                                    <a:latin typeface="Cambria Math"/>
                                  </a:rPr>
                                </m:ctrlPr>
                              </m:mPr>
                              <m:mr>
                                <m:e>
                                  <m:r>
                                    <m:rPr>
                                      <m:brk m:alnAt="7"/>
                                    </m:rPr>
                                    <a:rPr lang="en-US" b="0" i="1" smtClean="0">
                                      <a:latin typeface="Cambria Math"/>
                                    </a:rPr>
                                    <m:t>2</m:t>
                                  </m:r>
                                </m:e>
                              </m:mr>
                              <m:mr>
                                <m:e>
                                  <m:r>
                                    <a:rPr lang="en-US" b="0" i="1" smtClean="0">
                                      <a:latin typeface="Cambria Math"/>
                                    </a:rPr>
                                    <m:t>𝑜𝑟</m:t>
                                  </m:r>
                                </m:e>
                              </m:mr>
                              <m:mr>
                                <m:e>
                                  <m:r>
                                    <a:rPr lang="en-US" b="0" i="1" smtClean="0">
                                      <a:latin typeface="Cambria Math"/>
                                    </a:rPr>
                                    <m:t>1</m:t>
                                  </m:r>
                                </m:e>
                              </m:mr>
                            </m:m>
                          </m:e>
                        </m:d>
                      </m:den>
                    </m:f>
                    <m:r>
                      <a:rPr lang="en-PH" i="1" smtClean="0">
                        <a:latin typeface="Cambria Math"/>
                        <a:ea typeface="Cambria Math"/>
                      </a:rPr>
                      <m:t>∙</m:t>
                    </m:r>
                    <m:r>
                      <a:rPr lang="en-PH" i="1" smtClean="0">
                        <a:latin typeface="Cambria Math"/>
                        <a:ea typeface="Cambria Math"/>
                      </a:rPr>
                      <m:t>𝜃</m:t>
                    </m:r>
                  </m:oMath>
                </a14:m>
                <a:endParaRPr lang="en-PH" dirty="0" smtClean="0"/>
              </a:p>
              <a:p>
                <a:pPr marL="0" indent="0">
                  <a:buNone/>
                </a:pPr>
                <a:r>
                  <a:rPr lang="en-PH" dirty="0"/>
                  <a:t>w</a:t>
                </a:r>
                <a:r>
                  <a:rPr lang="en-PH" dirty="0" smtClean="0"/>
                  <a:t>here </a:t>
                </a:r>
                <a:r>
                  <a:rPr lang="en-PH" dirty="0"/>
                  <a:t>in m and n are integers </a:t>
                </a:r>
                <a14:m>
                  <m:oMath xmlns:m="http://schemas.openxmlformats.org/officeDocument/2006/math">
                    <m:r>
                      <a:rPr lang="en-PH" i="1">
                        <a:latin typeface="Cambria Math"/>
                      </a:rPr>
                      <m:t>≥0</m:t>
                    </m:r>
                  </m:oMath>
                </a14:m>
                <a:r>
                  <a:rPr lang="en-PH" dirty="0"/>
                  <a:t>,</a:t>
                </a:r>
              </a:p>
              <a:p>
                <a:pPr marL="0" indent="0">
                  <a:buNone/>
                </a:pPr>
                <a:r>
                  <a:rPr lang="en-PH" dirty="0"/>
                  <a:t/>
                </a:r>
                <a:r>
                  <a:rPr lang="en-PH" dirty="0"/>
                  <a:t/>
                </a:r>
                <a14:m>
                  <m:oMath xmlns:m="http://schemas.openxmlformats.org/officeDocument/2006/math">
                    <m:r>
                      <a:rPr lang="en-PH" i="1">
                        <a:latin typeface="Cambria Math"/>
                      </a:rPr>
                      <m:t>𝜃</m:t>
                    </m:r>
                    <m:r>
                      <a:rPr lang="en-PH" i="1">
                        <a:latin typeface="Cambria Math"/>
                      </a:rPr>
                      <m:t>= </m:t>
                    </m:r>
                    <m:f>
                      <m:fPr>
                        <m:ctrlPr>
                          <a:rPr lang="en-PH" i="1">
                            <a:latin typeface="Cambria Math"/>
                          </a:rPr>
                        </m:ctrlPr>
                      </m:fPr>
                      <m:num>
                        <m:r>
                          <a:rPr lang="en-PH" i="1">
                            <a:latin typeface="Cambria Math"/>
                          </a:rPr>
                          <m:t>𝜋</m:t>
                        </m:r>
                      </m:num>
                      <m:den>
                        <m:r>
                          <a:rPr lang="en-PH" i="1">
                            <a:latin typeface="Cambria Math"/>
                          </a:rPr>
                          <m:t>2</m:t>
                        </m:r>
                      </m:den>
                    </m:f>
                    <m:r>
                      <a:rPr lang="en-PH" i="1">
                        <a:latin typeface="Cambria Math"/>
                      </a:rPr>
                      <m:t>, </m:t>
                    </m:r>
                    <m:r>
                      <m:rPr>
                        <m:sty m:val="p"/>
                      </m:rPr>
                      <a:rPr lang="en-PH" b="0" i="0">
                        <a:latin typeface="Cambria Math"/>
                      </a:rPr>
                      <m:t>if</m:t>
                    </m:r>
                    <m:r>
                      <a:rPr lang="en-PH" b="0" i="0">
                        <a:latin typeface="Cambria Math"/>
                      </a:rPr>
                      <m:t> </m:t>
                    </m:r>
                    <m:r>
                      <m:rPr>
                        <m:sty m:val="p"/>
                      </m:rPr>
                      <a:rPr lang="en-PH" b="0" i="0">
                        <a:latin typeface="Cambria Math"/>
                      </a:rPr>
                      <m:t>m</m:t>
                    </m:r>
                    <m:r>
                      <a:rPr lang="en-PH" b="0" i="0">
                        <a:latin typeface="Cambria Math"/>
                      </a:rPr>
                      <m:t> </m:t>
                    </m:r>
                    <m:r>
                      <m:rPr>
                        <m:sty m:val="p"/>
                      </m:rPr>
                      <a:rPr lang="en-PH" b="0" i="0">
                        <a:latin typeface="Cambria Math"/>
                      </a:rPr>
                      <m:t>and</m:t>
                    </m:r>
                    <m:r>
                      <a:rPr lang="en-PH" b="0" i="0">
                        <a:latin typeface="Cambria Math"/>
                      </a:rPr>
                      <m:t> </m:t>
                    </m:r>
                    <m:r>
                      <m:rPr>
                        <m:sty m:val="p"/>
                      </m:rPr>
                      <a:rPr lang="en-PH" b="0" i="0">
                        <a:latin typeface="Cambria Math"/>
                      </a:rPr>
                      <m:t>n</m:t>
                    </m:r>
                    <m:r>
                      <a:rPr lang="en-PH" b="0" i="0">
                        <a:latin typeface="Cambria Math"/>
                      </a:rPr>
                      <m:t> </m:t>
                    </m:r>
                    <m:r>
                      <m:rPr>
                        <m:sty m:val="p"/>
                      </m:rPr>
                      <a:rPr lang="en-PH" b="0" i="0">
                        <a:latin typeface="Cambria Math"/>
                      </a:rPr>
                      <m:t>are</m:t>
                    </m:r>
                    <m:r>
                      <a:rPr lang="en-PH" b="0" i="0">
                        <a:latin typeface="Cambria Math"/>
                      </a:rPr>
                      <m:t> </m:t>
                    </m:r>
                    <m:r>
                      <m:rPr>
                        <m:sty m:val="p"/>
                      </m:rPr>
                      <a:rPr lang="en-PH" b="0" i="0">
                        <a:latin typeface="Cambria Math"/>
                      </a:rPr>
                      <m:t>both</m:t>
                    </m:r>
                    <m:r>
                      <a:rPr lang="en-PH" b="0" i="0">
                        <a:latin typeface="Cambria Math"/>
                      </a:rPr>
                      <m:t> </m:t>
                    </m:r>
                    <m:r>
                      <m:rPr>
                        <m:sty m:val="p"/>
                      </m:rPr>
                      <a:rPr lang="en-PH" b="0" i="0">
                        <a:latin typeface="Cambria Math"/>
                      </a:rPr>
                      <m:t>even</m:t>
                    </m:r>
                    <m:r>
                      <a:rPr lang="en-PH" b="0" i="0">
                        <a:latin typeface="Cambria Math"/>
                      </a:rPr>
                      <m:t>,</m:t>
                    </m:r>
                  </m:oMath>
                </a14:m>
                <a:r>
                  <a:rPr lang="en-PH" dirty="0"/>
                  <a:t/>
                </a:r>
                <a14:m>
                  <m:oMath xmlns:m="http://schemas.openxmlformats.org/officeDocument/2006/math">
                    <m:r>
                      <a:rPr lang="en-US" b="0" i="0" smtClean="0">
                        <a:latin typeface="Cambria Math"/>
                      </a:rPr>
                      <m:t>                  </m:t>
                    </m:r>
                    <m:r>
                      <a:rPr lang="en-PH" i="1">
                        <a:latin typeface="Cambria Math"/>
                      </a:rPr>
                      <m:t>𝜃</m:t>
                    </m:r>
                    <m:r>
                      <a:rPr lang="en-PH" i="1">
                        <a:latin typeface="Cambria Math"/>
                      </a:rPr>
                      <m:t> </m:t>
                    </m:r>
                  </m:oMath>
                </a14:m>
                <a:r>
                  <a:rPr lang="en-PH" dirty="0"/>
                  <a:t>= 1 , if either one or both are odd, </a:t>
                </a:r>
              </a:p>
              <a:p>
                <a:pPr marL="0" indent="0">
                  <a:buNone/>
                </a:pPr>
                <a:r>
                  <a:rPr lang="en-PH" dirty="0" smtClean="0"/>
                  <a:t>and </a:t>
                </a:r>
                <a:r>
                  <a:rPr lang="en-PH" dirty="0"/>
                  <a:t>that the lower and upper limits are 0 and </a:t>
                </a:r>
                <a14:m>
                  <m:oMath xmlns:m="http://schemas.openxmlformats.org/officeDocument/2006/math">
                    <m:f>
                      <m:fPr>
                        <m:ctrlPr>
                          <a:rPr lang="en-PH" i="1">
                            <a:latin typeface="Cambria Math"/>
                          </a:rPr>
                        </m:ctrlPr>
                      </m:fPr>
                      <m:num>
                        <m:r>
                          <a:rPr lang="en-PH" i="1">
                            <a:latin typeface="Cambria Math"/>
                          </a:rPr>
                          <m:t>𝜋</m:t>
                        </m:r>
                      </m:num>
                      <m:den>
                        <m:r>
                          <a:rPr lang="en-PH" i="1">
                            <a:latin typeface="Cambria Math"/>
                          </a:rPr>
                          <m:t>2</m:t>
                        </m:r>
                      </m:den>
                    </m:f>
                    <m:r>
                      <a:rPr lang="en-PH" i="1">
                        <a:latin typeface="Cambria Math"/>
                      </a:rPr>
                      <m:t> </m:t>
                    </m:r>
                  </m:oMath>
                </a14:m>
                <a:r>
                  <a:rPr lang="en-PH" dirty="0"/>
                  <a:t> respectively.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609600"/>
                <a:ext cx="8610600" cy="6096000"/>
              </a:xfrm>
              <a:blipFill rotWithShape="1">
                <a:blip r:embed="rId2"/>
                <a:stretch>
                  <a:fillRect l="-1841" b="-6000"/>
                </a:stretch>
              </a:blipFill>
            </p:spPr>
            <p:txBody>
              <a:bodyPr/>
              <a:lstStyle/>
              <a:p>
                <a:r>
                  <a:rPr lang="en-US">
                    <a:noFill/>
                  </a:rPr>
                  <a:t> </a:t>
                </a:r>
              </a:p>
            </p:txBody>
          </p:sp>
        </mc:Fallback>
      </mc:AlternateContent>
      <p:sp>
        <p:nvSpPr>
          <p:cNvPr id="4" name="Rectangle 3"/>
          <p:cNvSpPr/>
          <p:nvPr/>
        </p:nvSpPr>
        <p:spPr>
          <a:xfrm>
            <a:off x="3375711" y="3244334"/>
            <a:ext cx="184731" cy="369332"/>
          </a:xfrm>
          <a:prstGeom prst="rect">
            <a:avLst/>
          </a:prstGeom>
        </p:spPr>
        <p:txBody>
          <a:bodyPr wrap="none">
            <a:spAutoFit/>
          </a:bodyPr>
          <a:lstStyle/>
          <a:p>
            <a:endParaRPr lang="en-US" dirty="0"/>
          </a:p>
        </p:txBody>
      </p:sp>
    </p:spTree>
    <p:extLst>
      <p:ext uri="{BB962C8B-B14F-4D97-AF65-F5344CB8AC3E}">
        <p14:creationId xmlns="" xmlns:p14="http://schemas.microsoft.com/office/powerpoint/2010/main" val="404665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792162"/>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066800"/>
                <a:ext cx="8229600" cy="5638800"/>
              </a:xfrm>
            </p:spPr>
            <p:txBody>
              <a:bodyPr/>
              <a:lstStyle/>
              <a:p>
                <a:r>
                  <a:rPr lang="en-US" dirty="0" smtClean="0"/>
                  <a:t>Evaluate by Wallis’ Formula.</a:t>
                </a:r>
              </a:p>
              <a:p>
                <a:pPr marL="514350" indent="-514350">
                  <a:buAutoNum type="arabicPeriod"/>
                </a:pPr>
                <a14:m>
                  <m:oMath xmlns:m="http://schemas.openxmlformats.org/officeDocument/2006/math">
                    <m:nary>
                      <m:naryPr>
                        <m:ctrlPr>
                          <a:rPr lang="en-US" i="1" smtClean="0">
                            <a:latin typeface="Cambria Math"/>
                          </a:rPr>
                        </m:ctrlPr>
                      </m:naryPr>
                      <m:sub>
                        <m:r>
                          <m:rPr>
                            <m:brk m:alnAt="23"/>
                          </m:rPr>
                          <a:rPr lang="en-US" b="0" i="1" smtClean="0">
                            <a:latin typeface="Cambria Math"/>
                          </a:rPr>
                          <m:t>0</m:t>
                        </m:r>
                      </m:sub>
                      <m:sup>
                        <m:f>
                          <m:fPr>
                            <m:ctrlPr>
                              <a:rPr lang="en-US" i="1" smtClean="0">
                                <a:latin typeface="Cambria Math"/>
                              </a:rPr>
                            </m:ctrlPr>
                          </m:fPr>
                          <m:num>
                            <m:r>
                              <a:rPr lang="en-US" i="1" smtClean="0">
                                <a:latin typeface="Cambria Math"/>
                                <a:ea typeface="Cambria Math"/>
                              </a:rPr>
                              <m:t>𝜋</m:t>
                            </m:r>
                          </m:num>
                          <m:den>
                            <m:r>
                              <a:rPr lang="en-US" b="0" i="1" smtClean="0">
                                <a:latin typeface="Cambria Math"/>
                              </a:rPr>
                              <m:t>2</m:t>
                            </m:r>
                          </m:den>
                        </m:f>
                      </m:sup>
                      <m:e>
                        <m:sSup>
                          <m:sSupPr>
                            <m:ctrlPr>
                              <a:rPr lang="en-US" i="1" smtClean="0">
                                <a:latin typeface="Cambria Math"/>
                              </a:rPr>
                            </m:ctrlPr>
                          </m:sSupPr>
                          <m:e>
                            <m:r>
                              <a:rPr lang="en-US" b="0" i="1" smtClean="0">
                                <a:latin typeface="Cambria Math"/>
                              </a:rPr>
                              <m:t>𝑠𝑖𝑛</m:t>
                            </m:r>
                          </m:e>
                          <m:sup>
                            <m:r>
                              <a:rPr lang="en-US" b="0" i="1" smtClean="0">
                                <a:latin typeface="Cambria Math"/>
                              </a:rPr>
                              <m:t>4</m:t>
                            </m:r>
                          </m:sup>
                        </m:sSup>
                        <m:r>
                          <a:rPr lang="en-US" b="0" i="1" smtClean="0">
                            <a:latin typeface="Cambria Math"/>
                          </a:rPr>
                          <m:t>𝑥𝑑𝑥</m:t>
                        </m:r>
                      </m:e>
                    </m:nary>
                  </m:oMath>
                </a14:m>
                <a:endParaRPr lang="en-US" dirty="0" smtClean="0"/>
              </a:p>
              <a:p>
                <a:pPr marL="514350" indent="-514350">
                  <a:buAutoNum type="arabicPeriod"/>
                </a:pPr>
                <a:r>
                  <a:rPr lang="en-US" dirty="0"/>
                  <a:t/>
                </a:r>
                <a14:m>
                  <m:oMath xmlns:m="http://schemas.openxmlformats.org/officeDocument/2006/math">
                    <m:nary>
                      <m:naryPr>
                        <m:ctrlPr>
                          <a:rPr lang="en-US" i="1" smtClean="0">
                            <a:latin typeface="Cambria Math"/>
                          </a:rPr>
                        </m:ctrlPr>
                      </m:naryPr>
                      <m:sub>
                        <m:r>
                          <m:rPr>
                            <m:brk m:alnAt="23"/>
                          </m:rPr>
                          <a:rPr lang="en-US" b="0" i="1" smtClean="0">
                            <a:latin typeface="Cambria Math"/>
                          </a:rPr>
                          <m:t>0</m:t>
                        </m:r>
                      </m:sub>
                      <m:sup>
                        <m:f>
                          <m:fPr>
                            <m:ctrlPr>
                              <a:rPr lang="en-US" i="1" smtClean="0">
                                <a:latin typeface="Cambria Math"/>
                              </a:rPr>
                            </m:ctrlPr>
                          </m:fPr>
                          <m:num>
                            <m:r>
                              <a:rPr lang="en-US" i="1" smtClean="0">
                                <a:latin typeface="Cambria Math"/>
                                <a:ea typeface="Cambria Math"/>
                              </a:rPr>
                              <m:t>𝜋</m:t>
                            </m:r>
                          </m:num>
                          <m:den>
                            <m:r>
                              <a:rPr lang="en-US" b="0" i="1" smtClean="0">
                                <a:latin typeface="Cambria Math"/>
                              </a:rPr>
                              <m:t>2</m:t>
                            </m:r>
                          </m:den>
                        </m:f>
                      </m:sup>
                      <m:e>
                        <m:sSup>
                          <m:sSupPr>
                            <m:ctrlPr>
                              <a:rPr lang="en-US" i="1" smtClean="0">
                                <a:latin typeface="Cambria Math"/>
                              </a:rPr>
                            </m:ctrlPr>
                          </m:sSupPr>
                          <m:e>
                            <m:r>
                              <a:rPr lang="en-US" b="0" i="1" smtClean="0">
                                <a:latin typeface="Cambria Math"/>
                              </a:rPr>
                              <m:t>𝑠𝑖𝑛</m:t>
                            </m:r>
                          </m:e>
                          <m:sup>
                            <m:r>
                              <a:rPr lang="en-US" b="0" i="1" smtClean="0">
                                <a:latin typeface="Cambria Math"/>
                              </a:rPr>
                              <m:t>5</m:t>
                            </m:r>
                          </m:sup>
                        </m:sSup>
                        <m:r>
                          <a:rPr lang="en-US" b="0" i="1" smtClean="0">
                            <a:latin typeface="Cambria Math"/>
                          </a:rPr>
                          <m:t>𝑥</m:t>
                        </m:r>
                        <m:sSup>
                          <m:sSupPr>
                            <m:ctrlPr>
                              <a:rPr lang="en-US" b="0" i="1" smtClean="0">
                                <a:latin typeface="Cambria Math"/>
                              </a:rPr>
                            </m:ctrlPr>
                          </m:sSupPr>
                          <m:e>
                            <m:r>
                              <a:rPr lang="en-US" b="0" i="1" smtClean="0">
                                <a:latin typeface="Cambria Math"/>
                              </a:rPr>
                              <m:t>𝑐𝑜𝑠</m:t>
                            </m:r>
                          </m:e>
                          <m:sup>
                            <m:r>
                              <a:rPr lang="en-US" b="0" i="1" smtClean="0">
                                <a:latin typeface="Cambria Math"/>
                              </a:rPr>
                              <m:t>6</m:t>
                            </m:r>
                          </m:sup>
                        </m:sSup>
                        <m:r>
                          <a:rPr lang="en-US" b="0" i="1" smtClean="0">
                            <a:latin typeface="Cambria Math"/>
                          </a:rPr>
                          <m:t>𝑥𝑑𝑥</m:t>
                        </m:r>
                      </m:e>
                    </m:nary>
                  </m:oMath>
                </a14:m>
                <a:endParaRPr lang="en-US" dirty="0" smtClean="0"/>
              </a:p>
              <a:p>
                <a:pPr marL="514350" indent="-514350">
                  <a:buAutoNum type="arabicPeriod"/>
                </a:pPr>
                <a14:m>
                  <m:oMath xmlns:m="http://schemas.openxmlformats.org/officeDocument/2006/math">
                    <m:nary>
                      <m:naryPr>
                        <m:ctrlPr>
                          <a:rPr lang="en-US" i="1" smtClean="0">
                            <a:latin typeface="Cambria Math"/>
                          </a:rPr>
                        </m:ctrlPr>
                      </m:naryPr>
                      <m:sub>
                        <m:r>
                          <m:rPr>
                            <m:brk m:alnAt="23"/>
                          </m:rPr>
                          <a:rPr lang="en-US" b="0" i="1" smtClean="0">
                            <a:latin typeface="Cambria Math"/>
                          </a:rPr>
                          <m:t>0</m:t>
                        </m:r>
                      </m:sub>
                      <m:sup>
                        <m:f>
                          <m:fPr>
                            <m:ctrlPr>
                              <a:rPr lang="en-US" i="1" smtClean="0">
                                <a:latin typeface="Cambria Math"/>
                              </a:rPr>
                            </m:ctrlPr>
                          </m:fPr>
                          <m:num>
                            <m:r>
                              <a:rPr lang="en-US" i="1" smtClean="0">
                                <a:latin typeface="Cambria Math"/>
                                <a:ea typeface="Cambria Math"/>
                              </a:rPr>
                              <m:t>𝜋</m:t>
                            </m:r>
                          </m:num>
                          <m:den>
                            <m:r>
                              <a:rPr lang="en-US" b="0" i="1" smtClean="0">
                                <a:latin typeface="Cambria Math"/>
                              </a:rPr>
                              <m:t>2</m:t>
                            </m:r>
                          </m:den>
                        </m:f>
                      </m:sup>
                      <m:e>
                        <m:sSup>
                          <m:sSupPr>
                            <m:ctrlPr>
                              <a:rPr lang="en-US" i="1" smtClean="0">
                                <a:latin typeface="Cambria Math"/>
                              </a:rPr>
                            </m:ctrlPr>
                          </m:sSupPr>
                          <m:e>
                            <m:r>
                              <a:rPr lang="en-US" b="0" i="1" smtClean="0">
                                <a:latin typeface="Cambria Math"/>
                              </a:rPr>
                              <m:t>𝑠𝑖𝑛</m:t>
                            </m:r>
                          </m:e>
                          <m:sup>
                            <m:r>
                              <a:rPr lang="en-US" b="0" i="1" smtClean="0">
                                <a:latin typeface="Cambria Math"/>
                              </a:rPr>
                              <m:t>4</m:t>
                            </m:r>
                          </m:sup>
                        </m:sSup>
                        <m:r>
                          <a:rPr lang="en-US" b="0" i="1" smtClean="0">
                            <a:latin typeface="Cambria Math"/>
                          </a:rPr>
                          <m:t>𝑥</m:t>
                        </m:r>
                        <m:sSup>
                          <m:sSupPr>
                            <m:ctrlPr>
                              <a:rPr lang="en-US" b="0" i="1" smtClean="0">
                                <a:latin typeface="Cambria Math"/>
                              </a:rPr>
                            </m:ctrlPr>
                          </m:sSupPr>
                          <m:e>
                            <m:r>
                              <a:rPr lang="en-US" b="0" i="1" smtClean="0">
                                <a:latin typeface="Cambria Math"/>
                              </a:rPr>
                              <m:t>𝑐𝑜𝑠</m:t>
                            </m:r>
                          </m:e>
                          <m:sup>
                            <m:r>
                              <a:rPr lang="en-US" b="0" i="1" smtClean="0">
                                <a:latin typeface="Cambria Math"/>
                              </a:rPr>
                              <m:t>8</m:t>
                            </m:r>
                          </m:sup>
                        </m:sSup>
                        <m:r>
                          <a:rPr lang="en-US" b="0" i="1" smtClean="0">
                            <a:latin typeface="Cambria Math"/>
                          </a:rPr>
                          <m:t>𝑥𝑑𝑥</m:t>
                        </m:r>
                      </m:e>
                    </m:nary>
                  </m:oMath>
                </a14:m>
                <a:endParaRPr lang="en-US" dirty="0" smtClean="0"/>
              </a:p>
              <a:p>
                <a:pPr marL="514350" indent="-514350">
                  <a:buAutoNum type="arabicPeriod"/>
                </a:pPr>
                <a14:m>
                  <m:oMath xmlns:m="http://schemas.openxmlformats.org/officeDocument/2006/math">
                    <m:nary>
                      <m:naryPr>
                        <m:ctrlPr>
                          <a:rPr lang="en-US" i="1" smtClean="0">
                            <a:latin typeface="Cambria Math"/>
                          </a:rPr>
                        </m:ctrlPr>
                      </m:naryPr>
                      <m:sub>
                        <m:r>
                          <m:rPr>
                            <m:brk m:alnAt="23"/>
                          </m:rPr>
                          <a:rPr lang="en-US" b="0" i="1" smtClean="0">
                            <a:latin typeface="Cambria Math"/>
                          </a:rPr>
                          <m:t>0</m:t>
                        </m:r>
                      </m:sub>
                      <m:sup>
                        <m:f>
                          <m:fPr>
                            <m:ctrlPr>
                              <a:rPr lang="en-US" i="1" smtClean="0">
                                <a:latin typeface="Cambria Math"/>
                              </a:rPr>
                            </m:ctrlPr>
                          </m:fPr>
                          <m:num>
                            <m:r>
                              <a:rPr lang="en-US" i="1" smtClean="0">
                                <a:latin typeface="Cambria Math"/>
                                <a:ea typeface="Cambria Math"/>
                              </a:rPr>
                              <m:t>𝜋</m:t>
                            </m:r>
                          </m:num>
                          <m:den>
                            <m:r>
                              <a:rPr lang="en-US" b="0" i="1" smtClean="0">
                                <a:latin typeface="Cambria Math"/>
                              </a:rPr>
                              <m:t>6</m:t>
                            </m:r>
                          </m:den>
                        </m:f>
                      </m:sup>
                      <m:e>
                        <m:sSup>
                          <m:sSupPr>
                            <m:ctrlPr>
                              <a:rPr lang="en-US" i="1" smtClean="0">
                                <a:latin typeface="Cambria Math"/>
                              </a:rPr>
                            </m:ctrlPr>
                          </m:sSupPr>
                          <m:e>
                            <m:r>
                              <a:rPr lang="en-US" b="0" i="1" smtClean="0">
                                <a:latin typeface="Cambria Math"/>
                              </a:rPr>
                              <m:t>𝑠𝑖𝑛</m:t>
                            </m:r>
                          </m:e>
                          <m:sup>
                            <m:r>
                              <a:rPr lang="en-US" b="0" i="1" smtClean="0">
                                <a:latin typeface="Cambria Math"/>
                              </a:rPr>
                              <m:t>6</m:t>
                            </m:r>
                          </m:sup>
                        </m:sSup>
                        <m:r>
                          <a:rPr lang="en-US" b="0" i="1" smtClean="0">
                            <a:latin typeface="Cambria Math"/>
                          </a:rPr>
                          <m:t>3</m:t>
                        </m:r>
                        <m:r>
                          <a:rPr lang="en-US" b="0" i="1" smtClean="0">
                            <a:latin typeface="Cambria Math"/>
                          </a:rPr>
                          <m:t>𝑦</m:t>
                        </m:r>
                        <m:sSup>
                          <m:sSupPr>
                            <m:ctrlPr>
                              <a:rPr lang="en-US" b="0" i="1" smtClean="0">
                                <a:latin typeface="Cambria Math"/>
                              </a:rPr>
                            </m:ctrlPr>
                          </m:sSupPr>
                          <m:e>
                            <m:r>
                              <a:rPr lang="en-US" b="0" i="1" smtClean="0">
                                <a:latin typeface="Cambria Math"/>
                              </a:rPr>
                              <m:t>𝑐𝑜𝑠</m:t>
                            </m:r>
                          </m:e>
                          <m:sup>
                            <m:r>
                              <a:rPr lang="en-US" b="0" i="1" smtClean="0">
                                <a:latin typeface="Cambria Math"/>
                              </a:rPr>
                              <m:t>3</m:t>
                            </m:r>
                          </m:sup>
                        </m:sSup>
                        <m:r>
                          <a:rPr lang="en-US" b="0" i="1" smtClean="0">
                            <a:latin typeface="Cambria Math"/>
                          </a:rPr>
                          <m:t>3</m:t>
                        </m:r>
                        <m:r>
                          <a:rPr lang="en-US" b="0" i="1" smtClean="0">
                            <a:latin typeface="Cambria Math"/>
                          </a:rPr>
                          <m:t>𝑦𝑑𝑦</m:t>
                        </m:r>
                      </m:e>
                    </m:nary>
                  </m:oMath>
                </a14:m>
                <a:endParaRPr lang="en-US" dirty="0" smtClean="0"/>
              </a:p>
              <a:p>
                <a:pPr marL="514350" indent="-514350">
                  <a:buAutoNum type="arabicPeriod"/>
                </a:pPr>
                <a14:m>
                  <m:oMath xmlns:m="http://schemas.openxmlformats.org/officeDocument/2006/math">
                    <m:nary>
                      <m:naryPr>
                        <m:ctrlPr>
                          <a:rPr lang="en-US" i="1" smtClean="0">
                            <a:latin typeface="Cambria Math"/>
                          </a:rPr>
                        </m:ctrlPr>
                      </m:naryPr>
                      <m:sub>
                        <m:r>
                          <m:rPr>
                            <m:brk m:alnAt="23"/>
                          </m:rPr>
                          <a:rPr lang="en-US" b="0" i="1" smtClean="0">
                            <a:latin typeface="Cambria Math"/>
                          </a:rPr>
                          <m:t>0</m:t>
                        </m:r>
                      </m:sub>
                      <m:sup>
                        <m:f>
                          <m:fPr>
                            <m:ctrlPr>
                              <a:rPr lang="en-US" i="1" smtClean="0">
                                <a:latin typeface="Cambria Math"/>
                              </a:rPr>
                            </m:ctrlPr>
                          </m:fPr>
                          <m:num>
                            <m:r>
                              <a:rPr lang="en-US" i="1" smtClean="0">
                                <a:latin typeface="Cambria Math"/>
                                <a:ea typeface="Cambria Math"/>
                              </a:rPr>
                              <m:t>𝜋</m:t>
                            </m:r>
                          </m:num>
                          <m:den>
                            <m:r>
                              <a:rPr lang="en-US" b="0" i="1" smtClean="0">
                                <a:latin typeface="Cambria Math"/>
                              </a:rPr>
                              <m:t>3</m:t>
                            </m:r>
                          </m:den>
                        </m:f>
                      </m:sup>
                      <m:e>
                        <m:sSup>
                          <m:sSupPr>
                            <m:ctrlPr>
                              <a:rPr lang="en-US" i="1" smtClean="0">
                                <a:latin typeface="Cambria Math"/>
                              </a:rPr>
                            </m:ctrlPr>
                          </m:sSupPr>
                          <m:e>
                            <m:r>
                              <a:rPr lang="en-US" b="0" i="1" smtClean="0">
                                <a:latin typeface="Cambria Math"/>
                              </a:rPr>
                              <m:t>𝑠𝑖𝑛</m:t>
                            </m:r>
                          </m:e>
                          <m:sup>
                            <m:r>
                              <a:rPr lang="en-US" b="0" i="1" smtClean="0">
                                <a:latin typeface="Cambria Math"/>
                              </a:rPr>
                              <m:t>2</m:t>
                            </m:r>
                          </m:sup>
                        </m:sSup>
                        <m:f>
                          <m:fPr>
                            <m:ctrlPr>
                              <a:rPr lang="en-US" i="1" smtClean="0">
                                <a:latin typeface="Cambria Math"/>
                              </a:rPr>
                            </m:ctrlPr>
                          </m:fPr>
                          <m:num>
                            <m:r>
                              <a:rPr lang="en-US" b="0" i="1" smtClean="0">
                                <a:latin typeface="Cambria Math"/>
                              </a:rPr>
                              <m:t>3</m:t>
                            </m:r>
                            <m:r>
                              <a:rPr lang="en-US" b="0" i="1" smtClean="0">
                                <a:latin typeface="Cambria Math"/>
                              </a:rPr>
                              <m:t>𝑥</m:t>
                            </m:r>
                          </m:num>
                          <m:den>
                            <m:r>
                              <a:rPr lang="en-US" b="0" i="1" smtClean="0">
                                <a:latin typeface="Cambria Math"/>
                              </a:rPr>
                              <m:t>2</m:t>
                            </m:r>
                          </m:den>
                        </m:f>
                        <m:sSup>
                          <m:sSupPr>
                            <m:ctrlPr>
                              <a:rPr lang="en-US" i="1" smtClean="0">
                                <a:latin typeface="Cambria Math"/>
                              </a:rPr>
                            </m:ctrlPr>
                          </m:sSupPr>
                          <m:e>
                            <m:r>
                              <a:rPr lang="en-US" b="0" i="1" smtClean="0">
                                <a:latin typeface="Cambria Math"/>
                              </a:rPr>
                              <m:t>𝑐𝑜𝑠</m:t>
                            </m:r>
                          </m:e>
                          <m:sup>
                            <m:r>
                              <a:rPr lang="en-US" b="0" i="1" smtClean="0">
                                <a:latin typeface="Cambria Math"/>
                              </a:rPr>
                              <m:t>2</m:t>
                            </m:r>
                          </m:sup>
                        </m:sSup>
                        <m:f>
                          <m:fPr>
                            <m:ctrlPr>
                              <a:rPr lang="en-US" i="1" smtClean="0">
                                <a:latin typeface="Cambria Math"/>
                              </a:rPr>
                            </m:ctrlPr>
                          </m:fPr>
                          <m:num>
                            <m:r>
                              <a:rPr lang="en-US" b="0" i="1" smtClean="0">
                                <a:latin typeface="Cambria Math"/>
                              </a:rPr>
                              <m:t>3</m:t>
                            </m:r>
                            <m:r>
                              <a:rPr lang="en-US" b="0" i="1" smtClean="0">
                                <a:latin typeface="Cambria Math"/>
                              </a:rPr>
                              <m:t>𝑥</m:t>
                            </m:r>
                          </m:num>
                          <m:den>
                            <m:r>
                              <a:rPr lang="en-US" b="0" i="1" smtClean="0">
                                <a:latin typeface="Cambria Math"/>
                              </a:rPr>
                              <m:t>2</m:t>
                            </m:r>
                          </m:den>
                        </m:f>
                        <m:r>
                          <a:rPr lang="en-US" b="0" i="1" smtClean="0">
                            <a:latin typeface="Cambria Math"/>
                          </a:rPr>
                          <m:t>𝑑𝑥</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638800"/>
              </a:xfrm>
              <a:blipFill rotWithShape="1">
                <a:blip r:embed="rId2"/>
                <a:stretch>
                  <a:fillRect l="-1926" t="-1405"/>
                </a:stretch>
              </a:blipFill>
            </p:spPr>
            <p:txBody>
              <a:bodyPr/>
              <a:lstStyle/>
              <a:p>
                <a:r>
                  <a:rPr lang="en-US">
                    <a:noFill/>
                  </a:rPr>
                  <a:t> </a:t>
                </a:r>
              </a:p>
            </p:txBody>
          </p:sp>
        </mc:Fallback>
      </mc:AlternateContent>
    </p:spTree>
    <p:extLst>
      <p:ext uri="{BB962C8B-B14F-4D97-AF65-F5344CB8AC3E}">
        <p14:creationId xmlns="" xmlns:p14="http://schemas.microsoft.com/office/powerpoint/2010/main" val="149937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lstStyle/>
          <a:p>
            <a:r>
              <a:rPr lang="en-US" sz="4000" b="1" dirty="0" smtClean="0"/>
              <a:t>    POWERS OF TANGENT AND SECANT </a:t>
            </a:r>
            <a:r>
              <a:rPr lang="en-US" sz="4000" b="1" dirty="0"/>
              <a:t/>
            </a:r>
            <a:br>
              <a:rPr lang="en-US" sz="4000" b="1" dirty="0"/>
            </a:br>
            <a:r>
              <a:rPr lang="en-US" sz="4000" b="1" dirty="0"/>
              <a:t>         </a:t>
            </a:r>
            <a:r>
              <a:rPr lang="en-US" sz="4000" b="1" dirty="0" smtClean="0"/>
              <a:t>(COTANGENT AND COSECANT)</a:t>
            </a:r>
            <a:r>
              <a:rPr lang="en-US" sz="4000" b="1" u="sng" dirty="0"/>
              <a:t/>
            </a:r>
            <a:br>
              <a:rPr lang="en-US" sz="4000" b="1" u="sng" dirty="0"/>
            </a:br>
            <a:endParaRPr lang="en-US" sz="4000"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152400" y="1371600"/>
                <a:ext cx="8763000" cy="5334000"/>
              </a:xfrm>
            </p:spPr>
            <p:txBody>
              <a:bodyPr/>
              <a:lstStyle/>
              <a:p>
                <a:pPr marL="0" indent="0">
                  <a:buNone/>
                </a:pPr>
                <a:r>
                  <a:rPr lang="en-PH" b="1" dirty="0" smtClean="0"/>
                  <a:t>I.     </a:t>
                </a:r>
                <a14:m>
                  <m:oMath xmlns:m="http://schemas.openxmlformats.org/officeDocument/2006/math">
                    <m:nary>
                      <m:naryPr>
                        <m:limLoc m:val="undOvr"/>
                        <m:subHide m:val="on"/>
                        <m:supHide m:val="on"/>
                        <m:ctrlPr>
                          <a:rPr lang="en-PH" b="1" i="1" smtClean="0">
                            <a:latin typeface="Cambria Math"/>
                          </a:rPr>
                        </m:ctrlPr>
                      </m:naryPr>
                      <m:sub/>
                      <m:sup/>
                      <m:e>
                        <m:sSup>
                          <m:sSupPr>
                            <m:ctrlPr>
                              <a:rPr lang="en-PH" b="1" i="1">
                                <a:latin typeface="Cambria Math"/>
                              </a:rPr>
                            </m:ctrlPr>
                          </m:sSupPr>
                          <m:e>
                            <m:r>
                              <a:rPr lang="en-PH" b="1" i="1">
                                <a:latin typeface="Cambria Math"/>
                              </a:rPr>
                              <m:t>𝒕𝒂𝒏</m:t>
                            </m:r>
                          </m:e>
                          <m:sup>
                            <m:r>
                              <a:rPr lang="en-PH" b="1" i="1">
                                <a:latin typeface="Cambria Math"/>
                              </a:rPr>
                              <m:t>𝒏</m:t>
                            </m:r>
                          </m:sup>
                        </m:sSup>
                        <m:r>
                          <a:rPr lang="en-PH" b="1" i="1">
                            <a:latin typeface="Cambria Math"/>
                            <a:ea typeface="Cambria Math"/>
                          </a:rPr>
                          <m:t>𝜽</m:t>
                        </m:r>
                        <m:r>
                          <a:rPr lang="en-PH" b="1" i="1">
                            <a:latin typeface="Cambria Math"/>
                            <a:ea typeface="Cambria Math"/>
                          </a:rPr>
                          <m:t> </m:t>
                        </m:r>
                        <m:r>
                          <a:rPr lang="en-PH" b="1" i="1">
                            <a:latin typeface="Cambria Math"/>
                            <a:ea typeface="Cambria Math"/>
                          </a:rPr>
                          <m:t>𝒅</m:t>
                        </m:r>
                        <m:r>
                          <a:rPr lang="en-PH" b="1" i="1">
                            <a:latin typeface="Cambria Math"/>
                            <a:ea typeface="Cambria Math"/>
                          </a:rPr>
                          <m:t>𝜽</m:t>
                        </m:r>
                      </m:e>
                    </m:nary>
                  </m:oMath>
                </a14:m>
                <a:r>
                  <a:rPr lang="en-PH" b="1" dirty="0"/>
                  <a:t>   or  </a:t>
                </a:r>
                <a14:m>
                  <m:oMath xmlns:m="http://schemas.openxmlformats.org/officeDocument/2006/math">
                    <m:nary>
                      <m:naryPr>
                        <m:limLoc m:val="undOvr"/>
                        <m:subHide m:val="on"/>
                        <m:supHide m:val="on"/>
                        <m:ctrlPr>
                          <a:rPr lang="en-PH" b="1" i="1">
                            <a:latin typeface="Cambria Math"/>
                          </a:rPr>
                        </m:ctrlPr>
                      </m:naryPr>
                      <m:sub/>
                      <m:sup/>
                      <m:e>
                        <m:sSup>
                          <m:sSupPr>
                            <m:ctrlPr>
                              <a:rPr lang="en-PH" b="1" i="1">
                                <a:latin typeface="Cambria Math"/>
                              </a:rPr>
                            </m:ctrlPr>
                          </m:sSupPr>
                          <m:e>
                            <m:r>
                              <a:rPr lang="en-PH" b="1" i="1">
                                <a:latin typeface="Cambria Math"/>
                              </a:rPr>
                              <m:t>𝒄𝒐𝒕</m:t>
                            </m:r>
                          </m:e>
                          <m:sup>
                            <m:r>
                              <a:rPr lang="en-PH" b="1" i="1">
                                <a:latin typeface="Cambria Math"/>
                              </a:rPr>
                              <m:t>𝒏</m:t>
                            </m:r>
                          </m:sup>
                        </m:sSup>
                        <m:r>
                          <a:rPr lang="en-PH" b="1" i="1">
                            <a:latin typeface="Cambria Math"/>
                            <a:ea typeface="Cambria Math"/>
                          </a:rPr>
                          <m:t>𝜽</m:t>
                        </m:r>
                        <m:r>
                          <a:rPr lang="en-PH" b="1" i="1">
                            <a:latin typeface="Cambria Math"/>
                            <a:ea typeface="Cambria Math"/>
                          </a:rPr>
                          <m:t> </m:t>
                        </m:r>
                        <m:r>
                          <a:rPr lang="en-PH" b="1" i="1">
                            <a:latin typeface="Cambria Math"/>
                            <a:ea typeface="Cambria Math"/>
                          </a:rPr>
                          <m:t>𝒅</m:t>
                        </m:r>
                        <m:r>
                          <a:rPr lang="en-PH" b="1" i="1">
                            <a:latin typeface="Cambria Math"/>
                            <a:ea typeface="Cambria Math"/>
                          </a:rPr>
                          <m:t>𝜽</m:t>
                        </m:r>
                      </m:e>
                    </m:nary>
                  </m:oMath>
                </a14:m>
                <a:r>
                  <a:rPr lang="en-PH" dirty="0" smtClean="0"/>
                  <a:t>                      where  </a:t>
                </a:r>
                <a:r>
                  <a:rPr lang="en-PH" dirty="0"/>
                  <a:t>n is a positive integer.  </a:t>
                </a:r>
                <a:r>
                  <a:rPr lang="en-PH" dirty="0" smtClean="0"/>
                  <a:t> When </a:t>
                </a:r>
                <a:r>
                  <a:rPr lang="en-PH" dirty="0"/>
                  <a:t>n=1 </a:t>
                </a:r>
              </a:p>
              <a:p>
                <a:pPr marL="0" indent="0">
                  <a:buNone/>
                </a:pPr>
                <a:r>
                  <a:rPr lang="en-PH" dirty="0"/>
                  <a:t/>
                </a:r>
                <a14:m>
                  <m:oMath xmlns:m="http://schemas.openxmlformats.org/officeDocument/2006/math">
                    <m:nary>
                      <m:naryPr>
                        <m:limLoc m:val="undOvr"/>
                        <m:subHide m:val="on"/>
                        <m:supHide m:val="on"/>
                        <m:ctrlPr>
                          <a:rPr lang="en-PH" b="1" i="1">
                            <a:latin typeface="Cambria Math"/>
                          </a:rPr>
                        </m:ctrlPr>
                      </m:naryPr>
                      <m:sub/>
                      <m:sup/>
                      <m:e>
                        <m:sSup>
                          <m:sSupPr>
                            <m:ctrlPr>
                              <a:rPr lang="en-PH" b="1" i="1">
                                <a:latin typeface="Cambria Math"/>
                              </a:rPr>
                            </m:ctrlPr>
                          </m:sSupPr>
                          <m:e>
                            <m:r>
                              <a:rPr lang="en-PH" b="1" i="1">
                                <a:latin typeface="Cambria Math"/>
                              </a:rPr>
                              <m:t>𝒕𝒂𝒏</m:t>
                            </m:r>
                          </m:e>
                          <m:sup>
                            <m:r>
                              <a:rPr lang="en-PH" b="1" i="1">
                                <a:latin typeface="Cambria Math"/>
                              </a:rPr>
                              <m:t>𝒏</m:t>
                            </m:r>
                          </m:sup>
                        </m:sSup>
                        <m:r>
                          <a:rPr lang="en-PH" b="1" i="1">
                            <a:latin typeface="Cambria Math"/>
                            <a:ea typeface="Cambria Math"/>
                          </a:rPr>
                          <m:t>𝜽</m:t>
                        </m:r>
                        <m:r>
                          <a:rPr lang="en-PH" b="1" i="1">
                            <a:latin typeface="Cambria Math"/>
                            <a:ea typeface="Cambria Math"/>
                          </a:rPr>
                          <m:t> </m:t>
                        </m:r>
                        <m:r>
                          <a:rPr lang="en-PH" b="1" i="1">
                            <a:latin typeface="Cambria Math"/>
                            <a:ea typeface="Cambria Math"/>
                          </a:rPr>
                          <m:t>𝒅</m:t>
                        </m:r>
                        <m:r>
                          <a:rPr lang="en-PH" b="1" i="1">
                            <a:latin typeface="Cambria Math"/>
                            <a:ea typeface="Cambria Math"/>
                          </a:rPr>
                          <m:t>𝜽</m:t>
                        </m:r>
                      </m:e>
                    </m:nary>
                  </m:oMath>
                </a14:m>
                <a:r>
                  <a:rPr lang="en-PH" dirty="0"/>
                  <a:t/>
                </a:r>
                <a:r>
                  <a:rPr lang="en-PH" b="1" i="1" dirty="0"/>
                  <a:t>= - </a:t>
                </a:r>
                <a:r>
                  <a:rPr lang="en-PH" b="1" i="1" dirty="0" err="1"/>
                  <a:t>ln</a:t>
                </a:r>
                <a:r>
                  <a:rPr lang="en-PH" b="1" i="1" dirty="0"/>
                  <a:t/>
                </a:r>
                <a14:m>
                  <m:oMath xmlns:m="http://schemas.openxmlformats.org/officeDocument/2006/math">
                    <m:func>
                      <m:funcPr>
                        <m:ctrlPr>
                          <a:rPr lang="en-PH" b="1" i="1">
                            <a:latin typeface="Cambria Math"/>
                          </a:rPr>
                        </m:ctrlPr>
                      </m:funcPr>
                      <m:fName>
                        <m:r>
                          <a:rPr lang="en-PH" b="1" i="1">
                            <a:latin typeface="Cambria Math"/>
                          </a:rPr>
                          <m:t>𝒄𝒐𝒔</m:t>
                        </m:r>
                      </m:fName>
                      <m:e>
                        <m:r>
                          <a:rPr lang="en-PH" b="1" i="1">
                            <a:latin typeface="Cambria Math"/>
                            <a:ea typeface="Cambria Math"/>
                          </a:rPr>
                          <m:t>𝜽</m:t>
                        </m:r>
                        <m:r>
                          <a:rPr lang="en-PH" b="1" i="1">
                            <a:latin typeface="Cambria Math"/>
                            <a:ea typeface="Cambria Math"/>
                          </a:rPr>
                          <m:t> </m:t>
                        </m:r>
                      </m:e>
                    </m:func>
                  </m:oMath>
                </a14:m>
                <a:r>
                  <a:rPr lang="en-PH" b="1" i="1" dirty="0"/>
                  <a:t>  + c</a:t>
                </a:r>
              </a:p>
              <a:p>
                <a:pPr marL="0" indent="0">
                  <a:buNone/>
                </a:pPr>
                <a14:m>
                  <m:oMath xmlns:m="http://schemas.openxmlformats.org/officeDocument/2006/math">
                    <m:r>
                      <a:rPr lang="en-PH" b="1" i="1">
                        <a:latin typeface="Cambria Math"/>
                      </a:rPr>
                      <m:t>              </m:t>
                    </m:r>
                    <m:nary>
                      <m:naryPr>
                        <m:limLoc m:val="undOvr"/>
                        <m:subHide m:val="on"/>
                        <m:supHide m:val="on"/>
                        <m:ctrlPr>
                          <a:rPr lang="en-PH" b="1" i="1">
                            <a:latin typeface="Cambria Math"/>
                          </a:rPr>
                        </m:ctrlPr>
                      </m:naryPr>
                      <m:sub/>
                      <m:sup/>
                      <m:e>
                        <m:sSup>
                          <m:sSupPr>
                            <m:ctrlPr>
                              <a:rPr lang="en-PH" b="1" i="1">
                                <a:latin typeface="Cambria Math"/>
                              </a:rPr>
                            </m:ctrlPr>
                          </m:sSupPr>
                          <m:e>
                            <m:r>
                              <a:rPr lang="en-PH" b="1" i="1">
                                <a:latin typeface="Cambria Math"/>
                              </a:rPr>
                              <m:t>𝒄𝒐𝒕</m:t>
                            </m:r>
                          </m:e>
                          <m:sup>
                            <m:r>
                              <a:rPr lang="en-PH" b="1" i="1">
                                <a:latin typeface="Cambria Math"/>
                              </a:rPr>
                              <m:t>𝒏</m:t>
                            </m:r>
                          </m:sup>
                        </m:sSup>
                        <m:r>
                          <a:rPr lang="en-PH" b="1" i="1">
                            <a:latin typeface="Cambria Math"/>
                            <a:ea typeface="Cambria Math"/>
                          </a:rPr>
                          <m:t>𝜽</m:t>
                        </m:r>
                        <m:r>
                          <a:rPr lang="en-PH" b="1" i="1">
                            <a:latin typeface="Cambria Math"/>
                            <a:ea typeface="Cambria Math"/>
                          </a:rPr>
                          <m:t> </m:t>
                        </m:r>
                        <m:r>
                          <a:rPr lang="en-PH" b="1" i="1">
                            <a:latin typeface="Cambria Math"/>
                            <a:ea typeface="Cambria Math"/>
                          </a:rPr>
                          <m:t>𝒅</m:t>
                        </m:r>
                        <m:r>
                          <a:rPr lang="en-PH" b="1" i="1">
                            <a:latin typeface="Cambria Math"/>
                            <a:ea typeface="Cambria Math"/>
                          </a:rPr>
                          <m:t>𝜽</m:t>
                        </m:r>
                      </m:e>
                    </m:nary>
                  </m:oMath>
                </a14:m>
                <a:r>
                  <a:rPr lang="en-PH" b="1" i="1" dirty="0"/>
                  <a:t>  =ln sin </a:t>
                </a:r>
                <a14:m>
                  <m:oMath xmlns:m="http://schemas.openxmlformats.org/officeDocument/2006/math">
                    <m:r>
                      <a:rPr lang="en-PH" b="1" i="1">
                        <a:latin typeface="Cambria Math"/>
                        <a:ea typeface="Cambria Math"/>
                      </a:rPr>
                      <m:t>𝜽</m:t>
                    </m:r>
                  </m:oMath>
                </a14:m>
                <a:r>
                  <a:rPr lang="en-PH" b="1" i="1" dirty="0"/>
                  <a:t>  + c</a:t>
                </a:r>
                <a:endParaRPr lang="en-PH" b="1" i="1" dirty="0"/>
              </a:p>
              <a:p>
                <a:pPr marL="0" indent="0">
                  <a:buNone/>
                </a:pPr>
                <a:r>
                  <a:rPr lang="en-PH" dirty="0"/>
                  <a:t>When n</a:t>
                </a:r>
                <a14:m>
                  <m:oMath xmlns:m="http://schemas.openxmlformats.org/officeDocument/2006/math">
                    <m:r>
                      <a:rPr lang="en-PH" i="1">
                        <a:latin typeface="Cambria Math"/>
                        <a:ea typeface="Cambria Math"/>
                      </a:rPr>
                      <m:t>≥1</m:t>
                    </m:r>
                    <m:r>
                      <a:rPr lang="en-PH">
                        <a:latin typeface="Cambria Math"/>
                        <a:ea typeface="Cambria Math"/>
                      </a:rPr>
                      <m:t>, </m:t>
                    </m:r>
                  </m:oMath>
                </a14:m>
                <a:r>
                  <a:rPr lang="en-PH" dirty="0"/>
                  <a:t>we  set </a:t>
                </a:r>
                <a14:m>
                  <m:oMath xmlns:m="http://schemas.openxmlformats.org/officeDocument/2006/math">
                    <m:sSup>
                      <m:sSupPr>
                        <m:ctrlPr>
                          <a:rPr lang="en-PH" i="1">
                            <a:latin typeface="Cambria Math"/>
                          </a:rPr>
                        </m:ctrlPr>
                      </m:sSupPr>
                      <m:e>
                        <m:r>
                          <a:rPr lang="en-PH" i="1">
                            <a:latin typeface="Cambria Math"/>
                          </a:rPr>
                          <m:t>𝑡𝑎𝑛</m:t>
                        </m:r>
                      </m:e>
                      <m:sup>
                        <m:r>
                          <a:rPr lang="en-PH" i="1">
                            <a:latin typeface="Cambria Math"/>
                          </a:rPr>
                          <m:t>𝑛</m:t>
                        </m:r>
                      </m:sup>
                    </m:sSup>
                    <m:r>
                      <a:rPr lang="en-PH" i="1">
                        <a:latin typeface="Cambria Math"/>
                        <a:ea typeface="Cambria Math"/>
                      </a:rPr>
                      <m:t>𝜃</m:t>
                    </m:r>
                  </m:oMath>
                </a14:m>
                <a:r>
                  <a:rPr lang="en-PH" dirty="0"/>
                  <a:t> equal to </a:t>
                </a:r>
                <a14:m>
                  <m:oMath xmlns:m="http://schemas.openxmlformats.org/officeDocument/2006/math">
                    <m:sSup>
                      <m:sSupPr>
                        <m:ctrlPr>
                          <a:rPr lang="en-PH" i="1">
                            <a:latin typeface="Cambria Math"/>
                          </a:rPr>
                        </m:ctrlPr>
                      </m:sSupPr>
                      <m:e>
                        <m:r>
                          <a:rPr lang="en-PH" i="1">
                            <a:latin typeface="Cambria Math"/>
                          </a:rPr>
                          <m:t>𝑡𝑎𝑛</m:t>
                        </m:r>
                      </m:e>
                      <m:sup>
                        <m:r>
                          <a:rPr lang="en-PH" i="1">
                            <a:latin typeface="Cambria Math"/>
                          </a:rPr>
                          <m:t>𝑛</m:t>
                        </m:r>
                        <m:r>
                          <a:rPr lang="en-PH" i="1">
                            <a:latin typeface="Cambria Math"/>
                          </a:rPr>
                          <m:t>−2</m:t>
                        </m:r>
                      </m:sup>
                    </m:sSup>
                    <m:r>
                      <a:rPr lang="en-PH" i="1">
                        <a:latin typeface="Cambria Math"/>
                        <a:ea typeface="Cambria Math"/>
                      </a:rPr>
                      <m:t>𝜃</m:t>
                    </m:r>
                    <m:r>
                      <a:rPr lang="en-PH" i="1">
                        <a:latin typeface="Cambria Math"/>
                        <a:ea typeface="Cambria Math"/>
                      </a:rPr>
                      <m:t> </m:t>
                    </m:r>
                    <m:sSup>
                      <m:sSupPr>
                        <m:ctrlPr>
                          <a:rPr lang="en-PH" i="1">
                            <a:latin typeface="Cambria Math"/>
                            <a:ea typeface="Cambria Math"/>
                          </a:rPr>
                        </m:ctrlPr>
                      </m:sSupPr>
                      <m:e>
                        <m:r>
                          <a:rPr lang="en-PH" i="1">
                            <a:latin typeface="Cambria Math"/>
                            <a:ea typeface="Cambria Math"/>
                          </a:rPr>
                          <m:t>𝑡𝑎𝑛</m:t>
                        </m:r>
                      </m:e>
                      <m:sup>
                        <m:r>
                          <a:rPr lang="en-PH" i="1">
                            <a:latin typeface="Cambria Math"/>
                            <a:ea typeface="Cambria Math"/>
                          </a:rPr>
                          <m:t>2</m:t>
                        </m:r>
                      </m:sup>
                    </m:sSup>
                    <m:r>
                      <a:rPr lang="en-PH" i="1">
                        <a:latin typeface="Cambria Math"/>
                        <a:ea typeface="Cambria Math"/>
                      </a:rPr>
                      <m:t>𝜃</m:t>
                    </m:r>
                    <m:d>
                      <m:dPr>
                        <m:ctrlPr>
                          <a:rPr lang="en-PH" i="1">
                            <a:latin typeface="Cambria Math"/>
                            <a:ea typeface="Cambria Math"/>
                          </a:rPr>
                        </m:ctrlPr>
                      </m:dPr>
                      <m:e>
                        <m:r>
                          <a:rPr lang="en-PH" i="1">
                            <a:latin typeface="Cambria Math"/>
                            <a:ea typeface="Cambria Math"/>
                          </a:rPr>
                          <m:t>𝑜𝑟</m:t>
                        </m:r>
                        <m:r>
                          <a:rPr lang="en-PH" i="1">
                            <a:latin typeface="Cambria Math"/>
                            <a:ea typeface="Cambria Math"/>
                          </a:rPr>
                          <m:t> </m:t>
                        </m:r>
                        <m:sSup>
                          <m:sSupPr>
                            <m:ctrlPr>
                              <a:rPr lang="en-PH" i="1">
                                <a:latin typeface="Cambria Math"/>
                                <a:ea typeface="Cambria Math"/>
                              </a:rPr>
                            </m:ctrlPr>
                          </m:sSupPr>
                          <m:e>
                            <m:r>
                              <a:rPr lang="en-PH" i="1">
                                <a:latin typeface="Cambria Math"/>
                                <a:ea typeface="Cambria Math"/>
                              </a:rPr>
                              <m:t>𝑐𝑜𝑡</m:t>
                            </m:r>
                          </m:e>
                          <m:sup>
                            <m:r>
                              <a:rPr lang="en-PH" i="1">
                                <a:latin typeface="Cambria Math"/>
                                <a:ea typeface="Cambria Math"/>
                              </a:rPr>
                              <m:t>2</m:t>
                            </m:r>
                          </m:sup>
                        </m:sSup>
                        <m:r>
                          <a:rPr lang="en-PH" i="1">
                            <a:latin typeface="Cambria Math"/>
                            <a:ea typeface="Cambria Math"/>
                          </a:rPr>
                          <m:t>𝜃</m:t>
                        </m:r>
                        <m:r>
                          <a:rPr lang="en-PH" i="1">
                            <a:latin typeface="Cambria Math"/>
                            <a:ea typeface="Cambria Math"/>
                          </a:rPr>
                          <m:t> </m:t>
                        </m:r>
                        <m:r>
                          <a:rPr lang="en-PH" i="1">
                            <a:latin typeface="Cambria Math"/>
                            <a:ea typeface="Cambria Math"/>
                          </a:rPr>
                          <m:t>𝑏𝑦</m:t>
                        </m:r>
                        <m:r>
                          <a:rPr lang="en-PH" i="1">
                            <a:latin typeface="Cambria Math"/>
                            <a:ea typeface="Cambria Math"/>
                          </a:rPr>
                          <m:t> </m:t>
                        </m:r>
                        <m:sSup>
                          <m:sSupPr>
                            <m:ctrlPr>
                              <a:rPr lang="en-PH" i="1">
                                <a:latin typeface="Cambria Math"/>
                                <a:ea typeface="Cambria Math"/>
                              </a:rPr>
                            </m:ctrlPr>
                          </m:sSupPr>
                          <m:e>
                            <m:r>
                              <a:rPr lang="en-PH" i="1">
                                <a:latin typeface="Cambria Math"/>
                                <a:ea typeface="Cambria Math"/>
                              </a:rPr>
                              <m:t>𝑐𝑜𝑡</m:t>
                            </m:r>
                          </m:e>
                          <m:sup>
                            <m:r>
                              <a:rPr lang="en-PH" i="1">
                                <a:latin typeface="Cambria Math"/>
                                <a:ea typeface="Cambria Math"/>
                              </a:rPr>
                              <m:t>𝑛</m:t>
                            </m:r>
                            <m:r>
                              <a:rPr lang="en-PH" i="1">
                                <a:latin typeface="Cambria Math"/>
                                <a:ea typeface="Cambria Math"/>
                              </a:rPr>
                              <m:t>−2</m:t>
                            </m:r>
                          </m:sup>
                        </m:sSup>
                        <m:r>
                          <a:rPr lang="en-PH" i="1">
                            <a:latin typeface="Cambria Math"/>
                            <a:ea typeface="Cambria Math"/>
                          </a:rPr>
                          <m:t>𝜃</m:t>
                        </m:r>
                        <m:sSup>
                          <m:sSupPr>
                            <m:ctrlPr>
                              <a:rPr lang="en-PH" i="1">
                                <a:latin typeface="Cambria Math"/>
                                <a:ea typeface="Cambria Math"/>
                              </a:rPr>
                            </m:ctrlPr>
                          </m:sSupPr>
                          <m:e>
                            <m:r>
                              <a:rPr lang="en-PH" i="1">
                                <a:latin typeface="Cambria Math"/>
                                <a:ea typeface="Cambria Math"/>
                              </a:rPr>
                              <m:t>𝑐𝑜𝑡</m:t>
                            </m:r>
                          </m:e>
                          <m:sup>
                            <m:r>
                              <a:rPr lang="en-PH" i="1">
                                <a:latin typeface="Cambria Math"/>
                                <a:ea typeface="Cambria Math"/>
                              </a:rPr>
                              <m:t>2</m:t>
                            </m:r>
                          </m:sup>
                        </m:sSup>
                        <m:r>
                          <a:rPr lang="en-PH" i="1">
                            <a:latin typeface="Cambria Math"/>
                            <a:ea typeface="Cambria Math"/>
                          </a:rPr>
                          <m:t>𝜃</m:t>
                        </m:r>
                      </m:e>
                    </m:d>
                    <m:r>
                      <a:rPr lang="en-PH" i="1">
                        <a:latin typeface="Cambria Math"/>
                        <a:ea typeface="Cambria Math"/>
                      </a:rPr>
                      <m:t>,</m:t>
                    </m:r>
                  </m:oMath>
                </a14:m>
                <a:endParaRPr lang="en-PH" dirty="0">
                  <a:ea typeface="Cambria Math"/>
                </a:endParaRPr>
              </a:p>
              <a:p>
                <a:pPr marL="0" indent="0">
                  <a:buNone/>
                </a:pPr>
                <a:r>
                  <a:rPr lang="en-PH" dirty="0" smtClean="0"/>
                  <a:t>replace </a:t>
                </a:r>
                <a14:m>
                  <m:oMath xmlns:m="http://schemas.openxmlformats.org/officeDocument/2006/math">
                    <m:sSup>
                      <m:sSupPr>
                        <m:ctrlPr>
                          <a:rPr lang="en-PH" i="1">
                            <a:latin typeface="Cambria Math"/>
                          </a:rPr>
                        </m:ctrlPr>
                      </m:sSupPr>
                      <m:e>
                        <m:r>
                          <a:rPr lang="en-PH" i="1">
                            <a:latin typeface="Cambria Math"/>
                          </a:rPr>
                          <m:t>𝑡𝑎𝑛</m:t>
                        </m:r>
                      </m:e>
                      <m:sup>
                        <m:r>
                          <a:rPr lang="en-PH" i="1">
                            <a:latin typeface="Cambria Math"/>
                          </a:rPr>
                          <m:t>2</m:t>
                        </m:r>
                      </m:sup>
                    </m:sSup>
                    <m:r>
                      <a:rPr lang="en-PH" i="1">
                        <a:latin typeface="Cambria Math"/>
                        <a:ea typeface="Cambria Math"/>
                      </a:rPr>
                      <m:t>𝜃</m:t>
                    </m:r>
                    <m:r>
                      <a:rPr lang="en-PH" i="1">
                        <a:latin typeface="Cambria Math"/>
                        <a:ea typeface="Cambria Math"/>
                      </a:rPr>
                      <m:t> </m:t>
                    </m:r>
                    <m:r>
                      <a:rPr lang="en-PH" i="1">
                        <a:latin typeface="Cambria Math"/>
                        <a:ea typeface="Cambria Math"/>
                      </a:rPr>
                      <m:t>𝑏𝑦</m:t>
                    </m:r>
                    <m:r>
                      <a:rPr lang="en-PH" i="1">
                        <a:latin typeface="Cambria Math"/>
                        <a:ea typeface="Cambria Math"/>
                      </a:rPr>
                      <m:t> </m:t>
                    </m:r>
                    <m:d>
                      <m:dPr>
                        <m:ctrlPr>
                          <a:rPr lang="en-PH" i="1">
                            <a:latin typeface="Cambria Math"/>
                            <a:ea typeface="Cambria Math"/>
                          </a:rPr>
                        </m:ctrlPr>
                      </m:dPr>
                      <m:e>
                        <m:sSup>
                          <m:sSupPr>
                            <m:ctrlPr>
                              <a:rPr lang="en-PH" i="1">
                                <a:latin typeface="Cambria Math"/>
                                <a:ea typeface="Cambria Math"/>
                              </a:rPr>
                            </m:ctrlPr>
                          </m:sSupPr>
                          <m:e>
                            <m:r>
                              <a:rPr lang="en-PH" i="1">
                                <a:latin typeface="Cambria Math"/>
                                <a:ea typeface="Cambria Math"/>
                              </a:rPr>
                              <m:t>𝑠𝑒𝑐</m:t>
                            </m:r>
                          </m:e>
                          <m:sup>
                            <m:r>
                              <a:rPr lang="en-PH" i="1">
                                <a:latin typeface="Cambria Math"/>
                                <a:ea typeface="Cambria Math"/>
                              </a:rPr>
                              <m:t>2</m:t>
                            </m:r>
                          </m:sup>
                        </m:sSup>
                        <m:r>
                          <a:rPr lang="en-PH" i="1">
                            <a:latin typeface="Cambria Math"/>
                            <a:ea typeface="Cambria Math"/>
                          </a:rPr>
                          <m:t>𝜃</m:t>
                        </m:r>
                        <m:r>
                          <a:rPr lang="en-PH" i="1">
                            <a:latin typeface="Cambria Math"/>
                            <a:ea typeface="Cambria Math"/>
                          </a:rPr>
                          <m:t>−1</m:t>
                        </m:r>
                      </m:e>
                    </m:d>
                    <m:r>
                      <a:rPr lang="en-PH" i="1">
                        <a:latin typeface="Cambria Math"/>
                        <a:ea typeface="Cambria Math"/>
                      </a:rPr>
                      <m:t> </m:t>
                    </m:r>
                    <m:r>
                      <a:rPr lang="en-PH" i="1">
                        <a:latin typeface="Cambria Math"/>
                        <a:ea typeface="Cambria Math"/>
                      </a:rPr>
                      <m:t>𝑜𝑟</m:t>
                    </m:r>
                    <m:r>
                      <a:rPr lang="en-PH" i="1">
                        <a:latin typeface="Cambria Math"/>
                        <a:ea typeface="Cambria Math"/>
                      </a:rPr>
                      <m:t>   </m:t>
                    </m:r>
                    <m:sSup>
                      <m:sSupPr>
                        <m:ctrlPr>
                          <a:rPr lang="en-PH" i="1">
                            <a:latin typeface="Cambria Math"/>
                            <a:ea typeface="Cambria Math"/>
                          </a:rPr>
                        </m:ctrlPr>
                      </m:sSupPr>
                      <m:e>
                        <m:r>
                          <a:rPr lang="en-PH" i="1">
                            <a:latin typeface="Cambria Math"/>
                            <a:ea typeface="Cambria Math"/>
                          </a:rPr>
                          <m:t>𝑐𝑜𝑡</m:t>
                        </m:r>
                      </m:e>
                      <m:sup>
                        <m:r>
                          <a:rPr lang="en-PH" i="1">
                            <a:latin typeface="Cambria Math"/>
                            <a:ea typeface="Cambria Math"/>
                          </a:rPr>
                          <m:t>2</m:t>
                        </m:r>
                      </m:sup>
                    </m:sSup>
                    <m:r>
                      <a:rPr lang="en-PH" i="1">
                        <a:latin typeface="Cambria Math"/>
                        <a:ea typeface="Cambria Math"/>
                      </a:rPr>
                      <m:t>𝜃</m:t>
                    </m:r>
                    <m:r>
                      <a:rPr lang="en-PH" i="1">
                        <a:latin typeface="Cambria Math"/>
                        <a:ea typeface="Cambria Math"/>
                      </a:rPr>
                      <m:t> </m:t>
                    </m:r>
                  </m:oMath>
                </a14:m>
                <a:r>
                  <a:rPr lang="en-PH" dirty="0"/>
                  <a:t>by</a:t>
                </a:r>
              </a:p>
              <a:p>
                <a:pPr marL="0" indent="0">
                  <a:buNone/>
                </a:pPr>
                <a:r>
                  <a:rPr lang="en-PH" dirty="0"/>
                  <a:t>(</a:t>
                </a:r>
                <a14:m>
                  <m:oMath xmlns:m="http://schemas.openxmlformats.org/officeDocument/2006/math">
                    <m:sSup>
                      <m:sSupPr>
                        <m:ctrlPr>
                          <a:rPr lang="en-PH" i="1">
                            <a:latin typeface="Cambria Math"/>
                          </a:rPr>
                        </m:ctrlPr>
                      </m:sSupPr>
                      <m:e>
                        <m:r>
                          <a:rPr lang="en-PH" i="1">
                            <a:latin typeface="Cambria Math"/>
                          </a:rPr>
                          <m:t>𝑐𝑠𝑐</m:t>
                        </m:r>
                      </m:e>
                      <m:sup>
                        <m:r>
                          <a:rPr lang="en-PH" i="1">
                            <a:latin typeface="Cambria Math"/>
                          </a:rPr>
                          <m:t>2</m:t>
                        </m:r>
                      </m:sup>
                    </m:sSup>
                    <m:r>
                      <a:rPr lang="en-PH" i="1">
                        <a:latin typeface="Cambria Math"/>
                        <a:ea typeface="Cambria Math"/>
                      </a:rPr>
                      <m:t>𝜃</m:t>
                    </m:r>
                    <m:r>
                      <a:rPr lang="en-PH" i="1">
                        <a:latin typeface="Cambria Math"/>
                        <a:ea typeface="Cambria Math"/>
                      </a:rPr>
                      <m:t> −1)</m:t>
                    </m:r>
                  </m:oMath>
                </a14:m>
                <a:r>
                  <a:rPr lang="en-PH" dirty="0"/>
                  <a:t>. Thus we get powers of tan</a:t>
                </a:r>
                <a14:m>
                  <m:oMath xmlns:m="http://schemas.openxmlformats.org/officeDocument/2006/math">
                    <m:r>
                      <a:rPr lang="en-PH" i="1">
                        <a:latin typeface="Cambria Math"/>
                        <a:ea typeface="Cambria Math"/>
                      </a:rPr>
                      <m:t>𝜃</m:t>
                    </m:r>
                  </m:oMath>
                </a14:m>
                <a:r>
                  <a:rPr lang="en-PH" dirty="0"/>
                  <a:t> and by power formula, we can evaluate the integral.</a:t>
                </a:r>
                <a:endParaRPr lang="en-PH"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371600"/>
                <a:ext cx="8763000" cy="5334000"/>
              </a:xfrm>
              <a:blipFill rotWithShape="1">
                <a:blip r:embed="rId2"/>
                <a:stretch>
                  <a:fillRect l="-1739" t="-1143" b="-1714"/>
                </a:stretch>
              </a:blipFill>
            </p:spPr>
            <p:txBody>
              <a:bodyPr/>
              <a:lstStyle/>
              <a:p>
                <a:r>
                  <a:rPr lang="en-US">
                    <a:noFill/>
                  </a:rPr>
                  <a:t> </a:t>
                </a:r>
              </a:p>
            </p:txBody>
          </p:sp>
        </mc:Fallback>
      </mc:AlternateContent>
    </p:spTree>
    <p:extLst>
      <p:ext uri="{BB962C8B-B14F-4D97-AF65-F5344CB8AC3E}">
        <p14:creationId xmlns="" xmlns:p14="http://schemas.microsoft.com/office/powerpoint/2010/main" val="59007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4000" b="1" dirty="0" smtClean="0"/>
              <a:t>OBJECTIVES</a:t>
            </a:r>
            <a:endParaRPr lang="en-US" sz="4000" b="1" dirty="0"/>
          </a:p>
        </p:txBody>
      </p:sp>
      <p:sp>
        <p:nvSpPr>
          <p:cNvPr id="3" name="Content Placeholder 2"/>
          <p:cNvSpPr>
            <a:spLocks noGrp="1"/>
          </p:cNvSpPr>
          <p:nvPr>
            <p:ph idx="1"/>
          </p:nvPr>
        </p:nvSpPr>
        <p:spPr>
          <a:xfrm>
            <a:off x="457200" y="838200"/>
            <a:ext cx="8229600" cy="5867400"/>
          </a:xfrm>
        </p:spPr>
        <p:txBody>
          <a:bodyPr/>
          <a:lstStyle/>
          <a:p>
            <a:pPr algn="just" fontAlgn="auto">
              <a:spcAft>
                <a:spcPts val="0"/>
              </a:spcAft>
              <a:buNone/>
              <a:defRPr/>
            </a:pPr>
            <a:r>
              <a:rPr lang="en-US" b="1" dirty="0" smtClean="0"/>
              <a:t>    At </a:t>
            </a:r>
            <a:r>
              <a:rPr lang="en-US" b="1" dirty="0"/>
              <a:t>the end of the </a:t>
            </a:r>
            <a:r>
              <a:rPr lang="en-US" b="1" dirty="0" smtClean="0"/>
              <a:t>lesson,  </a:t>
            </a:r>
            <a:r>
              <a:rPr lang="en-US" b="1" dirty="0"/>
              <a:t>the students </a:t>
            </a:r>
            <a:r>
              <a:rPr lang="en-US" b="1" dirty="0" smtClean="0"/>
              <a:t>are expected </a:t>
            </a:r>
            <a:r>
              <a:rPr lang="en-US" b="1" dirty="0"/>
              <a:t>to:</a:t>
            </a:r>
          </a:p>
          <a:p>
            <a:pPr>
              <a:defRPr/>
            </a:pPr>
            <a:r>
              <a:rPr lang="en-US" dirty="0" smtClean="0"/>
              <a:t>u</a:t>
            </a:r>
            <a:r>
              <a:rPr lang="en-US" dirty="0" smtClean="0"/>
              <a:t>se </a:t>
            </a:r>
            <a:r>
              <a:rPr lang="en-US" dirty="0" smtClean="0"/>
              <a:t>the Log Rule for Integration to integrate a rational functions.</a:t>
            </a:r>
          </a:p>
          <a:p>
            <a:pPr>
              <a:defRPr/>
            </a:pPr>
            <a:r>
              <a:rPr lang="en-US" dirty="0" smtClean="0"/>
              <a:t>i</a:t>
            </a:r>
            <a:r>
              <a:rPr lang="en-US" dirty="0" smtClean="0"/>
              <a:t>ntegrate </a:t>
            </a:r>
            <a:r>
              <a:rPr lang="en-US" dirty="0" smtClean="0"/>
              <a:t>exponential functions.</a:t>
            </a:r>
          </a:p>
          <a:p>
            <a:pPr>
              <a:defRPr/>
            </a:pPr>
            <a:r>
              <a:rPr lang="en-US" dirty="0" smtClean="0"/>
              <a:t>i</a:t>
            </a:r>
            <a:r>
              <a:rPr lang="en-US" dirty="0" smtClean="0"/>
              <a:t>ntegrate </a:t>
            </a:r>
            <a:r>
              <a:rPr lang="en-US" dirty="0" smtClean="0"/>
              <a:t>trigonometric functions.</a:t>
            </a:r>
            <a:r>
              <a:rPr lang="en-US" dirty="0"/>
              <a:t> </a:t>
            </a:r>
            <a:endParaRPr lang="en-US" dirty="0" smtClean="0"/>
          </a:p>
          <a:p>
            <a:pPr>
              <a:defRPr/>
            </a:pPr>
            <a:r>
              <a:rPr lang="en-US" dirty="0"/>
              <a:t>i</a:t>
            </a:r>
            <a:r>
              <a:rPr lang="en-US" dirty="0" smtClean="0"/>
              <a:t>ntegrate </a:t>
            </a:r>
            <a:r>
              <a:rPr lang="en-US" dirty="0"/>
              <a:t>functions of the nth power of the different trigonometric </a:t>
            </a:r>
            <a:r>
              <a:rPr lang="en-US" dirty="0" smtClean="0"/>
              <a:t>functions.</a:t>
            </a:r>
          </a:p>
          <a:p>
            <a:pPr lvl="0">
              <a:defRPr/>
            </a:pPr>
            <a:r>
              <a:rPr lang="en-US" dirty="0" smtClean="0"/>
              <a:t>u</a:t>
            </a:r>
            <a:r>
              <a:rPr lang="en-US" dirty="0" smtClean="0"/>
              <a:t>se  </a:t>
            </a:r>
            <a:r>
              <a:rPr lang="en-US" dirty="0" err="1"/>
              <a:t>Walli’s</a:t>
            </a:r>
            <a:r>
              <a:rPr lang="en-US" dirty="0"/>
              <a:t> Formula to shorten the solution in finding the </a:t>
            </a:r>
            <a:r>
              <a:rPr lang="en-US" dirty="0" err="1"/>
              <a:t>antiderivative</a:t>
            </a:r>
            <a:r>
              <a:rPr lang="en-US" dirty="0"/>
              <a:t> of powers of sine and </a:t>
            </a:r>
            <a:r>
              <a:rPr lang="en-US" dirty="0" smtClean="0"/>
              <a:t>cosine.</a:t>
            </a:r>
            <a:endParaRPr lang="en-US" dirty="0"/>
          </a:p>
          <a:p>
            <a:pPr>
              <a:defRPr/>
            </a:pPr>
            <a:endParaRPr lang="en-US" dirty="0" smtClean="0"/>
          </a:p>
          <a:p>
            <a:pPr>
              <a:defRPr/>
            </a:pPr>
            <a:endParaRPr lang="en-US" dirty="0"/>
          </a:p>
        </p:txBody>
      </p:sp>
    </p:spTree>
    <p:extLst>
      <p:ext uri="{BB962C8B-B14F-4D97-AF65-F5344CB8AC3E}">
        <p14:creationId xmlns="" xmlns:p14="http://schemas.microsoft.com/office/powerpoint/2010/main" val="921737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152400" y="990600"/>
                <a:ext cx="8686800" cy="5410200"/>
              </a:xfrm>
            </p:spPr>
            <p:txBody>
              <a:bodyPr/>
              <a:lstStyle/>
              <a:p>
                <a:pPr marL="0" indent="0">
                  <a:buNone/>
                </a:pPr>
                <a:r>
                  <a:rPr lang="en-US" dirty="0" smtClean="0"/>
                  <a:t>II.  </a:t>
                </a:r>
                <a14:m>
                  <m:oMath xmlns:m="http://schemas.openxmlformats.org/officeDocument/2006/math">
                    <m:r>
                      <a:rPr lang="en-US" b="0" i="0" smtClean="0">
                        <a:latin typeface="Cambria Math"/>
                      </a:rPr>
                      <m:t>    </m:t>
                    </m:r>
                    <m:nary>
                      <m:naryPr>
                        <m:limLoc m:val="undOvr"/>
                        <m:subHide m:val="on"/>
                        <m:supHide m:val="on"/>
                        <m:ctrlPr>
                          <a:rPr lang="en-PH" b="1" i="1">
                            <a:latin typeface="Cambria Math"/>
                          </a:rPr>
                        </m:ctrlPr>
                      </m:naryPr>
                      <m:sub/>
                      <m:sup/>
                      <m:e>
                        <m:sSup>
                          <m:sSupPr>
                            <m:ctrlPr>
                              <a:rPr lang="en-PH" b="1" i="1">
                                <a:latin typeface="Cambria Math"/>
                              </a:rPr>
                            </m:ctrlPr>
                          </m:sSupPr>
                          <m:e>
                            <m:r>
                              <a:rPr lang="en-PH" b="1" i="1">
                                <a:latin typeface="Cambria Math"/>
                              </a:rPr>
                              <m:t>𝒔𝒆𝒄</m:t>
                            </m:r>
                          </m:e>
                          <m:sup>
                            <m:r>
                              <a:rPr lang="en-PH" b="1" i="1">
                                <a:latin typeface="Cambria Math"/>
                              </a:rPr>
                              <m:t>𝒎</m:t>
                            </m:r>
                          </m:sup>
                        </m:sSup>
                      </m:e>
                    </m:nary>
                    <m:r>
                      <a:rPr lang="en-PH" b="1" i="1">
                        <a:latin typeface="Cambria Math"/>
                        <a:ea typeface="Cambria Math"/>
                      </a:rPr>
                      <m:t>𝜽</m:t>
                    </m:r>
                    <m:sSup>
                      <m:sSupPr>
                        <m:ctrlPr>
                          <a:rPr lang="en-PH" b="1" i="1">
                            <a:latin typeface="Cambria Math"/>
                            <a:ea typeface="Cambria Math"/>
                          </a:rPr>
                        </m:ctrlPr>
                      </m:sSupPr>
                      <m:e>
                        <m:r>
                          <a:rPr lang="en-PH" b="1" i="1">
                            <a:latin typeface="Cambria Math"/>
                            <a:ea typeface="Cambria Math"/>
                          </a:rPr>
                          <m:t>𝒕𝒂𝒏</m:t>
                        </m:r>
                      </m:e>
                      <m:sup>
                        <m:r>
                          <a:rPr lang="en-PH" b="1" i="1">
                            <a:latin typeface="Cambria Math"/>
                            <a:ea typeface="Cambria Math"/>
                          </a:rPr>
                          <m:t>𝒏</m:t>
                        </m:r>
                      </m:sup>
                    </m:sSup>
                    <m:r>
                      <a:rPr lang="en-PH" b="1" i="1">
                        <a:latin typeface="Cambria Math"/>
                        <a:ea typeface="Cambria Math"/>
                      </a:rPr>
                      <m:t>𝜽</m:t>
                    </m:r>
                    <m:r>
                      <a:rPr lang="en-PH" b="1" i="1">
                        <a:latin typeface="Cambria Math"/>
                        <a:ea typeface="Cambria Math"/>
                      </a:rPr>
                      <m:t> </m:t>
                    </m:r>
                    <m:r>
                      <a:rPr lang="en-PH" b="1" i="1">
                        <a:latin typeface="Cambria Math"/>
                        <a:ea typeface="Cambria Math"/>
                      </a:rPr>
                      <m:t>𝒅</m:t>
                    </m:r>
                    <m:r>
                      <a:rPr lang="en-PH" b="1" i="1">
                        <a:latin typeface="Cambria Math"/>
                        <a:ea typeface="Cambria Math"/>
                      </a:rPr>
                      <m:t>𝜽</m:t>
                    </m:r>
                    <m:r>
                      <a:rPr lang="en-PH" b="1" i="1">
                        <a:latin typeface="Cambria Math"/>
                        <a:ea typeface="Cambria Math"/>
                      </a:rPr>
                      <m:t>   </m:t>
                    </m:r>
                    <m:r>
                      <a:rPr lang="en-PH" b="1" i="1">
                        <a:latin typeface="Cambria Math"/>
                        <a:ea typeface="Cambria Math"/>
                      </a:rPr>
                      <m:t>𝒐𝒓</m:t>
                    </m:r>
                    <m:r>
                      <a:rPr lang="en-PH" b="1" i="1">
                        <a:latin typeface="Cambria Math"/>
                        <a:ea typeface="Cambria Math"/>
                      </a:rPr>
                      <m:t>  </m:t>
                    </m:r>
                    <m:nary>
                      <m:naryPr>
                        <m:limLoc m:val="undOvr"/>
                        <m:subHide m:val="on"/>
                        <m:supHide m:val="on"/>
                        <m:ctrlPr>
                          <a:rPr lang="en-PH" b="1" i="1">
                            <a:latin typeface="Cambria Math"/>
                            <a:ea typeface="Cambria Math"/>
                          </a:rPr>
                        </m:ctrlPr>
                      </m:naryPr>
                      <m:sub/>
                      <m:sup/>
                      <m:e>
                        <m:sSup>
                          <m:sSupPr>
                            <m:ctrlPr>
                              <a:rPr lang="en-PH" b="1" i="1">
                                <a:latin typeface="Cambria Math"/>
                                <a:ea typeface="Cambria Math"/>
                              </a:rPr>
                            </m:ctrlPr>
                          </m:sSupPr>
                          <m:e>
                            <m:r>
                              <a:rPr lang="en-PH" b="1" i="1">
                                <a:latin typeface="Cambria Math"/>
                                <a:ea typeface="Cambria Math"/>
                              </a:rPr>
                              <m:t>𝒄𝒔𝒄</m:t>
                            </m:r>
                          </m:e>
                          <m:sup>
                            <m:r>
                              <a:rPr lang="en-PH" b="1" i="1">
                                <a:latin typeface="Cambria Math"/>
                                <a:ea typeface="Cambria Math"/>
                              </a:rPr>
                              <m:t>𝒎</m:t>
                            </m:r>
                          </m:sup>
                        </m:sSup>
                        <m:r>
                          <a:rPr lang="en-PH" b="1" i="1">
                            <a:latin typeface="Cambria Math"/>
                            <a:ea typeface="Cambria Math"/>
                          </a:rPr>
                          <m:t>𝜽</m:t>
                        </m:r>
                        <m:sSup>
                          <m:sSupPr>
                            <m:ctrlPr>
                              <a:rPr lang="en-PH" b="1" i="1">
                                <a:latin typeface="Cambria Math"/>
                                <a:ea typeface="Cambria Math"/>
                              </a:rPr>
                            </m:ctrlPr>
                          </m:sSupPr>
                          <m:e>
                            <m:r>
                              <a:rPr lang="en-PH" b="1" i="1">
                                <a:latin typeface="Cambria Math"/>
                                <a:ea typeface="Cambria Math"/>
                              </a:rPr>
                              <m:t>𝒄𝒐𝒕</m:t>
                            </m:r>
                          </m:e>
                          <m:sup>
                            <m:r>
                              <a:rPr lang="en-PH" b="1" i="1">
                                <a:latin typeface="Cambria Math"/>
                                <a:ea typeface="Cambria Math"/>
                              </a:rPr>
                              <m:t>𝒏</m:t>
                            </m:r>
                          </m:sup>
                        </m:sSup>
                        <m:r>
                          <a:rPr lang="en-PH" b="1" i="1">
                            <a:latin typeface="Cambria Math"/>
                            <a:ea typeface="Cambria Math"/>
                          </a:rPr>
                          <m:t>𝜽</m:t>
                        </m:r>
                        <m:r>
                          <a:rPr lang="en-PH" b="1" i="1">
                            <a:latin typeface="Cambria Math"/>
                            <a:ea typeface="Cambria Math"/>
                          </a:rPr>
                          <m:t>𝒅</m:t>
                        </m:r>
                        <m:r>
                          <a:rPr lang="en-PH" b="1" i="1">
                            <a:latin typeface="Cambria Math"/>
                            <a:ea typeface="Cambria Math"/>
                          </a:rPr>
                          <m:t>𝜽</m:t>
                        </m:r>
                      </m:e>
                    </m:nary>
                  </m:oMath>
                </a14:m>
                <a:r>
                  <a:rPr lang="en-PH" dirty="0" smtClean="0"/>
                  <a:t>       where  </a:t>
                </a:r>
                <a:r>
                  <a:rPr lang="en-PH" dirty="0"/>
                  <a:t>m and n are positive integers.</a:t>
                </a:r>
              </a:p>
              <a:p>
                <a:r>
                  <a:rPr lang="en-PH" dirty="0"/>
                  <a:t>When m is even, we let </a:t>
                </a:r>
                <a14:m>
                  <m:oMath xmlns:m="http://schemas.openxmlformats.org/officeDocument/2006/math">
                    <m:sSup>
                      <m:sSupPr>
                        <m:ctrlPr>
                          <a:rPr lang="en-PH" b="1" i="1">
                            <a:latin typeface="Cambria Math"/>
                          </a:rPr>
                        </m:ctrlPr>
                      </m:sSupPr>
                      <m:e>
                        <m:r>
                          <a:rPr lang="en-PH" b="1" i="1">
                            <a:latin typeface="Cambria Math"/>
                          </a:rPr>
                          <m:t>𝒔𝒆𝒄</m:t>
                        </m:r>
                      </m:e>
                      <m:sup>
                        <m:r>
                          <a:rPr lang="en-PH" b="1" i="1">
                            <a:latin typeface="Cambria Math"/>
                          </a:rPr>
                          <m:t>𝒎</m:t>
                        </m:r>
                      </m:sup>
                    </m:sSup>
                    <m:r>
                      <a:rPr lang="en-PH" b="1" i="1">
                        <a:latin typeface="Cambria Math"/>
                        <a:ea typeface="Cambria Math"/>
                      </a:rPr>
                      <m:t>𝜽</m:t>
                    </m:r>
                    <m:r>
                      <a:rPr lang="en-PH" b="1" i="1">
                        <a:latin typeface="Cambria Math"/>
                        <a:ea typeface="Cambria Math"/>
                      </a:rPr>
                      <m:t>=</m:t>
                    </m:r>
                    <m:sSup>
                      <m:sSupPr>
                        <m:ctrlPr>
                          <a:rPr lang="en-PH" b="1" i="1">
                            <a:latin typeface="Cambria Math"/>
                            <a:ea typeface="Cambria Math"/>
                          </a:rPr>
                        </m:ctrlPr>
                      </m:sSupPr>
                      <m:e>
                        <m:r>
                          <a:rPr lang="en-PH" b="1" i="1">
                            <a:latin typeface="Cambria Math"/>
                            <a:ea typeface="Cambria Math"/>
                          </a:rPr>
                          <m:t>𝒔𝒆𝒄</m:t>
                        </m:r>
                      </m:e>
                      <m:sup>
                        <m:r>
                          <a:rPr lang="en-PH" b="1" i="1">
                            <a:latin typeface="Cambria Math"/>
                            <a:ea typeface="Cambria Math"/>
                          </a:rPr>
                          <m:t>𝒎</m:t>
                        </m:r>
                        <m:r>
                          <a:rPr lang="en-PH" b="1" i="1">
                            <a:latin typeface="Cambria Math"/>
                            <a:ea typeface="Cambria Math"/>
                          </a:rPr>
                          <m:t>−</m:t>
                        </m:r>
                        <m:r>
                          <a:rPr lang="en-PH" b="1" i="1">
                            <a:latin typeface="Cambria Math"/>
                            <a:ea typeface="Cambria Math"/>
                          </a:rPr>
                          <m:t>𝟐</m:t>
                        </m:r>
                      </m:sup>
                    </m:sSup>
                    <m:r>
                      <a:rPr lang="en-PH" b="1" i="1">
                        <a:latin typeface="Cambria Math"/>
                        <a:ea typeface="Cambria Math"/>
                      </a:rPr>
                      <m:t>𝜽</m:t>
                    </m:r>
                    <m:r>
                      <a:rPr lang="en-PH" b="1" i="1">
                        <a:latin typeface="Cambria Math"/>
                        <a:ea typeface="Cambria Math"/>
                      </a:rPr>
                      <m:t> </m:t>
                    </m:r>
                    <m:sSup>
                      <m:sSupPr>
                        <m:ctrlPr>
                          <a:rPr lang="en-PH" b="1" i="1">
                            <a:latin typeface="Cambria Math"/>
                            <a:ea typeface="Cambria Math"/>
                          </a:rPr>
                        </m:ctrlPr>
                      </m:sSupPr>
                      <m:e>
                        <m:r>
                          <a:rPr lang="en-PH" b="1" i="1">
                            <a:latin typeface="Cambria Math"/>
                            <a:ea typeface="Cambria Math"/>
                          </a:rPr>
                          <m:t>𝒔𝒆𝒄</m:t>
                        </m:r>
                      </m:e>
                      <m:sup>
                        <m:r>
                          <a:rPr lang="en-PH" b="1" i="1">
                            <a:latin typeface="Cambria Math"/>
                            <a:ea typeface="Cambria Math"/>
                          </a:rPr>
                          <m:t>𝟐</m:t>
                        </m:r>
                      </m:sup>
                    </m:sSup>
                    <m:r>
                      <a:rPr lang="en-PH" b="1" i="1">
                        <a:latin typeface="Cambria Math"/>
                        <a:ea typeface="Cambria Math"/>
                      </a:rPr>
                      <m:t>𝜽</m:t>
                    </m:r>
                  </m:oMath>
                </a14:m>
                <a:r>
                  <a:rPr lang="en-PH" b="1" dirty="0"/>
                  <a:t>, </a:t>
                </a:r>
                <a:r>
                  <a:rPr lang="en-PH" dirty="0"/>
                  <a:t>and express </a:t>
                </a:r>
                <a14:m>
                  <m:oMath xmlns:m="http://schemas.openxmlformats.org/officeDocument/2006/math">
                    <m:sSup>
                      <m:sSupPr>
                        <m:ctrlPr>
                          <a:rPr lang="en-PH" b="1" i="1">
                            <a:latin typeface="Cambria Math"/>
                          </a:rPr>
                        </m:ctrlPr>
                      </m:sSupPr>
                      <m:e>
                        <m:r>
                          <a:rPr lang="en-PH" b="1" i="1">
                            <a:latin typeface="Cambria Math"/>
                          </a:rPr>
                          <m:t>𝒔𝒆𝒄</m:t>
                        </m:r>
                      </m:e>
                      <m:sup>
                        <m:r>
                          <a:rPr lang="en-PH" b="1" i="1">
                            <a:latin typeface="Cambria Math"/>
                          </a:rPr>
                          <m:t>𝒎</m:t>
                        </m:r>
                        <m:r>
                          <a:rPr lang="en-PH" b="1" i="1">
                            <a:latin typeface="Cambria Math"/>
                          </a:rPr>
                          <m:t>−</m:t>
                        </m:r>
                        <m:r>
                          <a:rPr lang="en-PH" b="1" i="1">
                            <a:latin typeface="Cambria Math"/>
                          </a:rPr>
                          <m:t>𝟐</m:t>
                        </m:r>
                      </m:sup>
                    </m:sSup>
                    <m:r>
                      <a:rPr lang="en-PH" b="1" i="1">
                        <a:latin typeface="Cambria Math"/>
                        <a:ea typeface="Cambria Math"/>
                      </a:rPr>
                      <m:t>𝜽</m:t>
                    </m:r>
                    <m:r>
                      <a:rPr lang="en-PH" b="1" i="1">
                        <a:latin typeface="Cambria Math"/>
                        <a:ea typeface="Cambria Math"/>
                      </a:rPr>
                      <m:t>   </m:t>
                    </m:r>
                    <m:sSup>
                      <m:sSupPr>
                        <m:ctrlPr>
                          <a:rPr lang="en-PH" b="1" i="1">
                            <a:latin typeface="Cambria Math"/>
                            <a:ea typeface="Cambria Math"/>
                          </a:rPr>
                        </m:ctrlPr>
                      </m:sSupPr>
                      <m:e>
                        <m:r>
                          <a:rPr lang="en-PH" b="1">
                            <a:latin typeface="Cambria Math"/>
                            <a:ea typeface="Cambria Math"/>
                          </a:rPr>
                          <m:t>=(</m:t>
                        </m:r>
                        <m:sSup>
                          <m:sSupPr>
                            <m:ctrlPr>
                              <a:rPr lang="en-PH" b="1" i="1">
                                <a:latin typeface="Cambria Math"/>
                                <a:ea typeface="Cambria Math"/>
                              </a:rPr>
                            </m:ctrlPr>
                          </m:sSupPr>
                          <m:e>
                            <m:r>
                              <a:rPr lang="en-PH" b="1" i="1">
                                <a:latin typeface="Cambria Math"/>
                                <a:ea typeface="Cambria Math"/>
                              </a:rPr>
                              <m:t>𝒕𝒂𝒏</m:t>
                            </m:r>
                          </m:e>
                          <m:sup>
                            <m:r>
                              <a:rPr lang="en-PH" b="1" i="1">
                                <a:latin typeface="Cambria Math"/>
                                <a:ea typeface="Cambria Math"/>
                              </a:rPr>
                              <m:t>𝟐</m:t>
                            </m:r>
                          </m:sup>
                        </m:sSup>
                        <m:r>
                          <a:rPr lang="en-PH" b="1" i="1">
                            <a:latin typeface="Cambria Math"/>
                            <a:ea typeface="Cambria Math"/>
                          </a:rPr>
                          <m:t>𝜽</m:t>
                        </m:r>
                        <m:r>
                          <a:rPr lang="en-PH" b="1" i="1">
                            <a:latin typeface="Cambria Math"/>
                            <a:ea typeface="Cambria Math"/>
                          </a:rPr>
                          <m:t>+</m:t>
                        </m:r>
                        <m:r>
                          <a:rPr lang="en-PH" b="1" i="1">
                            <a:latin typeface="Cambria Math"/>
                            <a:ea typeface="Cambria Math"/>
                          </a:rPr>
                          <m:t>𝟏</m:t>
                        </m:r>
                        <m:r>
                          <a:rPr lang="en-PH" b="1" i="1">
                            <a:latin typeface="Cambria Math"/>
                            <a:ea typeface="Cambria Math"/>
                          </a:rPr>
                          <m:t>)</m:t>
                        </m:r>
                        <m:r>
                          <m:rPr>
                            <m:nor/>
                          </m:rPr>
                          <a:rPr lang="en-PH" b="1" dirty="0"/>
                          <m:t> </m:t>
                        </m:r>
                      </m:e>
                      <m:sup>
                        <m:r>
                          <a:rPr lang="en-PH" b="1" i="1">
                            <a:latin typeface="Cambria Math"/>
                            <a:ea typeface="Cambria Math"/>
                          </a:rPr>
                          <m:t>𝒎</m:t>
                        </m:r>
                        <m:r>
                          <a:rPr lang="en-PH" b="1" i="1">
                            <a:latin typeface="Cambria Math"/>
                            <a:ea typeface="Cambria Math"/>
                          </a:rPr>
                          <m:t>−</m:t>
                        </m:r>
                        <m:r>
                          <a:rPr lang="en-PH" b="1" i="1">
                            <a:latin typeface="Cambria Math"/>
                            <a:ea typeface="Cambria Math"/>
                          </a:rPr>
                          <m:t>𝟐</m:t>
                        </m:r>
                      </m:sup>
                    </m:sSup>
                    <m:r>
                      <a:rPr lang="en-PH" i="1">
                        <a:latin typeface="Cambria Math"/>
                        <a:ea typeface="Cambria Math"/>
                      </a:rPr>
                      <m:t>.</m:t>
                    </m:r>
                  </m:oMath>
                </a14:m>
                <a:r>
                  <a:rPr lang="en-PH" dirty="0"/>
                  <a:t>We  will then obtain products of powers of </a:t>
                </a:r>
                <a14:m>
                  <m:oMath xmlns:m="http://schemas.openxmlformats.org/officeDocument/2006/math">
                    <m:func>
                      <m:funcPr>
                        <m:ctrlPr>
                          <a:rPr lang="en-PH" i="1">
                            <a:latin typeface="Cambria Math"/>
                          </a:rPr>
                        </m:ctrlPr>
                      </m:funcPr>
                      <m:fName>
                        <m:r>
                          <m:rPr>
                            <m:sty m:val="p"/>
                          </m:rPr>
                          <a:rPr lang="en-PH">
                            <a:latin typeface="Cambria Math"/>
                          </a:rPr>
                          <m:t>tan</m:t>
                        </m:r>
                      </m:fName>
                      <m:e>
                        <m:r>
                          <a:rPr lang="en-PH" i="1">
                            <a:latin typeface="Cambria Math"/>
                            <a:ea typeface="Cambria Math"/>
                          </a:rPr>
                          <m:t>𝜃</m:t>
                        </m:r>
                        <m:r>
                          <a:rPr lang="en-PH" i="1">
                            <a:latin typeface="Cambria Math"/>
                            <a:ea typeface="Cambria Math"/>
                          </a:rPr>
                          <m:t> </m:t>
                        </m:r>
                        <m:r>
                          <a:rPr lang="en-PH" i="1">
                            <a:latin typeface="Cambria Math"/>
                            <a:ea typeface="Cambria Math"/>
                          </a:rPr>
                          <m:t>𝑏𝑦</m:t>
                        </m:r>
                        <m:r>
                          <a:rPr lang="en-PH" i="1">
                            <a:latin typeface="Cambria Math"/>
                            <a:ea typeface="Cambria Math"/>
                          </a:rPr>
                          <m:t> </m:t>
                        </m:r>
                        <m:sSup>
                          <m:sSupPr>
                            <m:ctrlPr>
                              <a:rPr lang="en-PH" i="1">
                                <a:latin typeface="Cambria Math"/>
                                <a:ea typeface="Cambria Math"/>
                              </a:rPr>
                            </m:ctrlPr>
                          </m:sSupPr>
                          <m:e>
                            <m:r>
                              <a:rPr lang="en-PH" i="1">
                                <a:latin typeface="Cambria Math"/>
                                <a:ea typeface="Cambria Math"/>
                              </a:rPr>
                              <m:t>𝑠𝑒𝑐</m:t>
                            </m:r>
                          </m:e>
                          <m:sup>
                            <m:r>
                              <a:rPr lang="en-PH" i="1">
                                <a:latin typeface="Cambria Math"/>
                                <a:ea typeface="Cambria Math"/>
                              </a:rPr>
                              <m:t>2</m:t>
                            </m:r>
                          </m:sup>
                        </m:sSup>
                        <m:r>
                          <a:rPr lang="en-PH" i="1">
                            <a:latin typeface="Cambria Math"/>
                            <a:ea typeface="Cambria Math"/>
                          </a:rPr>
                          <m:t>𝜃</m:t>
                        </m:r>
                        <m:r>
                          <a:rPr lang="en-PH" i="1">
                            <a:latin typeface="Cambria Math"/>
                            <a:ea typeface="Cambria Math"/>
                          </a:rPr>
                          <m:t>.</m:t>
                        </m:r>
                      </m:e>
                    </m:func>
                  </m:oMath>
                </a14:m>
                <a:r>
                  <a:rPr lang="en-PH" dirty="0"/>
                  <a:t> The integral could be integrated  by means of power formula.</a:t>
                </a:r>
              </a:p>
              <a:p>
                <a:endParaRPr lang="en-PH" dirty="0"/>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990600"/>
                <a:ext cx="8686800" cy="5410200"/>
              </a:xfrm>
              <a:blipFill rotWithShape="1">
                <a:blip r:embed="rId2"/>
                <a:stretch>
                  <a:fillRect l="-1754" t="-1127"/>
                </a:stretch>
              </a:blipFill>
            </p:spPr>
            <p:txBody>
              <a:bodyPr/>
              <a:lstStyle/>
              <a:p>
                <a:r>
                  <a:rPr lang="en-US">
                    <a:noFill/>
                  </a:rPr>
                  <a:t> </a:t>
                </a:r>
              </a:p>
            </p:txBody>
          </p:sp>
        </mc:Fallback>
      </mc:AlternateContent>
    </p:spTree>
    <p:extLst>
      <p:ext uri="{BB962C8B-B14F-4D97-AF65-F5344CB8AC3E}">
        <p14:creationId xmlns="" xmlns:p14="http://schemas.microsoft.com/office/powerpoint/2010/main" val="122637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PH" dirty="0"/>
                  <a:t>If n is odd, we express </a:t>
                </a:r>
                <a14:m>
                  <m:oMath xmlns:m="http://schemas.openxmlformats.org/officeDocument/2006/math">
                    <m:sSup>
                      <m:sSupPr>
                        <m:ctrlPr>
                          <a:rPr lang="en-PH" b="1" i="1">
                            <a:latin typeface="Cambria Math"/>
                          </a:rPr>
                        </m:ctrlPr>
                      </m:sSupPr>
                      <m:e>
                        <m:r>
                          <a:rPr lang="en-PH" b="1" i="1">
                            <a:latin typeface="Cambria Math"/>
                          </a:rPr>
                          <m:t>𝒔𝒆𝒄</m:t>
                        </m:r>
                      </m:e>
                      <m:sup>
                        <m:r>
                          <a:rPr lang="en-PH" b="1" i="1">
                            <a:latin typeface="Cambria Math"/>
                          </a:rPr>
                          <m:t>𝒎</m:t>
                        </m:r>
                      </m:sup>
                    </m:sSup>
                    <m:sSup>
                      <m:sSupPr>
                        <m:ctrlPr>
                          <a:rPr lang="en-PH" b="1" i="1">
                            <a:latin typeface="Cambria Math"/>
                          </a:rPr>
                        </m:ctrlPr>
                      </m:sSupPr>
                      <m:e>
                        <m:r>
                          <a:rPr lang="en-PH" b="1" i="1">
                            <a:latin typeface="Cambria Math"/>
                          </a:rPr>
                          <m:t>𝒕𝒂𝒏</m:t>
                        </m:r>
                      </m:e>
                      <m:sup>
                        <m:r>
                          <a:rPr lang="en-PH" b="1" i="1">
                            <a:latin typeface="Cambria Math"/>
                          </a:rPr>
                          <m:t>𝒏</m:t>
                        </m:r>
                      </m:sup>
                    </m:sSup>
                    <m:r>
                      <a:rPr lang="en-PH" b="1" i="1">
                        <a:latin typeface="Cambria Math"/>
                        <a:ea typeface="Cambria Math"/>
                      </a:rPr>
                      <m:t>𝜽</m:t>
                    </m:r>
                    <m:r>
                      <a:rPr lang="en-PH" b="1" i="1">
                        <a:latin typeface="Cambria Math"/>
                        <a:ea typeface="Cambria Math"/>
                      </a:rPr>
                      <m:t> = </m:t>
                    </m:r>
                    <m:sSup>
                      <m:sSupPr>
                        <m:ctrlPr>
                          <a:rPr lang="en-PH" b="1" i="1">
                            <a:latin typeface="Cambria Math"/>
                            <a:ea typeface="Cambria Math"/>
                          </a:rPr>
                        </m:ctrlPr>
                      </m:sSupPr>
                      <m:e>
                        <m:r>
                          <a:rPr lang="en-PH" b="1" i="1">
                            <a:latin typeface="Cambria Math"/>
                            <a:ea typeface="Cambria Math"/>
                          </a:rPr>
                          <m:t>𝒔𝒆𝒄</m:t>
                        </m:r>
                      </m:e>
                      <m:sup>
                        <m:r>
                          <a:rPr lang="en-PH" b="1" i="1">
                            <a:latin typeface="Cambria Math"/>
                            <a:ea typeface="Cambria Math"/>
                          </a:rPr>
                          <m:t>𝒎</m:t>
                        </m:r>
                        <m:r>
                          <a:rPr lang="en-PH" b="1" i="1">
                            <a:latin typeface="Cambria Math"/>
                            <a:ea typeface="Cambria Math"/>
                          </a:rPr>
                          <m:t>−</m:t>
                        </m:r>
                        <m:r>
                          <a:rPr lang="en-PH" b="1" i="1">
                            <a:latin typeface="Cambria Math"/>
                            <a:ea typeface="Cambria Math"/>
                          </a:rPr>
                          <m:t>𝟏</m:t>
                        </m:r>
                      </m:sup>
                    </m:sSup>
                    <m:r>
                      <a:rPr lang="en-PH" b="1" i="1">
                        <a:latin typeface="Cambria Math"/>
                        <a:ea typeface="Cambria Math"/>
                      </a:rPr>
                      <m:t>𝜽</m:t>
                    </m:r>
                    <m:sSup>
                      <m:sSupPr>
                        <m:ctrlPr>
                          <a:rPr lang="en-PH" b="1" i="1">
                            <a:latin typeface="Cambria Math"/>
                            <a:ea typeface="Cambria Math"/>
                          </a:rPr>
                        </m:ctrlPr>
                      </m:sSupPr>
                      <m:e>
                        <m:r>
                          <a:rPr lang="en-PH" b="1" i="1">
                            <a:latin typeface="Cambria Math"/>
                            <a:ea typeface="Cambria Math"/>
                          </a:rPr>
                          <m:t>𝒕𝒂𝒏</m:t>
                        </m:r>
                      </m:e>
                      <m:sup>
                        <m:r>
                          <a:rPr lang="en-PH" b="1" i="1">
                            <a:latin typeface="Cambria Math"/>
                            <a:ea typeface="Cambria Math"/>
                          </a:rPr>
                          <m:t>𝒏</m:t>
                        </m:r>
                        <m:r>
                          <a:rPr lang="en-PH" b="1" i="1">
                            <a:latin typeface="Cambria Math"/>
                            <a:ea typeface="Cambria Math"/>
                          </a:rPr>
                          <m:t>−</m:t>
                        </m:r>
                        <m:r>
                          <a:rPr lang="en-PH" b="1" i="1">
                            <a:latin typeface="Cambria Math"/>
                            <a:ea typeface="Cambria Math"/>
                          </a:rPr>
                          <m:t>𝟏</m:t>
                        </m:r>
                      </m:sup>
                    </m:sSup>
                    <m:r>
                      <a:rPr lang="en-PH" b="1" i="1">
                        <a:latin typeface="Cambria Math"/>
                        <a:ea typeface="Cambria Math"/>
                      </a:rPr>
                      <m:t>𝜽</m:t>
                    </m:r>
                    <m:r>
                      <a:rPr lang="en-PH" b="1" i="1">
                        <a:latin typeface="Cambria Math"/>
                        <a:ea typeface="Cambria Math"/>
                      </a:rPr>
                      <m:t>(</m:t>
                    </m:r>
                    <m:func>
                      <m:funcPr>
                        <m:ctrlPr>
                          <a:rPr lang="en-PH" b="1" i="1">
                            <a:latin typeface="Cambria Math"/>
                            <a:ea typeface="Cambria Math"/>
                          </a:rPr>
                        </m:ctrlPr>
                      </m:funcPr>
                      <m:fName>
                        <m:r>
                          <a:rPr lang="en-PH" b="1">
                            <a:latin typeface="Cambria Math"/>
                            <a:ea typeface="Cambria Math"/>
                          </a:rPr>
                          <m:t>𝐬𝐞𝐜</m:t>
                        </m:r>
                      </m:fName>
                      <m:e>
                        <m:r>
                          <a:rPr lang="en-PH" b="1" i="1">
                            <a:latin typeface="Cambria Math"/>
                            <a:ea typeface="Cambria Math"/>
                          </a:rPr>
                          <m:t>𝜽</m:t>
                        </m:r>
                        <m:func>
                          <m:funcPr>
                            <m:ctrlPr>
                              <a:rPr lang="en-PH" b="1" i="1">
                                <a:latin typeface="Cambria Math"/>
                                <a:ea typeface="Cambria Math"/>
                              </a:rPr>
                            </m:ctrlPr>
                          </m:funcPr>
                          <m:fName>
                            <m:r>
                              <a:rPr lang="en-PH" b="1">
                                <a:latin typeface="Cambria Math"/>
                                <a:ea typeface="Cambria Math"/>
                              </a:rPr>
                              <m:t>𝐭𝐚𝐧</m:t>
                            </m:r>
                          </m:fName>
                          <m:e>
                            <m:r>
                              <a:rPr lang="en-PH" b="1" i="1">
                                <a:latin typeface="Cambria Math"/>
                                <a:ea typeface="Cambria Math"/>
                              </a:rPr>
                              <m:t>𝜽</m:t>
                            </m:r>
                            <m:r>
                              <a:rPr lang="en-PH" b="1" i="1">
                                <a:latin typeface="Cambria Math"/>
                                <a:ea typeface="Cambria Math"/>
                              </a:rPr>
                              <m:t>).</m:t>
                            </m:r>
                          </m:e>
                        </m:func>
                      </m:e>
                    </m:func>
                  </m:oMath>
                </a14:m>
                <a:r>
                  <a:rPr lang="en-PH" b="1" dirty="0"/>
                  <a:t/>
                </a:r>
                <a:r>
                  <a:rPr lang="en-PH" dirty="0"/>
                  <a:t>Then we transform </a:t>
                </a:r>
                <a14:m>
                  <m:oMath xmlns:m="http://schemas.openxmlformats.org/officeDocument/2006/math">
                    <m:sSup>
                      <m:sSupPr>
                        <m:ctrlPr>
                          <a:rPr lang="en-PH" i="1">
                            <a:latin typeface="Cambria Math"/>
                          </a:rPr>
                        </m:ctrlPr>
                      </m:sSupPr>
                      <m:e>
                        <m:r>
                          <a:rPr lang="en-PH" i="1">
                            <a:latin typeface="Cambria Math"/>
                          </a:rPr>
                          <m:t>𝑡𝑎𝑛</m:t>
                        </m:r>
                      </m:e>
                      <m:sup>
                        <m:r>
                          <a:rPr lang="en-PH" i="1">
                            <a:latin typeface="Cambria Math"/>
                          </a:rPr>
                          <m:t>𝑛</m:t>
                        </m:r>
                        <m:r>
                          <a:rPr lang="en-PH" i="1">
                            <a:latin typeface="Cambria Math"/>
                          </a:rPr>
                          <m:t>−1</m:t>
                        </m:r>
                      </m:sup>
                    </m:sSup>
                    <m:r>
                      <a:rPr lang="en-PH" i="1">
                        <a:latin typeface="Cambria Math"/>
                      </a:rPr>
                      <m:t> </m:t>
                    </m:r>
                  </m:oMath>
                </a14:m>
                <a:r>
                  <a:rPr lang="en-PH" dirty="0"/>
                  <a:t>into power of sec</a:t>
                </a:r>
                <a14:m>
                  <m:oMath xmlns:m="http://schemas.openxmlformats.org/officeDocument/2006/math">
                    <m:r>
                      <a:rPr lang="en-PH" i="1">
                        <a:latin typeface="Cambria Math"/>
                        <a:ea typeface="Cambria Math"/>
                      </a:rPr>
                      <m:t>𝜃</m:t>
                    </m:r>
                    <m:r>
                      <a:rPr lang="en-PH" i="1">
                        <a:latin typeface="Cambria Math"/>
                        <a:ea typeface="Cambria Math"/>
                      </a:rPr>
                      <m:t> </m:t>
                    </m:r>
                  </m:oMath>
                </a14:m>
                <a:r>
                  <a:rPr lang="en-PH" dirty="0"/>
                  <a:t>using the </a:t>
                </a:r>
                <a:r>
                  <a:rPr lang="en-PH" b="1" dirty="0"/>
                  <a:t>identity  </a:t>
                </a:r>
                <a14:m>
                  <m:oMath xmlns:m="http://schemas.openxmlformats.org/officeDocument/2006/math">
                    <m:sSup>
                      <m:sSupPr>
                        <m:ctrlPr>
                          <a:rPr lang="en-PH" b="1" i="1">
                            <a:latin typeface="Cambria Math"/>
                          </a:rPr>
                        </m:ctrlPr>
                      </m:sSupPr>
                      <m:e>
                        <m:r>
                          <a:rPr lang="en-PH" b="1" i="1">
                            <a:latin typeface="Cambria Math"/>
                          </a:rPr>
                          <m:t>𝒕𝒂𝒏</m:t>
                        </m:r>
                      </m:e>
                      <m:sup>
                        <m:r>
                          <a:rPr lang="en-PH" b="1" i="1">
                            <a:latin typeface="Cambria Math"/>
                          </a:rPr>
                          <m:t>𝟐</m:t>
                        </m:r>
                      </m:sup>
                    </m:sSup>
                    <m:r>
                      <a:rPr lang="en-PH" b="1" i="1">
                        <a:latin typeface="Cambria Math"/>
                        <a:ea typeface="Cambria Math"/>
                      </a:rPr>
                      <m:t>𝜽</m:t>
                    </m:r>
                    <m:r>
                      <a:rPr lang="en-PH" b="1" i="1">
                        <a:latin typeface="Cambria Math"/>
                        <a:ea typeface="Cambria Math"/>
                      </a:rPr>
                      <m:t>= </m:t>
                    </m:r>
                    <m:sSup>
                      <m:sSupPr>
                        <m:ctrlPr>
                          <a:rPr lang="en-PH" b="1" i="1">
                            <a:latin typeface="Cambria Math"/>
                            <a:ea typeface="Cambria Math"/>
                          </a:rPr>
                        </m:ctrlPr>
                      </m:sSupPr>
                      <m:e>
                        <m:r>
                          <a:rPr lang="en-PH" b="1" i="1">
                            <a:latin typeface="Cambria Math"/>
                            <a:ea typeface="Cambria Math"/>
                          </a:rPr>
                          <m:t>𝒔𝒆𝒄</m:t>
                        </m:r>
                      </m:e>
                      <m:sup>
                        <m:r>
                          <a:rPr lang="en-PH" b="1" i="1">
                            <a:latin typeface="Cambria Math"/>
                            <a:ea typeface="Cambria Math"/>
                          </a:rPr>
                          <m:t>𝟐</m:t>
                        </m:r>
                      </m:sup>
                    </m:sSup>
                    <m:r>
                      <a:rPr lang="en-PH" b="1" i="1">
                        <a:latin typeface="Cambria Math"/>
                        <a:ea typeface="Cambria Math"/>
                      </a:rPr>
                      <m:t>𝜽</m:t>
                    </m:r>
                    <m:r>
                      <a:rPr lang="en-PH" b="1" i="1">
                        <a:latin typeface="Cambria Math"/>
                        <a:ea typeface="Cambria Math"/>
                      </a:rPr>
                      <m:t> −</m:t>
                    </m:r>
                    <m:r>
                      <a:rPr lang="en-PH" b="1" i="1">
                        <a:latin typeface="Cambria Math"/>
                        <a:ea typeface="Cambria Math"/>
                      </a:rPr>
                      <m:t>𝟏</m:t>
                    </m:r>
                    <m:r>
                      <a:rPr lang="en-PH" b="1" i="1">
                        <a:latin typeface="Cambria Math"/>
                        <a:ea typeface="Cambria Math"/>
                      </a:rPr>
                      <m:t>.</m:t>
                    </m:r>
                  </m:oMath>
                </a14:m>
                <a:endParaRPr lang="en-PH" b="1" dirty="0">
                  <a:ea typeface="Cambria Math"/>
                </a:endParaRPr>
              </a:p>
              <a:p>
                <a:r>
                  <a:rPr lang="en-PH" i="1" dirty="0"/>
                  <a:t>If m is odd and n is even this can be  evaluated using integration by parts</a:t>
                </a:r>
              </a:p>
              <a:p>
                <a:endParaRPr lang="en-US"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1926"/>
                </a:stretch>
              </a:blipFill>
            </p:spPr>
            <p:txBody>
              <a:bodyPr/>
              <a:lstStyle/>
              <a:p>
                <a:r>
                  <a:rPr lang="en-US">
                    <a:noFill/>
                  </a:rPr>
                  <a:t> </a:t>
                </a:r>
              </a:p>
            </p:txBody>
          </p:sp>
        </mc:Fallback>
      </mc:AlternateContent>
    </p:spTree>
    <p:extLst>
      <p:ext uri="{BB962C8B-B14F-4D97-AF65-F5344CB8AC3E}">
        <p14:creationId xmlns="" xmlns:p14="http://schemas.microsoft.com/office/powerpoint/2010/main" val="221039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52400"/>
            <a:ext cx="4419599" cy="990600"/>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19200"/>
                <a:ext cx="8229600" cy="4906963"/>
              </a:xfrm>
            </p:spPr>
            <p:txBody>
              <a:bodyPr/>
              <a:lstStyle/>
              <a:p>
                <a:r>
                  <a:rPr lang="en-US" dirty="0" smtClean="0"/>
                  <a:t>Find the indefinite integral.</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𝑡𝑎𝑛</m:t>
                            </m:r>
                          </m:e>
                          <m:sup>
                            <m:r>
                              <a:rPr lang="en-US" b="0" i="1" smtClean="0">
                                <a:latin typeface="Cambria Math"/>
                              </a:rPr>
                              <m:t>5</m:t>
                            </m:r>
                          </m:sup>
                        </m:sSup>
                        <m:r>
                          <a:rPr lang="en-US" b="0" i="1" smtClean="0">
                            <a:latin typeface="Cambria Math"/>
                          </a:rPr>
                          <m:t>𝑥𝑑𝑥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𝑡𝑎𝑛</m:t>
                            </m:r>
                          </m:e>
                          <m:sup>
                            <m:r>
                              <a:rPr lang="en-US" b="0" i="1" smtClean="0">
                                <a:latin typeface="Cambria Math"/>
                              </a:rPr>
                              <m:t>3</m:t>
                            </m:r>
                          </m:sup>
                        </m:sSup>
                        <m:r>
                          <a:rPr lang="en-US" b="0" i="1" smtClean="0">
                            <a:latin typeface="Cambria Math"/>
                          </a:rPr>
                          <m:t>𝑥</m:t>
                        </m:r>
                        <m:sSup>
                          <m:sSupPr>
                            <m:ctrlPr>
                              <a:rPr lang="en-US" b="0" i="1" smtClean="0">
                                <a:latin typeface="Cambria Math"/>
                              </a:rPr>
                            </m:ctrlPr>
                          </m:sSupPr>
                          <m:e>
                            <m:r>
                              <a:rPr lang="en-US" b="0" i="1" smtClean="0">
                                <a:latin typeface="Cambria Math"/>
                              </a:rPr>
                              <m:t>𝑠𝑒𝑐</m:t>
                            </m:r>
                          </m:e>
                          <m:sup>
                            <m:r>
                              <a:rPr lang="en-US" b="0" i="1" smtClean="0">
                                <a:latin typeface="Cambria Math"/>
                              </a:rPr>
                              <m:t>4</m:t>
                            </m:r>
                          </m:sup>
                        </m:sSup>
                        <m:r>
                          <a:rPr lang="en-US" b="0" i="1" smtClean="0">
                            <a:latin typeface="Cambria Math"/>
                          </a:rPr>
                          <m:t>𝑥𝑑𝑥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𝑐𝑠𝑐</m:t>
                            </m:r>
                          </m:e>
                          <m:sup>
                            <m:r>
                              <a:rPr lang="en-US" b="0" i="1" smtClean="0">
                                <a:latin typeface="Cambria Math"/>
                              </a:rPr>
                              <m:t>4</m:t>
                            </m:r>
                          </m:sup>
                        </m:sSup>
                        <m:r>
                          <a:rPr lang="en-US" b="0" i="1" smtClean="0">
                            <a:latin typeface="Cambria Math"/>
                          </a:rPr>
                          <m:t>𝑥𝑑𝑥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𝑐𝑜𝑡</m:t>
                            </m:r>
                          </m:e>
                          <m:sup>
                            <m:r>
                              <a:rPr lang="en-US" b="0" i="1" smtClean="0">
                                <a:latin typeface="Cambria Math"/>
                              </a:rPr>
                              <m:t>2</m:t>
                            </m:r>
                          </m:sup>
                        </m:sSup>
                        <m:r>
                          <a:rPr lang="en-US" b="0" i="1" smtClean="0">
                            <a:latin typeface="Cambria Math"/>
                          </a:rPr>
                          <m:t>𝑥</m:t>
                        </m:r>
                        <m:sSup>
                          <m:sSupPr>
                            <m:ctrlPr>
                              <a:rPr lang="en-US" b="0" i="1" smtClean="0">
                                <a:latin typeface="Cambria Math"/>
                              </a:rPr>
                            </m:ctrlPr>
                          </m:sSupPr>
                          <m:e>
                            <m:r>
                              <a:rPr lang="en-US" b="0" i="1" smtClean="0">
                                <a:latin typeface="Cambria Math"/>
                              </a:rPr>
                              <m:t>𝑐𝑠𝑐</m:t>
                            </m:r>
                          </m:e>
                          <m:sup>
                            <m:r>
                              <a:rPr lang="en-US" b="0" i="1" smtClean="0">
                                <a:latin typeface="Cambria Math"/>
                              </a:rPr>
                              <m:t>4</m:t>
                            </m:r>
                          </m:sup>
                        </m:sSup>
                        <m:r>
                          <a:rPr lang="en-US" b="0" i="1" smtClean="0">
                            <a:latin typeface="Cambria Math"/>
                          </a:rPr>
                          <m:t>𝑥𝑑𝑥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𝑡𝑎𝑛</m:t>
                            </m:r>
                          </m:e>
                          <m:sup>
                            <m:r>
                              <a:rPr lang="en-US" b="0" i="1" smtClean="0">
                                <a:latin typeface="Cambria Math"/>
                              </a:rPr>
                              <m:t>3</m:t>
                            </m:r>
                          </m:sup>
                        </m:sSup>
                        <m:r>
                          <a:rPr lang="en-US" b="0" i="1" smtClean="0">
                            <a:latin typeface="Cambria Math"/>
                          </a:rPr>
                          <m:t>𝑥</m:t>
                        </m:r>
                        <m:sSup>
                          <m:sSupPr>
                            <m:ctrlPr>
                              <a:rPr lang="en-US" b="0" i="1" smtClean="0">
                                <a:latin typeface="Cambria Math"/>
                              </a:rPr>
                            </m:ctrlPr>
                          </m:sSupPr>
                          <m:e>
                            <m:r>
                              <a:rPr lang="en-US" b="0" i="1" smtClean="0">
                                <a:latin typeface="Cambria Math"/>
                              </a:rPr>
                              <m:t>𝑠𝑒𝑐</m:t>
                            </m:r>
                          </m:e>
                          <m:sup>
                            <m:r>
                              <a:rPr lang="en-US" b="0" i="1" smtClean="0">
                                <a:latin typeface="Cambria Math"/>
                              </a:rPr>
                              <m:t>5</m:t>
                            </m:r>
                          </m:sup>
                        </m:sSup>
                        <m:r>
                          <a:rPr lang="en-US" b="0" i="1" smtClean="0">
                            <a:latin typeface="Cambria Math"/>
                          </a:rPr>
                          <m:t>𝑥𝑑𝑥</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2"/>
                <a:stretch>
                  <a:fillRect l="-1630" t="-1615"/>
                </a:stretch>
              </a:blipFill>
            </p:spPr>
            <p:txBody>
              <a:bodyPr/>
              <a:lstStyle/>
              <a:p>
                <a:r>
                  <a:rPr lang="en-US">
                    <a:noFill/>
                  </a:rPr>
                  <a:t> </a:t>
                </a:r>
              </a:p>
            </p:txBody>
          </p:sp>
        </mc:Fallback>
      </mc:AlternateContent>
    </p:spTree>
    <p:extLst>
      <p:ext uri="{BB962C8B-B14F-4D97-AF65-F5344CB8AC3E}">
        <p14:creationId xmlns="" xmlns:p14="http://schemas.microsoft.com/office/powerpoint/2010/main" val="165926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r>
              <a:rPr lang="en-US" sz="4000" b="1" dirty="0" smtClean="0"/>
              <a:t>INTEGRALS INVOLVING INVERSE TRIGONOMETRIC FUNCTIONS</a:t>
            </a:r>
            <a:endParaRPr lang="en-US" sz="4000" b="1" dirty="0"/>
          </a:p>
        </p:txBody>
      </p:sp>
      <mc:AlternateContent xmlns:mc="http://schemas.openxmlformats.org/markup-compatibility/2006">
        <mc:Choice xmlns="" xmlns:a14="http://schemas.microsoft.com/office/drawing/2010/main" Requires="a14">
          <p:sp>
            <p:nvSpPr>
              <p:cNvPr id="5" name="Content Placeholder 4"/>
              <p:cNvSpPr>
                <a:spLocks noGrp="1"/>
              </p:cNvSpPr>
              <p:nvPr>
                <p:ph idx="1"/>
              </p:nvPr>
            </p:nvSpPr>
            <p:spPr>
              <a:xfrm>
                <a:off x="457200" y="1752600"/>
                <a:ext cx="8229600" cy="5105400"/>
              </a:xfrm>
            </p:spPr>
            <p:txBody>
              <a:bodyPr/>
              <a:lstStyle/>
              <a:p>
                <a:r>
                  <a:rPr lang="en-US" dirty="0" smtClean="0"/>
                  <a:t>Let u be a differentiable function of x, and let a</a:t>
                </a:r>
                <a14:m>
                  <m:oMath xmlns:m="http://schemas.openxmlformats.org/officeDocument/2006/math">
                    <m:r>
                      <a:rPr lang="en-US" i="1" smtClean="0">
                        <a:latin typeface="Cambria Math"/>
                        <a:ea typeface="Cambria Math"/>
                      </a:rPr>
                      <m:t>&gt;</m:t>
                    </m:r>
                    <m:r>
                      <a:rPr lang="en-US" b="0" i="1" smtClean="0">
                        <a:latin typeface="Cambria Math"/>
                        <a:ea typeface="Cambria Math"/>
                      </a:rPr>
                      <m:t>0</m:t>
                    </m:r>
                  </m:oMath>
                </a14:m>
                <a:r>
                  <a:rPr lang="en-US" dirty="0" smtClean="0"/>
                  <a:t>.</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𝑑𝑢</m:t>
                            </m:r>
                          </m:num>
                          <m:den>
                            <m:rad>
                              <m:radPr>
                                <m:degHide m:val="on"/>
                                <m:ctrlPr>
                                  <a:rPr lang="en-US" i="1" smtClean="0">
                                    <a:latin typeface="Cambria Math"/>
                                  </a:rPr>
                                </m:ctrlPr>
                              </m:radPr>
                              <m:deg/>
                              <m:e>
                                <m:sSup>
                                  <m:sSupPr>
                                    <m:ctrlPr>
                                      <a:rPr lang="en-US" i="1" smtClean="0">
                                        <a:latin typeface="Cambria Math"/>
                                      </a:rPr>
                                    </m:ctrlPr>
                                  </m:sSupPr>
                                  <m:e>
                                    <m:r>
                                      <a:rPr lang="en-US" b="0" i="1" smtClean="0">
                                        <a:latin typeface="Cambria Math"/>
                                      </a:rPr>
                                      <m:t>𝑎</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𝑢</m:t>
                                    </m:r>
                                  </m:e>
                                  <m:sup>
                                    <m:r>
                                      <a:rPr lang="en-US" b="0" i="1" smtClean="0">
                                        <a:latin typeface="Cambria Math"/>
                                      </a:rPr>
                                      <m:t>2</m:t>
                                    </m:r>
                                  </m:sup>
                                </m:sSup>
                              </m:e>
                            </m:rad>
                          </m:den>
                        </m:f>
                        <m:r>
                          <a:rPr lang="en-US" b="0" i="1" smtClean="0">
                            <a:latin typeface="Cambria Math"/>
                          </a:rPr>
                          <m:t>=</m:t>
                        </m:r>
                        <m:r>
                          <a:rPr lang="en-US" b="0" i="1" smtClean="0">
                            <a:latin typeface="Cambria Math"/>
                          </a:rPr>
                          <m:t>𝑎𝑟𝑐𝑠𝑖𝑛</m:t>
                        </m:r>
                        <m:f>
                          <m:fPr>
                            <m:ctrlPr>
                              <a:rPr lang="en-US" b="0" i="1" smtClean="0">
                                <a:latin typeface="Cambria Math"/>
                              </a:rPr>
                            </m:ctrlPr>
                          </m:fPr>
                          <m:num>
                            <m:r>
                              <a:rPr lang="en-US" b="0" i="1" smtClean="0">
                                <a:latin typeface="Cambria Math"/>
                              </a:rPr>
                              <m:t>𝑢</m:t>
                            </m:r>
                          </m:num>
                          <m:den>
                            <m:r>
                              <a:rPr lang="en-US" b="0" i="1" smtClean="0">
                                <a:latin typeface="Cambria Math"/>
                              </a:rPr>
                              <m:t>𝑎</m:t>
                            </m:r>
                          </m:den>
                        </m:f>
                        <m:r>
                          <a:rPr lang="en-US" b="0" i="1" smtClean="0">
                            <a:latin typeface="Cambria Math"/>
                          </a:rPr>
                          <m:t>+</m:t>
                        </m:r>
                        <m:r>
                          <a:rPr lang="en-US" b="0" i="1" smtClean="0">
                            <a:latin typeface="Cambria Math"/>
                          </a:rPr>
                          <m:t>𝐶</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𝑑𝑢</m:t>
                            </m:r>
                          </m:num>
                          <m:den>
                            <m:sSup>
                              <m:sSupPr>
                                <m:ctrlPr>
                                  <a:rPr lang="en-US" i="1" smtClean="0">
                                    <a:latin typeface="Cambria Math"/>
                                  </a:rPr>
                                </m:ctrlPr>
                              </m:sSupPr>
                              <m:e>
                                <m:r>
                                  <a:rPr lang="en-US" b="0" i="1" smtClean="0">
                                    <a:latin typeface="Cambria Math"/>
                                  </a:rPr>
                                  <m:t>𝑎</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𝑢</m:t>
                                </m:r>
                              </m:e>
                              <m:sup>
                                <m:r>
                                  <a:rPr lang="en-US" b="0" i="1" smtClean="0">
                                    <a:latin typeface="Cambria Math"/>
                                  </a:rPr>
                                  <m:t>2</m:t>
                                </m:r>
                              </m:sup>
                            </m:sSup>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𝑎</m:t>
                            </m:r>
                          </m:den>
                        </m:f>
                        <m:r>
                          <a:rPr lang="en-US" b="0" i="1" smtClean="0">
                            <a:latin typeface="Cambria Math"/>
                          </a:rPr>
                          <m:t>𝑎𝑟𝑐𝑡𝑎𝑛</m:t>
                        </m:r>
                        <m:f>
                          <m:fPr>
                            <m:ctrlPr>
                              <a:rPr lang="en-US" b="0" i="1" smtClean="0">
                                <a:latin typeface="Cambria Math"/>
                              </a:rPr>
                            </m:ctrlPr>
                          </m:fPr>
                          <m:num>
                            <m:r>
                              <a:rPr lang="en-US" b="0" i="1" smtClean="0">
                                <a:latin typeface="Cambria Math"/>
                              </a:rPr>
                              <m:t>𝑢</m:t>
                            </m:r>
                          </m:num>
                          <m:den>
                            <m:r>
                              <a:rPr lang="en-US" b="0" i="1" smtClean="0">
                                <a:latin typeface="Cambria Math"/>
                              </a:rPr>
                              <m:t>𝑎</m:t>
                            </m:r>
                          </m:den>
                        </m:f>
                        <m:r>
                          <a:rPr lang="en-US" b="0" i="1" smtClean="0">
                            <a:latin typeface="Cambria Math"/>
                          </a:rPr>
                          <m:t>+</m:t>
                        </m:r>
                        <m:r>
                          <a:rPr lang="en-US" b="0" i="1" smtClean="0">
                            <a:latin typeface="Cambria Math"/>
                          </a:rPr>
                          <m:t>𝐶</m:t>
                        </m:r>
                      </m:e>
                    </m:nary>
                  </m:oMath>
                </a14:m>
                <a:endParaRPr lang="en-US" i="1" dirty="0" smtClean="0">
                  <a:latin typeface="Cambria Math"/>
                </a:endParaRP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𝑑𝑢</m:t>
                            </m:r>
                          </m:num>
                          <m:den>
                            <m:r>
                              <a:rPr lang="en-US" b="0" i="1" smtClean="0">
                                <a:latin typeface="Cambria Math"/>
                              </a:rPr>
                              <m:t>𝑢</m:t>
                            </m:r>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𝑢</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𝑎</m:t>
                                    </m:r>
                                  </m:e>
                                  <m:sup>
                                    <m:r>
                                      <a:rPr lang="en-US" b="0" i="1" smtClean="0">
                                        <a:latin typeface="Cambria Math"/>
                                      </a:rPr>
                                      <m:t>2</m:t>
                                    </m:r>
                                  </m:sup>
                                </m:sSup>
                              </m:e>
                            </m:rad>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𝑎</m:t>
                            </m:r>
                          </m:den>
                        </m:f>
                        <m:r>
                          <a:rPr lang="en-US" b="0" i="1" smtClean="0">
                            <a:latin typeface="Cambria Math"/>
                          </a:rPr>
                          <m:t>𝑎𝑟𝑐𝑠𝑒𝑐</m:t>
                        </m:r>
                        <m:f>
                          <m:fPr>
                            <m:ctrlPr>
                              <a:rPr lang="en-US" b="0" i="1" smtClean="0">
                                <a:latin typeface="Cambria Math"/>
                              </a:rPr>
                            </m:ctrlPr>
                          </m:fPr>
                          <m:num>
                            <m:d>
                              <m:dPr>
                                <m:begChr m:val="|"/>
                                <m:endChr m:val="|"/>
                                <m:ctrlPr>
                                  <a:rPr lang="en-US" b="0" i="1" smtClean="0">
                                    <a:latin typeface="Cambria Math"/>
                                  </a:rPr>
                                </m:ctrlPr>
                              </m:dPr>
                              <m:e>
                                <m:r>
                                  <a:rPr lang="en-US" b="0" i="1" smtClean="0">
                                    <a:latin typeface="Cambria Math"/>
                                  </a:rPr>
                                  <m:t>𝑢</m:t>
                                </m:r>
                              </m:e>
                            </m:d>
                          </m:num>
                          <m:den>
                            <m:r>
                              <a:rPr lang="en-US" b="0" i="1" smtClean="0">
                                <a:latin typeface="Cambria Math"/>
                              </a:rPr>
                              <m:t>𝑎</m:t>
                            </m:r>
                          </m:den>
                        </m:f>
                        <m:r>
                          <a:rPr lang="en-US" b="0" i="1" smtClean="0">
                            <a:latin typeface="Cambria Math"/>
                          </a:rPr>
                          <m:t>+</m:t>
                        </m:r>
                        <m:r>
                          <a:rPr lang="en-US" b="0" i="1" smtClean="0">
                            <a:latin typeface="Cambria Math"/>
                          </a:rPr>
                          <m:t>𝐶</m:t>
                        </m:r>
                      </m:e>
                    </m:nary>
                  </m:oMath>
                </a14:m>
                <a:endParaRPr lang="en-US" dirty="0" smtClean="0"/>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57200" y="1752600"/>
                <a:ext cx="8229600" cy="5105400"/>
              </a:xfrm>
              <a:blipFill rotWithShape="1">
                <a:blip r:embed="rId2"/>
                <a:stretch>
                  <a:fillRect l="-1630" t="-1553"/>
                </a:stretch>
              </a:blipFill>
            </p:spPr>
            <p:txBody>
              <a:bodyPr/>
              <a:lstStyle/>
              <a:p>
                <a:r>
                  <a:rPr lang="en-US">
                    <a:noFill/>
                  </a:rPr>
                  <a:t> </a:t>
                </a:r>
              </a:p>
            </p:txBody>
          </p:sp>
        </mc:Fallback>
      </mc:AlternateContent>
    </p:spTree>
    <p:extLst>
      <p:ext uri="{BB962C8B-B14F-4D97-AF65-F5344CB8AC3E}">
        <p14:creationId xmlns="" xmlns:p14="http://schemas.microsoft.com/office/powerpoint/2010/main" val="701412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5257800" cy="1143000"/>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95400"/>
                <a:ext cx="8229600" cy="5181600"/>
              </a:xfrm>
            </p:spPr>
            <p:txBody>
              <a:bodyPr/>
              <a:lstStyle/>
              <a:p>
                <a:r>
                  <a:rPr lang="en-US" dirty="0" smtClean="0"/>
                  <a:t>Find or evaluate the integral.</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𝑥</m:t>
                            </m:r>
                            <m:r>
                              <a:rPr lang="en-US" b="0" i="1" smtClean="0">
                                <a:latin typeface="Cambria Math"/>
                              </a:rPr>
                              <m:t>−3</m:t>
                            </m:r>
                          </m:num>
                          <m:den>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+1</m:t>
                            </m:r>
                          </m:den>
                        </m:f>
                        <m:r>
                          <a:rPr lang="en-US" b="0" i="1" smtClean="0">
                            <a:latin typeface="Cambria Math"/>
                          </a:rPr>
                          <m:t>𝑑𝑥</m:t>
                        </m:r>
                      </m:e>
                    </m:nary>
                  </m:oMath>
                </a14:m>
                <a:r>
                  <a:rPr lang="en-US" dirty="0" smtClean="0"/>
                  <a:t>                          6. </a:t>
                </a:r>
                <a14:m>
                  <m:oMath xmlns:m="http://schemas.openxmlformats.org/officeDocument/2006/math">
                    <m:nary>
                      <m:naryPr>
                        <m:ctrlPr>
                          <a:rPr lang="en-US" i="1" smtClean="0">
                            <a:latin typeface="Cambria Math"/>
                          </a:rPr>
                        </m:ctrlPr>
                      </m:naryPr>
                      <m:sub>
                        <m:r>
                          <m:rPr>
                            <m:brk m:alnAt="23"/>
                          </m:rPr>
                          <a:rPr lang="en-US" b="0" i="1" smtClean="0">
                            <a:latin typeface="Cambria Math"/>
                          </a:rPr>
                          <m:t>𝑙𝑛</m:t>
                        </m:r>
                        <m:r>
                          <a:rPr lang="en-US" b="0" i="1" smtClean="0">
                            <a:latin typeface="Cambria Math"/>
                          </a:rPr>
                          <m:t>2</m:t>
                        </m:r>
                      </m:sub>
                      <m:sup>
                        <m:r>
                          <a:rPr lang="en-US" b="0" i="1" smtClean="0">
                            <a:latin typeface="Cambria Math"/>
                          </a:rPr>
                          <m:t>𝑙𝑛</m:t>
                        </m:r>
                        <m:r>
                          <a:rPr lang="en-US" b="0" i="1" smtClean="0">
                            <a:latin typeface="Cambria Math"/>
                          </a:rPr>
                          <m:t>4</m:t>
                        </m:r>
                      </m:sup>
                      <m:e>
                        <m:f>
                          <m:fPr>
                            <m:ctrlPr>
                              <a:rPr lang="en-US" i="1" smtClean="0">
                                <a:latin typeface="Cambria Math"/>
                              </a:rPr>
                            </m:ctrlPr>
                          </m:fPr>
                          <m:num>
                            <m:sSup>
                              <m:sSupPr>
                                <m:ctrlPr>
                                  <a:rPr lang="en-US"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𝑥</m:t>
                                </m:r>
                              </m:sup>
                            </m:sSup>
                          </m:num>
                          <m:den>
                            <m:rad>
                              <m:radPr>
                                <m:degHide m:val="on"/>
                                <m:ctrlPr>
                                  <a:rPr lang="en-US" i="1" smtClean="0">
                                    <a:latin typeface="Cambria Math"/>
                                  </a:rPr>
                                </m:ctrlPr>
                              </m:radPr>
                              <m:deg/>
                              <m:e>
                                <m:r>
                                  <a:rPr lang="en-US" b="0" i="1" smtClean="0">
                                    <a:latin typeface="Cambria Math"/>
                                  </a:rPr>
                                  <m:t>1−</m:t>
                                </m:r>
                                <m:sSup>
                                  <m:sSupPr>
                                    <m:ctrlPr>
                                      <a:rPr lang="en-US" b="0" i="1" smtClean="0">
                                        <a:latin typeface="Cambria Math"/>
                                      </a:rPr>
                                    </m:ctrlPr>
                                  </m:sSupPr>
                                  <m:e>
                                    <m:r>
                                      <a:rPr lang="en-US" b="0" i="1" smtClean="0">
                                        <a:latin typeface="Cambria Math"/>
                                      </a:rPr>
                                      <m:t>𝑒</m:t>
                                    </m:r>
                                  </m:e>
                                  <m:sup>
                                    <m:r>
                                      <a:rPr lang="en-US" b="0" i="1" smtClean="0">
                                        <a:latin typeface="Cambria Math"/>
                                      </a:rPr>
                                      <m:t>−2</m:t>
                                    </m:r>
                                    <m:r>
                                      <a:rPr lang="en-US" b="0" i="1" smtClean="0">
                                        <a:latin typeface="Cambria Math"/>
                                      </a:rPr>
                                      <m:t>𝑥</m:t>
                                    </m:r>
                                  </m:sup>
                                </m:sSup>
                              </m:e>
                            </m:rad>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𝑠𝑒𝑐</m:t>
                                </m:r>
                              </m:e>
                              <m:sup>
                                <m:r>
                                  <a:rPr lang="en-US" b="0" i="1" smtClean="0">
                                    <a:latin typeface="Cambria Math"/>
                                  </a:rPr>
                                  <m:t>2</m:t>
                                </m:r>
                              </m:sup>
                            </m:sSup>
                            <m:r>
                              <a:rPr lang="en-US" b="0" i="1" smtClean="0">
                                <a:latin typeface="Cambria Math"/>
                              </a:rPr>
                              <m:t>𝑥</m:t>
                            </m:r>
                          </m:num>
                          <m:den>
                            <m:rad>
                              <m:radPr>
                                <m:degHide m:val="on"/>
                                <m:ctrlPr>
                                  <a:rPr lang="en-US" i="1" smtClean="0">
                                    <a:latin typeface="Cambria Math"/>
                                  </a:rPr>
                                </m:ctrlPr>
                              </m:radPr>
                              <m:deg/>
                              <m:e>
                                <m:r>
                                  <a:rPr lang="en-US" b="0" i="1" smtClean="0">
                                    <a:latin typeface="Cambria Math"/>
                                  </a:rPr>
                                  <m:t>25−</m:t>
                                </m:r>
                                <m:sSup>
                                  <m:sSupPr>
                                    <m:ctrlPr>
                                      <a:rPr lang="en-US" b="0" i="1" smtClean="0">
                                        <a:latin typeface="Cambria Math"/>
                                      </a:rPr>
                                    </m:ctrlPr>
                                  </m:sSupPr>
                                  <m:e>
                                    <m:r>
                                      <a:rPr lang="en-US" b="0" i="1" smtClean="0">
                                        <a:latin typeface="Cambria Math"/>
                                      </a:rPr>
                                      <m:t>𝑡𝑎𝑛</m:t>
                                    </m:r>
                                  </m:e>
                                  <m:sup>
                                    <m:r>
                                      <a:rPr lang="en-US" b="0" i="1" smtClean="0">
                                        <a:latin typeface="Cambria Math"/>
                                      </a:rPr>
                                      <m:t>2</m:t>
                                    </m:r>
                                  </m:sup>
                                </m:sSup>
                                <m:r>
                                  <a:rPr lang="en-US" b="0" i="1" smtClean="0">
                                    <a:latin typeface="Cambria Math"/>
                                  </a:rPr>
                                  <m:t>𝑥</m:t>
                                </m:r>
                              </m:e>
                            </m:rad>
                          </m:den>
                        </m:f>
                        <m:r>
                          <a:rPr lang="en-US" b="0" i="1" smtClean="0">
                            <a:latin typeface="Cambria Math"/>
                          </a:rPr>
                          <m:t>𝑑𝑥</m:t>
                        </m:r>
                      </m:e>
                    </m:nary>
                  </m:oMath>
                </a14:m>
                <a:r>
                  <a:rPr lang="en-US" dirty="0" smtClean="0"/>
                  <a:t>                 7.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𝑥</m:t>
                            </m:r>
                          </m:num>
                          <m:den>
                            <m:rad>
                              <m:radPr>
                                <m:degHide m:val="on"/>
                                <m:ctrlPr>
                                  <a:rPr lang="en-US" i="1" smtClean="0">
                                    <a:latin typeface="Cambria Math"/>
                                  </a:rPr>
                                </m:ctrlPr>
                              </m:radPr>
                              <m:deg/>
                              <m:e>
                                <m:r>
                                  <a:rPr lang="en-US" b="0" i="1" smtClean="0">
                                    <a:latin typeface="Cambria Math"/>
                                  </a:rPr>
                                  <m:t>9+8</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𝑥</m:t>
                                    </m:r>
                                  </m:e>
                                  <m:sup>
                                    <m:r>
                                      <a:rPr lang="en-US" b="0" i="1" smtClean="0">
                                        <a:latin typeface="Cambria Math"/>
                                      </a:rPr>
                                      <m:t>4</m:t>
                                    </m:r>
                                  </m:sup>
                                </m:sSup>
                              </m:e>
                            </m:rad>
                          </m:den>
                        </m:f>
                        <m:r>
                          <a:rPr lang="en-US" b="0" i="1" smtClean="0">
                            <a:latin typeface="Cambria Math"/>
                          </a:rPr>
                          <m:t>𝑑𝑥</m:t>
                        </m:r>
                      </m:e>
                    </m:nary>
                  </m:oMath>
                </a14:m>
                <a:r>
                  <a:rPr lang="en-US" dirty="0" smtClean="0"/>
                  <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3</m:t>
                            </m:r>
                          </m:num>
                          <m:den>
                            <m:r>
                              <a:rPr lang="en-US" b="0" i="1" smtClean="0">
                                <a:latin typeface="Cambria Math"/>
                              </a:rPr>
                              <m:t>2</m:t>
                            </m:r>
                            <m:rad>
                              <m:radPr>
                                <m:degHide m:val="on"/>
                                <m:ctrlPr>
                                  <a:rPr lang="en-US" b="0" i="1" smtClean="0">
                                    <a:latin typeface="Cambria Math"/>
                                  </a:rPr>
                                </m:ctrlPr>
                              </m:radPr>
                              <m:deg/>
                              <m:e>
                                <m:r>
                                  <a:rPr lang="en-US" b="0" i="1" smtClean="0">
                                    <a:latin typeface="Cambria Math"/>
                                  </a:rPr>
                                  <m:t>𝑥</m:t>
                                </m:r>
                              </m:e>
                            </m:rad>
                            <m:r>
                              <a:rPr lang="en-US" b="0" i="1" smtClean="0">
                                <a:latin typeface="Cambria Math"/>
                              </a:rPr>
                              <m:t>(1+</m:t>
                            </m:r>
                            <m:r>
                              <a:rPr lang="en-US" b="0" i="1" smtClean="0">
                                <a:latin typeface="Cambria Math"/>
                              </a:rPr>
                              <m:t>𝑥</m:t>
                            </m:r>
                            <m:r>
                              <a:rPr lang="en-US" b="0" i="1" smtClean="0">
                                <a:latin typeface="Cambria Math"/>
                              </a:rPr>
                              <m:t>)</m:t>
                            </m:r>
                          </m:den>
                        </m:f>
                        <m:r>
                          <a:rPr lang="en-US" b="0" i="1" smtClean="0">
                            <a:latin typeface="Cambria Math"/>
                          </a:rPr>
                          <m:t>𝑑𝑥</m:t>
                        </m:r>
                      </m:e>
                    </m:nary>
                  </m:oMath>
                </a14:m>
                <a:r>
                  <a:rPr lang="en-US" dirty="0" smtClean="0"/>
                  <a:t>                    8.  </a:t>
                </a:r>
                <a14:m>
                  <m:oMath xmlns:m="http://schemas.openxmlformats.org/officeDocument/2006/math">
                    <m:nary>
                      <m:naryPr>
                        <m:limLoc m:val="undOvr"/>
                        <m:ctrlPr>
                          <a:rPr lang="en-US" i="1" smtClean="0">
                            <a:latin typeface="Cambria Math"/>
                          </a:rPr>
                        </m:ctrlPr>
                      </m:naryPr>
                      <m:sub>
                        <m:r>
                          <m:rPr>
                            <m:brk m:alnAt="24"/>
                          </m:rPr>
                          <a:rPr lang="en-US" b="0" i="1" smtClean="0">
                            <a:latin typeface="Cambria Math"/>
                          </a:rPr>
                          <m:t>3</m:t>
                        </m:r>
                      </m:sub>
                      <m:sup>
                        <m:r>
                          <a:rPr lang="en-US" b="0" i="1" smtClean="0">
                            <a:latin typeface="Cambria Math"/>
                          </a:rPr>
                          <m:t>6</m:t>
                        </m:r>
                      </m:sup>
                      <m:e>
                        <m:f>
                          <m:fPr>
                            <m:ctrlPr>
                              <a:rPr lang="en-US" i="1" smtClean="0">
                                <a:latin typeface="Cambria Math"/>
                              </a:rPr>
                            </m:ctrlPr>
                          </m:fPr>
                          <m:num>
                            <m:r>
                              <a:rPr lang="en-US" b="0" i="1" smtClean="0">
                                <a:latin typeface="Cambria Math"/>
                              </a:rPr>
                              <m:t>1</m:t>
                            </m:r>
                          </m:num>
                          <m:den>
                            <m:r>
                              <a:rPr lang="en-US" b="0" i="1" smtClean="0">
                                <a:latin typeface="Cambria Math"/>
                              </a:rPr>
                              <m:t>25+</m:t>
                            </m:r>
                            <m:sSup>
                              <m:sSupPr>
                                <m:ctrlPr>
                                  <a:rPr lang="en-US" b="0" i="1" smtClean="0">
                                    <a:latin typeface="Cambria Math"/>
                                  </a:rPr>
                                </m:ctrlPr>
                              </m:sSupPr>
                              <m:e>
                                <m:r>
                                  <a:rPr lang="en-US" b="0" i="1" smtClean="0">
                                    <a:latin typeface="Cambria Math"/>
                                  </a:rPr>
                                  <m:t>(</m:t>
                                </m:r>
                                <m:r>
                                  <a:rPr lang="en-US" b="0" i="1" smtClean="0">
                                    <a:latin typeface="Cambria Math"/>
                                  </a:rPr>
                                  <m:t>𝑥</m:t>
                                </m:r>
                                <m:r>
                                  <a:rPr lang="en-US" b="0" i="1" smtClean="0">
                                    <a:latin typeface="Cambria Math"/>
                                  </a:rPr>
                                  <m:t>−3)</m:t>
                                </m:r>
                              </m:e>
                              <m:sup>
                                <m:r>
                                  <a:rPr lang="en-US" b="0" i="1" smtClean="0">
                                    <a:latin typeface="Cambria Math"/>
                                  </a:rPr>
                                  <m:t>2</m:t>
                                </m:r>
                              </m:sup>
                            </m:sSup>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ctrlPr>
                          <a:rPr lang="en-US" i="1" smtClean="0">
                            <a:latin typeface="Cambria Math"/>
                          </a:rPr>
                        </m:ctrlPr>
                      </m:naryPr>
                      <m:sub>
                        <m:r>
                          <m:rPr>
                            <m:brk m:alnAt="23"/>
                          </m:rPr>
                          <a:rPr lang="en-US" b="0" i="1" smtClean="0">
                            <a:latin typeface="Cambria Math"/>
                          </a:rPr>
                          <m:t>2</m:t>
                        </m:r>
                      </m:sub>
                      <m:sup>
                        <m:r>
                          <a:rPr lang="en-US" b="0" i="1" smtClean="0">
                            <a:latin typeface="Cambria Math"/>
                          </a:rPr>
                          <m:t>3</m:t>
                        </m:r>
                      </m:sup>
                      <m:e>
                        <m:f>
                          <m:fPr>
                            <m:ctrlPr>
                              <a:rPr lang="en-US" i="1" smtClean="0">
                                <a:latin typeface="Cambria Math"/>
                              </a:rPr>
                            </m:ctrlPr>
                          </m:fPr>
                          <m:num>
                            <m:r>
                              <a:rPr lang="en-US" b="0" i="1" smtClean="0">
                                <a:latin typeface="Cambria Math"/>
                              </a:rPr>
                              <m:t>2</m:t>
                            </m:r>
                            <m:r>
                              <a:rPr lang="en-US" b="0" i="1" smtClean="0">
                                <a:latin typeface="Cambria Math"/>
                              </a:rPr>
                              <m:t>𝑥</m:t>
                            </m:r>
                            <m:r>
                              <a:rPr lang="en-US" b="0" i="1" smtClean="0">
                                <a:latin typeface="Cambria Math"/>
                              </a:rPr>
                              <m:t>−3</m:t>
                            </m:r>
                          </m:num>
                          <m:den>
                            <m:rad>
                              <m:radPr>
                                <m:degHide m:val="on"/>
                                <m:ctrlPr>
                                  <a:rPr lang="en-US" i="1" smtClean="0">
                                    <a:latin typeface="Cambria Math"/>
                                  </a:rPr>
                                </m:ctrlPr>
                              </m:radPr>
                              <m:deg/>
                              <m:e>
                                <m:r>
                                  <a:rPr lang="en-US" b="0" i="1" smtClean="0">
                                    <a:latin typeface="Cambria Math"/>
                                  </a:rPr>
                                  <m:t>4</m:t>
                                </m:r>
                                <m:r>
                                  <a:rPr lang="en-US" b="0" i="1" smtClean="0">
                                    <a:latin typeface="Cambria Math"/>
                                  </a:rPr>
                                  <m:t>𝑥</m:t>
                                </m:r>
                                <m:r>
                                  <a:rPr lang="en-US" b="0" i="1" smtClean="0">
                                    <a:latin typeface="Cambria Math"/>
                                  </a:rPr>
                                  <m:t>−</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e>
                            </m:rad>
                          </m:den>
                        </m:f>
                        <m:r>
                          <a:rPr lang="en-US" b="0" i="1" smtClean="0">
                            <a:latin typeface="Cambria Math"/>
                          </a:rPr>
                          <m:t>𝑑𝑥</m:t>
                        </m:r>
                      </m:e>
                    </m:nary>
                  </m:oMath>
                </a14:m>
                <a:r>
                  <a:rPr lang="en-US" dirty="0" smtClean="0"/>
                  <a:t>                     9.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𝑥</m:t>
                            </m:r>
                            <m:r>
                              <a:rPr lang="en-US" b="0" i="1" smtClean="0">
                                <a:latin typeface="Cambria Math"/>
                              </a:rPr>
                              <m:t>+2</m:t>
                            </m:r>
                          </m:num>
                          <m:den>
                            <m:rad>
                              <m:radPr>
                                <m:degHide m:val="on"/>
                                <m:ctrlPr>
                                  <a:rPr lang="en-US" i="1" smtClean="0">
                                    <a:latin typeface="Cambria Math"/>
                                  </a:rPr>
                                </m:ctrlPr>
                              </m:radPr>
                              <m:deg/>
                              <m:e>
                                <m:r>
                                  <a:rPr lang="en-US" b="0" i="1" smtClean="0">
                                    <a:latin typeface="Cambria Math"/>
                                  </a:rPr>
                                  <m:t>−</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−4</m:t>
                                </m:r>
                                <m:r>
                                  <a:rPr lang="en-US" b="0" i="1" smtClean="0">
                                    <a:latin typeface="Cambria Math"/>
                                  </a:rPr>
                                  <m:t>𝑥</m:t>
                                </m:r>
                              </m:e>
                            </m:rad>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ctrlPr>
                          <a:rPr lang="en-US" i="1" smtClean="0">
                            <a:latin typeface="Cambria Math"/>
                          </a:rPr>
                        </m:ctrlPr>
                      </m:naryPr>
                      <m:sub>
                        <m:r>
                          <m:rPr>
                            <m:brk m:alnAt="23"/>
                          </m:rPr>
                          <a:rPr lang="en-US" b="0" i="1" smtClean="0">
                            <a:latin typeface="Cambria Math"/>
                          </a:rPr>
                          <m:t>−2</m:t>
                        </m:r>
                      </m:sub>
                      <m:sup>
                        <m:r>
                          <a:rPr lang="en-US" b="0" i="1" smtClean="0">
                            <a:latin typeface="Cambria Math"/>
                          </a:rPr>
                          <m:t>2</m:t>
                        </m:r>
                      </m:sup>
                      <m:e>
                        <m:f>
                          <m:fPr>
                            <m:ctrlPr>
                              <a:rPr lang="en-US" i="1" smtClean="0">
                                <a:latin typeface="Cambria Math"/>
                              </a:rPr>
                            </m:ctrlPr>
                          </m:fPr>
                          <m:num>
                            <m:r>
                              <a:rPr lang="en-US" b="0" i="1" smtClean="0">
                                <a:latin typeface="Cambria Math"/>
                              </a:rPr>
                              <m:t>𝑑𝑥</m:t>
                            </m:r>
                          </m:num>
                          <m:den>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+4</m:t>
                            </m:r>
                            <m:r>
                              <a:rPr lang="en-US" b="0" i="1" smtClean="0">
                                <a:latin typeface="Cambria Math"/>
                              </a:rPr>
                              <m:t>𝑥</m:t>
                            </m:r>
                            <m:r>
                              <a:rPr lang="en-US" b="0" i="1" smtClean="0">
                                <a:latin typeface="Cambria Math"/>
                              </a:rPr>
                              <m:t>+13</m:t>
                            </m:r>
                          </m:den>
                        </m:f>
                      </m:e>
                    </m:nary>
                  </m:oMath>
                </a14:m>
                <a:r>
                  <a:rPr lang="en-US" dirty="0" smtClean="0"/>
                  <a:t>                   10.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2</m:t>
                            </m:r>
                            <m:r>
                              <a:rPr lang="en-US" b="0" i="1" smtClean="0">
                                <a:latin typeface="Cambria Math"/>
                              </a:rPr>
                              <m:t>𝑥</m:t>
                            </m:r>
                            <m:r>
                              <a:rPr lang="en-US" b="0" i="1" smtClean="0">
                                <a:latin typeface="Cambria Math"/>
                              </a:rPr>
                              <m:t>−5</m:t>
                            </m:r>
                          </m:num>
                          <m:den>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+2</m:t>
                            </m:r>
                            <m:r>
                              <a:rPr lang="en-US" b="0" i="1" smtClean="0">
                                <a:latin typeface="Cambria Math"/>
                              </a:rPr>
                              <m:t>𝑥</m:t>
                            </m:r>
                            <m:r>
                              <a:rPr lang="en-US" b="0" i="1" smtClean="0">
                                <a:latin typeface="Cambria Math"/>
                              </a:rPr>
                              <m:t>+2</m:t>
                            </m:r>
                          </m:den>
                        </m:f>
                        <m:r>
                          <a:rPr lang="en-US" b="0" i="1" smtClean="0">
                            <a:latin typeface="Cambria Math"/>
                          </a:rPr>
                          <m:t>𝑑𝑥</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81600"/>
              </a:xfrm>
              <a:blipFill rotWithShape="1">
                <a:blip r:embed="rId2"/>
                <a:stretch>
                  <a:fillRect l="-1630" t="-1529"/>
                </a:stretch>
              </a:blipFill>
            </p:spPr>
            <p:txBody>
              <a:bodyPr/>
              <a:lstStyle/>
              <a:p>
                <a:r>
                  <a:rPr lang="en-US">
                    <a:noFill/>
                  </a:rPr>
                  <a:t> </a:t>
                </a:r>
              </a:p>
            </p:txBody>
          </p:sp>
        </mc:Fallback>
      </mc:AlternateContent>
    </p:spTree>
    <p:extLst>
      <p:ext uri="{BB962C8B-B14F-4D97-AF65-F5344CB8AC3E}">
        <p14:creationId xmlns="" xmlns:p14="http://schemas.microsoft.com/office/powerpoint/2010/main" val="447519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4000" b="1" dirty="0" smtClean="0"/>
              <a:t>HYPERBOLIC FUNCTIONS</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19200"/>
                <a:ext cx="8382000" cy="4906963"/>
              </a:xfrm>
            </p:spPr>
            <p:txBody>
              <a:bodyPr/>
              <a:lstStyle/>
              <a:p>
                <a:endParaRPr lang="en-US" dirty="0" smtClean="0"/>
              </a:p>
              <a:p>
                <a:r>
                  <a:rPr lang="en-US" dirty="0" smtClean="0"/>
                  <a:t>Definitions of the Hyperbolic Function</a:t>
                </a:r>
              </a:p>
              <a:p>
                <a:pPr marL="0" indent="0">
                  <a:buNone/>
                </a:pPr>
                <a:r>
                  <a:rPr lang="en-US" b="0" dirty="0" smtClean="0"/>
                  <a:t/>
                </a:r>
                <a14:m>
                  <m:oMath xmlns:m="http://schemas.openxmlformats.org/officeDocument/2006/math">
                    <m:r>
                      <a:rPr lang="en-US" b="0" i="1" smtClean="0">
                        <a:latin typeface="Cambria Math"/>
                      </a:rPr>
                      <m:t>𝑠𝑖𝑛h𝑥</m:t>
                    </m:r>
                    <m:r>
                      <a:rPr lang="en-US" b="0" i="1" smtClean="0">
                        <a:latin typeface="Cambria Math"/>
                      </a:rPr>
                      <m:t>=</m:t>
                    </m:r>
                    <m:f>
                      <m:fPr>
                        <m:ctrlPr>
                          <a:rPr lang="en-US" b="0" i="1" smtClean="0">
                            <a:latin typeface="Cambria Math"/>
                          </a:rPr>
                        </m:ctrlPr>
                      </m:fPr>
                      <m:num>
                        <m:r>
                          <a:rPr lang="en-US" b="0" i="1" smtClean="0">
                            <a:latin typeface="Cambria Math"/>
                          </a:rPr>
                          <m:t>𝑒𝑥</m:t>
                        </m:r>
                        <m:r>
                          <a:rPr lang="en-US" b="0" i="1" smtClean="0">
                            <a:latin typeface="Cambria Math"/>
                          </a:rPr>
                          <m:t>−</m:t>
                        </m:r>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𝑥</m:t>
                            </m:r>
                          </m:sup>
                        </m:sSup>
                      </m:num>
                      <m:den>
                        <m:r>
                          <a:rPr lang="en-US" b="0" i="1" smtClean="0">
                            <a:latin typeface="Cambria Math"/>
                          </a:rPr>
                          <m:t>2</m:t>
                        </m:r>
                      </m:den>
                    </m:f>
                  </m:oMath>
                </a14:m>
                <a:r>
                  <a:rPr lang="en-US" b="0" i="0" dirty="0" smtClean="0">
                    <a:latin typeface="Cambria Math"/>
                  </a:rPr>
                  <a:t/>
                </a:r>
                <a14:m>
                  <m:oMath xmlns:m="http://schemas.openxmlformats.org/officeDocument/2006/math">
                    <m:r>
                      <a:rPr lang="en-US" b="0" i="1" dirty="0" smtClean="0">
                        <a:latin typeface="Cambria Math"/>
                      </a:rPr>
                      <m:t>𝑐𝑠𝑐h𝑥</m:t>
                    </m:r>
                    <m:r>
                      <a:rPr lang="en-US" b="0" i="1" dirty="0" smtClean="0">
                        <a:latin typeface="Cambria Math"/>
                      </a:rPr>
                      <m:t>=</m:t>
                    </m:r>
                    <m:f>
                      <m:fPr>
                        <m:ctrlPr>
                          <a:rPr lang="en-US" b="0" i="1" dirty="0" smtClean="0">
                            <a:latin typeface="Cambria Math"/>
                          </a:rPr>
                        </m:ctrlPr>
                      </m:fPr>
                      <m:num>
                        <m:r>
                          <a:rPr lang="en-US" b="0" i="1" dirty="0" smtClean="0">
                            <a:latin typeface="Cambria Math"/>
                          </a:rPr>
                          <m:t>1</m:t>
                        </m:r>
                      </m:num>
                      <m:den>
                        <m:r>
                          <a:rPr lang="en-US" b="0" i="1" dirty="0" smtClean="0">
                            <a:latin typeface="Cambria Math"/>
                          </a:rPr>
                          <m:t>𝑠𝑖𝑛h𝑥</m:t>
                        </m:r>
                      </m:den>
                    </m:f>
                    <m:r>
                      <a:rPr lang="en-US" b="0" i="1" dirty="0" smtClean="0">
                        <a:latin typeface="Cambria Math"/>
                      </a:rPr>
                      <m:t>,</m:t>
                    </m:r>
                    <m:r>
                      <a:rPr lang="en-US" b="0" i="1" dirty="0" smtClean="0">
                        <a:latin typeface="Cambria Math"/>
                      </a:rPr>
                      <m:t>𝑥</m:t>
                    </m:r>
                    <m:r>
                      <a:rPr lang="en-US" b="0" i="1" dirty="0" smtClean="0">
                        <a:latin typeface="Cambria Math"/>
                        <a:ea typeface="Cambria Math"/>
                      </a:rPr>
                      <m:t>≠0</m:t>
                    </m:r>
                  </m:oMath>
                </a14:m>
                <a:endParaRPr lang="en-US" b="0" i="0" dirty="0" smtClean="0">
                  <a:latin typeface="Cambria Math"/>
                </a:endParaRPr>
              </a:p>
              <a:p>
                <a:pPr marL="0" indent="0">
                  <a:buNone/>
                </a:pPr>
                <a:r>
                  <a:rPr lang="en-US" b="0" dirty="0" smtClean="0"/>
                  <a:t>    c</a:t>
                </a:r>
                <a14:m>
                  <m:oMath xmlns:m="http://schemas.openxmlformats.org/officeDocument/2006/math">
                    <m:r>
                      <a:rPr lang="en-US" b="0" i="1" smtClean="0">
                        <a:latin typeface="Cambria Math"/>
                      </a:rPr>
                      <m:t>𝑜𝑠h𝑥</m:t>
                    </m:r>
                    <m:r>
                      <a:rPr lang="en-US" b="0" i="1" smtClean="0">
                        <a:latin typeface="Cambria Math"/>
                      </a:rPr>
                      <m:t>=</m:t>
                    </m:r>
                    <m:f>
                      <m:fPr>
                        <m:ctrlPr>
                          <a:rPr lang="en-US" b="0" i="1" smtClean="0">
                            <a:latin typeface="Cambria Math"/>
                          </a:rPr>
                        </m:ctrlPr>
                      </m:fPr>
                      <m:num>
                        <m:sSup>
                          <m:sSupPr>
                            <m:ctrlPr>
                              <a:rPr lang="en-US" b="0" i="1" smtClean="0">
                                <a:latin typeface="Cambria Math"/>
                              </a:rPr>
                            </m:ctrlPr>
                          </m:sSupPr>
                          <m:e>
                            <m:r>
                              <a:rPr lang="en-US" b="0" i="1" smtClean="0">
                                <a:latin typeface="Cambria Math"/>
                              </a:rPr>
                              <m:t>𝑒</m:t>
                            </m:r>
                          </m:e>
                          <m:sup>
                            <m:r>
                              <a:rPr lang="en-US" b="0" i="1" smtClean="0">
                                <a:latin typeface="Cambria Math"/>
                              </a:rPr>
                              <m:t>𝑥</m:t>
                            </m:r>
                          </m:sup>
                        </m:sSup>
                        <m:r>
                          <a:rPr lang="en-US" b="0" i="1" smtClean="0">
                            <a:latin typeface="Cambria Math"/>
                          </a:rPr>
                          <m:t>+</m:t>
                        </m:r>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𝑥</m:t>
                            </m:r>
                          </m:sup>
                        </m:sSup>
                      </m:num>
                      <m:den>
                        <m:r>
                          <a:rPr lang="en-US" b="0" i="1" smtClean="0">
                            <a:latin typeface="Cambria Math"/>
                          </a:rPr>
                          <m:t>2</m:t>
                        </m:r>
                      </m:den>
                    </m:f>
                  </m:oMath>
                </a14:m>
                <a:r>
                  <a:rPr lang="en-US" dirty="0" smtClean="0"/>
                  <a:t/>
                </a:r>
                <a14:m>
                  <m:oMath xmlns:m="http://schemas.openxmlformats.org/officeDocument/2006/math">
                    <m:r>
                      <a:rPr lang="en-US" b="0" i="1" dirty="0" smtClean="0">
                        <a:latin typeface="Cambria Math"/>
                      </a:rPr>
                      <m:t>𝑠𝑒𝑐h𝑥</m:t>
                    </m:r>
                    <m:r>
                      <a:rPr lang="en-US" b="0" i="1" dirty="0" smtClean="0">
                        <a:latin typeface="Cambria Math"/>
                      </a:rPr>
                      <m:t>=</m:t>
                    </m:r>
                    <m:f>
                      <m:fPr>
                        <m:ctrlPr>
                          <a:rPr lang="en-US" b="0" i="1" dirty="0" smtClean="0">
                            <a:latin typeface="Cambria Math"/>
                          </a:rPr>
                        </m:ctrlPr>
                      </m:fPr>
                      <m:num>
                        <m:r>
                          <a:rPr lang="en-US" b="0" i="1" dirty="0" smtClean="0">
                            <a:latin typeface="Cambria Math"/>
                          </a:rPr>
                          <m:t>1</m:t>
                        </m:r>
                      </m:num>
                      <m:den>
                        <m:r>
                          <a:rPr lang="en-US" b="0" i="1" dirty="0" smtClean="0">
                            <a:latin typeface="Cambria Math"/>
                          </a:rPr>
                          <m:t>𝑐𝑜𝑠h𝑥</m:t>
                        </m:r>
                      </m:den>
                    </m:f>
                  </m:oMath>
                </a14:m>
                <a:r>
                  <a:rPr lang="en-US" dirty="0" smtClean="0"/>
                  <a:t/>
                </a:r>
              </a:p>
              <a:p>
                <a:pPr marL="0" indent="0">
                  <a:buNone/>
                </a:pPr>
                <a:r>
                  <a:rPr lang="en-US" dirty="0"/>
                  <a:t/>
                </a:r>
                <a:r>
                  <a:rPr lang="en-US" dirty="0" smtClean="0"/>
                  <a:t/>
                </a:r>
                <a14:m>
                  <m:oMath xmlns:m="http://schemas.openxmlformats.org/officeDocument/2006/math">
                    <m:r>
                      <a:rPr lang="en-US" b="0" i="1" smtClean="0">
                        <a:latin typeface="Cambria Math"/>
                      </a:rPr>
                      <m:t>𝑡𝑎𝑛h𝑥</m:t>
                    </m:r>
                    <m:r>
                      <a:rPr lang="en-US" b="0" i="1" smtClean="0">
                        <a:latin typeface="Cambria Math"/>
                      </a:rPr>
                      <m:t>=</m:t>
                    </m:r>
                    <m:f>
                      <m:fPr>
                        <m:ctrlPr>
                          <a:rPr lang="en-US" b="0" i="1" smtClean="0">
                            <a:latin typeface="Cambria Math"/>
                          </a:rPr>
                        </m:ctrlPr>
                      </m:fPr>
                      <m:num>
                        <m:r>
                          <a:rPr lang="en-US" b="0" i="1" smtClean="0">
                            <a:latin typeface="Cambria Math"/>
                          </a:rPr>
                          <m:t>𝑠𝑖𝑛h𝑥</m:t>
                        </m:r>
                      </m:num>
                      <m:den>
                        <m:r>
                          <a:rPr lang="en-US" b="0" i="1" smtClean="0">
                            <a:latin typeface="Cambria Math"/>
                          </a:rPr>
                          <m:t>𝑐𝑜𝑠h𝑥</m:t>
                        </m:r>
                      </m:den>
                    </m:f>
                  </m:oMath>
                </a14:m>
                <a:r>
                  <a:rPr lang="en-US" i="1" dirty="0" smtClean="0">
                    <a:latin typeface="Cambria Math"/>
                  </a:rPr>
                  <a:t/>
                </a:r>
                <a14:m>
                  <m:oMath xmlns:m="http://schemas.openxmlformats.org/officeDocument/2006/math">
                    <m:r>
                      <a:rPr lang="en-US" b="0" i="1" dirty="0" smtClean="0">
                        <a:latin typeface="Cambria Math"/>
                      </a:rPr>
                      <m:t>𝑐𝑜𝑡h𝑥</m:t>
                    </m:r>
                    <m:r>
                      <a:rPr lang="en-US" b="0" i="1" dirty="0" smtClean="0">
                        <a:latin typeface="Cambria Math"/>
                      </a:rPr>
                      <m:t>=</m:t>
                    </m:r>
                    <m:f>
                      <m:fPr>
                        <m:ctrlPr>
                          <a:rPr lang="en-US" b="0" i="1" dirty="0" smtClean="0">
                            <a:latin typeface="Cambria Math"/>
                          </a:rPr>
                        </m:ctrlPr>
                      </m:fPr>
                      <m:num>
                        <m:r>
                          <a:rPr lang="en-US" b="0" i="1" dirty="0" smtClean="0">
                            <a:latin typeface="Cambria Math"/>
                          </a:rPr>
                          <m:t>1</m:t>
                        </m:r>
                      </m:num>
                      <m:den>
                        <m:r>
                          <a:rPr lang="en-US" b="0" i="1" dirty="0" smtClean="0">
                            <a:latin typeface="Cambria Math"/>
                          </a:rPr>
                          <m:t>𝑡𝑎𝑛h𝑥</m:t>
                        </m:r>
                      </m:den>
                    </m:f>
                    <m:r>
                      <a:rPr lang="en-US" b="0" i="1" dirty="0" smtClean="0">
                        <a:latin typeface="Cambria Math"/>
                      </a:rPr>
                      <m:t>,</m:t>
                    </m:r>
                    <m:r>
                      <a:rPr lang="en-US" b="0" i="1" dirty="0" smtClean="0">
                        <a:latin typeface="Cambria Math"/>
                      </a:rPr>
                      <m:t>𝑥</m:t>
                    </m:r>
                    <m:r>
                      <a:rPr lang="en-US" b="0" i="1" dirty="0" smtClean="0">
                        <a:latin typeface="Cambria Math"/>
                        <a:ea typeface="Cambria Math"/>
                      </a:rPr>
                      <m:t>≠0</m:t>
                    </m:r>
                  </m:oMath>
                </a14:m>
                <a:endParaRPr lang="en-US" i="1" dirty="0">
                  <a:latin typeface="Cambria Math"/>
                </a:endParaRPr>
              </a:p>
              <a:p>
                <a:pPr marL="0" indent="0">
                  <a:buNone/>
                </a:pPr>
                <a:endParaRPr lang="en-US" b="0" i="1" dirty="0" smtClean="0">
                  <a:latin typeface="Cambria Math"/>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382000" cy="4906963"/>
              </a:xfrm>
              <a:blipFill rotWithShape="1">
                <a:blip r:embed="rId2"/>
                <a:stretch>
                  <a:fillRect l="-1600"/>
                </a:stretch>
              </a:blipFill>
            </p:spPr>
            <p:txBody>
              <a:bodyPr/>
              <a:lstStyle/>
              <a:p>
                <a:r>
                  <a:rPr lang="en-US">
                    <a:noFill/>
                  </a:rPr>
                  <a:t> </a:t>
                </a:r>
              </a:p>
            </p:txBody>
          </p:sp>
        </mc:Fallback>
      </mc:AlternateContent>
    </p:spTree>
    <p:extLst>
      <p:ext uri="{BB962C8B-B14F-4D97-AF65-F5344CB8AC3E}">
        <p14:creationId xmlns="" xmlns:p14="http://schemas.microsoft.com/office/powerpoint/2010/main" val="148698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5" name="Content Placeholder 4"/>
              <p:cNvSpPr>
                <a:spLocks noGrp="1"/>
              </p:cNvSpPr>
              <p:nvPr>
                <p:ph idx="1"/>
              </p:nvPr>
            </p:nvSpPr>
            <p:spPr>
              <a:xfrm>
                <a:off x="457200" y="304800"/>
                <a:ext cx="8229600" cy="6324600"/>
              </a:xfrm>
            </p:spPr>
            <p:txBody>
              <a:bodyPr/>
              <a:lstStyle/>
              <a:p>
                <a:r>
                  <a:rPr lang="en-US" b="1" dirty="0" smtClean="0"/>
                  <a:t>HYPERBOLIC IDENTITIES</a:t>
                </a:r>
              </a:p>
              <a:p>
                <a:pPr marL="0" indent="0">
                  <a:buNone/>
                </a:pPr>
                <a14:m>
                  <m:oMathPara xmlns:m="http://schemas.openxmlformats.org/officeDocument/2006/math">
                    <m:oMathParaPr>
                      <m:jc m:val="centerGroup"/>
                    </m:oMathParaPr>
                    <m:oMath xmlns:m="http://schemas.openxmlformats.org/officeDocument/2006/math">
                      <m:sSup>
                        <m:sSupPr>
                          <m:ctrlPr>
                            <a:rPr lang="en-PH" i="1">
                              <a:latin typeface="Cambria Math"/>
                            </a:rPr>
                          </m:ctrlPr>
                        </m:sSupPr>
                        <m:e>
                          <m:r>
                            <a:rPr lang="en-PH" b="0" i="1">
                              <a:latin typeface="Cambria Math"/>
                            </a:rPr>
                            <m:t>𝑐𝑜𝑠h</m:t>
                          </m:r>
                        </m:e>
                        <m:sup>
                          <m:r>
                            <a:rPr lang="en-PH" b="0" i="1">
                              <a:latin typeface="Cambria Math"/>
                            </a:rPr>
                            <m:t>2</m:t>
                          </m:r>
                        </m:sup>
                      </m:sSup>
                      <m:r>
                        <a:rPr lang="en-PH" b="0" i="1">
                          <a:latin typeface="Cambria Math"/>
                        </a:rPr>
                        <m:t>𝑢</m:t>
                      </m:r>
                      <m:r>
                        <a:rPr lang="en-PH" b="0" i="1">
                          <a:latin typeface="Cambria Math"/>
                        </a:rPr>
                        <m:t>−</m:t>
                      </m:r>
                      <m:sSup>
                        <m:sSupPr>
                          <m:ctrlPr>
                            <a:rPr lang="en-PH" i="1">
                              <a:latin typeface="Cambria Math"/>
                            </a:rPr>
                          </m:ctrlPr>
                        </m:sSupPr>
                        <m:e>
                          <m:r>
                            <a:rPr lang="en-PH" b="0" i="1">
                              <a:latin typeface="Cambria Math"/>
                            </a:rPr>
                            <m:t>𝑠𝑖𝑛h</m:t>
                          </m:r>
                        </m:e>
                        <m:sup>
                          <m:r>
                            <a:rPr lang="en-PH" b="0" i="1">
                              <a:latin typeface="Cambria Math"/>
                            </a:rPr>
                            <m:t>2</m:t>
                          </m:r>
                        </m:sup>
                      </m:sSup>
                      <m:r>
                        <a:rPr lang="en-PH" b="0" i="1">
                          <a:latin typeface="Cambria Math"/>
                        </a:rPr>
                        <m:t>𝑢</m:t>
                      </m:r>
                      <m:r>
                        <a:rPr lang="en-PH" b="0" i="1">
                          <a:latin typeface="Cambria Math"/>
                        </a:rPr>
                        <m:t>=1</m:t>
                      </m:r>
                    </m:oMath>
                  </m:oMathPara>
                </a14:m>
                <a:endParaRPr lang="en-US"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p>
                        <m:sSupPr>
                          <m:ctrlPr>
                            <a:rPr lang="en-PH" i="1">
                              <a:latin typeface="Cambria Math"/>
                            </a:rPr>
                          </m:ctrlPr>
                        </m:sSupPr>
                        <m:e>
                          <m:r>
                            <a:rPr lang="en-PH" b="0" i="1">
                              <a:latin typeface="Cambria Math"/>
                            </a:rPr>
                            <m:t>𝑡𝑎𝑛h</m:t>
                          </m:r>
                        </m:e>
                        <m:sup>
                          <m:r>
                            <a:rPr lang="en-PH" b="0" i="1">
                              <a:latin typeface="Cambria Math"/>
                            </a:rPr>
                            <m:t>2</m:t>
                          </m:r>
                        </m:sup>
                      </m:sSup>
                      <m:r>
                        <a:rPr lang="en-PH" b="0" i="1">
                          <a:latin typeface="Cambria Math"/>
                        </a:rPr>
                        <m:t>𝑢</m:t>
                      </m:r>
                      <m:r>
                        <a:rPr lang="en-PH" b="0" i="1">
                          <a:latin typeface="Cambria Math"/>
                        </a:rPr>
                        <m:t>+ </m:t>
                      </m:r>
                      <m:sSup>
                        <m:sSupPr>
                          <m:ctrlPr>
                            <a:rPr lang="en-PH" i="1">
                              <a:latin typeface="Cambria Math"/>
                            </a:rPr>
                          </m:ctrlPr>
                        </m:sSupPr>
                        <m:e>
                          <m:r>
                            <a:rPr lang="en-PH" b="0" i="1">
                              <a:latin typeface="Cambria Math"/>
                            </a:rPr>
                            <m:t>𝑠𝑒𝑐h</m:t>
                          </m:r>
                        </m:e>
                        <m:sup>
                          <m:r>
                            <a:rPr lang="en-PH" b="0" i="1">
                              <a:latin typeface="Cambria Math"/>
                            </a:rPr>
                            <m:t>2</m:t>
                          </m:r>
                        </m:sup>
                      </m:sSup>
                      <m:r>
                        <a:rPr lang="en-PH" b="0" i="1">
                          <a:latin typeface="Cambria Math"/>
                        </a:rPr>
                        <m:t>𝑢</m:t>
                      </m:r>
                      <m:r>
                        <a:rPr lang="en-PH" b="0" i="1">
                          <a:latin typeface="Cambria Math"/>
                        </a:rPr>
                        <m:t>=1</m:t>
                      </m:r>
                    </m:oMath>
                  </m:oMathPara>
                </a14:m>
                <a:endParaRPr lang="en-US"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p>
                        <m:sSupPr>
                          <m:ctrlPr>
                            <a:rPr lang="en-PH" i="1">
                              <a:latin typeface="Cambria Math"/>
                            </a:rPr>
                          </m:ctrlPr>
                        </m:sSupPr>
                        <m:e>
                          <m:r>
                            <a:rPr lang="en-PH" b="0" i="1">
                              <a:latin typeface="Cambria Math"/>
                            </a:rPr>
                            <m:t>𝑐𝑜𝑡h</m:t>
                          </m:r>
                        </m:e>
                        <m:sup>
                          <m:r>
                            <a:rPr lang="en-PH" b="0" i="1">
                              <a:latin typeface="Cambria Math"/>
                            </a:rPr>
                            <m:t>2</m:t>
                          </m:r>
                        </m:sup>
                      </m:sSup>
                      <m:r>
                        <a:rPr lang="en-PH" b="0" i="1">
                          <a:latin typeface="Cambria Math"/>
                        </a:rPr>
                        <m:t>𝑢</m:t>
                      </m:r>
                      <m:r>
                        <a:rPr lang="en-PH" b="0" i="1">
                          <a:latin typeface="Cambria Math"/>
                        </a:rPr>
                        <m:t> −</m:t>
                      </m:r>
                      <m:sSup>
                        <m:sSupPr>
                          <m:ctrlPr>
                            <a:rPr lang="en-PH" i="1">
                              <a:latin typeface="Cambria Math"/>
                            </a:rPr>
                          </m:ctrlPr>
                        </m:sSupPr>
                        <m:e>
                          <m:r>
                            <a:rPr lang="en-PH" b="0" i="1">
                              <a:latin typeface="Cambria Math"/>
                            </a:rPr>
                            <m:t>𝑐𝑠𝑐h</m:t>
                          </m:r>
                        </m:e>
                        <m:sup>
                          <m:r>
                            <a:rPr lang="en-PH" b="0" i="1">
                              <a:latin typeface="Cambria Math"/>
                            </a:rPr>
                            <m:t>2</m:t>
                          </m:r>
                        </m:sup>
                      </m:sSup>
                      <m:r>
                        <a:rPr lang="en-PH" b="0" i="1">
                          <a:latin typeface="Cambria Math"/>
                        </a:rPr>
                        <m:t>𝑢</m:t>
                      </m:r>
                      <m:r>
                        <a:rPr lang="en-PH" b="0" i="1">
                          <a:latin typeface="Cambria Math"/>
                        </a:rPr>
                        <m:t>=1</m:t>
                      </m:r>
                    </m:oMath>
                  </m:oMathPara>
                </a14:m>
                <a:endParaRPr lang="en-PH" i="1" dirty="0"/>
              </a:p>
              <a:p>
                <a:pPr marL="0" indent="0">
                  <a:buNone/>
                </a:pPr>
                <a:r>
                  <a:rPr lang="en-PH" i="1" dirty="0"/>
                  <a:t/>
                </a:r>
                <a:r>
                  <a:rPr lang="en-PH" i="1" dirty="0"/>
                  <a:t/>
                </a:r>
                <a:r>
                  <a:rPr lang="en-PH" i="1" dirty="0" smtClean="0"/>
                  <a:t>                 cosh2u </a:t>
                </a:r>
                <a:r>
                  <a:rPr lang="en-PH" i="1" dirty="0"/>
                  <a:t>= </a:t>
                </a:r>
                <a14:m>
                  <m:oMath xmlns:m="http://schemas.openxmlformats.org/officeDocument/2006/math">
                    <m:sSup>
                      <m:sSupPr>
                        <m:ctrlPr>
                          <a:rPr lang="en-PH" i="1">
                            <a:latin typeface="Cambria Math"/>
                          </a:rPr>
                        </m:ctrlPr>
                      </m:sSupPr>
                      <m:e>
                        <m:r>
                          <a:rPr lang="en-PH" b="0" i="1">
                            <a:latin typeface="Cambria Math"/>
                          </a:rPr>
                          <m:t>𝑐𝑜𝑠h</m:t>
                        </m:r>
                      </m:e>
                      <m:sup>
                        <m:r>
                          <a:rPr lang="en-PH" b="0" i="1">
                            <a:latin typeface="Cambria Math"/>
                          </a:rPr>
                          <m:t>2</m:t>
                        </m:r>
                      </m:sup>
                    </m:sSup>
                    <m:r>
                      <a:rPr lang="en-PH" b="0" i="1">
                        <a:latin typeface="Cambria Math"/>
                      </a:rPr>
                      <m:t>𝑢</m:t>
                    </m:r>
                    <m:r>
                      <a:rPr lang="en-PH" b="0" i="1">
                        <a:latin typeface="Cambria Math"/>
                      </a:rPr>
                      <m:t>+ </m:t>
                    </m:r>
                    <m:sSup>
                      <m:sSupPr>
                        <m:ctrlPr>
                          <a:rPr lang="en-PH" i="1">
                            <a:latin typeface="Cambria Math"/>
                          </a:rPr>
                        </m:ctrlPr>
                      </m:sSupPr>
                      <m:e>
                        <m:r>
                          <a:rPr lang="en-PH" b="0" i="1">
                            <a:latin typeface="Cambria Math"/>
                          </a:rPr>
                          <m:t>𝑠𝑖𝑛h</m:t>
                        </m:r>
                      </m:e>
                      <m:sup>
                        <m:r>
                          <a:rPr lang="en-PH" b="0" i="1">
                            <a:latin typeface="Cambria Math"/>
                          </a:rPr>
                          <m:t>2</m:t>
                        </m:r>
                      </m:sup>
                    </m:sSup>
                    <m:r>
                      <a:rPr lang="en-PH" b="0" i="1">
                        <a:latin typeface="Cambria Math"/>
                      </a:rPr>
                      <m:t>𝑢</m:t>
                    </m:r>
                  </m:oMath>
                </a14:m>
                <a:r>
                  <a:rPr lang="en-US" dirty="0"/>
                  <a:t/>
                </a:r>
                <a:endParaRPr lang="en-US" i="1" dirty="0">
                  <a:latin typeface="Cambria Math"/>
                </a:endParaRPr>
              </a:p>
              <a:p>
                <a:pPr marL="0" indent="0">
                  <a:buNone/>
                </a:pPr>
                <a:r>
                  <a:rPr lang="en-US" dirty="0" smtClean="0"/>
                  <a:t/>
                </a:r>
                <a14:m>
                  <m:oMath xmlns:m="http://schemas.openxmlformats.org/officeDocument/2006/math">
                    <m:r>
                      <a:rPr lang="en-US" b="0" i="1">
                        <a:latin typeface="Cambria Math"/>
                      </a:rPr>
                      <m:t>𝑠𝑖𝑛h</m:t>
                    </m:r>
                    <m:r>
                      <a:rPr lang="en-US" b="0" i="1">
                        <a:latin typeface="Cambria Math"/>
                      </a:rPr>
                      <m:t>2</m:t>
                    </m:r>
                    <m:r>
                      <a:rPr lang="en-US" b="0" i="1">
                        <a:latin typeface="Cambria Math"/>
                      </a:rPr>
                      <m:t>𝑥</m:t>
                    </m:r>
                    <m:r>
                      <a:rPr lang="en-US" b="0" i="1">
                        <a:latin typeface="Cambria Math"/>
                      </a:rPr>
                      <m:t>=2</m:t>
                    </m:r>
                    <m:r>
                      <a:rPr lang="en-US" b="0" i="1">
                        <a:latin typeface="Cambria Math"/>
                      </a:rPr>
                      <m:t>𝑠𝑖𝑛h𝑥𝑐𝑜𝑠h𝑥</m:t>
                    </m:r>
                  </m:oMath>
                </a14:m>
                <a:endParaRPr lang="en-PH" i="1" dirty="0" smtClean="0"/>
              </a:p>
              <a:p>
                <a:pPr marL="0" indent="0">
                  <a:buNone/>
                </a:pPr>
                <a:r>
                  <a:rPr lang="en-PH" i="1" dirty="0" smtClean="0"/>
                  <a:t/>
                </a:r>
                <a14:m>
                  <m:oMath xmlns:m="http://schemas.openxmlformats.org/officeDocument/2006/math">
                    <m:sSup>
                      <m:sSupPr>
                        <m:ctrlPr>
                          <a:rPr lang="en-PH" i="1">
                            <a:latin typeface="Cambria Math"/>
                          </a:rPr>
                        </m:ctrlPr>
                      </m:sSupPr>
                      <m:e>
                        <m:r>
                          <a:rPr lang="en-PH" b="0" i="1">
                            <a:latin typeface="Cambria Math"/>
                          </a:rPr>
                          <m:t>𝑠𝑖𝑛h</m:t>
                        </m:r>
                      </m:e>
                      <m:sup>
                        <m:r>
                          <a:rPr lang="en-PH" b="0" i="1">
                            <a:latin typeface="Cambria Math"/>
                          </a:rPr>
                          <m:t>2</m:t>
                        </m:r>
                      </m:sup>
                    </m:sSup>
                    <m:f>
                      <m:fPr>
                        <m:ctrlPr>
                          <a:rPr lang="en-PH" i="1">
                            <a:latin typeface="Cambria Math"/>
                          </a:rPr>
                        </m:ctrlPr>
                      </m:fPr>
                      <m:num>
                        <m:r>
                          <a:rPr lang="en-PH" b="0" i="1">
                            <a:latin typeface="Cambria Math"/>
                          </a:rPr>
                          <m:t>1</m:t>
                        </m:r>
                      </m:num>
                      <m:den>
                        <m:r>
                          <a:rPr lang="en-PH" b="0" i="1">
                            <a:latin typeface="Cambria Math"/>
                          </a:rPr>
                          <m:t>2</m:t>
                        </m:r>
                      </m:den>
                    </m:f>
                    <m:r>
                      <a:rPr lang="en-PH" b="0" i="1">
                        <a:latin typeface="Cambria Math"/>
                      </a:rPr>
                      <m:t>𝑢</m:t>
                    </m:r>
                    <m:r>
                      <a:rPr lang="en-PH" b="0" i="1">
                        <a:latin typeface="Cambria Math"/>
                      </a:rPr>
                      <m:t>= </m:t>
                    </m:r>
                    <m:f>
                      <m:fPr>
                        <m:ctrlPr>
                          <a:rPr lang="en-PH" i="1">
                            <a:latin typeface="Cambria Math"/>
                          </a:rPr>
                        </m:ctrlPr>
                      </m:fPr>
                      <m:num>
                        <m:r>
                          <a:rPr lang="en-PH" b="0" i="1">
                            <a:latin typeface="Cambria Math"/>
                          </a:rPr>
                          <m:t>1</m:t>
                        </m:r>
                      </m:num>
                      <m:den>
                        <m:r>
                          <a:rPr lang="en-PH" b="0" i="1">
                            <a:latin typeface="Cambria Math"/>
                          </a:rPr>
                          <m:t>2</m:t>
                        </m:r>
                      </m:den>
                    </m:f>
                    <m:r>
                      <a:rPr lang="en-PH" b="0" i="1">
                        <a:latin typeface="Cambria Math"/>
                      </a:rPr>
                      <m:t>(</m:t>
                    </m:r>
                    <m:func>
                      <m:funcPr>
                        <m:ctrlPr>
                          <a:rPr lang="en-PH" i="1">
                            <a:latin typeface="Cambria Math"/>
                          </a:rPr>
                        </m:ctrlPr>
                      </m:funcPr>
                      <m:fName>
                        <m:r>
                          <a:rPr lang="en-PH" b="0" i="1">
                            <a:latin typeface="Cambria Math"/>
                          </a:rPr>
                          <m:t>𝑐𝑜𝑠h</m:t>
                        </m:r>
                      </m:fName>
                      <m:e>
                        <m:r>
                          <a:rPr lang="en-PH" b="0" i="1">
                            <a:latin typeface="Cambria Math"/>
                          </a:rPr>
                          <m:t>𝑢</m:t>
                        </m:r>
                        <m:r>
                          <a:rPr lang="en-PH" b="0" i="1">
                            <a:latin typeface="Cambria Math"/>
                          </a:rPr>
                          <m:t> −1)</m:t>
                        </m:r>
                      </m:e>
                    </m:func>
                  </m:oMath>
                </a14:m>
                <a:endParaRPr lang="en-PH" i="1" dirty="0"/>
              </a:p>
              <a:p>
                <a:pPr marL="0" indent="0">
                  <a:buNone/>
                </a:pPr>
                <a:r>
                  <a:rPr lang="en-PH" i="1" dirty="0"/>
                  <a:t/>
                </a:r>
                <a:r>
                  <a:rPr lang="en-PH" i="1" dirty="0"/>
                  <a:t/>
                </a:r>
                <a:r>
                  <a:rPr lang="en-PH" i="1" dirty="0" smtClean="0"/>
                  <a:t/>
                </a:r>
                <a14:m>
                  <m:oMath xmlns:m="http://schemas.openxmlformats.org/officeDocument/2006/math">
                    <m:sSup>
                      <m:sSupPr>
                        <m:ctrlPr>
                          <a:rPr lang="en-US" i="1" smtClean="0">
                            <a:latin typeface="Cambria Math"/>
                          </a:rPr>
                        </m:ctrlPr>
                      </m:sSupPr>
                      <m:e>
                        <m:r>
                          <a:rPr lang="en-US" b="0" i="1" smtClean="0">
                            <a:latin typeface="Cambria Math"/>
                          </a:rPr>
                          <m:t>𝑐𝑜𝑠h</m:t>
                        </m:r>
                      </m:e>
                      <m:sup>
                        <m:r>
                          <a:rPr lang="en-US" b="0" i="1" smtClean="0">
                            <a:latin typeface="Cambria Math"/>
                          </a:rPr>
                          <m:t>2</m:t>
                        </m:r>
                      </m:sup>
                    </m:sSup>
                    <m:r>
                      <a:rPr lang="en-US" b="0" i="1" smtClean="0">
                        <a:latin typeface="Cambria Math"/>
                      </a:rPr>
                      <m:t>𝑥</m:t>
                    </m:r>
                    <m:r>
                      <a:rPr lang="en-US" b="0" i="1" smtClean="0">
                        <a:latin typeface="Cambria Math"/>
                      </a:rPr>
                      <m:t>=</m:t>
                    </m:r>
                    <m:f>
                      <m:fPr>
                        <m:ctrlPr>
                          <a:rPr lang="en-US" i="1" smtClean="0">
                            <a:latin typeface="Cambria Math"/>
                          </a:rPr>
                        </m:ctrlPr>
                      </m:fPr>
                      <m:num>
                        <m:r>
                          <a:rPr lang="en-US" b="0" i="1" smtClean="0">
                            <a:latin typeface="Cambria Math"/>
                          </a:rPr>
                          <m:t>1+</m:t>
                        </m:r>
                        <m:r>
                          <a:rPr lang="en-US" b="0" i="1" smtClean="0">
                            <a:latin typeface="Cambria Math"/>
                          </a:rPr>
                          <m:t>𝑐𝑜𝑠h</m:t>
                        </m:r>
                        <m:r>
                          <a:rPr lang="en-US" b="0" i="1" smtClean="0">
                            <a:latin typeface="Cambria Math"/>
                          </a:rPr>
                          <m:t>2</m:t>
                        </m:r>
                        <m:r>
                          <a:rPr lang="en-US" b="0" i="1" smtClean="0">
                            <a:latin typeface="Cambria Math"/>
                          </a:rPr>
                          <m:t>𝑥</m:t>
                        </m:r>
                      </m:num>
                      <m:den>
                        <m:r>
                          <a:rPr lang="en-US" b="0" i="1" smtClean="0">
                            <a:latin typeface="Cambria Math"/>
                          </a:rPr>
                          <m:t>2</m:t>
                        </m:r>
                      </m:den>
                    </m:f>
                  </m:oMath>
                </a14:m>
                <a:endParaRPr lang="en-US" i="1" dirty="0" smtClean="0"/>
              </a:p>
              <a:p>
                <a:pPr marL="0" indent="0">
                  <a:buNone/>
                </a:pPr>
                <a:r>
                  <a:rPr lang="en-PH" i="1" dirty="0" smtClean="0"/>
                  <a:t/>
                </a:r>
                <a:r>
                  <a:rPr lang="en-PH" i="1" dirty="0" err="1" smtClean="0"/>
                  <a:t>tanh</a:t>
                </a:r>
                <a:r>
                  <a:rPr lang="en-PH" i="1" dirty="0" smtClean="0"/>
                  <a:t/>
                </a:r>
                <a:r>
                  <a:rPr lang="en-PH" i="1" dirty="0"/>
                  <a:t>(x + y) =</a:t>
                </a:r>
                <a14:m>
                  <m:oMath xmlns:m="http://schemas.openxmlformats.org/officeDocument/2006/math">
                    <m:f>
                      <m:fPr>
                        <m:ctrlPr>
                          <a:rPr lang="en-PH" i="1">
                            <a:latin typeface="Cambria Math"/>
                          </a:rPr>
                        </m:ctrlPr>
                      </m:fPr>
                      <m:num>
                        <m:r>
                          <a:rPr lang="en-PH" i="1">
                            <a:latin typeface="Cambria Math"/>
                          </a:rPr>
                          <m:t>(</m:t>
                        </m:r>
                        <m:func>
                          <m:funcPr>
                            <m:ctrlPr>
                              <a:rPr lang="en-PH" i="1">
                                <a:latin typeface="Cambria Math"/>
                              </a:rPr>
                            </m:ctrlPr>
                          </m:funcPr>
                          <m:fName>
                            <m:r>
                              <a:rPr lang="en-PH" i="1">
                                <a:latin typeface="Cambria Math"/>
                              </a:rPr>
                              <m:t>𝑡𝑎𝑛h</m:t>
                            </m:r>
                          </m:fName>
                          <m:e>
                            <m:r>
                              <a:rPr lang="en-PH" i="1">
                                <a:latin typeface="Cambria Math"/>
                              </a:rPr>
                              <m:t>𝑥</m:t>
                            </m:r>
                            <m:r>
                              <a:rPr lang="en-PH" i="1">
                                <a:latin typeface="Cambria Math"/>
                              </a:rPr>
                              <m:t>+</m:t>
                            </m:r>
                            <m:func>
                              <m:funcPr>
                                <m:ctrlPr>
                                  <a:rPr lang="en-PH" i="1">
                                    <a:latin typeface="Cambria Math"/>
                                  </a:rPr>
                                </m:ctrlPr>
                              </m:funcPr>
                              <m:fName>
                                <m:r>
                                  <a:rPr lang="en-PH" i="1">
                                    <a:latin typeface="Cambria Math"/>
                                  </a:rPr>
                                  <m:t>𝑡𝑎𝑛h</m:t>
                                </m:r>
                              </m:fName>
                              <m:e>
                                <m:r>
                                  <a:rPr lang="en-PH" i="1">
                                    <a:latin typeface="Cambria Math"/>
                                  </a:rPr>
                                  <m:t>𝑦</m:t>
                                </m:r>
                                <m:r>
                                  <a:rPr lang="en-PH" i="1">
                                    <a:latin typeface="Cambria Math"/>
                                  </a:rPr>
                                  <m:t>)</m:t>
                                </m:r>
                              </m:e>
                            </m:func>
                          </m:e>
                        </m:func>
                      </m:num>
                      <m:den>
                        <m:r>
                          <a:rPr lang="en-PH" i="1">
                            <a:latin typeface="Cambria Math"/>
                          </a:rPr>
                          <m:t>1+</m:t>
                        </m:r>
                        <m:func>
                          <m:funcPr>
                            <m:ctrlPr>
                              <a:rPr lang="en-PH" i="1">
                                <a:latin typeface="Cambria Math"/>
                              </a:rPr>
                            </m:ctrlPr>
                          </m:funcPr>
                          <m:fName>
                            <m:r>
                              <a:rPr lang="en-PH" i="1">
                                <a:latin typeface="Cambria Math"/>
                              </a:rPr>
                              <m:t>𝑡𝑎𝑛h</m:t>
                            </m:r>
                          </m:fName>
                          <m:e>
                            <m:r>
                              <a:rPr lang="en-PH" i="1">
                                <a:latin typeface="Cambria Math"/>
                              </a:rPr>
                              <m:t>𝑥</m:t>
                            </m:r>
                            <m:r>
                              <a:rPr lang="en-PH" i="1">
                                <a:latin typeface="Cambria Math"/>
                              </a:rPr>
                              <m:t> </m:t>
                            </m:r>
                            <m:r>
                              <a:rPr lang="en-PH" i="1">
                                <a:latin typeface="Cambria Math"/>
                              </a:rPr>
                              <m:t>𝑡𝑎𝑛h𝑦</m:t>
                            </m:r>
                          </m:e>
                        </m:func>
                      </m:den>
                    </m:f>
                  </m:oMath>
                </a14:m>
                <a:endParaRPr lang="en-PH" b="1" i="1"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57200" y="304800"/>
                <a:ext cx="8229600" cy="6324600"/>
              </a:xfrm>
              <a:blipFill rotWithShape="1">
                <a:blip r:embed="rId2"/>
                <a:stretch>
                  <a:fillRect l="-1630" t="-1252"/>
                </a:stretch>
              </a:blipFill>
            </p:spPr>
            <p:txBody>
              <a:bodyPr/>
              <a:lstStyle/>
              <a:p>
                <a:r>
                  <a:rPr lang="en-US">
                    <a:noFill/>
                  </a:rPr>
                  <a:t> </a:t>
                </a:r>
              </a:p>
            </p:txBody>
          </p:sp>
        </mc:Fallback>
      </mc:AlternateContent>
    </p:spTree>
    <p:extLst>
      <p:ext uri="{BB962C8B-B14F-4D97-AF65-F5344CB8AC3E}">
        <p14:creationId xmlns="" xmlns:p14="http://schemas.microsoft.com/office/powerpoint/2010/main" val="2969459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077200" cy="838200"/>
          </a:xfrm>
        </p:spPr>
        <p:txBody>
          <a:bodyPr/>
          <a:lstStyle/>
          <a:p>
            <a:r>
              <a:rPr lang="en-PH" sz="3600" b="1" dirty="0" smtClean="0"/>
              <a:t> INTEGRALS </a:t>
            </a:r>
            <a:r>
              <a:rPr lang="en-PH" sz="3600" b="1" dirty="0"/>
              <a:t>OF </a:t>
            </a:r>
            <a:r>
              <a:rPr lang="en-PH" sz="3600" b="1" dirty="0" smtClean="0"/>
              <a:t> </a:t>
            </a:r>
            <a:r>
              <a:rPr lang="en-PH" sz="3600" b="1" dirty="0"/>
              <a:t>HYPERBOLIC FUNCTIONS</a:t>
            </a:r>
            <a:endParaRPr lang="en-US" sz="3600"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914400" y="609600"/>
                <a:ext cx="7772400" cy="7848600"/>
              </a:xfrm>
            </p:spPr>
            <p:txBody>
              <a:bodyPr/>
              <a:lstStyle/>
              <a:p>
                <a:pPr marL="0" indent="0">
                  <a:buNone/>
                </a:pPr>
                <a:r>
                  <a:rPr lang="en-PH" sz="2800" dirty="0" smtClean="0"/>
                  <a:t>Let </a:t>
                </a:r>
                <a:r>
                  <a:rPr lang="en-PH" sz="2800" b="1" i="1" dirty="0" smtClean="0"/>
                  <a:t>u</a:t>
                </a:r>
                <a:r>
                  <a:rPr lang="en-PH" sz="2800" dirty="0" smtClean="0"/>
                  <a:t> be a differentiable function of </a:t>
                </a:r>
                <a:r>
                  <a:rPr lang="en-PH" sz="2800" b="1" i="1" dirty="0" smtClean="0"/>
                  <a:t>x</a:t>
                </a:r>
                <a:r>
                  <a:rPr lang="en-PH" sz="2800" dirty="0" smtClean="0"/>
                  <a:t>.</a:t>
                </a:r>
                <a:endParaRPr lang="en-PH" sz="2800" b="1" i="1" dirty="0" smtClean="0"/>
              </a:p>
              <a:p>
                <a:pPr marL="0" indent="0">
                  <a:buNone/>
                </a:pPr>
                <a:r>
                  <a:rPr lang="en-PH" sz="2800" b="1" i="1" dirty="0" smtClean="0"/>
                  <a:t>1</a:t>
                </a:r>
                <a:r>
                  <a:rPr lang="en-PH" sz="2800" i="1" dirty="0" smtClean="0"/>
                  <a:t>.</a:t>
                </a:r>
                <a14:m>
                  <m:oMath xmlns:m="http://schemas.openxmlformats.org/officeDocument/2006/math">
                    <m:nary>
                      <m:naryPr>
                        <m:limLoc m:val="undOvr"/>
                        <m:subHide m:val="on"/>
                        <m:supHide m:val="on"/>
                        <m:ctrlPr>
                          <a:rPr lang="en-PH" sz="2800" i="1">
                            <a:latin typeface="Cambria Math"/>
                          </a:rPr>
                        </m:ctrlPr>
                      </m:naryPr>
                      <m:sub/>
                      <m:sup/>
                      <m:e>
                        <m:r>
                          <a:rPr lang="en-PH" sz="2800" b="0" i="1">
                            <a:latin typeface="Cambria Math"/>
                          </a:rPr>
                          <m:t>𝑠𝑖𝑛h𝑢</m:t>
                        </m:r>
                        <m:r>
                          <a:rPr lang="en-PH" sz="2800" b="0" i="1">
                            <a:latin typeface="Cambria Math"/>
                          </a:rPr>
                          <m:t> </m:t>
                        </m:r>
                        <m:r>
                          <a:rPr lang="en-PH" sz="2800" b="0" i="1">
                            <a:latin typeface="Cambria Math"/>
                          </a:rPr>
                          <m:t>𝑑𝑢</m:t>
                        </m:r>
                        <m:r>
                          <a:rPr lang="en-PH" sz="2800" b="0" i="1">
                            <a:latin typeface="Cambria Math"/>
                          </a:rPr>
                          <m:t> =</m:t>
                        </m:r>
                        <m:r>
                          <a:rPr lang="en-PH" sz="2800" b="0" i="1">
                            <a:latin typeface="Cambria Math"/>
                          </a:rPr>
                          <m:t>𝑐𝑜𝑠h𝑢</m:t>
                        </m:r>
                        <m:r>
                          <a:rPr lang="en-PH" sz="2800" b="0" i="1">
                            <a:latin typeface="Cambria Math"/>
                          </a:rPr>
                          <m:t>+</m:t>
                        </m:r>
                        <m:r>
                          <a:rPr lang="en-US" sz="2800" b="0" i="1" smtClean="0">
                            <a:latin typeface="Cambria Math"/>
                          </a:rPr>
                          <m:t>𝐶</m:t>
                        </m:r>
                      </m:e>
                    </m:nary>
                  </m:oMath>
                </a14:m>
                <a:r>
                  <a:rPr lang="en-PH" sz="2800" i="1" dirty="0"/>
                  <a:t/>
                </a:r>
                <a:r>
                  <a:rPr lang="en-PH" sz="2800" i="1" dirty="0" smtClean="0"/>
                  <a:t>      2</a:t>
                </a:r>
                <a:r>
                  <a:rPr lang="en-PH" sz="2800" i="1" dirty="0"/>
                  <a:t>.</a:t>
                </a:r>
                <a14:m>
                  <m:oMath xmlns:m="http://schemas.openxmlformats.org/officeDocument/2006/math">
                    <m:nary>
                      <m:naryPr>
                        <m:limLoc m:val="undOvr"/>
                        <m:subHide m:val="on"/>
                        <m:supHide m:val="on"/>
                        <m:ctrlPr>
                          <a:rPr lang="en-PH" sz="2800" i="1">
                            <a:latin typeface="Cambria Math"/>
                          </a:rPr>
                        </m:ctrlPr>
                      </m:naryPr>
                      <m:sub/>
                      <m:sup/>
                      <m:e>
                        <m:r>
                          <a:rPr lang="en-PH" sz="2800" b="0" i="1">
                            <a:latin typeface="Cambria Math"/>
                          </a:rPr>
                          <m:t>𝑐𝑜𝑠h𝑢</m:t>
                        </m:r>
                        <m:r>
                          <a:rPr lang="en-PH" sz="2800" b="0" i="1">
                            <a:latin typeface="Cambria Math"/>
                          </a:rPr>
                          <m:t> </m:t>
                        </m:r>
                        <m:r>
                          <a:rPr lang="en-PH" sz="2800" b="0" i="1">
                            <a:latin typeface="Cambria Math"/>
                          </a:rPr>
                          <m:t>𝑑𝑢</m:t>
                        </m:r>
                        <m:r>
                          <a:rPr lang="en-PH" sz="2800" b="0" i="1">
                            <a:latin typeface="Cambria Math"/>
                          </a:rPr>
                          <m:t>=</m:t>
                        </m:r>
                        <m:r>
                          <a:rPr lang="en-PH" sz="2800" b="0" i="1">
                            <a:latin typeface="Cambria Math"/>
                          </a:rPr>
                          <m:t>𝑠𝑖𝑛h𝑢</m:t>
                        </m:r>
                        <m:r>
                          <a:rPr lang="en-PH" sz="2800" b="0" i="1">
                            <a:latin typeface="Cambria Math"/>
                          </a:rPr>
                          <m:t>+</m:t>
                        </m:r>
                        <m:r>
                          <a:rPr lang="en-US" sz="2800" b="0" i="1" smtClean="0">
                            <a:latin typeface="Cambria Math"/>
                          </a:rPr>
                          <m:t>𝐶</m:t>
                        </m:r>
                      </m:e>
                    </m:nary>
                  </m:oMath>
                </a14:m>
                <a:endParaRPr lang="en-PH" sz="2800" i="1" dirty="0"/>
              </a:p>
              <a:p>
                <a:pPr marL="0" indent="0">
                  <a:buNone/>
                </a:pPr>
                <a:r>
                  <a:rPr lang="en-PH" sz="2800" i="1" dirty="0" smtClean="0"/>
                  <a:t>3</a:t>
                </a:r>
                <a:r>
                  <a:rPr lang="en-PH" sz="2800" i="1" dirty="0"/>
                  <a:t>.</a:t>
                </a:r>
                <a14:m>
                  <m:oMath xmlns:m="http://schemas.openxmlformats.org/officeDocument/2006/math">
                    <m:nary>
                      <m:naryPr>
                        <m:limLoc m:val="undOvr"/>
                        <m:subHide m:val="on"/>
                        <m:supHide m:val="on"/>
                        <m:ctrlPr>
                          <a:rPr lang="en-PH" sz="2800" i="1">
                            <a:latin typeface="Cambria Math"/>
                          </a:rPr>
                        </m:ctrlPr>
                      </m:naryPr>
                      <m:sub/>
                      <m:sup/>
                      <m:e>
                        <m:r>
                          <a:rPr lang="en-PH" sz="2800" b="0" i="1">
                            <a:latin typeface="Cambria Math"/>
                          </a:rPr>
                          <m:t>𝑡𝑎𝑛h𝑢</m:t>
                        </m:r>
                        <m:r>
                          <a:rPr lang="en-PH" sz="2800" b="0" i="1">
                            <a:latin typeface="Cambria Math"/>
                          </a:rPr>
                          <m:t> </m:t>
                        </m:r>
                        <m:r>
                          <a:rPr lang="en-PH" sz="2800" b="0" i="1">
                            <a:latin typeface="Cambria Math"/>
                          </a:rPr>
                          <m:t>𝑑𝑢</m:t>
                        </m:r>
                        <m:r>
                          <a:rPr lang="en-PH" sz="2800" b="0" i="1">
                            <a:latin typeface="Cambria Math"/>
                          </a:rPr>
                          <m:t>=</m:t>
                        </m:r>
                        <m:func>
                          <m:funcPr>
                            <m:ctrlPr>
                              <a:rPr lang="en-PH" sz="2800" i="1">
                                <a:latin typeface="Cambria Math"/>
                              </a:rPr>
                            </m:ctrlPr>
                          </m:funcPr>
                          <m:fName>
                            <m:r>
                              <a:rPr lang="en-PH" sz="2800" b="0" i="1">
                                <a:latin typeface="Cambria Math"/>
                              </a:rPr>
                              <m:t>𝑙𝑛</m:t>
                            </m:r>
                          </m:fName>
                          <m:e>
                            <m:r>
                              <a:rPr lang="en-PH" sz="2800" b="0" i="1">
                                <a:latin typeface="Cambria Math"/>
                              </a:rPr>
                              <m:t>𝑐𝑜𝑠h𝑢</m:t>
                            </m:r>
                            <m:r>
                              <a:rPr lang="en-US" sz="2800" b="0" i="1" smtClean="0">
                                <a:latin typeface="Cambria Math"/>
                              </a:rPr>
                              <m:t>+</m:t>
                            </m:r>
                            <m:r>
                              <a:rPr lang="en-US" sz="2800" b="0" i="1" smtClean="0">
                                <a:latin typeface="Cambria Math"/>
                              </a:rPr>
                              <m:t>𝐶</m:t>
                            </m:r>
                          </m:e>
                        </m:func>
                      </m:e>
                    </m:nary>
                  </m:oMath>
                </a14:m>
                <a:endParaRPr lang="en-PH" sz="2800" i="1" dirty="0"/>
              </a:p>
              <a:p>
                <a:pPr marL="0" indent="0">
                  <a:buNone/>
                </a:pPr>
                <a:r>
                  <a:rPr lang="en-PH" sz="2800" i="1" dirty="0" smtClean="0"/>
                  <a:t>4</a:t>
                </a:r>
                <a:r>
                  <a:rPr lang="en-PH" sz="2800" i="1" dirty="0"/>
                  <a:t>.</a:t>
                </a:r>
                <a14:m>
                  <m:oMath xmlns:m="http://schemas.openxmlformats.org/officeDocument/2006/math">
                    <m:nary>
                      <m:naryPr>
                        <m:limLoc m:val="undOvr"/>
                        <m:subHide m:val="on"/>
                        <m:supHide m:val="on"/>
                        <m:ctrlPr>
                          <a:rPr lang="en-PH" sz="2800" i="1">
                            <a:latin typeface="Cambria Math"/>
                          </a:rPr>
                        </m:ctrlPr>
                      </m:naryPr>
                      <m:sub/>
                      <m:sup/>
                      <m:e>
                        <m:r>
                          <a:rPr lang="en-PH" sz="2800" b="0" i="1">
                            <a:latin typeface="Cambria Math"/>
                          </a:rPr>
                          <m:t>𝑐𝑜𝑡h𝑢</m:t>
                        </m:r>
                        <m:r>
                          <a:rPr lang="en-PH" sz="2800" b="0" i="1">
                            <a:latin typeface="Cambria Math"/>
                          </a:rPr>
                          <m:t> </m:t>
                        </m:r>
                        <m:r>
                          <a:rPr lang="en-PH" sz="2800" b="0" i="1">
                            <a:latin typeface="Cambria Math"/>
                          </a:rPr>
                          <m:t>𝑑𝑢</m:t>
                        </m:r>
                        <m:r>
                          <a:rPr lang="en-PH" sz="2800" b="0" i="1">
                            <a:latin typeface="Cambria Math"/>
                          </a:rPr>
                          <m:t>=</m:t>
                        </m:r>
                        <m:func>
                          <m:funcPr>
                            <m:ctrlPr>
                              <a:rPr lang="en-PH" sz="2800" i="1">
                                <a:latin typeface="Cambria Math"/>
                              </a:rPr>
                            </m:ctrlPr>
                          </m:funcPr>
                          <m:fName>
                            <m:r>
                              <a:rPr lang="en-PH" sz="2800" b="0" i="1">
                                <a:latin typeface="Cambria Math"/>
                              </a:rPr>
                              <m:t>𝑙𝑛</m:t>
                            </m:r>
                          </m:fName>
                          <m:e>
                            <m:func>
                              <m:funcPr>
                                <m:ctrlPr>
                                  <a:rPr lang="en-PH" sz="2800" i="1">
                                    <a:latin typeface="Cambria Math"/>
                                  </a:rPr>
                                </m:ctrlPr>
                              </m:funcPr>
                              <m:fName>
                                <m:r>
                                  <a:rPr lang="en-PH" sz="2800" b="0" i="1">
                                    <a:latin typeface="Cambria Math"/>
                                  </a:rPr>
                                  <m:t>𝑠𝑖𝑛h</m:t>
                                </m:r>
                              </m:fName>
                              <m:e>
                                <m:r>
                                  <a:rPr lang="en-PH" sz="2800" b="0" i="1">
                                    <a:latin typeface="Cambria Math"/>
                                  </a:rPr>
                                  <m:t>𝑢</m:t>
                                </m:r>
                                <m:r>
                                  <a:rPr lang="en-PH" sz="2800" b="0" i="1">
                                    <a:latin typeface="Cambria Math"/>
                                  </a:rPr>
                                  <m:t>+</m:t>
                                </m:r>
                                <m:r>
                                  <a:rPr lang="en-US" sz="2800" b="0" i="1" smtClean="0">
                                    <a:latin typeface="Cambria Math"/>
                                  </a:rPr>
                                  <m:t>𝐶</m:t>
                                </m:r>
                              </m:e>
                            </m:func>
                          </m:e>
                        </m:func>
                      </m:e>
                    </m:nary>
                  </m:oMath>
                </a14:m>
                <a:r>
                  <a:rPr lang="en-PH" sz="2800" i="1" dirty="0"/>
                  <a:t/>
                </a:r>
                <a:r>
                  <a:rPr lang="en-PH" sz="2800" i="1" dirty="0" smtClean="0"/>
                  <a:t/>
                </a:r>
                <a14:m>
                  <m:oMath xmlns:m="http://schemas.openxmlformats.org/officeDocument/2006/math">
                    <m:r>
                      <a:rPr lang="en-US" sz="2800" b="0" i="1" smtClean="0">
                        <a:latin typeface="Cambria Math"/>
                      </a:rPr>
                      <m:t>5. </m:t>
                    </m:r>
                    <m:nary>
                      <m:naryPr>
                        <m:limLoc m:val="undOvr"/>
                        <m:subHide m:val="on"/>
                        <m:supHide m:val="on"/>
                        <m:ctrlPr>
                          <a:rPr lang="en-PH" sz="2800" i="1" smtClean="0">
                            <a:latin typeface="Cambria Math"/>
                          </a:rPr>
                        </m:ctrlPr>
                      </m:naryPr>
                      <m:sub/>
                      <m:sup/>
                      <m:e>
                        <m:r>
                          <a:rPr lang="en-PH" sz="2800" b="0" i="1">
                            <a:latin typeface="Cambria Math"/>
                          </a:rPr>
                          <m:t>𝑠𝑒𝑐h𝑢</m:t>
                        </m:r>
                        <m:r>
                          <a:rPr lang="en-PH" sz="2800" b="0" i="1">
                            <a:latin typeface="Cambria Math"/>
                          </a:rPr>
                          <m:t> </m:t>
                        </m:r>
                        <m:r>
                          <a:rPr lang="en-PH" sz="2800" b="0" i="1">
                            <a:latin typeface="Cambria Math"/>
                          </a:rPr>
                          <m:t>𝑑𝑢</m:t>
                        </m:r>
                        <m:r>
                          <a:rPr lang="en-PH" sz="2800" b="0" i="1">
                            <a:latin typeface="Cambria Math"/>
                          </a:rPr>
                          <m:t>= </m:t>
                        </m:r>
                        <m:sSup>
                          <m:sSupPr>
                            <m:ctrlPr>
                              <a:rPr lang="en-PH" sz="2800" i="1" smtClean="0">
                                <a:latin typeface="Cambria Math"/>
                              </a:rPr>
                            </m:ctrlPr>
                          </m:sSupPr>
                          <m:e>
                            <m:r>
                              <a:rPr lang="en-US" sz="2800" b="0" i="1" smtClean="0">
                                <a:latin typeface="Cambria Math"/>
                              </a:rPr>
                              <m:t>𝑡𝑎𝑛</m:t>
                            </m:r>
                          </m:e>
                          <m:sup>
                            <m:r>
                              <a:rPr lang="en-US" sz="2800" b="0" i="1" smtClean="0">
                                <a:latin typeface="Cambria Math"/>
                              </a:rPr>
                              <m:t>−1</m:t>
                            </m:r>
                          </m:sup>
                        </m:sSup>
                        <m:d>
                          <m:dPr>
                            <m:ctrlPr>
                              <a:rPr lang="en-US" sz="2800" i="1" smtClean="0">
                                <a:latin typeface="Cambria Math"/>
                              </a:rPr>
                            </m:ctrlPr>
                          </m:dPr>
                          <m:e>
                            <m:r>
                              <a:rPr lang="en-US" sz="2800" b="0" i="1" smtClean="0">
                                <a:latin typeface="Cambria Math"/>
                              </a:rPr>
                              <m:t>𝑠𝑖𝑛h𝑢</m:t>
                            </m:r>
                          </m:e>
                        </m:d>
                        <m:r>
                          <a:rPr lang="en-US" sz="2800" b="0" i="1" smtClean="0">
                            <a:latin typeface="Cambria Math"/>
                          </a:rPr>
                          <m:t>+</m:t>
                        </m:r>
                        <m:r>
                          <a:rPr lang="en-US" sz="2800" b="0" i="1" smtClean="0">
                            <a:latin typeface="Cambria Math"/>
                          </a:rPr>
                          <m:t>𝐶</m:t>
                        </m:r>
                      </m:e>
                    </m:nary>
                  </m:oMath>
                </a14:m>
                <a:endParaRPr lang="en-US" sz="2800" i="1" dirty="0" smtClean="0">
                  <a:latin typeface="Cambria Math"/>
                </a:endParaRPr>
              </a:p>
              <a:p>
                <a:pPr marL="0" indent="0">
                  <a:buNone/>
                </a:pPr>
                <a:r>
                  <a:rPr lang="en-PH" sz="2800" dirty="0" smtClean="0"/>
                  <a:t>6. </a:t>
                </a:r>
                <a14:m>
                  <m:oMath xmlns:m="http://schemas.openxmlformats.org/officeDocument/2006/math">
                    <m:nary>
                      <m:naryPr>
                        <m:limLoc m:val="undOvr"/>
                        <m:subHide m:val="on"/>
                        <m:supHide m:val="on"/>
                        <m:ctrlPr>
                          <a:rPr lang="en-PH" sz="2800" i="1">
                            <a:latin typeface="Cambria Math"/>
                          </a:rPr>
                        </m:ctrlPr>
                      </m:naryPr>
                      <m:sub/>
                      <m:sup/>
                      <m:e>
                        <m:r>
                          <a:rPr lang="en-PH" sz="2800" b="0" i="1">
                            <a:latin typeface="Cambria Math"/>
                          </a:rPr>
                          <m:t>𝑐𝑠𝑐h𝑢</m:t>
                        </m:r>
                        <m:r>
                          <a:rPr lang="en-PH" sz="2800" b="0" i="1">
                            <a:latin typeface="Cambria Math"/>
                          </a:rPr>
                          <m:t> </m:t>
                        </m:r>
                        <m:r>
                          <a:rPr lang="en-PH" sz="2800" b="0" i="1">
                            <a:latin typeface="Cambria Math"/>
                          </a:rPr>
                          <m:t>𝑑𝑢</m:t>
                        </m:r>
                        <m:r>
                          <a:rPr lang="en-PH" sz="2800" b="0" i="1">
                            <a:latin typeface="Cambria Math"/>
                          </a:rPr>
                          <m:t>=</m:t>
                        </m:r>
                        <m:func>
                          <m:funcPr>
                            <m:ctrlPr>
                              <a:rPr lang="en-PH" sz="2800" i="1">
                                <a:latin typeface="Cambria Math"/>
                              </a:rPr>
                            </m:ctrlPr>
                          </m:funcPr>
                          <m:fName>
                            <m:r>
                              <a:rPr lang="en-PH" sz="2800" b="0" i="1">
                                <a:latin typeface="Cambria Math"/>
                              </a:rPr>
                              <m:t>𝑙𝑛</m:t>
                            </m:r>
                          </m:fName>
                          <m:e>
                            <m:r>
                              <a:rPr lang="en-PH" sz="2800" b="0" i="1">
                                <a:latin typeface="Cambria Math"/>
                              </a:rPr>
                              <m:t>(</m:t>
                            </m:r>
                            <m:func>
                              <m:funcPr>
                                <m:ctrlPr>
                                  <a:rPr lang="en-PH" sz="2800" i="1">
                                    <a:latin typeface="Cambria Math"/>
                                  </a:rPr>
                                </m:ctrlPr>
                              </m:funcPr>
                              <m:fName>
                                <m:r>
                                  <a:rPr lang="en-PH" sz="2800" b="0" i="1">
                                    <a:latin typeface="Cambria Math"/>
                                  </a:rPr>
                                  <m:t>𝑐𝑜𝑡h</m:t>
                                </m:r>
                              </m:fName>
                              <m:e>
                                <m:r>
                                  <a:rPr lang="en-PH" sz="2800" b="0" i="1">
                                    <a:latin typeface="Cambria Math"/>
                                  </a:rPr>
                                  <m:t>𝑢</m:t>
                                </m:r>
                                <m:r>
                                  <a:rPr lang="en-PH" sz="2800" b="0" i="1">
                                    <a:latin typeface="Cambria Math"/>
                                  </a:rPr>
                                  <m:t> −</m:t>
                                </m:r>
                                <m:r>
                                  <a:rPr lang="en-PH" sz="2800" b="0" i="1">
                                    <a:latin typeface="Cambria Math"/>
                                  </a:rPr>
                                  <m:t>𝑐𝑠𝑐h𝑢</m:t>
                                </m:r>
                                <m:r>
                                  <a:rPr lang="en-PH" sz="2800" b="0" i="1">
                                    <a:latin typeface="Cambria Math"/>
                                  </a:rPr>
                                  <m:t>)+</m:t>
                                </m:r>
                                <m:r>
                                  <a:rPr lang="en-US" sz="2800" b="0" i="1" smtClean="0">
                                    <a:latin typeface="Cambria Math"/>
                                  </a:rPr>
                                  <m:t>𝐶</m:t>
                                </m:r>
                              </m:e>
                            </m:func>
                          </m:e>
                        </m:func>
                        <m:r>
                          <a:rPr lang="en-PH" sz="2800" b="0" i="1">
                            <a:latin typeface="Cambria Math"/>
                          </a:rPr>
                          <m:t> </m:t>
                        </m:r>
                      </m:e>
                    </m:nary>
                  </m:oMath>
                </a14:m>
                <a:endParaRPr lang="en-US" sz="2800" dirty="0" smtClean="0"/>
              </a:p>
              <a:p>
                <a:pPr marL="0" indent="0">
                  <a:buNone/>
                </a:pPr>
                <a:r>
                  <a:rPr lang="en-PH" sz="2800" i="1" dirty="0"/>
                  <a:t>7. </a:t>
                </a:r>
                <a14:m>
                  <m:oMath xmlns:m="http://schemas.openxmlformats.org/officeDocument/2006/math">
                    <m:nary>
                      <m:naryPr>
                        <m:limLoc m:val="undOvr"/>
                        <m:subHide m:val="on"/>
                        <m:supHide m:val="on"/>
                        <m:ctrlPr>
                          <a:rPr lang="en-PH" sz="2800" i="1">
                            <a:latin typeface="Cambria Math"/>
                          </a:rPr>
                        </m:ctrlPr>
                      </m:naryPr>
                      <m:sub/>
                      <m:sup/>
                      <m:e>
                        <m:sSup>
                          <m:sSupPr>
                            <m:ctrlPr>
                              <a:rPr lang="en-PH" sz="2800" i="1">
                                <a:latin typeface="Cambria Math"/>
                              </a:rPr>
                            </m:ctrlPr>
                          </m:sSupPr>
                          <m:e>
                            <m:r>
                              <a:rPr lang="en-PH" sz="2800" b="0" i="1">
                                <a:latin typeface="Cambria Math"/>
                              </a:rPr>
                              <m:t>𝑠𝑒𝑐h</m:t>
                            </m:r>
                          </m:e>
                          <m:sup>
                            <m:r>
                              <a:rPr lang="en-PH" sz="2800" b="0" i="1">
                                <a:latin typeface="Cambria Math"/>
                              </a:rPr>
                              <m:t>2</m:t>
                            </m:r>
                          </m:sup>
                        </m:sSup>
                        <m:r>
                          <a:rPr lang="en-PH" sz="2800" b="0" i="1">
                            <a:latin typeface="Cambria Math"/>
                          </a:rPr>
                          <m:t>𝑢</m:t>
                        </m:r>
                        <m:r>
                          <a:rPr lang="en-PH" sz="2800" b="0" i="1">
                            <a:latin typeface="Cambria Math"/>
                          </a:rPr>
                          <m:t> </m:t>
                        </m:r>
                        <m:r>
                          <a:rPr lang="en-PH" sz="2800" b="0" i="1">
                            <a:latin typeface="Cambria Math"/>
                          </a:rPr>
                          <m:t>𝑑𝑢</m:t>
                        </m:r>
                        <m:r>
                          <a:rPr lang="en-PH" sz="2800" b="0" i="1">
                            <a:latin typeface="Cambria Math"/>
                          </a:rPr>
                          <m:t>=</m:t>
                        </m:r>
                        <m:r>
                          <a:rPr lang="en-PH" sz="2800" b="0" i="1">
                            <a:latin typeface="Cambria Math"/>
                          </a:rPr>
                          <m:t>𝑡𝑎𝑛h𝑢</m:t>
                        </m:r>
                        <m:r>
                          <a:rPr lang="en-PH" sz="2800" b="0" i="1">
                            <a:latin typeface="Cambria Math"/>
                          </a:rPr>
                          <m:t>+</m:t>
                        </m:r>
                        <m:r>
                          <a:rPr lang="en-US" sz="2800" b="0" i="1" smtClean="0">
                            <a:latin typeface="Cambria Math"/>
                          </a:rPr>
                          <m:t>𝐶</m:t>
                        </m:r>
                      </m:e>
                    </m:nary>
                  </m:oMath>
                </a14:m>
                <a:endParaRPr lang="en-PH" sz="2800" i="1" dirty="0"/>
              </a:p>
              <a:p>
                <a:pPr marL="0" indent="0">
                  <a:buNone/>
                </a:pPr>
                <a:r>
                  <a:rPr lang="en-PH" sz="2800" i="1" dirty="0" smtClean="0"/>
                  <a:t>8</a:t>
                </a:r>
                <a:r>
                  <a:rPr lang="en-PH" sz="2800" i="1" dirty="0"/>
                  <a:t>.</a:t>
                </a:r>
                <a:r>
                  <a:rPr lang="en-PH" sz="2800" i="1" dirty="0" smtClean="0"/>
                  <a:t/>
                </a:r>
                <a14:m>
                  <m:oMath xmlns:m="http://schemas.openxmlformats.org/officeDocument/2006/math">
                    <m:nary>
                      <m:naryPr>
                        <m:limLoc m:val="undOvr"/>
                        <m:subHide m:val="on"/>
                        <m:supHide m:val="on"/>
                        <m:ctrlPr>
                          <a:rPr lang="en-PH" sz="2800" i="1">
                            <a:latin typeface="Cambria Math"/>
                          </a:rPr>
                        </m:ctrlPr>
                      </m:naryPr>
                      <m:sub/>
                      <m:sup/>
                      <m:e>
                        <m:sSup>
                          <m:sSupPr>
                            <m:ctrlPr>
                              <a:rPr lang="en-PH" sz="2800" i="1">
                                <a:latin typeface="Cambria Math"/>
                              </a:rPr>
                            </m:ctrlPr>
                          </m:sSupPr>
                          <m:e>
                            <m:r>
                              <a:rPr lang="en-PH" sz="2800" b="0" i="1">
                                <a:latin typeface="Cambria Math"/>
                              </a:rPr>
                              <m:t>𝑐𝑠𝑐h</m:t>
                            </m:r>
                          </m:e>
                          <m:sup>
                            <m:r>
                              <a:rPr lang="en-PH" sz="2800" b="0" i="1">
                                <a:latin typeface="Cambria Math"/>
                              </a:rPr>
                              <m:t>2</m:t>
                            </m:r>
                          </m:sup>
                        </m:sSup>
                        <m:r>
                          <a:rPr lang="en-PH" sz="2800" b="0" i="1">
                            <a:latin typeface="Cambria Math"/>
                          </a:rPr>
                          <m:t>𝑢</m:t>
                        </m:r>
                        <m:r>
                          <a:rPr lang="en-PH" sz="2800" b="0" i="1">
                            <a:latin typeface="Cambria Math"/>
                          </a:rPr>
                          <m:t> </m:t>
                        </m:r>
                        <m:r>
                          <a:rPr lang="en-PH" sz="2800" b="0" i="1">
                            <a:latin typeface="Cambria Math"/>
                          </a:rPr>
                          <m:t>𝑑𝑢</m:t>
                        </m:r>
                        <m:r>
                          <a:rPr lang="en-PH" sz="2800" b="0" i="1">
                            <a:latin typeface="Cambria Math"/>
                          </a:rPr>
                          <m:t>=−</m:t>
                        </m:r>
                        <m:func>
                          <m:funcPr>
                            <m:ctrlPr>
                              <a:rPr lang="en-PH" sz="2800" i="1">
                                <a:latin typeface="Cambria Math"/>
                              </a:rPr>
                            </m:ctrlPr>
                          </m:funcPr>
                          <m:fName>
                            <m:r>
                              <a:rPr lang="en-PH" sz="2800" b="0" i="1">
                                <a:latin typeface="Cambria Math"/>
                              </a:rPr>
                              <m:t>𝑐𝑜𝑡h</m:t>
                            </m:r>
                          </m:fName>
                          <m:e>
                            <m:r>
                              <a:rPr lang="en-PH" sz="2800" b="0" i="1">
                                <a:latin typeface="Cambria Math"/>
                              </a:rPr>
                              <m:t>𝑢</m:t>
                            </m:r>
                            <m:r>
                              <a:rPr lang="en-PH" sz="2800" b="0" i="1">
                                <a:latin typeface="Cambria Math"/>
                              </a:rPr>
                              <m:t>+</m:t>
                            </m:r>
                            <m:r>
                              <a:rPr lang="en-US" sz="2800" b="0" i="1" smtClean="0">
                                <a:latin typeface="Cambria Math"/>
                              </a:rPr>
                              <m:t>𝐶</m:t>
                            </m:r>
                          </m:e>
                        </m:func>
                      </m:e>
                    </m:nary>
                  </m:oMath>
                </a14:m>
                <a:endParaRPr lang="en-PH" sz="2800" i="1" dirty="0"/>
              </a:p>
              <a:p>
                <a:pPr marL="0" indent="0">
                  <a:buNone/>
                </a:pPr>
                <a:r>
                  <a:rPr lang="en-PH" sz="2800" i="1" dirty="0" smtClean="0"/>
                  <a:t>9</a:t>
                </a:r>
                <a:r>
                  <a:rPr lang="en-PH" sz="2800" i="1" dirty="0"/>
                  <a:t>. </a:t>
                </a:r>
                <a14:m>
                  <m:oMath xmlns:m="http://schemas.openxmlformats.org/officeDocument/2006/math">
                    <m:nary>
                      <m:naryPr>
                        <m:limLoc m:val="undOvr"/>
                        <m:subHide m:val="on"/>
                        <m:supHide m:val="on"/>
                        <m:ctrlPr>
                          <a:rPr lang="en-PH" sz="2800" i="1" smtClean="0">
                            <a:latin typeface="Cambria Math"/>
                          </a:rPr>
                        </m:ctrlPr>
                      </m:naryPr>
                      <m:sub/>
                      <m:sup/>
                      <m:e>
                        <m:r>
                          <a:rPr lang="en-PH" sz="2800" b="0" i="1">
                            <a:latin typeface="Cambria Math"/>
                          </a:rPr>
                          <m:t>𝑠𝑒𝑐h𝑢</m:t>
                        </m:r>
                        <m:r>
                          <a:rPr lang="en-PH" sz="2800" b="0" i="1">
                            <a:latin typeface="Cambria Math"/>
                          </a:rPr>
                          <m:t> </m:t>
                        </m:r>
                        <m:r>
                          <a:rPr lang="en-PH" sz="2800" b="0" i="1">
                            <a:latin typeface="Cambria Math"/>
                          </a:rPr>
                          <m:t>𝑡𝑎𝑛h𝑢</m:t>
                        </m:r>
                        <m:r>
                          <a:rPr lang="en-PH" sz="2800" b="0" i="1">
                            <a:latin typeface="Cambria Math"/>
                          </a:rPr>
                          <m:t> </m:t>
                        </m:r>
                        <m:r>
                          <a:rPr lang="en-PH" sz="2800" b="0" i="1">
                            <a:latin typeface="Cambria Math"/>
                          </a:rPr>
                          <m:t>𝑑𝑢</m:t>
                        </m:r>
                        <m:r>
                          <a:rPr lang="en-PH" sz="2800" b="0" i="1">
                            <a:latin typeface="Cambria Math"/>
                          </a:rPr>
                          <m:t>=−</m:t>
                        </m:r>
                        <m:r>
                          <a:rPr lang="en-PH" sz="2800" b="0" i="1">
                            <a:latin typeface="Cambria Math"/>
                          </a:rPr>
                          <m:t>𝑠𝑒𝑐h𝑢</m:t>
                        </m:r>
                        <m:r>
                          <a:rPr lang="en-PH" sz="2800" b="0" i="1">
                            <a:latin typeface="Cambria Math"/>
                          </a:rPr>
                          <m:t>+</m:t>
                        </m:r>
                        <m:r>
                          <a:rPr lang="en-US" sz="2800" b="0" i="1" smtClean="0">
                            <a:latin typeface="Cambria Math"/>
                          </a:rPr>
                          <m:t>𝐶</m:t>
                        </m:r>
                      </m:e>
                    </m:nary>
                  </m:oMath>
                </a14:m>
                <a:endParaRPr lang="en-PH" sz="2800" i="1" dirty="0"/>
              </a:p>
              <a:p>
                <a:pPr marL="0" indent="0">
                  <a:buNone/>
                </a:pPr>
                <a:r>
                  <a:rPr lang="en-PH" sz="2800" i="1" dirty="0" smtClean="0"/>
                  <a:t>10</a:t>
                </a:r>
                <a:r>
                  <a:rPr lang="en-PH" sz="2800" i="1" dirty="0"/>
                  <a:t>.</a:t>
                </a:r>
                <a14:m>
                  <m:oMath xmlns:m="http://schemas.openxmlformats.org/officeDocument/2006/math">
                    <m:nary>
                      <m:naryPr>
                        <m:limLoc m:val="undOvr"/>
                        <m:subHide m:val="on"/>
                        <m:supHide m:val="on"/>
                        <m:ctrlPr>
                          <a:rPr lang="en-PH" sz="2800" i="1">
                            <a:latin typeface="Cambria Math"/>
                          </a:rPr>
                        </m:ctrlPr>
                      </m:naryPr>
                      <m:sub/>
                      <m:sup/>
                      <m:e>
                        <m:func>
                          <m:funcPr>
                            <m:ctrlPr>
                              <a:rPr lang="en-PH" sz="2800" i="1">
                                <a:latin typeface="Cambria Math"/>
                              </a:rPr>
                            </m:ctrlPr>
                          </m:funcPr>
                          <m:fName>
                            <m:r>
                              <a:rPr lang="en-PH" sz="2800" b="0" i="1">
                                <a:latin typeface="Cambria Math"/>
                              </a:rPr>
                              <m:t>𝑐𝑠𝑐h</m:t>
                            </m:r>
                          </m:fName>
                          <m:e>
                            <m:r>
                              <a:rPr lang="en-PH" sz="2800" b="0" i="1">
                                <a:latin typeface="Cambria Math"/>
                              </a:rPr>
                              <m:t>𝑢</m:t>
                            </m:r>
                            <m:r>
                              <a:rPr lang="en-PH" sz="2800" b="0" i="1">
                                <a:latin typeface="Cambria Math"/>
                              </a:rPr>
                              <m:t> </m:t>
                            </m:r>
                            <m:r>
                              <a:rPr lang="en-PH" sz="2800" b="0" i="1">
                                <a:latin typeface="Cambria Math"/>
                              </a:rPr>
                              <m:t>𝑐𝑜𝑡h𝑢</m:t>
                            </m:r>
                            <m:r>
                              <a:rPr lang="en-PH" sz="2800" b="0" i="1">
                                <a:latin typeface="Cambria Math"/>
                              </a:rPr>
                              <m:t> </m:t>
                            </m:r>
                            <m:r>
                              <a:rPr lang="en-PH" sz="2800" b="0" i="1">
                                <a:latin typeface="Cambria Math"/>
                              </a:rPr>
                              <m:t>𝑑𝑢</m:t>
                            </m:r>
                            <m:r>
                              <a:rPr lang="en-PH" sz="2800" b="0" i="1">
                                <a:latin typeface="Cambria Math"/>
                              </a:rPr>
                              <m:t>=−</m:t>
                            </m:r>
                            <m:r>
                              <a:rPr lang="en-PH" sz="2800" b="0" i="1">
                                <a:latin typeface="Cambria Math"/>
                              </a:rPr>
                              <m:t>𝑐𝑠𝑐h𝑢</m:t>
                            </m:r>
                            <m:r>
                              <a:rPr lang="en-PH" sz="2800" b="0" i="1">
                                <a:latin typeface="Cambria Math"/>
                              </a:rPr>
                              <m:t>+</m:t>
                            </m:r>
                            <m:r>
                              <a:rPr lang="en-US" sz="2800" b="0" i="1" smtClean="0">
                                <a:latin typeface="Cambria Math"/>
                              </a:rPr>
                              <m:t>𝐶</m:t>
                            </m:r>
                          </m:e>
                        </m:func>
                      </m:e>
                    </m:nary>
                  </m:oMath>
                </a14:m>
                <a:endParaRPr lang="en-PH" sz="2800"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609600"/>
                <a:ext cx="7772400" cy="7848600"/>
              </a:xfrm>
              <a:blipFill rotWithShape="1">
                <a:blip r:embed="rId2"/>
                <a:stretch>
                  <a:fillRect l="-1569" t="-699"/>
                </a:stretch>
              </a:blipFill>
            </p:spPr>
            <p:txBody>
              <a:bodyPr/>
              <a:lstStyle/>
              <a:p>
                <a:r>
                  <a:rPr lang="en-US">
                    <a:noFill/>
                  </a:rPr>
                  <a:t> </a:t>
                </a:r>
              </a:p>
            </p:txBody>
          </p:sp>
        </mc:Fallback>
      </mc:AlternateContent>
    </p:spTree>
    <p:extLst>
      <p:ext uri="{BB962C8B-B14F-4D97-AF65-F5344CB8AC3E}">
        <p14:creationId xmlns="" xmlns:p14="http://schemas.microsoft.com/office/powerpoint/2010/main" val="2996508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sz="4000" b="1" dirty="0" smtClean="0"/>
              <a:t>INVERSE HYPERBOLIC FUNCTIONS</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990600"/>
                <a:ext cx="8458200" cy="5715000"/>
              </a:xfrm>
            </p:spPr>
            <p:txBody>
              <a:bodyPr/>
              <a:lstStyle/>
              <a:p>
                <a:r>
                  <a:rPr lang="en-US" dirty="0" smtClean="0"/>
                  <a:t>Function				             Domain</a:t>
                </a:r>
              </a:p>
              <a:p>
                <a14:m>
                  <m:oMath xmlns:m="http://schemas.openxmlformats.org/officeDocument/2006/math">
                    <m:sSup>
                      <m:sSupPr>
                        <m:ctrlPr>
                          <a:rPr lang="en-US" i="1" smtClean="0">
                            <a:latin typeface="Cambria Math"/>
                          </a:rPr>
                        </m:ctrlPr>
                      </m:sSupPr>
                      <m:e>
                        <m:r>
                          <a:rPr lang="en-US" b="0" i="1" smtClean="0">
                            <a:latin typeface="Cambria Math"/>
                          </a:rPr>
                          <m:t>𝑠𝑖𝑛h</m:t>
                        </m:r>
                      </m:e>
                      <m:sup>
                        <m:r>
                          <a:rPr lang="en-US" b="0" i="1" smtClean="0">
                            <a:latin typeface="Cambria Math"/>
                          </a:rPr>
                          <m:t>−1</m:t>
                        </m:r>
                      </m:sup>
                    </m:sSup>
                    <m:r>
                      <a:rPr lang="en-US" b="0" i="1" smtClean="0">
                        <a:latin typeface="Cambria Math"/>
                      </a:rPr>
                      <m:t>𝑥</m:t>
                    </m:r>
                    <m:r>
                      <a:rPr lang="en-US" b="0" i="0" smtClean="0">
                        <a:latin typeface="Cambria Math"/>
                      </a:rPr>
                      <m:t>=</m:t>
                    </m:r>
                    <m:r>
                      <a:rPr lang="en-US" b="0" i="1" smtClean="0">
                        <a:latin typeface="Cambria Math"/>
                      </a:rPr>
                      <m:t>𝑙𝑛</m:t>
                    </m:r>
                    <m:r>
                      <a:rPr lang="en-US" b="0" i="1" smtClean="0">
                        <a:latin typeface="Cambria Math"/>
                      </a:rPr>
                      <m:t>(</m:t>
                    </m:r>
                    <m:r>
                      <a:rPr lang="en-US" b="0" i="1" smtClean="0">
                        <a:latin typeface="Cambria Math"/>
                      </a:rPr>
                      <m:t>𝑥</m:t>
                    </m:r>
                    <m:r>
                      <a:rPr lang="en-US" b="0" i="1" smtClean="0">
                        <a:latin typeface="Cambria Math"/>
                      </a:rPr>
                      <m:t>+</m:t>
                    </m:r>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+1</m:t>
                        </m:r>
                      </m:e>
                    </m:rad>
                    <m:r>
                      <a:rPr lang="en-US" b="0" i="1" smtClean="0">
                        <a:latin typeface="Cambria Math"/>
                      </a:rPr>
                      <m:t>)</m:t>
                    </m:r>
                  </m:oMath>
                </a14:m>
                <a:r>
                  <a:rPr lang="en-US" dirty="0" smtClean="0"/>
                  <a:t/>
                </a:r>
                <a14:m>
                  <m:oMath xmlns:m="http://schemas.openxmlformats.org/officeDocument/2006/math">
                    <m:r>
                      <a:rPr lang="en-US" b="0" i="1" dirty="0" smtClean="0">
                        <a:latin typeface="Cambria Math"/>
                      </a:rPr>
                      <m:t>(−</m:t>
                    </m:r>
                    <m:r>
                      <a:rPr lang="en-US" b="0" i="1" dirty="0" smtClean="0">
                        <a:latin typeface="Cambria Math"/>
                        <a:ea typeface="Cambria Math"/>
                      </a:rPr>
                      <m:t>∞,+∞)</m:t>
                    </m:r>
                  </m:oMath>
                </a14:m>
                <a:endParaRPr lang="en-US" dirty="0" smtClean="0"/>
              </a:p>
              <a:p>
                <a14:m>
                  <m:oMath xmlns:m="http://schemas.openxmlformats.org/officeDocument/2006/math">
                    <m:sSup>
                      <m:sSupPr>
                        <m:ctrlPr>
                          <a:rPr lang="en-US" i="1" smtClean="0">
                            <a:latin typeface="Cambria Math"/>
                          </a:rPr>
                        </m:ctrlPr>
                      </m:sSupPr>
                      <m:e>
                        <m:r>
                          <a:rPr lang="en-US" b="0" i="1" smtClean="0">
                            <a:latin typeface="Cambria Math"/>
                          </a:rPr>
                          <m:t>𝑐𝑜𝑠h</m:t>
                        </m:r>
                      </m:e>
                      <m:sup>
                        <m:r>
                          <a:rPr lang="en-US" b="0" i="1" smtClean="0">
                            <a:latin typeface="Cambria Math"/>
                          </a:rPr>
                          <m:t>−1</m:t>
                        </m:r>
                      </m:sup>
                    </m:sSup>
                    <m:r>
                      <a:rPr lang="en-US" b="0" i="1" smtClean="0">
                        <a:latin typeface="Cambria Math"/>
                      </a:rPr>
                      <m:t>𝑥</m:t>
                    </m:r>
                    <m:r>
                      <a:rPr lang="en-US" b="0" i="1" smtClean="0">
                        <a:latin typeface="Cambria Math"/>
                      </a:rPr>
                      <m:t>=</m:t>
                    </m:r>
                    <m:r>
                      <a:rPr lang="en-US" b="0" i="1" smtClean="0">
                        <a:latin typeface="Cambria Math"/>
                      </a:rPr>
                      <m:t>𝑙𝑛</m:t>
                    </m:r>
                    <m:r>
                      <a:rPr lang="en-US" b="0" i="1" smtClean="0">
                        <a:latin typeface="Cambria Math"/>
                      </a:rPr>
                      <m:t>(</m:t>
                    </m:r>
                    <m:r>
                      <a:rPr lang="en-US" b="0" i="1" smtClean="0">
                        <a:latin typeface="Cambria Math"/>
                      </a:rPr>
                      <m:t>𝑥</m:t>
                    </m:r>
                    <m:r>
                      <a:rPr lang="en-US" b="0" i="1" smtClean="0">
                        <a:latin typeface="Cambria Math"/>
                      </a:rPr>
                      <m:t>+</m:t>
                    </m:r>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−1</m:t>
                        </m:r>
                      </m:e>
                    </m:rad>
                    <m:r>
                      <a:rPr lang="en-US" b="0" i="1" smtClean="0">
                        <a:latin typeface="Cambria Math"/>
                      </a:rPr>
                      <m:t>)</m:t>
                    </m:r>
                  </m:oMath>
                </a14:m>
                <a:r>
                  <a:rPr lang="en-US" dirty="0" smtClean="0"/>
                  <a:t/>
                </a:r>
                <a14:m>
                  <m:oMath xmlns:m="http://schemas.openxmlformats.org/officeDocument/2006/math">
                    <m:d>
                      <m:dPr>
                        <m:begChr m:val="["/>
                        <m:endChr m:val="]"/>
                        <m:ctrlPr>
                          <a:rPr lang="en-US" i="1" dirty="0" smtClean="0">
                            <a:latin typeface="Cambria Math"/>
                          </a:rPr>
                        </m:ctrlPr>
                      </m:dPr>
                      <m:e>
                        <m:r>
                          <a:rPr lang="en-US" b="0" i="1" dirty="0" smtClean="0">
                            <a:latin typeface="Cambria Math"/>
                          </a:rPr>
                          <m:t>1,</m:t>
                        </m:r>
                        <m:r>
                          <a:rPr lang="en-US" b="0" i="1" dirty="0" smtClean="0">
                            <a:latin typeface="Cambria Math"/>
                            <a:ea typeface="Cambria Math"/>
                          </a:rPr>
                          <m:t>∞</m:t>
                        </m:r>
                      </m:e>
                    </m:d>
                  </m:oMath>
                </a14:m>
                <a:endParaRPr lang="en-US" dirty="0" smtClean="0"/>
              </a:p>
              <a:p>
                <a14:m>
                  <m:oMath xmlns:m="http://schemas.openxmlformats.org/officeDocument/2006/math">
                    <m:sSup>
                      <m:sSupPr>
                        <m:ctrlPr>
                          <a:rPr lang="en-US" i="1" smtClean="0">
                            <a:latin typeface="Cambria Math"/>
                          </a:rPr>
                        </m:ctrlPr>
                      </m:sSupPr>
                      <m:e>
                        <m:r>
                          <a:rPr lang="en-US" b="0" i="1" smtClean="0">
                            <a:latin typeface="Cambria Math"/>
                          </a:rPr>
                          <m:t>𝑡𝑎𝑛h</m:t>
                        </m:r>
                      </m:e>
                      <m:sup>
                        <m:r>
                          <a:rPr lang="en-US" b="0" i="1" smtClean="0">
                            <a:latin typeface="Cambria Math"/>
                          </a:rPr>
                          <m:t>−1</m:t>
                        </m:r>
                      </m:sup>
                    </m:sSup>
                    <m:r>
                      <a:rPr lang="en-US" b="0" i="1" smtClean="0">
                        <a:latin typeface="Cambria Math"/>
                      </a:rPr>
                      <m:t>𝑥</m:t>
                    </m:r>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r>
                      <a:rPr lang="en-US" b="0" i="1" smtClean="0">
                        <a:latin typeface="Cambria Math"/>
                      </a:rPr>
                      <m:t>𝑙𝑛</m:t>
                    </m:r>
                    <m:f>
                      <m:fPr>
                        <m:ctrlPr>
                          <a:rPr lang="en-US" b="0" i="1" smtClean="0">
                            <a:latin typeface="Cambria Math"/>
                          </a:rPr>
                        </m:ctrlPr>
                      </m:fPr>
                      <m:num>
                        <m:r>
                          <a:rPr lang="en-US" b="0" i="1" smtClean="0">
                            <a:latin typeface="Cambria Math"/>
                          </a:rPr>
                          <m:t>1+</m:t>
                        </m:r>
                        <m:r>
                          <a:rPr lang="en-US" b="0" i="1" smtClean="0">
                            <a:latin typeface="Cambria Math"/>
                          </a:rPr>
                          <m:t>𝑥</m:t>
                        </m:r>
                      </m:num>
                      <m:den>
                        <m:r>
                          <a:rPr lang="en-US" b="0" i="1" smtClean="0">
                            <a:latin typeface="Cambria Math"/>
                          </a:rPr>
                          <m:t>1−</m:t>
                        </m:r>
                        <m:r>
                          <a:rPr lang="en-US" b="0" i="1" smtClean="0">
                            <a:latin typeface="Cambria Math"/>
                          </a:rPr>
                          <m:t>𝑥</m:t>
                        </m:r>
                      </m:den>
                    </m:f>
                  </m:oMath>
                </a14:m>
                <a:r>
                  <a:rPr lang="en-US" dirty="0" smtClean="0"/>
                  <a:t/>
                </a:r>
                <a14:m>
                  <m:oMath xmlns:m="http://schemas.openxmlformats.org/officeDocument/2006/math">
                    <m:d>
                      <m:dPr>
                        <m:ctrlPr>
                          <a:rPr lang="en-US" i="1" smtClean="0">
                            <a:latin typeface="Cambria Math"/>
                          </a:rPr>
                        </m:ctrlPr>
                      </m:dPr>
                      <m:e>
                        <m:r>
                          <a:rPr lang="en-US" b="0" i="1" smtClean="0">
                            <a:latin typeface="Cambria Math"/>
                          </a:rPr>
                          <m:t>−1,1</m:t>
                        </m:r>
                      </m:e>
                    </m:d>
                  </m:oMath>
                </a14:m>
                <a:endParaRPr lang="en-US" dirty="0" smtClean="0"/>
              </a:p>
              <a:p>
                <a14:m>
                  <m:oMath xmlns:m="http://schemas.openxmlformats.org/officeDocument/2006/math">
                    <m:sSup>
                      <m:sSupPr>
                        <m:ctrlPr>
                          <a:rPr lang="en-US" i="1" smtClean="0">
                            <a:latin typeface="Cambria Math"/>
                          </a:rPr>
                        </m:ctrlPr>
                      </m:sSupPr>
                      <m:e>
                        <m:r>
                          <a:rPr lang="en-US" b="0" i="1" smtClean="0">
                            <a:latin typeface="Cambria Math"/>
                          </a:rPr>
                          <m:t>𝑐𝑜𝑡h</m:t>
                        </m:r>
                      </m:e>
                      <m:sup>
                        <m:r>
                          <a:rPr lang="en-US" b="0" i="1" smtClean="0">
                            <a:latin typeface="Cambria Math"/>
                          </a:rPr>
                          <m:t>−1</m:t>
                        </m:r>
                      </m:sup>
                    </m:sSup>
                    <m:r>
                      <a:rPr lang="en-US" b="0" i="1" smtClean="0">
                        <a:latin typeface="Cambria Math"/>
                      </a:rPr>
                      <m:t>𝑥</m:t>
                    </m:r>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r>
                      <a:rPr lang="en-US" b="0" i="1" smtClean="0">
                        <a:latin typeface="Cambria Math"/>
                      </a:rPr>
                      <m:t>𝑙𝑛</m:t>
                    </m:r>
                    <m:f>
                      <m:fPr>
                        <m:ctrlPr>
                          <a:rPr lang="en-US" b="0" i="1" smtClean="0">
                            <a:latin typeface="Cambria Math"/>
                          </a:rPr>
                        </m:ctrlPr>
                      </m:fPr>
                      <m:num>
                        <m:r>
                          <a:rPr lang="en-US" b="0" i="1" smtClean="0">
                            <a:latin typeface="Cambria Math"/>
                          </a:rPr>
                          <m:t>𝑥</m:t>
                        </m:r>
                        <m:r>
                          <a:rPr lang="en-US" b="0" i="1" smtClean="0">
                            <a:latin typeface="Cambria Math"/>
                          </a:rPr>
                          <m:t>+1</m:t>
                        </m:r>
                      </m:num>
                      <m:den>
                        <m:r>
                          <a:rPr lang="en-US" b="0" i="1" smtClean="0">
                            <a:latin typeface="Cambria Math"/>
                          </a:rPr>
                          <m:t>𝑥</m:t>
                        </m:r>
                        <m:r>
                          <a:rPr lang="en-US" b="0" i="1" smtClean="0">
                            <a:latin typeface="Cambria Math"/>
                          </a:rPr>
                          <m:t>−1</m:t>
                        </m:r>
                      </m:den>
                    </m:f>
                  </m:oMath>
                </a14:m>
                <a:r>
                  <a:rPr lang="en-US" dirty="0" smtClean="0"/>
                  <a:t/>
                </a:r>
                <a14:m>
                  <m:oMath xmlns:m="http://schemas.openxmlformats.org/officeDocument/2006/math">
                    <m:d>
                      <m:dPr>
                        <m:ctrlPr>
                          <a:rPr lang="en-US" b="0" i="1" smtClean="0">
                            <a:latin typeface="Cambria Math"/>
                          </a:rPr>
                        </m:ctrlPr>
                      </m:dPr>
                      <m:e>
                        <m:r>
                          <a:rPr lang="en-US" b="0" i="1" smtClean="0">
                            <a:latin typeface="Cambria Math"/>
                          </a:rPr>
                          <m:t>−</m:t>
                        </m:r>
                        <m:r>
                          <a:rPr lang="en-US" b="0" i="1" smtClean="0">
                            <a:latin typeface="Cambria Math"/>
                            <a:ea typeface="Cambria Math"/>
                          </a:rPr>
                          <m:t>∞,−1</m:t>
                        </m:r>
                      </m:e>
                    </m:d>
                    <m:r>
                      <m:rPr>
                        <m:sty m:val="p"/>
                      </m:rPr>
                      <a:rPr lang="en-US" b="0" i="0" smtClean="0">
                        <a:latin typeface="Cambria Math"/>
                        <a:ea typeface="Cambria Math"/>
                      </a:rPr>
                      <m:t>U</m:t>
                    </m:r>
                    <m:r>
                      <a:rPr lang="en-US" b="0" i="0" smtClean="0">
                        <a:latin typeface="Cambria Math"/>
                        <a:ea typeface="Cambria Math"/>
                      </a:rPr>
                      <m:t>(1,</m:t>
                    </m:r>
                    <m:r>
                      <a:rPr lang="en-US" b="0" i="1" smtClean="0">
                        <a:latin typeface="Cambria Math"/>
                        <a:ea typeface="Cambria Math"/>
                      </a:rPr>
                      <m:t>∞)</m:t>
                    </m:r>
                  </m:oMath>
                </a14:m>
                <a:endParaRPr lang="en-US" dirty="0" smtClean="0"/>
              </a:p>
              <a:p>
                <a14:m>
                  <m:oMath xmlns:m="http://schemas.openxmlformats.org/officeDocument/2006/math">
                    <m:sSup>
                      <m:sSupPr>
                        <m:ctrlPr>
                          <a:rPr lang="en-US" i="1" smtClean="0">
                            <a:latin typeface="Cambria Math"/>
                          </a:rPr>
                        </m:ctrlPr>
                      </m:sSupPr>
                      <m:e>
                        <m:r>
                          <a:rPr lang="en-US" b="0" i="1" smtClean="0">
                            <a:latin typeface="Cambria Math"/>
                          </a:rPr>
                          <m:t>𝑠𝑒𝑐h</m:t>
                        </m:r>
                      </m:e>
                      <m:sup>
                        <m:r>
                          <a:rPr lang="en-US" b="0" i="1" smtClean="0">
                            <a:latin typeface="Cambria Math"/>
                          </a:rPr>
                          <m:t>−1</m:t>
                        </m:r>
                      </m:sup>
                    </m:sSup>
                    <m:r>
                      <a:rPr lang="en-US" b="0" i="1" smtClean="0">
                        <a:latin typeface="Cambria Math"/>
                      </a:rPr>
                      <m:t>𝑥</m:t>
                    </m:r>
                    <m:r>
                      <a:rPr lang="en-US" b="0" i="1" smtClean="0">
                        <a:latin typeface="Cambria Math"/>
                      </a:rPr>
                      <m:t>=</m:t>
                    </m:r>
                    <m:r>
                      <a:rPr lang="en-US" b="0" i="1" smtClean="0">
                        <a:latin typeface="Cambria Math"/>
                      </a:rPr>
                      <m:t>𝑙𝑛</m:t>
                    </m:r>
                    <m:f>
                      <m:fPr>
                        <m:ctrlPr>
                          <a:rPr lang="en-US" b="0" i="1" smtClean="0">
                            <a:latin typeface="Cambria Math"/>
                          </a:rPr>
                        </m:ctrlPr>
                      </m:fPr>
                      <m:num>
                        <m:r>
                          <a:rPr lang="en-US" b="0" i="1" smtClean="0">
                            <a:latin typeface="Cambria Math"/>
                          </a:rPr>
                          <m:t>1+</m:t>
                        </m:r>
                        <m:rad>
                          <m:radPr>
                            <m:degHide m:val="on"/>
                            <m:ctrlPr>
                              <a:rPr lang="en-US" b="0" i="1" smtClean="0">
                                <a:latin typeface="Cambria Math"/>
                              </a:rPr>
                            </m:ctrlPr>
                          </m:radPr>
                          <m:deg/>
                          <m:e>
                            <m:r>
                              <a:rPr lang="en-US" b="0" i="1" smtClean="0">
                                <a:latin typeface="Cambria Math"/>
                              </a:rPr>
                              <m:t>1−</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e>
                        </m:rad>
                      </m:num>
                      <m:den>
                        <m:r>
                          <a:rPr lang="en-US" b="0" i="1" smtClean="0">
                            <a:latin typeface="Cambria Math"/>
                          </a:rPr>
                          <m:t>𝑥</m:t>
                        </m:r>
                      </m:den>
                    </m:f>
                  </m:oMath>
                </a14:m>
                <a:r>
                  <a:rPr lang="en-US" dirty="0" smtClean="0"/>
                  <a:t/>
                </a:r>
                <a14:m>
                  <m:oMath xmlns:m="http://schemas.openxmlformats.org/officeDocument/2006/math">
                    <m:d>
                      <m:dPr>
                        <m:begChr m:val=""/>
                        <m:endChr m:val="]"/>
                        <m:ctrlPr>
                          <a:rPr lang="en-US" i="1" smtClean="0">
                            <a:latin typeface="Cambria Math"/>
                          </a:rPr>
                        </m:ctrlPr>
                      </m:dPr>
                      <m:e>
                        <m:r>
                          <a:rPr lang="en-US" b="0" i="1" smtClean="0">
                            <a:latin typeface="Cambria Math"/>
                          </a:rPr>
                          <m:t>(0,1</m:t>
                        </m:r>
                      </m:e>
                    </m:d>
                    <m:r>
                      <a:rPr lang="en-US" b="0" i="0" smtClean="0">
                        <a:latin typeface="Cambria Math"/>
                      </a:rPr>
                      <m:t> </m:t>
                    </m:r>
                  </m:oMath>
                </a14:m>
                <a:endParaRPr lang="en-US" b="0" i="0" dirty="0" smtClean="0">
                  <a:latin typeface="Cambria Math"/>
                </a:endParaRPr>
              </a:p>
              <a:p>
                <a14:m>
                  <m:oMath xmlns:m="http://schemas.openxmlformats.org/officeDocument/2006/math">
                    <m:sSup>
                      <m:sSupPr>
                        <m:ctrlPr>
                          <a:rPr lang="en-US" i="1" smtClean="0">
                            <a:latin typeface="Cambria Math"/>
                          </a:rPr>
                        </m:ctrlPr>
                      </m:sSupPr>
                      <m:e>
                        <m:r>
                          <a:rPr lang="en-US" b="0" i="1" smtClean="0">
                            <a:latin typeface="Cambria Math"/>
                          </a:rPr>
                          <m:t>𝑐𝑠𝑐h</m:t>
                        </m:r>
                      </m:e>
                      <m:sup>
                        <m:r>
                          <a:rPr lang="en-US" b="0" i="1" smtClean="0">
                            <a:latin typeface="Cambria Math"/>
                          </a:rPr>
                          <m:t>−1</m:t>
                        </m:r>
                      </m:sup>
                    </m:sSup>
                    <m:r>
                      <a:rPr lang="en-US" b="0" i="1" smtClean="0">
                        <a:latin typeface="Cambria Math"/>
                      </a:rPr>
                      <m:t>𝑥</m:t>
                    </m:r>
                    <m:r>
                      <a:rPr lang="en-US" b="0" i="1" smtClean="0">
                        <a:latin typeface="Cambria Math"/>
                      </a:rPr>
                      <m:t>=</m:t>
                    </m:r>
                    <m:r>
                      <a:rPr lang="en-US" b="0" i="1" smtClean="0">
                        <a:latin typeface="Cambria Math"/>
                      </a:rPr>
                      <m:t>𝑙𝑛</m:t>
                    </m:r>
                    <m:d>
                      <m:dPr>
                        <m:ctrlPr>
                          <a:rPr lang="en-US" b="0" i="1" smtClean="0">
                            <a:latin typeface="Cambria Math"/>
                          </a:rPr>
                        </m:ctrlPr>
                      </m:dPr>
                      <m:e>
                        <m:f>
                          <m:fPr>
                            <m:ctrlPr>
                              <a:rPr lang="en-US" b="0" i="1" smtClean="0">
                                <a:latin typeface="Cambria Math"/>
                              </a:rPr>
                            </m:ctrlPr>
                          </m:fPr>
                          <m:num>
                            <m:r>
                              <a:rPr lang="en-US" b="0" i="1" smtClean="0">
                                <a:latin typeface="Cambria Math"/>
                              </a:rPr>
                              <m:t>1</m:t>
                            </m:r>
                          </m:num>
                          <m:den>
                            <m:r>
                              <a:rPr lang="en-US" b="0" i="1" smtClean="0">
                                <a:latin typeface="Cambria Math"/>
                              </a:rPr>
                              <m:t>𝑥</m:t>
                            </m:r>
                          </m:den>
                        </m:f>
                        <m:r>
                          <a:rPr lang="en-US" b="0" i="1" smtClean="0">
                            <a:latin typeface="Cambria Math"/>
                          </a:rPr>
                          <m:t>+</m:t>
                        </m:r>
                        <m:f>
                          <m:fPr>
                            <m:ctrlPr>
                              <a:rPr lang="en-US" b="0" i="1" smtClean="0">
                                <a:latin typeface="Cambria Math"/>
                              </a:rPr>
                            </m:ctrlPr>
                          </m:fPr>
                          <m:num>
                            <m:rad>
                              <m:radPr>
                                <m:degHide m:val="on"/>
                                <m:ctrlPr>
                                  <a:rPr lang="en-US" b="0" i="1" smtClean="0">
                                    <a:latin typeface="Cambria Math"/>
                                  </a:rPr>
                                </m:ctrlPr>
                              </m:radPr>
                              <m:deg/>
                              <m:e>
                                <m:r>
                                  <a:rPr lang="en-US" b="0" i="1" smtClean="0">
                                    <a:latin typeface="Cambria Math"/>
                                  </a:rPr>
                                  <m:t>1+</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e>
                            </m:rad>
                          </m:num>
                          <m:den>
                            <m:d>
                              <m:dPr>
                                <m:begChr m:val="|"/>
                                <m:endChr m:val="|"/>
                                <m:ctrlPr>
                                  <a:rPr lang="en-US" b="0" i="1" smtClean="0">
                                    <a:latin typeface="Cambria Math"/>
                                  </a:rPr>
                                </m:ctrlPr>
                              </m:dPr>
                              <m:e>
                                <m:r>
                                  <a:rPr lang="en-US" b="0" i="1" smtClean="0">
                                    <a:latin typeface="Cambria Math"/>
                                  </a:rPr>
                                  <m:t>𝑥</m:t>
                                </m:r>
                              </m:e>
                            </m:d>
                          </m:den>
                        </m:f>
                      </m:e>
                    </m:d>
                  </m:oMath>
                </a14:m>
                <a:r>
                  <a:rPr lang="en-US" dirty="0" smtClean="0"/>
                  <a:t/>
                </a:r>
                <a:r>
                  <a:rPr lang="en-US" dirty="0"/>
                  <a:t/>
                </a:r>
                <a14:m>
                  <m:oMath xmlns:m="http://schemas.openxmlformats.org/officeDocument/2006/math">
                    <m:d>
                      <m:dPr>
                        <m:ctrlPr>
                          <a:rPr lang="en-US" i="1">
                            <a:latin typeface="Cambria Math"/>
                          </a:rPr>
                        </m:ctrlPr>
                      </m:dPr>
                      <m:e>
                        <m:r>
                          <a:rPr lang="en-US" i="1">
                            <a:latin typeface="Cambria Math"/>
                          </a:rPr>
                          <m:t>−</m:t>
                        </m:r>
                        <m:r>
                          <a:rPr lang="en-US" i="1">
                            <a:latin typeface="Cambria Math"/>
                            <a:ea typeface="Cambria Math"/>
                          </a:rPr>
                          <m:t>∞,</m:t>
                        </m:r>
                        <m:r>
                          <a:rPr lang="en-US" b="0" i="1" smtClean="0">
                            <a:latin typeface="Cambria Math"/>
                            <a:ea typeface="Cambria Math"/>
                          </a:rPr>
                          <m:t>0</m:t>
                        </m:r>
                      </m:e>
                    </m:d>
                    <m:r>
                      <m:rPr>
                        <m:sty m:val="p"/>
                      </m:rPr>
                      <a:rPr lang="en-US">
                        <a:latin typeface="Cambria Math"/>
                        <a:ea typeface="Cambria Math"/>
                      </a:rPr>
                      <m:t>U</m:t>
                    </m:r>
                    <m:r>
                      <a:rPr lang="en-US">
                        <a:latin typeface="Cambria Math"/>
                        <a:ea typeface="Cambria Math"/>
                      </a:rPr>
                      <m:t>(0,</m:t>
                    </m:r>
                    <m:r>
                      <a:rPr lang="en-US" i="1">
                        <a:latin typeface="Cambria Math"/>
                        <a:ea typeface="Cambria Math"/>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990600"/>
                <a:ext cx="8458200" cy="5715000"/>
              </a:xfrm>
              <a:blipFill rotWithShape="1">
                <a:blip r:embed="rId2"/>
                <a:stretch>
                  <a:fillRect l="-1585" t="-1387"/>
                </a:stretch>
              </a:blipFill>
            </p:spPr>
            <p:txBody>
              <a:bodyPr/>
              <a:lstStyle/>
              <a:p>
                <a:r>
                  <a:rPr lang="en-US">
                    <a:noFill/>
                  </a:rPr>
                  <a:t> </a:t>
                </a:r>
              </a:p>
            </p:txBody>
          </p:sp>
        </mc:Fallback>
      </mc:AlternateContent>
    </p:spTree>
    <p:extLst>
      <p:ext uri="{BB962C8B-B14F-4D97-AF65-F5344CB8AC3E}">
        <p14:creationId xmlns="" xmlns:p14="http://schemas.microsoft.com/office/powerpoint/2010/main" val="923219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sz="4000" b="1" dirty="0" smtClean="0"/>
              <a:t>  INTEGRATION </a:t>
            </a:r>
            <a:r>
              <a:rPr lang="en-US" sz="4000" b="1" dirty="0" smtClean="0"/>
              <a:t>INVOLVING INVERSE HYPERBOLIC FUNCTION</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524000"/>
                <a:ext cx="8229600" cy="4602163"/>
              </a:xfrm>
            </p:spPr>
            <p:txBody>
              <a:bodyPr/>
              <a:lstStyle/>
              <a:p>
                <a:r>
                  <a:rPr lang="en-US" dirty="0" smtClean="0"/>
                  <a:t>Let </a:t>
                </a:r>
                <a:r>
                  <a:rPr lang="en-US" b="1" i="1" dirty="0" smtClean="0"/>
                  <a:t>u</a:t>
                </a:r>
                <a:r>
                  <a:rPr lang="en-US" dirty="0" smtClean="0"/>
                  <a:t> be a differentiable function of </a:t>
                </a:r>
                <a:r>
                  <a:rPr lang="en-US" b="1" i="1" dirty="0" smtClean="0"/>
                  <a:t>x</a:t>
                </a:r>
                <a:r>
                  <a:rPr lang="en-US" dirty="0" smtClean="0"/>
                  <a:t>.</a:t>
                </a:r>
              </a:p>
              <a:p>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𝑑𝑢</m:t>
                            </m:r>
                          </m:num>
                          <m:den>
                            <m:rad>
                              <m:radPr>
                                <m:degHide m:val="on"/>
                                <m:ctrlPr>
                                  <a:rPr lang="en-US" i="1" smtClean="0">
                                    <a:latin typeface="Cambria Math"/>
                                  </a:rPr>
                                </m:ctrlPr>
                              </m:radPr>
                              <m:deg/>
                              <m:e>
                                <m:sSup>
                                  <m:sSupPr>
                                    <m:ctrlPr>
                                      <a:rPr lang="en-US" i="1" smtClean="0">
                                        <a:latin typeface="Cambria Math"/>
                                      </a:rPr>
                                    </m:ctrlPr>
                                  </m:sSupPr>
                                  <m:e>
                                    <m:r>
                                      <a:rPr lang="en-US" b="0" i="1" smtClean="0">
                                        <a:latin typeface="Cambria Math"/>
                                      </a:rPr>
                                      <m:t>𝑢</m:t>
                                    </m:r>
                                  </m:e>
                                  <m:sup>
                                    <m:r>
                                      <a:rPr lang="en-US" b="0" i="1" smtClean="0">
                                        <a:latin typeface="Cambria Math"/>
                                      </a:rPr>
                                      <m:t>2</m:t>
                                    </m:r>
                                  </m:sup>
                                </m:sSup>
                                <m:r>
                                  <a:rPr lang="en-US" i="1" smtClean="0">
                                    <a:latin typeface="Cambria Math"/>
                                    <a:ea typeface="Cambria Math"/>
                                  </a:rPr>
                                  <m:t>±</m:t>
                                </m:r>
                                <m:sSup>
                                  <m:sSupPr>
                                    <m:ctrlPr>
                                      <a:rPr lang="en-US" i="1" smtClean="0">
                                        <a:latin typeface="Cambria Math"/>
                                        <a:ea typeface="Cambria Math"/>
                                      </a:rPr>
                                    </m:ctrlPr>
                                  </m:sSupPr>
                                  <m:e>
                                    <m:r>
                                      <a:rPr lang="en-US" b="0" i="1" smtClean="0">
                                        <a:latin typeface="Cambria Math"/>
                                        <a:ea typeface="Cambria Math"/>
                                      </a:rPr>
                                      <m:t>𝑎</m:t>
                                    </m:r>
                                  </m:e>
                                  <m:sup>
                                    <m:r>
                                      <a:rPr lang="en-US" b="0" i="1" smtClean="0">
                                        <a:latin typeface="Cambria Math"/>
                                        <a:ea typeface="Cambria Math"/>
                                      </a:rPr>
                                      <m:t>2</m:t>
                                    </m:r>
                                  </m:sup>
                                </m:sSup>
                              </m:e>
                            </m:rad>
                          </m:den>
                        </m:f>
                        <m:r>
                          <a:rPr lang="en-US" b="0" i="1" smtClean="0">
                            <a:latin typeface="Cambria Math"/>
                          </a:rPr>
                          <m:t>=</m:t>
                        </m:r>
                        <m:r>
                          <a:rPr lang="en-US" b="0" i="1" smtClean="0">
                            <a:latin typeface="Cambria Math"/>
                          </a:rPr>
                          <m:t>𝑙𝑛</m:t>
                        </m:r>
                        <m:d>
                          <m:dPr>
                            <m:ctrlPr>
                              <a:rPr lang="en-US" b="0" i="1" smtClean="0">
                                <a:latin typeface="Cambria Math"/>
                              </a:rPr>
                            </m:ctrlPr>
                          </m:dPr>
                          <m:e>
                            <m:r>
                              <a:rPr lang="en-US" b="0" i="1" smtClean="0">
                                <a:latin typeface="Cambria Math"/>
                              </a:rPr>
                              <m:t>𝑢</m:t>
                            </m:r>
                            <m:r>
                              <a:rPr lang="en-US" b="0" i="1" smtClean="0">
                                <a:latin typeface="Cambria Math"/>
                              </a:rPr>
                              <m:t>+</m:t>
                            </m:r>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𝑢</m:t>
                                    </m:r>
                                  </m:e>
                                  <m:sup>
                                    <m:r>
                                      <a:rPr lang="en-US" b="0" i="1" smtClean="0">
                                        <a:latin typeface="Cambria Math"/>
                                      </a:rPr>
                                      <m:t>2</m:t>
                                    </m:r>
                                  </m:sup>
                                </m:sSup>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𝑎</m:t>
                                    </m:r>
                                  </m:e>
                                  <m:sup>
                                    <m:r>
                                      <a:rPr lang="en-US" b="0" i="1" smtClean="0">
                                        <a:latin typeface="Cambria Math"/>
                                        <a:ea typeface="Cambria Math"/>
                                      </a:rPr>
                                      <m:t>2</m:t>
                                    </m:r>
                                  </m:sup>
                                </m:sSup>
                              </m:e>
                            </m:rad>
                          </m:e>
                        </m:d>
                        <m:r>
                          <a:rPr lang="en-US" b="0" i="1" smtClean="0">
                            <a:latin typeface="Cambria Math"/>
                          </a:rPr>
                          <m:t>+</m:t>
                        </m:r>
                        <m:r>
                          <a:rPr lang="en-US" b="0" i="1" smtClean="0">
                            <a:latin typeface="Cambria Math"/>
                          </a:rPr>
                          <m:t>𝐶</m:t>
                        </m:r>
                      </m:e>
                    </m:nary>
                  </m:oMath>
                </a14:m>
                <a:endParaRPr lang="en-US" dirty="0" smtClean="0"/>
              </a:p>
              <a:p>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𝑑𝑢</m:t>
                            </m:r>
                          </m:num>
                          <m:den>
                            <m:sSup>
                              <m:sSupPr>
                                <m:ctrlPr>
                                  <a:rPr lang="en-US" i="1" smtClean="0">
                                    <a:latin typeface="Cambria Math"/>
                                  </a:rPr>
                                </m:ctrlPr>
                              </m:sSupPr>
                              <m:e>
                                <m:r>
                                  <a:rPr lang="en-US" b="0" i="1" smtClean="0">
                                    <a:latin typeface="Cambria Math"/>
                                  </a:rPr>
                                  <m:t>𝑎</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𝑢</m:t>
                                </m:r>
                              </m:e>
                              <m:sup>
                                <m:r>
                                  <a:rPr lang="en-US" b="0" i="1" smtClean="0">
                                    <a:latin typeface="Cambria Math"/>
                                  </a:rPr>
                                  <m:t>2</m:t>
                                </m:r>
                              </m:sup>
                            </m:sSup>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r>
                              <a:rPr lang="en-US" b="0" i="1" smtClean="0">
                                <a:latin typeface="Cambria Math"/>
                              </a:rPr>
                              <m:t>𝑎</m:t>
                            </m:r>
                          </m:den>
                        </m:f>
                        <m:r>
                          <a:rPr lang="en-US" b="0" i="1" smtClean="0">
                            <a:latin typeface="Cambria Math"/>
                          </a:rPr>
                          <m:t>𝑙𝑛</m:t>
                        </m:r>
                        <m:d>
                          <m:dPr>
                            <m:begChr m:val="|"/>
                            <m:endChr m:val="|"/>
                            <m:ctrlPr>
                              <a:rPr lang="en-US" b="0" i="1" smtClean="0">
                                <a:latin typeface="Cambria Math"/>
                              </a:rPr>
                            </m:ctrlPr>
                          </m:dPr>
                          <m:e>
                            <m:f>
                              <m:fPr>
                                <m:ctrlPr>
                                  <a:rPr lang="en-US" b="0" i="1" smtClean="0">
                                    <a:latin typeface="Cambria Math"/>
                                  </a:rPr>
                                </m:ctrlPr>
                              </m:fPr>
                              <m:num>
                                <m:r>
                                  <a:rPr lang="en-US" b="0" i="1" smtClean="0">
                                    <a:latin typeface="Cambria Math"/>
                                  </a:rPr>
                                  <m:t>𝑎</m:t>
                                </m:r>
                                <m:r>
                                  <a:rPr lang="en-US" b="0" i="1" smtClean="0">
                                    <a:latin typeface="Cambria Math"/>
                                  </a:rPr>
                                  <m:t>+</m:t>
                                </m:r>
                                <m:r>
                                  <a:rPr lang="en-US" b="0" i="1" smtClean="0">
                                    <a:latin typeface="Cambria Math"/>
                                  </a:rPr>
                                  <m:t>𝑢</m:t>
                                </m:r>
                              </m:num>
                              <m:den>
                                <m:r>
                                  <a:rPr lang="en-US" b="0" i="1" smtClean="0">
                                    <a:latin typeface="Cambria Math"/>
                                  </a:rPr>
                                  <m:t>𝑎</m:t>
                                </m:r>
                                <m:r>
                                  <a:rPr lang="en-US" b="0" i="1" smtClean="0">
                                    <a:latin typeface="Cambria Math"/>
                                  </a:rPr>
                                  <m:t>−</m:t>
                                </m:r>
                                <m:r>
                                  <a:rPr lang="en-US" b="0" i="1" smtClean="0">
                                    <a:latin typeface="Cambria Math"/>
                                  </a:rPr>
                                  <m:t>𝑢</m:t>
                                </m:r>
                              </m:den>
                            </m:f>
                          </m:e>
                        </m:d>
                        <m:r>
                          <a:rPr lang="en-US" b="0" i="1" smtClean="0">
                            <a:latin typeface="Cambria Math"/>
                          </a:rPr>
                          <m:t>+</m:t>
                        </m:r>
                        <m:r>
                          <a:rPr lang="en-US" b="0" i="1" smtClean="0">
                            <a:latin typeface="Cambria Math"/>
                          </a:rPr>
                          <m:t>𝐶</m:t>
                        </m:r>
                      </m:e>
                    </m:nary>
                  </m:oMath>
                </a14:m>
                <a:endParaRPr lang="en-US" dirty="0" smtClean="0"/>
              </a:p>
              <a:p>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𝑑𝑢</m:t>
                            </m:r>
                          </m:num>
                          <m:den>
                            <m:r>
                              <a:rPr lang="en-US" b="0" i="1" smtClean="0">
                                <a:latin typeface="Cambria Math"/>
                              </a:rPr>
                              <m:t>𝑢</m:t>
                            </m:r>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𝑎</m:t>
                                    </m:r>
                                  </m:e>
                                  <m:sup>
                                    <m:r>
                                      <a:rPr lang="en-US" b="0" i="1" smtClean="0">
                                        <a:latin typeface="Cambria Math"/>
                                      </a:rPr>
                                      <m:t>2</m:t>
                                    </m:r>
                                  </m:sup>
                                </m:sSup>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𝑢</m:t>
                                    </m:r>
                                  </m:e>
                                  <m:sup>
                                    <m:r>
                                      <a:rPr lang="en-US" b="0" i="1" smtClean="0">
                                        <a:latin typeface="Cambria Math"/>
                                        <a:ea typeface="Cambria Math"/>
                                      </a:rPr>
                                      <m:t>2</m:t>
                                    </m:r>
                                  </m:sup>
                                </m:sSup>
                              </m:e>
                            </m:rad>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𝑎</m:t>
                            </m:r>
                          </m:den>
                        </m:f>
                        <m:r>
                          <a:rPr lang="en-US" b="0" i="1" smtClean="0">
                            <a:latin typeface="Cambria Math"/>
                          </a:rPr>
                          <m:t>𝑙𝑛</m:t>
                        </m:r>
                        <m:f>
                          <m:fPr>
                            <m:ctrlPr>
                              <a:rPr lang="en-US" b="0" i="1" smtClean="0">
                                <a:latin typeface="Cambria Math"/>
                              </a:rPr>
                            </m:ctrlPr>
                          </m:fPr>
                          <m:num>
                            <m:r>
                              <a:rPr lang="en-US" b="0" i="1" smtClean="0">
                                <a:latin typeface="Cambria Math"/>
                              </a:rPr>
                              <m:t>𝑎</m:t>
                            </m:r>
                            <m:r>
                              <a:rPr lang="en-US" b="0" i="1" smtClean="0">
                                <a:latin typeface="Cambria Math"/>
                              </a:rPr>
                              <m:t>+</m:t>
                            </m:r>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𝑎</m:t>
                                    </m:r>
                                  </m:e>
                                  <m:sup>
                                    <m:r>
                                      <a:rPr lang="en-US" b="0" i="1" smtClean="0">
                                        <a:latin typeface="Cambria Math"/>
                                      </a:rPr>
                                      <m:t>2</m:t>
                                    </m:r>
                                  </m:sup>
                                </m:sSup>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𝑢</m:t>
                                    </m:r>
                                  </m:e>
                                  <m:sup>
                                    <m:r>
                                      <a:rPr lang="en-US" b="0" i="1" smtClean="0">
                                        <a:latin typeface="Cambria Math"/>
                                        <a:ea typeface="Cambria Math"/>
                                      </a:rPr>
                                      <m:t>2</m:t>
                                    </m:r>
                                  </m:sup>
                                </m:sSup>
                              </m:e>
                            </m:rad>
                          </m:num>
                          <m:den>
                            <m:d>
                              <m:dPr>
                                <m:begChr m:val="|"/>
                                <m:endChr m:val="|"/>
                                <m:ctrlPr>
                                  <a:rPr lang="en-US" b="0" i="1" smtClean="0">
                                    <a:latin typeface="Cambria Math"/>
                                  </a:rPr>
                                </m:ctrlPr>
                              </m:dPr>
                              <m:e>
                                <m:r>
                                  <a:rPr lang="en-US" b="0" i="1" smtClean="0">
                                    <a:latin typeface="Cambria Math"/>
                                  </a:rPr>
                                  <m:t>𝑢</m:t>
                                </m:r>
                              </m:e>
                            </m:d>
                          </m:den>
                        </m:f>
                      </m:e>
                    </m:nary>
                    <m:r>
                      <a:rPr lang="en-US" b="0" i="1" smtClean="0">
                        <a:latin typeface="Cambria Math"/>
                      </a:rPr>
                      <m:t>+</m:t>
                    </m:r>
                    <m:r>
                      <a:rPr lang="en-US" b="0" i="1" smtClean="0">
                        <a:latin typeface="Cambria Math"/>
                      </a:rPr>
                      <m:t>𝐶</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602163"/>
              </a:xfrm>
              <a:blipFill rotWithShape="1">
                <a:blip r:embed="rId2"/>
                <a:stretch>
                  <a:fillRect l="-1630" t="-1722"/>
                </a:stretch>
              </a:blipFill>
            </p:spPr>
            <p:txBody>
              <a:bodyPr/>
              <a:lstStyle/>
              <a:p>
                <a:r>
                  <a:rPr lang="en-US">
                    <a:noFill/>
                  </a:rPr>
                  <a:t> </a:t>
                </a:r>
              </a:p>
            </p:txBody>
          </p:sp>
        </mc:Fallback>
      </mc:AlternateContent>
    </p:spTree>
    <p:extLst>
      <p:ext uri="{BB962C8B-B14F-4D97-AF65-F5344CB8AC3E}">
        <p14:creationId xmlns="" xmlns:p14="http://schemas.microsoft.com/office/powerpoint/2010/main" val="212361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91200"/>
          </a:xfrm>
        </p:spPr>
        <p:txBody>
          <a:bodyPr/>
          <a:lstStyle/>
          <a:p>
            <a:pPr algn="just"/>
            <a:r>
              <a:rPr lang="en-US" dirty="0" smtClean="0"/>
              <a:t>i</a:t>
            </a:r>
            <a:r>
              <a:rPr lang="en-US" dirty="0" smtClean="0"/>
              <a:t>ntegrate </a:t>
            </a:r>
            <a:r>
              <a:rPr lang="en-US" dirty="0" smtClean="0"/>
              <a:t>functions whose </a:t>
            </a:r>
            <a:r>
              <a:rPr lang="en-US" dirty="0" err="1" smtClean="0"/>
              <a:t>antiderivatives</a:t>
            </a:r>
            <a:r>
              <a:rPr lang="en-US" dirty="0" smtClean="0"/>
              <a:t> involve inverse trigonometric functions.</a:t>
            </a:r>
          </a:p>
          <a:p>
            <a:pPr algn="just"/>
            <a:r>
              <a:rPr lang="en-US" dirty="0" smtClean="0"/>
              <a:t>u</a:t>
            </a:r>
            <a:r>
              <a:rPr lang="en-US" dirty="0" smtClean="0"/>
              <a:t>se </a:t>
            </a:r>
            <a:r>
              <a:rPr lang="en-US" dirty="0" smtClean="0"/>
              <a:t>the method of completing the square to integrate a function.</a:t>
            </a:r>
          </a:p>
          <a:p>
            <a:pPr algn="just"/>
            <a:r>
              <a:rPr lang="en-US" dirty="0" smtClean="0"/>
              <a:t>r</a:t>
            </a:r>
            <a:r>
              <a:rPr lang="en-US" dirty="0" smtClean="0"/>
              <a:t>eview </a:t>
            </a:r>
            <a:r>
              <a:rPr lang="en-US" dirty="0" smtClean="0"/>
              <a:t>the basic integration rules involving elementary functions.</a:t>
            </a:r>
            <a:endParaRPr lang="en-US" dirty="0"/>
          </a:p>
          <a:p>
            <a:r>
              <a:rPr lang="en-US" dirty="0" smtClean="0"/>
              <a:t>i</a:t>
            </a:r>
            <a:r>
              <a:rPr lang="en-US" dirty="0" smtClean="0"/>
              <a:t>ntegrate </a:t>
            </a:r>
            <a:r>
              <a:rPr lang="en-US" dirty="0" smtClean="0"/>
              <a:t>hyperbolic functions.</a:t>
            </a:r>
          </a:p>
          <a:p>
            <a:pPr algn="just"/>
            <a:r>
              <a:rPr lang="en-US" dirty="0" smtClean="0"/>
              <a:t>i</a:t>
            </a:r>
            <a:r>
              <a:rPr lang="en-US" dirty="0" smtClean="0"/>
              <a:t>ntegrate </a:t>
            </a:r>
            <a:r>
              <a:rPr lang="en-US" dirty="0" smtClean="0"/>
              <a:t>functions involving inverse hyperbolic functions.</a:t>
            </a:r>
            <a:endParaRPr lang="en-US" dirty="0"/>
          </a:p>
        </p:txBody>
      </p:sp>
    </p:spTree>
    <p:extLst>
      <p:ext uri="{BB962C8B-B14F-4D97-AF65-F5344CB8AC3E}">
        <p14:creationId xmlns="" xmlns:p14="http://schemas.microsoft.com/office/powerpoint/2010/main" val="1735188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562600" cy="1143000"/>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19200"/>
                <a:ext cx="8229600" cy="5257800"/>
              </a:xfrm>
            </p:spPr>
            <p:txBody>
              <a:bodyPr/>
              <a:lstStyle/>
              <a:p>
                <a:r>
                  <a:rPr lang="en-US" dirty="0" smtClean="0"/>
                  <a:t>Find the indefinite integral.</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1</m:t>
                            </m:r>
                          </m:num>
                          <m:den>
                            <m:r>
                              <a:rPr lang="en-US" b="0" i="1" smtClean="0">
                                <a:latin typeface="Cambria Math"/>
                              </a:rPr>
                              <m:t>3−9</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1</m:t>
                            </m:r>
                          </m:num>
                          <m:den>
                            <m:rad>
                              <m:radPr>
                                <m:degHide m:val="on"/>
                                <m:ctrlPr>
                                  <a:rPr lang="en-US" i="1" smtClean="0">
                                    <a:latin typeface="Cambria Math"/>
                                  </a:rPr>
                                </m:ctrlPr>
                              </m:radPr>
                              <m:deg/>
                              <m:e>
                                <m:r>
                                  <a:rPr lang="en-US" b="0" i="1" smtClean="0">
                                    <a:latin typeface="Cambria Math"/>
                                  </a:rPr>
                                  <m:t>𝑥</m:t>
                                </m:r>
                              </m:e>
                            </m:rad>
                            <m:rad>
                              <m:radPr>
                                <m:degHide m:val="on"/>
                                <m:ctrlPr>
                                  <a:rPr lang="en-US" i="1" smtClean="0">
                                    <a:latin typeface="Cambria Math"/>
                                  </a:rPr>
                                </m:ctrlPr>
                              </m:radPr>
                              <m:deg/>
                              <m:e>
                                <m:r>
                                  <a:rPr lang="en-US" b="0" i="1" smtClean="0">
                                    <a:latin typeface="Cambria Math"/>
                                  </a:rPr>
                                  <m:t>1+</m:t>
                                </m:r>
                                <m:r>
                                  <a:rPr lang="en-US" b="0" i="1" smtClean="0">
                                    <a:latin typeface="Cambria Math"/>
                                  </a:rPr>
                                  <m:t>𝑥</m:t>
                                </m:r>
                              </m:e>
                            </m:rad>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1</m:t>
                            </m:r>
                          </m:num>
                          <m:den>
                            <m:r>
                              <a:rPr lang="en-US" b="0" i="1" smtClean="0">
                                <a:latin typeface="Cambria Math"/>
                              </a:rPr>
                              <m:t>1−4</m:t>
                            </m:r>
                            <m:r>
                              <a:rPr lang="en-US" b="0" i="1" smtClean="0">
                                <a:latin typeface="Cambria Math"/>
                              </a:rPr>
                              <m:t>𝑥</m:t>
                            </m:r>
                            <m:r>
                              <a:rPr lang="en-US" b="0" i="1" smtClean="0">
                                <a:latin typeface="Cambria Math"/>
                              </a:rPr>
                              <m:t>−2</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𝑑𝑥</m:t>
                            </m:r>
                          </m:num>
                          <m:den>
                            <m:r>
                              <a:rPr lang="en-US" b="0" i="1" smtClean="0">
                                <a:latin typeface="Cambria Math"/>
                              </a:rPr>
                              <m:t>(</m:t>
                            </m:r>
                            <m:r>
                              <a:rPr lang="en-US" b="0" i="1" smtClean="0">
                                <a:latin typeface="Cambria Math"/>
                              </a:rPr>
                              <m:t>𝑥</m:t>
                            </m:r>
                            <m:r>
                              <a:rPr lang="en-US" b="0" i="1" smtClean="0">
                                <a:latin typeface="Cambria Math"/>
                              </a:rPr>
                              <m:t>+2)</m:t>
                            </m:r>
                            <m:rad>
                              <m:radPr>
                                <m:degHide m:val="on"/>
                                <m:ctrlPr>
                                  <a:rPr lang="en-US" b="0" i="1" smtClean="0">
                                    <a:latin typeface="Cambria Math"/>
                                  </a:rPr>
                                </m:ctrlPr>
                              </m:radPr>
                              <m:deg/>
                              <m:e>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+4</m:t>
                                </m:r>
                                <m:r>
                                  <a:rPr lang="en-US" b="0" i="1" smtClean="0">
                                    <a:latin typeface="Cambria Math"/>
                                  </a:rPr>
                                  <m:t>𝑥</m:t>
                                </m:r>
                                <m:r>
                                  <a:rPr lang="en-US" b="0" i="1" smtClean="0">
                                    <a:latin typeface="Cambria Math"/>
                                  </a:rPr>
                                  <m:t>+8</m:t>
                                </m:r>
                              </m:e>
                            </m:rad>
                          </m:den>
                        </m:f>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ad>
                              <m:radPr>
                                <m:degHide m:val="on"/>
                                <m:ctrlPr>
                                  <a:rPr lang="en-US" i="1" smtClean="0">
                                    <a:latin typeface="Cambria Math"/>
                                  </a:rPr>
                                </m:ctrlPr>
                              </m:radPr>
                              <m:deg/>
                              <m:e>
                                <m:r>
                                  <a:rPr lang="en-US" b="0" i="1" smtClean="0">
                                    <a:latin typeface="Cambria Math"/>
                                  </a:rPr>
                                  <m:t>𝑥</m:t>
                                </m:r>
                              </m:e>
                            </m:rad>
                          </m:num>
                          <m:den>
                            <m:rad>
                              <m:radPr>
                                <m:degHide m:val="on"/>
                                <m:ctrlPr>
                                  <a:rPr lang="en-US" i="1" smtClean="0">
                                    <a:latin typeface="Cambria Math"/>
                                  </a:rPr>
                                </m:ctrlPr>
                              </m:radPr>
                              <m:deg/>
                              <m:e>
                                <m:r>
                                  <a:rPr lang="en-US" b="0" i="1" smtClean="0">
                                    <a:latin typeface="Cambria Math"/>
                                  </a:rPr>
                                  <m:t>1+</m:t>
                                </m:r>
                                <m:sSup>
                                  <m:sSupPr>
                                    <m:ctrlPr>
                                      <a:rPr lang="en-US" b="0" i="1" smtClean="0">
                                        <a:latin typeface="Cambria Math"/>
                                      </a:rPr>
                                    </m:ctrlPr>
                                  </m:sSupPr>
                                  <m:e>
                                    <m:r>
                                      <a:rPr lang="en-US" b="0" i="1" smtClean="0">
                                        <a:latin typeface="Cambria Math"/>
                                      </a:rPr>
                                      <m:t>𝑥</m:t>
                                    </m:r>
                                  </m:e>
                                  <m:sup>
                                    <m:r>
                                      <a:rPr lang="en-US" b="0" i="1" smtClean="0">
                                        <a:latin typeface="Cambria Math"/>
                                      </a:rPr>
                                      <m:t>3</m:t>
                                    </m:r>
                                  </m:sup>
                                </m:sSup>
                              </m:e>
                            </m:rad>
                          </m:den>
                        </m:f>
                        <m:r>
                          <a:rPr lang="en-US" b="0" i="1" smtClean="0">
                            <a:latin typeface="Cambria Math"/>
                          </a:rPr>
                          <m:t>𝑑𝑥</m:t>
                        </m:r>
                      </m:e>
                    </m:nary>
                  </m:oMath>
                </a14:m>
                <a:endParaRPr lang="en-US" dirty="0" smtClean="0"/>
              </a:p>
              <a:p>
                <a:pPr marL="514350" indent="-514350">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257800"/>
              </a:xfrm>
              <a:blipFill rotWithShape="1">
                <a:blip r:embed="rId2"/>
                <a:stretch>
                  <a:fillRect l="-1630" t="-1506"/>
                </a:stretch>
              </a:blipFill>
            </p:spPr>
            <p:txBody>
              <a:bodyPr/>
              <a:lstStyle/>
              <a:p>
                <a:r>
                  <a:rPr lang="en-US">
                    <a:noFill/>
                  </a:rPr>
                  <a:t> </a:t>
                </a:r>
              </a:p>
            </p:txBody>
          </p:sp>
        </mc:Fallback>
      </mc:AlternateContent>
    </p:spTree>
    <p:extLst>
      <p:ext uri="{BB962C8B-B14F-4D97-AF65-F5344CB8AC3E}">
        <p14:creationId xmlns="" xmlns:p14="http://schemas.microsoft.com/office/powerpoint/2010/main" val="259237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sz="4000" b="1" dirty="0" smtClean="0"/>
              <a:t>LOG RULE FOR INTEGRATION</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143000"/>
                <a:ext cx="8229600" cy="5486400"/>
              </a:xfrm>
            </p:spPr>
            <p:txBody>
              <a:bodyPr/>
              <a:lstStyle/>
              <a:p>
                <a:pPr marL="0" indent="0">
                  <a:buNone/>
                </a:pPr>
                <a:r>
                  <a:rPr lang="en-US" dirty="0" smtClean="0"/>
                  <a:t>Let </a:t>
                </a:r>
                <a:r>
                  <a:rPr lang="en-US" b="1" i="1" dirty="0" smtClean="0"/>
                  <a:t>u</a:t>
                </a:r>
                <a:r>
                  <a:rPr lang="en-US" dirty="0" smtClean="0"/>
                  <a:t> be a differentiable function of </a:t>
                </a:r>
                <a:r>
                  <a:rPr lang="en-US" b="1" i="1" dirty="0" smtClean="0"/>
                  <a:t>x</a:t>
                </a:r>
                <a:r>
                  <a:rPr lang="en-US" dirty="0" smtClean="0"/>
                  <a:t>.</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𝑑𝑢</m:t>
                              </m:r>
                            </m:num>
                            <m:den>
                              <m:r>
                                <a:rPr lang="en-US" b="0" i="1" smtClean="0">
                                  <a:latin typeface="Cambria Math"/>
                                </a:rPr>
                                <m:t>𝑢</m:t>
                              </m:r>
                            </m:den>
                          </m:f>
                          <m:r>
                            <a:rPr lang="en-US" b="0" i="1" smtClean="0">
                              <a:latin typeface="Cambria Math"/>
                            </a:rPr>
                            <m:t>=</m:t>
                          </m:r>
                          <m:r>
                            <a:rPr lang="en-US" b="0" i="1" smtClean="0">
                              <a:latin typeface="Cambria Math"/>
                            </a:rPr>
                            <m:t>𝑙𝑛</m:t>
                          </m:r>
                          <m:d>
                            <m:dPr>
                              <m:begChr m:val="|"/>
                              <m:endChr m:val="|"/>
                              <m:ctrlPr>
                                <a:rPr lang="en-US" b="0" i="1" smtClean="0">
                                  <a:latin typeface="Cambria Math"/>
                                </a:rPr>
                              </m:ctrlPr>
                            </m:dPr>
                            <m:e>
                              <m:r>
                                <a:rPr lang="en-US" b="0" i="1" smtClean="0">
                                  <a:latin typeface="Cambria Math"/>
                                </a:rPr>
                                <m:t>𝑢</m:t>
                              </m:r>
                            </m:e>
                          </m:d>
                          <m:r>
                            <a:rPr lang="en-US" b="0" i="1" smtClean="0">
                              <a:latin typeface="Cambria Math"/>
                            </a:rPr>
                            <m:t>+</m:t>
                          </m:r>
                          <m:r>
                            <a:rPr lang="en-US" b="0" i="1" smtClean="0">
                              <a:latin typeface="Cambria Math"/>
                            </a:rPr>
                            <m:t>𝐶</m:t>
                          </m:r>
                        </m:e>
                      </m:nary>
                    </m:oMath>
                  </m:oMathPara>
                </a14:m>
                <a:endParaRPr lang="en-US" dirty="0" smtClean="0"/>
              </a:p>
              <a:p>
                <a:pPr marL="0" indent="0">
                  <a:buNone/>
                </a:pPr>
                <a:r>
                  <a:rPr lang="en-US" dirty="0" smtClean="0"/>
                  <a:t>  or the above formula can also be written as</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𝑢</m:t>
                              </m:r>
                              <m:r>
                                <a:rPr lang="en-US" b="0" i="1" smtClean="0">
                                  <a:latin typeface="Cambria Math"/>
                                </a:rPr>
                                <m:t>′</m:t>
                              </m:r>
                            </m:num>
                            <m:den>
                              <m:r>
                                <a:rPr lang="en-US" b="0" i="1" smtClean="0">
                                  <a:latin typeface="Cambria Math"/>
                                </a:rPr>
                                <m:t>𝑢</m:t>
                              </m:r>
                            </m:den>
                          </m:f>
                          <m:r>
                            <a:rPr lang="en-US" b="0" i="1" smtClean="0">
                              <a:latin typeface="Cambria Math"/>
                            </a:rPr>
                            <m:t>𝑑𝑥</m:t>
                          </m:r>
                          <m:r>
                            <a:rPr lang="en-US" b="0" i="1" smtClean="0">
                              <a:latin typeface="Cambria Math"/>
                            </a:rPr>
                            <m:t>=</m:t>
                          </m:r>
                          <m:r>
                            <a:rPr lang="en-US" b="0" i="1" smtClean="0">
                              <a:latin typeface="Cambria Math"/>
                            </a:rPr>
                            <m:t>𝑙𝑛</m:t>
                          </m:r>
                          <m:d>
                            <m:dPr>
                              <m:begChr m:val="|"/>
                              <m:endChr m:val="|"/>
                              <m:ctrlPr>
                                <a:rPr lang="en-US" b="0" i="1" smtClean="0">
                                  <a:latin typeface="Cambria Math"/>
                                </a:rPr>
                              </m:ctrlPr>
                            </m:dPr>
                            <m:e>
                              <m:r>
                                <a:rPr lang="en-US" b="0" i="1" smtClean="0">
                                  <a:latin typeface="Cambria Math"/>
                                </a:rPr>
                                <m:t>𝑢</m:t>
                              </m:r>
                            </m:e>
                          </m:d>
                          <m:r>
                            <a:rPr lang="en-US" b="0" i="1" smtClean="0">
                              <a:latin typeface="Cambria Math"/>
                            </a:rPr>
                            <m:t>+</m:t>
                          </m:r>
                          <m:r>
                            <a:rPr lang="en-US" b="0" i="1" smtClean="0">
                              <a:latin typeface="Cambria Math"/>
                            </a:rPr>
                            <m:t>𝐶</m:t>
                          </m:r>
                          <m:r>
                            <a:rPr lang="en-US" b="0" i="1" smtClean="0">
                              <a:latin typeface="Cambria Math"/>
                            </a:rPr>
                            <m:t> </m:t>
                          </m:r>
                        </m:e>
                      </m:nary>
                    </m:oMath>
                  </m:oMathPara>
                </a14:m>
                <a:endParaRPr lang="en-US" dirty="0" smtClean="0"/>
              </a:p>
              <a:p>
                <a:pPr marL="0" indent="0">
                  <a:buNone/>
                </a:pPr>
                <a:r>
                  <a:rPr lang="en-US" dirty="0" smtClean="0"/>
                  <a:t>To apply this rule, look for quotients in which the numerator is the derivative of the denominator.</a:t>
                </a: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5486400"/>
              </a:xfrm>
              <a:blipFill rotWithShape="1">
                <a:blip r:embed="rId2"/>
                <a:stretch>
                  <a:fillRect l="-1852" t="-1444"/>
                </a:stretch>
              </a:blipFill>
            </p:spPr>
            <p:txBody>
              <a:bodyPr/>
              <a:lstStyle/>
              <a:p>
                <a:r>
                  <a:rPr lang="en-US">
                    <a:noFill/>
                  </a:rPr>
                  <a:t> </a:t>
                </a:r>
              </a:p>
            </p:txBody>
          </p:sp>
        </mc:Fallback>
      </mc:AlternateContent>
    </p:spTree>
    <p:extLst>
      <p:ext uri="{BB962C8B-B14F-4D97-AF65-F5344CB8AC3E}">
        <p14:creationId xmlns="" xmlns:p14="http://schemas.microsoft.com/office/powerpoint/2010/main" val="371698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304800"/>
                <a:ext cx="8229600" cy="5821363"/>
              </a:xfrm>
            </p:spPr>
            <p:txBody>
              <a:bodyPr/>
              <a:lstStyle/>
              <a:p>
                <a:r>
                  <a:rPr lang="en-US" dirty="0" smtClean="0"/>
                  <a:t/>
                </a:r>
                <a:r>
                  <a:rPr lang="en-US" sz="4000" b="1" dirty="0" smtClean="0"/>
                  <a:t>EXAMPLE</a:t>
                </a:r>
              </a:p>
              <a:p>
                <a:r>
                  <a:rPr lang="en-US" dirty="0" smtClean="0"/>
                  <a:t>Find the indefinite integral.</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2</m:t>
                                </m:r>
                              </m:sup>
                            </m:sSup>
                          </m:num>
                          <m:den>
                            <m:r>
                              <a:rPr lang="en-US" b="0" i="1" smtClean="0">
                                <a:latin typeface="Cambria Math"/>
                              </a:rPr>
                              <m:t>5−</m:t>
                            </m:r>
                            <m:sSup>
                              <m:sSupPr>
                                <m:ctrlPr>
                                  <a:rPr lang="en-US" b="0" i="1" smtClean="0">
                                    <a:latin typeface="Cambria Math"/>
                                  </a:rPr>
                                </m:ctrlPr>
                              </m:sSupPr>
                              <m:e>
                                <m:r>
                                  <a:rPr lang="en-US" b="0" i="1" smtClean="0">
                                    <a:latin typeface="Cambria Math"/>
                                  </a:rPr>
                                  <m:t>𝑥</m:t>
                                </m:r>
                              </m:e>
                              <m:sup>
                                <m:r>
                                  <a:rPr lang="en-US" b="0" i="1" smtClean="0">
                                    <a:latin typeface="Cambria Math"/>
                                  </a:rPr>
                                  <m:t>3</m:t>
                                </m:r>
                              </m:sup>
                            </m:sSup>
                          </m:den>
                        </m:f>
                        <m:r>
                          <a:rPr lang="en-US" b="0" i="1" smtClean="0">
                            <a:latin typeface="Cambria Math"/>
                          </a:rPr>
                          <m:t>𝑑𝑥</m:t>
                        </m:r>
                      </m:e>
                    </m:nary>
                  </m:oMath>
                </a14:m>
                <a:r>
                  <a:rPr lang="en-US" dirty="0" smtClean="0"/>
                  <a:t>                   5.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𝑠𝑒𝑐𝑥𝑡𝑎𝑛𝑥</m:t>
                            </m:r>
                          </m:num>
                          <m:den>
                            <m:r>
                              <a:rPr lang="en-US" b="0" i="1" smtClean="0">
                                <a:latin typeface="Cambria Math"/>
                              </a:rPr>
                              <m:t>𝑠𝑒𝑐𝑥</m:t>
                            </m:r>
                            <m:r>
                              <a:rPr lang="en-US" b="0" i="1" smtClean="0">
                                <a:latin typeface="Cambria Math"/>
                              </a:rPr>
                              <m:t>−1</m:t>
                            </m:r>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−6</m:t>
                            </m:r>
                            <m:r>
                              <a:rPr lang="en-US" b="0" i="1" smtClean="0">
                                <a:latin typeface="Cambria Math"/>
                              </a:rPr>
                              <m:t>𝑥</m:t>
                            </m:r>
                            <m:r>
                              <a:rPr lang="en-US" b="0" i="1" smtClean="0">
                                <a:latin typeface="Cambria Math"/>
                              </a:rPr>
                              <m:t>−20</m:t>
                            </m:r>
                          </m:num>
                          <m:den>
                            <m:r>
                              <a:rPr lang="en-US" b="0" i="1" smtClean="0">
                                <a:latin typeface="Cambria Math"/>
                              </a:rPr>
                              <m:t>𝑥</m:t>
                            </m:r>
                            <m:r>
                              <a:rPr lang="en-US" b="0" i="1" smtClean="0">
                                <a:latin typeface="Cambria Math"/>
                              </a:rPr>
                              <m:t>+5</m:t>
                            </m:r>
                          </m:den>
                        </m:f>
                        <m:r>
                          <a:rPr lang="en-US" b="0" i="1" smtClean="0">
                            <a:latin typeface="Cambria Math"/>
                          </a:rPr>
                          <m:t>𝑑𝑥</m:t>
                        </m:r>
                      </m:e>
                    </m:nary>
                  </m:oMath>
                </a14:m>
                <a:r>
                  <a:rPr lang="en-US" dirty="0" smtClean="0"/>
                  <a:t>           6.   </a:t>
                </a: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𝑒</m:t>
                                </m:r>
                              </m:e>
                              <m:sup>
                                <m:r>
                                  <a:rPr lang="en-US" b="0" i="1" smtClean="0">
                                    <a:latin typeface="Cambria Math"/>
                                  </a:rPr>
                                  <m:t>2</m:t>
                                </m:r>
                                <m:r>
                                  <a:rPr lang="en-US" b="0" i="1" smtClean="0">
                                    <a:latin typeface="Cambria Math"/>
                                  </a:rPr>
                                  <m:t>𝑥</m:t>
                                </m:r>
                              </m:sup>
                            </m:sSup>
                          </m:num>
                          <m:den>
                            <m:sSup>
                              <m:sSupPr>
                                <m:ctrlPr>
                                  <a:rPr lang="en-US" i="1" smtClean="0">
                                    <a:latin typeface="Cambria Math"/>
                                  </a:rPr>
                                </m:ctrlPr>
                              </m:sSupPr>
                              <m:e>
                                <m:r>
                                  <a:rPr lang="en-US" b="0" i="1" smtClean="0">
                                    <a:latin typeface="Cambria Math"/>
                                  </a:rPr>
                                  <m:t>𝑒</m:t>
                                </m:r>
                              </m:e>
                              <m:sup>
                                <m:r>
                                  <a:rPr lang="en-US" b="0" i="1" smtClean="0">
                                    <a:latin typeface="Cambria Math"/>
                                  </a:rPr>
                                  <m:t>𝑥</m:t>
                                </m:r>
                              </m:sup>
                            </m:sSup>
                            <m:r>
                              <a:rPr lang="en-US" b="0" i="1" smtClean="0">
                                <a:latin typeface="Cambria Math"/>
                              </a:rPr>
                              <m:t>−1</m:t>
                            </m:r>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1</m:t>
                            </m:r>
                          </m:num>
                          <m:den>
                            <m:r>
                              <a:rPr lang="en-US" b="0" i="1" smtClean="0">
                                <a:latin typeface="Cambria Math"/>
                              </a:rPr>
                              <m:t>𝑥𝑙𝑛</m:t>
                            </m:r>
                            <m:sSup>
                              <m:sSupPr>
                                <m:ctrlPr>
                                  <a:rPr lang="en-US" b="0" i="1" smtClean="0">
                                    <a:latin typeface="Cambria Math"/>
                                  </a:rPr>
                                </m:ctrlPr>
                              </m:sSupPr>
                              <m:e>
                                <m:r>
                                  <a:rPr lang="en-US" b="0" i="1" smtClean="0">
                                    <a:latin typeface="Cambria Math"/>
                                  </a:rPr>
                                  <m:t>𝑥</m:t>
                                </m:r>
                              </m:e>
                              <m:sup>
                                <m:r>
                                  <a:rPr lang="en-US" b="0" i="1" smtClean="0">
                                    <a:latin typeface="Cambria Math"/>
                                  </a:rPr>
                                  <m:t>3</m:t>
                                </m:r>
                              </m:sup>
                            </m:sSup>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eqArr>
                          <m:eqArrPr>
                            <m:ctrlPr>
                              <a:rPr lang="en-US" i="1" smtClean="0">
                                <a:latin typeface="Cambria Math"/>
                              </a:rPr>
                            </m:ctrlPr>
                          </m:eqArrPr>
                          <m:e>
                            <m:f>
                              <m:fPr>
                                <m:ctrlPr>
                                  <a:rPr lang="en-US" i="1" smtClean="0">
                                    <a:latin typeface="Cambria Math"/>
                                  </a:rPr>
                                </m:ctrlPr>
                              </m:fPr>
                              <m:num>
                                <m:r>
                                  <a:rPr lang="en-US" b="0" i="1" smtClean="0">
                                    <a:latin typeface="Cambria Math"/>
                                  </a:rPr>
                                  <m:t>1</m:t>
                                </m:r>
                              </m:num>
                              <m:den>
                                <m:sSup>
                                  <m:sSupPr>
                                    <m:ctrlPr>
                                      <a:rPr lang="en-US" i="1" smtClean="0">
                                        <a:latin typeface="Cambria Math"/>
                                      </a:rPr>
                                    </m:ctrlPr>
                                  </m:sSupPr>
                                  <m:e>
                                    <m:r>
                                      <a:rPr lang="en-US" b="0" i="1" smtClean="0">
                                        <a:latin typeface="Cambria Math"/>
                                      </a:rPr>
                                      <m:t>𝑥</m:t>
                                    </m:r>
                                  </m:e>
                                  <m:sup>
                                    <m:f>
                                      <m:fPr>
                                        <m:ctrlPr>
                                          <a:rPr lang="en-US" i="1" smtClean="0">
                                            <a:latin typeface="Cambria Math"/>
                                          </a:rPr>
                                        </m:ctrlPr>
                                      </m:fPr>
                                      <m:num>
                                        <m:r>
                                          <a:rPr lang="en-US" b="0" i="1" smtClean="0">
                                            <a:latin typeface="Cambria Math"/>
                                          </a:rPr>
                                          <m:t>2</m:t>
                                        </m:r>
                                      </m:num>
                                      <m:den>
                                        <m:r>
                                          <a:rPr lang="en-US" b="0" i="1" smtClean="0">
                                            <a:latin typeface="Cambria Math"/>
                                          </a:rPr>
                                          <m:t>3</m:t>
                                        </m:r>
                                      </m:den>
                                    </m:f>
                                  </m:sup>
                                </m:sSup>
                                <m:d>
                                  <m:dPr>
                                    <m:ctrlPr>
                                      <a:rPr lang="en-US" i="1" smtClean="0">
                                        <a:latin typeface="Cambria Math"/>
                                      </a:rPr>
                                    </m:ctrlPr>
                                  </m:dPr>
                                  <m:e>
                                    <m:r>
                                      <a:rPr lang="en-US" b="0" i="1" smtClean="0">
                                        <a:latin typeface="Cambria Math"/>
                                      </a:rPr>
                                      <m:t>1+</m:t>
                                    </m:r>
                                    <m:sSup>
                                      <m:sSupPr>
                                        <m:ctrlPr>
                                          <a:rPr lang="en-US" b="0" i="1" smtClean="0">
                                            <a:latin typeface="Cambria Math"/>
                                          </a:rPr>
                                        </m:ctrlPr>
                                      </m:sSupPr>
                                      <m:e>
                                        <m:r>
                                          <a:rPr lang="en-US" b="0" i="1" smtClean="0">
                                            <a:latin typeface="Cambria Math"/>
                                          </a:rPr>
                                          <m:t>𝑥</m:t>
                                        </m:r>
                                      </m:e>
                                      <m:sup>
                                        <m:f>
                                          <m:fPr>
                                            <m:ctrlPr>
                                              <a:rPr lang="en-US" b="0" i="1" smtClean="0">
                                                <a:latin typeface="Cambria Math"/>
                                              </a:rPr>
                                            </m:ctrlPr>
                                          </m:fPr>
                                          <m:num>
                                            <m:r>
                                              <a:rPr lang="en-US" b="0" i="1" smtClean="0">
                                                <a:latin typeface="Cambria Math"/>
                                              </a:rPr>
                                              <m:t>1</m:t>
                                            </m:r>
                                          </m:num>
                                          <m:den>
                                            <m:r>
                                              <a:rPr lang="en-US" b="0" i="1" smtClean="0">
                                                <a:latin typeface="Cambria Math"/>
                                              </a:rPr>
                                              <m:t>3</m:t>
                                            </m:r>
                                          </m:den>
                                        </m:f>
                                      </m:sup>
                                    </m:sSup>
                                  </m:e>
                                </m:d>
                              </m:den>
                            </m:f>
                            <m:r>
                              <a:rPr lang="en-US" b="0" i="1" smtClean="0">
                                <a:latin typeface="Cambria Math"/>
                              </a:rPr>
                              <m:t>𝑑𝑥</m:t>
                            </m:r>
                          </m:e>
                          <m:e/>
                        </m:eqArr>
                      </m:e>
                    </m:nary>
                  </m:oMath>
                </a14:m>
                <a:endParaRPr lang="en-US" dirty="0" smtClean="0"/>
              </a:p>
              <a:p>
                <a:pPr marL="514350" indent="-514350">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5821363"/>
              </a:xfrm>
              <a:blipFill rotWithShape="1">
                <a:blip r:embed="rId2"/>
                <a:stretch>
                  <a:fillRect l="-1630" t="-1885"/>
                </a:stretch>
              </a:blipFill>
            </p:spPr>
            <p:txBody>
              <a:bodyPr/>
              <a:lstStyle/>
              <a:p>
                <a:r>
                  <a:rPr lang="en-US">
                    <a:noFill/>
                  </a:rPr>
                  <a:t> </a:t>
                </a:r>
              </a:p>
            </p:txBody>
          </p:sp>
        </mc:Fallback>
      </mc:AlternateContent>
    </p:spTree>
    <p:extLst>
      <p:ext uri="{BB962C8B-B14F-4D97-AF65-F5344CB8AC3E}">
        <p14:creationId xmlns="" xmlns:p14="http://schemas.microsoft.com/office/powerpoint/2010/main" val="385134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4000" b="1" dirty="0" smtClean="0"/>
              <a:t>INTEGRATION OF EXPONENTIAL </a:t>
            </a:r>
            <a:r>
              <a:rPr lang="en-US" sz="4000" b="1" dirty="0" smtClean="0"/>
              <a:t>FUNCTIONS</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endParaRPr lang="en-US" b="1" i="1" dirty="0" smtClean="0"/>
              </a:p>
              <a:p>
                <a:pPr marL="0" indent="0">
                  <a:buNone/>
                </a:pPr>
                <a:r>
                  <a:rPr lang="en-US" dirty="0" smtClean="0"/>
                  <a:t>    Let </a:t>
                </a:r>
                <a:r>
                  <a:rPr lang="en-US" b="1" i="1" dirty="0" smtClean="0"/>
                  <a:t>u</a:t>
                </a:r>
                <a:r>
                  <a:rPr lang="en-US" dirty="0" smtClean="0"/>
                  <a:t> be a differentiable function of  </a:t>
                </a:r>
                <a:r>
                  <a:rPr lang="en-US" b="1" i="1" dirty="0" smtClean="0"/>
                  <a:t>x</a:t>
                </a:r>
                <a:r>
                  <a:rPr lang="en-US" dirty="0" smtClean="0"/>
                  <a:t>.</a:t>
                </a:r>
                <a:endParaRPr lang="en-US" dirty="0"/>
              </a:p>
              <a:p>
                <a:pPr marL="0" indent="0">
                  <a:buNone/>
                </a:pPr>
                <a:r>
                  <a:rPr lang="en-US" b="1" dirty="0" smtClean="0"/>
                  <a:t/>
                </a:r>
                <a14:m>
                  <m:oMath xmlns:m="http://schemas.openxmlformats.org/officeDocument/2006/math">
                    <m:nary>
                      <m:naryPr>
                        <m:limLoc m:val="undOvr"/>
                        <m:subHide m:val="on"/>
                        <m:supHide m:val="on"/>
                        <m:ctrlPr>
                          <a:rPr lang="en-US" b="1" i="1">
                            <a:latin typeface="Cambria Math"/>
                          </a:rPr>
                        </m:ctrlPr>
                      </m:naryPr>
                      <m:sub/>
                      <m:sup/>
                      <m:e>
                        <m:sSup>
                          <m:sSupPr>
                            <m:ctrlPr>
                              <a:rPr lang="en-US" b="1" i="1">
                                <a:latin typeface="Cambria Math"/>
                              </a:rPr>
                            </m:ctrlPr>
                          </m:sSupPr>
                          <m:e>
                            <m:r>
                              <a:rPr lang="en-PH" b="1" i="1">
                                <a:latin typeface="Cambria Math"/>
                              </a:rPr>
                              <m:t>𝒆</m:t>
                            </m:r>
                          </m:e>
                          <m:sup>
                            <m:r>
                              <a:rPr lang="en-PH" b="1" i="1">
                                <a:latin typeface="Cambria Math"/>
                              </a:rPr>
                              <m:t>𝒖</m:t>
                            </m:r>
                          </m:sup>
                        </m:sSup>
                        <m:r>
                          <a:rPr lang="en-PH" b="1" i="1">
                            <a:latin typeface="Cambria Math"/>
                          </a:rPr>
                          <m:t>𝒅𝒖</m:t>
                        </m:r>
                        <m:r>
                          <a:rPr lang="en-PH" b="1" i="1">
                            <a:latin typeface="Cambria Math"/>
                          </a:rPr>
                          <m:t>= </m:t>
                        </m:r>
                        <m:sSup>
                          <m:sSupPr>
                            <m:ctrlPr>
                              <a:rPr lang="en-US" b="1" i="1">
                                <a:latin typeface="Cambria Math"/>
                              </a:rPr>
                            </m:ctrlPr>
                          </m:sSupPr>
                          <m:e>
                            <m:r>
                              <a:rPr lang="en-PH" b="1" i="1">
                                <a:latin typeface="Cambria Math"/>
                              </a:rPr>
                              <m:t>𝒆</m:t>
                            </m:r>
                          </m:e>
                          <m:sup>
                            <m:r>
                              <a:rPr lang="en-PH" b="1" i="1">
                                <a:latin typeface="Cambria Math"/>
                              </a:rPr>
                              <m:t>𝒖</m:t>
                            </m:r>
                          </m:sup>
                        </m:sSup>
                        <m:r>
                          <a:rPr lang="en-PH" b="1" i="1">
                            <a:latin typeface="Cambria Math"/>
                          </a:rPr>
                          <m:t>+</m:t>
                        </m:r>
                        <m:r>
                          <a:rPr lang="en-PH" b="1" i="1">
                            <a:latin typeface="Cambria Math"/>
                          </a:rPr>
                          <m:t>𝒄</m:t>
                        </m:r>
                      </m:e>
                    </m:nary>
                  </m:oMath>
                </a14:m>
                <a:endParaRPr lang="en-US" dirty="0"/>
              </a:p>
              <a:p>
                <a:pPr marL="0" indent="0">
                  <a:buNone/>
                </a:pPr>
                <a:r>
                  <a:rPr lang="en-PH" b="1" i="1" dirty="0"/>
                  <a:t/>
                </a:r>
                <a14:m>
                  <m:oMath xmlns:m="http://schemas.openxmlformats.org/officeDocument/2006/math">
                    <m:nary>
                      <m:naryPr>
                        <m:limLoc m:val="undOvr"/>
                        <m:subHide m:val="on"/>
                        <m:supHide m:val="on"/>
                        <m:ctrlPr>
                          <a:rPr lang="en-US" b="1" i="1">
                            <a:latin typeface="Cambria Math"/>
                          </a:rPr>
                        </m:ctrlPr>
                      </m:naryPr>
                      <m:sub/>
                      <m:sup/>
                      <m:e>
                        <m:sSup>
                          <m:sSupPr>
                            <m:ctrlPr>
                              <a:rPr lang="en-US" b="1" i="1">
                                <a:latin typeface="Cambria Math"/>
                              </a:rPr>
                            </m:ctrlPr>
                          </m:sSupPr>
                          <m:e>
                            <m:r>
                              <a:rPr lang="en-PH" b="1" i="1">
                                <a:latin typeface="Cambria Math"/>
                              </a:rPr>
                              <m:t>𝒂</m:t>
                            </m:r>
                          </m:e>
                          <m:sup>
                            <m:r>
                              <a:rPr lang="en-PH" b="1" i="1">
                                <a:latin typeface="Cambria Math"/>
                              </a:rPr>
                              <m:t>𝒖</m:t>
                            </m:r>
                          </m:sup>
                        </m:sSup>
                        <m:r>
                          <a:rPr lang="en-PH" b="1" i="1">
                            <a:latin typeface="Cambria Math"/>
                          </a:rPr>
                          <m:t>𝒅𝒖</m:t>
                        </m:r>
                        <m:r>
                          <a:rPr lang="en-PH" b="1" i="1">
                            <a:latin typeface="Cambria Math"/>
                          </a:rPr>
                          <m:t>= </m:t>
                        </m:r>
                        <m:f>
                          <m:fPr>
                            <m:ctrlPr>
                              <a:rPr lang="en-US" b="1" i="1">
                                <a:latin typeface="Cambria Math"/>
                              </a:rPr>
                            </m:ctrlPr>
                          </m:fPr>
                          <m:num>
                            <m:sSup>
                              <m:sSupPr>
                                <m:ctrlPr>
                                  <a:rPr lang="en-US" b="1" i="1">
                                    <a:latin typeface="Cambria Math"/>
                                  </a:rPr>
                                </m:ctrlPr>
                              </m:sSupPr>
                              <m:e>
                                <m:r>
                                  <a:rPr lang="en-PH" b="1" i="1">
                                    <a:latin typeface="Cambria Math"/>
                                  </a:rPr>
                                  <m:t>𝒂</m:t>
                                </m:r>
                              </m:e>
                              <m:sup>
                                <m:r>
                                  <a:rPr lang="en-PH" b="1" i="1">
                                    <a:latin typeface="Cambria Math"/>
                                  </a:rPr>
                                  <m:t>𝒖</m:t>
                                </m:r>
                              </m:sup>
                            </m:sSup>
                          </m:num>
                          <m:den>
                            <m:r>
                              <a:rPr lang="en-PH" b="1" i="1">
                                <a:latin typeface="Cambria Math"/>
                              </a:rPr>
                              <m:t>𝒍𝒏𝒂</m:t>
                            </m:r>
                          </m:den>
                        </m:f>
                      </m:e>
                    </m:nary>
                  </m:oMath>
                </a14:m>
                <a:r>
                  <a:rPr lang="en-PH" b="1" i="1" dirty="0"/>
                  <a:t>  + c</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dirty="0">
                    <a:noFill/>
                  </a:rPr>
                  <a:t> </a:t>
                </a:r>
              </a:p>
            </p:txBody>
          </p:sp>
        </mc:Fallback>
      </mc:AlternateContent>
    </p:spTree>
    <p:extLst>
      <p:ext uri="{BB962C8B-B14F-4D97-AF65-F5344CB8AC3E}">
        <p14:creationId xmlns="" xmlns:p14="http://schemas.microsoft.com/office/powerpoint/2010/main" val="345527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5715000" cy="868362"/>
          </a:xfrm>
        </p:spPr>
        <p:txBody>
          <a:bodyPr/>
          <a:lstStyle/>
          <a:p>
            <a:r>
              <a:rPr lang="en-US" sz="4000" b="1" dirty="0" smtClean="0"/>
              <a:t>EXAMPLE</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143000"/>
                <a:ext cx="8229600" cy="4983163"/>
              </a:xfrm>
            </p:spPr>
            <p:txBody>
              <a:bodyPr/>
              <a:lstStyle/>
              <a:p>
                <a:r>
                  <a:rPr lang="en-US" dirty="0" smtClean="0"/>
                  <a:t>Find the indefinite integral.</a:t>
                </a:r>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sSup>
                              <m:sSupPr>
                                <m:ctrlPr>
                                  <a:rPr lang="en-US" i="1" smtClean="0">
                                    <a:latin typeface="Cambria Math"/>
                                  </a:rPr>
                                </m:ctrlPr>
                              </m:sSupPr>
                              <m:e>
                                <m:r>
                                  <a:rPr lang="en-US" b="0" i="1" smtClean="0">
                                    <a:latin typeface="Cambria Math"/>
                                  </a:rPr>
                                  <m:t>𝑒</m:t>
                                </m:r>
                              </m:e>
                              <m:sup>
                                <m:f>
                                  <m:fPr>
                                    <m:ctrlPr>
                                      <a:rPr lang="en-US" i="1" smtClean="0">
                                        <a:latin typeface="Cambria Math"/>
                                      </a:rPr>
                                    </m:ctrlPr>
                                  </m:fPr>
                                  <m:num>
                                    <m:r>
                                      <a:rPr lang="en-US" b="0" i="1" smtClean="0">
                                        <a:latin typeface="Cambria Math"/>
                                      </a:rPr>
                                      <m:t>1</m:t>
                                    </m:r>
                                  </m:num>
                                  <m:den>
                                    <m:r>
                                      <a:rPr lang="en-US" b="0" i="1" smtClean="0">
                                        <a:latin typeface="Cambria Math"/>
                                      </a:rPr>
                                      <m:t>𝑥</m:t>
                                    </m:r>
                                  </m:den>
                                </m:f>
                              </m:sup>
                            </m:sSup>
                          </m:num>
                          <m:den>
                            <m:sSup>
                              <m:sSupPr>
                                <m:ctrlPr>
                                  <a:rPr lang="en-US" i="1" smtClean="0">
                                    <a:latin typeface="Cambria Math"/>
                                  </a:rPr>
                                </m:ctrlPr>
                              </m:sSupPr>
                              <m:e>
                                <m:r>
                                  <a:rPr lang="en-US" b="0" i="1" smtClean="0">
                                    <a:latin typeface="Cambria Math"/>
                                  </a:rPr>
                                  <m:t>𝑥</m:t>
                                </m:r>
                              </m:e>
                              <m:sup>
                                <m:r>
                                  <a:rPr lang="en-US" b="0" i="1" smtClean="0">
                                    <a:latin typeface="Cambria Math"/>
                                  </a:rPr>
                                  <m:t>2</m:t>
                                </m:r>
                              </m:sup>
                            </m:sSup>
                          </m:den>
                        </m:f>
                        <m:r>
                          <a:rPr lang="en-US" b="0" i="1" smtClean="0">
                            <a:latin typeface="Cambria Math"/>
                          </a:rPr>
                          <m:t>𝑑𝑥</m:t>
                        </m:r>
                      </m:e>
                    </m:nary>
                  </m:oMath>
                </a14:m>
                <a:r>
                  <a:rPr lang="en-US" dirty="0" smtClean="0"/>
                  <a:t>                            6.  </a:t>
                </a:r>
                <a14:m>
                  <m:oMath xmlns:m="http://schemas.openxmlformats.org/officeDocument/2006/math">
                    <m:nary>
                      <m:naryPr>
                        <m:limLoc m:val="undOvr"/>
                        <m:subHide m:val="on"/>
                        <m:supHide m:val="on"/>
                        <m:ctrlPr>
                          <a:rPr lang="en-US" i="1" smtClean="0">
                            <a:latin typeface="Cambria Math"/>
                          </a:rPr>
                        </m:ctrlPr>
                      </m:naryPr>
                      <m:sub/>
                      <m:sup/>
                      <m:e>
                        <m:rad>
                          <m:radPr>
                            <m:degHide m:val="on"/>
                            <m:ctrlPr>
                              <a:rPr lang="en-US" i="1" smtClean="0">
                                <a:latin typeface="Cambria Math"/>
                              </a:rPr>
                            </m:ctrlPr>
                          </m:radPr>
                          <m:deg/>
                          <m:e>
                            <m:sSup>
                              <m:sSupPr>
                                <m:ctrlPr>
                                  <a:rPr lang="en-US" i="1" smtClean="0">
                                    <a:latin typeface="Cambria Math"/>
                                  </a:rPr>
                                </m:ctrlPr>
                              </m:sSupPr>
                              <m:e>
                                <m:r>
                                  <a:rPr lang="en-US" b="0" i="1" smtClean="0">
                                    <a:latin typeface="Cambria Math"/>
                                  </a:rPr>
                                  <m:t>𝑥</m:t>
                                </m:r>
                              </m:e>
                              <m:sup>
                                <m:r>
                                  <a:rPr lang="en-US" b="0" i="1" smtClean="0">
                                    <a:latin typeface="Cambria Math"/>
                                  </a:rPr>
                                  <m:t>4</m:t>
                                </m:r>
                              </m:sup>
                            </m:sSup>
                            <m:sSup>
                              <m:sSupPr>
                                <m:ctrlPr>
                                  <a:rPr lang="en-US" i="1" smtClean="0">
                                    <a:latin typeface="Cambria Math"/>
                                  </a:rPr>
                                </m:ctrlPr>
                              </m:sSupPr>
                              <m:e>
                                <m:r>
                                  <a:rPr lang="en-US" b="0" i="1" smtClean="0">
                                    <a:latin typeface="Cambria Math"/>
                                  </a:rPr>
                                  <m:t>7</m:t>
                                </m:r>
                              </m:e>
                              <m:sup>
                                <m:sSup>
                                  <m:sSupPr>
                                    <m:ctrlPr>
                                      <a:rPr lang="en-US" i="1" smtClean="0">
                                        <a:latin typeface="Cambria Math"/>
                                      </a:rPr>
                                    </m:ctrlPr>
                                  </m:sSupPr>
                                  <m:e>
                                    <m:r>
                                      <a:rPr lang="en-US" b="0" i="1" smtClean="0">
                                        <a:latin typeface="Cambria Math"/>
                                      </a:rPr>
                                      <m:t>3</m:t>
                                    </m:r>
                                    <m:r>
                                      <a:rPr lang="en-US" b="0" i="1" smtClean="0">
                                        <a:latin typeface="Cambria Math"/>
                                      </a:rPr>
                                      <m:t>𝑥</m:t>
                                    </m:r>
                                  </m:e>
                                  <m:sup>
                                    <m:r>
                                      <a:rPr lang="en-US" b="0" i="1" smtClean="0">
                                        <a:latin typeface="Cambria Math"/>
                                      </a:rPr>
                                      <m:t>3</m:t>
                                    </m:r>
                                  </m:sup>
                                </m:sSup>
                              </m:sup>
                            </m:sSup>
                          </m:e>
                        </m:rad>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d>
                              <m:dPr>
                                <m:ctrlPr>
                                  <a:rPr lang="en-US" i="1" smtClean="0">
                                    <a:latin typeface="Cambria Math"/>
                                  </a:rPr>
                                </m:ctrlPr>
                              </m:dPr>
                              <m:e>
                                <m:sSup>
                                  <m:sSupPr>
                                    <m:ctrlPr>
                                      <a:rPr lang="en-US" i="1" smtClean="0">
                                        <a:latin typeface="Cambria Math"/>
                                      </a:rPr>
                                    </m:ctrlPr>
                                  </m:sSupPr>
                                  <m:e>
                                    <m:r>
                                      <a:rPr lang="en-US" b="0" i="1" smtClean="0">
                                        <a:latin typeface="Cambria Math"/>
                                      </a:rPr>
                                      <m:t>𝑒</m:t>
                                    </m:r>
                                  </m:e>
                                  <m:sup>
                                    <m:r>
                                      <a:rPr lang="en-US" b="0" i="1" smtClean="0">
                                        <a:latin typeface="Cambria Math"/>
                                      </a:rPr>
                                      <m:t>2</m:t>
                                    </m:r>
                                    <m:r>
                                      <a:rPr lang="en-US" b="0" i="1" smtClean="0">
                                        <a:latin typeface="Cambria Math"/>
                                      </a:rPr>
                                      <m:t>𝑥</m:t>
                                    </m:r>
                                  </m:sup>
                                </m:sSup>
                                <m:r>
                                  <a:rPr lang="en-US" b="0" i="1" smtClean="0">
                                    <a:latin typeface="Cambria Math"/>
                                  </a:rPr>
                                  <m:t>+</m:t>
                                </m:r>
                                <m:sSup>
                                  <m:sSupPr>
                                    <m:ctrlPr>
                                      <a:rPr lang="en-US" b="0"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𝑥</m:t>
                                    </m:r>
                                  </m:sup>
                                </m:sSup>
                              </m:e>
                            </m:d>
                          </m:e>
                          <m:sup>
                            <m:r>
                              <a:rPr lang="en-US" b="0" i="1" smtClean="0">
                                <a:latin typeface="Cambria Math"/>
                              </a:rPr>
                              <m:t>2</m:t>
                            </m:r>
                          </m:sup>
                        </m:sSup>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r>
                          <a:rPr lang="en-US" b="0" i="1" smtClean="0">
                            <a:latin typeface="Cambria Math"/>
                          </a:rPr>
                          <m:t>𝑥</m:t>
                        </m:r>
                        <m:sSup>
                          <m:sSupPr>
                            <m:ctrlPr>
                              <a:rPr lang="en-US" b="0" i="1" smtClean="0">
                                <a:latin typeface="Cambria Math"/>
                              </a:rPr>
                            </m:ctrlPr>
                          </m:sSupPr>
                          <m:e>
                            <m:r>
                              <a:rPr lang="en-US" b="0" i="1" smtClean="0">
                                <a:latin typeface="Cambria Math"/>
                              </a:rPr>
                              <m:t>𝑒</m:t>
                            </m:r>
                          </m:e>
                          <m:sup>
                            <m:sSup>
                              <m:sSupPr>
                                <m:ctrlPr>
                                  <a:rPr lang="en-US" b="0" i="1" smtClean="0">
                                    <a:latin typeface="Cambria Math"/>
                                  </a:rPr>
                                </m:ctrlPr>
                              </m:sSupPr>
                              <m:e>
                                <m:r>
                                  <a:rPr lang="en-US" b="0" i="1" smtClean="0">
                                    <a:latin typeface="Cambria Math"/>
                                  </a:rPr>
                                  <m:t>3</m:t>
                                </m:r>
                                <m:r>
                                  <a:rPr lang="en-US" b="0" i="1" smtClean="0">
                                    <a:latin typeface="Cambria Math"/>
                                  </a:rPr>
                                  <m:t>𝑥</m:t>
                                </m:r>
                              </m:e>
                              <m:sup>
                                <m:r>
                                  <a:rPr lang="en-US" b="0" i="1" smtClean="0">
                                    <a:latin typeface="Cambria Math"/>
                                  </a:rPr>
                                  <m:t>2</m:t>
                                </m:r>
                              </m:sup>
                            </m:sSup>
                            <m:r>
                              <a:rPr lang="en-US" b="0" i="1" smtClean="0">
                                <a:latin typeface="Cambria Math"/>
                              </a:rPr>
                              <m:t>+4</m:t>
                            </m:r>
                          </m:sup>
                        </m:sSup>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f>
                          <m:fPr>
                            <m:ctrlPr>
                              <a:rPr lang="en-US" i="1" smtClean="0">
                                <a:latin typeface="Cambria Math"/>
                              </a:rPr>
                            </m:ctrlPr>
                          </m:fPr>
                          <m:num>
                            <m:r>
                              <a:rPr lang="en-US" b="0" i="1" smtClean="0">
                                <a:latin typeface="Cambria Math"/>
                              </a:rPr>
                              <m:t>5</m:t>
                            </m:r>
                            <m:sSup>
                              <m:sSupPr>
                                <m:ctrlPr>
                                  <a:rPr lang="en-US" b="0" i="1" smtClean="0">
                                    <a:latin typeface="Cambria Math"/>
                                  </a:rPr>
                                </m:ctrlPr>
                              </m:sSupPr>
                              <m:e>
                                <m:r>
                                  <a:rPr lang="en-US" b="0" i="1" smtClean="0">
                                    <a:latin typeface="Cambria Math"/>
                                  </a:rPr>
                                  <m:t>𝑒</m:t>
                                </m:r>
                              </m:e>
                              <m:sup>
                                <m:r>
                                  <a:rPr lang="en-US" b="0" i="1" smtClean="0">
                                    <a:latin typeface="Cambria Math"/>
                                  </a:rPr>
                                  <m:t>𝑙𝑛</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sup>
                            </m:sSup>
                          </m:num>
                          <m:den>
                            <m:r>
                              <a:rPr lang="en-US" b="0" i="1" smtClean="0">
                                <a:latin typeface="Cambria Math"/>
                              </a:rPr>
                              <m:t>𝑥</m:t>
                            </m:r>
                          </m:den>
                        </m:f>
                        <m:r>
                          <a:rPr lang="en-US" b="0" i="1" smtClean="0">
                            <a:latin typeface="Cambria Math"/>
                          </a:rPr>
                          <m:t>𝑑𝑥</m:t>
                        </m:r>
                      </m:e>
                    </m:nary>
                  </m:oMath>
                </a14:m>
                <a:endParaRPr lang="en-US" dirty="0" smtClean="0"/>
              </a:p>
              <a:p>
                <a:pPr marL="514350" indent="-514350">
                  <a:buAutoNum type="arabicPeriod"/>
                </a:pPr>
                <a14:m>
                  <m:oMath xmlns:m="http://schemas.openxmlformats.org/officeDocument/2006/math">
                    <m:nary>
                      <m:naryPr>
                        <m:limLoc m:val="undOvr"/>
                        <m:subHide m:val="on"/>
                        <m:supHide m:val="on"/>
                        <m:ctrlPr>
                          <a:rPr lang="en-US" i="1" smtClean="0">
                            <a:latin typeface="Cambria Math"/>
                          </a:rPr>
                        </m:ctrlPr>
                      </m:naryPr>
                      <m:sub/>
                      <m:sup/>
                      <m:e>
                        <m:sSup>
                          <m:sSupPr>
                            <m:ctrlPr>
                              <a:rPr lang="en-US" i="1" smtClean="0">
                                <a:latin typeface="Cambria Math"/>
                              </a:rPr>
                            </m:ctrlPr>
                          </m:sSupPr>
                          <m:e>
                            <m:r>
                              <a:rPr lang="en-US" b="0" i="1" smtClean="0">
                                <a:latin typeface="Cambria Math"/>
                              </a:rPr>
                              <m:t>10</m:t>
                            </m:r>
                          </m:e>
                          <m:sup>
                            <m:sSup>
                              <m:sSupPr>
                                <m:ctrlPr>
                                  <a:rPr lang="en-US" i="1" smtClean="0">
                                    <a:latin typeface="Cambria Math"/>
                                  </a:rPr>
                                </m:ctrlPr>
                              </m:sSupPr>
                              <m:e>
                                <m:r>
                                  <a:rPr lang="en-US" b="0" i="1" smtClean="0">
                                    <a:latin typeface="Cambria Math"/>
                                  </a:rPr>
                                  <m:t>𝑥</m:t>
                                </m:r>
                              </m:e>
                              <m:sup>
                                <m:r>
                                  <a:rPr lang="en-US" b="0" i="1" smtClean="0">
                                    <a:latin typeface="Cambria Math"/>
                                  </a:rPr>
                                  <m:t>3</m:t>
                                </m:r>
                              </m:sup>
                            </m:sSup>
                          </m:sup>
                        </m:sSup>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𝑑𝑥</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983163"/>
              </a:xfrm>
              <a:blipFill rotWithShape="1">
                <a:blip r:embed="rId2"/>
                <a:stretch>
                  <a:fillRect l="-1630" t="-1591"/>
                </a:stretch>
              </a:blipFill>
            </p:spPr>
            <p:txBody>
              <a:bodyPr/>
              <a:lstStyle/>
              <a:p>
                <a:r>
                  <a:rPr lang="en-US">
                    <a:noFill/>
                  </a:rPr>
                  <a:t> </a:t>
                </a:r>
              </a:p>
            </p:txBody>
          </p:sp>
        </mc:Fallback>
      </mc:AlternateContent>
    </p:spTree>
    <p:extLst>
      <p:ext uri="{BB962C8B-B14F-4D97-AF65-F5344CB8AC3E}">
        <p14:creationId xmlns="" xmlns:p14="http://schemas.microsoft.com/office/powerpoint/2010/main" val="31709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4000" b="1" dirty="0" smtClean="0"/>
              <a:t> BASIC </a:t>
            </a:r>
            <a:r>
              <a:rPr lang="en-US" sz="4000" b="1" dirty="0"/>
              <a:t>TRIGONOMETRIC </a:t>
            </a:r>
            <a:r>
              <a:rPr lang="en-US" sz="4000" b="1" dirty="0" smtClean="0"/>
              <a:t>FUNCTIONS INTEGRATION </a:t>
            </a:r>
            <a:r>
              <a:rPr lang="en-US" sz="4000" b="1" dirty="0" smtClean="0"/>
              <a:t>FORMULAS</a:t>
            </a:r>
            <a:endParaRPr lang="en-US" sz="4000"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95400"/>
                <a:ext cx="8229600" cy="5562600"/>
              </a:xfrm>
            </p:spPr>
            <p:txBody>
              <a:bodyPr/>
              <a:lstStyle/>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func>
                          <m:funcPr>
                            <m:ctrlPr>
                              <a:rPr lang="en-PH" sz="2400" i="1">
                                <a:latin typeface="Cambria Math"/>
                              </a:rPr>
                            </m:ctrlPr>
                          </m:funcPr>
                          <m:fName>
                            <m:r>
                              <m:rPr>
                                <m:sty m:val="p"/>
                              </m:rPr>
                              <a:rPr lang="en-PH" sz="2400">
                                <a:latin typeface="Cambria Math"/>
                              </a:rPr>
                              <m:t>cos</m:t>
                            </m:r>
                          </m:fName>
                          <m:e>
                            <m:r>
                              <a:rPr lang="en-PH" sz="2400" i="1">
                                <a:latin typeface="Cambria Math"/>
                              </a:rPr>
                              <m:t>𝑢𝑑𝑢</m:t>
                            </m:r>
                          </m:e>
                        </m:func>
                      </m:e>
                    </m:nary>
                  </m:oMath>
                </a14:m>
                <a:r>
                  <a:rPr lang="en-PH" sz="2400" dirty="0"/>
                  <a:t> = </a:t>
                </a:r>
                <a14:m>
                  <m:oMath xmlns:m="http://schemas.openxmlformats.org/officeDocument/2006/math">
                    <m:func>
                      <m:funcPr>
                        <m:ctrlPr>
                          <a:rPr lang="en-PH" sz="2400" i="1">
                            <a:latin typeface="Cambria Math"/>
                          </a:rPr>
                        </m:ctrlPr>
                      </m:funcPr>
                      <m:fName>
                        <m:r>
                          <m:rPr>
                            <m:sty m:val="p"/>
                          </m:rPr>
                          <a:rPr lang="en-PH" sz="2400">
                            <a:latin typeface="Cambria Math"/>
                          </a:rPr>
                          <m:t>sin</m:t>
                        </m:r>
                      </m:fName>
                      <m:e>
                        <m:r>
                          <a:rPr lang="en-PH" sz="2400" i="1">
                            <a:latin typeface="Cambria Math"/>
                          </a:rPr>
                          <m:t>𝑢</m:t>
                        </m:r>
                      </m:e>
                    </m:func>
                  </m:oMath>
                </a14:m>
                <a:r>
                  <a:rPr lang="en-PH" sz="2400" dirty="0"/>
                  <a:t> +c</a:t>
                </a:r>
              </a:p>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func>
                          <m:funcPr>
                            <m:ctrlPr>
                              <a:rPr lang="en-PH" sz="2400" i="1">
                                <a:latin typeface="Cambria Math"/>
                              </a:rPr>
                            </m:ctrlPr>
                          </m:funcPr>
                          <m:fName>
                            <m:r>
                              <m:rPr>
                                <m:sty m:val="p"/>
                              </m:rPr>
                              <a:rPr lang="en-PH" sz="2400">
                                <a:latin typeface="Cambria Math"/>
                              </a:rPr>
                              <m:t>sin</m:t>
                            </m:r>
                          </m:fName>
                          <m:e>
                            <m:r>
                              <a:rPr lang="en-PH" sz="2400" i="1">
                                <a:latin typeface="Cambria Math"/>
                              </a:rPr>
                              <m:t>𝑢𝑑𝑢</m:t>
                            </m:r>
                          </m:e>
                        </m:func>
                      </m:e>
                    </m:nary>
                  </m:oMath>
                </a14:m>
                <a:r>
                  <a:rPr lang="en-PH" sz="2400" dirty="0"/>
                  <a:t> = -</a:t>
                </a:r>
                <a14:m>
                  <m:oMath xmlns:m="http://schemas.openxmlformats.org/officeDocument/2006/math">
                    <m:func>
                      <m:funcPr>
                        <m:ctrlPr>
                          <a:rPr lang="en-PH" sz="2400" i="1">
                            <a:latin typeface="Cambria Math"/>
                          </a:rPr>
                        </m:ctrlPr>
                      </m:funcPr>
                      <m:fName>
                        <m:r>
                          <m:rPr>
                            <m:sty m:val="p"/>
                          </m:rPr>
                          <a:rPr lang="en-PH" sz="2400">
                            <a:latin typeface="Cambria Math"/>
                          </a:rPr>
                          <m:t>cos</m:t>
                        </m:r>
                      </m:fName>
                      <m:e>
                        <m:r>
                          <a:rPr lang="en-PH" sz="2400" i="1">
                            <a:latin typeface="Cambria Math"/>
                          </a:rPr>
                          <m:t>𝑢</m:t>
                        </m:r>
                      </m:e>
                    </m:func>
                  </m:oMath>
                </a14:m>
                <a:r>
                  <a:rPr lang="en-PH" sz="2400" dirty="0"/>
                  <a:t> + c</a:t>
                </a:r>
              </a:p>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sSup>
                          <m:sSupPr>
                            <m:ctrlPr>
                              <a:rPr lang="en-PH" sz="2400" i="1">
                                <a:latin typeface="Cambria Math"/>
                              </a:rPr>
                            </m:ctrlPr>
                          </m:sSupPr>
                          <m:e>
                            <m:r>
                              <a:rPr lang="en-PH" sz="2400" i="1">
                                <a:latin typeface="Cambria Math"/>
                              </a:rPr>
                              <m:t>𝑠𝑒𝑐</m:t>
                            </m:r>
                          </m:e>
                          <m:sup>
                            <m:r>
                              <a:rPr lang="en-PH" sz="2400" i="1">
                                <a:latin typeface="Cambria Math"/>
                              </a:rPr>
                              <m:t>2</m:t>
                            </m:r>
                          </m:sup>
                        </m:sSup>
                        <m:r>
                          <a:rPr lang="en-PH" sz="2400" i="1">
                            <a:latin typeface="Cambria Math"/>
                          </a:rPr>
                          <m:t>𝑢𝑑𝑢</m:t>
                        </m:r>
                      </m:e>
                    </m:nary>
                  </m:oMath>
                </a14:m>
                <a:r>
                  <a:rPr lang="en-PH" sz="2400" dirty="0"/>
                  <a:t> = </a:t>
                </a:r>
                <a14:m>
                  <m:oMath xmlns:m="http://schemas.openxmlformats.org/officeDocument/2006/math">
                    <m:func>
                      <m:funcPr>
                        <m:ctrlPr>
                          <a:rPr lang="en-PH" sz="2400" i="1">
                            <a:latin typeface="Cambria Math"/>
                          </a:rPr>
                        </m:ctrlPr>
                      </m:funcPr>
                      <m:fName>
                        <m:r>
                          <m:rPr>
                            <m:sty m:val="p"/>
                          </m:rPr>
                          <a:rPr lang="en-PH" sz="2400">
                            <a:latin typeface="Cambria Math"/>
                          </a:rPr>
                          <m:t>tan</m:t>
                        </m:r>
                      </m:fName>
                      <m:e>
                        <m:r>
                          <a:rPr lang="en-PH" sz="2400" i="1">
                            <a:latin typeface="Cambria Math"/>
                          </a:rPr>
                          <m:t>𝑢</m:t>
                        </m:r>
                      </m:e>
                    </m:func>
                  </m:oMath>
                </a14:m>
                <a:r>
                  <a:rPr lang="en-PH" sz="2400" dirty="0"/>
                  <a:t> + c</a:t>
                </a:r>
              </a:p>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sSup>
                          <m:sSupPr>
                            <m:ctrlPr>
                              <a:rPr lang="en-PH" sz="2400" i="1">
                                <a:latin typeface="Cambria Math"/>
                              </a:rPr>
                            </m:ctrlPr>
                          </m:sSupPr>
                          <m:e>
                            <m:r>
                              <a:rPr lang="en-PH" sz="2400" i="1">
                                <a:latin typeface="Cambria Math"/>
                              </a:rPr>
                              <m:t>𝑐𝑠𝑐</m:t>
                            </m:r>
                          </m:e>
                          <m:sup>
                            <m:r>
                              <a:rPr lang="en-PH" sz="2400" i="1">
                                <a:latin typeface="Cambria Math"/>
                              </a:rPr>
                              <m:t>2</m:t>
                            </m:r>
                          </m:sup>
                        </m:sSup>
                        <m:r>
                          <a:rPr lang="en-PH" sz="2400" i="1">
                            <a:latin typeface="Cambria Math"/>
                          </a:rPr>
                          <m:t>𝑢𝑑𝑢</m:t>
                        </m:r>
                      </m:e>
                    </m:nary>
                  </m:oMath>
                </a14:m>
                <a:r>
                  <a:rPr lang="en-PH" sz="2400" dirty="0"/>
                  <a:t> = -</a:t>
                </a:r>
                <a14:m>
                  <m:oMath xmlns:m="http://schemas.openxmlformats.org/officeDocument/2006/math">
                    <m:func>
                      <m:funcPr>
                        <m:ctrlPr>
                          <a:rPr lang="en-PH" sz="2400" i="1">
                            <a:latin typeface="Cambria Math"/>
                          </a:rPr>
                        </m:ctrlPr>
                      </m:funcPr>
                      <m:fName>
                        <m:r>
                          <m:rPr>
                            <m:sty m:val="p"/>
                          </m:rPr>
                          <a:rPr lang="en-PH" sz="2400">
                            <a:latin typeface="Cambria Math"/>
                          </a:rPr>
                          <m:t>cot</m:t>
                        </m:r>
                      </m:fName>
                      <m:e>
                        <m:r>
                          <a:rPr lang="en-PH" sz="2400" i="1">
                            <a:latin typeface="Cambria Math"/>
                          </a:rPr>
                          <m:t>𝑢</m:t>
                        </m:r>
                      </m:e>
                    </m:func>
                    <m:r>
                      <a:rPr lang="en-PH" sz="2400" i="1">
                        <a:latin typeface="Cambria Math"/>
                      </a:rPr>
                      <m:t>+</m:t>
                    </m:r>
                    <m:r>
                      <a:rPr lang="en-PH" sz="2400" i="1">
                        <a:latin typeface="Cambria Math"/>
                      </a:rPr>
                      <m:t>𝑐</m:t>
                    </m:r>
                  </m:oMath>
                </a14:m>
                <a:endParaRPr lang="en-PH" sz="2400" dirty="0"/>
              </a:p>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func>
                          <m:funcPr>
                            <m:ctrlPr>
                              <a:rPr lang="en-PH" sz="2400" i="1">
                                <a:latin typeface="Cambria Math"/>
                              </a:rPr>
                            </m:ctrlPr>
                          </m:funcPr>
                          <m:fName>
                            <m:r>
                              <m:rPr>
                                <m:sty m:val="p"/>
                              </m:rPr>
                              <a:rPr lang="en-PH" sz="2400">
                                <a:latin typeface="Cambria Math"/>
                              </a:rPr>
                              <m:t>sec</m:t>
                            </m:r>
                          </m:fName>
                          <m:e>
                            <m:r>
                              <a:rPr lang="en-PH" sz="2400" i="1">
                                <a:latin typeface="Cambria Math"/>
                              </a:rPr>
                              <m:t>𝑢</m:t>
                            </m:r>
                            <m:func>
                              <m:funcPr>
                                <m:ctrlPr>
                                  <a:rPr lang="en-PH" sz="2400" i="1">
                                    <a:latin typeface="Cambria Math"/>
                                  </a:rPr>
                                </m:ctrlPr>
                              </m:funcPr>
                              <m:fName>
                                <m:r>
                                  <m:rPr>
                                    <m:sty m:val="p"/>
                                  </m:rPr>
                                  <a:rPr lang="en-PH" sz="2400">
                                    <a:latin typeface="Cambria Math"/>
                                  </a:rPr>
                                  <m:t>tan</m:t>
                                </m:r>
                              </m:fName>
                              <m:e>
                                <m:r>
                                  <a:rPr lang="en-PH" sz="2400" i="1">
                                    <a:latin typeface="Cambria Math"/>
                                  </a:rPr>
                                  <m:t>𝑢𝑑𝑢</m:t>
                                </m:r>
                              </m:e>
                            </m:func>
                          </m:e>
                        </m:func>
                      </m:e>
                    </m:nary>
                  </m:oMath>
                </a14:m>
                <a:r>
                  <a:rPr lang="en-PH" sz="2400" dirty="0"/>
                  <a:t> = </a:t>
                </a:r>
                <a14:m>
                  <m:oMath xmlns:m="http://schemas.openxmlformats.org/officeDocument/2006/math">
                    <m:func>
                      <m:funcPr>
                        <m:ctrlPr>
                          <a:rPr lang="en-PH" sz="2400" i="1">
                            <a:latin typeface="Cambria Math"/>
                          </a:rPr>
                        </m:ctrlPr>
                      </m:funcPr>
                      <m:fName>
                        <m:r>
                          <m:rPr>
                            <m:sty m:val="p"/>
                          </m:rPr>
                          <a:rPr lang="en-PH" sz="2400">
                            <a:latin typeface="Cambria Math"/>
                          </a:rPr>
                          <m:t>sec</m:t>
                        </m:r>
                      </m:fName>
                      <m:e>
                        <m:r>
                          <a:rPr lang="en-PH" sz="2400" i="1">
                            <a:latin typeface="Cambria Math"/>
                          </a:rPr>
                          <m:t>𝑢</m:t>
                        </m:r>
                      </m:e>
                    </m:func>
                  </m:oMath>
                </a14:m>
                <a:r>
                  <a:rPr lang="en-PH" sz="2400" dirty="0"/>
                  <a:t> + c </a:t>
                </a:r>
              </a:p>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func>
                          <m:funcPr>
                            <m:ctrlPr>
                              <a:rPr lang="en-PH" sz="2400" i="1">
                                <a:latin typeface="Cambria Math"/>
                              </a:rPr>
                            </m:ctrlPr>
                          </m:funcPr>
                          <m:fName>
                            <m:r>
                              <m:rPr>
                                <m:sty m:val="p"/>
                              </m:rPr>
                              <a:rPr lang="en-PH" sz="2400">
                                <a:latin typeface="Cambria Math"/>
                              </a:rPr>
                              <m:t>csc</m:t>
                            </m:r>
                          </m:fName>
                          <m:e>
                            <m:r>
                              <a:rPr lang="en-PH" sz="2400" i="1">
                                <a:latin typeface="Cambria Math"/>
                              </a:rPr>
                              <m:t>𝑢</m:t>
                            </m:r>
                            <m:func>
                              <m:funcPr>
                                <m:ctrlPr>
                                  <a:rPr lang="en-PH" sz="2400" i="1">
                                    <a:latin typeface="Cambria Math"/>
                                  </a:rPr>
                                </m:ctrlPr>
                              </m:funcPr>
                              <m:fName>
                                <m:r>
                                  <m:rPr>
                                    <m:sty m:val="p"/>
                                  </m:rPr>
                                  <a:rPr lang="en-PH" sz="2400">
                                    <a:latin typeface="Cambria Math"/>
                                  </a:rPr>
                                  <m:t>cot</m:t>
                                </m:r>
                              </m:fName>
                              <m:e>
                                <m:r>
                                  <a:rPr lang="en-PH" sz="2400" i="1">
                                    <a:latin typeface="Cambria Math"/>
                                  </a:rPr>
                                  <m:t>𝑢</m:t>
                                </m:r>
                              </m:e>
                            </m:func>
                            <m:r>
                              <a:rPr lang="en-PH" sz="2400" i="1">
                                <a:latin typeface="Cambria Math"/>
                              </a:rPr>
                              <m:t>𝑑𝑢</m:t>
                            </m:r>
                          </m:e>
                        </m:func>
                      </m:e>
                    </m:nary>
                  </m:oMath>
                </a14:m>
                <a:r>
                  <a:rPr lang="en-PH" sz="2400" dirty="0"/>
                  <a:t> = -</a:t>
                </a:r>
                <a14:m>
                  <m:oMath xmlns:m="http://schemas.openxmlformats.org/officeDocument/2006/math">
                    <m:func>
                      <m:funcPr>
                        <m:ctrlPr>
                          <a:rPr lang="en-PH" sz="2400" i="1">
                            <a:latin typeface="Cambria Math"/>
                          </a:rPr>
                        </m:ctrlPr>
                      </m:funcPr>
                      <m:fName>
                        <m:r>
                          <m:rPr>
                            <m:sty m:val="p"/>
                          </m:rPr>
                          <a:rPr lang="en-PH" sz="2400">
                            <a:latin typeface="Cambria Math"/>
                          </a:rPr>
                          <m:t>csc</m:t>
                        </m:r>
                      </m:fName>
                      <m:e>
                        <m:r>
                          <a:rPr lang="en-PH" sz="2400" i="1">
                            <a:latin typeface="Cambria Math"/>
                          </a:rPr>
                          <m:t>𝑢</m:t>
                        </m:r>
                      </m:e>
                    </m:func>
                  </m:oMath>
                </a14:m>
                <a:r>
                  <a:rPr lang="en-PH" sz="2400" dirty="0"/>
                  <a:t> + c</a:t>
                </a:r>
              </a:p>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func>
                          <m:funcPr>
                            <m:ctrlPr>
                              <a:rPr lang="en-PH" sz="2400" i="1">
                                <a:latin typeface="Cambria Math"/>
                              </a:rPr>
                            </m:ctrlPr>
                          </m:funcPr>
                          <m:fName>
                            <m:r>
                              <m:rPr>
                                <m:sty m:val="p"/>
                              </m:rPr>
                              <a:rPr lang="en-PH" sz="2400">
                                <a:latin typeface="Cambria Math"/>
                              </a:rPr>
                              <m:t>tan</m:t>
                            </m:r>
                          </m:fName>
                          <m:e>
                            <m:r>
                              <a:rPr lang="en-PH" sz="2400" i="1">
                                <a:latin typeface="Cambria Math"/>
                              </a:rPr>
                              <m:t>𝑢𝑑𝑢</m:t>
                            </m:r>
                          </m:e>
                        </m:func>
                      </m:e>
                    </m:nary>
                  </m:oMath>
                </a14:m>
                <a:r>
                  <a:rPr lang="en-PH" sz="2400" dirty="0"/>
                  <a:t> = </a:t>
                </a:r>
                <a:r>
                  <a:rPr lang="en-PH" sz="2400" dirty="0" err="1"/>
                  <a:t>ln</a:t>
                </a:r>
                <a14:m>
                  <m:oMath xmlns:m="http://schemas.openxmlformats.org/officeDocument/2006/math">
                    <m:r>
                      <a:rPr lang="en-PH" sz="2400" i="1">
                        <a:latin typeface="Cambria Math"/>
                      </a:rPr>
                      <m:t> </m:t>
                    </m:r>
                    <m:func>
                      <m:funcPr>
                        <m:ctrlPr>
                          <a:rPr lang="en-PH" sz="2400" i="1">
                            <a:latin typeface="Cambria Math"/>
                          </a:rPr>
                        </m:ctrlPr>
                      </m:funcPr>
                      <m:fName>
                        <m:r>
                          <m:rPr>
                            <m:sty m:val="p"/>
                          </m:rPr>
                          <a:rPr lang="en-PH" sz="2400">
                            <a:latin typeface="Cambria Math"/>
                          </a:rPr>
                          <m:t>sec</m:t>
                        </m:r>
                      </m:fName>
                      <m:e>
                        <m:r>
                          <a:rPr lang="en-PH" sz="2400" i="1">
                            <a:latin typeface="Cambria Math"/>
                          </a:rPr>
                          <m:t>𝑢</m:t>
                        </m:r>
                        <m:r>
                          <a:rPr lang="en-PH" sz="2400" i="1">
                            <a:latin typeface="Cambria Math"/>
                          </a:rPr>
                          <m:t> </m:t>
                        </m:r>
                      </m:e>
                    </m:func>
                  </m:oMath>
                </a14:m>
                <a:r>
                  <a:rPr lang="en-PH" sz="2400" dirty="0"/>
                  <a:t>+ c   or  - </a:t>
                </a:r>
                <a:r>
                  <a:rPr lang="en-PH" sz="2400" dirty="0" err="1"/>
                  <a:t>ln</a:t>
                </a:r>
                <a:r>
                  <a:rPr lang="en-PH" sz="2400" dirty="0"/>
                  <a:t/>
                </a:r>
                <a14:m>
                  <m:oMath xmlns:m="http://schemas.openxmlformats.org/officeDocument/2006/math">
                    <m:func>
                      <m:funcPr>
                        <m:ctrlPr>
                          <a:rPr lang="en-PH" sz="2400" i="1">
                            <a:latin typeface="Cambria Math"/>
                          </a:rPr>
                        </m:ctrlPr>
                      </m:funcPr>
                      <m:fName>
                        <m:r>
                          <m:rPr>
                            <m:sty m:val="p"/>
                          </m:rPr>
                          <a:rPr lang="en-PH" sz="2400">
                            <a:latin typeface="Cambria Math"/>
                          </a:rPr>
                          <m:t>cos</m:t>
                        </m:r>
                      </m:fName>
                      <m:e>
                        <m:r>
                          <a:rPr lang="en-PH" sz="2400" i="1">
                            <a:latin typeface="Cambria Math"/>
                          </a:rPr>
                          <m:t>𝑢</m:t>
                        </m:r>
                      </m:e>
                    </m:func>
                  </m:oMath>
                </a14:m>
                <a:r>
                  <a:rPr lang="en-PH" sz="2400" dirty="0"/>
                  <a:t> + c</a:t>
                </a:r>
              </a:p>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func>
                          <m:funcPr>
                            <m:ctrlPr>
                              <a:rPr lang="en-PH" sz="2400" i="1">
                                <a:latin typeface="Cambria Math"/>
                              </a:rPr>
                            </m:ctrlPr>
                          </m:funcPr>
                          <m:fName>
                            <m:r>
                              <m:rPr>
                                <m:sty m:val="p"/>
                              </m:rPr>
                              <a:rPr lang="en-PH" sz="2400">
                                <a:latin typeface="Cambria Math"/>
                              </a:rPr>
                              <m:t>cot</m:t>
                            </m:r>
                          </m:fName>
                          <m:e>
                            <m:r>
                              <a:rPr lang="en-PH" sz="2400" i="1">
                                <a:latin typeface="Cambria Math"/>
                              </a:rPr>
                              <m:t>𝑢𝑑𝑢</m:t>
                            </m:r>
                          </m:e>
                        </m:func>
                      </m:e>
                    </m:nary>
                  </m:oMath>
                </a14:m>
                <a:r>
                  <a:rPr lang="en-PH" sz="2400" dirty="0"/>
                  <a:t> = </a:t>
                </a:r>
                <a:r>
                  <a:rPr lang="en-PH" sz="2400" dirty="0" err="1"/>
                  <a:t>ln</a:t>
                </a:r>
                <a14:m>
                  <m:oMath xmlns:m="http://schemas.openxmlformats.org/officeDocument/2006/math">
                    <m:func>
                      <m:funcPr>
                        <m:ctrlPr>
                          <a:rPr lang="en-PH" sz="2400" i="1">
                            <a:latin typeface="Cambria Math"/>
                          </a:rPr>
                        </m:ctrlPr>
                      </m:funcPr>
                      <m:fName>
                        <m:r>
                          <m:rPr>
                            <m:sty m:val="p"/>
                          </m:rPr>
                          <a:rPr lang="en-PH" sz="2400">
                            <a:latin typeface="Cambria Math"/>
                          </a:rPr>
                          <m:t>sin</m:t>
                        </m:r>
                      </m:fName>
                      <m:e>
                        <m:r>
                          <a:rPr lang="en-PH" sz="2400" i="1">
                            <a:latin typeface="Cambria Math"/>
                          </a:rPr>
                          <m:t>𝑢</m:t>
                        </m:r>
                        <m:r>
                          <a:rPr lang="en-PH" sz="2400" i="1">
                            <a:latin typeface="Cambria Math"/>
                          </a:rPr>
                          <m:t> </m:t>
                        </m:r>
                      </m:e>
                    </m:func>
                  </m:oMath>
                </a14:m>
                <a:r>
                  <a:rPr lang="en-PH" sz="2400" dirty="0"/>
                  <a:t>+ c</a:t>
                </a:r>
              </a:p>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func>
                          <m:funcPr>
                            <m:ctrlPr>
                              <a:rPr lang="en-PH" sz="2400" i="1">
                                <a:latin typeface="Cambria Math"/>
                              </a:rPr>
                            </m:ctrlPr>
                          </m:funcPr>
                          <m:fName>
                            <m:r>
                              <m:rPr>
                                <m:sty m:val="p"/>
                              </m:rPr>
                              <a:rPr lang="en-PH" sz="2400">
                                <a:latin typeface="Cambria Math"/>
                              </a:rPr>
                              <m:t>sec</m:t>
                            </m:r>
                          </m:fName>
                          <m:e>
                            <m:r>
                              <a:rPr lang="en-PH" sz="2400" i="1">
                                <a:latin typeface="Cambria Math"/>
                              </a:rPr>
                              <m:t>𝑢𝑑𝑢</m:t>
                            </m:r>
                          </m:e>
                        </m:func>
                      </m:e>
                    </m:nary>
                  </m:oMath>
                </a14:m>
                <a:r>
                  <a:rPr lang="en-PH" sz="2400" dirty="0"/>
                  <a:t> = </a:t>
                </a:r>
                <a:r>
                  <a:rPr lang="en-PH" sz="2400" dirty="0" err="1"/>
                  <a:t>ln</a:t>
                </a:r>
                <a:r>
                  <a:rPr lang="en-PH" sz="2400" dirty="0"/>
                  <a:t> ( </a:t>
                </a:r>
                <a14:m>
                  <m:oMath xmlns:m="http://schemas.openxmlformats.org/officeDocument/2006/math">
                    <m:func>
                      <m:funcPr>
                        <m:ctrlPr>
                          <a:rPr lang="en-PH" sz="2400" i="1">
                            <a:latin typeface="Cambria Math"/>
                          </a:rPr>
                        </m:ctrlPr>
                      </m:funcPr>
                      <m:fName>
                        <m:r>
                          <m:rPr>
                            <m:sty m:val="p"/>
                          </m:rPr>
                          <a:rPr lang="en-PH" sz="2400">
                            <a:latin typeface="Cambria Math"/>
                          </a:rPr>
                          <m:t>sec</m:t>
                        </m:r>
                      </m:fName>
                      <m:e>
                        <m:r>
                          <a:rPr lang="en-PH" sz="2400" i="1">
                            <a:latin typeface="Cambria Math"/>
                          </a:rPr>
                          <m:t>𝑢</m:t>
                        </m:r>
                      </m:e>
                    </m:func>
                  </m:oMath>
                </a14:m>
                <a:r>
                  <a:rPr lang="en-PH" sz="2400" dirty="0"/>
                  <a:t> +</a:t>
                </a:r>
                <a14:m>
                  <m:oMath xmlns:m="http://schemas.openxmlformats.org/officeDocument/2006/math">
                    <m:func>
                      <m:funcPr>
                        <m:ctrlPr>
                          <a:rPr lang="en-PH" sz="2400" i="1">
                            <a:latin typeface="Cambria Math"/>
                          </a:rPr>
                        </m:ctrlPr>
                      </m:funcPr>
                      <m:fName>
                        <m:r>
                          <m:rPr>
                            <m:sty m:val="p"/>
                          </m:rPr>
                          <a:rPr lang="en-PH" sz="2400">
                            <a:latin typeface="Cambria Math"/>
                          </a:rPr>
                          <m:t>tan</m:t>
                        </m:r>
                      </m:fName>
                      <m:e>
                        <m:r>
                          <a:rPr lang="en-PH" sz="2400" i="1">
                            <a:latin typeface="Cambria Math"/>
                          </a:rPr>
                          <m:t>𝑢</m:t>
                        </m:r>
                      </m:e>
                    </m:func>
                  </m:oMath>
                </a14:m>
                <a:r>
                  <a:rPr lang="en-PH" sz="2400" dirty="0"/>
                  <a:t> ) + c</a:t>
                </a:r>
              </a:p>
              <a:p>
                <a:pPr lvl="0"/>
                <a:r>
                  <a:rPr lang="en-PH" sz="2400" dirty="0" smtClean="0"/>
                  <a:t/>
                </a:r>
                <a14:m>
                  <m:oMath xmlns:m="http://schemas.openxmlformats.org/officeDocument/2006/math">
                    <m:nary>
                      <m:naryPr>
                        <m:limLoc m:val="undOvr"/>
                        <m:subHide m:val="on"/>
                        <m:supHide m:val="on"/>
                        <m:ctrlPr>
                          <a:rPr lang="en-PH" sz="2400" i="1">
                            <a:latin typeface="Cambria Math"/>
                          </a:rPr>
                        </m:ctrlPr>
                      </m:naryPr>
                      <m:sub/>
                      <m:sup/>
                      <m:e>
                        <m:func>
                          <m:funcPr>
                            <m:ctrlPr>
                              <a:rPr lang="en-PH" sz="2400" i="1">
                                <a:latin typeface="Cambria Math"/>
                              </a:rPr>
                            </m:ctrlPr>
                          </m:funcPr>
                          <m:fName>
                            <m:r>
                              <m:rPr>
                                <m:sty m:val="p"/>
                              </m:rPr>
                              <a:rPr lang="en-PH" sz="2400">
                                <a:latin typeface="Cambria Math"/>
                              </a:rPr>
                              <m:t>csc</m:t>
                            </m:r>
                          </m:fName>
                          <m:e>
                            <m:r>
                              <a:rPr lang="en-PH" sz="2400" i="1">
                                <a:latin typeface="Cambria Math"/>
                              </a:rPr>
                              <m:t>𝑢𝑑𝑢</m:t>
                            </m:r>
                          </m:e>
                        </m:func>
                      </m:e>
                    </m:nary>
                  </m:oMath>
                </a14:m>
                <a:r>
                  <a:rPr lang="en-PH" sz="2400" dirty="0"/>
                  <a:t>  = -</a:t>
                </a:r>
                <a:r>
                  <a:rPr lang="en-PH" sz="2400" dirty="0" err="1"/>
                  <a:t>ln</a:t>
                </a:r>
                <a:r>
                  <a:rPr lang="en-PH" sz="2400" dirty="0"/>
                  <a:t> ( </a:t>
                </a:r>
                <a14:m>
                  <m:oMath xmlns:m="http://schemas.openxmlformats.org/officeDocument/2006/math">
                    <m:func>
                      <m:funcPr>
                        <m:ctrlPr>
                          <a:rPr lang="en-PH" sz="2400" i="1">
                            <a:latin typeface="Cambria Math"/>
                          </a:rPr>
                        </m:ctrlPr>
                      </m:funcPr>
                      <m:fName>
                        <m:r>
                          <m:rPr>
                            <m:sty m:val="p"/>
                          </m:rPr>
                          <a:rPr lang="en-PH" sz="2400">
                            <a:latin typeface="Cambria Math"/>
                          </a:rPr>
                          <m:t>csc</m:t>
                        </m:r>
                      </m:fName>
                      <m:e>
                        <m:r>
                          <a:rPr lang="en-PH" sz="2400" i="1">
                            <a:latin typeface="Cambria Math"/>
                          </a:rPr>
                          <m:t>𝑢</m:t>
                        </m:r>
                      </m:e>
                    </m:func>
                  </m:oMath>
                </a14:m>
                <a:r>
                  <a:rPr lang="en-PH" sz="2400" dirty="0"/>
                  <a:t> + </a:t>
                </a:r>
                <a14:m>
                  <m:oMath xmlns:m="http://schemas.openxmlformats.org/officeDocument/2006/math">
                    <m:func>
                      <m:funcPr>
                        <m:ctrlPr>
                          <a:rPr lang="en-PH" sz="2400" i="1">
                            <a:latin typeface="Cambria Math"/>
                          </a:rPr>
                        </m:ctrlPr>
                      </m:funcPr>
                      <m:fName>
                        <m:r>
                          <m:rPr>
                            <m:sty m:val="p"/>
                          </m:rPr>
                          <a:rPr lang="en-PH" sz="2400">
                            <a:latin typeface="Cambria Math"/>
                          </a:rPr>
                          <m:t>cot</m:t>
                        </m:r>
                      </m:fName>
                      <m:e>
                        <m:r>
                          <a:rPr lang="en-PH" sz="2400" i="1">
                            <a:latin typeface="Cambria Math"/>
                          </a:rPr>
                          <m:t>𝑢</m:t>
                        </m:r>
                      </m:e>
                    </m:func>
                  </m:oMath>
                </a14:m>
                <a:r>
                  <a:rPr lang="en-PH" sz="2400" dirty="0"/>
                  <a:t> ) + c</a:t>
                </a:r>
              </a:p>
              <a:p>
                <a:pPr marL="0" indent="0">
                  <a:buNone/>
                </a:pPr>
                <a:r>
                  <a:rPr lang="en-PH" sz="24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562600"/>
              </a:xfrm>
              <a:blipFill rotWithShape="1">
                <a:blip r:embed="rId2"/>
                <a:stretch>
                  <a:fillRect l="-963" t="-13268" b="-10197"/>
                </a:stretch>
              </a:blipFill>
            </p:spPr>
            <p:txBody>
              <a:bodyPr/>
              <a:lstStyle/>
              <a:p>
                <a:r>
                  <a:rPr lang="en-US">
                    <a:noFill/>
                  </a:rPr>
                  <a:t> </a:t>
                </a:r>
              </a:p>
            </p:txBody>
          </p:sp>
        </mc:Fallback>
      </mc:AlternateContent>
    </p:spTree>
    <p:extLst>
      <p:ext uri="{BB962C8B-B14F-4D97-AF65-F5344CB8AC3E}">
        <p14:creationId xmlns="" xmlns:p14="http://schemas.microsoft.com/office/powerpoint/2010/main" val="286094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algn="just"/>
            <a:r>
              <a:rPr lang="en-PH" dirty="0"/>
              <a:t>In all these formulas, u is an angle. In dealing with integrals involving trigonometric functions, transformations using the trigonometric identities are almost always necessary to reduce the integral to one or more of the standard </a:t>
            </a:r>
            <a:r>
              <a:rPr lang="en-PH" dirty="0" smtClean="0"/>
              <a:t>forms.</a:t>
            </a:r>
            <a:endParaRPr lang="en-PH" dirty="0" smtClean="0"/>
          </a:p>
          <a:p>
            <a:pPr marL="0" indent="0">
              <a:buNone/>
            </a:pPr>
            <a:endParaRPr lang="en-US" dirty="0">
              <a:latin typeface="Arial" pitchFamily="34" charset="0"/>
              <a:cs typeface="Arial" pitchFamily="34" charset="0"/>
            </a:endParaRPr>
          </a:p>
          <a:p>
            <a:endParaRPr lang="en-US" dirty="0"/>
          </a:p>
        </p:txBody>
      </p:sp>
    </p:spTree>
    <p:extLst>
      <p:ext uri="{BB962C8B-B14F-4D97-AF65-F5344CB8AC3E}">
        <p14:creationId xmlns="" xmlns:p14="http://schemas.microsoft.com/office/powerpoint/2010/main" val="3184860710"/>
      </p:ext>
    </p:extLst>
  </p:cSld>
  <p:clrMapOvr>
    <a:masterClrMapping/>
  </p:clrMapOvr>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13b06dad3dbfbca08be7a7f25fd6374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C3C8CB-B0D3-417C-8BD1-91752D5A8D8C}">
  <ds:schemaRefs>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847D0868-D8D4-450B-BB3C-13F92FCDCFDF}">
  <ds:schemaRefs>
    <ds:schemaRef ds:uri="http://schemas.microsoft.com/sharepoint/v3/contenttype/forms"/>
  </ds:schemaRefs>
</ds:datastoreItem>
</file>

<file path=customXml/itemProps3.xml><?xml version="1.0" encoding="utf-8"?>
<ds:datastoreItem xmlns:ds="http://schemas.openxmlformats.org/officeDocument/2006/customXml" ds:itemID="{5774EE4C-2601-492F-86E6-AEA6EE9ABC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mapua</Template>
  <TotalTime>5247</TotalTime>
  <Words>215</Words>
  <Application>Microsoft Office PowerPoint</Application>
  <PresentationFormat>On-screen Show (4:3)</PresentationFormat>
  <Paragraphs>62</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TOPIC</vt:lpstr>
      <vt:lpstr>Slide 1</vt:lpstr>
      <vt:lpstr>OBJECTIVES</vt:lpstr>
      <vt:lpstr>Slide 3</vt:lpstr>
      <vt:lpstr>LOG RULE FOR INTEGRATION</vt:lpstr>
      <vt:lpstr>Slide 5</vt:lpstr>
      <vt:lpstr>INTEGRATION OF EXPONENTIAL FUNCTIONS</vt:lpstr>
      <vt:lpstr>EXAMPLE</vt:lpstr>
      <vt:lpstr> BASIC TRIGONOMETRIC FUNCTIONS INTEGRATION FORMULAS</vt:lpstr>
      <vt:lpstr>Slide 9</vt:lpstr>
      <vt:lpstr>EXAMPLE</vt:lpstr>
      <vt:lpstr>TRANSFORMATION OF TRIGONOMETRIC FUNCTIONS</vt:lpstr>
      <vt:lpstr>POWERS OF SINE AND COSINE</vt:lpstr>
      <vt:lpstr>Slide 13</vt:lpstr>
      <vt:lpstr>EXAMPLE</vt:lpstr>
      <vt:lpstr>PRODUCT OF SINE AND COSINE</vt:lpstr>
      <vt:lpstr>EXAMPLE</vt:lpstr>
      <vt:lpstr>WALLIS’ FORMULA</vt:lpstr>
      <vt:lpstr>EXAMPLE</vt:lpstr>
      <vt:lpstr>    POWERS OF TANGENT AND SECANT           (COTANGENT AND COSECANT) </vt:lpstr>
      <vt:lpstr>Slide 20</vt:lpstr>
      <vt:lpstr>Slide 21</vt:lpstr>
      <vt:lpstr>EXAMPLE</vt:lpstr>
      <vt:lpstr>INTEGRALS INVOLVING INVERSE TRIGONOMETRIC FUNCTIONS</vt:lpstr>
      <vt:lpstr>EXAMPLE</vt:lpstr>
      <vt:lpstr>HYPERBOLIC FUNCTIONS</vt:lpstr>
      <vt:lpstr>Slide 26</vt:lpstr>
      <vt:lpstr> INTEGRALS OF  HYPERBOLIC FUNCTIONS</vt:lpstr>
      <vt:lpstr>INVERSE HYPERBOLIC FUNCTIONS</vt:lpstr>
      <vt:lpstr>  INTEGRATION INVOLVING INVERSE HYPERBOLIC FUNCTION</vt:lpstr>
      <vt:lpstr>EXAMPLE</vt:lpstr>
    </vt:vector>
  </TitlesOfParts>
  <Company>AVF Foundation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Inequalities</dc:title>
  <dc:creator>Dionnie Lanuza</dc:creator>
  <cp:lastModifiedBy>Lenovo</cp:lastModifiedBy>
  <cp:revision>499</cp:revision>
  <dcterms:created xsi:type="dcterms:W3CDTF">2006-02-13T02:12:12Z</dcterms:created>
  <dcterms:modified xsi:type="dcterms:W3CDTF">2014-04-16T04:08:16Z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