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40"/>
  </p:notesMasterIdLst>
  <p:sldIdLst>
    <p:sldId id="344" r:id="rId2"/>
    <p:sldId id="348" r:id="rId3"/>
    <p:sldId id="257" r:id="rId4"/>
    <p:sldId id="356" r:id="rId5"/>
    <p:sldId id="357" r:id="rId6"/>
    <p:sldId id="358" r:id="rId7"/>
    <p:sldId id="369" r:id="rId8"/>
    <p:sldId id="359" r:id="rId9"/>
    <p:sldId id="360" r:id="rId10"/>
    <p:sldId id="361" r:id="rId11"/>
    <p:sldId id="362" r:id="rId12"/>
    <p:sldId id="363" r:id="rId13"/>
    <p:sldId id="368" r:id="rId14"/>
    <p:sldId id="370" r:id="rId15"/>
    <p:sldId id="371" r:id="rId16"/>
    <p:sldId id="365" r:id="rId17"/>
    <p:sldId id="366" r:id="rId18"/>
    <p:sldId id="367" r:id="rId19"/>
    <p:sldId id="372" r:id="rId20"/>
    <p:sldId id="373" r:id="rId21"/>
    <p:sldId id="374" r:id="rId22"/>
    <p:sldId id="375" r:id="rId23"/>
    <p:sldId id="376" r:id="rId24"/>
    <p:sldId id="377" r:id="rId25"/>
    <p:sldId id="379" r:id="rId26"/>
    <p:sldId id="380" r:id="rId27"/>
    <p:sldId id="381" r:id="rId28"/>
    <p:sldId id="382" r:id="rId29"/>
    <p:sldId id="383" r:id="rId30"/>
    <p:sldId id="384" r:id="rId31"/>
    <p:sldId id="385" r:id="rId32"/>
    <p:sldId id="386" r:id="rId33"/>
    <p:sldId id="387" r:id="rId34"/>
    <p:sldId id="388" r:id="rId35"/>
    <p:sldId id="389" r:id="rId36"/>
    <p:sldId id="390" r:id="rId37"/>
    <p:sldId id="391" r:id="rId38"/>
    <p:sldId id="393" r:id="rId39"/>
    <p:sldId id="394" r:id="rId40"/>
    <p:sldId id="395" r:id="rId41"/>
    <p:sldId id="396" r:id="rId42"/>
    <p:sldId id="397" r:id="rId43"/>
    <p:sldId id="392" r:id="rId44"/>
    <p:sldId id="398" r:id="rId45"/>
    <p:sldId id="399" r:id="rId46"/>
    <p:sldId id="400" r:id="rId47"/>
    <p:sldId id="259" r:id="rId48"/>
    <p:sldId id="378" r:id="rId49"/>
    <p:sldId id="364" r:id="rId50"/>
    <p:sldId id="260" r:id="rId51"/>
    <p:sldId id="262" r:id="rId52"/>
    <p:sldId id="263" r:id="rId53"/>
    <p:sldId id="264" r:id="rId54"/>
    <p:sldId id="265" r:id="rId55"/>
    <p:sldId id="266" r:id="rId56"/>
    <p:sldId id="267" r:id="rId57"/>
    <p:sldId id="345" r:id="rId58"/>
    <p:sldId id="268" r:id="rId59"/>
    <p:sldId id="269" r:id="rId60"/>
    <p:sldId id="341" r:id="rId61"/>
    <p:sldId id="342" r:id="rId62"/>
    <p:sldId id="343" r:id="rId63"/>
    <p:sldId id="271" r:id="rId64"/>
    <p:sldId id="272" r:id="rId65"/>
    <p:sldId id="273" r:id="rId66"/>
    <p:sldId id="346" r:id="rId67"/>
    <p:sldId id="274" r:id="rId68"/>
    <p:sldId id="276" r:id="rId69"/>
    <p:sldId id="277" r:id="rId70"/>
    <p:sldId id="347" r:id="rId71"/>
    <p:sldId id="278" r:id="rId72"/>
    <p:sldId id="279" r:id="rId73"/>
    <p:sldId id="280" r:id="rId74"/>
    <p:sldId id="281" r:id="rId75"/>
    <p:sldId id="282" r:id="rId76"/>
    <p:sldId id="283" r:id="rId77"/>
    <p:sldId id="284" r:id="rId78"/>
    <p:sldId id="285" r:id="rId79"/>
    <p:sldId id="286" r:id="rId80"/>
    <p:sldId id="287" r:id="rId81"/>
    <p:sldId id="288" r:id="rId82"/>
    <p:sldId id="289" r:id="rId83"/>
    <p:sldId id="290" r:id="rId84"/>
    <p:sldId id="349" r:id="rId85"/>
    <p:sldId id="291" r:id="rId86"/>
    <p:sldId id="292" r:id="rId87"/>
    <p:sldId id="293" r:id="rId88"/>
    <p:sldId id="294" r:id="rId89"/>
    <p:sldId id="295" r:id="rId90"/>
    <p:sldId id="296" r:id="rId91"/>
    <p:sldId id="297" r:id="rId92"/>
    <p:sldId id="298" r:id="rId93"/>
    <p:sldId id="299" r:id="rId94"/>
    <p:sldId id="300" r:id="rId95"/>
    <p:sldId id="350" r:id="rId96"/>
    <p:sldId id="301" r:id="rId97"/>
    <p:sldId id="302" r:id="rId98"/>
    <p:sldId id="354" r:id="rId99"/>
    <p:sldId id="355" r:id="rId100"/>
    <p:sldId id="303" r:id="rId101"/>
    <p:sldId id="304" r:id="rId102"/>
    <p:sldId id="305" r:id="rId103"/>
    <p:sldId id="306" r:id="rId104"/>
    <p:sldId id="307" r:id="rId105"/>
    <p:sldId id="308" r:id="rId106"/>
    <p:sldId id="351" r:id="rId107"/>
    <p:sldId id="309" r:id="rId108"/>
    <p:sldId id="310" r:id="rId109"/>
    <p:sldId id="311" r:id="rId110"/>
    <p:sldId id="312" r:id="rId111"/>
    <p:sldId id="313" r:id="rId112"/>
    <p:sldId id="352" r:id="rId113"/>
    <p:sldId id="314" r:id="rId114"/>
    <p:sldId id="315" r:id="rId115"/>
    <p:sldId id="316" r:id="rId116"/>
    <p:sldId id="317" r:id="rId117"/>
    <p:sldId id="318" r:id="rId118"/>
    <p:sldId id="319" r:id="rId119"/>
    <p:sldId id="353" r:id="rId120"/>
    <p:sldId id="320" r:id="rId121"/>
    <p:sldId id="321" r:id="rId122"/>
    <p:sldId id="322" r:id="rId123"/>
    <p:sldId id="323" r:id="rId124"/>
    <p:sldId id="324" r:id="rId125"/>
    <p:sldId id="325" r:id="rId126"/>
    <p:sldId id="326" r:id="rId127"/>
    <p:sldId id="327" r:id="rId128"/>
    <p:sldId id="328" r:id="rId129"/>
    <p:sldId id="329" r:id="rId130"/>
    <p:sldId id="330" r:id="rId131"/>
    <p:sldId id="331" r:id="rId132"/>
    <p:sldId id="333" r:id="rId133"/>
    <p:sldId id="334" r:id="rId134"/>
    <p:sldId id="335" r:id="rId135"/>
    <p:sldId id="336" r:id="rId136"/>
    <p:sldId id="337" r:id="rId137"/>
    <p:sldId id="338" r:id="rId138"/>
    <p:sldId id="339" r:id="rId1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78" autoAdjust="0"/>
    <p:restoredTop sz="86329" autoAdjust="0"/>
  </p:normalViewPr>
  <p:slideViewPr>
    <p:cSldViewPr>
      <p:cViewPr varScale="1">
        <p:scale>
          <a:sx n="43" d="100"/>
          <a:sy n="43" d="100"/>
        </p:scale>
        <p:origin x="-882" y="-96"/>
      </p:cViewPr>
      <p:guideLst>
        <p:guide orient="horz" pos="2160"/>
        <p:guide pos="2880"/>
      </p:guideLst>
    </p:cSldViewPr>
  </p:slideViewPr>
  <p:outlineViewPr>
    <p:cViewPr>
      <p:scale>
        <a:sx n="33" d="100"/>
        <a:sy n="33" d="100"/>
      </p:scale>
      <p:origin x="0" y="671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A600AE-EA28-4DDC-9AAE-BB09F3F83602}" type="datetimeFigureOut">
              <a:rPr lang="en-US" smtClean="0"/>
              <a:pPr/>
              <a:t>10/12/2010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931867-9802-4837-BCD1-E9573B56A7A8}" type="slidenum">
              <a:rPr lang="en-US" smtClean="0"/>
              <a:pPr/>
              <a:t>‹#›</a:t>
            </a:fld>
            <a:endParaRPr lang="en-US"/>
          </a:p>
        </p:txBody>
      </p:sp>
    </p:spTree>
    <p:extLst>
      <p:ext uri="{BB962C8B-B14F-4D97-AF65-F5344CB8AC3E}">
        <p14:creationId xmlns:p14="http://schemas.microsoft.com/office/powerpoint/2010/main" val="921195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B6EF4-2879-4004-A855-E38EE0F33CE2}" type="slidenum">
              <a:rPr lang="en-US" smtClean="0"/>
              <a:pPr/>
              <a:t>116</a:t>
            </a:fld>
            <a:endParaRPr lang="en-US"/>
          </a:p>
        </p:txBody>
      </p:sp>
    </p:spTree>
    <p:extLst>
      <p:ext uri="{BB962C8B-B14F-4D97-AF65-F5344CB8AC3E}">
        <p14:creationId xmlns:p14="http://schemas.microsoft.com/office/powerpoint/2010/main" val="3537792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267F174F-A745-45EE-AAD7-99205D5A5421}" type="datetimeFigureOut">
              <a:rPr lang="en-US" smtClean="0"/>
              <a:pPr/>
              <a:t>10/12/2010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53DA4AD-7433-490E-8001-51A65C2F5B77}"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7F174F-A745-45EE-AAD7-99205D5A5421}" type="datetimeFigureOut">
              <a:rPr lang="en-US" smtClean="0"/>
              <a:pPr/>
              <a:t>10/12/2010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3DA4AD-7433-490E-8001-51A65C2F5B7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7F174F-A745-45EE-AAD7-99205D5A5421}" type="datetimeFigureOut">
              <a:rPr lang="en-US" smtClean="0"/>
              <a:pPr/>
              <a:t>10/12/2010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3DA4AD-7433-490E-8001-51A65C2F5B7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162050" y="6243638"/>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657600" y="6243638"/>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7042150" y="6243638"/>
            <a:ext cx="1905000" cy="457200"/>
          </a:xfrm>
        </p:spPr>
        <p:txBody>
          <a:bodyPr/>
          <a:lstStyle>
            <a:lvl1pPr>
              <a:defRPr/>
            </a:lvl1pPr>
          </a:lstStyle>
          <a:p>
            <a:fld id="{ADCF7E77-80B5-435C-A3B5-EA54A28D855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7F174F-A745-45EE-AAD7-99205D5A5421}" type="datetimeFigureOut">
              <a:rPr lang="en-US" smtClean="0"/>
              <a:pPr/>
              <a:t>10/12/2010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3DA4AD-7433-490E-8001-51A65C2F5B7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67F174F-A745-45EE-AAD7-99205D5A5421}" type="datetimeFigureOut">
              <a:rPr lang="en-US" smtClean="0"/>
              <a:pPr/>
              <a:t>10/12/2010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D53DA4AD-7433-490E-8001-51A65C2F5B7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67F174F-A745-45EE-AAD7-99205D5A5421}" type="datetimeFigureOut">
              <a:rPr lang="en-US" smtClean="0"/>
              <a:pPr/>
              <a:t>10/12/2010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3DA4AD-7433-490E-8001-51A65C2F5B7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67F174F-A745-45EE-AAD7-99205D5A5421}" type="datetimeFigureOut">
              <a:rPr lang="en-US" smtClean="0"/>
              <a:pPr/>
              <a:t>10/12/2010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3DA4AD-7433-490E-8001-51A65C2F5B7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67F174F-A745-45EE-AAD7-99205D5A5421}" type="datetimeFigureOut">
              <a:rPr lang="en-US" smtClean="0"/>
              <a:pPr/>
              <a:t>10/12/2010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3DA4AD-7433-490E-8001-51A65C2F5B7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7F174F-A745-45EE-AAD7-99205D5A5421}" type="datetimeFigureOut">
              <a:rPr lang="en-US" smtClean="0"/>
              <a:pPr/>
              <a:t>10/12/2010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3DA4AD-7433-490E-8001-51A65C2F5B7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67F174F-A745-45EE-AAD7-99205D5A5421}" type="datetimeFigureOut">
              <a:rPr lang="en-US" smtClean="0"/>
              <a:pPr/>
              <a:t>10/12/2010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3DA4AD-7433-490E-8001-51A65C2F5B7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67F174F-A745-45EE-AAD7-99205D5A5421}" type="datetimeFigureOut">
              <a:rPr lang="en-US" smtClean="0"/>
              <a:pPr/>
              <a:t>10/12/2010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3DA4AD-7433-490E-8001-51A65C2F5B7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267F174F-A745-45EE-AAD7-99205D5A5421}" type="datetimeFigureOut">
              <a:rPr lang="en-US" smtClean="0"/>
              <a:pPr/>
              <a:t>10/12/2010</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D53DA4AD-7433-490E-8001-51A65C2F5B7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1.xml"/><Relationship Id="rId5" Type="http://schemas.openxmlformats.org/officeDocument/2006/relationships/image" Target="../media/image83.png"/><Relationship Id="rId4" Type="http://schemas.openxmlformats.org/officeDocument/2006/relationships/image" Target="../media/image82.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4.wmf"/></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image" Target="../media/image790.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800.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 Id="rId5" Type="http://schemas.openxmlformats.org/officeDocument/2006/relationships/image" Target="../media/image92.png"/><Relationship Id="rId4" Type="http://schemas.openxmlformats.org/officeDocument/2006/relationships/image" Target="../media/image91.png"/></Relationships>
</file>

<file path=ppt/slides/_rels/slide121.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 Id="rId5" Type="http://schemas.openxmlformats.org/officeDocument/2006/relationships/image" Target="../media/image96.png"/><Relationship Id="rId4" Type="http://schemas.openxmlformats.org/officeDocument/2006/relationships/image" Target="../media/image95.png"/></Relationships>
</file>

<file path=ppt/slides/_rels/slide122.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s>
</file>

<file path=ppt/slides/_rels/slide123.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 Id="rId5" Type="http://schemas.openxmlformats.org/officeDocument/2006/relationships/image" Target="../media/image97.png"/><Relationship Id="rId4" Type="http://schemas.openxmlformats.org/officeDocument/2006/relationships/image" Target="../media/image98.png"/></Relationships>
</file>

<file path=ppt/slides/_rels/slide124.xml.rels><?xml version="1.0" encoding="UTF-8" standalone="yes"?>
<Relationships xmlns="http://schemas.openxmlformats.org/package/2006/relationships"><Relationship Id="rId8" Type="http://schemas.openxmlformats.org/officeDocument/2006/relationships/image" Target="../media/image106.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105.wmf"/><Relationship Id="rId5" Type="http://schemas.openxmlformats.org/officeDocument/2006/relationships/oleObject" Target="../embeddings/oleObject3.bin"/><Relationship Id="rId4" Type="http://schemas.openxmlformats.org/officeDocument/2006/relationships/image" Target="../media/image104.wmf"/></Relationships>
</file>

<file path=ppt/slides/_rels/slide125.x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08.wmf"/><Relationship Id="rId5" Type="http://schemas.openxmlformats.org/officeDocument/2006/relationships/oleObject" Target="../embeddings/oleObject6.bin"/><Relationship Id="rId4" Type="http://schemas.openxmlformats.org/officeDocument/2006/relationships/image" Target="../media/image107.wmf"/></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7.xml"/><Relationship Id="rId5" Type="http://schemas.openxmlformats.org/officeDocument/2006/relationships/image" Target="../media/image109.png"/><Relationship Id="rId4" Type="http://schemas.openxmlformats.org/officeDocument/2006/relationships/image" Target="../media/image108.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1.xml"/><Relationship Id="rId4" Type="http://schemas.openxmlformats.org/officeDocument/2006/relationships/image" Target="../media/image121.png"/></Relationships>
</file>

<file path=ppt/slides/_rels/slide138.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2.xml"/><Relationship Id="rId4" Type="http://schemas.openxmlformats.org/officeDocument/2006/relationships/image" Target="../media/image1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7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73.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image" Target="../media/image25.gif"/><Relationship Id="rId1" Type="http://schemas.openxmlformats.org/officeDocument/2006/relationships/slideLayout" Target="../slideLayouts/slideLayout2.xml"/><Relationship Id="rId4" Type="http://schemas.openxmlformats.org/officeDocument/2006/relationships/image" Target="../media/image27.gif"/></Relationships>
</file>

<file path=ppt/slides/_rels/slide74.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75.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7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63.gif"/><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64.gi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image" Target="../media/image68.gif"/><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9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98.xml.rels><?xml version="1.0" encoding="UTF-8" standalone="yes"?>
<Relationships xmlns="http://schemas.openxmlformats.org/package/2006/relationships"><Relationship Id="rId2" Type="http://schemas.openxmlformats.org/officeDocument/2006/relationships/image" Target="../media/image78.gif"/><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normAutofit fontScale="90000"/>
          </a:bodyPr>
          <a:lstStyle/>
          <a:p>
            <a:r>
              <a:rPr lang="en-US" dirty="0" smtClean="0"/>
              <a:t> MATH23 MULTIVARIABLE CALCULUS</a:t>
            </a:r>
            <a:endParaRPr lang="en-US" dirty="0"/>
          </a:p>
        </p:txBody>
      </p:sp>
      <p:sp>
        <p:nvSpPr>
          <p:cNvPr id="3" name="Content Placeholder 2"/>
          <p:cNvSpPr>
            <a:spLocks noGrp="1"/>
          </p:cNvSpPr>
          <p:nvPr>
            <p:ph idx="1"/>
          </p:nvPr>
        </p:nvSpPr>
        <p:spPr/>
        <p:txBody>
          <a:bodyPr/>
          <a:lstStyle/>
          <a:p>
            <a:pPr>
              <a:buNone/>
            </a:pPr>
            <a:r>
              <a:rPr lang="en-US" dirty="0" smtClean="0"/>
              <a:t>Prof. Francis </a:t>
            </a:r>
            <a:r>
              <a:rPr lang="en-US" dirty="0" err="1" smtClean="0"/>
              <a:t>Llacuna</a:t>
            </a:r>
            <a:endParaRPr lang="en-US" dirty="0" smtClean="0"/>
          </a:p>
          <a:p>
            <a:pPr>
              <a:buNone/>
            </a:pPr>
            <a:r>
              <a:rPr lang="en-US" dirty="0" smtClean="0"/>
              <a:t>2010-2011, 2</a:t>
            </a:r>
            <a:r>
              <a:rPr lang="en-US" baseline="30000" dirty="0" smtClean="0"/>
              <a:t>nd</a:t>
            </a:r>
            <a:r>
              <a:rPr lang="en-US" dirty="0" smtClean="0"/>
              <a:t> quarter</a:t>
            </a:r>
          </a:p>
          <a:p>
            <a:pPr>
              <a:buNone/>
            </a:pP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smtClean="0"/>
              <a:t>Vectors in Three Dimensional Space</a:t>
            </a:r>
            <a:endParaRPr lang="en-US" dirty="0"/>
          </a:p>
        </p:txBody>
      </p:sp>
      <p:sp>
        <p:nvSpPr>
          <p:cNvPr id="3" name="Content Placeholder 2"/>
          <p:cNvSpPr>
            <a:spLocks noGrp="1"/>
          </p:cNvSpPr>
          <p:nvPr>
            <p:ph idx="1"/>
          </p:nvPr>
        </p:nvSpPr>
        <p:spPr/>
        <p:txBody>
          <a:bodyPr>
            <a:normAutofit/>
          </a:bodyPr>
          <a:lstStyle/>
          <a:p>
            <a:pPr marL="137160" indent="0">
              <a:buNone/>
            </a:pPr>
            <a:r>
              <a:rPr lang="en-US" dirty="0" smtClean="0"/>
              <a:t>3. Norm of a Vector</a:t>
            </a:r>
          </a:p>
          <a:p>
            <a:pPr marL="137160" indent="0" algn="just">
              <a:buNone/>
            </a:pPr>
            <a:r>
              <a:rPr lang="en-US" dirty="0" smtClean="0"/>
              <a:t>	The distance between the initial and terminal points of a vector </a:t>
            </a:r>
            <a:r>
              <a:rPr lang="en-US" i="1" dirty="0" smtClean="0"/>
              <a:t>v</a:t>
            </a:r>
            <a:r>
              <a:rPr lang="en-US" dirty="0" smtClean="0"/>
              <a:t> is called the length, the norm, or the magnitude of </a:t>
            </a:r>
            <a:r>
              <a:rPr lang="en-US" i="1" dirty="0" smtClean="0"/>
              <a:t>v</a:t>
            </a:r>
            <a:r>
              <a:rPr lang="en-US" dirty="0" smtClean="0"/>
              <a:t> and is denoted by </a:t>
            </a:r>
            <a:r>
              <a:rPr lang="en-US" i="1" dirty="0" err="1" smtClean="0">
                <a:latin typeface="Times New Roman"/>
                <a:cs typeface="Times New Roman"/>
              </a:rPr>
              <a:t>ǁvǁ</a:t>
            </a:r>
            <a:r>
              <a:rPr lang="en-US" dirty="0" smtClean="0">
                <a:latin typeface="Times New Roman"/>
                <a:cs typeface="Times New Roman"/>
              </a:rPr>
              <a:t>.</a:t>
            </a:r>
          </a:p>
          <a:p>
            <a:pPr marL="137160" indent="0">
              <a:buNone/>
            </a:pPr>
            <a:r>
              <a:rPr lang="en-US" dirty="0" smtClean="0">
                <a:latin typeface="Times New Roman"/>
                <a:cs typeface="Times New Roman"/>
              </a:rPr>
              <a:t>4. Unit Vector</a:t>
            </a:r>
          </a:p>
          <a:p>
            <a:pPr marL="137160" indent="0">
              <a:buNone/>
            </a:pPr>
            <a:r>
              <a:rPr lang="en-US" dirty="0" smtClean="0">
                <a:latin typeface="Times New Roman"/>
                <a:cs typeface="Times New Roman"/>
              </a:rPr>
              <a:t>A vector of length 1 is called a unit vector.</a:t>
            </a:r>
            <a:endParaRPr lang="en-US" dirty="0">
              <a:latin typeface="Times New Roman"/>
              <a:cs typeface="Times New Roman"/>
            </a:endParaRPr>
          </a:p>
          <a:p>
            <a:pPr marL="137160" indent="0">
              <a:buNone/>
            </a:pPr>
            <a:r>
              <a:rPr lang="en-US" dirty="0" smtClean="0">
                <a:latin typeface="Times New Roman"/>
                <a:cs typeface="Times New Roman"/>
              </a:rPr>
              <a:t>The vectors </a:t>
            </a:r>
            <a:r>
              <a:rPr lang="en-US" i="1" dirty="0" smtClean="0">
                <a:latin typeface="Times New Roman"/>
                <a:cs typeface="Times New Roman"/>
              </a:rPr>
              <a:t>i </a:t>
            </a:r>
            <a:r>
              <a:rPr lang="en-US" dirty="0" smtClean="0">
                <a:latin typeface="Times New Roman"/>
                <a:cs typeface="Times New Roman"/>
              </a:rPr>
              <a:t>and</a:t>
            </a:r>
            <a:r>
              <a:rPr lang="en-US" i="1" dirty="0" smtClean="0">
                <a:latin typeface="Times New Roman"/>
                <a:cs typeface="Times New Roman"/>
              </a:rPr>
              <a:t> j</a:t>
            </a:r>
            <a:r>
              <a:rPr lang="en-US" dirty="0" smtClean="0">
                <a:latin typeface="Times New Roman"/>
                <a:cs typeface="Times New Roman"/>
              </a:rPr>
              <a:t> in 2 space: </a:t>
            </a:r>
            <a:r>
              <a:rPr lang="en-US" i="1" dirty="0" smtClean="0">
                <a:latin typeface="Times New Roman"/>
                <a:cs typeface="Times New Roman"/>
              </a:rPr>
              <a:t>i = &lt;1, 0&gt;, j = &lt;0, 1&gt;</a:t>
            </a:r>
          </a:p>
          <a:p>
            <a:pPr marL="137160" indent="0">
              <a:buNone/>
            </a:pPr>
            <a:r>
              <a:rPr lang="en-US" dirty="0" smtClean="0">
                <a:latin typeface="Times New Roman"/>
                <a:cs typeface="Times New Roman"/>
              </a:rPr>
              <a:t>The vectors </a:t>
            </a:r>
            <a:r>
              <a:rPr lang="en-US" i="1" dirty="0" smtClean="0">
                <a:latin typeface="Times New Roman"/>
                <a:cs typeface="Times New Roman"/>
              </a:rPr>
              <a:t>i, j, </a:t>
            </a:r>
            <a:r>
              <a:rPr lang="en-US" dirty="0" smtClean="0">
                <a:latin typeface="Times New Roman"/>
                <a:cs typeface="Times New Roman"/>
              </a:rPr>
              <a:t>and</a:t>
            </a:r>
            <a:r>
              <a:rPr lang="en-US" i="1" dirty="0" smtClean="0">
                <a:latin typeface="Times New Roman"/>
                <a:cs typeface="Times New Roman"/>
              </a:rPr>
              <a:t> k </a:t>
            </a:r>
            <a:r>
              <a:rPr lang="en-US" dirty="0" smtClean="0">
                <a:latin typeface="Times New Roman"/>
                <a:cs typeface="Times New Roman"/>
              </a:rPr>
              <a:t>in 3-space: </a:t>
            </a:r>
            <a:r>
              <a:rPr lang="en-US" i="1" dirty="0" smtClean="0">
                <a:latin typeface="Times New Roman"/>
                <a:cs typeface="Times New Roman"/>
              </a:rPr>
              <a:t>i = &lt;1, 0, 0&gt;, j = &lt;0, 1, 0&gt;, k = &lt;0, 0, 1&gt;</a:t>
            </a:r>
            <a:endParaRPr lang="en-US" i="1" dirty="0"/>
          </a:p>
        </p:txBody>
      </p:sp>
    </p:spTree>
    <p:extLst>
      <p:ext uri="{BB962C8B-B14F-4D97-AF65-F5344CB8AC3E}">
        <p14:creationId xmlns:p14="http://schemas.microsoft.com/office/powerpoint/2010/main" val="361658589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 name="Rectangle 9"/>
          <p:cNvSpPr>
            <a:spLocks noChangeArrowheads="1"/>
          </p:cNvSpPr>
          <p:nvPr/>
        </p:nvSpPr>
        <p:spPr bwMode="auto">
          <a:xfrm>
            <a:off x="304800" y="2147888"/>
            <a:ext cx="7315200" cy="4600575"/>
          </a:xfrm>
          <a:prstGeom prst="rect">
            <a:avLst/>
          </a:prstGeom>
          <a:noFill/>
          <a:ln w="9525">
            <a:noFill/>
            <a:miter lim="800000"/>
            <a:headEnd/>
            <a:tailEnd/>
          </a:ln>
          <a:effectLst/>
        </p:spPr>
        <p:txBody>
          <a:bodyPr>
            <a:spAutoFit/>
          </a:bodyPr>
          <a:lstStyle/>
          <a:p>
            <a:r>
              <a:rPr lang="en-US" sz="2400" b="1">
                <a:solidFill>
                  <a:srgbClr val="FFFF66"/>
                </a:solidFill>
                <a:latin typeface="Garamond" pitchFamily="18" charset="0"/>
              </a:rPr>
              <a:t>Let </a:t>
            </a:r>
            <a:r>
              <a:rPr lang="en-US" sz="2400" b="1" i="1">
                <a:solidFill>
                  <a:srgbClr val="FFFF66"/>
                </a:solidFill>
                <a:latin typeface="Garamond" pitchFamily="18" charset="0"/>
              </a:rPr>
              <a:t>P</a:t>
            </a:r>
            <a:r>
              <a:rPr lang="en-US" sz="2400" b="1">
                <a:solidFill>
                  <a:srgbClr val="FFFF66"/>
                </a:solidFill>
                <a:latin typeface="Garamond" pitchFamily="18" charset="0"/>
              </a:rPr>
              <a:t>(</a:t>
            </a:r>
            <a:r>
              <a:rPr lang="en-US" sz="2400" b="1" i="1">
                <a:solidFill>
                  <a:srgbClr val="FFFF66"/>
                </a:solidFill>
                <a:latin typeface="Garamond" pitchFamily="18" charset="0"/>
              </a:rPr>
              <a:t>x</a:t>
            </a:r>
            <a:r>
              <a:rPr lang="en-US" sz="2400" b="1" i="1" baseline="-25000">
                <a:solidFill>
                  <a:srgbClr val="FFFF66"/>
                </a:solidFill>
                <a:latin typeface="Garamond" pitchFamily="18" charset="0"/>
              </a:rPr>
              <a:t>o</a:t>
            </a:r>
            <a:r>
              <a:rPr lang="en-US" sz="2400" b="1">
                <a:solidFill>
                  <a:srgbClr val="FFFF66"/>
                </a:solidFill>
                <a:latin typeface="Garamond" pitchFamily="18" charset="0"/>
              </a:rPr>
              <a:t>, </a:t>
            </a:r>
            <a:r>
              <a:rPr lang="en-US" sz="2400" b="1" i="1">
                <a:solidFill>
                  <a:srgbClr val="FFFF66"/>
                </a:solidFill>
                <a:latin typeface="Garamond" pitchFamily="18" charset="0"/>
              </a:rPr>
              <a:t>y</a:t>
            </a:r>
            <a:r>
              <a:rPr lang="en-US" sz="2400" b="1" i="1" baseline="-25000">
                <a:solidFill>
                  <a:srgbClr val="FFFF66"/>
                </a:solidFill>
                <a:latin typeface="Garamond" pitchFamily="18" charset="0"/>
              </a:rPr>
              <a:t>o</a:t>
            </a:r>
            <a:r>
              <a:rPr lang="en-US" sz="2400" b="1">
                <a:solidFill>
                  <a:srgbClr val="FFFF66"/>
                </a:solidFill>
                <a:latin typeface="Garamond" pitchFamily="18" charset="0"/>
              </a:rPr>
              <a:t>, </a:t>
            </a:r>
            <a:r>
              <a:rPr lang="en-US" sz="2400" b="1" i="1">
                <a:solidFill>
                  <a:srgbClr val="FFFF66"/>
                </a:solidFill>
                <a:latin typeface="Garamond" pitchFamily="18" charset="0"/>
              </a:rPr>
              <a:t>z</a:t>
            </a:r>
            <a:r>
              <a:rPr lang="en-US" sz="2400" b="1" i="1" baseline="-25000">
                <a:solidFill>
                  <a:srgbClr val="FFFF66"/>
                </a:solidFill>
                <a:latin typeface="Garamond" pitchFamily="18" charset="0"/>
              </a:rPr>
              <a:t>o</a:t>
            </a:r>
            <a:r>
              <a:rPr lang="en-US" sz="2400" b="1">
                <a:solidFill>
                  <a:srgbClr val="FFFF66"/>
                </a:solidFill>
                <a:latin typeface="Garamond" pitchFamily="18" charset="0"/>
              </a:rPr>
              <a:t>) be a point on the graph of </a:t>
            </a:r>
            <a:r>
              <a:rPr lang="en-US" sz="2400" b="1" i="1">
                <a:solidFill>
                  <a:srgbClr val="FFFF66"/>
                </a:solidFill>
                <a:latin typeface="Garamond" pitchFamily="18" charset="0"/>
              </a:rPr>
              <a:t>F</a:t>
            </a:r>
            <a:r>
              <a:rPr lang="en-US" sz="2400" b="1">
                <a:solidFill>
                  <a:srgbClr val="FFFF66"/>
                </a:solidFill>
                <a:latin typeface="Garamond" pitchFamily="18" charset="0"/>
              </a:rPr>
              <a:t>(</a:t>
            </a:r>
            <a:r>
              <a:rPr lang="en-US" sz="2400" b="1" i="1">
                <a:solidFill>
                  <a:srgbClr val="FFFF66"/>
                </a:solidFill>
                <a:latin typeface="Garamond" pitchFamily="18" charset="0"/>
              </a:rPr>
              <a:t>x</a:t>
            </a:r>
            <a:r>
              <a:rPr lang="en-US" sz="2400" b="1">
                <a:solidFill>
                  <a:srgbClr val="FFFF66"/>
                </a:solidFill>
                <a:latin typeface="Garamond" pitchFamily="18" charset="0"/>
              </a:rPr>
              <a:t>, </a:t>
            </a:r>
            <a:r>
              <a:rPr lang="en-US" sz="2400" b="1" i="1">
                <a:solidFill>
                  <a:srgbClr val="FFFF66"/>
                </a:solidFill>
                <a:latin typeface="Garamond" pitchFamily="18" charset="0"/>
              </a:rPr>
              <a:t>y</a:t>
            </a:r>
            <a:r>
              <a:rPr lang="en-US" sz="2400" b="1">
                <a:solidFill>
                  <a:srgbClr val="FFFF66"/>
                </a:solidFill>
                <a:latin typeface="Garamond" pitchFamily="18" charset="0"/>
              </a:rPr>
              <a:t>, </a:t>
            </a:r>
            <a:r>
              <a:rPr lang="en-US" sz="2400" b="1" i="1">
                <a:solidFill>
                  <a:srgbClr val="FFFF66"/>
                </a:solidFill>
                <a:latin typeface="Garamond" pitchFamily="18" charset="0"/>
              </a:rPr>
              <a:t>z</a:t>
            </a:r>
            <a:r>
              <a:rPr lang="en-US" sz="2400" b="1">
                <a:solidFill>
                  <a:srgbClr val="FFFF66"/>
                </a:solidFill>
                <a:latin typeface="Garamond" pitchFamily="18" charset="0"/>
              </a:rPr>
              <a:t>).</a:t>
            </a:r>
          </a:p>
          <a:p>
            <a:endParaRPr lang="en-US" sz="2400" b="1">
              <a:solidFill>
                <a:srgbClr val="FFFF66"/>
              </a:solidFill>
              <a:latin typeface="Garamond" pitchFamily="18" charset="0"/>
            </a:endParaRPr>
          </a:p>
          <a:p>
            <a:pPr>
              <a:buFont typeface="Wingdings" pitchFamily="2" charset="2"/>
              <a:buNone/>
            </a:pPr>
            <a:r>
              <a:rPr lang="en-US" sz="2000" b="1">
                <a:solidFill>
                  <a:srgbClr val="25F6FB"/>
                </a:solidFill>
                <a:latin typeface="Tahoma" pitchFamily="34" charset="0"/>
              </a:rPr>
              <a:t>The tangent plane at this point is the plane that passes through the point </a:t>
            </a:r>
            <a:r>
              <a:rPr lang="en-US" sz="2000" b="1" i="1">
                <a:solidFill>
                  <a:srgbClr val="25F6FB"/>
                </a:solidFill>
                <a:latin typeface="Tahoma" pitchFamily="34" charset="0"/>
              </a:rPr>
              <a:t>P, and </a:t>
            </a:r>
            <a:r>
              <a:rPr lang="en-US" sz="2000" b="1">
                <a:solidFill>
                  <a:srgbClr val="25F6FB"/>
                </a:solidFill>
                <a:latin typeface="Tahoma" pitchFamily="34" charset="0"/>
              </a:rPr>
              <a:t>the normal vector of the tangent plane is (</a:t>
            </a:r>
            <a:r>
              <a:rPr lang="en-US" sz="2000" b="1" i="1">
                <a:solidFill>
                  <a:srgbClr val="25F6FB"/>
                </a:solidFill>
                <a:latin typeface="Tahoma" pitchFamily="34" charset="0"/>
              </a:rPr>
              <a:t>F</a:t>
            </a:r>
            <a:r>
              <a:rPr lang="en-US" sz="2000" b="1" i="1" baseline="-25000">
                <a:solidFill>
                  <a:srgbClr val="25F6FB"/>
                </a:solidFill>
                <a:latin typeface="Tahoma" pitchFamily="34" charset="0"/>
              </a:rPr>
              <a:t>x</a:t>
            </a:r>
            <a:r>
              <a:rPr lang="en-US" sz="2000" b="1">
                <a:solidFill>
                  <a:srgbClr val="25F6FB"/>
                </a:solidFill>
                <a:latin typeface="Tahoma" pitchFamily="34" charset="0"/>
              </a:rPr>
              <a:t>, </a:t>
            </a:r>
            <a:r>
              <a:rPr lang="en-US" sz="2000" b="1" i="1">
                <a:solidFill>
                  <a:srgbClr val="25F6FB"/>
                </a:solidFill>
                <a:latin typeface="Tahoma" pitchFamily="34" charset="0"/>
              </a:rPr>
              <a:t>F</a:t>
            </a:r>
            <a:r>
              <a:rPr lang="en-US" sz="2000" b="1" i="1" baseline="-25000">
                <a:solidFill>
                  <a:srgbClr val="25F6FB"/>
                </a:solidFill>
                <a:latin typeface="Tahoma" pitchFamily="34" charset="0"/>
              </a:rPr>
              <a:t>y</a:t>
            </a:r>
            <a:r>
              <a:rPr lang="en-US" sz="2000" b="1">
                <a:solidFill>
                  <a:srgbClr val="25F6FB"/>
                </a:solidFill>
                <a:latin typeface="Tahoma" pitchFamily="34" charset="0"/>
              </a:rPr>
              <a:t>, </a:t>
            </a:r>
            <a:r>
              <a:rPr lang="en-US" sz="2000" b="1" i="1">
                <a:solidFill>
                  <a:srgbClr val="25F6FB"/>
                </a:solidFill>
                <a:latin typeface="Tahoma" pitchFamily="34" charset="0"/>
              </a:rPr>
              <a:t>F</a:t>
            </a:r>
            <a:r>
              <a:rPr lang="en-US" sz="2000" b="1" i="1" baseline="-25000">
                <a:solidFill>
                  <a:srgbClr val="25F6FB"/>
                </a:solidFill>
                <a:latin typeface="Tahoma" pitchFamily="34" charset="0"/>
              </a:rPr>
              <a:t>z</a:t>
            </a:r>
            <a:r>
              <a:rPr lang="en-US" sz="2000" b="1" i="1">
                <a:solidFill>
                  <a:srgbClr val="25F6FB"/>
                </a:solidFill>
                <a:latin typeface="Tahoma" pitchFamily="34" charset="0"/>
              </a:rPr>
              <a:t>).  </a:t>
            </a:r>
            <a:r>
              <a:rPr lang="en-US" sz="2000" b="1">
                <a:solidFill>
                  <a:srgbClr val="25F6FB"/>
                </a:solidFill>
                <a:latin typeface="Tahoma" pitchFamily="34" charset="0"/>
              </a:rPr>
              <a:t>So the equation of the plane is:</a:t>
            </a:r>
          </a:p>
          <a:p>
            <a:pPr>
              <a:buFont typeface="Wingdings" pitchFamily="2" charset="2"/>
              <a:buNone/>
            </a:pPr>
            <a:endParaRPr lang="en-US" sz="2000" b="1">
              <a:solidFill>
                <a:srgbClr val="25F6FB"/>
              </a:solidFill>
              <a:latin typeface="Tahoma" pitchFamily="34" charset="0"/>
            </a:endParaRPr>
          </a:p>
          <a:p>
            <a:pPr algn="ctr"/>
            <a:r>
              <a:rPr lang="en-US" sz="2400" b="1">
                <a:solidFill>
                  <a:srgbClr val="FC9320"/>
                </a:solidFill>
                <a:latin typeface="Tahoma" pitchFamily="34" charset="0"/>
              </a:rPr>
              <a:t>m</a:t>
            </a:r>
            <a:r>
              <a:rPr lang="en-US" sz="2400" b="1" baseline="-25000">
                <a:solidFill>
                  <a:srgbClr val="FC9320"/>
                </a:solidFill>
                <a:latin typeface="Tahoma" pitchFamily="34" charset="0"/>
              </a:rPr>
              <a:t>1</a:t>
            </a:r>
            <a:r>
              <a:rPr lang="en-US" sz="2400" b="1">
                <a:solidFill>
                  <a:srgbClr val="FC9320"/>
                </a:solidFill>
                <a:latin typeface="Tahoma" pitchFamily="34" charset="0"/>
              </a:rPr>
              <a:t>(x - </a:t>
            </a:r>
            <a:r>
              <a:rPr lang="en-US" sz="2400" b="1" i="1">
                <a:solidFill>
                  <a:srgbClr val="FC9320"/>
                </a:solidFill>
                <a:latin typeface="Tahoma" pitchFamily="34" charset="0"/>
              </a:rPr>
              <a:t>x</a:t>
            </a:r>
            <a:r>
              <a:rPr lang="en-US" sz="2400" b="1" i="1" baseline="-25000">
                <a:solidFill>
                  <a:srgbClr val="FC9320"/>
                </a:solidFill>
                <a:latin typeface="Tahoma" pitchFamily="34" charset="0"/>
              </a:rPr>
              <a:t>o</a:t>
            </a:r>
            <a:r>
              <a:rPr lang="en-US" sz="2400" b="1">
                <a:solidFill>
                  <a:srgbClr val="FC9320"/>
                </a:solidFill>
                <a:latin typeface="Tahoma" pitchFamily="34" charset="0"/>
              </a:rPr>
              <a:t>) + m</a:t>
            </a:r>
            <a:r>
              <a:rPr lang="en-US" sz="2400" b="1" baseline="-25000">
                <a:solidFill>
                  <a:srgbClr val="FC9320"/>
                </a:solidFill>
                <a:latin typeface="Tahoma" pitchFamily="34" charset="0"/>
              </a:rPr>
              <a:t>2</a:t>
            </a:r>
            <a:r>
              <a:rPr lang="en-US" sz="2400" b="1">
                <a:solidFill>
                  <a:srgbClr val="FC9320"/>
                </a:solidFill>
                <a:latin typeface="Tahoma" pitchFamily="34" charset="0"/>
              </a:rPr>
              <a:t>(y - y</a:t>
            </a:r>
            <a:r>
              <a:rPr lang="en-US" sz="2400" b="1" baseline="-25000">
                <a:solidFill>
                  <a:srgbClr val="FC9320"/>
                </a:solidFill>
                <a:latin typeface="Tahoma" pitchFamily="34" charset="0"/>
              </a:rPr>
              <a:t>0</a:t>
            </a:r>
            <a:r>
              <a:rPr lang="en-US" sz="2400" b="1">
                <a:solidFill>
                  <a:srgbClr val="FC9320"/>
                </a:solidFill>
                <a:latin typeface="Tahoma" pitchFamily="34" charset="0"/>
              </a:rPr>
              <a:t>) + m</a:t>
            </a:r>
            <a:r>
              <a:rPr lang="en-US" sz="2400" b="1" baseline="-25000">
                <a:solidFill>
                  <a:srgbClr val="FC9320"/>
                </a:solidFill>
                <a:latin typeface="Tahoma" pitchFamily="34" charset="0"/>
              </a:rPr>
              <a:t>3</a:t>
            </a:r>
            <a:r>
              <a:rPr lang="en-US" sz="2400" b="1">
                <a:solidFill>
                  <a:srgbClr val="FC9320"/>
                </a:solidFill>
                <a:latin typeface="Tahoma" pitchFamily="34" charset="0"/>
              </a:rPr>
              <a:t>(z - z</a:t>
            </a:r>
            <a:r>
              <a:rPr lang="en-US" sz="2400" b="1" baseline="-25000">
                <a:solidFill>
                  <a:srgbClr val="FC9320"/>
                </a:solidFill>
                <a:latin typeface="Tahoma" pitchFamily="34" charset="0"/>
              </a:rPr>
              <a:t>0</a:t>
            </a:r>
            <a:r>
              <a:rPr lang="en-US" sz="2400" b="1">
                <a:solidFill>
                  <a:srgbClr val="FC9320"/>
                </a:solidFill>
                <a:latin typeface="Tahoma" pitchFamily="34" charset="0"/>
              </a:rPr>
              <a:t>) = 0</a:t>
            </a:r>
          </a:p>
          <a:p>
            <a:endParaRPr lang="en-US" sz="2400" b="1">
              <a:solidFill>
                <a:srgbClr val="FC9320"/>
              </a:solidFill>
              <a:latin typeface="Tahoma" pitchFamily="34" charset="0"/>
            </a:endParaRPr>
          </a:p>
          <a:p>
            <a:r>
              <a:rPr lang="en-US" sz="2000" b="1" i="1">
                <a:solidFill>
                  <a:srgbClr val="25F6FB"/>
                </a:solidFill>
                <a:latin typeface="Tahoma" pitchFamily="34" charset="0"/>
              </a:rPr>
              <a:t>Where:</a:t>
            </a:r>
          </a:p>
          <a:p>
            <a:r>
              <a:rPr lang="en-US" sz="2000" b="1" i="1">
                <a:solidFill>
                  <a:srgbClr val="25F6FB"/>
                </a:solidFill>
                <a:latin typeface="Tahoma" pitchFamily="34" charset="0"/>
              </a:rPr>
              <a:t>m</a:t>
            </a:r>
            <a:r>
              <a:rPr lang="en-US" sz="2000" b="1" i="1" baseline="-25000">
                <a:solidFill>
                  <a:srgbClr val="25F6FB"/>
                </a:solidFill>
                <a:latin typeface="Tahoma" pitchFamily="34" charset="0"/>
              </a:rPr>
              <a:t>1</a:t>
            </a:r>
            <a:r>
              <a:rPr lang="en-US" sz="2000" b="1" i="1">
                <a:solidFill>
                  <a:srgbClr val="25F6FB"/>
                </a:solidFill>
                <a:latin typeface="Tahoma" pitchFamily="34" charset="0"/>
              </a:rPr>
              <a:t>=F</a:t>
            </a:r>
            <a:r>
              <a:rPr lang="en-US" sz="2000" b="1" i="1" baseline="-25000">
                <a:solidFill>
                  <a:srgbClr val="25F6FB"/>
                </a:solidFill>
                <a:latin typeface="Tahoma" pitchFamily="34" charset="0"/>
              </a:rPr>
              <a:t>x</a:t>
            </a:r>
          </a:p>
          <a:p>
            <a:r>
              <a:rPr lang="en-US" sz="2000" b="1" i="1">
                <a:solidFill>
                  <a:srgbClr val="25F6FB"/>
                </a:solidFill>
                <a:latin typeface="Tahoma" pitchFamily="34" charset="0"/>
              </a:rPr>
              <a:t>m</a:t>
            </a:r>
            <a:r>
              <a:rPr lang="en-US" sz="2000" b="1" i="1" baseline="-25000">
                <a:solidFill>
                  <a:srgbClr val="25F6FB"/>
                </a:solidFill>
                <a:latin typeface="Tahoma" pitchFamily="34" charset="0"/>
              </a:rPr>
              <a:t>2</a:t>
            </a:r>
            <a:r>
              <a:rPr lang="en-US" sz="2000" b="1" i="1">
                <a:solidFill>
                  <a:srgbClr val="25F6FB"/>
                </a:solidFill>
                <a:latin typeface="Tahoma" pitchFamily="34" charset="0"/>
              </a:rPr>
              <a:t>=F</a:t>
            </a:r>
            <a:r>
              <a:rPr lang="en-US" sz="2000" b="1" i="1" baseline="-25000">
                <a:solidFill>
                  <a:srgbClr val="25F6FB"/>
                </a:solidFill>
                <a:latin typeface="Tahoma" pitchFamily="34" charset="0"/>
              </a:rPr>
              <a:t>y</a:t>
            </a:r>
          </a:p>
          <a:p>
            <a:r>
              <a:rPr lang="en-US" sz="2000" b="1" i="1">
                <a:solidFill>
                  <a:srgbClr val="25F6FB"/>
                </a:solidFill>
                <a:latin typeface="Tahoma" pitchFamily="34" charset="0"/>
              </a:rPr>
              <a:t>m</a:t>
            </a:r>
            <a:r>
              <a:rPr lang="en-US" sz="2000" b="1" i="1" baseline="-25000">
                <a:solidFill>
                  <a:srgbClr val="25F6FB"/>
                </a:solidFill>
                <a:latin typeface="Tahoma" pitchFamily="34" charset="0"/>
              </a:rPr>
              <a:t>3</a:t>
            </a:r>
            <a:r>
              <a:rPr lang="en-US" sz="2000" b="1" i="1">
                <a:solidFill>
                  <a:srgbClr val="25F6FB"/>
                </a:solidFill>
                <a:latin typeface="Tahoma" pitchFamily="34" charset="0"/>
              </a:rPr>
              <a:t>=F</a:t>
            </a:r>
            <a:r>
              <a:rPr lang="en-US" sz="2000" b="1" i="1" baseline="-25000">
                <a:solidFill>
                  <a:srgbClr val="25F6FB"/>
                </a:solidFill>
                <a:latin typeface="Tahoma" pitchFamily="34" charset="0"/>
              </a:rPr>
              <a:t>z</a:t>
            </a:r>
          </a:p>
          <a:p>
            <a:endParaRPr lang="en-US" sz="2000" b="1">
              <a:solidFill>
                <a:srgbClr val="25F6FB"/>
              </a:solidFill>
              <a:latin typeface="Tahoma" pitchFamily="34" charset="0"/>
            </a:endParaRPr>
          </a:p>
        </p:txBody>
      </p:sp>
      <p:sp>
        <p:nvSpPr>
          <p:cNvPr id="2059" name="WordArt 11"/>
          <p:cNvSpPr>
            <a:spLocks noChangeArrowheads="1" noChangeShapeType="1" noTextEdit="1"/>
          </p:cNvSpPr>
          <p:nvPr/>
        </p:nvSpPr>
        <p:spPr bwMode="auto">
          <a:xfrm>
            <a:off x="304800" y="381000"/>
            <a:ext cx="7229475" cy="1295400"/>
          </a:xfrm>
          <a:prstGeom prst="rect">
            <a:avLst/>
          </a:prstGeom>
        </p:spPr>
        <p:txBody>
          <a:bodyPr wrap="none" fromWordArt="1">
            <a:prstTxWarp prst="textFadeDown">
              <a:avLst>
                <a:gd name="adj" fmla="val 4412"/>
              </a:avLst>
            </a:prstTxWarp>
          </a:bodyPr>
          <a:lstStyle/>
          <a:p>
            <a:pPr algn="ctr"/>
            <a:r>
              <a:rPr lang="en-US" sz="3600" b="1" kern="10" spc="720" dirty="0">
                <a:ln w="9525">
                  <a:noFill/>
                  <a:round/>
                  <a:headEnd/>
                  <a:tailEnd/>
                </a:ln>
                <a:gradFill rotWithShape="0">
                  <a:gsLst>
                    <a:gs pos="0">
                      <a:srgbClr val="CCFF33">
                        <a:alpha val="59000"/>
                      </a:srgbClr>
                    </a:gs>
                    <a:gs pos="100000">
                      <a:srgbClr val="FF9999"/>
                    </a:gs>
                  </a:gsLst>
                  <a:path path="rect">
                    <a:fillToRect l="50000" t="50000" r="50000" b="50000"/>
                  </a:path>
                </a:gradFill>
                <a:effectLst>
                  <a:outerShdw dist="45791" dir="3378596" algn="ctr" rotWithShape="0">
                    <a:srgbClr val="4D4D4D">
                      <a:alpha val="80000"/>
                    </a:srgbClr>
                  </a:outerShdw>
                </a:effectLst>
                <a:latin typeface="Verdana"/>
              </a:rPr>
              <a:t>Equation of Tangent </a:t>
            </a:r>
            <a:r>
              <a:rPr lang="en-US" sz="3600" b="1" kern="10" spc="720" dirty="0" smtClean="0">
                <a:ln w="9525">
                  <a:noFill/>
                  <a:round/>
                  <a:headEnd/>
                  <a:tailEnd/>
                </a:ln>
                <a:gradFill rotWithShape="0">
                  <a:gsLst>
                    <a:gs pos="0">
                      <a:srgbClr val="CCFF33">
                        <a:alpha val="59000"/>
                      </a:srgbClr>
                    </a:gs>
                    <a:gs pos="100000">
                      <a:srgbClr val="FF9999"/>
                    </a:gs>
                  </a:gsLst>
                  <a:path path="rect">
                    <a:fillToRect l="50000" t="50000" r="50000" b="50000"/>
                  </a:path>
                </a:gradFill>
                <a:effectLst>
                  <a:outerShdw dist="45791" dir="3378596" algn="ctr" rotWithShape="0">
                    <a:srgbClr val="4D4D4D">
                      <a:alpha val="80000"/>
                    </a:srgbClr>
                  </a:outerShdw>
                </a:effectLst>
                <a:latin typeface="Verdana"/>
              </a:rPr>
              <a:t>Line </a:t>
            </a:r>
            <a:endParaRPr lang="en-US" sz="3600" b="1" kern="10" spc="720" dirty="0">
              <a:ln w="9525">
                <a:noFill/>
                <a:round/>
                <a:headEnd/>
                <a:tailEnd/>
              </a:ln>
              <a:gradFill rotWithShape="0">
                <a:gsLst>
                  <a:gs pos="0">
                    <a:srgbClr val="CCFF33">
                      <a:alpha val="59000"/>
                    </a:srgbClr>
                  </a:gs>
                  <a:gs pos="100000">
                    <a:srgbClr val="FF9999"/>
                  </a:gs>
                </a:gsLst>
                <a:path path="rect">
                  <a:fillToRect l="50000" t="50000" r="50000" b="50000"/>
                </a:path>
              </a:gradFill>
              <a:effectLst>
                <a:outerShdw dist="45791" dir="3378596" algn="ctr" rotWithShape="0">
                  <a:srgbClr val="4D4D4D">
                    <a:alpha val="80000"/>
                  </a:srgbClr>
                </a:outerShdw>
              </a:effectLst>
              <a:latin typeface="Verdana"/>
            </a:endParaRPr>
          </a:p>
          <a:p>
            <a:pPr algn="ctr"/>
            <a:r>
              <a:rPr lang="en-US" sz="3600" b="1" kern="10" spc="720" dirty="0">
                <a:ln w="9525">
                  <a:noFill/>
                  <a:round/>
                  <a:headEnd/>
                  <a:tailEnd/>
                </a:ln>
                <a:gradFill rotWithShape="0">
                  <a:gsLst>
                    <a:gs pos="0">
                      <a:srgbClr val="CCFF33">
                        <a:alpha val="59000"/>
                      </a:srgbClr>
                    </a:gs>
                    <a:gs pos="100000">
                      <a:srgbClr val="FF9999"/>
                    </a:gs>
                  </a:gsLst>
                  <a:path path="rect">
                    <a:fillToRect l="50000" t="50000" r="50000" b="50000"/>
                  </a:path>
                </a:gradFill>
                <a:effectLst>
                  <a:outerShdw dist="45791" dir="3378596" algn="ctr" rotWithShape="0">
                    <a:srgbClr val="4D4D4D">
                      <a:alpha val="80000"/>
                    </a:srgbClr>
                  </a:outerShdw>
                </a:effectLst>
                <a:latin typeface="Verdana"/>
              </a:rPr>
              <a:t>and Normal </a:t>
            </a:r>
            <a:r>
              <a:rPr lang="en-US" sz="3600" b="1" kern="10" spc="720" dirty="0" smtClean="0">
                <a:ln w="9525">
                  <a:noFill/>
                  <a:round/>
                  <a:headEnd/>
                  <a:tailEnd/>
                </a:ln>
                <a:gradFill rotWithShape="0">
                  <a:gsLst>
                    <a:gs pos="0">
                      <a:srgbClr val="CCFF33">
                        <a:alpha val="59000"/>
                      </a:srgbClr>
                    </a:gs>
                    <a:gs pos="100000">
                      <a:srgbClr val="FF9999"/>
                    </a:gs>
                  </a:gsLst>
                  <a:path path="rect">
                    <a:fillToRect l="50000" t="50000" r="50000" b="50000"/>
                  </a:path>
                </a:gradFill>
                <a:effectLst>
                  <a:outerShdw dist="45791" dir="3378596" algn="ctr" rotWithShape="0">
                    <a:srgbClr val="4D4D4D">
                      <a:alpha val="80000"/>
                    </a:srgbClr>
                  </a:outerShdw>
                </a:effectLst>
                <a:latin typeface="Verdana"/>
              </a:rPr>
              <a:t>Plane </a:t>
            </a:r>
            <a:r>
              <a:rPr lang="en-US" sz="3600" b="1" kern="10" spc="720" dirty="0">
                <a:ln w="9525">
                  <a:noFill/>
                  <a:round/>
                  <a:headEnd/>
                  <a:tailEnd/>
                </a:ln>
                <a:gradFill rotWithShape="0">
                  <a:gsLst>
                    <a:gs pos="0">
                      <a:srgbClr val="CCFF33">
                        <a:alpha val="59000"/>
                      </a:srgbClr>
                    </a:gs>
                    <a:gs pos="100000">
                      <a:srgbClr val="FF9999"/>
                    </a:gs>
                  </a:gsLst>
                  <a:path path="rect">
                    <a:fillToRect l="50000" t="50000" r="50000" b="50000"/>
                  </a:path>
                </a:gradFill>
                <a:effectLst>
                  <a:outerShdw dist="45791" dir="3378596" algn="ctr" rotWithShape="0">
                    <a:srgbClr val="4D4D4D">
                      <a:alpha val="80000"/>
                    </a:srgbClr>
                  </a:outerShdw>
                </a:effectLst>
                <a:latin typeface="Verdana"/>
              </a:rPr>
              <a:t>to a surface</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6"/>
          <p:cNvSpPr>
            <a:spLocks noChangeArrowheads="1"/>
          </p:cNvSpPr>
          <p:nvPr/>
        </p:nvSpPr>
        <p:spPr bwMode="auto">
          <a:xfrm>
            <a:off x="304800" y="1890713"/>
            <a:ext cx="7162800" cy="4622800"/>
          </a:xfrm>
          <a:prstGeom prst="rect">
            <a:avLst/>
          </a:prstGeom>
          <a:noFill/>
          <a:ln w="9525">
            <a:noFill/>
            <a:miter lim="800000"/>
            <a:headEnd/>
            <a:tailEnd/>
          </a:ln>
          <a:effectLst/>
        </p:spPr>
        <p:txBody>
          <a:bodyPr>
            <a:spAutoFit/>
          </a:bodyPr>
          <a:lstStyle/>
          <a:p>
            <a:pPr eaLnBrk="1" hangingPunct="1">
              <a:spcBef>
                <a:spcPct val="20000"/>
              </a:spcBef>
            </a:pPr>
            <a:r>
              <a:rPr lang="en-US" sz="2400" b="1">
                <a:solidFill>
                  <a:srgbClr val="FFFF66"/>
                </a:solidFill>
                <a:latin typeface="Garamond" pitchFamily="18" charset="0"/>
              </a:rPr>
              <a:t>Let </a:t>
            </a:r>
            <a:r>
              <a:rPr lang="en-US" sz="2400" b="1" i="1">
                <a:solidFill>
                  <a:srgbClr val="FFFF66"/>
                </a:solidFill>
                <a:latin typeface="Garamond" pitchFamily="18" charset="0"/>
              </a:rPr>
              <a:t>P</a:t>
            </a:r>
            <a:r>
              <a:rPr lang="en-US" sz="2400" b="1">
                <a:solidFill>
                  <a:srgbClr val="FFFF66"/>
                </a:solidFill>
                <a:latin typeface="Garamond" pitchFamily="18" charset="0"/>
              </a:rPr>
              <a:t>(</a:t>
            </a:r>
            <a:r>
              <a:rPr lang="en-US" sz="2400" b="1" i="1">
                <a:solidFill>
                  <a:srgbClr val="FFFF66"/>
                </a:solidFill>
                <a:latin typeface="Garamond" pitchFamily="18" charset="0"/>
              </a:rPr>
              <a:t>x</a:t>
            </a:r>
            <a:r>
              <a:rPr lang="en-US" sz="2400" b="1" i="1" baseline="-25000">
                <a:solidFill>
                  <a:srgbClr val="FFFF66"/>
                </a:solidFill>
                <a:latin typeface="Garamond" pitchFamily="18" charset="0"/>
              </a:rPr>
              <a:t>o</a:t>
            </a:r>
            <a:r>
              <a:rPr lang="en-US" sz="2400" b="1">
                <a:solidFill>
                  <a:srgbClr val="FFFF66"/>
                </a:solidFill>
                <a:latin typeface="Garamond" pitchFamily="18" charset="0"/>
              </a:rPr>
              <a:t>, </a:t>
            </a:r>
            <a:r>
              <a:rPr lang="en-US" sz="2400" b="1" i="1">
                <a:solidFill>
                  <a:srgbClr val="FFFF66"/>
                </a:solidFill>
                <a:latin typeface="Garamond" pitchFamily="18" charset="0"/>
              </a:rPr>
              <a:t>y</a:t>
            </a:r>
            <a:r>
              <a:rPr lang="en-US" sz="2400" b="1" i="1" baseline="-25000">
                <a:solidFill>
                  <a:srgbClr val="FFFF66"/>
                </a:solidFill>
                <a:latin typeface="Garamond" pitchFamily="18" charset="0"/>
              </a:rPr>
              <a:t>o</a:t>
            </a:r>
            <a:r>
              <a:rPr lang="en-US" sz="2400" b="1">
                <a:solidFill>
                  <a:srgbClr val="FFFF66"/>
                </a:solidFill>
                <a:latin typeface="Garamond" pitchFamily="18" charset="0"/>
              </a:rPr>
              <a:t>, </a:t>
            </a:r>
            <a:r>
              <a:rPr lang="en-US" sz="2400" b="1" i="1">
                <a:solidFill>
                  <a:srgbClr val="FFFF66"/>
                </a:solidFill>
                <a:latin typeface="Garamond" pitchFamily="18" charset="0"/>
              </a:rPr>
              <a:t>z</a:t>
            </a:r>
            <a:r>
              <a:rPr lang="en-US" sz="2400" b="1" i="1" baseline="-25000">
                <a:solidFill>
                  <a:srgbClr val="FFFF66"/>
                </a:solidFill>
                <a:latin typeface="Garamond" pitchFamily="18" charset="0"/>
              </a:rPr>
              <a:t>o</a:t>
            </a:r>
            <a:r>
              <a:rPr lang="en-US" sz="2400" b="1">
                <a:solidFill>
                  <a:srgbClr val="FFFF66"/>
                </a:solidFill>
                <a:latin typeface="Garamond" pitchFamily="18" charset="0"/>
              </a:rPr>
              <a:t>) be a point on the graph of </a:t>
            </a:r>
            <a:r>
              <a:rPr lang="en-US" sz="2400" b="1" i="1">
                <a:solidFill>
                  <a:srgbClr val="FFFF66"/>
                </a:solidFill>
                <a:latin typeface="Garamond" pitchFamily="18" charset="0"/>
              </a:rPr>
              <a:t>F</a:t>
            </a:r>
            <a:r>
              <a:rPr lang="en-US" sz="2400" b="1">
                <a:solidFill>
                  <a:srgbClr val="FFFF66"/>
                </a:solidFill>
                <a:latin typeface="Garamond" pitchFamily="18" charset="0"/>
              </a:rPr>
              <a:t>(</a:t>
            </a:r>
            <a:r>
              <a:rPr lang="en-US" sz="2400" b="1" i="1">
                <a:solidFill>
                  <a:srgbClr val="FFFF66"/>
                </a:solidFill>
                <a:latin typeface="Garamond" pitchFamily="18" charset="0"/>
              </a:rPr>
              <a:t>x</a:t>
            </a:r>
            <a:r>
              <a:rPr lang="en-US" sz="2400" b="1">
                <a:solidFill>
                  <a:srgbClr val="FFFF66"/>
                </a:solidFill>
                <a:latin typeface="Garamond" pitchFamily="18" charset="0"/>
              </a:rPr>
              <a:t>, </a:t>
            </a:r>
            <a:r>
              <a:rPr lang="en-US" sz="2400" b="1" i="1">
                <a:solidFill>
                  <a:srgbClr val="FFFF66"/>
                </a:solidFill>
                <a:latin typeface="Garamond" pitchFamily="18" charset="0"/>
              </a:rPr>
              <a:t>y</a:t>
            </a:r>
            <a:r>
              <a:rPr lang="en-US" sz="2400" b="1">
                <a:solidFill>
                  <a:srgbClr val="FFFF66"/>
                </a:solidFill>
                <a:latin typeface="Garamond" pitchFamily="18" charset="0"/>
              </a:rPr>
              <a:t>, </a:t>
            </a:r>
            <a:r>
              <a:rPr lang="en-US" sz="2400" b="1" i="1">
                <a:solidFill>
                  <a:srgbClr val="FFFF66"/>
                </a:solidFill>
                <a:latin typeface="Garamond" pitchFamily="18" charset="0"/>
              </a:rPr>
              <a:t>z</a:t>
            </a:r>
            <a:r>
              <a:rPr lang="en-US" sz="2400" b="1">
                <a:solidFill>
                  <a:srgbClr val="FFFF66"/>
                </a:solidFill>
                <a:latin typeface="Garamond" pitchFamily="18" charset="0"/>
              </a:rPr>
              <a:t>).</a:t>
            </a:r>
            <a:endParaRPr lang="en-US" sz="2400" b="1">
              <a:solidFill>
                <a:srgbClr val="25F6FB"/>
              </a:solidFill>
              <a:latin typeface="Garamond" pitchFamily="18" charset="0"/>
            </a:endParaRPr>
          </a:p>
          <a:p>
            <a:pPr eaLnBrk="1" hangingPunct="1">
              <a:spcBef>
                <a:spcPct val="20000"/>
              </a:spcBef>
            </a:pPr>
            <a:endParaRPr lang="en-US" sz="2400" b="1">
              <a:solidFill>
                <a:srgbClr val="25F6FB"/>
              </a:solidFill>
              <a:latin typeface="Garamond" pitchFamily="18" charset="0"/>
            </a:endParaRPr>
          </a:p>
          <a:p>
            <a:pPr eaLnBrk="1" hangingPunct="1">
              <a:spcBef>
                <a:spcPct val="20000"/>
              </a:spcBef>
            </a:pPr>
            <a:r>
              <a:rPr lang="en-US" sz="2000" b="1">
                <a:solidFill>
                  <a:srgbClr val="25F6FB"/>
                </a:solidFill>
                <a:latin typeface="Tahoma" pitchFamily="34" charset="0"/>
              </a:rPr>
              <a:t>The normal line is line that passes through the point P and is perpendicular to the tangent plane. The symmetric equations of the line are:</a:t>
            </a:r>
          </a:p>
          <a:p>
            <a:pPr eaLnBrk="1" hangingPunct="1">
              <a:spcBef>
                <a:spcPct val="20000"/>
              </a:spcBef>
            </a:pPr>
            <a:endParaRPr lang="en-US" sz="2000" b="1">
              <a:solidFill>
                <a:srgbClr val="25F6FB"/>
              </a:solidFill>
              <a:latin typeface="Tahoma" pitchFamily="34" charset="0"/>
            </a:endParaRPr>
          </a:p>
          <a:p>
            <a:pPr algn="ctr" eaLnBrk="1" hangingPunct="1">
              <a:spcBef>
                <a:spcPct val="20000"/>
              </a:spcBef>
            </a:pPr>
            <a:r>
              <a:rPr lang="en-US" sz="2400" b="1">
                <a:solidFill>
                  <a:srgbClr val="FC9320"/>
                </a:solidFill>
                <a:latin typeface="Tahoma" pitchFamily="34" charset="0"/>
              </a:rPr>
              <a:t>(x - x</a:t>
            </a:r>
            <a:r>
              <a:rPr lang="en-US" sz="2400" b="1" baseline="-25000">
                <a:solidFill>
                  <a:srgbClr val="FC9320"/>
                </a:solidFill>
                <a:latin typeface="Tahoma" pitchFamily="34" charset="0"/>
              </a:rPr>
              <a:t>o</a:t>
            </a:r>
            <a:r>
              <a:rPr lang="en-US" sz="2400" b="1">
                <a:solidFill>
                  <a:srgbClr val="FC9320"/>
                </a:solidFill>
                <a:latin typeface="Tahoma" pitchFamily="34" charset="0"/>
              </a:rPr>
              <a:t>) / m</a:t>
            </a:r>
            <a:r>
              <a:rPr lang="en-US" sz="2400" b="1" baseline="-25000">
                <a:solidFill>
                  <a:srgbClr val="FC9320"/>
                </a:solidFill>
                <a:latin typeface="Tahoma" pitchFamily="34" charset="0"/>
              </a:rPr>
              <a:t>1 </a:t>
            </a:r>
            <a:r>
              <a:rPr lang="en-US" sz="2400" b="1">
                <a:solidFill>
                  <a:srgbClr val="FC9320"/>
                </a:solidFill>
                <a:latin typeface="Tahoma" pitchFamily="34" charset="0"/>
              </a:rPr>
              <a:t>= (y - y</a:t>
            </a:r>
            <a:r>
              <a:rPr lang="en-US" sz="2400" b="1" baseline="-25000">
                <a:solidFill>
                  <a:srgbClr val="FC9320"/>
                </a:solidFill>
                <a:latin typeface="Tahoma" pitchFamily="34" charset="0"/>
              </a:rPr>
              <a:t>o</a:t>
            </a:r>
            <a:r>
              <a:rPr lang="en-US" sz="2400" b="1">
                <a:solidFill>
                  <a:srgbClr val="FC9320"/>
                </a:solidFill>
                <a:latin typeface="Tahoma" pitchFamily="34" charset="0"/>
              </a:rPr>
              <a:t>) / m</a:t>
            </a:r>
            <a:r>
              <a:rPr lang="en-US" sz="2400" b="1" baseline="-25000">
                <a:solidFill>
                  <a:srgbClr val="FC9320"/>
                </a:solidFill>
                <a:latin typeface="Tahoma" pitchFamily="34" charset="0"/>
              </a:rPr>
              <a:t>2</a:t>
            </a:r>
            <a:r>
              <a:rPr lang="en-US" sz="2400" b="1">
                <a:solidFill>
                  <a:srgbClr val="FC9320"/>
                </a:solidFill>
                <a:latin typeface="Tahoma" pitchFamily="34" charset="0"/>
              </a:rPr>
              <a:t> = (z - z</a:t>
            </a:r>
            <a:r>
              <a:rPr lang="en-US" sz="2400" b="1" baseline="-25000">
                <a:solidFill>
                  <a:srgbClr val="FC9320"/>
                </a:solidFill>
                <a:latin typeface="Tahoma" pitchFamily="34" charset="0"/>
              </a:rPr>
              <a:t>o</a:t>
            </a:r>
            <a:r>
              <a:rPr lang="en-US" sz="2400" b="1">
                <a:solidFill>
                  <a:srgbClr val="FC9320"/>
                </a:solidFill>
                <a:latin typeface="Tahoma" pitchFamily="34" charset="0"/>
              </a:rPr>
              <a:t>) / m</a:t>
            </a:r>
            <a:r>
              <a:rPr lang="en-US" sz="2400" b="1" baseline="-25000">
                <a:solidFill>
                  <a:srgbClr val="FC9320"/>
                </a:solidFill>
                <a:latin typeface="Tahoma" pitchFamily="34" charset="0"/>
              </a:rPr>
              <a:t>3</a:t>
            </a:r>
          </a:p>
          <a:p>
            <a:pPr algn="ctr" eaLnBrk="1" hangingPunct="1">
              <a:spcBef>
                <a:spcPct val="20000"/>
              </a:spcBef>
            </a:pPr>
            <a:endParaRPr lang="en-US" sz="2400" b="1" baseline="-25000">
              <a:solidFill>
                <a:srgbClr val="FC9320"/>
              </a:solidFill>
              <a:latin typeface="Tahoma" pitchFamily="34" charset="0"/>
            </a:endParaRPr>
          </a:p>
          <a:p>
            <a:pPr algn="ctr" eaLnBrk="1" hangingPunct="1">
              <a:spcBef>
                <a:spcPct val="20000"/>
              </a:spcBef>
            </a:pPr>
            <a:endParaRPr lang="en-US" sz="2000" b="1" baseline="-25000">
              <a:solidFill>
                <a:srgbClr val="FC9320"/>
              </a:solidFill>
              <a:latin typeface="Tahoma" pitchFamily="34" charset="0"/>
            </a:endParaRPr>
          </a:p>
          <a:p>
            <a:r>
              <a:rPr lang="en-US" sz="2000" b="1" i="1">
                <a:solidFill>
                  <a:srgbClr val="25F6FB"/>
                </a:solidFill>
              </a:rPr>
              <a:t>Where:</a:t>
            </a:r>
          </a:p>
          <a:p>
            <a:r>
              <a:rPr lang="en-US" sz="2000" b="1" i="1">
                <a:solidFill>
                  <a:srgbClr val="25F6FB"/>
                </a:solidFill>
              </a:rPr>
              <a:t>m</a:t>
            </a:r>
            <a:r>
              <a:rPr lang="en-US" sz="2000" b="1" i="1" baseline="-25000">
                <a:solidFill>
                  <a:srgbClr val="25F6FB"/>
                </a:solidFill>
              </a:rPr>
              <a:t>1</a:t>
            </a:r>
            <a:r>
              <a:rPr lang="en-US" sz="2000" b="1" i="1">
                <a:solidFill>
                  <a:srgbClr val="25F6FB"/>
                </a:solidFill>
              </a:rPr>
              <a:t>=F</a:t>
            </a:r>
            <a:r>
              <a:rPr lang="en-US" sz="2000" b="1" i="1" baseline="-25000">
                <a:solidFill>
                  <a:srgbClr val="25F6FB"/>
                </a:solidFill>
              </a:rPr>
              <a:t>x</a:t>
            </a:r>
          </a:p>
          <a:p>
            <a:r>
              <a:rPr lang="en-US" sz="2000" b="1" i="1">
                <a:solidFill>
                  <a:srgbClr val="25F6FB"/>
                </a:solidFill>
              </a:rPr>
              <a:t>m</a:t>
            </a:r>
            <a:r>
              <a:rPr lang="en-US" sz="2000" b="1" i="1" baseline="-25000">
                <a:solidFill>
                  <a:srgbClr val="25F6FB"/>
                </a:solidFill>
              </a:rPr>
              <a:t>2</a:t>
            </a:r>
            <a:r>
              <a:rPr lang="en-US" sz="2000" b="1" i="1">
                <a:solidFill>
                  <a:srgbClr val="25F6FB"/>
                </a:solidFill>
              </a:rPr>
              <a:t>=F</a:t>
            </a:r>
            <a:r>
              <a:rPr lang="en-US" sz="2000" b="1" i="1" baseline="-25000">
                <a:solidFill>
                  <a:srgbClr val="25F6FB"/>
                </a:solidFill>
              </a:rPr>
              <a:t>y</a:t>
            </a:r>
          </a:p>
          <a:p>
            <a:r>
              <a:rPr lang="en-US" sz="2000" b="1" i="1">
                <a:solidFill>
                  <a:srgbClr val="25F6FB"/>
                </a:solidFill>
              </a:rPr>
              <a:t>m</a:t>
            </a:r>
            <a:r>
              <a:rPr lang="en-US" sz="2000" b="1" i="1" baseline="-25000">
                <a:solidFill>
                  <a:srgbClr val="25F6FB"/>
                </a:solidFill>
              </a:rPr>
              <a:t>3</a:t>
            </a:r>
            <a:r>
              <a:rPr lang="en-US" sz="2000" b="1" i="1">
                <a:solidFill>
                  <a:srgbClr val="25F6FB"/>
                </a:solidFill>
              </a:rPr>
              <a:t>=F</a:t>
            </a:r>
            <a:r>
              <a:rPr lang="en-US" sz="2000" b="1" i="1" baseline="-25000">
                <a:solidFill>
                  <a:srgbClr val="25F6FB"/>
                </a:solidFill>
              </a:rPr>
              <a:t>z</a:t>
            </a:r>
          </a:p>
          <a:p>
            <a:endParaRPr lang="en-US" sz="2000" b="1" baseline="-25000">
              <a:solidFill>
                <a:srgbClr val="FC9320"/>
              </a:solidFill>
              <a:latin typeface="Tahoma" pitchFamily="34" charset="0"/>
            </a:endParaRPr>
          </a:p>
        </p:txBody>
      </p:sp>
      <p:sp>
        <p:nvSpPr>
          <p:cNvPr id="16393" name="WordArt 9"/>
          <p:cNvSpPr>
            <a:spLocks noChangeArrowheads="1" noChangeShapeType="1" noTextEdit="1"/>
          </p:cNvSpPr>
          <p:nvPr/>
        </p:nvSpPr>
        <p:spPr bwMode="auto">
          <a:xfrm>
            <a:off x="304800" y="381000"/>
            <a:ext cx="7229475" cy="1295400"/>
          </a:xfrm>
          <a:prstGeom prst="rect">
            <a:avLst/>
          </a:prstGeom>
        </p:spPr>
        <p:txBody>
          <a:bodyPr wrap="none" fromWordArt="1">
            <a:prstTxWarp prst="textFadeDown">
              <a:avLst>
                <a:gd name="adj" fmla="val 4412"/>
              </a:avLst>
            </a:prstTxWarp>
          </a:bodyPr>
          <a:lstStyle/>
          <a:p>
            <a:pPr algn="ctr"/>
            <a:r>
              <a:rPr lang="en-US" sz="3600" b="1" kern="10" spc="720" dirty="0">
                <a:ln w="9525">
                  <a:noFill/>
                  <a:round/>
                  <a:headEnd/>
                  <a:tailEnd/>
                </a:ln>
                <a:gradFill rotWithShape="0">
                  <a:gsLst>
                    <a:gs pos="0">
                      <a:srgbClr val="CCFF33">
                        <a:alpha val="59000"/>
                      </a:srgbClr>
                    </a:gs>
                    <a:gs pos="100000">
                      <a:srgbClr val="FF9999"/>
                    </a:gs>
                  </a:gsLst>
                  <a:path path="rect">
                    <a:fillToRect l="50000" t="50000" r="50000" b="50000"/>
                  </a:path>
                </a:gradFill>
                <a:effectLst>
                  <a:outerShdw dist="45791" dir="3378596" algn="ctr" rotWithShape="0">
                    <a:srgbClr val="4D4D4D">
                      <a:alpha val="80000"/>
                    </a:srgbClr>
                  </a:outerShdw>
                </a:effectLst>
                <a:latin typeface="Verdana"/>
              </a:rPr>
              <a:t>Equation of Tangent </a:t>
            </a:r>
            <a:r>
              <a:rPr lang="en-US" sz="3600" b="1" kern="10" spc="720" dirty="0" smtClean="0">
                <a:ln w="9525">
                  <a:noFill/>
                  <a:round/>
                  <a:headEnd/>
                  <a:tailEnd/>
                </a:ln>
                <a:gradFill rotWithShape="0">
                  <a:gsLst>
                    <a:gs pos="0">
                      <a:srgbClr val="CCFF33">
                        <a:alpha val="59000"/>
                      </a:srgbClr>
                    </a:gs>
                    <a:gs pos="100000">
                      <a:srgbClr val="FF9999"/>
                    </a:gs>
                  </a:gsLst>
                  <a:path path="rect">
                    <a:fillToRect l="50000" t="50000" r="50000" b="50000"/>
                  </a:path>
                </a:gradFill>
                <a:effectLst>
                  <a:outerShdw dist="45791" dir="3378596" algn="ctr" rotWithShape="0">
                    <a:srgbClr val="4D4D4D">
                      <a:alpha val="80000"/>
                    </a:srgbClr>
                  </a:outerShdw>
                </a:effectLst>
                <a:latin typeface="Verdana"/>
              </a:rPr>
              <a:t>Line </a:t>
            </a:r>
            <a:endParaRPr lang="en-US" sz="3600" b="1" kern="10" spc="720" dirty="0">
              <a:ln w="9525">
                <a:noFill/>
                <a:round/>
                <a:headEnd/>
                <a:tailEnd/>
              </a:ln>
              <a:gradFill rotWithShape="0">
                <a:gsLst>
                  <a:gs pos="0">
                    <a:srgbClr val="CCFF33">
                      <a:alpha val="59000"/>
                    </a:srgbClr>
                  </a:gs>
                  <a:gs pos="100000">
                    <a:srgbClr val="FF9999"/>
                  </a:gs>
                </a:gsLst>
                <a:path path="rect">
                  <a:fillToRect l="50000" t="50000" r="50000" b="50000"/>
                </a:path>
              </a:gradFill>
              <a:effectLst>
                <a:outerShdw dist="45791" dir="3378596" algn="ctr" rotWithShape="0">
                  <a:srgbClr val="4D4D4D">
                    <a:alpha val="80000"/>
                  </a:srgbClr>
                </a:outerShdw>
              </a:effectLst>
              <a:latin typeface="Verdana"/>
            </a:endParaRPr>
          </a:p>
          <a:p>
            <a:pPr algn="ctr"/>
            <a:r>
              <a:rPr lang="en-US" sz="3600" b="1" kern="10" spc="720" dirty="0">
                <a:ln w="9525">
                  <a:noFill/>
                  <a:round/>
                  <a:headEnd/>
                  <a:tailEnd/>
                </a:ln>
                <a:gradFill rotWithShape="0">
                  <a:gsLst>
                    <a:gs pos="0">
                      <a:srgbClr val="CCFF33">
                        <a:alpha val="59000"/>
                      </a:srgbClr>
                    </a:gs>
                    <a:gs pos="100000">
                      <a:srgbClr val="FF9999"/>
                    </a:gs>
                  </a:gsLst>
                  <a:path path="rect">
                    <a:fillToRect l="50000" t="50000" r="50000" b="50000"/>
                  </a:path>
                </a:gradFill>
                <a:effectLst>
                  <a:outerShdw dist="45791" dir="3378596" algn="ctr" rotWithShape="0">
                    <a:srgbClr val="4D4D4D">
                      <a:alpha val="80000"/>
                    </a:srgbClr>
                  </a:outerShdw>
                </a:effectLst>
                <a:latin typeface="Verdana"/>
              </a:rPr>
              <a:t>and Normal </a:t>
            </a:r>
            <a:r>
              <a:rPr lang="en-US" sz="3600" b="1" kern="10" spc="720" dirty="0" smtClean="0">
                <a:ln w="9525">
                  <a:noFill/>
                  <a:round/>
                  <a:headEnd/>
                  <a:tailEnd/>
                </a:ln>
                <a:gradFill rotWithShape="0">
                  <a:gsLst>
                    <a:gs pos="0">
                      <a:srgbClr val="CCFF33">
                        <a:alpha val="59000"/>
                      </a:srgbClr>
                    </a:gs>
                    <a:gs pos="100000">
                      <a:srgbClr val="FF9999"/>
                    </a:gs>
                  </a:gsLst>
                  <a:path path="rect">
                    <a:fillToRect l="50000" t="50000" r="50000" b="50000"/>
                  </a:path>
                </a:gradFill>
                <a:effectLst>
                  <a:outerShdw dist="45791" dir="3378596" algn="ctr" rotWithShape="0">
                    <a:srgbClr val="4D4D4D">
                      <a:alpha val="80000"/>
                    </a:srgbClr>
                  </a:outerShdw>
                </a:effectLst>
                <a:latin typeface="Verdana"/>
              </a:rPr>
              <a:t>Plane </a:t>
            </a:r>
            <a:r>
              <a:rPr lang="en-US" sz="3600" b="1" kern="10" spc="720" dirty="0">
                <a:ln w="9525">
                  <a:noFill/>
                  <a:round/>
                  <a:headEnd/>
                  <a:tailEnd/>
                </a:ln>
                <a:gradFill rotWithShape="0">
                  <a:gsLst>
                    <a:gs pos="0">
                      <a:srgbClr val="CCFF33">
                        <a:alpha val="59000"/>
                      </a:srgbClr>
                    </a:gs>
                    <a:gs pos="100000">
                      <a:srgbClr val="FF9999"/>
                    </a:gs>
                  </a:gsLst>
                  <a:path path="rect">
                    <a:fillToRect l="50000" t="50000" r="50000" b="50000"/>
                  </a:path>
                </a:gradFill>
                <a:effectLst>
                  <a:outerShdw dist="45791" dir="3378596" algn="ctr" rotWithShape="0">
                    <a:srgbClr val="4D4D4D">
                      <a:alpha val="80000"/>
                    </a:srgbClr>
                  </a:outerShdw>
                </a:effectLst>
                <a:latin typeface="Verdana"/>
              </a:rPr>
              <a:t>to a surface</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5"/>
          <p:cNvSpPr>
            <a:spLocks noChangeArrowheads="1"/>
          </p:cNvSpPr>
          <p:nvPr/>
        </p:nvSpPr>
        <p:spPr bwMode="auto">
          <a:xfrm>
            <a:off x="457200" y="1873250"/>
            <a:ext cx="6400800" cy="4664075"/>
          </a:xfrm>
          <a:prstGeom prst="rect">
            <a:avLst/>
          </a:prstGeom>
          <a:noFill/>
          <a:ln w="9525">
            <a:noFill/>
            <a:miter lim="800000"/>
            <a:headEnd/>
            <a:tailEnd/>
          </a:ln>
          <a:effectLst/>
        </p:spPr>
        <p:txBody>
          <a:bodyPr>
            <a:spAutoFit/>
          </a:bodyPr>
          <a:lstStyle/>
          <a:p>
            <a:r>
              <a:rPr lang="en-US" sz="2000" b="1">
                <a:solidFill>
                  <a:srgbClr val="1BF162"/>
                </a:solidFill>
              </a:rPr>
              <a:t>Example:</a:t>
            </a:r>
          </a:p>
          <a:p>
            <a:r>
              <a:rPr lang="en-US" sz="2000" b="1" i="1">
                <a:solidFill>
                  <a:srgbClr val="25F6FB"/>
                </a:solidFill>
              </a:rPr>
              <a:t>Find an equation of the tangent plane and parametric equations of the normal line to the graph of x</a:t>
            </a:r>
            <a:r>
              <a:rPr lang="en-US" sz="2000" b="1" baseline="30000">
                <a:solidFill>
                  <a:srgbClr val="25F6FB"/>
                </a:solidFill>
              </a:rPr>
              <a:t>2 </a:t>
            </a:r>
            <a:r>
              <a:rPr lang="en-US" sz="2000" b="1">
                <a:solidFill>
                  <a:srgbClr val="25F6FB"/>
                </a:solidFill>
              </a:rPr>
              <a:t>- 4</a:t>
            </a:r>
            <a:r>
              <a:rPr lang="en-US" sz="2000" b="1" i="1">
                <a:solidFill>
                  <a:srgbClr val="25F6FB"/>
                </a:solidFill>
              </a:rPr>
              <a:t>y</a:t>
            </a:r>
            <a:r>
              <a:rPr lang="en-US" sz="2000" b="1" baseline="30000">
                <a:solidFill>
                  <a:srgbClr val="25F6FB"/>
                </a:solidFill>
              </a:rPr>
              <a:t>2 </a:t>
            </a:r>
            <a:r>
              <a:rPr lang="en-US" sz="2000" b="1">
                <a:solidFill>
                  <a:srgbClr val="25F6FB"/>
                </a:solidFill>
              </a:rPr>
              <a:t>+ </a:t>
            </a:r>
            <a:r>
              <a:rPr lang="en-US" sz="2000" b="1" i="1">
                <a:solidFill>
                  <a:srgbClr val="25F6FB"/>
                </a:solidFill>
              </a:rPr>
              <a:t>z</a:t>
            </a:r>
            <a:r>
              <a:rPr lang="en-US" sz="2000" b="1" baseline="30000">
                <a:solidFill>
                  <a:srgbClr val="25F6FB"/>
                </a:solidFill>
              </a:rPr>
              <a:t>2</a:t>
            </a:r>
            <a:r>
              <a:rPr lang="en-US" sz="2000" b="1">
                <a:solidFill>
                  <a:srgbClr val="25F6FB"/>
                </a:solidFill>
              </a:rPr>
              <a:t> = 16 </a:t>
            </a:r>
            <a:r>
              <a:rPr lang="en-US" sz="2000" b="1" i="1">
                <a:solidFill>
                  <a:srgbClr val="25F6FB"/>
                </a:solidFill>
              </a:rPr>
              <a:t>at </a:t>
            </a:r>
            <a:r>
              <a:rPr lang="en-US" sz="2000" b="1">
                <a:solidFill>
                  <a:srgbClr val="25F6FB"/>
                </a:solidFill>
              </a:rPr>
              <a:t>(2, 1, 4).</a:t>
            </a:r>
          </a:p>
          <a:p>
            <a:endParaRPr lang="en-US" sz="2000" b="1">
              <a:solidFill>
                <a:srgbClr val="25F6FB"/>
              </a:solidFill>
            </a:endParaRPr>
          </a:p>
          <a:p>
            <a:r>
              <a:rPr lang="en-US" sz="2000" b="1">
                <a:solidFill>
                  <a:srgbClr val="25F6FB"/>
                </a:solidFill>
              </a:rPr>
              <a:t>F(x, y, z) = x</a:t>
            </a:r>
            <a:r>
              <a:rPr lang="en-US" sz="2000" b="1" baseline="30000">
                <a:solidFill>
                  <a:srgbClr val="25F6FB"/>
                </a:solidFill>
              </a:rPr>
              <a:t>2 </a:t>
            </a:r>
            <a:r>
              <a:rPr lang="en-US" sz="2000" b="1">
                <a:solidFill>
                  <a:srgbClr val="25F6FB"/>
                </a:solidFill>
              </a:rPr>
              <a:t>-  4y</a:t>
            </a:r>
            <a:r>
              <a:rPr lang="en-US" sz="2000" b="1" baseline="30000">
                <a:solidFill>
                  <a:srgbClr val="25F6FB"/>
                </a:solidFill>
              </a:rPr>
              <a:t>2 </a:t>
            </a:r>
            <a:r>
              <a:rPr lang="en-US" sz="2000" b="1">
                <a:solidFill>
                  <a:srgbClr val="25F6FB"/>
                </a:solidFill>
              </a:rPr>
              <a:t>+ z</a:t>
            </a:r>
            <a:r>
              <a:rPr lang="en-US" sz="2000" b="1" baseline="30000">
                <a:solidFill>
                  <a:srgbClr val="25F6FB"/>
                </a:solidFill>
              </a:rPr>
              <a:t>2 </a:t>
            </a:r>
            <a:r>
              <a:rPr lang="en-US" sz="2000" b="1">
                <a:solidFill>
                  <a:srgbClr val="25F6FB"/>
                </a:solidFill>
              </a:rPr>
              <a:t>- 16 </a:t>
            </a:r>
          </a:p>
          <a:p>
            <a:endParaRPr lang="en-US" sz="2000" b="1">
              <a:solidFill>
                <a:srgbClr val="25F6FB"/>
              </a:solidFill>
            </a:endParaRPr>
          </a:p>
          <a:p>
            <a:r>
              <a:rPr lang="en-US" sz="2000" b="1">
                <a:solidFill>
                  <a:srgbClr val="25F6FB"/>
                </a:solidFill>
              </a:rPr>
              <a:t>F</a:t>
            </a:r>
            <a:r>
              <a:rPr lang="en-US" sz="2000" b="1" baseline="-25000">
                <a:solidFill>
                  <a:srgbClr val="25F6FB"/>
                </a:solidFill>
              </a:rPr>
              <a:t>x </a:t>
            </a:r>
            <a:r>
              <a:rPr lang="en-US" sz="2000" b="1">
                <a:solidFill>
                  <a:srgbClr val="25F6FB"/>
                </a:solidFill>
              </a:rPr>
              <a:t>= 2x = 2(2) = 4</a:t>
            </a:r>
          </a:p>
          <a:p>
            <a:r>
              <a:rPr lang="en-US" sz="2000" b="1">
                <a:solidFill>
                  <a:srgbClr val="25F6FB"/>
                </a:solidFill>
              </a:rPr>
              <a:t>F</a:t>
            </a:r>
            <a:r>
              <a:rPr lang="en-US" sz="2000" b="1" baseline="-25000">
                <a:solidFill>
                  <a:srgbClr val="25F6FB"/>
                </a:solidFill>
              </a:rPr>
              <a:t>y </a:t>
            </a:r>
            <a:r>
              <a:rPr lang="en-US" sz="2000" b="1">
                <a:solidFill>
                  <a:srgbClr val="25F6FB"/>
                </a:solidFill>
              </a:rPr>
              <a:t>= -8y = -8(1) = -8</a:t>
            </a:r>
          </a:p>
          <a:p>
            <a:r>
              <a:rPr lang="en-US" sz="2000" b="1">
                <a:solidFill>
                  <a:srgbClr val="25F6FB"/>
                </a:solidFill>
              </a:rPr>
              <a:t>F</a:t>
            </a:r>
            <a:r>
              <a:rPr lang="en-US" sz="2000" b="1" baseline="-25000">
                <a:solidFill>
                  <a:srgbClr val="25F6FB"/>
                </a:solidFill>
              </a:rPr>
              <a:t>z </a:t>
            </a:r>
            <a:r>
              <a:rPr lang="en-US" sz="2000" b="1">
                <a:solidFill>
                  <a:srgbClr val="25F6FB"/>
                </a:solidFill>
              </a:rPr>
              <a:t>= 2z = 2(4) = 8</a:t>
            </a:r>
          </a:p>
          <a:p>
            <a:endParaRPr lang="en-US" sz="2000" b="1">
              <a:solidFill>
                <a:srgbClr val="25F6FB"/>
              </a:solidFill>
            </a:endParaRPr>
          </a:p>
          <a:p>
            <a:r>
              <a:rPr lang="en-US" sz="2000" b="1">
                <a:solidFill>
                  <a:srgbClr val="25F6FB"/>
                </a:solidFill>
              </a:rPr>
              <a:t>tangent plane :</a:t>
            </a:r>
            <a:r>
              <a:rPr lang="en-US" sz="2000" b="1"/>
              <a:t>        </a:t>
            </a:r>
            <a:r>
              <a:rPr lang="en-US" sz="2000" b="1">
                <a:solidFill>
                  <a:srgbClr val="FC9320"/>
                </a:solidFill>
              </a:rPr>
              <a:t>4(x - 2) - 8(y - 1) + 8(z - 4) = 0 </a:t>
            </a:r>
          </a:p>
          <a:p>
            <a:endParaRPr lang="en-US" sz="2000" b="1">
              <a:solidFill>
                <a:srgbClr val="FC9320"/>
              </a:solidFill>
            </a:endParaRPr>
          </a:p>
          <a:p>
            <a:r>
              <a:rPr lang="en-US" sz="2000" b="1">
                <a:solidFill>
                  <a:srgbClr val="25F6FB"/>
                </a:solidFill>
              </a:rPr>
              <a:t>normal line :</a:t>
            </a:r>
            <a:r>
              <a:rPr lang="en-US" sz="2000" b="1"/>
              <a:t> </a:t>
            </a:r>
            <a:r>
              <a:rPr lang="en-US" sz="2000" b="1">
                <a:solidFill>
                  <a:srgbClr val="FC9320"/>
                </a:solidFill>
              </a:rPr>
              <a:t>        (x - 2) / 4 = (y - 1) / (-8) = (z - 4) / 8</a:t>
            </a:r>
          </a:p>
          <a:p>
            <a:endParaRPr lang="en-US" sz="2000" b="1" i="1"/>
          </a:p>
        </p:txBody>
      </p:sp>
      <p:sp>
        <p:nvSpPr>
          <p:cNvPr id="17416" name="WordArt 8"/>
          <p:cNvSpPr>
            <a:spLocks noChangeArrowheads="1" noChangeShapeType="1" noTextEdit="1"/>
          </p:cNvSpPr>
          <p:nvPr/>
        </p:nvSpPr>
        <p:spPr bwMode="auto">
          <a:xfrm>
            <a:off x="304800" y="381000"/>
            <a:ext cx="7229475" cy="1295400"/>
          </a:xfrm>
          <a:prstGeom prst="rect">
            <a:avLst/>
          </a:prstGeom>
        </p:spPr>
        <p:txBody>
          <a:bodyPr wrap="none" fromWordArt="1">
            <a:prstTxWarp prst="textFadeDown">
              <a:avLst>
                <a:gd name="adj" fmla="val 4412"/>
              </a:avLst>
            </a:prstTxWarp>
          </a:bodyPr>
          <a:lstStyle/>
          <a:p>
            <a:pPr algn="ctr"/>
            <a:r>
              <a:rPr lang="en-US" sz="3600" b="1" kern="10" spc="720" dirty="0">
                <a:ln w="9525">
                  <a:noFill/>
                  <a:round/>
                  <a:headEnd/>
                  <a:tailEnd/>
                </a:ln>
                <a:gradFill rotWithShape="0">
                  <a:gsLst>
                    <a:gs pos="0">
                      <a:srgbClr val="CCFF33">
                        <a:alpha val="59000"/>
                      </a:srgbClr>
                    </a:gs>
                    <a:gs pos="100000">
                      <a:srgbClr val="FF9999"/>
                    </a:gs>
                  </a:gsLst>
                  <a:path path="rect">
                    <a:fillToRect l="50000" t="50000" r="50000" b="50000"/>
                  </a:path>
                </a:gradFill>
                <a:effectLst>
                  <a:outerShdw dist="45791" dir="3378596" algn="ctr" rotWithShape="0">
                    <a:srgbClr val="4D4D4D">
                      <a:alpha val="80000"/>
                    </a:srgbClr>
                  </a:outerShdw>
                </a:effectLst>
                <a:latin typeface="Verdana"/>
              </a:rPr>
              <a:t>Equation of Tangent </a:t>
            </a:r>
            <a:r>
              <a:rPr lang="en-US" sz="3600" b="1" kern="10" spc="720" dirty="0" smtClean="0">
                <a:ln w="9525">
                  <a:noFill/>
                  <a:round/>
                  <a:headEnd/>
                  <a:tailEnd/>
                </a:ln>
                <a:gradFill rotWithShape="0">
                  <a:gsLst>
                    <a:gs pos="0">
                      <a:srgbClr val="CCFF33">
                        <a:alpha val="59000"/>
                      </a:srgbClr>
                    </a:gs>
                    <a:gs pos="100000">
                      <a:srgbClr val="FF9999"/>
                    </a:gs>
                  </a:gsLst>
                  <a:path path="rect">
                    <a:fillToRect l="50000" t="50000" r="50000" b="50000"/>
                  </a:path>
                </a:gradFill>
                <a:effectLst>
                  <a:outerShdw dist="45791" dir="3378596" algn="ctr" rotWithShape="0">
                    <a:srgbClr val="4D4D4D">
                      <a:alpha val="80000"/>
                    </a:srgbClr>
                  </a:outerShdw>
                </a:effectLst>
                <a:latin typeface="Verdana"/>
              </a:rPr>
              <a:t>Line </a:t>
            </a:r>
            <a:endParaRPr lang="en-US" sz="3600" b="1" kern="10" spc="720" dirty="0">
              <a:ln w="9525">
                <a:noFill/>
                <a:round/>
                <a:headEnd/>
                <a:tailEnd/>
              </a:ln>
              <a:gradFill rotWithShape="0">
                <a:gsLst>
                  <a:gs pos="0">
                    <a:srgbClr val="CCFF33">
                      <a:alpha val="59000"/>
                    </a:srgbClr>
                  </a:gs>
                  <a:gs pos="100000">
                    <a:srgbClr val="FF9999"/>
                  </a:gs>
                </a:gsLst>
                <a:path path="rect">
                  <a:fillToRect l="50000" t="50000" r="50000" b="50000"/>
                </a:path>
              </a:gradFill>
              <a:effectLst>
                <a:outerShdw dist="45791" dir="3378596" algn="ctr" rotWithShape="0">
                  <a:srgbClr val="4D4D4D">
                    <a:alpha val="80000"/>
                  </a:srgbClr>
                </a:outerShdw>
              </a:effectLst>
              <a:latin typeface="Verdana"/>
            </a:endParaRPr>
          </a:p>
          <a:p>
            <a:pPr algn="ctr"/>
            <a:r>
              <a:rPr lang="en-US" sz="3600" b="1" kern="10" spc="720" dirty="0">
                <a:ln w="9525">
                  <a:noFill/>
                  <a:round/>
                  <a:headEnd/>
                  <a:tailEnd/>
                </a:ln>
                <a:gradFill rotWithShape="0">
                  <a:gsLst>
                    <a:gs pos="0">
                      <a:srgbClr val="CCFF33">
                        <a:alpha val="59000"/>
                      </a:srgbClr>
                    </a:gs>
                    <a:gs pos="100000">
                      <a:srgbClr val="FF9999"/>
                    </a:gs>
                  </a:gsLst>
                  <a:path path="rect">
                    <a:fillToRect l="50000" t="50000" r="50000" b="50000"/>
                  </a:path>
                </a:gradFill>
                <a:effectLst>
                  <a:outerShdw dist="45791" dir="3378596" algn="ctr" rotWithShape="0">
                    <a:srgbClr val="4D4D4D">
                      <a:alpha val="80000"/>
                    </a:srgbClr>
                  </a:outerShdw>
                </a:effectLst>
                <a:latin typeface="Verdana"/>
              </a:rPr>
              <a:t>and Normal </a:t>
            </a:r>
            <a:r>
              <a:rPr lang="en-US" sz="3600" b="1" kern="10" spc="720" dirty="0" smtClean="0">
                <a:ln w="9525">
                  <a:noFill/>
                  <a:round/>
                  <a:headEnd/>
                  <a:tailEnd/>
                </a:ln>
                <a:gradFill rotWithShape="0">
                  <a:gsLst>
                    <a:gs pos="0">
                      <a:srgbClr val="CCFF33">
                        <a:alpha val="59000"/>
                      </a:srgbClr>
                    </a:gs>
                    <a:gs pos="100000">
                      <a:srgbClr val="FF9999"/>
                    </a:gs>
                  </a:gsLst>
                  <a:path path="rect">
                    <a:fillToRect l="50000" t="50000" r="50000" b="50000"/>
                  </a:path>
                </a:gradFill>
                <a:effectLst>
                  <a:outerShdw dist="45791" dir="3378596" algn="ctr" rotWithShape="0">
                    <a:srgbClr val="4D4D4D">
                      <a:alpha val="80000"/>
                    </a:srgbClr>
                  </a:outerShdw>
                </a:effectLst>
                <a:latin typeface="Verdana"/>
              </a:rPr>
              <a:t>Plane </a:t>
            </a:r>
            <a:r>
              <a:rPr lang="en-US" sz="3600" b="1" kern="10" spc="720" dirty="0">
                <a:ln w="9525">
                  <a:noFill/>
                  <a:round/>
                  <a:headEnd/>
                  <a:tailEnd/>
                </a:ln>
                <a:gradFill rotWithShape="0">
                  <a:gsLst>
                    <a:gs pos="0">
                      <a:srgbClr val="CCFF33">
                        <a:alpha val="59000"/>
                      </a:srgbClr>
                    </a:gs>
                    <a:gs pos="100000">
                      <a:srgbClr val="FF9999"/>
                    </a:gs>
                  </a:gsLst>
                  <a:path path="rect">
                    <a:fillToRect l="50000" t="50000" r="50000" b="50000"/>
                  </a:path>
                </a:gradFill>
                <a:effectLst>
                  <a:outerShdw dist="45791" dir="3378596" algn="ctr" rotWithShape="0">
                    <a:srgbClr val="4D4D4D">
                      <a:alpha val="80000"/>
                    </a:srgbClr>
                  </a:outerShdw>
                </a:effectLst>
                <a:latin typeface="Verdana"/>
              </a:rPr>
              <a:t>to a surface</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5"/>
          <p:cNvSpPr>
            <a:spLocks noChangeArrowheads="1"/>
          </p:cNvSpPr>
          <p:nvPr/>
        </p:nvSpPr>
        <p:spPr bwMode="auto">
          <a:xfrm>
            <a:off x="457200" y="1873250"/>
            <a:ext cx="6400800" cy="4359275"/>
          </a:xfrm>
          <a:prstGeom prst="rect">
            <a:avLst/>
          </a:prstGeom>
          <a:noFill/>
          <a:ln w="9525">
            <a:noFill/>
            <a:miter lim="800000"/>
            <a:headEnd/>
            <a:tailEnd/>
          </a:ln>
          <a:effectLst/>
        </p:spPr>
        <p:txBody>
          <a:bodyPr>
            <a:spAutoFit/>
          </a:bodyPr>
          <a:lstStyle/>
          <a:p>
            <a:r>
              <a:rPr lang="en-US" sz="2000" b="1">
                <a:solidFill>
                  <a:srgbClr val="1BF162"/>
                </a:solidFill>
              </a:rPr>
              <a:t>Example:</a:t>
            </a:r>
          </a:p>
          <a:p>
            <a:r>
              <a:rPr lang="en-US" sz="2000" b="1" i="1">
                <a:solidFill>
                  <a:srgbClr val="25F6FB"/>
                </a:solidFill>
              </a:rPr>
              <a:t>Find an equation of the tangent plane and parametric equations of the normal line to the graph of x</a:t>
            </a:r>
            <a:r>
              <a:rPr lang="en-US" sz="2000" b="1" i="1" baseline="30000">
                <a:solidFill>
                  <a:srgbClr val="25F6FB"/>
                </a:solidFill>
              </a:rPr>
              <a:t>3 </a:t>
            </a:r>
            <a:r>
              <a:rPr lang="en-US" sz="2000" b="1" i="1">
                <a:solidFill>
                  <a:srgbClr val="25F6FB"/>
                </a:solidFill>
              </a:rPr>
              <a:t>+ 5y</a:t>
            </a:r>
            <a:r>
              <a:rPr lang="en-US" sz="2000" b="1" i="1" baseline="30000">
                <a:solidFill>
                  <a:srgbClr val="25F6FB"/>
                </a:solidFill>
              </a:rPr>
              <a:t>2 </a:t>
            </a:r>
            <a:r>
              <a:rPr lang="en-US" sz="2000" b="1" i="1">
                <a:solidFill>
                  <a:srgbClr val="25F6FB"/>
                </a:solidFill>
              </a:rPr>
              <a:t>- 7xy + z = 0</a:t>
            </a:r>
            <a:r>
              <a:rPr lang="en-US" sz="2000" b="1">
                <a:solidFill>
                  <a:srgbClr val="25F6FB"/>
                </a:solidFill>
              </a:rPr>
              <a:t> </a:t>
            </a:r>
            <a:r>
              <a:rPr lang="en-US" sz="2000" b="1" i="1">
                <a:solidFill>
                  <a:srgbClr val="25F6FB"/>
                </a:solidFill>
              </a:rPr>
              <a:t>at </a:t>
            </a:r>
            <a:r>
              <a:rPr lang="en-US" sz="2000" b="1">
                <a:solidFill>
                  <a:srgbClr val="25F6FB"/>
                </a:solidFill>
              </a:rPr>
              <a:t>(3, -1, 6).</a:t>
            </a:r>
          </a:p>
          <a:p>
            <a:endParaRPr lang="en-US" sz="2000" b="1">
              <a:solidFill>
                <a:srgbClr val="25F6FB"/>
              </a:solidFill>
            </a:endParaRPr>
          </a:p>
          <a:p>
            <a:r>
              <a:rPr lang="en-US" sz="2000" b="1">
                <a:solidFill>
                  <a:srgbClr val="25F6FB"/>
                </a:solidFill>
              </a:rPr>
              <a:t>F(x, y, z) = x</a:t>
            </a:r>
            <a:r>
              <a:rPr lang="en-US" sz="2000" b="1" baseline="30000">
                <a:solidFill>
                  <a:srgbClr val="25F6FB"/>
                </a:solidFill>
              </a:rPr>
              <a:t>3 </a:t>
            </a:r>
            <a:r>
              <a:rPr lang="en-US" sz="2000" b="1">
                <a:solidFill>
                  <a:srgbClr val="25F6FB"/>
                </a:solidFill>
              </a:rPr>
              <a:t>+ 5y</a:t>
            </a:r>
            <a:r>
              <a:rPr lang="en-US" sz="2000" b="1" baseline="30000">
                <a:solidFill>
                  <a:srgbClr val="25F6FB"/>
                </a:solidFill>
              </a:rPr>
              <a:t>2 </a:t>
            </a:r>
            <a:r>
              <a:rPr lang="en-US" sz="2000" b="1">
                <a:solidFill>
                  <a:srgbClr val="25F6FB"/>
                </a:solidFill>
              </a:rPr>
              <a:t>- 7xy + z</a:t>
            </a:r>
          </a:p>
          <a:p>
            <a:endParaRPr lang="en-US" sz="2000" b="1">
              <a:solidFill>
                <a:srgbClr val="25F6FB"/>
              </a:solidFill>
            </a:endParaRPr>
          </a:p>
          <a:p>
            <a:r>
              <a:rPr lang="en-US" sz="2000" b="1">
                <a:solidFill>
                  <a:srgbClr val="25F6FB"/>
                </a:solidFill>
              </a:rPr>
              <a:t>F</a:t>
            </a:r>
            <a:r>
              <a:rPr lang="en-US" sz="2000" b="1" baseline="-25000">
                <a:solidFill>
                  <a:srgbClr val="25F6FB"/>
                </a:solidFill>
              </a:rPr>
              <a:t>x </a:t>
            </a:r>
            <a:r>
              <a:rPr lang="en-US" sz="2000" b="1">
                <a:solidFill>
                  <a:srgbClr val="25F6FB"/>
                </a:solidFill>
              </a:rPr>
              <a:t>= 3x2 - 7y  = 3(3)</a:t>
            </a:r>
            <a:r>
              <a:rPr lang="en-US" sz="2000" b="1" baseline="30000">
                <a:solidFill>
                  <a:srgbClr val="25F6FB"/>
                </a:solidFill>
              </a:rPr>
              <a:t>2 </a:t>
            </a:r>
            <a:r>
              <a:rPr lang="en-US" sz="2000" b="1">
                <a:solidFill>
                  <a:srgbClr val="25F6FB"/>
                </a:solidFill>
              </a:rPr>
              <a:t>- 7(-1) = 34</a:t>
            </a:r>
          </a:p>
          <a:p>
            <a:r>
              <a:rPr lang="en-US" sz="2000" b="1">
                <a:solidFill>
                  <a:srgbClr val="25F6FB"/>
                </a:solidFill>
              </a:rPr>
              <a:t>F</a:t>
            </a:r>
            <a:r>
              <a:rPr lang="en-US" sz="2000" b="1" baseline="-25000">
                <a:solidFill>
                  <a:srgbClr val="25F6FB"/>
                </a:solidFill>
              </a:rPr>
              <a:t>y </a:t>
            </a:r>
            <a:r>
              <a:rPr lang="en-US" sz="2000" b="1">
                <a:solidFill>
                  <a:srgbClr val="25F6FB"/>
                </a:solidFill>
              </a:rPr>
              <a:t>= 10y - 7x  = 10(-1) - 7(3) = -31</a:t>
            </a:r>
          </a:p>
          <a:p>
            <a:r>
              <a:rPr lang="en-US" sz="2000" b="1">
                <a:solidFill>
                  <a:srgbClr val="25F6FB"/>
                </a:solidFill>
              </a:rPr>
              <a:t>F</a:t>
            </a:r>
            <a:r>
              <a:rPr lang="en-US" sz="2000" b="1" baseline="-25000">
                <a:solidFill>
                  <a:srgbClr val="25F6FB"/>
                </a:solidFill>
              </a:rPr>
              <a:t>z </a:t>
            </a:r>
            <a:r>
              <a:rPr lang="en-US" sz="2000" b="1">
                <a:solidFill>
                  <a:srgbClr val="25F6FB"/>
                </a:solidFill>
              </a:rPr>
              <a:t>= 1</a:t>
            </a:r>
          </a:p>
          <a:p>
            <a:endParaRPr lang="en-US" sz="2000" b="1">
              <a:solidFill>
                <a:srgbClr val="25F6FB"/>
              </a:solidFill>
            </a:endParaRPr>
          </a:p>
          <a:p>
            <a:r>
              <a:rPr lang="en-US" sz="2000" b="1">
                <a:solidFill>
                  <a:srgbClr val="25F6FB"/>
                </a:solidFill>
              </a:rPr>
              <a:t>tangent plane :</a:t>
            </a:r>
            <a:r>
              <a:rPr lang="en-US" sz="2000" b="1"/>
              <a:t>        </a:t>
            </a:r>
            <a:r>
              <a:rPr lang="en-US" sz="2000" b="1">
                <a:solidFill>
                  <a:srgbClr val="FC9320"/>
                </a:solidFill>
              </a:rPr>
              <a:t>34(x - 3) – 31(y+1) + (z - 6) = 0 </a:t>
            </a:r>
          </a:p>
          <a:p>
            <a:endParaRPr lang="en-US" sz="2000" b="1">
              <a:solidFill>
                <a:srgbClr val="FC9320"/>
              </a:solidFill>
            </a:endParaRPr>
          </a:p>
          <a:p>
            <a:r>
              <a:rPr lang="en-US" sz="2000" b="1">
                <a:solidFill>
                  <a:srgbClr val="25F6FB"/>
                </a:solidFill>
              </a:rPr>
              <a:t>normal line :</a:t>
            </a:r>
            <a:r>
              <a:rPr lang="en-US" sz="2000" b="1"/>
              <a:t> </a:t>
            </a:r>
            <a:r>
              <a:rPr lang="en-US" sz="2000" b="1">
                <a:solidFill>
                  <a:srgbClr val="FC9320"/>
                </a:solidFill>
              </a:rPr>
              <a:t>        (x - 3) / 34= (y + 1) / (-31) = (z - 6)</a:t>
            </a:r>
          </a:p>
        </p:txBody>
      </p:sp>
      <p:sp>
        <p:nvSpPr>
          <p:cNvPr id="18440" name="WordArt 8"/>
          <p:cNvSpPr>
            <a:spLocks noChangeArrowheads="1" noChangeShapeType="1" noTextEdit="1"/>
          </p:cNvSpPr>
          <p:nvPr/>
        </p:nvSpPr>
        <p:spPr bwMode="auto">
          <a:xfrm>
            <a:off x="304800" y="381000"/>
            <a:ext cx="7229475" cy="1295400"/>
          </a:xfrm>
          <a:prstGeom prst="rect">
            <a:avLst/>
          </a:prstGeom>
        </p:spPr>
        <p:txBody>
          <a:bodyPr wrap="none" fromWordArt="1">
            <a:prstTxWarp prst="textFadeDown">
              <a:avLst>
                <a:gd name="adj" fmla="val 4412"/>
              </a:avLst>
            </a:prstTxWarp>
          </a:bodyPr>
          <a:lstStyle/>
          <a:p>
            <a:pPr algn="ctr"/>
            <a:r>
              <a:rPr lang="en-US" sz="3600" b="1" kern="10" spc="720" dirty="0">
                <a:ln w="9525">
                  <a:noFill/>
                  <a:round/>
                  <a:headEnd/>
                  <a:tailEnd/>
                </a:ln>
                <a:gradFill rotWithShape="0">
                  <a:gsLst>
                    <a:gs pos="0">
                      <a:srgbClr val="CCFF33">
                        <a:alpha val="59000"/>
                      </a:srgbClr>
                    </a:gs>
                    <a:gs pos="100000">
                      <a:srgbClr val="FF9999"/>
                    </a:gs>
                  </a:gsLst>
                  <a:path path="rect">
                    <a:fillToRect l="50000" t="50000" r="50000" b="50000"/>
                  </a:path>
                </a:gradFill>
                <a:effectLst>
                  <a:outerShdw dist="45791" dir="3378596" algn="ctr" rotWithShape="0">
                    <a:srgbClr val="4D4D4D">
                      <a:alpha val="80000"/>
                    </a:srgbClr>
                  </a:outerShdw>
                </a:effectLst>
                <a:latin typeface="Verdana"/>
              </a:rPr>
              <a:t>Equation of Tangent </a:t>
            </a:r>
            <a:r>
              <a:rPr lang="en-US" sz="3600" b="1" kern="10" spc="720" dirty="0" smtClean="0">
                <a:ln w="9525">
                  <a:noFill/>
                  <a:round/>
                  <a:headEnd/>
                  <a:tailEnd/>
                </a:ln>
                <a:gradFill rotWithShape="0">
                  <a:gsLst>
                    <a:gs pos="0">
                      <a:srgbClr val="CCFF33">
                        <a:alpha val="59000"/>
                      </a:srgbClr>
                    </a:gs>
                    <a:gs pos="100000">
                      <a:srgbClr val="FF9999"/>
                    </a:gs>
                  </a:gsLst>
                  <a:path path="rect">
                    <a:fillToRect l="50000" t="50000" r="50000" b="50000"/>
                  </a:path>
                </a:gradFill>
                <a:effectLst>
                  <a:outerShdw dist="45791" dir="3378596" algn="ctr" rotWithShape="0">
                    <a:srgbClr val="4D4D4D">
                      <a:alpha val="80000"/>
                    </a:srgbClr>
                  </a:outerShdw>
                </a:effectLst>
                <a:latin typeface="Verdana"/>
              </a:rPr>
              <a:t>Line </a:t>
            </a:r>
            <a:endParaRPr lang="en-US" sz="3600" b="1" kern="10" spc="720" dirty="0">
              <a:ln w="9525">
                <a:noFill/>
                <a:round/>
                <a:headEnd/>
                <a:tailEnd/>
              </a:ln>
              <a:gradFill rotWithShape="0">
                <a:gsLst>
                  <a:gs pos="0">
                    <a:srgbClr val="CCFF33">
                      <a:alpha val="59000"/>
                    </a:srgbClr>
                  </a:gs>
                  <a:gs pos="100000">
                    <a:srgbClr val="FF9999"/>
                  </a:gs>
                </a:gsLst>
                <a:path path="rect">
                  <a:fillToRect l="50000" t="50000" r="50000" b="50000"/>
                </a:path>
              </a:gradFill>
              <a:effectLst>
                <a:outerShdw dist="45791" dir="3378596" algn="ctr" rotWithShape="0">
                  <a:srgbClr val="4D4D4D">
                    <a:alpha val="80000"/>
                  </a:srgbClr>
                </a:outerShdw>
              </a:effectLst>
              <a:latin typeface="Verdana"/>
            </a:endParaRPr>
          </a:p>
          <a:p>
            <a:pPr algn="ctr"/>
            <a:r>
              <a:rPr lang="en-US" sz="3600" b="1" kern="10" spc="720" dirty="0">
                <a:ln w="9525">
                  <a:noFill/>
                  <a:round/>
                  <a:headEnd/>
                  <a:tailEnd/>
                </a:ln>
                <a:gradFill rotWithShape="0">
                  <a:gsLst>
                    <a:gs pos="0">
                      <a:srgbClr val="CCFF33">
                        <a:alpha val="59000"/>
                      </a:srgbClr>
                    </a:gs>
                    <a:gs pos="100000">
                      <a:srgbClr val="FF9999"/>
                    </a:gs>
                  </a:gsLst>
                  <a:path path="rect">
                    <a:fillToRect l="50000" t="50000" r="50000" b="50000"/>
                  </a:path>
                </a:gradFill>
                <a:effectLst>
                  <a:outerShdw dist="45791" dir="3378596" algn="ctr" rotWithShape="0">
                    <a:srgbClr val="4D4D4D">
                      <a:alpha val="80000"/>
                    </a:srgbClr>
                  </a:outerShdw>
                </a:effectLst>
                <a:latin typeface="Verdana"/>
              </a:rPr>
              <a:t>and Normal </a:t>
            </a:r>
            <a:r>
              <a:rPr lang="en-US" sz="3600" b="1" kern="10" spc="720" dirty="0" smtClean="0">
                <a:ln w="9525">
                  <a:noFill/>
                  <a:round/>
                  <a:headEnd/>
                  <a:tailEnd/>
                </a:ln>
                <a:gradFill rotWithShape="0">
                  <a:gsLst>
                    <a:gs pos="0">
                      <a:srgbClr val="CCFF33">
                        <a:alpha val="59000"/>
                      </a:srgbClr>
                    </a:gs>
                    <a:gs pos="100000">
                      <a:srgbClr val="FF9999"/>
                    </a:gs>
                  </a:gsLst>
                  <a:path path="rect">
                    <a:fillToRect l="50000" t="50000" r="50000" b="50000"/>
                  </a:path>
                </a:gradFill>
                <a:effectLst>
                  <a:outerShdw dist="45791" dir="3378596" algn="ctr" rotWithShape="0">
                    <a:srgbClr val="4D4D4D">
                      <a:alpha val="80000"/>
                    </a:srgbClr>
                  </a:outerShdw>
                </a:effectLst>
                <a:latin typeface="Verdana"/>
              </a:rPr>
              <a:t>Plane </a:t>
            </a:r>
            <a:r>
              <a:rPr lang="en-US" sz="3600" b="1" kern="10" spc="720" dirty="0">
                <a:ln w="9525">
                  <a:noFill/>
                  <a:round/>
                  <a:headEnd/>
                  <a:tailEnd/>
                </a:ln>
                <a:gradFill rotWithShape="0">
                  <a:gsLst>
                    <a:gs pos="0">
                      <a:srgbClr val="CCFF33">
                        <a:alpha val="59000"/>
                      </a:srgbClr>
                    </a:gs>
                    <a:gs pos="100000">
                      <a:srgbClr val="FF9999"/>
                    </a:gs>
                  </a:gsLst>
                  <a:path path="rect">
                    <a:fillToRect l="50000" t="50000" r="50000" b="50000"/>
                  </a:path>
                </a:gradFill>
                <a:effectLst>
                  <a:outerShdw dist="45791" dir="3378596" algn="ctr" rotWithShape="0">
                    <a:srgbClr val="4D4D4D">
                      <a:alpha val="80000"/>
                    </a:srgbClr>
                  </a:outerShdw>
                </a:effectLst>
                <a:latin typeface="Verdana"/>
              </a:rPr>
              <a:t>to a surface</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ChangeArrowheads="1"/>
          </p:cNvSpPr>
          <p:nvPr/>
        </p:nvSpPr>
        <p:spPr bwMode="auto">
          <a:xfrm>
            <a:off x="457200" y="228600"/>
            <a:ext cx="8361709"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kumimoji="0" lang="en-PH" sz="2800" b="1" u="none" strike="noStrike" cap="none" normalizeH="0" baseline="0" dirty="0" smtClean="0">
                <a:ln>
                  <a:noFill/>
                </a:ln>
                <a:solidFill>
                  <a:schemeClr val="tx1"/>
                </a:solidFill>
                <a:effectLst/>
                <a:latin typeface="HoratioDLig" pitchFamily="34" charset="0"/>
                <a:ea typeface="Calibri" pitchFamily="34" charset="0"/>
                <a:cs typeface="Times New Roman" pitchFamily="18" charset="0"/>
              </a:rPr>
              <a:t>EXAMPLES</a:t>
            </a:r>
            <a:r>
              <a:rPr kumimoji="0" lang="en-PH" sz="2800" b="1" u="none" strike="noStrike" cap="none" normalizeH="0" dirty="0" smtClean="0">
                <a:ln>
                  <a:noFill/>
                </a:ln>
                <a:solidFill>
                  <a:schemeClr val="tx1"/>
                </a:solidFill>
                <a:effectLst/>
                <a:latin typeface="HoratioDLig" pitchFamily="34" charset="0"/>
                <a:ea typeface="Calibri" pitchFamily="34" charset="0"/>
                <a:cs typeface="Times New Roman" pitchFamily="18" charset="0"/>
              </a:rPr>
              <a:t> OF HIGHER-ORDER PARTIAL DERIVATIVES</a:t>
            </a:r>
            <a:endParaRPr lang="en-PH" sz="3600" b="1" dirty="0" smtClean="0">
              <a:latin typeface="Freehand591 BT" pitchFamily="66" charset="0"/>
              <a:ea typeface="Calibri" pitchFamily="34" charset="0"/>
              <a:cs typeface="Times New Roman" pitchFamily="18" charset="0"/>
            </a:endParaRPr>
          </a:p>
          <a:p>
            <a:pPr lvl="1" algn="ctr" fontAlgn="base">
              <a:spcBef>
                <a:spcPct val="0"/>
              </a:spcBef>
              <a:spcAft>
                <a:spcPct val="0"/>
              </a:spcAft>
            </a:pPr>
            <a:endParaRPr lang="en-PH" sz="3600" dirty="0">
              <a:latin typeface="Freehand591 BT" pitchFamily="66" charset="0"/>
              <a:ea typeface="Calibri" pitchFamily="34" charset="0"/>
              <a:cs typeface="Times New Roman" pitchFamily="18" charset="0"/>
            </a:endParaRPr>
          </a:p>
          <a:p>
            <a:pPr lvl="1" algn="ctr" fontAlgn="base">
              <a:spcBef>
                <a:spcPct val="0"/>
              </a:spcBef>
              <a:spcAft>
                <a:spcPct val="0"/>
              </a:spcAft>
            </a:pPr>
            <a:r>
              <a:rPr lang="en-PH" sz="3600" dirty="0" smtClean="0">
                <a:latin typeface="Freehand591 BT" pitchFamily="66" charset="0"/>
                <a:ea typeface="Calibri" pitchFamily="34" charset="0"/>
                <a:cs typeface="Times New Roman" pitchFamily="18" charset="0"/>
              </a:rPr>
              <a:t>Let </a:t>
            </a:r>
            <a:r>
              <a:rPr lang="en-PH" sz="4400" b="1" dirty="0">
                <a:latin typeface="Freehand591 BT" pitchFamily="66" charset="0"/>
                <a:ea typeface="Calibri" pitchFamily="34" charset="0"/>
                <a:cs typeface="Times New Roman" pitchFamily="18" charset="0"/>
              </a:rPr>
              <a:t>f(</a:t>
            </a:r>
            <a:r>
              <a:rPr lang="en-PH" sz="4400" b="1" dirty="0" err="1">
                <a:latin typeface="Freehand591 BT" pitchFamily="66" charset="0"/>
                <a:ea typeface="Calibri" pitchFamily="34" charset="0"/>
                <a:cs typeface="Times New Roman" pitchFamily="18" charset="0"/>
              </a:rPr>
              <a:t>x,y</a:t>
            </a:r>
            <a:r>
              <a:rPr lang="en-PH" sz="4400" b="1" dirty="0">
                <a:latin typeface="Freehand591 BT" pitchFamily="66" charset="0"/>
                <a:ea typeface="Calibri" pitchFamily="34" charset="0"/>
                <a:cs typeface="Times New Roman" pitchFamily="18" charset="0"/>
              </a:rPr>
              <a:t>)=y</a:t>
            </a:r>
            <a:r>
              <a:rPr lang="en-PH" sz="4400" b="1" baseline="30000" dirty="0">
                <a:latin typeface="Freehand591 BT" pitchFamily="66" charset="0"/>
                <a:ea typeface="Calibri" pitchFamily="34" charset="0"/>
                <a:cs typeface="Times New Roman" pitchFamily="18" charset="0"/>
              </a:rPr>
              <a:t>2</a:t>
            </a:r>
            <a:r>
              <a:rPr lang="en-PH" sz="4400" b="1" dirty="0">
                <a:latin typeface="Freehand591 BT" pitchFamily="66" charset="0"/>
                <a:ea typeface="Calibri" pitchFamily="34" charset="0"/>
                <a:cs typeface="Times New Roman" pitchFamily="18" charset="0"/>
              </a:rPr>
              <a:t>e</a:t>
            </a:r>
            <a:r>
              <a:rPr lang="en-PH" sz="4400" b="1" baseline="30000" dirty="0">
                <a:latin typeface="Freehand591 BT" pitchFamily="66" charset="0"/>
                <a:ea typeface="Calibri" pitchFamily="34" charset="0"/>
                <a:cs typeface="Times New Roman" pitchFamily="18" charset="0"/>
              </a:rPr>
              <a:t>x</a:t>
            </a:r>
            <a:r>
              <a:rPr lang="en-PH" sz="4400" b="1" dirty="0">
                <a:latin typeface="Freehand591 BT" pitchFamily="66" charset="0"/>
                <a:ea typeface="Calibri" pitchFamily="34" charset="0"/>
                <a:cs typeface="Times New Roman" pitchFamily="18" charset="0"/>
              </a:rPr>
              <a:t>+y</a:t>
            </a:r>
            <a:r>
              <a:rPr lang="en-PH" sz="3600" dirty="0">
                <a:latin typeface="Freehand591 BT" pitchFamily="66" charset="0"/>
                <a:ea typeface="Calibri" pitchFamily="34" charset="0"/>
                <a:cs typeface="Times New Roman" pitchFamily="18" charset="0"/>
              </a:rPr>
              <a:t>. Find </a:t>
            </a:r>
            <a:r>
              <a:rPr lang="en-PH" sz="4400" dirty="0">
                <a:latin typeface="Freehand591 BT" pitchFamily="66" charset="0"/>
                <a:ea typeface="Calibri" pitchFamily="34" charset="0"/>
                <a:cs typeface="Times New Roman" pitchFamily="18" charset="0"/>
              </a:rPr>
              <a:t>f</a:t>
            </a:r>
            <a:r>
              <a:rPr lang="en-PH" sz="4400" baseline="-25000" dirty="0">
                <a:latin typeface="Freehand591 BT" pitchFamily="66" charset="0"/>
                <a:ea typeface="Calibri" pitchFamily="34" charset="0"/>
                <a:cs typeface="Times New Roman" pitchFamily="18" charset="0"/>
              </a:rPr>
              <a:t>xyy</a:t>
            </a:r>
            <a:endParaRPr lang="en-PH" sz="3600" baseline="-25000" dirty="0">
              <a:latin typeface="Freehand591 BT" pitchFamily="66" charset="0"/>
              <a:ea typeface="Calibri" pitchFamily="34" charset="0"/>
              <a:cs typeface="Times New Roman" pitchFamily="18" charset="0"/>
            </a:endParaRPr>
          </a:p>
        </p:txBody>
      </p:sp>
      <p:sp>
        <p:nvSpPr>
          <p:cNvPr id="5" name="Rectangle 10"/>
          <p:cNvSpPr>
            <a:spLocks noChangeArrowheads="1"/>
          </p:cNvSpPr>
          <p:nvPr/>
        </p:nvSpPr>
        <p:spPr bwMode="auto">
          <a:xfrm>
            <a:off x="609600" y="3505200"/>
            <a:ext cx="117348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PH" sz="2400" b="0" i="1" u="none" strike="noStrike" cap="none" normalizeH="0" baseline="0" dirty="0" smtClean="0">
                <a:ln>
                  <a:noFill/>
                </a:ln>
                <a:solidFill>
                  <a:schemeClr val="tx1"/>
                </a:solidFill>
                <a:effectLst/>
                <a:latin typeface="Freehand591 BT" pitchFamily="66" charset="0"/>
                <a:ea typeface="Times New Roman" pitchFamily="18" charset="0"/>
                <a:cs typeface="Times New Roman" pitchFamily="18" charset="0"/>
              </a:rPr>
              <a:t>ANS:</a:t>
            </a:r>
            <a:endParaRPr kumimoji="0" lang="en-PH"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1638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PH"/>
          </a:p>
        </p:txBody>
      </p:sp>
      <p:pic>
        <p:nvPicPr>
          <p:cNvPr id="1638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276600" y="4419600"/>
            <a:ext cx="2889763" cy="904875"/>
          </a:xfrm>
          <a:prstGeom prst="rect">
            <a:avLst/>
          </a:prstGeom>
          <a:noFill/>
        </p:spPr>
      </p:pic>
      <p:sp>
        <p:nvSpPr>
          <p:cNvPr id="16387" name="Rectangle 3"/>
          <p:cNvSpPr>
            <a:spLocks noChangeArrowheads="1"/>
          </p:cNvSpPr>
          <p:nvPr/>
        </p:nvSpPr>
        <p:spPr bwMode="auto">
          <a:xfrm>
            <a:off x="0" y="752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914400" y="3200400"/>
            <a:ext cx="3453215" cy="1021112"/>
          </a:xfrm>
          <a:prstGeom prst="rect">
            <a:avLst/>
          </a:prstGeom>
          <a:noFill/>
        </p:spPr>
      </p:pic>
      <p:pic>
        <p:nvPicPr>
          <p:cNvPr id="102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914400" y="4724400"/>
            <a:ext cx="2023658" cy="1095375"/>
          </a:xfrm>
          <a:prstGeom prst="rect">
            <a:avLst/>
          </a:prstGeom>
          <a:noFill/>
        </p:spPr>
      </p:pic>
      <p:pic>
        <p:nvPicPr>
          <p:cNvPr id="1026" name="Picture 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021612" y="3171825"/>
            <a:ext cx="3360388" cy="1095375"/>
          </a:xfrm>
          <a:prstGeom prst="rect">
            <a:avLst/>
          </a:prstGeom>
          <a:noFill/>
        </p:spPr>
      </p:pic>
      <p:pic>
        <p:nvPicPr>
          <p:cNvPr id="1025" name="Picture 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003047" y="4724400"/>
            <a:ext cx="3378953" cy="1095375"/>
          </a:xfrm>
          <a:prstGeom prst="rect">
            <a:avLst/>
          </a:prstGeom>
          <a:noFill/>
        </p:spPr>
      </p:pic>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PH"/>
          </a:p>
        </p:txBody>
      </p:sp>
      <p:sp>
        <p:nvSpPr>
          <p:cNvPr id="1030" name="Rectangle 6"/>
          <p:cNvSpPr>
            <a:spLocks noChangeArrowheads="1"/>
          </p:cNvSpPr>
          <p:nvPr/>
        </p:nvSpPr>
        <p:spPr bwMode="auto">
          <a:xfrm>
            <a:off x="0" y="523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PH" sz="1800" b="0" i="0" u="none" strike="noStrike" cap="none" normalizeH="0" baseline="0" smtClean="0">
                <a:ln>
                  <a:noFill/>
                </a:ln>
                <a:solidFill>
                  <a:schemeClr val="tx1"/>
                </a:solidFill>
                <a:effectLst/>
                <a:latin typeface="Arial" pitchFamily="34" charset="0"/>
                <a:cs typeface="Arial" pitchFamily="34" charset="0"/>
              </a:rPr>
              <a:t/>
            </a:r>
            <a:br>
              <a:rPr kumimoji="0" lang="en-PH" sz="1800" b="0" i="0" u="none" strike="noStrike" cap="none" normalizeH="0" baseline="0" smtClean="0">
                <a:ln>
                  <a:noFill/>
                </a:ln>
                <a:solidFill>
                  <a:schemeClr val="tx1"/>
                </a:solidFill>
                <a:effectLst/>
                <a:latin typeface="Arial" pitchFamily="34" charset="0"/>
                <a:cs typeface="Arial" pitchFamily="34" charset="0"/>
              </a:rPr>
            </a:br>
            <a:r>
              <a:rPr kumimoji="0" lang="en-PH" sz="1800" b="0" i="0" u="none" strike="noStrike" cap="none" normalizeH="0" baseline="0" smtClean="0">
                <a:ln>
                  <a:noFill/>
                </a:ln>
                <a:solidFill>
                  <a:schemeClr val="tx1"/>
                </a:solidFill>
                <a:effectLst/>
                <a:latin typeface="Arial" pitchFamily="34" charset="0"/>
                <a:cs typeface="Arial" pitchFamily="34" charset="0"/>
              </a:rPr>
              <a:t/>
            </a:r>
            <a:br>
              <a:rPr kumimoji="0" lang="en-PH" sz="1800" b="0" i="0" u="none" strike="noStrike" cap="none" normalizeH="0" baseline="0" smtClean="0">
                <a:ln>
                  <a:noFill/>
                </a:ln>
                <a:solidFill>
                  <a:schemeClr val="tx1"/>
                </a:solidFill>
                <a:effectLst/>
                <a:latin typeface="Arial" pitchFamily="34" charset="0"/>
                <a:cs typeface="Arial" pitchFamily="34" charset="0"/>
              </a:rPr>
            </a:br>
            <a:endParaRPr kumimoji="0" lang="en-PH" sz="1800" b="0" i="0" u="none" strike="noStrike" cap="none" normalizeH="0" baseline="0" smtClean="0">
              <a:ln>
                <a:noFill/>
              </a:ln>
              <a:solidFill>
                <a:schemeClr val="tx1"/>
              </a:solidFill>
              <a:effectLst/>
              <a:latin typeface="Arial" pitchFamily="34" charset="0"/>
              <a:cs typeface="Arial" pitchFamily="34" charset="0"/>
            </a:endParaRPr>
          </a:p>
        </p:txBody>
      </p:sp>
      <p:sp>
        <p:nvSpPr>
          <p:cNvPr id="1031" name="Rectangle 7"/>
          <p:cNvSpPr>
            <a:spLocks noChangeArrowheads="1"/>
          </p:cNvSpPr>
          <p:nvPr/>
        </p:nvSpPr>
        <p:spPr bwMode="auto">
          <a:xfrm>
            <a:off x="0" y="1085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PH" sz="1800" b="0" i="0" u="none" strike="noStrike" cap="none" normalizeH="0" baseline="0" smtClean="0">
                <a:ln>
                  <a:noFill/>
                </a:ln>
                <a:solidFill>
                  <a:schemeClr val="tx1"/>
                </a:solidFill>
                <a:effectLst/>
                <a:latin typeface="Arial" pitchFamily="34" charset="0"/>
                <a:cs typeface="Arial" pitchFamily="34" charset="0"/>
              </a:rPr>
              <a:t/>
            </a:r>
            <a:br>
              <a:rPr kumimoji="0" lang="en-PH" sz="1800" b="0" i="0" u="none" strike="noStrike" cap="none" normalizeH="0" baseline="0" smtClean="0">
                <a:ln>
                  <a:noFill/>
                </a:ln>
                <a:solidFill>
                  <a:schemeClr val="tx1"/>
                </a:solidFill>
                <a:effectLst/>
                <a:latin typeface="Arial" pitchFamily="34" charset="0"/>
                <a:cs typeface="Arial" pitchFamily="34" charset="0"/>
              </a:rPr>
            </a:br>
            <a:r>
              <a:rPr kumimoji="0" lang="en-PH" sz="1800" b="0" i="0" u="none" strike="noStrike" cap="none" normalizeH="0" baseline="0" smtClean="0">
                <a:ln>
                  <a:noFill/>
                </a:ln>
                <a:solidFill>
                  <a:schemeClr val="tx1"/>
                </a:solidFill>
                <a:effectLst/>
                <a:latin typeface="Arial" pitchFamily="34" charset="0"/>
                <a:cs typeface="Arial" pitchFamily="34" charset="0"/>
              </a:rPr>
              <a:t/>
            </a:r>
            <a:br>
              <a:rPr kumimoji="0" lang="en-PH" sz="1800" b="0" i="0" u="none" strike="noStrike" cap="none" normalizeH="0" baseline="0" smtClean="0">
                <a:ln>
                  <a:noFill/>
                </a:ln>
                <a:solidFill>
                  <a:schemeClr val="tx1"/>
                </a:solidFill>
                <a:effectLst/>
                <a:latin typeface="Arial" pitchFamily="34" charset="0"/>
                <a:cs typeface="Arial" pitchFamily="34" charset="0"/>
              </a:rPr>
            </a:br>
            <a:endParaRPr kumimoji="0" lang="en-PH" sz="1800" b="0" i="0" u="none" strike="noStrike" cap="none" normalizeH="0" baseline="0" smtClean="0">
              <a:ln>
                <a:noFill/>
              </a:ln>
              <a:solidFill>
                <a:schemeClr val="tx1"/>
              </a:solidFill>
              <a:effectLst/>
              <a:latin typeface="Arial" pitchFamily="34" charset="0"/>
              <a:cs typeface="Arial" pitchFamily="34" charset="0"/>
            </a:endParaRPr>
          </a:p>
        </p:txBody>
      </p:sp>
      <p:sp>
        <p:nvSpPr>
          <p:cNvPr id="1032" name="Rectangle 8"/>
          <p:cNvSpPr>
            <a:spLocks noChangeArrowheads="1"/>
          </p:cNvSpPr>
          <p:nvPr/>
        </p:nvSpPr>
        <p:spPr bwMode="auto">
          <a:xfrm>
            <a:off x="0" y="1647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PH" sz="1800" b="0" i="0" u="none" strike="noStrike" cap="none" normalizeH="0" baseline="0" smtClean="0">
                <a:ln>
                  <a:noFill/>
                </a:ln>
                <a:solidFill>
                  <a:schemeClr val="tx1"/>
                </a:solidFill>
                <a:effectLst/>
                <a:latin typeface="Arial" pitchFamily="34" charset="0"/>
                <a:cs typeface="Arial" pitchFamily="34" charset="0"/>
              </a:rPr>
              <a:t/>
            </a:r>
            <a:br>
              <a:rPr kumimoji="0" lang="en-PH" sz="1800" b="0" i="0" u="none" strike="noStrike" cap="none" normalizeH="0" baseline="0" smtClean="0">
                <a:ln>
                  <a:noFill/>
                </a:ln>
                <a:solidFill>
                  <a:schemeClr val="tx1"/>
                </a:solidFill>
                <a:effectLst/>
                <a:latin typeface="Arial" pitchFamily="34" charset="0"/>
                <a:cs typeface="Arial" pitchFamily="34" charset="0"/>
              </a:rPr>
            </a:br>
            <a:r>
              <a:rPr kumimoji="0" lang="en-PH" sz="1800" b="0" i="0" u="none" strike="noStrike" cap="none" normalizeH="0" baseline="0" smtClean="0">
                <a:ln>
                  <a:noFill/>
                </a:ln>
                <a:solidFill>
                  <a:schemeClr val="tx1"/>
                </a:solidFill>
                <a:effectLst/>
                <a:latin typeface="Arial" pitchFamily="34" charset="0"/>
                <a:cs typeface="Arial" pitchFamily="34" charset="0"/>
              </a:rPr>
              <a:t/>
            </a:r>
            <a:br>
              <a:rPr kumimoji="0" lang="en-PH" sz="1800" b="0" i="0" u="none" strike="noStrike" cap="none" normalizeH="0" baseline="0" smtClean="0">
                <a:ln>
                  <a:noFill/>
                </a:ln>
                <a:solidFill>
                  <a:schemeClr val="tx1"/>
                </a:solidFill>
                <a:effectLst/>
                <a:latin typeface="Arial" pitchFamily="34" charset="0"/>
                <a:cs typeface="Arial" pitchFamily="34" charset="0"/>
              </a:rPr>
            </a:br>
            <a:endParaRPr kumimoji="0" lang="en-PH" sz="1800" b="0" i="0" u="none" strike="noStrike" cap="none" normalizeH="0" baseline="0" smtClean="0">
              <a:ln>
                <a:noFill/>
              </a:ln>
              <a:solidFill>
                <a:schemeClr val="tx1"/>
              </a:solidFill>
              <a:effectLst/>
              <a:latin typeface="Arial" pitchFamily="34" charset="0"/>
              <a:cs typeface="Arial" pitchFamily="34" charset="0"/>
            </a:endParaRPr>
          </a:p>
        </p:txBody>
      </p:sp>
      <p:sp>
        <p:nvSpPr>
          <p:cNvPr id="1033" name="Rectangle 9"/>
          <p:cNvSpPr>
            <a:spLocks noChangeArrowheads="1"/>
          </p:cNvSpPr>
          <p:nvPr/>
        </p:nvSpPr>
        <p:spPr bwMode="auto">
          <a:xfrm>
            <a:off x="0" y="22098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PH" sz="1800" b="0" i="0" u="none" strike="noStrike" cap="none" normalizeH="0" baseline="0" smtClean="0">
                <a:ln>
                  <a:noFill/>
                </a:ln>
                <a:solidFill>
                  <a:schemeClr val="tx1"/>
                </a:solidFill>
                <a:effectLst/>
                <a:latin typeface="Arial" pitchFamily="34" charset="0"/>
                <a:cs typeface="Arial" pitchFamily="34" charset="0"/>
              </a:rPr>
              <a:t/>
            </a:r>
            <a:br>
              <a:rPr kumimoji="0" lang="en-PH" sz="1800" b="0" i="0" u="none" strike="noStrike" cap="none" normalizeH="0" baseline="0" smtClean="0">
                <a:ln>
                  <a:noFill/>
                </a:ln>
                <a:solidFill>
                  <a:schemeClr val="tx1"/>
                </a:solidFill>
                <a:effectLst/>
                <a:latin typeface="Arial" pitchFamily="34" charset="0"/>
                <a:cs typeface="Arial" pitchFamily="34" charset="0"/>
              </a:rPr>
            </a:br>
            <a:endParaRPr kumimoji="0" lang="en-PH" sz="1800" b="0" i="0" u="none" strike="noStrike" cap="none" normalizeH="0" baseline="0" smtClean="0">
              <a:ln>
                <a:noFill/>
              </a:ln>
              <a:solidFill>
                <a:schemeClr val="tx1"/>
              </a:solidFill>
              <a:effectLst/>
              <a:latin typeface="Arial" pitchFamily="34" charset="0"/>
              <a:cs typeface="Arial" pitchFamily="34" charset="0"/>
            </a:endParaRPr>
          </a:p>
        </p:txBody>
      </p:sp>
      <p:sp>
        <p:nvSpPr>
          <p:cNvPr id="1034" name="Rectangle 10"/>
          <p:cNvSpPr>
            <a:spLocks noChangeArrowheads="1"/>
          </p:cNvSpPr>
          <p:nvPr/>
        </p:nvSpPr>
        <p:spPr bwMode="auto">
          <a:xfrm>
            <a:off x="533400" y="2362200"/>
            <a:ext cx="117348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PH" sz="2400" b="0" i="1" u="none" strike="noStrike" cap="none" normalizeH="0" baseline="0" dirty="0" smtClean="0">
                <a:ln>
                  <a:noFill/>
                </a:ln>
                <a:solidFill>
                  <a:schemeClr val="tx1"/>
                </a:solidFill>
                <a:effectLst/>
                <a:latin typeface="Freehand591 BT" pitchFamily="66" charset="0"/>
                <a:ea typeface="Times New Roman" pitchFamily="18" charset="0"/>
                <a:cs typeface="Times New Roman" pitchFamily="18" charset="0"/>
              </a:rPr>
              <a:t>ANS:</a:t>
            </a:r>
            <a:endParaRPr kumimoji="0" lang="en-PH"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5" name="Rectangle 11"/>
          <p:cNvSpPr>
            <a:spLocks noChangeArrowheads="1"/>
          </p:cNvSpPr>
          <p:nvPr/>
        </p:nvSpPr>
        <p:spPr bwMode="auto">
          <a:xfrm>
            <a:off x="457200" y="457200"/>
            <a:ext cx="8361709"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PH" sz="3600" b="0" i="0" u="none" strike="noStrike" cap="none" normalizeH="0" baseline="0" dirty="0" smtClean="0">
                <a:ln>
                  <a:noFill/>
                </a:ln>
                <a:solidFill>
                  <a:schemeClr val="tx1"/>
                </a:solidFill>
                <a:effectLst/>
                <a:latin typeface="Freehand591 BT" pitchFamily="66" charset="0"/>
                <a:ea typeface="Calibri" pitchFamily="34" charset="0"/>
                <a:cs typeface="Times New Roman" pitchFamily="18" charset="0"/>
              </a:rPr>
              <a:t>Find the second-order partial derivatives of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PH" sz="4400" b="1" i="0" u="none" strike="noStrike" cap="none" normalizeH="0" baseline="0" dirty="0" smtClean="0">
                <a:ln>
                  <a:noFill/>
                </a:ln>
                <a:solidFill>
                  <a:schemeClr val="tx1"/>
                </a:solidFill>
                <a:effectLst/>
                <a:latin typeface="Freehand591 BT" pitchFamily="66" charset="0"/>
                <a:ea typeface="Calibri" pitchFamily="34" charset="0"/>
                <a:cs typeface="Times New Roman" pitchFamily="18" charset="0"/>
              </a:rPr>
              <a:t>f(</a:t>
            </a:r>
            <a:r>
              <a:rPr kumimoji="0" lang="en-PH" sz="4400" b="1" i="0" u="none" strike="noStrike" cap="none" normalizeH="0" baseline="0" dirty="0" err="1" smtClean="0">
                <a:ln>
                  <a:noFill/>
                </a:ln>
                <a:solidFill>
                  <a:schemeClr val="tx1"/>
                </a:solidFill>
                <a:effectLst/>
                <a:latin typeface="Freehand591 BT" pitchFamily="66" charset="0"/>
                <a:ea typeface="Calibri" pitchFamily="34" charset="0"/>
                <a:cs typeface="Times New Roman" pitchFamily="18" charset="0"/>
              </a:rPr>
              <a:t>x,y</a:t>
            </a:r>
            <a:r>
              <a:rPr kumimoji="0" lang="en-PH" sz="4400" b="1" i="0" u="none" strike="noStrike" cap="none" normalizeH="0" baseline="0" dirty="0" smtClean="0">
                <a:ln>
                  <a:noFill/>
                </a:ln>
                <a:solidFill>
                  <a:schemeClr val="tx1"/>
                </a:solidFill>
                <a:effectLst/>
                <a:latin typeface="Freehand591 BT" pitchFamily="66" charset="0"/>
                <a:ea typeface="Calibri" pitchFamily="34" charset="0"/>
                <a:cs typeface="Times New Roman" pitchFamily="18" charset="0"/>
              </a:rPr>
              <a:t>)=x</a:t>
            </a:r>
            <a:r>
              <a:rPr kumimoji="0" lang="en-PH" sz="4400" b="1" i="0" u="none" strike="noStrike" cap="none" normalizeH="0" baseline="30000" dirty="0" smtClean="0">
                <a:ln>
                  <a:noFill/>
                </a:ln>
                <a:solidFill>
                  <a:schemeClr val="tx1"/>
                </a:solidFill>
                <a:effectLst/>
                <a:latin typeface="Freehand591 BT" pitchFamily="66" charset="0"/>
                <a:ea typeface="Calibri" pitchFamily="34" charset="0"/>
                <a:cs typeface="Times New Roman" pitchFamily="18" charset="0"/>
              </a:rPr>
              <a:t>2</a:t>
            </a:r>
            <a:r>
              <a:rPr kumimoji="0" lang="en-PH" sz="4400" b="1" i="0" u="none" strike="noStrike" cap="none" normalizeH="0" baseline="0" dirty="0" smtClean="0">
                <a:ln>
                  <a:noFill/>
                </a:ln>
                <a:solidFill>
                  <a:schemeClr val="tx1"/>
                </a:solidFill>
                <a:effectLst/>
                <a:latin typeface="Freehand591 BT" pitchFamily="66" charset="0"/>
                <a:ea typeface="Calibri" pitchFamily="34" charset="0"/>
                <a:cs typeface="Times New Roman" pitchFamily="18" charset="0"/>
              </a:rPr>
              <a:t>y</a:t>
            </a:r>
            <a:r>
              <a:rPr kumimoji="0" lang="en-PH" sz="4400" b="1" i="0" u="none" strike="noStrike" cap="none" normalizeH="0" baseline="30000" dirty="0" smtClean="0">
                <a:ln>
                  <a:noFill/>
                </a:ln>
                <a:solidFill>
                  <a:schemeClr val="tx1"/>
                </a:solidFill>
                <a:effectLst/>
                <a:latin typeface="Freehand591 BT" pitchFamily="66" charset="0"/>
                <a:ea typeface="Calibri" pitchFamily="34" charset="0"/>
                <a:cs typeface="Times New Roman" pitchFamily="18" charset="0"/>
              </a:rPr>
              <a:t>3</a:t>
            </a:r>
            <a:r>
              <a:rPr kumimoji="0" lang="en-PH" sz="4400" b="1" i="0" u="none" strike="noStrike" cap="none" normalizeH="0" baseline="0" dirty="0" smtClean="0">
                <a:ln>
                  <a:noFill/>
                </a:ln>
                <a:solidFill>
                  <a:schemeClr val="tx1"/>
                </a:solidFill>
                <a:effectLst/>
                <a:latin typeface="Freehand591 BT" pitchFamily="66" charset="0"/>
                <a:ea typeface="Calibri" pitchFamily="34" charset="0"/>
                <a:cs typeface="Times New Roman" pitchFamily="18" charset="0"/>
              </a:rPr>
              <a:t>+x</a:t>
            </a:r>
            <a:r>
              <a:rPr kumimoji="0" lang="en-PH" sz="4400" b="1" i="0" u="none" strike="noStrike" cap="none" normalizeH="0" baseline="30000" dirty="0" smtClean="0">
                <a:ln>
                  <a:noFill/>
                </a:ln>
                <a:solidFill>
                  <a:schemeClr val="tx1"/>
                </a:solidFill>
                <a:effectLst/>
                <a:latin typeface="Freehand591 BT" pitchFamily="66" charset="0"/>
                <a:ea typeface="Calibri" pitchFamily="34" charset="0"/>
                <a:cs typeface="Times New Roman" pitchFamily="18" charset="0"/>
              </a:rPr>
              <a:t>4</a:t>
            </a:r>
            <a:endParaRPr kumimoji="0" lang="en-PH" sz="4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5914" y="2967335"/>
            <a:ext cx="8892179" cy="923330"/>
          </a:xfrm>
          <a:prstGeom prst="rect">
            <a:avLst/>
          </a:prstGeom>
          <a:noFill/>
        </p:spPr>
        <p:txBody>
          <a:bodyPr wrap="none" lIns="91440" tIns="45720" rIns="91440" bIns="45720">
            <a:spAutoFit/>
          </a:bodyPr>
          <a:lstStyle/>
          <a:p>
            <a:pPr algn="ctr"/>
            <a:r>
              <a:rPr lang="en-US" sz="5400" b="1" cap="none" spc="200" dirty="0" smtClean="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rPr>
              <a:t>MAXIMA AND MINIMA</a:t>
            </a:r>
            <a:endParaRPr lang="en-US" sz="54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Autofit/>
          </a:bodyPr>
          <a:lstStyle/>
          <a:p>
            <a:pPr>
              <a:buNone/>
            </a:pPr>
            <a:r>
              <a:rPr lang="en-PH" sz="2300" dirty="0" smtClean="0">
                <a:latin typeface="Times New Roman" pitchFamily="18" charset="0"/>
                <a:cs typeface="Times New Roman" pitchFamily="18" charset="0"/>
              </a:rPr>
              <a:t>Example: Find the relative </a:t>
            </a:r>
            <a:r>
              <a:rPr lang="en-PH" sz="2300" dirty="0" err="1" smtClean="0">
                <a:latin typeface="Times New Roman" pitchFamily="18" charset="0"/>
                <a:cs typeface="Times New Roman" pitchFamily="18" charset="0"/>
              </a:rPr>
              <a:t>extrema</a:t>
            </a:r>
            <a:r>
              <a:rPr lang="en-PH" sz="2300" dirty="0" smtClean="0">
                <a:latin typeface="Times New Roman" pitchFamily="18" charset="0"/>
                <a:cs typeface="Times New Roman" pitchFamily="18" charset="0"/>
              </a:rPr>
              <a:t> of the function.</a:t>
            </a:r>
          </a:p>
          <a:p>
            <a:pPr>
              <a:buNone/>
            </a:pPr>
            <a:r>
              <a:rPr lang="en-PH" sz="2300" dirty="0" smtClean="0">
                <a:latin typeface="Times New Roman" pitchFamily="18" charset="0"/>
                <a:cs typeface="Times New Roman" pitchFamily="18" charset="0"/>
              </a:rPr>
              <a:t>1.f(</a:t>
            </a:r>
            <a:r>
              <a:rPr lang="en-PH" sz="2300" dirty="0" err="1" smtClean="0">
                <a:latin typeface="Times New Roman" pitchFamily="18" charset="0"/>
                <a:cs typeface="Times New Roman" pitchFamily="18" charset="0"/>
              </a:rPr>
              <a:t>x,y</a:t>
            </a:r>
            <a:r>
              <a:rPr lang="en-PH" sz="2300" dirty="0" smtClean="0">
                <a:latin typeface="Times New Roman" pitchFamily="18" charset="0"/>
                <a:cs typeface="Times New Roman" pitchFamily="18" charset="0"/>
              </a:rPr>
              <a:t>)=6-x^2-4x-y^2</a:t>
            </a:r>
          </a:p>
          <a:p>
            <a:pPr>
              <a:buNone/>
            </a:pPr>
            <a:r>
              <a:rPr lang="en-PH" sz="2300" dirty="0" smtClean="0">
                <a:latin typeface="Times New Roman" pitchFamily="18" charset="0"/>
                <a:cs typeface="Times New Roman" pitchFamily="18" charset="0"/>
              </a:rPr>
              <a:t>Solution:</a:t>
            </a:r>
          </a:p>
          <a:p>
            <a:pPr>
              <a:buNone/>
            </a:pPr>
            <a:r>
              <a:rPr lang="en-PH" sz="2300" dirty="0" smtClean="0">
                <a:latin typeface="Times New Roman" pitchFamily="18" charset="0"/>
                <a:cs typeface="Times New Roman" pitchFamily="18" charset="0"/>
              </a:rPr>
              <a:t>(get the partial derivative) 	(Let </a:t>
            </a:r>
            <a:r>
              <a:rPr lang="en-PH" sz="2300" dirty="0" err="1" smtClean="0">
                <a:latin typeface="Times New Roman" pitchFamily="18" charset="0"/>
                <a:cs typeface="Times New Roman" pitchFamily="18" charset="0"/>
              </a:rPr>
              <a:t>fx</a:t>
            </a:r>
            <a:r>
              <a:rPr lang="en-PH" sz="2300" dirty="0" smtClean="0">
                <a:latin typeface="Times New Roman" pitchFamily="18" charset="0"/>
                <a:cs typeface="Times New Roman" pitchFamily="18" charset="0"/>
              </a:rPr>
              <a:t>=0 &amp; </a:t>
            </a:r>
            <a:r>
              <a:rPr lang="en-PH" sz="2300" dirty="0" err="1" smtClean="0">
                <a:latin typeface="Times New Roman" pitchFamily="18" charset="0"/>
                <a:cs typeface="Times New Roman" pitchFamily="18" charset="0"/>
              </a:rPr>
              <a:t>fy</a:t>
            </a:r>
            <a:r>
              <a:rPr lang="en-PH" sz="2300" dirty="0" smtClean="0">
                <a:latin typeface="Times New Roman" pitchFamily="18" charset="0"/>
                <a:cs typeface="Times New Roman" pitchFamily="18" charset="0"/>
              </a:rPr>
              <a:t>=0 to get the critical 					point)</a:t>
            </a:r>
          </a:p>
          <a:p>
            <a:pPr>
              <a:buNone/>
            </a:pPr>
            <a:r>
              <a:rPr lang="en-PH" sz="2300" dirty="0" err="1" smtClean="0">
                <a:latin typeface="Times New Roman" pitchFamily="18" charset="0"/>
                <a:cs typeface="Times New Roman" pitchFamily="18" charset="0"/>
              </a:rPr>
              <a:t>fx</a:t>
            </a:r>
            <a:r>
              <a:rPr lang="en-PH" sz="2300" dirty="0" smtClean="0">
                <a:latin typeface="Times New Roman" pitchFamily="18" charset="0"/>
                <a:cs typeface="Times New Roman" pitchFamily="18" charset="0"/>
              </a:rPr>
              <a:t>=-2x-4				</a:t>
            </a:r>
            <a:r>
              <a:rPr lang="en-PH" sz="2300" dirty="0" err="1" smtClean="0">
                <a:latin typeface="Times New Roman" pitchFamily="18" charset="0"/>
                <a:cs typeface="Times New Roman" pitchFamily="18" charset="0"/>
              </a:rPr>
              <a:t>2x-4</a:t>
            </a:r>
            <a:r>
              <a:rPr lang="en-PH" sz="2300" dirty="0" smtClean="0">
                <a:latin typeface="Times New Roman" pitchFamily="18" charset="0"/>
                <a:cs typeface="Times New Roman" pitchFamily="18" charset="0"/>
              </a:rPr>
              <a:t>=0	-2y=0</a:t>
            </a:r>
          </a:p>
          <a:p>
            <a:pPr>
              <a:buNone/>
            </a:pPr>
            <a:r>
              <a:rPr lang="en-PH" sz="2300" dirty="0" err="1" smtClean="0">
                <a:latin typeface="Times New Roman" pitchFamily="18" charset="0"/>
                <a:cs typeface="Times New Roman" pitchFamily="18" charset="0"/>
              </a:rPr>
              <a:t>fy</a:t>
            </a:r>
            <a:r>
              <a:rPr lang="en-PH" sz="2300" dirty="0" smtClean="0">
                <a:latin typeface="Times New Roman" pitchFamily="18" charset="0"/>
                <a:cs typeface="Times New Roman" pitchFamily="18" charset="0"/>
              </a:rPr>
              <a:t>=-2y				 x=-1	y=0	critical point(-2,0)</a:t>
            </a:r>
          </a:p>
          <a:p>
            <a:pPr>
              <a:buNone/>
            </a:pPr>
            <a:r>
              <a:rPr lang="en-PH" sz="2300" dirty="0" smtClean="0">
                <a:latin typeface="Times New Roman" pitchFamily="18" charset="0"/>
                <a:cs typeface="Times New Roman" pitchFamily="18" charset="0"/>
              </a:rPr>
              <a:t>(get the </a:t>
            </a:r>
            <a:r>
              <a:rPr lang="en-PH" sz="2300" dirty="0" err="1" smtClean="0">
                <a:latin typeface="Times New Roman" pitchFamily="18" charset="0"/>
                <a:cs typeface="Times New Roman" pitchFamily="18" charset="0"/>
              </a:rPr>
              <a:t>secod</a:t>
            </a:r>
            <a:r>
              <a:rPr lang="en-PH" sz="2300" dirty="0" smtClean="0">
                <a:latin typeface="Times New Roman" pitchFamily="18" charset="0"/>
                <a:cs typeface="Times New Roman" pitchFamily="18" charset="0"/>
              </a:rPr>
              <a:t> partial derivative)</a:t>
            </a:r>
          </a:p>
          <a:p>
            <a:pPr>
              <a:buNone/>
            </a:pPr>
            <a:r>
              <a:rPr lang="en-PH" sz="2300" dirty="0" smtClean="0">
                <a:latin typeface="Times New Roman" pitchFamily="18" charset="0"/>
                <a:cs typeface="Times New Roman" pitchFamily="18" charset="0"/>
              </a:rPr>
              <a:t>	</a:t>
            </a:r>
            <a:r>
              <a:rPr lang="en-PH" sz="2300" dirty="0" err="1" smtClean="0">
                <a:latin typeface="Times New Roman" pitchFamily="18" charset="0"/>
                <a:cs typeface="Times New Roman" pitchFamily="18" charset="0"/>
              </a:rPr>
              <a:t>fxx</a:t>
            </a:r>
            <a:r>
              <a:rPr lang="en-PH" sz="2300" dirty="0" smtClean="0">
                <a:latin typeface="Times New Roman" pitchFamily="18" charset="0"/>
                <a:cs typeface="Times New Roman" pitchFamily="18" charset="0"/>
              </a:rPr>
              <a:t>=-2	</a:t>
            </a:r>
            <a:r>
              <a:rPr lang="en-PH" sz="2300" dirty="0" err="1" smtClean="0">
                <a:latin typeface="Times New Roman" pitchFamily="18" charset="0"/>
                <a:cs typeface="Times New Roman" pitchFamily="18" charset="0"/>
              </a:rPr>
              <a:t>fyy</a:t>
            </a:r>
            <a:r>
              <a:rPr lang="en-PH" sz="2300" dirty="0" smtClean="0">
                <a:latin typeface="Times New Roman" pitchFamily="18" charset="0"/>
                <a:cs typeface="Times New Roman" pitchFamily="18" charset="0"/>
              </a:rPr>
              <a:t>=-2</a:t>
            </a:r>
          </a:p>
          <a:p>
            <a:pPr>
              <a:buNone/>
            </a:pPr>
            <a:r>
              <a:rPr lang="en-PH" sz="2300" dirty="0" smtClean="0">
                <a:latin typeface="Times New Roman" pitchFamily="18" charset="0"/>
                <a:cs typeface="Times New Roman" pitchFamily="18" charset="0"/>
              </a:rPr>
              <a:t>	</a:t>
            </a:r>
            <a:r>
              <a:rPr lang="en-PH" sz="2300" dirty="0" err="1" smtClean="0">
                <a:latin typeface="Times New Roman" pitchFamily="18" charset="0"/>
                <a:cs typeface="Times New Roman" pitchFamily="18" charset="0"/>
              </a:rPr>
              <a:t>fxy</a:t>
            </a:r>
            <a:r>
              <a:rPr lang="en-PH" sz="2300" dirty="0" smtClean="0">
                <a:latin typeface="Times New Roman" pitchFamily="18" charset="0"/>
                <a:cs typeface="Times New Roman" pitchFamily="18" charset="0"/>
              </a:rPr>
              <a:t>=0	</a:t>
            </a:r>
            <a:r>
              <a:rPr lang="en-PH" sz="2300" dirty="0" err="1" smtClean="0">
                <a:latin typeface="Times New Roman" pitchFamily="18" charset="0"/>
                <a:cs typeface="Times New Roman" pitchFamily="18" charset="0"/>
              </a:rPr>
              <a:t>fyx</a:t>
            </a:r>
            <a:r>
              <a:rPr lang="en-PH" sz="2300" dirty="0" smtClean="0">
                <a:latin typeface="Times New Roman" pitchFamily="18" charset="0"/>
                <a:cs typeface="Times New Roman" pitchFamily="18" charset="0"/>
              </a:rPr>
              <a:t>=0</a:t>
            </a:r>
          </a:p>
          <a:p>
            <a:pPr>
              <a:buNone/>
            </a:pPr>
            <a:endParaRPr lang="en-PH" sz="2300" dirty="0" smtClean="0">
              <a:latin typeface="Times New Roman" pitchFamily="18" charset="0"/>
              <a:cs typeface="Times New Roman" pitchFamily="18" charset="0"/>
            </a:endParaRPr>
          </a:p>
          <a:p>
            <a:pPr>
              <a:buNone/>
            </a:pPr>
            <a:r>
              <a:rPr lang="en-PH" sz="2300" dirty="0" smtClean="0">
                <a:latin typeface="Times New Roman" pitchFamily="18" charset="0"/>
                <a:cs typeface="Times New Roman" pitchFamily="18" charset="0"/>
              </a:rPr>
              <a:t> D(</a:t>
            </a:r>
            <a:r>
              <a:rPr lang="en-PH" sz="2300" dirty="0" err="1" smtClean="0">
                <a:latin typeface="Times New Roman" pitchFamily="18" charset="0"/>
                <a:cs typeface="Times New Roman" pitchFamily="18" charset="0"/>
              </a:rPr>
              <a:t>x,y</a:t>
            </a:r>
            <a:r>
              <a:rPr lang="en-PH" sz="2300" dirty="0" smtClean="0">
                <a:latin typeface="Times New Roman" pitchFamily="18" charset="0"/>
                <a:cs typeface="Times New Roman" pitchFamily="18" charset="0"/>
              </a:rPr>
              <a:t>)=</a:t>
            </a:r>
            <a:r>
              <a:rPr lang="en-PH" sz="2300" dirty="0" err="1" smtClean="0">
                <a:latin typeface="Times New Roman" pitchFamily="18" charset="0"/>
                <a:cs typeface="Times New Roman" pitchFamily="18" charset="0"/>
              </a:rPr>
              <a:t>fxxfyy</a:t>
            </a:r>
            <a:r>
              <a:rPr lang="en-PH" sz="2300" dirty="0" smtClean="0">
                <a:latin typeface="Times New Roman" pitchFamily="18" charset="0"/>
                <a:cs typeface="Times New Roman" pitchFamily="18" charset="0"/>
              </a:rPr>
              <a:t>-(</a:t>
            </a:r>
            <a:r>
              <a:rPr lang="en-PH" sz="2300" dirty="0" err="1" smtClean="0">
                <a:latin typeface="Times New Roman" pitchFamily="18" charset="0"/>
                <a:cs typeface="Times New Roman" pitchFamily="18" charset="0"/>
              </a:rPr>
              <a:t>fxy</a:t>
            </a:r>
            <a:r>
              <a:rPr lang="en-PH" sz="2300" dirty="0" smtClean="0">
                <a:latin typeface="Times New Roman" pitchFamily="18" charset="0"/>
                <a:cs typeface="Times New Roman" pitchFamily="18" charset="0"/>
              </a:rPr>
              <a:t>)^2</a:t>
            </a:r>
          </a:p>
          <a:p>
            <a:pPr>
              <a:buNone/>
            </a:pPr>
            <a:r>
              <a:rPr lang="en-PH" sz="2300" dirty="0" smtClean="0">
                <a:latin typeface="Times New Roman" pitchFamily="18" charset="0"/>
                <a:cs typeface="Times New Roman" pitchFamily="18" charset="0"/>
              </a:rPr>
              <a:t> D(-2,0)=(-2)(-2)-0=4&gt;0</a:t>
            </a:r>
          </a:p>
          <a:p>
            <a:pPr>
              <a:buNone/>
            </a:pPr>
            <a:r>
              <a:rPr lang="en-PH" sz="2300" dirty="0" smtClean="0">
                <a:latin typeface="Times New Roman" pitchFamily="18" charset="0"/>
                <a:cs typeface="Times New Roman" pitchFamily="18" charset="0"/>
              </a:rPr>
              <a:t>   Relative maximum at (-2,0)</a:t>
            </a:r>
            <a:endParaRPr lang="en-PH" sz="2300" dirty="0">
              <a:latin typeface="Times New Roman" pitchFamily="18" charset="0"/>
              <a:cs typeface="Times New Roman" pitchFamily="18"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20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20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20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2000"/>
                                        <p:tgtEl>
                                          <p:spTgt spid="3">
                                            <p:txEl>
                                              <p:pRg st="10" end="1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2000"/>
                                        <p:tgtEl>
                                          <p:spTgt spid="3">
                                            <p:txEl>
                                              <p:pRg st="11" end="1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animEffect transition="in" filter="fade">
                                      <p:cBhvr>
                                        <p:cTn id="40"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7500" lnSpcReduction="20000"/>
          </a:bodyPr>
          <a:lstStyle/>
          <a:p>
            <a:pPr>
              <a:buNone/>
            </a:pPr>
            <a:r>
              <a:rPr lang="en-PH" dirty="0" smtClean="0">
                <a:latin typeface="Times New Roman" pitchFamily="18" charset="0"/>
                <a:cs typeface="Times New Roman" pitchFamily="18" charset="0"/>
              </a:rPr>
              <a:t>2.f(</a:t>
            </a:r>
            <a:r>
              <a:rPr lang="en-PH" dirty="0" err="1" smtClean="0">
                <a:latin typeface="Times New Roman" pitchFamily="18" charset="0"/>
                <a:cs typeface="Times New Roman" pitchFamily="18" charset="0"/>
              </a:rPr>
              <a:t>x,y</a:t>
            </a:r>
            <a:r>
              <a:rPr lang="en-PH" dirty="0" smtClean="0">
                <a:latin typeface="Times New Roman" pitchFamily="18" charset="0"/>
                <a:cs typeface="Times New Roman" pitchFamily="18" charset="0"/>
              </a:rPr>
              <a:t>)=2x^3+y^2-9x^2-4y+12x-2</a:t>
            </a:r>
          </a:p>
          <a:p>
            <a:pPr>
              <a:buNone/>
            </a:pPr>
            <a:r>
              <a:rPr lang="en-PH" dirty="0" smtClean="0">
                <a:latin typeface="Times New Roman" pitchFamily="18" charset="0"/>
                <a:cs typeface="Times New Roman" pitchFamily="18" charset="0"/>
              </a:rPr>
              <a:t>Solution:</a:t>
            </a:r>
          </a:p>
          <a:p>
            <a:pPr>
              <a:buNone/>
            </a:pPr>
            <a:r>
              <a:rPr lang="en-PH" dirty="0" smtClean="0">
                <a:latin typeface="Times New Roman" pitchFamily="18" charset="0"/>
                <a:cs typeface="Times New Roman" pitchFamily="18" charset="0"/>
              </a:rPr>
              <a:t>(get the partial derivative)	 (set </a:t>
            </a:r>
            <a:r>
              <a:rPr lang="en-PH" dirty="0" err="1" smtClean="0">
                <a:latin typeface="Times New Roman" pitchFamily="18" charset="0"/>
                <a:cs typeface="Times New Roman" pitchFamily="18" charset="0"/>
              </a:rPr>
              <a:t>fx</a:t>
            </a:r>
            <a:r>
              <a:rPr lang="en-PH" dirty="0" smtClean="0">
                <a:latin typeface="Times New Roman" pitchFamily="18" charset="0"/>
                <a:cs typeface="Times New Roman" pitchFamily="18" charset="0"/>
              </a:rPr>
              <a:t> and </a:t>
            </a:r>
            <a:r>
              <a:rPr lang="en-PH" dirty="0" err="1" smtClean="0">
                <a:latin typeface="Times New Roman" pitchFamily="18" charset="0"/>
                <a:cs typeface="Times New Roman" pitchFamily="18" charset="0"/>
              </a:rPr>
              <a:t>fy</a:t>
            </a:r>
            <a:r>
              <a:rPr lang="en-PH" dirty="0" smtClean="0">
                <a:latin typeface="Times New Roman" pitchFamily="18" charset="0"/>
                <a:cs typeface="Times New Roman" pitchFamily="18" charset="0"/>
              </a:rPr>
              <a:t> equal to zero to get the critical point)</a:t>
            </a:r>
          </a:p>
          <a:p>
            <a:pPr>
              <a:buNone/>
            </a:pPr>
            <a:r>
              <a:rPr lang="en-PH" dirty="0" smtClean="0">
                <a:latin typeface="Times New Roman" pitchFamily="18" charset="0"/>
                <a:cs typeface="Times New Roman" pitchFamily="18" charset="0"/>
              </a:rPr>
              <a:t>	</a:t>
            </a:r>
            <a:r>
              <a:rPr lang="en-PH" dirty="0" err="1" smtClean="0">
                <a:latin typeface="Times New Roman" pitchFamily="18" charset="0"/>
                <a:cs typeface="Times New Roman" pitchFamily="18" charset="0"/>
              </a:rPr>
              <a:t>fx</a:t>
            </a:r>
            <a:r>
              <a:rPr lang="en-PH" dirty="0" smtClean="0">
                <a:latin typeface="Times New Roman" pitchFamily="18" charset="0"/>
                <a:cs typeface="Times New Roman" pitchFamily="18" charset="0"/>
              </a:rPr>
              <a:t>=6x^2-18x+12		6(x^2-3x+2)=0	2y-4=0</a:t>
            </a:r>
          </a:p>
          <a:p>
            <a:pPr>
              <a:buNone/>
            </a:pPr>
            <a:r>
              <a:rPr lang="en-PH" dirty="0" smtClean="0">
                <a:latin typeface="Times New Roman" pitchFamily="18" charset="0"/>
                <a:cs typeface="Times New Roman" pitchFamily="18" charset="0"/>
              </a:rPr>
              <a:t>	</a:t>
            </a:r>
            <a:r>
              <a:rPr lang="en-PH" dirty="0" err="1" smtClean="0">
                <a:latin typeface="Times New Roman" pitchFamily="18" charset="0"/>
                <a:cs typeface="Times New Roman" pitchFamily="18" charset="0"/>
              </a:rPr>
              <a:t>fy</a:t>
            </a:r>
            <a:r>
              <a:rPr lang="en-PH" dirty="0" smtClean="0">
                <a:latin typeface="Times New Roman" pitchFamily="18" charset="0"/>
                <a:cs typeface="Times New Roman" pitchFamily="18" charset="0"/>
              </a:rPr>
              <a:t>=2y-4			(x-2)(x-1)=0	y=2</a:t>
            </a:r>
          </a:p>
          <a:p>
            <a:pPr>
              <a:buNone/>
            </a:pPr>
            <a:r>
              <a:rPr lang="en-PH" dirty="0" smtClean="0">
                <a:latin typeface="Times New Roman" pitchFamily="18" charset="0"/>
                <a:cs typeface="Times New Roman" pitchFamily="18" charset="0"/>
              </a:rPr>
              <a:t>					x=2   x=1 </a:t>
            </a:r>
          </a:p>
          <a:p>
            <a:pPr>
              <a:buNone/>
            </a:pPr>
            <a:r>
              <a:rPr lang="en-PH" dirty="0" smtClean="0">
                <a:latin typeface="Times New Roman" pitchFamily="18" charset="0"/>
                <a:cs typeface="Times New Roman" pitchFamily="18" charset="0"/>
              </a:rPr>
              <a:t>					critical points:(2,2) &amp; (1,2)</a:t>
            </a:r>
          </a:p>
          <a:p>
            <a:pPr>
              <a:buNone/>
            </a:pPr>
            <a:r>
              <a:rPr lang="en-PH" dirty="0" smtClean="0">
                <a:latin typeface="Times New Roman" pitchFamily="18" charset="0"/>
                <a:cs typeface="Times New Roman" pitchFamily="18" charset="0"/>
              </a:rPr>
              <a:t>(get the second partial derivative)</a:t>
            </a:r>
          </a:p>
          <a:p>
            <a:pPr>
              <a:buNone/>
            </a:pPr>
            <a:r>
              <a:rPr lang="en-PH" dirty="0" smtClean="0">
                <a:latin typeface="Times New Roman" pitchFamily="18" charset="0"/>
                <a:cs typeface="Times New Roman" pitchFamily="18" charset="0"/>
              </a:rPr>
              <a:t>	</a:t>
            </a:r>
            <a:r>
              <a:rPr lang="en-PH" dirty="0" err="1" smtClean="0">
                <a:latin typeface="Times New Roman" pitchFamily="18" charset="0"/>
                <a:cs typeface="Times New Roman" pitchFamily="18" charset="0"/>
              </a:rPr>
              <a:t>fxx</a:t>
            </a:r>
            <a:r>
              <a:rPr lang="en-PH" dirty="0" smtClean="0">
                <a:latin typeface="Times New Roman" pitchFamily="18" charset="0"/>
                <a:cs typeface="Times New Roman" pitchFamily="18" charset="0"/>
              </a:rPr>
              <a:t>=12x-18	</a:t>
            </a:r>
            <a:r>
              <a:rPr lang="en-PH" dirty="0" err="1" smtClean="0">
                <a:latin typeface="Times New Roman" pitchFamily="18" charset="0"/>
                <a:cs typeface="Times New Roman" pitchFamily="18" charset="0"/>
              </a:rPr>
              <a:t>fyy</a:t>
            </a:r>
            <a:r>
              <a:rPr lang="en-PH" dirty="0" smtClean="0">
                <a:latin typeface="Times New Roman" pitchFamily="18" charset="0"/>
                <a:cs typeface="Times New Roman" pitchFamily="18" charset="0"/>
              </a:rPr>
              <a:t>=2</a:t>
            </a:r>
          </a:p>
          <a:p>
            <a:pPr>
              <a:buNone/>
            </a:pPr>
            <a:r>
              <a:rPr lang="en-PH" dirty="0" smtClean="0">
                <a:latin typeface="Times New Roman" pitchFamily="18" charset="0"/>
                <a:cs typeface="Times New Roman" pitchFamily="18" charset="0"/>
              </a:rPr>
              <a:t>	</a:t>
            </a:r>
            <a:r>
              <a:rPr lang="en-PH" dirty="0" err="1" smtClean="0">
                <a:latin typeface="Times New Roman" pitchFamily="18" charset="0"/>
                <a:cs typeface="Times New Roman" pitchFamily="18" charset="0"/>
              </a:rPr>
              <a:t>fxy</a:t>
            </a:r>
            <a:r>
              <a:rPr lang="en-PH" dirty="0" smtClean="0">
                <a:latin typeface="Times New Roman" pitchFamily="18" charset="0"/>
                <a:cs typeface="Times New Roman" pitchFamily="18" charset="0"/>
              </a:rPr>
              <a:t>=0		</a:t>
            </a:r>
            <a:r>
              <a:rPr lang="en-PH" dirty="0" err="1" smtClean="0">
                <a:latin typeface="Times New Roman" pitchFamily="18" charset="0"/>
                <a:cs typeface="Times New Roman" pitchFamily="18" charset="0"/>
              </a:rPr>
              <a:t>fyx</a:t>
            </a:r>
            <a:r>
              <a:rPr lang="en-PH" dirty="0" smtClean="0">
                <a:latin typeface="Times New Roman" pitchFamily="18" charset="0"/>
                <a:cs typeface="Times New Roman" pitchFamily="18" charset="0"/>
              </a:rPr>
              <a:t>=0</a:t>
            </a:r>
          </a:p>
          <a:p>
            <a:pPr>
              <a:buNone/>
            </a:pPr>
            <a:endParaRPr lang="en-PH" dirty="0" smtClean="0">
              <a:latin typeface="Times New Roman" pitchFamily="18" charset="0"/>
              <a:cs typeface="Times New Roman" pitchFamily="18" charset="0"/>
            </a:endParaRPr>
          </a:p>
          <a:p>
            <a:pPr>
              <a:buNone/>
            </a:pPr>
            <a:r>
              <a:rPr lang="en-PH" dirty="0" smtClean="0">
                <a:latin typeface="Times New Roman" pitchFamily="18" charset="0"/>
                <a:cs typeface="Times New Roman" pitchFamily="18" charset="0"/>
              </a:rPr>
              <a:t> D(</a:t>
            </a:r>
            <a:r>
              <a:rPr lang="en-PH" dirty="0" err="1" smtClean="0">
                <a:latin typeface="Times New Roman" pitchFamily="18" charset="0"/>
                <a:cs typeface="Times New Roman" pitchFamily="18" charset="0"/>
              </a:rPr>
              <a:t>x,y</a:t>
            </a:r>
            <a:r>
              <a:rPr lang="en-PH" dirty="0" smtClean="0">
                <a:latin typeface="Times New Roman" pitchFamily="18" charset="0"/>
                <a:cs typeface="Times New Roman" pitchFamily="18" charset="0"/>
              </a:rPr>
              <a:t>)=</a:t>
            </a:r>
            <a:r>
              <a:rPr lang="en-PH" dirty="0" err="1" smtClean="0">
                <a:latin typeface="Times New Roman" pitchFamily="18" charset="0"/>
                <a:cs typeface="Times New Roman" pitchFamily="18" charset="0"/>
              </a:rPr>
              <a:t>fxxfyy</a:t>
            </a:r>
            <a:r>
              <a:rPr lang="en-PH" dirty="0" smtClean="0">
                <a:latin typeface="Times New Roman" pitchFamily="18" charset="0"/>
                <a:cs typeface="Times New Roman" pitchFamily="18" charset="0"/>
              </a:rPr>
              <a:t>-(</a:t>
            </a:r>
            <a:r>
              <a:rPr lang="en-PH" dirty="0" err="1" smtClean="0">
                <a:latin typeface="Times New Roman" pitchFamily="18" charset="0"/>
                <a:cs typeface="Times New Roman" pitchFamily="18" charset="0"/>
              </a:rPr>
              <a:t>fxy</a:t>
            </a:r>
            <a:r>
              <a:rPr lang="en-PH" dirty="0" smtClean="0">
                <a:latin typeface="Times New Roman" pitchFamily="18" charset="0"/>
                <a:cs typeface="Times New Roman" pitchFamily="18" charset="0"/>
              </a:rPr>
              <a:t>)^2</a:t>
            </a:r>
          </a:p>
          <a:p>
            <a:pPr>
              <a:buNone/>
            </a:pPr>
            <a:r>
              <a:rPr lang="en-PH" dirty="0" smtClean="0">
                <a:latin typeface="Times New Roman" pitchFamily="18" charset="0"/>
                <a:cs typeface="Times New Roman" pitchFamily="18" charset="0"/>
              </a:rPr>
              <a:t> D(1,2)=-6(2)-0=-12&lt;0	 D(2,2)=6(2)-0=12&gt;0</a:t>
            </a:r>
          </a:p>
          <a:p>
            <a:pPr>
              <a:buNone/>
            </a:pPr>
            <a:r>
              <a:rPr lang="en-PH" dirty="0" smtClean="0">
                <a:latin typeface="Times New Roman" pitchFamily="18" charset="0"/>
                <a:cs typeface="Times New Roman" pitchFamily="18" charset="0"/>
              </a:rPr>
              <a:t>  </a:t>
            </a:r>
            <a:r>
              <a:rPr lang="en-PH" dirty="0" err="1" smtClean="0">
                <a:latin typeface="Times New Roman" pitchFamily="18" charset="0"/>
                <a:cs typeface="Times New Roman" pitchFamily="18" charset="0"/>
              </a:rPr>
              <a:t>fxx</a:t>
            </a:r>
            <a:r>
              <a:rPr lang="en-PH" dirty="0" smtClean="0">
                <a:latin typeface="Times New Roman" pitchFamily="18" charset="0"/>
                <a:cs typeface="Times New Roman" pitchFamily="18" charset="0"/>
              </a:rPr>
              <a:t>(1)=12(1)-18=-6		</a:t>
            </a:r>
            <a:r>
              <a:rPr lang="en-PH" dirty="0" err="1" smtClean="0">
                <a:latin typeface="Times New Roman" pitchFamily="18" charset="0"/>
                <a:cs typeface="Times New Roman" pitchFamily="18" charset="0"/>
              </a:rPr>
              <a:t>fxx</a:t>
            </a:r>
            <a:r>
              <a:rPr lang="en-PH" dirty="0" smtClean="0">
                <a:latin typeface="Times New Roman" pitchFamily="18" charset="0"/>
                <a:cs typeface="Times New Roman" pitchFamily="18" charset="0"/>
              </a:rPr>
              <a:t>(2)=12(2)-18=6&gt;0</a:t>
            </a:r>
          </a:p>
          <a:p>
            <a:pPr>
              <a:buNone/>
            </a:pPr>
            <a:r>
              <a:rPr lang="en-PH" dirty="0" smtClean="0">
                <a:latin typeface="Times New Roman" pitchFamily="18" charset="0"/>
                <a:cs typeface="Times New Roman" pitchFamily="18" charset="0"/>
              </a:rPr>
              <a:t>   Saddle point			Relative </a:t>
            </a:r>
            <a:r>
              <a:rPr lang="en-PH" dirty="0" err="1" smtClean="0">
                <a:latin typeface="Times New Roman" pitchFamily="18" charset="0"/>
                <a:cs typeface="Times New Roman" pitchFamily="18" charset="0"/>
              </a:rPr>
              <a:t>minimun</a:t>
            </a:r>
            <a:r>
              <a:rPr lang="en-PH" dirty="0" smtClean="0">
                <a:latin typeface="Times New Roman" pitchFamily="18" charset="0"/>
                <a:cs typeface="Times New Roman" pitchFamily="18" charset="0"/>
              </a:rPr>
              <a:t> at (2,2)</a:t>
            </a:r>
          </a:p>
          <a:p>
            <a:pPr>
              <a:buNone/>
            </a:pPr>
            <a:endParaRPr lang="en-PH" dirty="0" smtClean="0">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down)">
                                      <p:cBhvr>
                                        <p:cTn id="34" dur="500"/>
                                        <p:tgtEl>
                                          <p:spTgt spid="3">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wipe(down)">
                                      <p:cBhvr>
                                        <p:cTn id="37" dur="500"/>
                                        <p:tgtEl>
                                          <p:spTgt spid="3">
                                            <p:txEl>
                                              <p:pRg st="11" end="11"/>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animEffect transition="in" filter="wipe(down)">
                                      <p:cBhvr>
                                        <p:cTn id="40" dur="500"/>
                                        <p:tgtEl>
                                          <p:spTgt spid="3">
                                            <p:txEl>
                                              <p:pRg st="12" end="12"/>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animEffect transition="in" filter="wipe(down)">
                                      <p:cBhvr>
                                        <p:cTn id="43" dur="500"/>
                                        <p:tgtEl>
                                          <p:spTgt spid="3">
                                            <p:txEl>
                                              <p:pRg st="13" end="13"/>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3">
                                            <p:txEl>
                                              <p:pRg st="14" end="14"/>
                                            </p:txEl>
                                          </p:spTgt>
                                        </p:tgtEl>
                                        <p:attrNameLst>
                                          <p:attrName>style.visibility</p:attrName>
                                        </p:attrNameLst>
                                      </p:cBhvr>
                                      <p:to>
                                        <p:strVal val="visible"/>
                                      </p:to>
                                    </p:set>
                                    <p:animEffect transition="in" filter="wipe(down)">
                                      <p:cBhvr>
                                        <p:cTn id="46"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rtlCol="0">
            <a:normAutofit fontScale="90000"/>
          </a:bodyPr>
          <a:lstStyle/>
          <a:p>
            <a:pPr fontAlgn="auto">
              <a:spcAft>
                <a:spcPts val="0"/>
              </a:spcAft>
              <a:defRPr/>
            </a:pPr>
            <a:r>
              <a:rPr lang="en-US" b="1" dirty="0" smtClean="0"/>
              <a:t/>
            </a:r>
            <a:br>
              <a:rPr lang="en-US" b="1" dirty="0" smtClean="0"/>
            </a:br>
            <a:r>
              <a:rPr lang="en-US" b="1" dirty="0" smtClean="0"/>
              <a:t>Volumes of Solids with Known Cross Sections</a:t>
            </a:r>
            <a:br>
              <a:rPr lang="en-US" b="1" dirty="0" smtClean="0"/>
            </a:b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smtClean="0"/>
              <a:t>Vectors in Three Dimensional Space</a:t>
            </a:r>
            <a:endParaRPr lang="en-US" dirty="0"/>
          </a:p>
        </p:txBody>
      </p:sp>
      <p:sp>
        <p:nvSpPr>
          <p:cNvPr id="3" name="Content Placeholder 2"/>
          <p:cNvSpPr>
            <a:spLocks noGrp="1"/>
          </p:cNvSpPr>
          <p:nvPr>
            <p:ph idx="1"/>
          </p:nvPr>
        </p:nvSpPr>
        <p:spPr/>
        <p:txBody>
          <a:bodyPr>
            <a:normAutofit lnSpcReduction="10000"/>
          </a:bodyPr>
          <a:lstStyle/>
          <a:p>
            <a:pPr marL="137160" indent="0">
              <a:buNone/>
            </a:pPr>
            <a:r>
              <a:rPr lang="en-US" dirty="0"/>
              <a:t>5</a:t>
            </a:r>
            <a:r>
              <a:rPr lang="en-US" dirty="0" smtClean="0"/>
              <a:t>. Normalizing a Vector</a:t>
            </a:r>
          </a:p>
          <a:p>
            <a:pPr marL="137160" indent="0" algn="just">
              <a:buNone/>
            </a:pPr>
            <a:r>
              <a:rPr lang="en-US" dirty="0" smtClean="0"/>
              <a:t>- Process of multiplying a vector by the reciprocal of its length to obtain a unit vector with the same direction.</a:t>
            </a:r>
          </a:p>
          <a:p>
            <a:pPr marL="137160" indent="0">
              <a:buNone/>
            </a:pPr>
            <a:r>
              <a:rPr lang="en-US" dirty="0" smtClean="0"/>
              <a:t>		</a:t>
            </a:r>
            <a:r>
              <a:rPr lang="en-US" i="1" dirty="0" smtClean="0"/>
              <a:t>u = (1/</a:t>
            </a:r>
            <a:r>
              <a:rPr lang="en-US" i="1" dirty="0" err="1" smtClean="0">
                <a:latin typeface="Times New Roman"/>
                <a:cs typeface="Times New Roman"/>
              </a:rPr>
              <a:t>ǁ</a:t>
            </a:r>
            <a:r>
              <a:rPr lang="en-US" i="1" dirty="0" err="1" smtClean="0"/>
              <a:t>v</a:t>
            </a:r>
            <a:r>
              <a:rPr lang="en-US" i="1" dirty="0" err="1" smtClean="0">
                <a:latin typeface="Times New Roman"/>
                <a:cs typeface="Times New Roman"/>
              </a:rPr>
              <a:t>ǁ</a:t>
            </a:r>
            <a:r>
              <a:rPr lang="en-US" i="1" dirty="0" smtClean="0"/>
              <a:t>) v = v/</a:t>
            </a:r>
            <a:r>
              <a:rPr lang="en-US" i="1" dirty="0" err="1" smtClean="0">
                <a:latin typeface="Times New Roman"/>
                <a:cs typeface="Times New Roman"/>
              </a:rPr>
              <a:t>ǁ</a:t>
            </a:r>
            <a:r>
              <a:rPr lang="en-US" i="1" dirty="0" err="1" smtClean="0"/>
              <a:t>v</a:t>
            </a:r>
            <a:r>
              <a:rPr lang="en-US" i="1" dirty="0" err="1" smtClean="0">
                <a:latin typeface="Times New Roman"/>
                <a:cs typeface="Times New Roman"/>
              </a:rPr>
              <a:t>ǁ</a:t>
            </a:r>
            <a:endParaRPr lang="en-US" i="1" dirty="0" smtClean="0"/>
          </a:p>
          <a:p>
            <a:pPr marL="137160" indent="0">
              <a:buNone/>
            </a:pPr>
            <a:r>
              <a:rPr lang="en-US" dirty="0"/>
              <a:t>6</a:t>
            </a:r>
            <a:r>
              <a:rPr lang="en-US" dirty="0" smtClean="0"/>
              <a:t>. Vector Determined by Length and Angle</a:t>
            </a:r>
          </a:p>
          <a:p>
            <a:pPr marL="137160" indent="0">
              <a:buNone/>
            </a:pPr>
            <a:r>
              <a:rPr lang="en-US" i="1" dirty="0" smtClean="0"/>
              <a:t>v = </a:t>
            </a:r>
            <a:r>
              <a:rPr lang="en-US" i="1" dirty="0" err="1" smtClean="0">
                <a:latin typeface="Times New Roman"/>
                <a:cs typeface="Times New Roman"/>
              </a:rPr>
              <a:t>ǁ</a:t>
            </a:r>
            <a:r>
              <a:rPr lang="en-US" i="1" dirty="0" err="1" smtClean="0"/>
              <a:t>v</a:t>
            </a:r>
            <a:r>
              <a:rPr lang="en-US" i="1" dirty="0" err="1" smtClean="0">
                <a:latin typeface="Times New Roman"/>
                <a:cs typeface="Times New Roman"/>
              </a:rPr>
              <a:t>ǁ</a:t>
            </a:r>
            <a:r>
              <a:rPr lang="en-US" i="1" dirty="0" smtClean="0"/>
              <a:t> &lt;</a:t>
            </a:r>
            <a:r>
              <a:rPr lang="en-US" i="1" dirty="0" err="1" smtClean="0"/>
              <a:t>cos</a:t>
            </a:r>
            <a:r>
              <a:rPr lang="en-US" i="1" dirty="0" smtClean="0"/>
              <a:t> </a:t>
            </a:r>
            <a:r>
              <a:rPr lang="el-GR" i="1" dirty="0" smtClean="0">
                <a:latin typeface="Times New Roman"/>
                <a:cs typeface="Times New Roman"/>
              </a:rPr>
              <a:t>θ</a:t>
            </a:r>
            <a:r>
              <a:rPr lang="en-US" i="1" dirty="0" smtClean="0"/>
              <a:t> , sin </a:t>
            </a:r>
            <a:r>
              <a:rPr lang="el-GR" i="1" dirty="0" smtClean="0">
                <a:latin typeface="Times New Roman"/>
                <a:cs typeface="Times New Roman"/>
              </a:rPr>
              <a:t>θ</a:t>
            </a:r>
            <a:r>
              <a:rPr lang="en-US" i="1" dirty="0" smtClean="0"/>
              <a:t>&gt; = </a:t>
            </a:r>
            <a:r>
              <a:rPr lang="en-US" i="1" dirty="0" err="1" smtClean="0">
                <a:latin typeface="Times New Roman"/>
                <a:cs typeface="Times New Roman"/>
              </a:rPr>
              <a:t>ǁ</a:t>
            </a:r>
            <a:r>
              <a:rPr lang="en-US" i="1" dirty="0" err="1" smtClean="0"/>
              <a:t>v</a:t>
            </a:r>
            <a:r>
              <a:rPr lang="en-US" i="1" dirty="0" err="1" smtClean="0">
                <a:latin typeface="Times New Roman"/>
                <a:cs typeface="Times New Roman"/>
              </a:rPr>
              <a:t>ǁ</a:t>
            </a:r>
            <a:r>
              <a:rPr lang="en-US" i="1" dirty="0" smtClean="0"/>
              <a:t> </a:t>
            </a:r>
            <a:r>
              <a:rPr lang="en-US" i="1" dirty="0" err="1" smtClean="0"/>
              <a:t>cos</a:t>
            </a:r>
            <a:r>
              <a:rPr lang="en-US" i="1" dirty="0" smtClean="0"/>
              <a:t>  </a:t>
            </a:r>
            <a:r>
              <a:rPr lang="el-GR" i="1" dirty="0" smtClean="0">
                <a:latin typeface="Times New Roman"/>
                <a:cs typeface="Times New Roman"/>
              </a:rPr>
              <a:t>θ</a:t>
            </a:r>
            <a:r>
              <a:rPr lang="en-US" i="1" dirty="0"/>
              <a:t> </a:t>
            </a:r>
            <a:r>
              <a:rPr lang="en-US" i="1" dirty="0" smtClean="0"/>
              <a:t>i + </a:t>
            </a:r>
            <a:r>
              <a:rPr lang="en-US" i="1" dirty="0" err="1" smtClean="0">
                <a:latin typeface="Times New Roman"/>
                <a:cs typeface="Times New Roman"/>
              </a:rPr>
              <a:t>ǁ</a:t>
            </a:r>
            <a:r>
              <a:rPr lang="en-US" i="1" dirty="0" err="1" smtClean="0"/>
              <a:t>v</a:t>
            </a:r>
            <a:r>
              <a:rPr lang="en-US" i="1" dirty="0" err="1" smtClean="0">
                <a:latin typeface="Times New Roman"/>
                <a:cs typeface="Times New Roman"/>
              </a:rPr>
              <a:t>ǁ</a:t>
            </a:r>
            <a:r>
              <a:rPr lang="en-US" i="1" dirty="0" smtClean="0"/>
              <a:t> sin </a:t>
            </a:r>
            <a:r>
              <a:rPr lang="el-GR" i="1" dirty="0" smtClean="0">
                <a:latin typeface="Times New Roman"/>
                <a:cs typeface="Times New Roman"/>
              </a:rPr>
              <a:t>θ</a:t>
            </a:r>
            <a:r>
              <a:rPr lang="en-US" i="1" dirty="0" smtClean="0">
                <a:latin typeface="Times New Roman"/>
                <a:cs typeface="Times New Roman"/>
              </a:rPr>
              <a:t> </a:t>
            </a:r>
            <a:r>
              <a:rPr lang="en-US" i="1" dirty="0" smtClean="0"/>
              <a:t>j</a:t>
            </a:r>
          </a:p>
          <a:p>
            <a:pPr marL="137160" indent="0">
              <a:buNone/>
            </a:pPr>
            <a:r>
              <a:rPr lang="en-US" dirty="0" smtClean="0"/>
              <a:t>where </a:t>
            </a:r>
            <a:r>
              <a:rPr lang="en-US" i="1" dirty="0" smtClean="0"/>
              <a:t>v </a:t>
            </a:r>
            <a:r>
              <a:rPr lang="en-US" dirty="0" smtClean="0"/>
              <a:t>is a nonzero vector with its initial point at the origin and </a:t>
            </a:r>
            <a:r>
              <a:rPr lang="el-GR" i="1" dirty="0" smtClean="0">
                <a:latin typeface="Times New Roman"/>
                <a:cs typeface="Times New Roman"/>
              </a:rPr>
              <a:t>θ</a:t>
            </a:r>
            <a:r>
              <a:rPr lang="en-US" i="1" dirty="0" smtClean="0"/>
              <a:t> </a:t>
            </a:r>
            <a:r>
              <a:rPr lang="en-US" dirty="0" smtClean="0"/>
              <a:t>is the angle from the positive x-axis.</a:t>
            </a:r>
            <a:endParaRPr lang="en-US" dirty="0"/>
          </a:p>
        </p:txBody>
      </p:sp>
    </p:spTree>
    <p:extLst>
      <p:ext uri="{BB962C8B-B14F-4D97-AF65-F5344CB8AC3E}">
        <p14:creationId xmlns:p14="http://schemas.microsoft.com/office/powerpoint/2010/main" val="74987868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Example 1</a:t>
            </a:r>
          </a:p>
        </p:txBody>
      </p:sp>
      <p:sp>
        <p:nvSpPr>
          <p:cNvPr id="4099" name="Content Placeholder 2"/>
          <p:cNvSpPr>
            <a:spLocks noGrp="1"/>
          </p:cNvSpPr>
          <p:nvPr>
            <p:ph idx="1"/>
          </p:nvPr>
        </p:nvSpPr>
        <p:spPr/>
        <p:txBody>
          <a:bodyPr/>
          <a:lstStyle/>
          <a:p>
            <a:r>
              <a:rPr lang="en-US" smtClean="0"/>
              <a:t>Find the volume of the solid whose base is the region inside the circle  </a:t>
            </a:r>
            <a:r>
              <a:rPr lang="en-US" i="1" smtClean="0"/>
              <a:t>x</a:t>
            </a:r>
            <a:r>
              <a:rPr lang="en-US" baseline="30000" smtClean="0"/>
              <a:t>2</a:t>
            </a:r>
            <a:r>
              <a:rPr lang="en-US" smtClean="0"/>
              <a:t> + </a:t>
            </a:r>
            <a:r>
              <a:rPr lang="en-US" i="1" smtClean="0"/>
              <a:t>y</a:t>
            </a:r>
            <a:r>
              <a:rPr lang="en-US" baseline="30000" smtClean="0"/>
              <a:t>2</a:t>
            </a:r>
            <a:r>
              <a:rPr lang="en-US" smtClean="0"/>
              <a:t> = 9 if cross sections taken perpendicular to the  </a:t>
            </a:r>
            <a:r>
              <a:rPr lang="en-US" i="1" smtClean="0"/>
              <a:t>y</a:t>
            </a:r>
            <a:r>
              <a:rPr lang="en-US" smtClean="0"/>
              <a:t>-axis are squares</a:t>
            </a:r>
          </a:p>
          <a:p>
            <a:pPr>
              <a:buFont typeface="Arial" pitchFamily="34" charset="0"/>
              <a:buNone/>
            </a:pPr>
            <a:endParaRPr lang="en-US" smtClean="0"/>
          </a:p>
          <a:p>
            <a:pPr>
              <a:buFont typeface="Arial" pitchFamily="34" charset="0"/>
              <a:buNone/>
            </a:pPr>
            <a:r>
              <a:rPr lang="en-US" smtClean="0"/>
              <a:t>	Ans: V = 144 cubic units</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r>
              <a:rPr lang="en-US" smtClean="0"/>
              <a:t>Example 2</a:t>
            </a:r>
          </a:p>
        </p:txBody>
      </p:sp>
      <p:sp>
        <p:nvSpPr>
          <p:cNvPr id="1028" name="Content Placeholder 2"/>
          <p:cNvSpPr>
            <a:spLocks noGrp="1"/>
          </p:cNvSpPr>
          <p:nvPr>
            <p:ph idx="1"/>
          </p:nvPr>
        </p:nvSpPr>
        <p:spPr/>
        <p:txBody>
          <a:bodyPr/>
          <a:lstStyle/>
          <a:p>
            <a:r>
              <a:rPr lang="en-US" smtClean="0"/>
              <a:t>Find the volume of the solid whose base is the region bounded by the lines </a:t>
            </a:r>
            <a:r>
              <a:rPr lang="en-US" i="1" smtClean="0"/>
              <a:t>x</a:t>
            </a:r>
            <a:r>
              <a:rPr lang="en-US" smtClean="0"/>
              <a:t> + 4 </a:t>
            </a:r>
            <a:r>
              <a:rPr lang="en-US" i="1" smtClean="0"/>
              <a:t>y</a:t>
            </a:r>
            <a:r>
              <a:rPr lang="en-US" smtClean="0"/>
              <a:t> = 4, </a:t>
            </a:r>
            <a:r>
              <a:rPr lang="en-US" i="1" smtClean="0"/>
              <a:t>x</a:t>
            </a:r>
            <a:r>
              <a:rPr lang="en-US" smtClean="0"/>
              <a:t> = 0, and </a:t>
            </a:r>
            <a:r>
              <a:rPr lang="en-US" i="1" smtClean="0"/>
              <a:t>y</a:t>
            </a:r>
            <a:r>
              <a:rPr lang="en-US" smtClean="0"/>
              <a:t> = 0, if the cross sections taken perpendicular to the </a:t>
            </a:r>
            <a:r>
              <a:rPr lang="en-US" i="1" smtClean="0"/>
              <a:t>x</a:t>
            </a:r>
            <a:r>
              <a:rPr lang="en-US" smtClean="0"/>
              <a:t>-axis are semicircles.</a:t>
            </a:r>
            <a:br>
              <a:rPr lang="en-US" smtClean="0"/>
            </a:br>
            <a:r>
              <a:rPr lang="en-US" smtClean="0"/>
              <a:t/>
            </a:r>
            <a:br>
              <a:rPr lang="en-US" smtClean="0"/>
            </a:br>
            <a:r>
              <a:rPr lang="en-US" smtClean="0"/>
              <a:t>Ans: V =      cubic units</a:t>
            </a:r>
          </a:p>
        </p:txBody>
      </p:sp>
      <p:graphicFrame>
        <p:nvGraphicFramePr>
          <p:cNvPr id="1026" name="Object 3"/>
          <p:cNvGraphicFramePr>
            <a:graphicFrameLocks noChangeAspect="1"/>
          </p:cNvGraphicFramePr>
          <p:nvPr/>
        </p:nvGraphicFramePr>
        <p:xfrm>
          <a:off x="2286000" y="3886200"/>
          <a:ext cx="381000" cy="908050"/>
        </p:xfrm>
        <a:graphic>
          <a:graphicData uri="http://schemas.openxmlformats.org/presentationml/2006/ole">
            <mc:AlternateContent xmlns:mc="http://schemas.openxmlformats.org/markup-compatibility/2006">
              <mc:Choice xmlns:v="urn:schemas-microsoft-com:vml" Requires="v">
                <p:oleObj spid="_x0000_s2085" name="Equation" r:id="rId3" imgW="164880" imgH="393480" progId="Equation.3">
                  <p:embed/>
                </p:oleObj>
              </mc:Choice>
              <mc:Fallback>
                <p:oleObj name="Equation" r:id="rId3" imgW="164880" imgH="393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886200"/>
                        <a:ext cx="381000" cy="9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2709" y="2967335"/>
            <a:ext cx="8898590" cy="923330"/>
          </a:xfrm>
          <a:prstGeom prst="rect">
            <a:avLst/>
          </a:prstGeom>
          <a:noFill/>
        </p:spPr>
        <p:txBody>
          <a:bodyPr wrap="none" lIns="91440" tIns="45720" rIns="91440" bIns="45720">
            <a:spAutoFit/>
          </a:bodyPr>
          <a:lstStyle/>
          <a:p>
            <a:pPr algn="ctr"/>
            <a:r>
              <a:rPr 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MULTIPLE INTEGRALS</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Evaluation of double integrals</a:t>
            </a:r>
            <a:endParaRPr 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INTEGRALS</a:t>
            </a:r>
            <a:endParaRPr lang="en-US" dirty="0"/>
          </a:p>
        </p:txBody>
      </p:sp>
      <p:sp>
        <p:nvSpPr>
          <p:cNvPr id="3" name="Content Placeholder 2"/>
          <p:cNvSpPr>
            <a:spLocks noGrp="1"/>
          </p:cNvSpPr>
          <p:nvPr>
            <p:ph sz="quarter" idx="1"/>
          </p:nvPr>
        </p:nvSpPr>
        <p:spPr/>
        <p:txBody>
          <a:bodyPr>
            <a:normAutofit/>
          </a:bodyPr>
          <a:lstStyle/>
          <a:p>
            <a:pPr>
              <a:buNone/>
            </a:pPr>
            <a:r>
              <a:rPr lang="en-US" sz="3000" dirty="0" smtClean="0">
                <a:latin typeface="Calibri" pitchFamily="34" charset="0"/>
              </a:rPr>
              <a:t>Evaluate:</a:t>
            </a:r>
          </a:p>
          <a:p>
            <a:endParaRPr lang="en-US" sz="3000" dirty="0" smtClean="0">
              <a:latin typeface="Calibri" pitchFamily="34" charset="0"/>
            </a:endParaRPr>
          </a:p>
          <a:p>
            <a:endParaRPr lang="en-US" sz="3000" dirty="0">
              <a:latin typeface="Calibri" pitchFamily="34" charset="0"/>
            </a:endParaRPr>
          </a:p>
          <a:p>
            <a:endParaRPr lang="en-US" sz="3000" dirty="0" smtClean="0">
              <a:latin typeface="Calibri" pitchFamily="34" charset="0"/>
            </a:endParaRPr>
          </a:p>
          <a:p>
            <a:pPr>
              <a:buNone/>
            </a:pPr>
            <a:r>
              <a:rPr lang="en-US" sz="3000" dirty="0" smtClean="0">
                <a:latin typeface="Calibri" pitchFamily="34" charset="0"/>
              </a:rPr>
              <a:t>Answer: </a:t>
            </a:r>
            <a:endParaRPr lang="en-US" sz="3000" dirty="0">
              <a:latin typeface="Calibri" pitchFamily="34" charset="0"/>
            </a:endParaRPr>
          </a:p>
          <a:p>
            <a:pPr>
              <a:buNone/>
            </a:pPr>
            <a:r>
              <a:rPr lang="en-US" sz="3000" dirty="0" smtClean="0">
                <a:latin typeface="Calibri" pitchFamily="34" charset="0"/>
              </a:rPr>
              <a:t> </a:t>
            </a:r>
            <a:endParaRPr lang="en-US" sz="3000" dirty="0">
              <a:latin typeface="Calibri" pitchFamily="34" charset="0"/>
            </a:endParaRPr>
          </a:p>
          <a:p>
            <a:endParaRPr lang="en-US" sz="3000" dirty="0">
              <a:latin typeface="Calibri" pitchFamily="34"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9"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905000" y="2209800"/>
            <a:ext cx="5238750" cy="1123950"/>
          </a:xfrm>
          <a:prstGeom prst="rect">
            <a:avLst/>
          </a:prstGeom>
          <a:noFill/>
        </p:spPr>
      </p:pic>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1" name="Picture 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438400" y="4038600"/>
            <a:ext cx="876300" cy="923925"/>
          </a:xfrm>
          <a:prstGeom prst="rect">
            <a:avLst/>
          </a:prstGeom>
          <a:noFill/>
        </p:spPr>
      </p:pic>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INTEGRALS</a:t>
            </a:r>
            <a:endParaRPr lang="en-US" dirty="0"/>
          </a:p>
        </p:txBody>
      </p:sp>
      <p:sp>
        <p:nvSpPr>
          <p:cNvPr id="3" name="Content Placeholder 2"/>
          <p:cNvSpPr>
            <a:spLocks noGrp="1"/>
          </p:cNvSpPr>
          <p:nvPr>
            <p:ph sz="quarter" idx="1"/>
          </p:nvPr>
        </p:nvSpPr>
        <p:spPr/>
        <p:txBody>
          <a:bodyPr>
            <a:normAutofit/>
          </a:bodyPr>
          <a:lstStyle/>
          <a:p>
            <a:pPr>
              <a:buNone/>
            </a:pPr>
            <a:r>
              <a:rPr lang="en-US" sz="3000" dirty="0" smtClean="0">
                <a:latin typeface="Calibri" pitchFamily="34" charset="0"/>
              </a:rPr>
              <a:t>Evaluate using double integral in two ways using iterated integrals:</a:t>
            </a:r>
          </a:p>
          <a:p>
            <a:pPr>
              <a:buNone/>
            </a:pPr>
            <a:r>
              <a:rPr lang="en-US" sz="3000" dirty="0" smtClean="0">
                <a:latin typeface="Calibri" pitchFamily="34" charset="0"/>
              </a:rPr>
              <a:t>				R is bounded by y = 16/x,</a:t>
            </a:r>
          </a:p>
          <a:p>
            <a:pPr>
              <a:buNone/>
            </a:pPr>
            <a:r>
              <a:rPr lang="en-US" sz="3000" dirty="0">
                <a:latin typeface="Calibri" pitchFamily="34" charset="0"/>
              </a:rPr>
              <a:t>	</a:t>
            </a:r>
            <a:r>
              <a:rPr lang="en-US" sz="3000" dirty="0" smtClean="0">
                <a:latin typeface="Calibri" pitchFamily="34" charset="0"/>
              </a:rPr>
              <a:t>				y=x, and x=8</a:t>
            </a:r>
          </a:p>
          <a:p>
            <a:pPr>
              <a:buNone/>
            </a:pPr>
            <a:endParaRPr lang="en-US" sz="3000" dirty="0">
              <a:latin typeface="Calibri" pitchFamily="34" charset="0"/>
            </a:endParaRPr>
          </a:p>
          <a:p>
            <a:pPr>
              <a:buNone/>
            </a:pPr>
            <a:endParaRPr lang="en-US" sz="3000" dirty="0" smtClean="0">
              <a:latin typeface="Calibri" pitchFamily="34" charset="0"/>
            </a:endParaRPr>
          </a:p>
          <a:p>
            <a:pPr>
              <a:buNone/>
            </a:pPr>
            <a:r>
              <a:rPr lang="en-US" sz="3000" dirty="0" smtClean="0">
                <a:latin typeface="Calibri" pitchFamily="34" charset="0"/>
              </a:rPr>
              <a:t>Answer: z = 576</a:t>
            </a:r>
          </a:p>
          <a:p>
            <a:endParaRPr lang="en-US" sz="3000" dirty="0">
              <a:latin typeface="Calibri" pitchFamily="34" charset="0"/>
            </a:endParaRPr>
          </a:p>
        </p:txBody>
      </p: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5365"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0"/>
            <a:ext cx="2009775" cy="1266825"/>
          </a:xfrm>
          <a:prstGeom prst="rect">
            <a:avLst/>
          </a:prstGeom>
          <a:noFill/>
        </p:spPr>
      </p:pic>
      <p:sp>
        <p:nvSpPr>
          <p:cNvPr id="1536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5367"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0"/>
            <a:ext cx="2009775" cy="1266825"/>
          </a:xfrm>
          <a:prstGeom prst="rect">
            <a:avLst/>
          </a:prstGeom>
          <a:noFill/>
        </p:spPr>
      </p:pic>
      <p:sp>
        <p:nvSpPr>
          <p:cNvPr id="1537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7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74"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5373" name="Picture 1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371600" y="2514600"/>
            <a:ext cx="2009775" cy="1266825"/>
          </a:xfrm>
          <a:prstGeom prst="rect">
            <a:avLst/>
          </a:prstGeom>
          <a:noFill/>
        </p:spPr>
      </p:pic>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1470025"/>
          </a:xfrm>
        </p:spPr>
        <p:txBody>
          <a:bodyPr>
            <a:noAutofit/>
          </a:bodyPr>
          <a:lstStyle/>
          <a:p>
            <a:r>
              <a:rPr lang="en-US" sz="6000" b="1" dirty="0" smtClean="0">
                <a:solidFill>
                  <a:srgbClr val="FFFF00"/>
                </a:solidFill>
              </a:rPr>
              <a:t>EVALUATION OF TRIPLE INTEGRALS</a:t>
            </a:r>
            <a:endParaRPr lang="en-US" sz="6000" b="1" dirty="0">
              <a:solidFill>
                <a:srgbClr val="FFFF00"/>
              </a:solidFill>
            </a:endParaRPr>
          </a:p>
        </p:txBody>
      </p:sp>
    </p:spTree>
    <p:extLst>
      <p:ext uri="{BB962C8B-B14F-4D97-AF65-F5344CB8AC3E}">
        <p14:creationId xmlns:p14="http://schemas.microsoft.com/office/powerpoint/2010/main" val="320851324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idx="4294967295"/>
              </p:nvPr>
            </p:nvSpPr>
            <p:spPr>
              <a:xfrm>
                <a:off x="552450" y="122238"/>
                <a:ext cx="8229600" cy="6354762"/>
              </a:xfrm>
            </p:spPr>
            <p:txBody>
              <a:bodyPr>
                <a:noAutofit/>
              </a:bodyPr>
              <a:lstStyle/>
              <a:p>
                <a:pPr algn="l"/>
                <a:r>
                  <a:rPr lang="en-US" sz="3200" b="1" dirty="0" smtClean="0">
                    <a:solidFill>
                      <a:srgbClr val="FFFF00"/>
                    </a:solidFill>
                  </a:rPr>
                  <a:t/>
                </a:r>
                <a:br>
                  <a:rPr lang="en-US" sz="3200" b="1" dirty="0" smtClean="0">
                    <a:solidFill>
                      <a:srgbClr val="FFFF00"/>
                    </a:solidFill>
                  </a:rPr>
                </a:br>
                <a:r>
                  <a:rPr lang="en-US" sz="3200" b="1" dirty="0">
                    <a:solidFill>
                      <a:srgbClr val="FFFF00"/>
                    </a:solidFill>
                  </a:rPr>
                  <a:t/>
                </a:r>
                <a:br>
                  <a:rPr lang="en-US" sz="3200" b="1" dirty="0">
                    <a:solidFill>
                      <a:srgbClr val="FFFF00"/>
                    </a:solidFill>
                  </a:rPr>
                </a:br>
                <a:r>
                  <a:rPr lang="en-US" sz="3200" b="1" dirty="0" smtClean="0">
                    <a:solidFill>
                      <a:srgbClr val="FFFF00"/>
                    </a:solidFill>
                  </a:rPr>
                  <a:t/>
                </a:r>
                <a:br>
                  <a:rPr lang="en-US" sz="3200" b="1" dirty="0" smtClean="0">
                    <a:solidFill>
                      <a:srgbClr val="FFFF00"/>
                    </a:solidFill>
                  </a:rPr>
                </a:br>
                <a:r>
                  <a:rPr lang="en-US" sz="3200" b="1" dirty="0">
                    <a:solidFill>
                      <a:srgbClr val="FFFF00"/>
                    </a:solidFill>
                  </a:rPr>
                  <a:t/>
                </a:r>
                <a:br>
                  <a:rPr lang="en-US" sz="3200" b="1" dirty="0">
                    <a:solidFill>
                      <a:srgbClr val="FFFF00"/>
                    </a:solidFill>
                  </a:rPr>
                </a:br>
                <a:r>
                  <a:rPr lang="en-US" sz="3200" b="1" dirty="0" smtClean="0">
                    <a:solidFill>
                      <a:srgbClr val="FFFF00"/>
                    </a:solidFill>
                  </a:rPr>
                  <a:t/>
                </a:r>
                <a:br>
                  <a:rPr lang="en-US" sz="3200" b="1" dirty="0" smtClean="0">
                    <a:solidFill>
                      <a:srgbClr val="FFFF00"/>
                    </a:solidFill>
                  </a:rPr>
                </a:br>
                <a:r>
                  <a:rPr lang="en-US" sz="3200" b="1" dirty="0">
                    <a:solidFill>
                      <a:srgbClr val="FFFF00"/>
                    </a:solidFill>
                  </a:rPr>
                  <a:t/>
                </a:r>
                <a:br>
                  <a:rPr lang="en-US" sz="3200" b="1" dirty="0">
                    <a:solidFill>
                      <a:srgbClr val="FFFF00"/>
                    </a:solidFill>
                  </a:rPr>
                </a:br>
                <a:r>
                  <a:rPr lang="en-US" sz="3200" b="1" dirty="0" smtClean="0">
                    <a:solidFill>
                      <a:srgbClr val="FFFF00"/>
                    </a:solidFill>
                  </a:rPr>
                  <a:t/>
                </a:r>
                <a:br>
                  <a:rPr lang="en-US" sz="3200" b="1" dirty="0" smtClean="0">
                    <a:solidFill>
                      <a:srgbClr val="FFFF00"/>
                    </a:solidFill>
                  </a:rPr>
                </a:br>
                <a:r>
                  <a:rPr lang="en-US" sz="3200" b="1" dirty="0">
                    <a:solidFill>
                      <a:srgbClr val="FFFF00"/>
                    </a:solidFill>
                  </a:rPr>
                  <a:t/>
                </a:r>
                <a:br>
                  <a:rPr lang="en-US" sz="3200" b="1" dirty="0">
                    <a:solidFill>
                      <a:srgbClr val="FFFF00"/>
                    </a:solidFill>
                  </a:rPr>
                </a:br>
                <a:r>
                  <a:rPr lang="en-US" sz="3200" b="1" dirty="0" smtClean="0">
                    <a:solidFill>
                      <a:srgbClr val="FFFF00"/>
                    </a:solidFill>
                  </a:rPr>
                  <a:t>1. </a:t>
                </a:r>
                <a14:m>
                  <m:oMath xmlns:m="http://schemas.openxmlformats.org/officeDocument/2006/math">
                    <m:nary>
                      <m:naryPr>
                        <m:limLoc m:val="subSup"/>
                        <m:ctrlPr>
                          <a:rPr lang="en-US" sz="3200" b="1" i="1">
                            <a:solidFill>
                              <a:srgbClr val="FFFF00"/>
                            </a:solidFill>
                            <a:latin typeface="Cambria Math"/>
                          </a:rPr>
                        </m:ctrlPr>
                      </m:naryPr>
                      <m:sub>
                        <m:r>
                          <a:rPr lang="en-US" sz="3200" b="1" i="1">
                            <a:solidFill>
                              <a:srgbClr val="FFFF00"/>
                            </a:solidFill>
                            <a:latin typeface="Cambria Math"/>
                          </a:rPr>
                          <m:t>𝟎</m:t>
                        </m:r>
                      </m:sub>
                      <m:sup>
                        <m:r>
                          <a:rPr lang="en-US" sz="3200" b="1" i="1">
                            <a:solidFill>
                              <a:srgbClr val="FFFF00"/>
                            </a:solidFill>
                            <a:latin typeface="Cambria Math"/>
                          </a:rPr>
                          <m:t>𝟒</m:t>
                        </m:r>
                      </m:sup>
                      <m:e/>
                    </m:nary>
                    <m:nary>
                      <m:naryPr>
                        <m:limLoc m:val="subSup"/>
                        <m:ctrlPr>
                          <a:rPr lang="en-US" sz="3200" b="1" i="1">
                            <a:solidFill>
                              <a:srgbClr val="FFFF00"/>
                            </a:solidFill>
                            <a:latin typeface="Cambria Math"/>
                          </a:rPr>
                        </m:ctrlPr>
                      </m:naryPr>
                      <m:sub>
                        <m:r>
                          <a:rPr lang="en-US" sz="3200" b="1" i="1">
                            <a:solidFill>
                              <a:srgbClr val="FFFF00"/>
                            </a:solidFill>
                            <a:latin typeface="Cambria Math"/>
                          </a:rPr>
                          <m:t>𝟎</m:t>
                        </m:r>
                      </m:sub>
                      <m:sup>
                        <m:r>
                          <a:rPr lang="en-US" sz="3200" b="1" i="1">
                            <a:solidFill>
                              <a:srgbClr val="FFFF00"/>
                            </a:solidFill>
                            <a:latin typeface="Cambria Math"/>
                          </a:rPr>
                          <m:t>𝟒</m:t>
                        </m:r>
                      </m:sup>
                      <m:e/>
                    </m:nary>
                    <m:nary>
                      <m:naryPr>
                        <m:limLoc m:val="subSup"/>
                        <m:ctrlPr>
                          <a:rPr lang="en-US" sz="3200" b="1" i="1">
                            <a:solidFill>
                              <a:srgbClr val="FFFF00"/>
                            </a:solidFill>
                            <a:latin typeface="Cambria Math"/>
                          </a:rPr>
                        </m:ctrlPr>
                      </m:naryPr>
                      <m:sub>
                        <m:r>
                          <a:rPr lang="en-US" sz="3200" b="1" i="1">
                            <a:solidFill>
                              <a:srgbClr val="FFFF00"/>
                            </a:solidFill>
                            <a:latin typeface="Cambria Math"/>
                          </a:rPr>
                          <m:t>𝟎</m:t>
                        </m:r>
                      </m:sub>
                      <m:sup>
                        <m:r>
                          <a:rPr lang="en-US" sz="3200" b="1" i="1">
                            <a:solidFill>
                              <a:srgbClr val="FFFF00"/>
                            </a:solidFill>
                            <a:latin typeface="Cambria Math"/>
                          </a:rPr>
                          <m:t>𝟒</m:t>
                        </m:r>
                      </m:sup>
                      <m:e>
                        <m:r>
                          <a:rPr lang="en-US" sz="3200" b="1" i="1">
                            <a:solidFill>
                              <a:srgbClr val="FFFF00"/>
                            </a:solidFill>
                            <a:latin typeface="Cambria Math"/>
                          </a:rPr>
                          <m:t>(</m:t>
                        </m:r>
                        <m:r>
                          <a:rPr lang="en-US" sz="3200" b="1" i="1">
                            <a:solidFill>
                              <a:srgbClr val="FFFF00"/>
                            </a:solidFill>
                            <a:latin typeface="Cambria Math"/>
                          </a:rPr>
                          <m:t>𝒌𝒛</m:t>
                        </m:r>
                        <m:r>
                          <a:rPr lang="en-US" sz="3200" b="1" i="1">
                            <a:solidFill>
                              <a:srgbClr val="FFFF00"/>
                            </a:solidFill>
                            <a:latin typeface="Cambria Math"/>
                          </a:rPr>
                          <m:t>) </m:t>
                        </m:r>
                        <m:r>
                          <a:rPr lang="en-US" sz="3200" b="1" i="1">
                            <a:solidFill>
                              <a:srgbClr val="FFFF00"/>
                            </a:solidFill>
                            <a:latin typeface="Cambria Math"/>
                          </a:rPr>
                          <m:t>𝒅𝒙𝒅𝒚𝒅𝒛</m:t>
                        </m:r>
                      </m:e>
                    </m:nary>
                  </m:oMath>
                </a14:m>
                <a:r>
                  <a:rPr lang="en-US" sz="3200" b="1" dirty="0">
                    <a:solidFill>
                      <a:srgbClr val="FFFF00"/>
                    </a:solidFill>
                  </a:rPr>
                  <a:t/>
                </a:r>
                <a:br>
                  <a:rPr lang="en-US" sz="3200" b="1" dirty="0">
                    <a:solidFill>
                      <a:srgbClr val="FFFF00"/>
                    </a:solidFill>
                  </a:rPr>
                </a:br>
                <a:r>
                  <a:rPr lang="en-US" sz="3200" b="1" dirty="0" smtClean="0">
                    <a:solidFill>
                      <a:srgbClr val="FF1319"/>
                    </a:solidFill>
                  </a:rPr>
                  <a:t>ANS: 128k</a:t>
                </a:r>
                <a:r>
                  <a:rPr lang="en-US" sz="3200" b="1" i="1" dirty="0" smtClean="0">
                    <a:solidFill>
                      <a:srgbClr val="FFFF00"/>
                    </a:solidFill>
                  </a:rPr>
                  <a:t/>
                </a:r>
                <a:br>
                  <a:rPr lang="en-US" sz="3200" b="1" i="1" dirty="0" smtClean="0">
                    <a:solidFill>
                      <a:srgbClr val="FFFF00"/>
                    </a:solidFill>
                  </a:rPr>
                </a:br>
                <a:r>
                  <a:rPr lang="en-US" sz="3200" b="1" i="1" dirty="0" smtClean="0">
                    <a:solidFill>
                      <a:srgbClr val="FFFF00"/>
                    </a:solidFill>
                  </a:rPr>
                  <a:t>2. </a:t>
                </a:r>
                <a14:m>
                  <m:oMath xmlns:m="http://schemas.openxmlformats.org/officeDocument/2006/math">
                    <m:nary>
                      <m:naryPr>
                        <m:limLoc m:val="subSup"/>
                        <m:ctrlPr>
                          <a:rPr lang="en-US" sz="3200" b="1" i="1" smtClean="0">
                            <a:solidFill>
                              <a:srgbClr val="FFFF00"/>
                            </a:solidFill>
                            <a:latin typeface="Cambria Math"/>
                          </a:rPr>
                        </m:ctrlPr>
                      </m:naryPr>
                      <m:sub>
                        <m:r>
                          <a:rPr lang="en-US" sz="3200" b="1" i="1">
                            <a:solidFill>
                              <a:srgbClr val="FFFF00"/>
                            </a:solidFill>
                            <a:latin typeface="Cambria Math"/>
                          </a:rPr>
                          <m:t>𝟎</m:t>
                        </m:r>
                      </m:sub>
                      <m:sup>
                        <m:r>
                          <a:rPr lang="en-US" sz="3200" b="1" i="1">
                            <a:solidFill>
                              <a:srgbClr val="FFFF00"/>
                            </a:solidFill>
                            <a:latin typeface="Cambria Math"/>
                          </a:rPr>
                          <m:t>𝟏</m:t>
                        </m:r>
                      </m:sup>
                      <m:e/>
                    </m:nary>
                    <m:nary>
                      <m:naryPr>
                        <m:limLoc m:val="subSup"/>
                        <m:ctrlPr>
                          <a:rPr lang="en-US" sz="3200" b="1" i="1">
                            <a:solidFill>
                              <a:srgbClr val="FFFF00"/>
                            </a:solidFill>
                            <a:latin typeface="Cambria Math"/>
                          </a:rPr>
                        </m:ctrlPr>
                      </m:naryPr>
                      <m:sub>
                        <m:r>
                          <a:rPr lang="en-US" sz="3200" b="1" i="1">
                            <a:solidFill>
                              <a:srgbClr val="FFFF00"/>
                            </a:solidFill>
                            <a:latin typeface="Cambria Math"/>
                          </a:rPr>
                          <m:t>𝟎</m:t>
                        </m:r>
                      </m:sub>
                      <m:sup>
                        <m:r>
                          <a:rPr lang="en-US" sz="3200" b="1" i="1">
                            <a:solidFill>
                              <a:srgbClr val="FFFF00"/>
                            </a:solidFill>
                            <a:latin typeface="Cambria Math"/>
                          </a:rPr>
                          <m:t>𝟐</m:t>
                        </m:r>
                        <m:r>
                          <a:rPr lang="en-US" sz="3200" b="1" i="1">
                            <a:solidFill>
                              <a:srgbClr val="FFFF00"/>
                            </a:solidFill>
                            <a:latin typeface="Cambria Math"/>
                          </a:rPr>
                          <m:t>(</m:t>
                        </m:r>
                        <m:r>
                          <a:rPr lang="en-US" sz="3200" b="1" i="1">
                            <a:solidFill>
                              <a:srgbClr val="FFFF00"/>
                            </a:solidFill>
                            <a:latin typeface="Cambria Math"/>
                          </a:rPr>
                          <m:t>𝟏</m:t>
                        </m:r>
                        <m:r>
                          <a:rPr lang="en-US" sz="3200" b="1" i="1">
                            <a:solidFill>
                              <a:srgbClr val="FFFF00"/>
                            </a:solidFill>
                            <a:latin typeface="Cambria Math"/>
                          </a:rPr>
                          <m:t>−</m:t>
                        </m:r>
                        <m:r>
                          <a:rPr lang="en-US" sz="3200" b="1" i="1">
                            <a:solidFill>
                              <a:srgbClr val="FFFF00"/>
                            </a:solidFill>
                            <a:latin typeface="Cambria Math"/>
                          </a:rPr>
                          <m:t>𝒛</m:t>
                        </m:r>
                        <m:r>
                          <a:rPr lang="en-US" sz="3200" b="1" i="1">
                            <a:solidFill>
                              <a:srgbClr val="FFFF00"/>
                            </a:solidFill>
                            <a:latin typeface="Cambria Math"/>
                          </a:rPr>
                          <m:t>)</m:t>
                        </m:r>
                      </m:sup>
                      <m:e/>
                    </m:nary>
                    <m:nary>
                      <m:naryPr>
                        <m:limLoc m:val="subSup"/>
                        <m:ctrlPr>
                          <a:rPr lang="en-US" sz="3200" b="1" i="1">
                            <a:solidFill>
                              <a:srgbClr val="FFFF00"/>
                            </a:solidFill>
                            <a:latin typeface="Cambria Math"/>
                          </a:rPr>
                        </m:ctrlPr>
                      </m:naryPr>
                      <m:sub>
                        <m:r>
                          <a:rPr lang="en-US" sz="3200" b="1" i="1">
                            <a:solidFill>
                              <a:srgbClr val="FFFF00"/>
                            </a:solidFill>
                            <a:latin typeface="Cambria Math"/>
                          </a:rPr>
                          <m:t>𝟎</m:t>
                        </m:r>
                      </m:sub>
                      <m:sup>
                        <m:r>
                          <a:rPr lang="en-US" sz="3200" b="1" i="1">
                            <a:solidFill>
                              <a:srgbClr val="FFFF00"/>
                            </a:solidFill>
                            <a:latin typeface="Cambria Math"/>
                          </a:rPr>
                          <m:t>𝟑</m:t>
                        </m:r>
                        <m:r>
                          <a:rPr lang="en-US" sz="3200" b="1" i="1">
                            <a:solidFill>
                              <a:srgbClr val="FFFF00"/>
                            </a:solidFill>
                            <a:latin typeface="Cambria Math"/>
                          </a:rPr>
                          <m:t>(</m:t>
                        </m:r>
                        <m:r>
                          <a:rPr lang="en-US" sz="3200" b="1" i="1">
                            <a:solidFill>
                              <a:srgbClr val="FFFF00"/>
                            </a:solidFill>
                            <a:latin typeface="Cambria Math"/>
                          </a:rPr>
                          <m:t>𝟏</m:t>
                        </m:r>
                        <m:r>
                          <a:rPr lang="en-US" sz="3200" b="1" i="1">
                            <a:solidFill>
                              <a:srgbClr val="FFFF00"/>
                            </a:solidFill>
                            <a:latin typeface="Cambria Math"/>
                          </a:rPr>
                          <m:t>−</m:t>
                        </m:r>
                        <m:f>
                          <m:fPr>
                            <m:ctrlPr>
                              <a:rPr lang="en-US" sz="3200" b="1" i="1">
                                <a:solidFill>
                                  <a:srgbClr val="FFFF00"/>
                                </a:solidFill>
                                <a:latin typeface="Cambria Math"/>
                              </a:rPr>
                            </m:ctrlPr>
                          </m:fPr>
                          <m:num>
                            <m:r>
                              <a:rPr lang="en-US" sz="3200" b="1" i="1">
                                <a:solidFill>
                                  <a:srgbClr val="FFFF00"/>
                                </a:solidFill>
                                <a:latin typeface="Cambria Math"/>
                              </a:rPr>
                              <m:t>𝒙</m:t>
                            </m:r>
                          </m:num>
                          <m:den>
                            <m:r>
                              <a:rPr lang="en-US" sz="3200" b="1" i="1">
                                <a:solidFill>
                                  <a:srgbClr val="FFFF00"/>
                                </a:solidFill>
                                <a:latin typeface="Cambria Math"/>
                              </a:rPr>
                              <m:t>𝟐</m:t>
                            </m:r>
                          </m:den>
                        </m:f>
                        <m:r>
                          <a:rPr lang="en-US" sz="3200" b="1" i="1">
                            <a:solidFill>
                              <a:srgbClr val="FFFF00"/>
                            </a:solidFill>
                            <a:latin typeface="Cambria Math"/>
                          </a:rPr>
                          <m:t>−</m:t>
                        </m:r>
                        <m:r>
                          <a:rPr lang="en-US" sz="3200" b="1" i="1">
                            <a:solidFill>
                              <a:srgbClr val="FFFF00"/>
                            </a:solidFill>
                            <a:latin typeface="Cambria Math"/>
                          </a:rPr>
                          <m:t>𝒛</m:t>
                        </m:r>
                        <m:r>
                          <a:rPr lang="en-US" sz="3200" b="1" i="1">
                            <a:solidFill>
                              <a:srgbClr val="FFFF00"/>
                            </a:solidFill>
                            <a:latin typeface="Cambria Math"/>
                          </a:rPr>
                          <m:t>)</m:t>
                        </m:r>
                      </m:sup>
                      <m:e>
                        <m:r>
                          <a:rPr lang="en-US" sz="3200" b="1" i="1">
                            <a:solidFill>
                              <a:srgbClr val="FFFF00"/>
                            </a:solidFill>
                            <a:latin typeface="Cambria Math"/>
                          </a:rPr>
                          <m:t> </m:t>
                        </m:r>
                        <m:r>
                          <a:rPr lang="en-US" sz="3200" b="1" i="1">
                            <a:solidFill>
                              <a:srgbClr val="FFFF00"/>
                            </a:solidFill>
                            <a:latin typeface="Cambria Math"/>
                          </a:rPr>
                          <m:t>𝒅𝒚𝒅𝒙𝒅𝒛</m:t>
                        </m:r>
                      </m:e>
                    </m:nary>
                  </m:oMath>
                </a14:m>
                <a:r>
                  <a:rPr lang="en-US" sz="3200" b="1" dirty="0" smtClean="0">
                    <a:solidFill>
                      <a:srgbClr val="FFFF00"/>
                    </a:solidFill>
                  </a:rPr>
                  <a:t> </a:t>
                </a:r>
                <a:br>
                  <a:rPr lang="en-US" sz="3200" b="1" dirty="0" smtClean="0">
                    <a:solidFill>
                      <a:srgbClr val="FFFF00"/>
                    </a:solidFill>
                  </a:rPr>
                </a:br>
                <a:r>
                  <a:rPr lang="en-US" sz="3200" b="1" dirty="0" smtClean="0">
                    <a:solidFill>
                      <a:srgbClr val="FF1319"/>
                    </a:solidFill>
                  </a:rPr>
                  <a:t>ANS:1</a:t>
                </a:r>
                <a:r>
                  <a:rPr lang="en-US" sz="3200" b="1" i="1" dirty="0" smtClean="0">
                    <a:solidFill>
                      <a:srgbClr val="FFFF00"/>
                    </a:solidFill>
                  </a:rPr>
                  <a:t/>
                </a:r>
                <a:br>
                  <a:rPr lang="en-US" sz="3200" b="1" i="1" dirty="0" smtClean="0">
                    <a:solidFill>
                      <a:srgbClr val="FFFF00"/>
                    </a:solidFill>
                  </a:rPr>
                </a:br>
                <a:r>
                  <a:rPr lang="en-US" sz="3200" b="1" i="1" dirty="0" smtClean="0">
                    <a:solidFill>
                      <a:srgbClr val="FFFF00"/>
                    </a:solidFill>
                  </a:rPr>
                  <a:t>3. </a:t>
                </a:r>
                <a14:m>
                  <m:oMath xmlns:m="http://schemas.openxmlformats.org/officeDocument/2006/math">
                    <m:nary>
                      <m:naryPr>
                        <m:limLoc m:val="subSup"/>
                        <m:ctrlPr>
                          <a:rPr lang="en-US" sz="3200" b="1" i="1">
                            <a:solidFill>
                              <a:srgbClr val="FFFF00"/>
                            </a:solidFill>
                            <a:latin typeface="Cambria Math"/>
                          </a:rPr>
                        </m:ctrlPr>
                      </m:naryPr>
                      <m:sub>
                        <m:r>
                          <a:rPr lang="en-US" sz="3200" b="1" i="1">
                            <a:solidFill>
                              <a:srgbClr val="FFFF00"/>
                            </a:solidFill>
                            <a:latin typeface="Cambria Math"/>
                          </a:rPr>
                          <m:t>𝟏</m:t>
                        </m:r>
                      </m:sub>
                      <m:sup>
                        <m:r>
                          <a:rPr lang="en-US" sz="3200" b="1" i="1">
                            <a:solidFill>
                              <a:srgbClr val="FFFF00"/>
                            </a:solidFill>
                            <a:latin typeface="Cambria Math"/>
                          </a:rPr>
                          <m:t>𝟐</m:t>
                        </m:r>
                      </m:sup>
                      <m:e/>
                    </m:nary>
                    <m:nary>
                      <m:naryPr>
                        <m:limLoc m:val="subSup"/>
                        <m:ctrlPr>
                          <a:rPr lang="en-US" sz="3200" b="1" i="1">
                            <a:solidFill>
                              <a:srgbClr val="FFFF00"/>
                            </a:solidFill>
                            <a:latin typeface="Cambria Math"/>
                          </a:rPr>
                        </m:ctrlPr>
                      </m:naryPr>
                      <m:sub>
                        <m:r>
                          <a:rPr lang="en-US" sz="3200" b="1" i="1">
                            <a:solidFill>
                              <a:srgbClr val="FFFF00"/>
                            </a:solidFill>
                            <a:latin typeface="Cambria Math"/>
                          </a:rPr>
                          <m:t>𝟐</m:t>
                        </m:r>
                      </m:sub>
                      <m:sup>
                        <m:r>
                          <a:rPr lang="en-US" sz="3200" b="1" i="1">
                            <a:solidFill>
                              <a:srgbClr val="FFFF00"/>
                            </a:solidFill>
                            <a:latin typeface="Cambria Math"/>
                          </a:rPr>
                          <m:t>𝟑</m:t>
                        </m:r>
                      </m:sup>
                      <m:e/>
                    </m:nary>
                    <m:nary>
                      <m:naryPr>
                        <m:limLoc m:val="subSup"/>
                        <m:ctrlPr>
                          <a:rPr lang="en-US" sz="3200" b="1" i="1">
                            <a:solidFill>
                              <a:srgbClr val="FFFF00"/>
                            </a:solidFill>
                            <a:latin typeface="Cambria Math"/>
                          </a:rPr>
                        </m:ctrlPr>
                      </m:naryPr>
                      <m:sub>
                        <m:r>
                          <a:rPr lang="en-US" sz="3200" b="1" i="1">
                            <a:solidFill>
                              <a:srgbClr val="FFFF00"/>
                            </a:solidFill>
                            <a:latin typeface="Cambria Math"/>
                          </a:rPr>
                          <m:t>𝟎</m:t>
                        </m:r>
                      </m:sub>
                      <m:sup>
                        <m:r>
                          <a:rPr lang="en-US" sz="3200" b="1" i="1">
                            <a:solidFill>
                              <a:srgbClr val="FFFF00"/>
                            </a:solidFill>
                            <a:latin typeface="Cambria Math"/>
                          </a:rPr>
                          <m:t>𝟏</m:t>
                        </m:r>
                      </m:sup>
                      <m:e>
                        <m:r>
                          <a:rPr lang="en-US" sz="3200" b="1" i="1">
                            <a:solidFill>
                              <a:srgbClr val="FFFF00"/>
                            </a:solidFill>
                            <a:latin typeface="Cambria Math"/>
                          </a:rPr>
                          <m:t>𝟖</m:t>
                        </m:r>
                        <m:r>
                          <a:rPr lang="en-US" sz="3200" b="1" i="1">
                            <a:solidFill>
                              <a:srgbClr val="FFFF00"/>
                            </a:solidFill>
                            <a:latin typeface="Cambria Math"/>
                          </a:rPr>
                          <m:t>𝒙𝒚𝒛</m:t>
                        </m:r>
                        <m:r>
                          <a:rPr lang="en-US" sz="3200" b="1" i="1">
                            <a:solidFill>
                              <a:srgbClr val="FFFF00"/>
                            </a:solidFill>
                            <a:latin typeface="Cambria Math"/>
                          </a:rPr>
                          <m:t> </m:t>
                        </m:r>
                        <m:r>
                          <a:rPr lang="en-US" sz="3200" b="1" i="1">
                            <a:solidFill>
                              <a:srgbClr val="FFFF00"/>
                            </a:solidFill>
                            <a:latin typeface="Cambria Math"/>
                          </a:rPr>
                          <m:t>𝒅𝒛𝒅𝒙𝒅𝒚</m:t>
                        </m:r>
                      </m:e>
                    </m:nary>
                  </m:oMath>
                </a14:m>
                <a:r>
                  <a:rPr lang="en-US" sz="3200" b="1" dirty="0" smtClean="0">
                    <a:solidFill>
                      <a:srgbClr val="FFFF00"/>
                    </a:solidFill>
                  </a:rPr>
                  <a:t>     </a:t>
                </a:r>
                <a:br>
                  <a:rPr lang="en-US" sz="3200" b="1" dirty="0" smtClean="0">
                    <a:solidFill>
                      <a:srgbClr val="FFFF00"/>
                    </a:solidFill>
                  </a:rPr>
                </a:br>
                <a:r>
                  <a:rPr lang="en-US" sz="3200" b="1" dirty="0" smtClean="0">
                    <a:solidFill>
                      <a:srgbClr val="FF1319"/>
                    </a:solidFill>
                  </a:rPr>
                  <a:t>ANS:15</a:t>
                </a:r>
                <a:r>
                  <a:rPr lang="en-US" sz="3200" b="1" dirty="0" smtClean="0">
                    <a:solidFill>
                      <a:srgbClr val="FFFF00"/>
                    </a:solidFill>
                  </a:rPr>
                  <a:t/>
                </a:r>
                <a:br>
                  <a:rPr lang="en-US" sz="3200" b="1" dirty="0" smtClean="0">
                    <a:solidFill>
                      <a:srgbClr val="FFFF00"/>
                    </a:solidFill>
                  </a:rPr>
                </a:br>
                <a:r>
                  <a:rPr lang="en-US" sz="3200" b="1" dirty="0" smtClean="0">
                    <a:solidFill>
                      <a:srgbClr val="FFFF00"/>
                    </a:solidFill>
                  </a:rPr>
                  <a:t>4. </a:t>
                </a:r>
                <a14:m>
                  <m:oMath xmlns:m="http://schemas.openxmlformats.org/officeDocument/2006/math">
                    <m:nary>
                      <m:naryPr>
                        <m:limLoc m:val="subSup"/>
                        <m:ctrlPr>
                          <a:rPr lang="en-US" sz="3200" b="1" i="1">
                            <a:solidFill>
                              <a:srgbClr val="FFFF00"/>
                            </a:solidFill>
                            <a:latin typeface="Cambria Math"/>
                          </a:rPr>
                        </m:ctrlPr>
                      </m:naryPr>
                      <m:sub>
                        <m:r>
                          <a:rPr lang="en-US" sz="3200" b="1" i="1">
                            <a:solidFill>
                              <a:srgbClr val="FFFF00"/>
                            </a:solidFill>
                            <a:latin typeface="Cambria Math"/>
                          </a:rPr>
                          <m:t>𝟎</m:t>
                        </m:r>
                      </m:sub>
                      <m:sup>
                        <m:r>
                          <a:rPr lang="en-US" sz="3200" b="1" i="1">
                            <a:solidFill>
                              <a:srgbClr val="FFFF00"/>
                            </a:solidFill>
                            <a:latin typeface="Cambria Math"/>
                          </a:rPr>
                          <m:t>𝟏</m:t>
                        </m:r>
                      </m:sup>
                      <m:e/>
                    </m:nary>
                    <m:nary>
                      <m:naryPr>
                        <m:limLoc m:val="subSup"/>
                        <m:ctrlPr>
                          <a:rPr lang="en-US" sz="3200" b="1" i="1">
                            <a:solidFill>
                              <a:srgbClr val="FFFF00"/>
                            </a:solidFill>
                            <a:latin typeface="Cambria Math"/>
                          </a:rPr>
                        </m:ctrlPr>
                      </m:naryPr>
                      <m:sub>
                        <m:r>
                          <a:rPr lang="en-US" sz="3200" b="1" i="1">
                            <a:solidFill>
                              <a:srgbClr val="FFFF00"/>
                            </a:solidFill>
                            <a:latin typeface="Cambria Math"/>
                          </a:rPr>
                          <m:t>𝟏</m:t>
                        </m:r>
                      </m:sub>
                      <m:sup>
                        <m:r>
                          <a:rPr lang="en-US" sz="3200" b="1" i="1">
                            <a:solidFill>
                              <a:srgbClr val="FFFF00"/>
                            </a:solidFill>
                            <a:latin typeface="Cambria Math"/>
                          </a:rPr>
                          <m:t>𝟐</m:t>
                        </m:r>
                      </m:sup>
                      <m:e/>
                    </m:nary>
                    <m:nary>
                      <m:naryPr>
                        <m:limLoc m:val="subSup"/>
                        <m:ctrlPr>
                          <a:rPr lang="en-US" sz="3200" b="1" i="1">
                            <a:solidFill>
                              <a:srgbClr val="FFFF00"/>
                            </a:solidFill>
                            <a:latin typeface="Cambria Math"/>
                          </a:rPr>
                        </m:ctrlPr>
                      </m:naryPr>
                      <m:sub>
                        <m:r>
                          <a:rPr lang="en-US" sz="3200" b="1" i="1">
                            <a:solidFill>
                              <a:srgbClr val="FFFF00"/>
                            </a:solidFill>
                            <a:latin typeface="Cambria Math"/>
                          </a:rPr>
                          <m:t>𝟏</m:t>
                        </m:r>
                      </m:sub>
                      <m:sup>
                        <m:r>
                          <a:rPr lang="en-US" sz="3200" b="1" i="1">
                            <a:solidFill>
                              <a:srgbClr val="FFFF00"/>
                            </a:solidFill>
                            <a:latin typeface="Cambria Math"/>
                          </a:rPr>
                          <m:t>𝟐</m:t>
                        </m:r>
                      </m:sup>
                      <m:e>
                        <m:sSup>
                          <m:sSupPr>
                            <m:ctrlPr>
                              <a:rPr lang="en-US" sz="3200" b="1" i="1">
                                <a:solidFill>
                                  <a:srgbClr val="FFFF00"/>
                                </a:solidFill>
                                <a:latin typeface="Cambria Math"/>
                              </a:rPr>
                            </m:ctrlPr>
                          </m:sSupPr>
                          <m:e>
                            <m:r>
                              <a:rPr lang="en-US" sz="3200" b="1" i="1">
                                <a:solidFill>
                                  <a:srgbClr val="FFFF00"/>
                                </a:solidFill>
                                <a:latin typeface="Cambria Math"/>
                              </a:rPr>
                              <m:t>(</m:t>
                            </m:r>
                            <m:r>
                              <a:rPr lang="en-US" sz="3200" b="1" i="1">
                                <a:solidFill>
                                  <a:srgbClr val="FFFF00"/>
                                </a:solidFill>
                                <a:latin typeface="Cambria Math"/>
                              </a:rPr>
                              <m:t>𝒙</m:t>
                            </m:r>
                          </m:e>
                          <m:sup>
                            <m:r>
                              <a:rPr lang="en-US" sz="3200" b="1" i="1">
                                <a:solidFill>
                                  <a:srgbClr val="FFFF00"/>
                                </a:solidFill>
                                <a:latin typeface="Cambria Math"/>
                              </a:rPr>
                              <m:t>𝟐</m:t>
                            </m:r>
                          </m:sup>
                        </m:sSup>
                        <m:r>
                          <a:rPr lang="en-US" sz="3200" b="1" i="1">
                            <a:solidFill>
                              <a:srgbClr val="FFFF00"/>
                            </a:solidFill>
                            <a:latin typeface="Cambria Math"/>
                          </a:rPr>
                          <m:t>+</m:t>
                        </m:r>
                        <m:r>
                          <a:rPr lang="en-US" sz="3200" b="1" i="1">
                            <a:solidFill>
                              <a:srgbClr val="FFFF00"/>
                            </a:solidFill>
                            <a:latin typeface="Cambria Math"/>
                          </a:rPr>
                          <m:t>𝒚𝒛</m:t>
                        </m:r>
                        <m:r>
                          <a:rPr lang="en-US" sz="3200" b="1" i="1">
                            <a:solidFill>
                              <a:srgbClr val="FFFF00"/>
                            </a:solidFill>
                            <a:latin typeface="Cambria Math"/>
                          </a:rPr>
                          <m:t>) </m:t>
                        </m:r>
                        <m:r>
                          <a:rPr lang="en-US" sz="3200" b="1" i="1">
                            <a:solidFill>
                              <a:srgbClr val="FFFF00"/>
                            </a:solidFill>
                            <a:latin typeface="Cambria Math"/>
                          </a:rPr>
                          <m:t>𝒅𝒛𝒅𝒚𝒅𝒙</m:t>
                        </m:r>
                      </m:e>
                    </m:nary>
                  </m:oMath>
                </a14:m>
                <a:r>
                  <a:rPr lang="en-US" sz="3200" b="1" dirty="0" smtClean="0">
                    <a:solidFill>
                      <a:srgbClr val="FFFF00"/>
                    </a:solidFill>
                  </a:rPr>
                  <a:t/>
                </a:r>
                <a:br>
                  <a:rPr lang="en-US" sz="3200" b="1" dirty="0" smtClean="0">
                    <a:solidFill>
                      <a:srgbClr val="FFFF00"/>
                    </a:solidFill>
                  </a:rPr>
                </a:br>
                <a:r>
                  <a:rPr lang="en-US" sz="3200" b="1" dirty="0" smtClean="0">
                    <a:solidFill>
                      <a:srgbClr val="FFFF00"/>
                    </a:solidFill>
                  </a:rPr>
                  <a:t> </a:t>
                </a:r>
                <a:r>
                  <a:rPr lang="en-US" sz="3200" b="1" dirty="0" smtClean="0">
                    <a:solidFill>
                      <a:srgbClr val="FF1319"/>
                    </a:solidFill>
                  </a:rPr>
                  <a:t>ANS:31/4</a:t>
                </a:r>
                <a:r>
                  <a:rPr lang="en-US" sz="3200" b="1" dirty="0" smtClean="0">
                    <a:solidFill>
                      <a:srgbClr val="FFFF00"/>
                    </a:solidFill>
                  </a:rPr>
                  <a:t/>
                </a:r>
                <a:br>
                  <a:rPr lang="en-US" sz="3200" b="1" dirty="0" smtClean="0">
                    <a:solidFill>
                      <a:srgbClr val="FFFF00"/>
                    </a:solidFill>
                  </a:rPr>
                </a:br>
                <a:r>
                  <a:rPr lang="en-US" sz="3200" b="1" dirty="0" smtClean="0">
                    <a:solidFill>
                      <a:srgbClr val="FFFF00"/>
                    </a:solidFill>
                  </a:rPr>
                  <a:t>5. </a:t>
                </a:r>
                <a14:m>
                  <m:oMath xmlns:m="http://schemas.openxmlformats.org/officeDocument/2006/math">
                    <m:nary>
                      <m:naryPr>
                        <m:limLoc m:val="subSup"/>
                        <m:ctrlPr>
                          <a:rPr lang="en-US" sz="3200" b="1" i="1">
                            <a:solidFill>
                              <a:srgbClr val="FFFF00"/>
                            </a:solidFill>
                            <a:latin typeface="Cambria Math"/>
                          </a:rPr>
                        </m:ctrlPr>
                      </m:naryPr>
                      <m:sub>
                        <m:r>
                          <a:rPr lang="en-US" sz="3200" b="1" i="1">
                            <a:solidFill>
                              <a:srgbClr val="FFFF00"/>
                            </a:solidFill>
                            <a:latin typeface="Cambria Math"/>
                          </a:rPr>
                          <m:t>𝟎</m:t>
                        </m:r>
                      </m:sub>
                      <m:sup>
                        <m:r>
                          <a:rPr lang="en-US" sz="3200" b="1" i="1">
                            <a:solidFill>
                              <a:srgbClr val="FFFF00"/>
                            </a:solidFill>
                            <a:latin typeface="Cambria Math"/>
                          </a:rPr>
                          <m:t>𝟐</m:t>
                        </m:r>
                      </m:sup>
                      <m:e/>
                    </m:nary>
                    <m:nary>
                      <m:naryPr>
                        <m:limLoc m:val="subSup"/>
                        <m:ctrlPr>
                          <a:rPr lang="en-US" sz="3200" b="1" i="1">
                            <a:solidFill>
                              <a:srgbClr val="FFFF00"/>
                            </a:solidFill>
                            <a:latin typeface="Cambria Math"/>
                          </a:rPr>
                        </m:ctrlPr>
                      </m:naryPr>
                      <m:sub>
                        <m:r>
                          <a:rPr lang="en-US" sz="3200" b="1" i="1">
                            <a:solidFill>
                              <a:srgbClr val="FFFF00"/>
                            </a:solidFill>
                            <a:latin typeface="Cambria Math"/>
                          </a:rPr>
                          <m:t>𝟎</m:t>
                        </m:r>
                      </m:sub>
                      <m:sup>
                        <m:r>
                          <a:rPr lang="en-US" sz="3200" b="1" i="1">
                            <a:solidFill>
                              <a:srgbClr val="FFFF00"/>
                            </a:solidFill>
                            <a:latin typeface="Cambria Math"/>
                          </a:rPr>
                          <m:t>𝟑</m:t>
                        </m:r>
                      </m:sup>
                      <m:e/>
                    </m:nary>
                    <m:nary>
                      <m:naryPr>
                        <m:limLoc m:val="subSup"/>
                        <m:ctrlPr>
                          <a:rPr lang="en-US" sz="3200" b="1" i="1">
                            <a:solidFill>
                              <a:srgbClr val="FFFF00"/>
                            </a:solidFill>
                            <a:latin typeface="Cambria Math"/>
                          </a:rPr>
                        </m:ctrlPr>
                      </m:naryPr>
                      <m:sub>
                        <m:r>
                          <a:rPr lang="en-US" sz="3200" b="1" i="1">
                            <a:solidFill>
                              <a:srgbClr val="FFFF00"/>
                            </a:solidFill>
                            <a:latin typeface="Cambria Math"/>
                          </a:rPr>
                          <m:t>𝟎</m:t>
                        </m:r>
                      </m:sub>
                      <m:sup>
                        <m:r>
                          <a:rPr lang="en-US" sz="3200" b="1" i="1">
                            <a:solidFill>
                              <a:srgbClr val="FFFF00"/>
                            </a:solidFill>
                            <a:latin typeface="Cambria Math"/>
                          </a:rPr>
                          <m:t>𝟐</m:t>
                        </m:r>
                      </m:sup>
                      <m:e>
                        <m:r>
                          <a:rPr lang="en-US" sz="3200" b="1" i="1">
                            <a:solidFill>
                              <a:srgbClr val="FFFF00"/>
                            </a:solidFill>
                            <a:latin typeface="Cambria Math"/>
                          </a:rPr>
                          <m:t>(</m:t>
                        </m:r>
                        <m:r>
                          <a:rPr lang="en-US" sz="3200" b="1" i="1">
                            <a:solidFill>
                              <a:srgbClr val="FFFF00"/>
                            </a:solidFill>
                            <a:latin typeface="Cambria Math"/>
                          </a:rPr>
                          <m:t>𝒙</m:t>
                        </m:r>
                        <m:r>
                          <a:rPr lang="en-US" sz="3200" b="1" i="1">
                            <a:solidFill>
                              <a:srgbClr val="FFFF00"/>
                            </a:solidFill>
                            <a:latin typeface="Cambria Math"/>
                          </a:rPr>
                          <m:t>+</m:t>
                        </m:r>
                        <m:r>
                          <a:rPr lang="en-US" sz="3200" b="1" i="1">
                            <a:solidFill>
                              <a:srgbClr val="FFFF00"/>
                            </a:solidFill>
                            <a:latin typeface="Cambria Math"/>
                          </a:rPr>
                          <m:t>𝒚</m:t>
                        </m:r>
                        <m:r>
                          <a:rPr lang="en-US" sz="3200" b="1" i="1">
                            <a:solidFill>
                              <a:srgbClr val="FFFF00"/>
                            </a:solidFill>
                            <a:latin typeface="Cambria Math"/>
                          </a:rPr>
                          <m:t>+</m:t>
                        </m:r>
                        <m:r>
                          <a:rPr lang="en-US" sz="3200" b="1" i="1">
                            <a:solidFill>
                              <a:srgbClr val="FFFF00"/>
                            </a:solidFill>
                            <a:latin typeface="Cambria Math"/>
                          </a:rPr>
                          <m:t>𝒛</m:t>
                        </m:r>
                        <m:r>
                          <a:rPr lang="en-US" sz="3200" b="1" i="1">
                            <a:solidFill>
                              <a:srgbClr val="FFFF00"/>
                            </a:solidFill>
                            <a:latin typeface="Cambria Math"/>
                          </a:rPr>
                          <m:t>) </m:t>
                        </m:r>
                        <m:r>
                          <a:rPr lang="en-US" sz="3200" b="1" i="1">
                            <a:solidFill>
                              <a:srgbClr val="FFFF00"/>
                            </a:solidFill>
                            <a:latin typeface="Cambria Math"/>
                          </a:rPr>
                          <m:t>𝒅𝒙𝒅𝒚𝒅𝒛</m:t>
                        </m:r>
                      </m:e>
                    </m:nary>
                  </m:oMath>
                </a14:m>
                <a:r>
                  <a:rPr lang="en-US" sz="3200" b="1" dirty="0" smtClean="0">
                    <a:solidFill>
                      <a:srgbClr val="FFFF00"/>
                    </a:solidFill>
                  </a:rPr>
                  <a:t> </a:t>
                </a:r>
                <a:br>
                  <a:rPr lang="en-US" sz="3200" b="1" dirty="0" smtClean="0">
                    <a:solidFill>
                      <a:srgbClr val="FFFF00"/>
                    </a:solidFill>
                  </a:rPr>
                </a:br>
                <a:r>
                  <a:rPr lang="en-US" sz="3200" b="1" dirty="0" smtClean="0">
                    <a:solidFill>
                      <a:srgbClr val="FF1319"/>
                    </a:solidFill>
                  </a:rPr>
                  <a:t>ANS:30</a:t>
                </a:r>
                <a:r>
                  <a:rPr lang="en-US" sz="3200" b="1" dirty="0" smtClean="0">
                    <a:solidFill>
                      <a:srgbClr val="FFFF00"/>
                    </a:solidFill>
                  </a:rPr>
                  <a:t/>
                </a:r>
                <a:br>
                  <a:rPr lang="en-US" sz="3200" b="1" dirty="0" smtClean="0">
                    <a:solidFill>
                      <a:srgbClr val="FFFF00"/>
                    </a:solidFill>
                  </a:rPr>
                </a:br>
                <a:r>
                  <a:rPr lang="en-US" sz="3200" b="1" dirty="0">
                    <a:solidFill>
                      <a:srgbClr val="FFFF00"/>
                    </a:solidFill>
                  </a:rPr>
                  <a:t/>
                </a:r>
                <a:br>
                  <a:rPr lang="en-US" sz="3200" b="1" dirty="0">
                    <a:solidFill>
                      <a:srgbClr val="FFFF00"/>
                    </a:solidFill>
                  </a:rPr>
                </a:br>
                <a:r>
                  <a:rPr lang="en-US" sz="3200" b="1" dirty="0">
                    <a:solidFill>
                      <a:srgbClr val="FFFF00"/>
                    </a:solidFill>
                  </a:rPr>
                  <a:t/>
                </a:r>
                <a:br>
                  <a:rPr lang="en-US" sz="3200" b="1" dirty="0">
                    <a:solidFill>
                      <a:srgbClr val="FFFF00"/>
                    </a:solidFill>
                  </a:rPr>
                </a:br>
                <a:r>
                  <a:rPr lang="en-US" sz="3200" b="1" dirty="0">
                    <a:solidFill>
                      <a:srgbClr val="FFFF00"/>
                    </a:solidFill>
                  </a:rPr>
                  <a:t/>
                </a:r>
                <a:br>
                  <a:rPr lang="en-US" sz="3200" b="1" dirty="0">
                    <a:solidFill>
                      <a:srgbClr val="FFFF00"/>
                    </a:solidFill>
                  </a:rPr>
                </a:br>
                <a:r>
                  <a:rPr lang="en-US" sz="3200" b="1" dirty="0">
                    <a:solidFill>
                      <a:srgbClr val="FFFF00"/>
                    </a:solidFill>
                  </a:rPr>
                  <a:t/>
                </a:r>
                <a:br>
                  <a:rPr lang="en-US" sz="3200" b="1" dirty="0">
                    <a:solidFill>
                      <a:srgbClr val="FFFF00"/>
                    </a:solidFill>
                  </a:rPr>
                </a:br>
                <a:r>
                  <a:rPr lang="en-US" sz="3200" b="1" dirty="0">
                    <a:solidFill>
                      <a:srgbClr val="FFFF00"/>
                    </a:solidFill>
                  </a:rPr>
                  <a:t/>
                </a:r>
                <a:br>
                  <a:rPr lang="en-US" sz="3200" b="1" dirty="0">
                    <a:solidFill>
                      <a:srgbClr val="FFFF00"/>
                    </a:solidFill>
                  </a:rPr>
                </a:br>
                <a:r>
                  <a:rPr lang="en-US" sz="3200" b="1" dirty="0">
                    <a:solidFill>
                      <a:srgbClr val="FFFF00"/>
                    </a:solidFill>
                  </a:rPr>
                  <a:t/>
                </a:r>
                <a:br>
                  <a:rPr lang="en-US" sz="3200" b="1" dirty="0">
                    <a:solidFill>
                      <a:srgbClr val="FFFF00"/>
                    </a:solidFill>
                  </a:rPr>
                </a:br>
                <a:r>
                  <a:rPr lang="en-US" sz="3200" b="1" dirty="0">
                    <a:solidFill>
                      <a:srgbClr val="FFFF00"/>
                    </a:solidFill>
                  </a:rPr>
                  <a:t/>
                </a:r>
                <a:br>
                  <a:rPr lang="en-US" sz="3200" b="1" dirty="0">
                    <a:solidFill>
                      <a:srgbClr val="FFFF00"/>
                    </a:solidFill>
                  </a:rPr>
                </a:br>
                <a:endParaRPr lang="en-US" sz="3200" b="1" dirty="0">
                  <a:solidFill>
                    <a:srgbClr val="FFFF00"/>
                  </a:solidFill>
                </a:endParaRPr>
              </a:p>
            </p:txBody>
          </p:sp>
        </mc:Choice>
        <mc:Fallback xmlns="">
          <p:sp>
            <p:nvSpPr>
              <p:cNvPr id="2" name="Title 1"/>
              <p:cNvSpPr>
                <a:spLocks noGrp="1" noRot="1" noChangeAspect="1" noMove="1" noResize="1" noEditPoints="1" noAdjustHandles="1" noChangeArrowheads="1" noChangeShapeType="1" noTextEdit="1"/>
              </p:cNvSpPr>
              <p:nvPr>
                <p:ph type="title" idx="4294967295"/>
              </p:nvPr>
            </p:nvSpPr>
            <p:spPr>
              <a:xfrm>
                <a:off x="552450" y="122238"/>
                <a:ext cx="8229600" cy="6354762"/>
              </a:xfrm>
              <a:blipFill rotWithShape="1">
                <a:blip r:embed="rId2" cstate="print"/>
                <a:stretch>
                  <a:fillRect l="-1926" b="-288"/>
                </a:stretch>
              </a:blipFill>
            </p:spPr>
            <p:txBody>
              <a:bodyPr/>
              <a:lstStyle/>
              <a:p>
                <a:r>
                  <a:rPr lang="en-US">
                    <a:noFill/>
                  </a:rPr>
                  <a:t> </a:t>
                </a:r>
              </a:p>
            </p:txBody>
          </p:sp>
        </mc:Fallback>
      </mc:AlternateContent>
    </p:spTree>
    <p:extLst>
      <p:ext uri="{BB962C8B-B14F-4D97-AF65-F5344CB8AC3E}">
        <p14:creationId xmlns:p14="http://schemas.microsoft.com/office/powerpoint/2010/main" val="311118205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p:cNvSpPr/>
              <p:nvPr/>
            </p:nvSpPr>
            <p:spPr>
              <a:xfrm>
                <a:off x="914400" y="360211"/>
                <a:ext cx="7620000" cy="6137578"/>
              </a:xfrm>
              <a:prstGeom prst="rect">
                <a:avLst/>
              </a:prstGeom>
            </p:spPr>
            <p:txBody>
              <a:bodyPr wrap="square">
                <a:spAutoFit/>
              </a:bodyPr>
              <a:lstStyle/>
              <a:p>
                <a:r>
                  <a:rPr lang="en-US" sz="3000" b="1" dirty="0" smtClean="0">
                    <a:solidFill>
                      <a:srgbClr val="FFFF00"/>
                    </a:solidFill>
                  </a:rPr>
                  <a:t>6. </a:t>
                </a:r>
                <a14:m>
                  <m:oMath xmlns:m="http://schemas.openxmlformats.org/officeDocument/2006/math">
                    <m:nary>
                      <m:naryPr>
                        <m:limLoc m:val="subSup"/>
                        <m:ctrlPr>
                          <a:rPr lang="en-US" sz="3000" b="1" i="1">
                            <a:solidFill>
                              <a:srgbClr val="FFFF00"/>
                            </a:solidFill>
                            <a:latin typeface="Cambria Math"/>
                          </a:rPr>
                        </m:ctrlPr>
                      </m:naryPr>
                      <m:sub>
                        <m:r>
                          <a:rPr lang="en-US" sz="3000" b="1" i="1">
                            <a:solidFill>
                              <a:srgbClr val="FFFF00"/>
                            </a:solidFill>
                            <a:latin typeface="Cambria Math"/>
                          </a:rPr>
                          <m:t>𝟎</m:t>
                        </m:r>
                      </m:sub>
                      <m:sup>
                        <m:r>
                          <a:rPr lang="en-US" sz="3000" b="1" i="1">
                            <a:solidFill>
                              <a:srgbClr val="FFFF00"/>
                            </a:solidFill>
                            <a:latin typeface="Cambria Math"/>
                          </a:rPr>
                          <m:t>𝟑</m:t>
                        </m:r>
                      </m:sup>
                      <m:e/>
                    </m:nary>
                    <m:nary>
                      <m:naryPr>
                        <m:limLoc m:val="subSup"/>
                        <m:ctrlPr>
                          <a:rPr lang="en-US" sz="3000" b="1" i="1">
                            <a:solidFill>
                              <a:srgbClr val="FFFF00"/>
                            </a:solidFill>
                            <a:latin typeface="Cambria Math"/>
                          </a:rPr>
                        </m:ctrlPr>
                      </m:naryPr>
                      <m:sub>
                        <m:r>
                          <a:rPr lang="en-US" sz="3000" b="1" i="1">
                            <a:solidFill>
                              <a:srgbClr val="FFFF00"/>
                            </a:solidFill>
                            <a:latin typeface="Cambria Math"/>
                          </a:rPr>
                          <m:t>𝟎</m:t>
                        </m:r>
                      </m:sub>
                      <m:sup>
                        <m:r>
                          <a:rPr lang="en-US" sz="3000" b="1" i="1">
                            <a:solidFill>
                              <a:srgbClr val="FFFF00"/>
                            </a:solidFill>
                            <a:latin typeface="Cambria Math"/>
                          </a:rPr>
                          <m:t>𝟑</m:t>
                        </m:r>
                        <m:r>
                          <a:rPr lang="en-US" sz="3000" b="1" i="1">
                            <a:solidFill>
                              <a:srgbClr val="FFFF00"/>
                            </a:solidFill>
                            <a:latin typeface="Cambria Math"/>
                          </a:rPr>
                          <m:t>−</m:t>
                        </m:r>
                        <m:r>
                          <a:rPr lang="en-US" sz="3000" b="1" i="1">
                            <a:solidFill>
                              <a:srgbClr val="FFFF00"/>
                            </a:solidFill>
                            <a:latin typeface="Cambria Math"/>
                          </a:rPr>
                          <m:t>𝒙</m:t>
                        </m:r>
                      </m:sup>
                      <m:e/>
                    </m:nary>
                    <m:nary>
                      <m:naryPr>
                        <m:limLoc m:val="subSup"/>
                        <m:ctrlPr>
                          <a:rPr lang="en-US" sz="3000" b="1" i="1">
                            <a:solidFill>
                              <a:srgbClr val="FFFF00"/>
                            </a:solidFill>
                            <a:latin typeface="Cambria Math"/>
                          </a:rPr>
                        </m:ctrlPr>
                      </m:naryPr>
                      <m:sub>
                        <m:r>
                          <a:rPr lang="en-US" sz="3000" b="1" i="1">
                            <a:solidFill>
                              <a:srgbClr val="FFFF00"/>
                            </a:solidFill>
                            <a:latin typeface="Cambria Math"/>
                          </a:rPr>
                          <m:t>𝟎</m:t>
                        </m:r>
                      </m:sub>
                      <m:sup>
                        <m:r>
                          <a:rPr lang="en-US" sz="3000" b="1" i="1">
                            <a:solidFill>
                              <a:srgbClr val="FFFF00"/>
                            </a:solidFill>
                            <a:latin typeface="Cambria Math"/>
                          </a:rPr>
                          <m:t>𝟑</m:t>
                        </m:r>
                        <m:r>
                          <a:rPr lang="en-US" sz="3000" b="1" i="1">
                            <a:solidFill>
                              <a:srgbClr val="FFFF00"/>
                            </a:solidFill>
                            <a:latin typeface="Cambria Math"/>
                          </a:rPr>
                          <m:t>−</m:t>
                        </m:r>
                        <m:r>
                          <a:rPr lang="en-US" sz="3000" b="1" i="1">
                            <a:solidFill>
                              <a:srgbClr val="FFFF00"/>
                            </a:solidFill>
                            <a:latin typeface="Cambria Math"/>
                          </a:rPr>
                          <m:t>𝒙</m:t>
                        </m:r>
                        <m:r>
                          <a:rPr lang="en-US" sz="3000" b="1" i="1">
                            <a:solidFill>
                              <a:srgbClr val="FFFF00"/>
                            </a:solidFill>
                            <a:latin typeface="Cambria Math"/>
                          </a:rPr>
                          <m:t>−</m:t>
                        </m:r>
                        <m:r>
                          <a:rPr lang="en-US" sz="3000" b="1" i="1">
                            <a:solidFill>
                              <a:srgbClr val="FFFF00"/>
                            </a:solidFill>
                            <a:latin typeface="Cambria Math"/>
                          </a:rPr>
                          <m:t>𝒚</m:t>
                        </m:r>
                      </m:sup>
                      <m:e>
                        <m:r>
                          <a:rPr lang="en-US" sz="3000" b="1" i="1">
                            <a:solidFill>
                              <a:srgbClr val="FFFF00"/>
                            </a:solidFill>
                            <a:latin typeface="Cambria Math"/>
                          </a:rPr>
                          <m:t>(</m:t>
                        </m:r>
                        <m:r>
                          <a:rPr lang="en-US" sz="3000" b="1" i="1">
                            <a:solidFill>
                              <a:srgbClr val="FFFF00"/>
                            </a:solidFill>
                            <a:latin typeface="Cambria Math"/>
                          </a:rPr>
                          <m:t>𝒙𝒚𝒛</m:t>
                        </m:r>
                        <m:r>
                          <a:rPr lang="en-US" sz="3000" b="1" i="1">
                            <a:solidFill>
                              <a:srgbClr val="FFFF00"/>
                            </a:solidFill>
                            <a:latin typeface="Cambria Math"/>
                          </a:rPr>
                          <m:t>) </m:t>
                        </m:r>
                        <m:r>
                          <a:rPr lang="en-US" sz="3000" b="1" i="1">
                            <a:solidFill>
                              <a:srgbClr val="FFFF00"/>
                            </a:solidFill>
                            <a:latin typeface="Cambria Math"/>
                          </a:rPr>
                          <m:t>𝒅𝒛𝒅𝒚𝒅𝒙</m:t>
                        </m:r>
                      </m:e>
                    </m:nary>
                  </m:oMath>
                </a14:m>
                <a:r>
                  <a:rPr lang="en-US" sz="3000" b="1" dirty="0" smtClean="0">
                    <a:solidFill>
                      <a:srgbClr val="FFFF00"/>
                    </a:solidFill>
                  </a:rPr>
                  <a:t> </a:t>
                </a:r>
              </a:p>
              <a:p>
                <a:r>
                  <a:rPr lang="en-US" sz="3000" b="1" dirty="0" smtClean="0">
                    <a:solidFill>
                      <a:srgbClr val="FF1319"/>
                    </a:solidFill>
                  </a:rPr>
                  <a:t>ANS:81/80</a:t>
                </a:r>
                <a:r>
                  <a:rPr lang="en-US" sz="3000" b="1" dirty="0" smtClean="0">
                    <a:solidFill>
                      <a:srgbClr val="FFFF00"/>
                    </a:solidFill>
                  </a:rPr>
                  <a:t/>
                </a:r>
                <a:br>
                  <a:rPr lang="en-US" sz="3000" b="1" dirty="0" smtClean="0">
                    <a:solidFill>
                      <a:srgbClr val="FFFF00"/>
                    </a:solidFill>
                  </a:rPr>
                </a:br>
                <a:r>
                  <a:rPr lang="en-US" sz="3000" b="1" dirty="0" smtClean="0">
                    <a:solidFill>
                      <a:srgbClr val="FFFF00"/>
                    </a:solidFill>
                  </a:rPr>
                  <a:t>7. </a:t>
                </a:r>
                <a14:m>
                  <m:oMath xmlns:m="http://schemas.openxmlformats.org/officeDocument/2006/math">
                    <m:nary>
                      <m:naryPr>
                        <m:limLoc m:val="subSup"/>
                        <m:ctrlPr>
                          <a:rPr lang="en-US" sz="3000" b="1" i="1">
                            <a:solidFill>
                              <a:srgbClr val="FFFF00"/>
                            </a:solidFill>
                            <a:latin typeface="Cambria Math"/>
                          </a:rPr>
                        </m:ctrlPr>
                      </m:naryPr>
                      <m:sub>
                        <m:r>
                          <a:rPr lang="en-US" sz="3000" b="1" i="1">
                            <a:solidFill>
                              <a:srgbClr val="FFFF00"/>
                            </a:solidFill>
                            <a:latin typeface="Cambria Math"/>
                          </a:rPr>
                          <m:t>𝟎</m:t>
                        </m:r>
                      </m:sub>
                      <m:sup>
                        <m:r>
                          <a:rPr lang="en-US" sz="3000" b="1" i="1">
                            <a:solidFill>
                              <a:srgbClr val="FFFF00"/>
                            </a:solidFill>
                            <a:latin typeface="Cambria Math"/>
                          </a:rPr>
                          <m:t>𝟔</m:t>
                        </m:r>
                      </m:sup>
                      <m:e/>
                    </m:nary>
                    <m:nary>
                      <m:naryPr>
                        <m:limLoc m:val="subSup"/>
                        <m:ctrlPr>
                          <a:rPr lang="en-US" sz="3000" b="1" i="1">
                            <a:solidFill>
                              <a:srgbClr val="FFFF00"/>
                            </a:solidFill>
                            <a:latin typeface="Cambria Math"/>
                          </a:rPr>
                        </m:ctrlPr>
                      </m:naryPr>
                      <m:sub>
                        <m:r>
                          <a:rPr lang="en-US" sz="3000" b="1" i="1">
                            <a:solidFill>
                              <a:srgbClr val="FFFF00"/>
                            </a:solidFill>
                            <a:latin typeface="Cambria Math"/>
                          </a:rPr>
                          <m:t>𝟎</m:t>
                        </m:r>
                      </m:sub>
                      <m:sup>
                        <m:r>
                          <a:rPr lang="en-US" sz="3000" b="1" i="1">
                            <a:solidFill>
                              <a:srgbClr val="FFFF00"/>
                            </a:solidFill>
                            <a:latin typeface="Cambria Math"/>
                          </a:rPr>
                          <m:t>𝟏</m:t>
                        </m:r>
                        <m:r>
                          <a:rPr lang="en-US" sz="3000" b="1" i="1">
                            <a:solidFill>
                              <a:srgbClr val="FFFF00"/>
                            </a:solidFill>
                            <a:latin typeface="Cambria Math"/>
                          </a:rPr>
                          <m:t>/</m:t>
                        </m:r>
                        <m:r>
                          <a:rPr lang="en-US" sz="3000" b="1" i="1">
                            <a:solidFill>
                              <a:srgbClr val="FFFF00"/>
                            </a:solidFill>
                            <a:latin typeface="Cambria Math"/>
                          </a:rPr>
                          <m:t>𝟑</m:t>
                        </m:r>
                        <m:r>
                          <a:rPr lang="en-US" sz="3000" b="1" i="1">
                            <a:solidFill>
                              <a:srgbClr val="FFFF00"/>
                            </a:solidFill>
                            <a:latin typeface="Cambria Math"/>
                          </a:rPr>
                          <m:t>(</m:t>
                        </m:r>
                        <m:r>
                          <a:rPr lang="en-US" sz="3000" b="1" i="1">
                            <a:solidFill>
                              <a:srgbClr val="FFFF00"/>
                            </a:solidFill>
                            <a:latin typeface="Cambria Math"/>
                          </a:rPr>
                          <m:t>𝟏𝟐</m:t>
                        </m:r>
                        <m:r>
                          <a:rPr lang="en-US" sz="3000" b="1" i="1">
                            <a:solidFill>
                              <a:srgbClr val="FFFF00"/>
                            </a:solidFill>
                            <a:latin typeface="Cambria Math"/>
                          </a:rPr>
                          <m:t>−</m:t>
                        </m:r>
                        <m:r>
                          <a:rPr lang="en-US" sz="3000" b="1" i="1">
                            <a:solidFill>
                              <a:srgbClr val="FFFF00"/>
                            </a:solidFill>
                            <a:latin typeface="Cambria Math"/>
                          </a:rPr>
                          <m:t>𝟐</m:t>
                        </m:r>
                        <m:r>
                          <a:rPr lang="en-US" sz="3000" b="1" i="1">
                            <a:solidFill>
                              <a:srgbClr val="FFFF00"/>
                            </a:solidFill>
                            <a:latin typeface="Cambria Math"/>
                          </a:rPr>
                          <m:t>𝒙</m:t>
                        </m:r>
                        <m:r>
                          <a:rPr lang="en-US" sz="3000" b="1" i="1">
                            <a:solidFill>
                              <a:srgbClr val="FFFF00"/>
                            </a:solidFill>
                            <a:latin typeface="Cambria Math"/>
                          </a:rPr>
                          <m:t>)</m:t>
                        </m:r>
                      </m:sup>
                      <m:e/>
                    </m:nary>
                    <m:nary>
                      <m:naryPr>
                        <m:limLoc m:val="subSup"/>
                        <m:ctrlPr>
                          <a:rPr lang="en-US" sz="3000" b="1" i="1">
                            <a:solidFill>
                              <a:srgbClr val="FFFF00"/>
                            </a:solidFill>
                            <a:latin typeface="Cambria Math"/>
                          </a:rPr>
                        </m:ctrlPr>
                      </m:naryPr>
                      <m:sub>
                        <m:r>
                          <a:rPr lang="en-US" sz="3000" b="1" i="1">
                            <a:solidFill>
                              <a:srgbClr val="FFFF00"/>
                            </a:solidFill>
                            <a:latin typeface="Cambria Math"/>
                          </a:rPr>
                          <m:t>𝟎</m:t>
                        </m:r>
                      </m:sub>
                      <m:sup>
                        <m:r>
                          <a:rPr lang="en-US" sz="3000" b="1" i="1">
                            <a:solidFill>
                              <a:srgbClr val="FFFF00"/>
                            </a:solidFill>
                            <a:latin typeface="Cambria Math"/>
                          </a:rPr>
                          <m:t>𝟏</m:t>
                        </m:r>
                        <m:r>
                          <a:rPr lang="en-US" sz="3000" b="1" i="1">
                            <a:solidFill>
                              <a:srgbClr val="FFFF00"/>
                            </a:solidFill>
                            <a:latin typeface="Cambria Math"/>
                          </a:rPr>
                          <m:t>/</m:t>
                        </m:r>
                        <m:r>
                          <a:rPr lang="en-US" sz="3000" b="1" i="1">
                            <a:solidFill>
                              <a:srgbClr val="FFFF00"/>
                            </a:solidFill>
                            <a:latin typeface="Cambria Math"/>
                          </a:rPr>
                          <m:t>𝟔</m:t>
                        </m:r>
                        <m:r>
                          <a:rPr lang="en-US" sz="3000" b="1" i="1">
                            <a:solidFill>
                              <a:srgbClr val="FFFF00"/>
                            </a:solidFill>
                            <a:latin typeface="Cambria Math"/>
                          </a:rPr>
                          <m:t>(</m:t>
                        </m:r>
                        <m:r>
                          <a:rPr lang="en-US" sz="3000" b="1" i="1">
                            <a:solidFill>
                              <a:srgbClr val="FFFF00"/>
                            </a:solidFill>
                            <a:latin typeface="Cambria Math"/>
                          </a:rPr>
                          <m:t>𝟏𝟐</m:t>
                        </m:r>
                        <m:r>
                          <a:rPr lang="en-US" sz="3000" b="1" i="1">
                            <a:solidFill>
                              <a:srgbClr val="FFFF00"/>
                            </a:solidFill>
                            <a:latin typeface="Cambria Math"/>
                          </a:rPr>
                          <m:t>−</m:t>
                        </m:r>
                        <m:r>
                          <a:rPr lang="en-US" sz="3000" b="1" i="1">
                            <a:solidFill>
                              <a:srgbClr val="FFFF00"/>
                            </a:solidFill>
                            <a:latin typeface="Cambria Math"/>
                          </a:rPr>
                          <m:t>𝟐</m:t>
                        </m:r>
                        <m:r>
                          <a:rPr lang="en-US" sz="3000" b="1" i="1">
                            <a:solidFill>
                              <a:srgbClr val="FFFF00"/>
                            </a:solidFill>
                            <a:latin typeface="Cambria Math"/>
                          </a:rPr>
                          <m:t>𝒙</m:t>
                        </m:r>
                        <m:r>
                          <a:rPr lang="en-US" sz="3000" b="1" i="1">
                            <a:solidFill>
                              <a:srgbClr val="FFFF00"/>
                            </a:solidFill>
                            <a:latin typeface="Cambria Math"/>
                          </a:rPr>
                          <m:t>−</m:t>
                        </m:r>
                        <m:r>
                          <a:rPr lang="en-US" sz="3000" b="1" i="1">
                            <a:solidFill>
                              <a:srgbClr val="FFFF00"/>
                            </a:solidFill>
                            <a:latin typeface="Cambria Math"/>
                          </a:rPr>
                          <m:t>𝟑</m:t>
                        </m:r>
                        <m:r>
                          <a:rPr lang="en-US" sz="3000" b="1" i="1">
                            <a:solidFill>
                              <a:srgbClr val="FFFF00"/>
                            </a:solidFill>
                            <a:latin typeface="Cambria Math"/>
                          </a:rPr>
                          <m:t>𝒚</m:t>
                        </m:r>
                        <m:r>
                          <a:rPr lang="en-US" sz="3000" b="1" i="1" smtClean="0">
                            <a:solidFill>
                              <a:srgbClr val="FFFF00"/>
                            </a:solidFill>
                            <a:latin typeface="Cambria Math"/>
                          </a:rPr>
                          <m:t>)</m:t>
                        </m:r>
                      </m:sup>
                      <m:e>
                        <m:r>
                          <a:rPr lang="en-US" sz="3000" b="1" i="1">
                            <a:solidFill>
                              <a:srgbClr val="FFFF00"/>
                            </a:solidFill>
                            <a:latin typeface="Cambria Math"/>
                          </a:rPr>
                          <m:t>𝒅𝒛𝒅𝒚𝒅𝒙</m:t>
                        </m:r>
                      </m:e>
                    </m:nary>
                  </m:oMath>
                </a14:m>
                <a:r>
                  <a:rPr lang="en-US" sz="3000" b="1" dirty="0" smtClean="0">
                    <a:solidFill>
                      <a:srgbClr val="FFFF00"/>
                    </a:solidFill>
                  </a:rPr>
                  <a:t> </a:t>
                </a:r>
                <a:r>
                  <a:rPr lang="en-US" sz="3000" b="1" dirty="0" smtClean="0">
                    <a:solidFill>
                      <a:srgbClr val="FF1319"/>
                    </a:solidFill>
                  </a:rPr>
                  <a:t>ANS: 8</a:t>
                </a:r>
                <a:r>
                  <a:rPr lang="en-US" sz="3000" b="1" dirty="0" smtClean="0">
                    <a:solidFill>
                      <a:srgbClr val="FFFF00"/>
                    </a:solidFill>
                  </a:rPr>
                  <a:t/>
                </a:r>
                <a:br>
                  <a:rPr lang="en-US" sz="3000" b="1" dirty="0" smtClean="0">
                    <a:solidFill>
                      <a:srgbClr val="FFFF00"/>
                    </a:solidFill>
                  </a:rPr>
                </a:br>
                <a:r>
                  <a:rPr lang="en-US" sz="3000" b="1" dirty="0" smtClean="0">
                    <a:solidFill>
                      <a:srgbClr val="FFFF00"/>
                    </a:solidFill>
                  </a:rPr>
                  <a:t>8. </a:t>
                </a:r>
                <a14:m>
                  <m:oMath xmlns:m="http://schemas.openxmlformats.org/officeDocument/2006/math">
                    <m:nary>
                      <m:naryPr>
                        <m:limLoc m:val="subSup"/>
                        <m:ctrlPr>
                          <a:rPr lang="en-US" sz="3000" b="1" i="1">
                            <a:solidFill>
                              <a:srgbClr val="FFFF00"/>
                            </a:solidFill>
                            <a:latin typeface="Cambria Math"/>
                          </a:rPr>
                        </m:ctrlPr>
                      </m:naryPr>
                      <m:sub>
                        <m:r>
                          <a:rPr lang="en-US" sz="3000" b="1" i="1">
                            <a:solidFill>
                              <a:srgbClr val="FFFF00"/>
                            </a:solidFill>
                            <a:latin typeface="Cambria Math"/>
                          </a:rPr>
                          <m:t>𝟎</m:t>
                        </m:r>
                      </m:sub>
                      <m:sup>
                        <m:r>
                          <a:rPr lang="en-US" sz="3000" b="1" i="1">
                            <a:solidFill>
                              <a:srgbClr val="FFFF00"/>
                            </a:solidFill>
                            <a:latin typeface="Cambria Math"/>
                          </a:rPr>
                          <m:t>𝟐</m:t>
                        </m:r>
                      </m:sup>
                      <m:e/>
                    </m:nary>
                    <m:nary>
                      <m:naryPr>
                        <m:limLoc m:val="subSup"/>
                        <m:ctrlPr>
                          <a:rPr lang="en-US" sz="3000" b="1" i="1">
                            <a:solidFill>
                              <a:srgbClr val="FFFF00"/>
                            </a:solidFill>
                            <a:latin typeface="Cambria Math"/>
                          </a:rPr>
                        </m:ctrlPr>
                      </m:naryPr>
                      <m:sub>
                        <m:r>
                          <a:rPr lang="en-US" sz="3000" b="1" i="1">
                            <a:solidFill>
                              <a:srgbClr val="FFFF00"/>
                            </a:solidFill>
                            <a:latin typeface="Cambria Math"/>
                          </a:rPr>
                          <m:t>𝟎</m:t>
                        </m:r>
                      </m:sub>
                      <m:sup>
                        <m:r>
                          <a:rPr lang="en-US" sz="3000" b="1" i="1">
                            <a:solidFill>
                              <a:srgbClr val="FFFF00"/>
                            </a:solidFill>
                            <a:latin typeface="Cambria Math"/>
                          </a:rPr>
                          <m:t>𝟑</m:t>
                        </m:r>
                        <m:r>
                          <a:rPr lang="en-US" sz="3000" b="1" i="1">
                            <a:solidFill>
                              <a:srgbClr val="FFFF00"/>
                            </a:solidFill>
                            <a:latin typeface="Cambria Math"/>
                          </a:rPr>
                          <m:t>−</m:t>
                        </m:r>
                        <m:r>
                          <a:rPr lang="en-US" sz="3000" b="1" i="1">
                            <a:solidFill>
                              <a:srgbClr val="FFFF00"/>
                            </a:solidFill>
                            <a:latin typeface="Cambria Math"/>
                          </a:rPr>
                          <m:t>𝟑</m:t>
                        </m:r>
                        <m:r>
                          <a:rPr lang="en-US" sz="3000" b="1" i="1">
                            <a:solidFill>
                              <a:srgbClr val="FFFF00"/>
                            </a:solidFill>
                            <a:latin typeface="Cambria Math"/>
                          </a:rPr>
                          <m:t>/</m:t>
                        </m:r>
                        <m:r>
                          <a:rPr lang="en-US" sz="3000" b="1" i="1">
                            <a:solidFill>
                              <a:srgbClr val="FFFF00"/>
                            </a:solidFill>
                            <a:latin typeface="Cambria Math"/>
                          </a:rPr>
                          <m:t>𝟐</m:t>
                        </m:r>
                        <m:r>
                          <a:rPr lang="en-US" sz="3000" b="1" i="1">
                            <a:solidFill>
                              <a:srgbClr val="FFFF00"/>
                            </a:solidFill>
                            <a:latin typeface="Cambria Math"/>
                          </a:rPr>
                          <m:t>𝒙</m:t>
                        </m:r>
                      </m:sup>
                      <m:e/>
                    </m:nary>
                    <m:nary>
                      <m:naryPr>
                        <m:limLoc m:val="subSup"/>
                        <m:ctrlPr>
                          <a:rPr lang="en-US" sz="3000" b="1" i="1">
                            <a:solidFill>
                              <a:srgbClr val="FFFF00"/>
                            </a:solidFill>
                            <a:latin typeface="Cambria Math"/>
                          </a:rPr>
                        </m:ctrlPr>
                      </m:naryPr>
                      <m:sub>
                        <m:r>
                          <a:rPr lang="en-US" sz="3000" b="1" i="1">
                            <a:solidFill>
                              <a:srgbClr val="FFFF00"/>
                            </a:solidFill>
                            <a:latin typeface="Cambria Math"/>
                          </a:rPr>
                          <m:t>𝟎</m:t>
                        </m:r>
                      </m:sub>
                      <m:sup>
                        <m:r>
                          <a:rPr lang="en-US" sz="3000" b="1" i="1">
                            <a:solidFill>
                              <a:srgbClr val="FFFF00"/>
                            </a:solidFill>
                            <a:latin typeface="Cambria Math"/>
                          </a:rPr>
                          <m:t>𝟔</m:t>
                        </m:r>
                        <m:r>
                          <a:rPr lang="en-US" sz="3000" b="1" i="1">
                            <a:solidFill>
                              <a:srgbClr val="FFFF00"/>
                            </a:solidFill>
                            <a:latin typeface="Cambria Math"/>
                          </a:rPr>
                          <m:t>−</m:t>
                        </m:r>
                        <m:r>
                          <a:rPr lang="en-US" sz="3000" b="1" i="1">
                            <a:solidFill>
                              <a:srgbClr val="FFFF00"/>
                            </a:solidFill>
                            <a:latin typeface="Cambria Math"/>
                          </a:rPr>
                          <m:t>𝟑</m:t>
                        </m:r>
                        <m:r>
                          <a:rPr lang="en-US" sz="3000" b="1" i="1">
                            <a:solidFill>
                              <a:srgbClr val="FFFF00"/>
                            </a:solidFill>
                            <a:latin typeface="Cambria Math"/>
                          </a:rPr>
                          <m:t>𝒙</m:t>
                        </m:r>
                        <m:r>
                          <a:rPr lang="en-US" sz="3000" b="1" i="1">
                            <a:solidFill>
                              <a:srgbClr val="FFFF00"/>
                            </a:solidFill>
                            <a:latin typeface="Cambria Math"/>
                          </a:rPr>
                          <m:t>−</m:t>
                        </m:r>
                        <m:r>
                          <a:rPr lang="en-US" sz="3000" b="1" i="1">
                            <a:solidFill>
                              <a:srgbClr val="FFFF00"/>
                            </a:solidFill>
                            <a:latin typeface="Cambria Math"/>
                          </a:rPr>
                          <m:t>𝟐</m:t>
                        </m:r>
                        <m:r>
                          <a:rPr lang="en-US" sz="3000" b="1" i="1">
                            <a:solidFill>
                              <a:srgbClr val="FFFF00"/>
                            </a:solidFill>
                            <a:latin typeface="Cambria Math"/>
                          </a:rPr>
                          <m:t>𝒚</m:t>
                        </m:r>
                      </m:sup>
                      <m:e>
                        <m:r>
                          <a:rPr lang="en-US" sz="3000" b="1" i="1">
                            <a:solidFill>
                              <a:srgbClr val="FFFF00"/>
                            </a:solidFill>
                            <a:latin typeface="Cambria Math"/>
                          </a:rPr>
                          <m:t>(</m:t>
                        </m:r>
                        <m:r>
                          <a:rPr lang="en-US" sz="3000" b="1" i="1">
                            <a:solidFill>
                              <a:srgbClr val="FFFF00"/>
                            </a:solidFill>
                            <a:latin typeface="Cambria Math"/>
                          </a:rPr>
                          <m:t>𝟏</m:t>
                        </m:r>
                        <m:r>
                          <a:rPr lang="en-US" sz="3000" b="1" i="1">
                            <a:solidFill>
                              <a:srgbClr val="FFFF00"/>
                            </a:solidFill>
                            <a:latin typeface="Cambria Math"/>
                          </a:rPr>
                          <m:t>−</m:t>
                        </m:r>
                        <m:r>
                          <a:rPr lang="en-US" sz="3000" b="1" i="1">
                            <a:solidFill>
                              <a:srgbClr val="FFFF00"/>
                            </a:solidFill>
                            <a:latin typeface="Cambria Math"/>
                          </a:rPr>
                          <m:t>𝒙</m:t>
                        </m:r>
                        <m:r>
                          <a:rPr lang="en-US" sz="3000" b="1" i="1">
                            <a:solidFill>
                              <a:srgbClr val="FFFF00"/>
                            </a:solidFill>
                            <a:latin typeface="Cambria Math"/>
                          </a:rPr>
                          <m:t>) </m:t>
                        </m:r>
                        <m:r>
                          <a:rPr lang="en-US" sz="3000" b="1" i="1">
                            <a:solidFill>
                              <a:srgbClr val="FFFF00"/>
                            </a:solidFill>
                            <a:latin typeface="Cambria Math"/>
                          </a:rPr>
                          <m:t>𝒅𝒛𝒅𝒚𝒅𝒙</m:t>
                        </m:r>
                      </m:e>
                    </m:nary>
                  </m:oMath>
                </a14:m>
                <a:r>
                  <a:rPr lang="en-US" sz="3000" b="1" dirty="0" smtClean="0">
                    <a:solidFill>
                      <a:srgbClr val="FFFF00"/>
                    </a:solidFill>
                  </a:rPr>
                  <a:t>  </a:t>
                </a:r>
              </a:p>
              <a:p>
                <a:r>
                  <a:rPr lang="en-US" sz="3000" b="1" dirty="0" smtClean="0">
                    <a:solidFill>
                      <a:srgbClr val="FF1319"/>
                    </a:solidFill>
                  </a:rPr>
                  <a:t>ANS: 3</a:t>
                </a:r>
                <a:r>
                  <a:rPr lang="en-US" sz="3000" b="1" dirty="0" smtClean="0">
                    <a:solidFill>
                      <a:srgbClr val="FFFF00"/>
                    </a:solidFill>
                  </a:rPr>
                  <a:t/>
                </a:r>
                <a:br>
                  <a:rPr lang="en-US" sz="3000" b="1" dirty="0" smtClean="0">
                    <a:solidFill>
                      <a:srgbClr val="FFFF00"/>
                    </a:solidFill>
                  </a:rPr>
                </a:br>
                <a:r>
                  <a:rPr lang="en-US" sz="3000" b="1" dirty="0" smtClean="0">
                    <a:solidFill>
                      <a:srgbClr val="FFFF00"/>
                    </a:solidFill>
                  </a:rPr>
                  <a:t>9. </a:t>
                </a:r>
                <a14:m>
                  <m:oMath xmlns:m="http://schemas.openxmlformats.org/officeDocument/2006/math">
                    <m:nary>
                      <m:naryPr>
                        <m:limLoc m:val="subSup"/>
                        <m:ctrlPr>
                          <a:rPr lang="en-US" sz="3000" b="1" i="1">
                            <a:solidFill>
                              <a:srgbClr val="FFFF00"/>
                            </a:solidFill>
                            <a:latin typeface="Cambria Math"/>
                          </a:rPr>
                        </m:ctrlPr>
                      </m:naryPr>
                      <m:sub>
                        <m:r>
                          <a:rPr lang="en-US" sz="3000" b="1" i="1">
                            <a:solidFill>
                              <a:srgbClr val="FFFF00"/>
                            </a:solidFill>
                            <a:latin typeface="Cambria Math"/>
                          </a:rPr>
                          <m:t>−</m:t>
                        </m:r>
                        <m:r>
                          <a:rPr lang="en-US" sz="3000" b="1" i="1">
                            <a:solidFill>
                              <a:srgbClr val="FFFF00"/>
                            </a:solidFill>
                            <a:latin typeface="Cambria Math"/>
                          </a:rPr>
                          <m:t>𝟏</m:t>
                        </m:r>
                      </m:sub>
                      <m:sup>
                        <m:r>
                          <a:rPr lang="en-US" sz="3000" b="1" i="1">
                            <a:solidFill>
                              <a:srgbClr val="FFFF00"/>
                            </a:solidFill>
                            <a:latin typeface="Cambria Math"/>
                          </a:rPr>
                          <m:t>𝟐</m:t>
                        </m:r>
                      </m:sup>
                      <m:e/>
                    </m:nary>
                    <m:nary>
                      <m:naryPr>
                        <m:limLoc m:val="subSup"/>
                        <m:ctrlPr>
                          <a:rPr lang="en-US" sz="3000" b="1" i="1">
                            <a:solidFill>
                              <a:srgbClr val="FFFF00"/>
                            </a:solidFill>
                            <a:latin typeface="Cambria Math"/>
                          </a:rPr>
                        </m:ctrlPr>
                      </m:naryPr>
                      <m:sub>
                        <m:r>
                          <a:rPr lang="en-US" sz="3000" b="1" i="1">
                            <a:solidFill>
                              <a:srgbClr val="FFFF00"/>
                            </a:solidFill>
                            <a:latin typeface="Cambria Math"/>
                          </a:rPr>
                          <m:t>𝟎</m:t>
                        </m:r>
                      </m:sub>
                      <m:sup>
                        <m:r>
                          <a:rPr lang="en-US" sz="3000" b="1" i="1">
                            <a:solidFill>
                              <a:srgbClr val="FFFF00"/>
                            </a:solidFill>
                            <a:latin typeface="Cambria Math"/>
                          </a:rPr>
                          <m:t>𝟑</m:t>
                        </m:r>
                      </m:sup>
                      <m:e/>
                    </m:nary>
                    <m:nary>
                      <m:naryPr>
                        <m:limLoc m:val="subSup"/>
                        <m:ctrlPr>
                          <a:rPr lang="en-US" sz="3000" b="1" i="1">
                            <a:solidFill>
                              <a:srgbClr val="FFFF00"/>
                            </a:solidFill>
                            <a:latin typeface="Cambria Math"/>
                          </a:rPr>
                        </m:ctrlPr>
                      </m:naryPr>
                      <m:sub>
                        <m:r>
                          <a:rPr lang="en-US" sz="3000" b="1" i="1">
                            <a:solidFill>
                              <a:srgbClr val="FFFF00"/>
                            </a:solidFill>
                            <a:latin typeface="Cambria Math"/>
                          </a:rPr>
                          <m:t>𝟎</m:t>
                        </m:r>
                      </m:sub>
                      <m:sup>
                        <m:r>
                          <a:rPr lang="en-US" sz="3000" b="1" i="1">
                            <a:solidFill>
                              <a:srgbClr val="FFFF00"/>
                            </a:solidFill>
                            <a:latin typeface="Cambria Math"/>
                          </a:rPr>
                          <m:t>𝟐</m:t>
                        </m:r>
                      </m:sup>
                      <m:e>
                        <m:r>
                          <a:rPr lang="en-US" sz="3000" b="1" i="1">
                            <a:solidFill>
                              <a:srgbClr val="FFFF00"/>
                            </a:solidFill>
                            <a:latin typeface="Cambria Math"/>
                          </a:rPr>
                          <m:t>𝟏𝟐</m:t>
                        </m:r>
                        <m:r>
                          <a:rPr lang="en-US" sz="3000" b="1" i="1">
                            <a:solidFill>
                              <a:srgbClr val="FFFF00"/>
                            </a:solidFill>
                            <a:latin typeface="Cambria Math"/>
                          </a:rPr>
                          <m:t>𝒙</m:t>
                        </m:r>
                        <m:sSup>
                          <m:sSupPr>
                            <m:ctrlPr>
                              <a:rPr lang="en-US" sz="3000" b="1" i="1">
                                <a:solidFill>
                                  <a:srgbClr val="FFFF00"/>
                                </a:solidFill>
                                <a:latin typeface="Cambria Math"/>
                              </a:rPr>
                            </m:ctrlPr>
                          </m:sSupPr>
                          <m:e>
                            <m:r>
                              <a:rPr lang="en-US" sz="3000" b="1" i="1">
                                <a:solidFill>
                                  <a:srgbClr val="FFFF00"/>
                                </a:solidFill>
                                <a:latin typeface="Cambria Math"/>
                              </a:rPr>
                              <m:t>𝒚</m:t>
                            </m:r>
                          </m:e>
                          <m:sup>
                            <m:r>
                              <a:rPr lang="en-US" sz="3000" b="1" i="1">
                                <a:solidFill>
                                  <a:srgbClr val="FFFF00"/>
                                </a:solidFill>
                                <a:latin typeface="Cambria Math"/>
                              </a:rPr>
                              <m:t>𝟐</m:t>
                            </m:r>
                          </m:sup>
                        </m:sSup>
                        <m:sSup>
                          <m:sSupPr>
                            <m:ctrlPr>
                              <a:rPr lang="en-US" sz="3000" b="1" i="1">
                                <a:solidFill>
                                  <a:srgbClr val="FFFF00"/>
                                </a:solidFill>
                                <a:latin typeface="Cambria Math"/>
                              </a:rPr>
                            </m:ctrlPr>
                          </m:sSupPr>
                          <m:e>
                            <m:r>
                              <a:rPr lang="en-US" sz="3000" b="1" i="1">
                                <a:solidFill>
                                  <a:srgbClr val="FFFF00"/>
                                </a:solidFill>
                                <a:latin typeface="Cambria Math"/>
                              </a:rPr>
                              <m:t>𝒛</m:t>
                            </m:r>
                          </m:e>
                          <m:sup>
                            <m:r>
                              <a:rPr lang="en-US" sz="3000" b="1" i="1">
                                <a:solidFill>
                                  <a:srgbClr val="FFFF00"/>
                                </a:solidFill>
                                <a:latin typeface="Cambria Math"/>
                              </a:rPr>
                              <m:t>𝟑</m:t>
                            </m:r>
                          </m:sup>
                        </m:sSup>
                        <m:r>
                          <a:rPr lang="en-US" sz="3000" b="1" i="1">
                            <a:solidFill>
                              <a:srgbClr val="FFFF00"/>
                            </a:solidFill>
                            <a:latin typeface="Cambria Math"/>
                          </a:rPr>
                          <m:t>𝒅𝒛𝒅𝒚𝒅𝒙</m:t>
                        </m:r>
                      </m:e>
                    </m:nary>
                  </m:oMath>
                </a14:m>
                <a:r>
                  <a:rPr lang="en-US" sz="3000" b="1" dirty="0" smtClean="0">
                    <a:solidFill>
                      <a:srgbClr val="FFFF00"/>
                    </a:solidFill>
                  </a:rPr>
                  <a:t>  </a:t>
                </a:r>
              </a:p>
              <a:p>
                <a:r>
                  <a:rPr lang="en-US" sz="3000" b="1" dirty="0" smtClean="0">
                    <a:solidFill>
                      <a:srgbClr val="FF1319"/>
                    </a:solidFill>
                  </a:rPr>
                  <a:t>ANS: 648</a:t>
                </a:r>
                <a:r>
                  <a:rPr lang="en-US" sz="3000" b="1" dirty="0" smtClean="0">
                    <a:solidFill>
                      <a:srgbClr val="FFFF00"/>
                    </a:solidFill>
                  </a:rPr>
                  <a:t/>
                </a:r>
                <a:br>
                  <a:rPr lang="en-US" sz="3000" b="1" dirty="0" smtClean="0">
                    <a:solidFill>
                      <a:srgbClr val="FFFF00"/>
                    </a:solidFill>
                  </a:rPr>
                </a:br>
                <a:r>
                  <a:rPr lang="en-US" sz="3000" b="1" dirty="0" smtClean="0">
                    <a:solidFill>
                      <a:srgbClr val="FFFF00"/>
                    </a:solidFill>
                  </a:rPr>
                  <a:t>10. </a:t>
                </a:r>
                <a14:m>
                  <m:oMath xmlns:m="http://schemas.openxmlformats.org/officeDocument/2006/math">
                    <m:nary>
                      <m:naryPr>
                        <m:limLoc m:val="subSup"/>
                        <m:ctrlPr>
                          <a:rPr lang="en-US" sz="3000" b="1" i="1">
                            <a:solidFill>
                              <a:srgbClr val="FFFF00"/>
                            </a:solidFill>
                            <a:latin typeface="Cambria Math"/>
                          </a:rPr>
                        </m:ctrlPr>
                      </m:naryPr>
                      <m:sub>
                        <m:r>
                          <a:rPr lang="en-US" sz="3000" b="1" i="1">
                            <a:solidFill>
                              <a:srgbClr val="FFFF00"/>
                            </a:solidFill>
                            <a:latin typeface="Cambria Math"/>
                          </a:rPr>
                          <m:t>𝟎</m:t>
                        </m:r>
                      </m:sub>
                      <m:sup>
                        <m:r>
                          <a:rPr lang="en-US" sz="3000" b="1" i="1">
                            <a:solidFill>
                              <a:srgbClr val="FFFF00"/>
                            </a:solidFill>
                            <a:latin typeface="Cambria Math"/>
                          </a:rPr>
                          <m:t>𝟐</m:t>
                        </m:r>
                      </m:sup>
                      <m:e/>
                    </m:nary>
                    <m:nary>
                      <m:naryPr>
                        <m:limLoc m:val="subSup"/>
                        <m:ctrlPr>
                          <a:rPr lang="en-US" sz="3000" b="1" i="1">
                            <a:solidFill>
                              <a:srgbClr val="FFFF00"/>
                            </a:solidFill>
                            <a:latin typeface="Cambria Math"/>
                          </a:rPr>
                        </m:ctrlPr>
                      </m:naryPr>
                      <m:sub>
                        <m:r>
                          <a:rPr lang="en-US" sz="3000" b="1" i="1">
                            <a:solidFill>
                              <a:srgbClr val="FFFF00"/>
                            </a:solidFill>
                            <a:latin typeface="Cambria Math"/>
                          </a:rPr>
                          <m:t>−</m:t>
                        </m:r>
                        <m:r>
                          <a:rPr lang="en-US" sz="3000" b="1" i="1">
                            <a:solidFill>
                              <a:srgbClr val="FFFF00"/>
                            </a:solidFill>
                            <a:latin typeface="Cambria Math"/>
                          </a:rPr>
                          <m:t>𝟏</m:t>
                        </m:r>
                      </m:sub>
                      <m:sup>
                        <m:sSup>
                          <m:sSupPr>
                            <m:ctrlPr>
                              <a:rPr lang="en-US" sz="3000" b="1" i="1">
                                <a:solidFill>
                                  <a:srgbClr val="FFFF00"/>
                                </a:solidFill>
                                <a:latin typeface="Cambria Math"/>
                              </a:rPr>
                            </m:ctrlPr>
                          </m:sSupPr>
                          <m:e>
                            <m:r>
                              <a:rPr lang="en-US" sz="3000" b="1" i="1">
                                <a:solidFill>
                                  <a:srgbClr val="FFFF00"/>
                                </a:solidFill>
                                <a:latin typeface="Cambria Math"/>
                              </a:rPr>
                              <m:t>𝒚</m:t>
                            </m:r>
                          </m:e>
                          <m:sup>
                            <m:r>
                              <a:rPr lang="en-US" sz="3000" b="1" i="1">
                                <a:solidFill>
                                  <a:srgbClr val="FFFF00"/>
                                </a:solidFill>
                                <a:latin typeface="Cambria Math"/>
                              </a:rPr>
                              <m:t>𝟐</m:t>
                            </m:r>
                          </m:sup>
                        </m:sSup>
                      </m:sup>
                      <m:e/>
                    </m:nary>
                    <m:nary>
                      <m:naryPr>
                        <m:limLoc m:val="subSup"/>
                        <m:ctrlPr>
                          <a:rPr lang="en-US" sz="3000" b="1" i="1">
                            <a:solidFill>
                              <a:srgbClr val="FFFF00"/>
                            </a:solidFill>
                            <a:latin typeface="Cambria Math"/>
                          </a:rPr>
                        </m:ctrlPr>
                      </m:naryPr>
                      <m:sub>
                        <m:r>
                          <a:rPr lang="en-US" sz="3000" b="1" i="1">
                            <a:solidFill>
                              <a:srgbClr val="FFFF00"/>
                            </a:solidFill>
                            <a:latin typeface="Cambria Math"/>
                          </a:rPr>
                          <m:t>−</m:t>
                        </m:r>
                        <m:r>
                          <a:rPr lang="en-US" sz="3000" b="1" i="1">
                            <a:solidFill>
                              <a:srgbClr val="FFFF00"/>
                            </a:solidFill>
                            <a:latin typeface="Cambria Math"/>
                          </a:rPr>
                          <m:t>𝟏</m:t>
                        </m:r>
                      </m:sub>
                      <m:sup>
                        <m:r>
                          <a:rPr lang="en-US" sz="3000" b="1" i="1">
                            <a:solidFill>
                              <a:srgbClr val="FFFF00"/>
                            </a:solidFill>
                            <a:latin typeface="Cambria Math"/>
                          </a:rPr>
                          <m:t>𝒛</m:t>
                        </m:r>
                      </m:sup>
                      <m:e>
                        <m:r>
                          <a:rPr lang="en-US" sz="3000" b="1" i="1">
                            <a:solidFill>
                              <a:srgbClr val="FFFF00"/>
                            </a:solidFill>
                            <a:latin typeface="Cambria Math"/>
                          </a:rPr>
                          <m:t>𝒚𝒛𝒅𝒙𝒅𝒛𝒅𝒚</m:t>
                        </m:r>
                      </m:e>
                    </m:nary>
                  </m:oMath>
                </a14:m>
                <a:r>
                  <a:rPr lang="en-US" sz="3000" b="1" dirty="0" smtClean="0">
                    <a:solidFill>
                      <a:srgbClr val="FFFF00"/>
                    </a:solidFill>
                  </a:rPr>
                  <a:t>  </a:t>
                </a:r>
              </a:p>
              <a:p>
                <a:r>
                  <a:rPr lang="en-US" sz="3000" b="1" dirty="0" smtClean="0">
                    <a:solidFill>
                      <a:srgbClr val="FF1319"/>
                    </a:solidFill>
                  </a:rPr>
                  <a:t>ANS: 47/3</a:t>
                </a:r>
                <a:r>
                  <a:rPr lang="en-US" sz="3000" b="1" dirty="0">
                    <a:solidFill>
                      <a:srgbClr val="FFFF00"/>
                    </a:solidFill>
                  </a:rPr>
                  <a:t/>
                </a:r>
                <a:br>
                  <a:rPr lang="en-US" sz="3000" b="1" dirty="0">
                    <a:solidFill>
                      <a:srgbClr val="FFFF00"/>
                    </a:solidFill>
                  </a:rPr>
                </a:br>
                <a:endParaRPr lang="en-US" sz="3000" b="1" dirty="0">
                  <a:solidFill>
                    <a:srgbClr val="FFFF00"/>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914400" y="360211"/>
                <a:ext cx="7620000" cy="6137578"/>
              </a:xfrm>
              <a:prstGeom prst="rect">
                <a:avLst/>
              </a:prstGeom>
              <a:blipFill rotWithShape="1">
                <a:blip r:embed="rId2" cstate="print"/>
                <a:stretch>
                  <a:fillRect l="-1840"/>
                </a:stretch>
              </a:blipFill>
            </p:spPr>
            <p:txBody>
              <a:bodyPr/>
              <a:lstStyle/>
              <a:p>
                <a:r>
                  <a:rPr lang="en-US">
                    <a:noFill/>
                  </a:rPr>
                  <a:t> </a:t>
                </a:r>
              </a:p>
            </p:txBody>
          </p:sp>
        </mc:Fallback>
      </mc:AlternateContent>
    </p:spTree>
    <p:extLst>
      <p:ext uri="{BB962C8B-B14F-4D97-AF65-F5344CB8AC3E}">
        <p14:creationId xmlns:p14="http://schemas.microsoft.com/office/powerpoint/2010/main" val="248573560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6172" y="2967335"/>
            <a:ext cx="6051658" cy="923330"/>
          </a:xfrm>
          <a:prstGeom prst="rect">
            <a:avLst/>
          </a:prstGeom>
          <a:noFill/>
        </p:spPr>
        <p:txBody>
          <a:bodyPr wrap="non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INFINITE SERIES</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smtClean="0"/>
              <a:t>Vectors in Three Dimensional Space</a:t>
            </a:r>
            <a:endParaRPr lang="en-US" dirty="0"/>
          </a:p>
        </p:txBody>
      </p:sp>
      <p:sp>
        <p:nvSpPr>
          <p:cNvPr id="3" name="Content Placeholder 2"/>
          <p:cNvSpPr>
            <a:spLocks noGrp="1"/>
          </p:cNvSpPr>
          <p:nvPr>
            <p:ph idx="1"/>
          </p:nvPr>
        </p:nvSpPr>
        <p:spPr/>
        <p:txBody>
          <a:bodyPr/>
          <a:lstStyle/>
          <a:p>
            <a:pPr marL="137160" indent="0">
              <a:buNone/>
            </a:pPr>
            <a:r>
              <a:rPr lang="en-US" dirty="0" smtClean="0"/>
              <a:t>For a unit vector </a:t>
            </a:r>
            <a:r>
              <a:rPr lang="en-US" i="1" dirty="0" smtClean="0"/>
              <a:t>u</a:t>
            </a:r>
            <a:r>
              <a:rPr lang="en-US" dirty="0" smtClean="0"/>
              <a:t>, </a:t>
            </a:r>
          </a:p>
          <a:p>
            <a:pPr marL="137160" indent="0">
              <a:buNone/>
            </a:pPr>
            <a:r>
              <a:rPr lang="en-US" dirty="0"/>
              <a:t> </a:t>
            </a:r>
            <a:r>
              <a:rPr lang="en-US" i="1" dirty="0" smtClean="0"/>
              <a:t>u =&lt; </a:t>
            </a:r>
            <a:r>
              <a:rPr lang="en-US" i="1" dirty="0" err="1" smtClean="0"/>
              <a:t>cos</a:t>
            </a:r>
            <a:r>
              <a:rPr lang="en-US" i="1" dirty="0" smtClean="0"/>
              <a:t> </a:t>
            </a:r>
            <a:r>
              <a:rPr lang="el-GR" i="1" dirty="0" smtClean="0">
                <a:latin typeface="Times New Roman"/>
                <a:cs typeface="Times New Roman"/>
              </a:rPr>
              <a:t>θ</a:t>
            </a:r>
            <a:r>
              <a:rPr lang="en-US" i="1" dirty="0" smtClean="0"/>
              <a:t> , sin </a:t>
            </a:r>
            <a:r>
              <a:rPr lang="el-GR" i="1" dirty="0" smtClean="0">
                <a:latin typeface="Times New Roman"/>
                <a:cs typeface="Times New Roman"/>
              </a:rPr>
              <a:t>θ</a:t>
            </a:r>
            <a:r>
              <a:rPr lang="en-US" i="1" dirty="0" smtClean="0"/>
              <a:t> &gt; = </a:t>
            </a:r>
            <a:r>
              <a:rPr lang="en-US" i="1" dirty="0" err="1" smtClean="0"/>
              <a:t>cos</a:t>
            </a:r>
            <a:r>
              <a:rPr lang="en-US" i="1" dirty="0" smtClean="0"/>
              <a:t> </a:t>
            </a:r>
            <a:r>
              <a:rPr lang="el-GR" i="1" dirty="0" smtClean="0">
                <a:latin typeface="Times New Roman"/>
                <a:cs typeface="Times New Roman"/>
              </a:rPr>
              <a:t>θ</a:t>
            </a:r>
            <a:r>
              <a:rPr lang="en-US" i="1" dirty="0"/>
              <a:t> </a:t>
            </a:r>
            <a:r>
              <a:rPr lang="en-US" i="1" dirty="0" smtClean="0"/>
              <a:t>i + sin </a:t>
            </a:r>
            <a:r>
              <a:rPr lang="el-GR" i="1" dirty="0" smtClean="0">
                <a:latin typeface="Times New Roman"/>
                <a:cs typeface="Times New Roman"/>
              </a:rPr>
              <a:t>θ</a:t>
            </a:r>
            <a:r>
              <a:rPr lang="en-US" i="1" dirty="0" smtClean="0">
                <a:latin typeface="Times New Roman"/>
                <a:cs typeface="Times New Roman"/>
              </a:rPr>
              <a:t> </a:t>
            </a:r>
            <a:r>
              <a:rPr lang="en-US" i="1" dirty="0" smtClean="0"/>
              <a:t> j</a:t>
            </a:r>
          </a:p>
          <a:p>
            <a:pPr marL="137160" indent="0">
              <a:buNone/>
            </a:pPr>
            <a:r>
              <a:rPr lang="en-US" dirty="0"/>
              <a:t>7</a:t>
            </a:r>
            <a:r>
              <a:rPr lang="en-US" dirty="0" smtClean="0"/>
              <a:t>. Vector Determined by its Length and a Unit Vector in the Same Direction</a:t>
            </a:r>
          </a:p>
          <a:p>
            <a:pPr marL="137160" indent="0">
              <a:buNone/>
            </a:pPr>
            <a:r>
              <a:rPr lang="en-US" i="1" dirty="0"/>
              <a:t>v</a:t>
            </a:r>
            <a:r>
              <a:rPr lang="en-US" i="1" dirty="0" smtClean="0"/>
              <a:t> = </a:t>
            </a:r>
            <a:r>
              <a:rPr lang="en-US" i="1" dirty="0" err="1" smtClean="0">
                <a:latin typeface="Times New Roman"/>
                <a:cs typeface="Times New Roman"/>
              </a:rPr>
              <a:t>ǁ</a:t>
            </a:r>
            <a:r>
              <a:rPr lang="en-US" i="1" dirty="0" err="1" smtClean="0"/>
              <a:t>v</a:t>
            </a:r>
            <a:r>
              <a:rPr lang="en-US" i="1" dirty="0" err="1" smtClean="0">
                <a:latin typeface="Times New Roman"/>
                <a:cs typeface="Times New Roman"/>
              </a:rPr>
              <a:t>ǁ</a:t>
            </a:r>
            <a:r>
              <a:rPr lang="en-US" i="1" dirty="0" smtClean="0"/>
              <a:t> u</a:t>
            </a:r>
            <a:endParaRPr lang="en-US" i="1" dirty="0"/>
          </a:p>
        </p:txBody>
      </p:sp>
    </p:spTree>
    <p:extLst>
      <p:ext uri="{BB962C8B-B14F-4D97-AF65-F5344CB8AC3E}">
        <p14:creationId xmlns:p14="http://schemas.microsoft.com/office/powerpoint/2010/main" val="66397356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smtClean="0"/>
              <a:t>Divergence Test</a:t>
            </a:r>
            <a:endParaRPr lang="en-US" sz="3500" dirty="0"/>
          </a:p>
        </p:txBody>
      </p:sp>
      <p:sp>
        <p:nvSpPr>
          <p:cNvPr id="3" name="Content Placeholder 2"/>
          <p:cNvSpPr>
            <a:spLocks noGrp="1"/>
          </p:cNvSpPr>
          <p:nvPr>
            <p:ph idx="1"/>
          </p:nvPr>
        </p:nvSpPr>
        <p:spPr/>
        <p:txBody>
          <a:bodyPr>
            <a:normAutofit/>
          </a:bodyPr>
          <a:lstStyle/>
          <a:p>
            <a:r>
              <a:rPr lang="en-US" sz="2500" dirty="0" smtClean="0"/>
              <a:t>Apply Divergence Test;</a:t>
            </a:r>
          </a:p>
          <a:p>
            <a:pPr marL="457200" indent="-457200">
              <a:buNone/>
            </a:pPr>
            <a:r>
              <a:rPr lang="en-US" sz="2500" dirty="0" smtClean="0"/>
              <a:t>1,                        	 Ans. = Diverges</a:t>
            </a:r>
            <a:endParaRPr lang="en-US" sz="2000" dirty="0" smtClean="0"/>
          </a:p>
          <a:p>
            <a:pPr marL="457200" indent="-457200">
              <a:buNone/>
            </a:pPr>
            <a:r>
              <a:rPr lang="en-US" sz="2500" dirty="0" smtClean="0"/>
              <a:t>                                                                                </a:t>
            </a:r>
            <a:endParaRPr lang="en-US" sz="2500" i="1" dirty="0" smtClean="0"/>
          </a:p>
          <a:p>
            <a:pPr marL="457200" indent="-457200">
              <a:buNone/>
            </a:pPr>
            <a:r>
              <a:rPr lang="en-US" sz="2500" dirty="0" smtClean="0"/>
              <a:t>2.                        	 Ans. = Diverges        </a:t>
            </a:r>
          </a:p>
          <a:p>
            <a:pPr marL="457200" indent="-457200">
              <a:buNone/>
            </a:pPr>
            <a:r>
              <a:rPr lang="en-US" sz="2500" dirty="0" smtClean="0"/>
              <a:t>        </a:t>
            </a:r>
            <a:endParaRPr lang="en-US" sz="2000" dirty="0" smtClean="0"/>
          </a:p>
          <a:p>
            <a:pPr marL="457200" indent="-457200">
              <a:buNone/>
            </a:pPr>
            <a:r>
              <a:rPr lang="en-US" sz="2500" dirty="0" smtClean="0"/>
              <a:t>3.                              	 Ans. = Diverges</a:t>
            </a:r>
            <a:endParaRPr lang="en-US" sz="2000" dirty="0" smtClean="0"/>
          </a:p>
          <a:p>
            <a:pPr marL="457200" indent="-457200">
              <a:buNone/>
            </a:pPr>
            <a:r>
              <a:rPr lang="en-US" sz="2500" dirty="0" smtClean="0"/>
              <a:t>							</a:t>
            </a:r>
            <a:endParaRPr lang="en-US" sz="2500" i="1" dirty="0" smtClean="0"/>
          </a:p>
          <a:p>
            <a:pPr marL="457200" indent="-457200">
              <a:buNone/>
            </a:pPr>
            <a:r>
              <a:rPr lang="en-US" sz="2500" dirty="0" smtClean="0"/>
              <a:t>4.                             	 Ans. = Diverges</a:t>
            </a:r>
            <a:endParaRPr lang="en-US" sz="2000" dirty="0" smtClean="0"/>
          </a:p>
          <a:p>
            <a:pPr marL="457200" indent="-457200">
              <a:buNone/>
            </a:pPr>
            <a:r>
              <a:rPr lang="en-US" sz="2500" dirty="0" smtClean="0"/>
              <a:t>                                                                                 </a:t>
            </a:r>
            <a:endParaRPr lang="en-US" sz="2500" i="1" dirty="0" smtClean="0"/>
          </a:p>
        </p:txBody>
      </p:sp>
      <p:sp>
        <p:nvSpPr>
          <p:cNvPr id="143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433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990600" y="2057400"/>
            <a:ext cx="1479176" cy="838200"/>
          </a:xfrm>
          <a:prstGeom prst="rect">
            <a:avLst/>
          </a:prstGeom>
          <a:noFill/>
        </p:spPr>
      </p:pic>
      <p:sp>
        <p:nvSpPr>
          <p:cNvPr id="143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4339"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990601" y="2971800"/>
            <a:ext cx="1105169" cy="841248"/>
          </a:xfrm>
          <a:prstGeom prst="rect">
            <a:avLst/>
          </a:prstGeom>
          <a:noFill/>
        </p:spPr>
      </p:pic>
      <p:sp>
        <p:nvSpPr>
          <p:cNvPr id="1434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4341"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990600" y="3886200"/>
            <a:ext cx="1303110" cy="841248"/>
          </a:xfrm>
          <a:prstGeom prst="rect">
            <a:avLst/>
          </a:prstGeom>
          <a:noFill/>
        </p:spPr>
      </p:pic>
      <p:sp>
        <p:nvSpPr>
          <p:cNvPr id="1434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4343"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990600" y="4800600"/>
            <a:ext cx="1187644" cy="841248"/>
          </a:xfrm>
          <a:prstGeom prst="rect">
            <a:avLst/>
          </a:prstGeom>
          <a:noFill/>
        </p:spPr>
      </p:pic>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00" dirty="0" smtClean="0"/>
              <a:t>Divergence Test</a:t>
            </a:r>
            <a:endParaRPr lang="en-US" sz="3500" dirty="0"/>
          </a:p>
        </p:txBody>
      </p:sp>
      <p:sp>
        <p:nvSpPr>
          <p:cNvPr id="3" name="Content Placeholder 2"/>
          <p:cNvSpPr>
            <a:spLocks noGrp="1"/>
          </p:cNvSpPr>
          <p:nvPr>
            <p:ph idx="1"/>
          </p:nvPr>
        </p:nvSpPr>
        <p:spPr/>
        <p:txBody>
          <a:bodyPr/>
          <a:lstStyle/>
          <a:p>
            <a:pPr marL="457200" indent="-457200">
              <a:buAutoNum type="arabicPeriod" startAt="5"/>
            </a:pPr>
            <a:r>
              <a:rPr lang="en-US" sz="2500" dirty="0" smtClean="0"/>
              <a:t>                            Ans. = Diverges</a:t>
            </a:r>
          </a:p>
          <a:p>
            <a:pPr marL="457200" indent="-457200">
              <a:buNone/>
            </a:pPr>
            <a:endParaRPr lang="en-US" sz="2500" dirty="0" smtClean="0"/>
          </a:p>
          <a:p>
            <a:pPr marL="457200" indent="-457200">
              <a:buAutoNum type="arabicPeriod" startAt="6"/>
            </a:pPr>
            <a:r>
              <a:rPr lang="en-US" sz="2500" dirty="0" smtClean="0"/>
              <a:t>                            Ans. = Diverges</a:t>
            </a:r>
          </a:p>
          <a:p>
            <a:pPr marL="457200" indent="-457200">
              <a:buNone/>
            </a:pPr>
            <a:endParaRPr lang="en-US" sz="2500" dirty="0" smtClean="0"/>
          </a:p>
          <a:p>
            <a:pPr marL="457200" indent="-457200">
              <a:buAutoNum type="arabicPeriod" startAt="7"/>
            </a:pPr>
            <a:r>
              <a:rPr lang="en-US" sz="2500" dirty="0" smtClean="0"/>
              <a:t>                            Ans. = Diverges</a:t>
            </a:r>
          </a:p>
          <a:p>
            <a:pPr marL="457200" indent="-457200">
              <a:buAutoNum type="arabicPeriod" startAt="7"/>
            </a:pPr>
            <a:endParaRPr lang="en-US" sz="2500" dirty="0" smtClean="0"/>
          </a:p>
          <a:p>
            <a:pPr marL="457200" indent="-457200">
              <a:buAutoNum type="arabicPeriod" startAt="7"/>
            </a:pPr>
            <a:r>
              <a:rPr lang="en-US" sz="2500" dirty="0" smtClean="0"/>
              <a:t>                            Ans. = may either converge or diverge</a:t>
            </a:r>
          </a:p>
          <a:p>
            <a:pPr marL="457200" indent="-457200">
              <a:buNone/>
            </a:pPr>
            <a:endParaRPr lang="en-US" sz="2500" dirty="0" smtClean="0"/>
          </a:p>
          <a:p>
            <a:pPr marL="457200" indent="-457200">
              <a:buNone/>
            </a:pPr>
            <a:r>
              <a:rPr lang="en-US" sz="2500" dirty="0" smtClean="0"/>
              <a:t>                       </a:t>
            </a:r>
            <a:endParaRPr lang="en-US" sz="2500" dirty="0"/>
          </a:p>
        </p:txBody>
      </p: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536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066800" y="1600200"/>
            <a:ext cx="1385585" cy="841248"/>
          </a:xfrm>
          <a:prstGeom prst="rect">
            <a:avLst/>
          </a:prstGeom>
          <a:noFill/>
        </p:spPr>
      </p:pic>
      <p:sp>
        <p:nvSpPr>
          <p:cNvPr id="153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5363"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066800" y="2514600"/>
            <a:ext cx="923723" cy="841248"/>
          </a:xfrm>
          <a:prstGeom prst="rect">
            <a:avLst/>
          </a:prstGeom>
          <a:noFill/>
        </p:spPr>
      </p:pic>
      <p:sp>
        <p:nvSpPr>
          <p:cNvPr id="153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5365"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066800" y="3429000"/>
            <a:ext cx="874238" cy="841248"/>
          </a:xfrm>
          <a:prstGeom prst="rect">
            <a:avLst/>
          </a:prstGeom>
          <a:noFill/>
        </p:spPr>
      </p:pic>
      <p:sp>
        <p:nvSpPr>
          <p:cNvPr id="1536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5367"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066800" y="4343400"/>
            <a:ext cx="874238" cy="841248"/>
          </a:xfrm>
          <a:prstGeom prst="rect">
            <a:avLst/>
          </a:prstGeom>
          <a:noFill/>
        </p:spPr>
      </p:pic>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838200"/>
            <a:ext cx="6553200" cy="856488"/>
          </a:xfrm>
        </p:spPr>
        <p:txBody>
          <a:bodyPr>
            <a:normAutofit fontScale="90000"/>
          </a:bodyPr>
          <a:lstStyle/>
          <a:p>
            <a:r>
              <a:rPr lang="en-US" dirty="0" smtClean="0"/>
              <a:t>Examples of Integral Test</a:t>
            </a:r>
            <a:endParaRPr lang="en-US" dirty="0"/>
          </a:p>
        </p:txBody>
      </p:sp>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TextBox 8"/>
          <p:cNvSpPr txBox="1"/>
          <p:nvPr/>
        </p:nvSpPr>
        <p:spPr>
          <a:xfrm>
            <a:off x="2590800" y="2057400"/>
            <a:ext cx="4495800" cy="523220"/>
          </a:xfrm>
          <a:prstGeom prst="rect">
            <a:avLst/>
          </a:prstGeom>
          <a:noFill/>
        </p:spPr>
        <p:txBody>
          <a:bodyPr wrap="square" rtlCol="0">
            <a:spAutoFit/>
          </a:bodyPr>
          <a:lstStyle/>
          <a:p>
            <a:r>
              <a:rPr lang="en-US" sz="2800" dirty="0" smtClean="0">
                <a:latin typeface="Brush Script MT" pitchFamily="66" charset="0"/>
              </a:rPr>
              <a:t>: 	The series Diverges</a:t>
            </a:r>
            <a:endParaRPr lang="en-US" sz="2800" dirty="0">
              <a:latin typeface="Brush Script MT" pitchFamily="66" charset="0"/>
            </a:endParaRPr>
          </a:p>
        </p:txBody>
      </p:sp>
      <p:sp>
        <p:nvSpPr>
          <p:cNvPr id="235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355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6" name="TextBox 15"/>
          <p:cNvSpPr txBox="1"/>
          <p:nvPr/>
        </p:nvSpPr>
        <p:spPr>
          <a:xfrm>
            <a:off x="5410200" y="3429000"/>
            <a:ext cx="3505200" cy="523220"/>
          </a:xfrm>
          <a:prstGeom prst="rect">
            <a:avLst/>
          </a:prstGeom>
          <a:noFill/>
        </p:spPr>
        <p:txBody>
          <a:bodyPr wrap="square" rtlCol="0">
            <a:spAutoFit/>
          </a:bodyPr>
          <a:lstStyle/>
          <a:p>
            <a:r>
              <a:rPr lang="en-US" sz="2800" dirty="0" smtClean="0">
                <a:latin typeface="Brush Script MT" pitchFamily="66" charset="0"/>
              </a:rPr>
              <a:t>: 	The series Converges</a:t>
            </a:r>
            <a:endParaRPr lang="en-US" sz="2800" dirty="0">
              <a:latin typeface="Brush Script MT" pitchFamily="66" charset="0"/>
            </a:endParaRPr>
          </a:p>
        </p:txBody>
      </p:sp>
      <p:sp>
        <p:nvSpPr>
          <p:cNvPr id="2356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356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3561" name="Picture 9"/>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458200" y="4876800"/>
            <a:ext cx="329184" cy="457200"/>
          </a:xfrm>
          <a:prstGeom prst="rect">
            <a:avLst/>
          </a:prstGeom>
          <a:noFill/>
        </p:spPr>
      </p:pic>
      <p:sp>
        <p:nvSpPr>
          <p:cNvPr id="23564"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3563" name="Picture 1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33400" y="2057400"/>
            <a:ext cx="381000" cy="529167"/>
          </a:xfrm>
          <a:prstGeom prst="rect">
            <a:avLst/>
          </a:prstGeom>
          <a:noFill/>
        </p:spPr>
      </p:pic>
      <p:pic>
        <p:nvPicPr>
          <p:cNvPr id="24" name="Picture 1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276600" y="3429000"/>
            <a:ext cx="381000" cy="529167"/>
          </a:xfrm>
          <a:prstGeom prst="rect">
            <a:avLst/>
          </a:prstGeom>
          <a:noFill/>
        </p:spPr>
      </p:pic>
      <p:sp>
        <p:nvSpPr>
          <p:cNvPr id="25" name="TextBox 24"/>
          <p:cNvSpPr txBox="1"/>
          <p:nvPr/>
        </p:nvSpPr>
        <p:spPr>
          <a:xfrm>
            <a:off x="1981200" y="4876800"/>
            <a:ext cx="4267200" cy="523220"/>
          </a:xfrm>
          <a:prstGeom prst="rect">
            <a:avLst/>
          </a:prstGeom>
          <a:noFill/>
        </p:spPr>
        <p:txBody>
          <a:bodyPr wrap="square" rtlCol="0">
            <a:spAutoFit/>
          </a:bodyPr>
          <a:lstStyle/>
          <a:p>
            <a:r>
              <a:rPr lang="en-US" sz="2800" dirty="0" smtClean="0">
                <a:latin typeface="Brush Script MT" pitchFamily="66" charset="0"/>
              </a:rPr>
              <a:t>	The series Diverges      :</a:t>
            </a:r>
            <a:endParaRPr lang="en-US" sz="2800" dirty="0">
              <a:latin typeface="Brush Script MT" pitchFamily="66" charset="0"/>
            </a:endParaRPr>
          </a:p>
        </p:txBody>
      </p:sp>
      <p:sp>
        <p:nvSpPr>
          <p:cNvPr id="23566"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3565" name="Picture 1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447800" y="1752600"/>
            <a:ext cx="762000" cy="1219200"/>
          </a:xfrm>
          <a:prstGeom prst="rect">
            <a:avLst/>
          </a:prstGeom>
          <a:noFill/>
        </p:spPr>
      </p:pic>
      <p:sp>
        <p:nvSpPr>
          <p:cNvPr id="23568"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3567" name="Picture 1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114800" y="3124199"/>
            <a:ext cx="990600" cy="1293845"/>
          </a:xfrm>
          <a:prstGeom prst="rect">
            <a:avLst/>
          </a:prstGeom>
          <a:noFill/>
        </p:spPr>
      </p:pic>
      <p:sp>
        <p:nvSpPr>
          <p:cNvPr id="23570"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3569" name="Picture 17"/>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6629400" y="4419600"/>
            <a:ext cx="1447800" cy="1286933"/>
          </a:xfrm>
          <a:prstGeom prst="rect">
            <a:avLst/>
          </a:prstGeom>
          <a:noFill/>
        </p:spPr>
      </p:pic>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66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00199" y="1447800"/>
            <a:ext cx="1485899" cy="1219200"/>
          </a:xfrm>
          <a:prstGeom prst="rect">
            <a:avLst/>
          </a:prstGeom>
          <a:noFill/>
        </p:spPr>
      </p:pic>
      <p:sp>
        <p:nvSpPr>
          <p:cNvPr id="266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662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019800" y="3276600"/>
            <a:ext cx="2133600" cy="1264356"/>
          </a:xfrm>
          <a:prstGeom prst="rect">
            <a:avLst/>
          </a:prstGeom>
          <a:noFill/>
        </p:spPr>
      </p:pic>
      <p:pic>
        <p:nvPicPr>
          <p:cNvPr id="8" name="Picture 1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838200" y="1676400"/>
            <a:ext cx="381000" cy="529167"/>
          </a:xfrm>
          <a:prstGeom prst="rect">
            <a:avLst/>
          </a:prstGeom>
          <a:noFill/>
        </p:spPr>
      </p:pic>
      <p:pic>
        <p:nvPicPr>
          <p:cNvPr id="9" name="Picture 9"/>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8382000" y="3657600"/>
            <a:ext cx="329184" cy="457200"/>
          </a:xfrm>
          <a:prstGeom prst="rect">
            <a:avLst/>
          </a:prstGeom>
          <a:noFill/>
        </p:spPr>
      </p:pic>
      <p:sp>
        <p:nvSpPr>
          <p:cNvPr id="10" name="TextBox 9"/>
          <p:cNvSpPr txBox="1"/>
          <p:nvPr/>
        </p:nvSpPr>
        <p:spPr>
          <a:xfrm>
            <a:off x="3657600" y="1752600"/>
            <a:ext cx="4495800" cy="523220"/>
          </a:xfrm>
          <a:prstGeom prst="rect">
            <a:avLst/>
          </a:prstGeom>
          <a:noFill/>
        </p:spPr>
        <p:txBody>
          <a:bodyPr wrap="square" rtlCol="0">
            <a:spAutoFit/>
          </a:bodyPr>
          <a:lstStyle/>
          <a:p>
            <a:r>
              <a:rPr lang="en-US" sz="2800" dirty="0" smtClean="0">
                <a:latin typeface="Brush Script MT" pitchFamily="66" charset="0"/>
              </a:rPr>
              <a:t>: 	The series Diverges</a:t>
            </a:r>
            <a:endParaRPr lang="en-US" sz="2800" dirty="0">
              <a:latin typeface="Brush Script MT" pitchFamily="66" charset="0"/>
            </a:endParaRPr>
          </a:p>
        </p:txBody>
      </p:sp>
      <p:sp>
        <p:nvSpPr>
          <p:cNvPr id="11" name="TextBox 10"/>
          <p:cNvSpPr txBox="1"/>
          <p:nvPr/>
        </p:nvSpPr>
        <p:spPr>
          <a:xfrm>
            <a:off x="1447800" y="3657600"/>
            <a:ext cx="4267200" cy="523220"/>
          </a:xfrm>
          <a:prstGeom prst="rect">
            <a:avLst/>
          </a:prstGeom>
          <a:noFill/>
        </p:spPr>
        <p:txBody>
          <a:bodyPr wrap="square" rtlCol="0">
            <a:spAutoFit/>
          </a:bodyPr>
          <a:lstStyle/>
          <a:p>
            <a:r>
              <a:rPr lang="en-US" sz="2800" dirty="0" smtClean="0">
                <a:latin typeface="Brush Script MT" pitchFamily="66" charset="0"/>
              </a:rPr>
              <a:t>	The series Diverges      :</a:t>
            </a:r>
            <a:endParaRPr lang="en-US" sz="2800" dirty="0">
              <a:latin typeface="Brush Script MT" pitchFamily="66" charset="0"/>
            </a:endParaRPr>
          </a:p>
        </p:txBody>
      </p:sp>
      <p:sp>
        <p:nvSpPr>
          <p:cNvPr id="12" name="TextBox 11"/>
          <p:cNvSpPr txBox="1"/>
          <p:nvPr/>
        </p:nvSpPr>
        <p:spPr>
          <a:xfrm>
            <a:off x="457200" y="5486400"/>
            <a:ext cx="3124200" cy="646331"/>
          </a:xfrm>
          <a:prstGeom prst="rect">
            <a:avLst/>
          </a:prstGeom>
          <a:noFill/>
        </p:spPr>
        <p:txBody>
          <a:bodyPr wrap="square" rtlCol="0">
            <a:spAutoFit/>
          </a:bodyPr>
          <a:lstStyle/>
          <a:p>
            <a:r>
              <a:rPr lang="en-US" dirty="0" err="1" smtClean="0">
                <a:latin typeface="Matura MT Script Capitals" pitchFamily="66" charset="0"/>
              </a:rPr>
              <a:t>Vina</a:t>
            </a:r>
            <a:r>
              <a:rPr lang="en-US" dirty="0" smtClean="0">
                <a:latin typeface="Matura MT Script Capitals" pitchFamily="66" charset="0"/>
              </a:rPr>
              <a:t> </a:t>
            </a:r>
            <a:r>
              <a:rPr lang="en-US" dirty="0" err="1" smtClean="0">
                <a:latin typeface="Matura MT Script Capitals" pitchFamily="66" charset="0"/>
              </a:rPr>
              <a:t>Korina</a:t>
            </a:r>
            <a:r>
              <a:rPr lang="en-US" dirty="0" smtClean="0">
                <a:latin typeface="Matura MT Script Capitals" pitchFamily="66" charset="0"/>
              </a:rPr>
              <a:t> M. </a:t>
            </a:r>
            <a:r>
              <a:rPr lang="en-US" dirty="0" err="1" smtClean="0">
                <a:latin typeface="Matura MT Script Capitals" pitchFamily="66" charset="0"/>
              </a:rPr>
              <a:t>Solidum</a:t>
            </a:r>
            <a:r>
              <a:rPr lang="en-US" dirty="0">
                <a:latin typeface="Matura MT Script Capitals" pitchFamily="66" charset="0"/>
              </a:rPr>
              <a:t> </a:t>
            </a:r>
            <a:r>
              <a:rPr lang="en-US" dirty="0" smtClean="0">
                <a:latin typeface="Matura MT Script Capitals" pitchFamily="66" charset="0"/>
              </a:rPr>
              <a:t>Math23/A3</a:t>
            </a:r>
            <a:endParaRPr lang="en-US" dirty="0">
              <a:latin typeface="Matura MT Script Capitals" pitchFamily="66" charset="0"/>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Algerian" pitchFamily="82" charset="0"/>
              </a:rPr>
              <a:t>Comparison Test</a:t>
            </a:r>
            <a:endParaRPr lang="en-US" sz="4400" dirty="0">
              <a:latin typeface="Algerian" pitchFamily="82" charset="0"/>
            </a:endParaRPr>
          </a:p>
        </p:txBody>
      </p:sp>
      <p:sp>
        <p:nvSpPr>
          <p:cNvPr id="4" name="TextBox 3"/>
          <p:cNvSpPr txBox="1"/>
          <p:nvPr/>
        </p:nvSpPr>
        <p:spPr>
          <a:xfrm>
            <a:off x="76200" y="1524000"/>
            <a:ext cx="9144000" cy="769441"/>
          </a:xfrm>
          <a:prstGeom prst="rect">
            <a:avLst/>
          </a:prstGeom>
          <a:noFill/>
        </p:spPr>
        <p:txBody>
          <a:bodyPr wrap="square" rtlCol="0">
            <a:spAutoFit/>
          </a:bodyPr>
          <a:lstStyle/>
          <a:p>
            <a:r>
              <a:rPr lang="en-US" sz="2200" dirty="0" smtClean="0"/>
              <a:t>By </a:t>
            </a:r>
            <a:r>
              <a:rPr lang="en-US" sz="2200" b="1" i="1" dirty="0" smtClean="0"/>
              <a:t>Comparison Test  </a:t>
            </a:r>
            <a:r>
              <a:rPr lang="en-US" sz="2200" dirty="0" smtClean="0"/>
              <a:t>the following series were proven to be convergent:</a:t>
            </a:r>
            <a:endParaRPr lang="en-US" sz="2200" i="1" dirty="0"/>
          </a:p>
        </p:txBody>
      </p:sp>
      <p:graphicFrame>
        <p:nvGraphicFramePr>
          <p:cNvPr id="5" name="Object 4"/>
          <p:cNvGraphicFramePr>
            <a:graphicFrameLocks noChangeAspect="1"/>
          </p:cNvGraphicFramePr>
          <p:nvPr/>
        </p:nvGraphicFramePr>
        <p:xfrm>
          <a:off x="2667000" y="1981200"/>
          <a:ext cx="3124200" cy="1385888"/>
        </p:xfrm>
        <a:graphic>
          <a:graphicData uri="http://schemas.openxmlformats.org/presentationml/2006/ole">
            <mc:AlternateContent xmlns:mc="http://schemas.openxmlformats.org/markup-compatibility/2006">
              <mc:Choice xmlns:v="urn:schemas-microsoft-com:vml" Requires="v">
                <p:oleObj spid="_x0000_s69736" name="Equation" r:id="rId3" imgW="482400" imgH="431640" progId="Equation.3">
                  <p:embed/>
                </p:oleObj>
              </mc:Choice>
              <mc:Fallback>
                <p:oleObj name="Equation" r:id="rId3" imgW="48240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981200"/>
                        <a:ext cx="3124200" cy="1385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4"/>
          <p:cNvGraphicFramePr>
            <a:graphicFrameLocks noChangeAspect="1"/>
          </p:cNvGraphicFramePr>
          <p:nvPr/>
        </p:nvGraphicFramePr>
        <p:xfrm>
          <a:off x="2667000" y="3402013"/>
          <a:ext cx="3048000" cy="2160587"/>
        </p:xfrm>
        <a:graphic>
          <a:graphicData uri="http://schemas.openxmlformats.org/presentationml/2006/ole">
            <mc:AlternateContent xmlns:mc="http://schemas.openxmlformats.org/markup-compatibility/2006">
              <mc:Choice xmlns:v="urn:schemas-microsoft-com:vml" Requires="v">
                <p:oleObj spid="_x0000_s69737" name="Equation" r:id="rId5" imgW="482400" imgH="672840" progId="Equation.3">
                  <p:embed/>
                </p:oleObj>
              </mc:Choice>
              <mc:Fallback>
                <p:oleObj name="Equation" r:id="rId5" imgW="482400" imgH="6728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3402013"/>
                        <a:ext cx="3048000" cy="2160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5"/>
          <p:cNvGraphicFramePr>
            <a:graphicFrameLocks noChangeAspect="1"/>
          </p:cNvGraphicFramePr>
          <p:nvPr/>
        </p:nvGraphicFramePr>
        <p:xfrm>
          <a:off x="2819401" y="4973637"/>
          <a:ext cx="3124199" cy="1427163"/>
        </p:xfrm>
        <a:graphic>
          <a:graphicData uri="http://schemas.openxmlformats.org/presentationml/2006/ole">
            <mc:AlternateContent xmlns:mc="http://schemas.openxmlformats.org/markup-compatibility/2006">
              <mc:Choice xmlns:v="urn:schemas-microsoft-com:vml" Requires="v">
                <p:oleObj spid="_x0000_s69738" name="Equation" r:id="rId7" imgW="812520" imgH="444240" progId="Equation.3">
                  <p:embed/>
                </p:oleObj>
              </mc:Choice>
              <mc:Fallback>
                <p:oleObj name="Equation" r:id="rId7" imgW="812520" imgH="4442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1" y="4973637"/>
                        <a:ext cx="3124199" cy="1427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81000"/>
            <a:ext cx="8839200" cy="369332"/>
          </a:xfrm>
          <a:prstGeom prst="rect">
            <a:avLst/>
          </a:prstGeom>
        </p:spPr>
        <p:txBody>
          <a:bodyPr wrap="square">
            <a:spAutoFit/>
          </a:bodyPr>
          <a:lstStyle/>
          <a:p>
            <a:r>
              <a:rPr lang="en-US" dirty="0" smtClean="0"/>
              <a:t>By </a:t>
            </a:r>
            <a:r>
              <a:rPr lang="en-US" b="1" i="1" dirty="0" smtClean="0"/>
              <a:t>Comparison Test  </a:t>
            </a:r>
            <a:r>
              <a:rPr lang="en-US" dirty="0" smtClean="0"/>
              <a:t>the following series were proven to be divergent:</a:t>
            </a:r>
            <a:endParaRPr lang="en-US" i="1" dirty="0"/>
          </a:p>
        </p:txBody>
      </p:sp>
      <p:graphicFrame>
        <p:nvGraphicFramePr>
          <p:cNvPr id="2050" name="Object 2"/>
          <p:cNvGraphicFramePr>
            <a:graphicFrameLocks noChangeAspect="1"/>
          </p:cNvGraphicFramePr>
          <p:nvPr/>
        </p:nvGraphicFramePr>
        <p:xfrm>
          <a:off x="304800" y="762000"/>
          <a:ext cx="3048000" cy="1997075"/>
        </p:xfrm>
        <a:graphic>
          <a:graphicData uri="http://schemas.openxmlformats.org/presentationml/2006/ole">
            <mc:AlternateContent xmlns:mc="http://schemas.openxmlformats.org/markup-compatibility/2006">
              <mc:Choice xmlns:v="urn:schemas-microsoft-com:vml" Requires="v">
                <p:oleObj spid="_x0000_s70760" name="Equation" r:id="rId3" imgW="774360" imgH="622080" progId="Equation.3">
                  <p:embed/>
                </p:oleObj>
              </mc:Choice>
              <mc:Fallback>
                <p:oleObj name="Equation" r:id="rId3" imgW="774360" imgH="6220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762000"/>
                        <a:ext cx="3048000" cy="199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3"/>
          <p:cNvGraphicFramePr>
            <a:graphicFrameLocks noChangeAspect="1"/>
          </p:cNvGraphicFramePr>
          <p:nvPr/>
        </p:nvGraphicFramePr>
        <p:xfrm>
          <a:off x="228600" y="2728912"/>
          <a:ext cx="5014913" cy="1385888"/>
        </p:xfrm>
        <a:graphic>
          <a:graphicData uri="http://schemas.openxmlformats.org/presentationml/2006/ole">
            <mc:AlternateContent xmlns:mc="http://schemas.openxmlformats.org/markup-compatibility/2006">
              <mc:Choice xmlns:v="urn:schemas-microsoft-com:vml" Requires="v">
                <p:oleObj spid="_x0000_s70761" name="Equation" r:id="rId5" imgW="774360" imgH="431640" progId="Equation.3">
                  <p:embed/>
                </p:oleObj>
              </mc:Choice>
              <mc:Fallback>
                <p:oleObj name="Equation" r:id="rId5" imgW="774360" imgH="431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2728912"/>
                        <a:ext cx="5014913" cy="1385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4"/>
          <p:cNvGraphicFramePr>
            <a:graphicFrameLocks noChangeAspect="1"/>
          </p:cNvGraphicFramePr>
          <p:nvPr/>
        </p:nvGraphicFramePr>
        <p:xfrm>
          <a:off x="228600" y="4405312"/>
          <a:ext cx="3863976" cy="1385888"/>
        </p:xfrm>
        <a:graphic>
          <a:graphicData uri="http://schemas.openxmlformats.org/presentationml/2006/ole">
            <mc:AlternateContent xmlns:mc="http://schemas.openxmlformats.org/markup-compatibility/2006">
              <mc:Choice xmlns:v="urn:schemas-microsoft-com:vml" Requires="v">
                <p:oleObj spid="_x0000_s70762" name="Equation" r:id="rId7" imgW="596880" imgH="431640" progId="Equation.3">
                  <p:embed/>
                </p:oleObj>
              </mc:Choice>
              <mc:Fallback>
                <p:oleObj name="Equation" r:id="rId7" imgW="596880" imgH="4316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 y="4405312"/>
                        <a:ext cx="3863976" cy="1385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4143" y="2362200"/>
            <a:ext cx="8709857" cy="1754326"/>
          </a:xfrm>
          <a:prstGeom prst="rect">
            <a:avLst/>
          </a:prstGeom>
          <a:noFill/>
        </p:spPr>
        <p:txBody>
          <a:bodyPr wrap="square" lIns="91440" tIns="45720" rIns="91440" bIns="45720">
            <a:spAutoFit/>
          </a:bodyPr>
          <a:lstStyle/>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LIMIT COMPARISON TEST</a:t>
            </a:r>
            <a:endPar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2051" name="Rectangle 3"/>
          <p:cNvSpPr>
            <a:spLocks noChangeArrowheads="1"/>
          </p:cNvSpPr>
          <p:nvPr/>
        </p:nvSpPr>
        <p:spPr bwMode="auto">
          <a:xfrm>
            <a:off x="0" y="2028825"/>
            <a:ext cx="9144000" cy="0"/>
          </a:xfrm>
          <a:prstGeom prst="rect">
            <a:avLst/>
          </a:prstGeom>
          <a:noFill/>
          <a:ln w="9525">
            <a:noFill/>
            <a:miter lim="800000"/>
            <a:headEnd/>
            <a:tailEnd/>
          </a:ln>
        </p:spPr>
        <p:txBody>
          <a:bodyPr wrap="none" anchor="ctr">
            <a:spAutoFit/>
          </a:bodyPr>
          <a:lstStyle/>
          <a:p>
            <a:endParaRPr lang="en-US"/>
          </a:p>
        </p:txBody>
      </p:sp>
      <p:sp>
        <p:nvSpPr>
          <p:cNvPr id="2052"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2053" name="Rectangle 6"/>
          <p:cNvSpPr>
            <a:spLocks noChangeArrowheads="1"/>
          </p:cNvSpPr>
          <p:nvPr/>
        </p:nvSpPr>
        <p:spPr bwMode="auto">
          <a:xfrm>
            <a:off x="0" y="1590675"/>
            <a:ext cx="9144000" cy="0"/>
          </a:xfrm>
          <a:prstGeom prst="rect">
            <a:avLst/>
          </a:prstGeom>
          <a:noFill/>
          <a:ln w="9525">
            <a:noFill/>
            <a:miter lim="800000"/>
            <a:headEnd/>
            <a:tailEnd/>
          </a:ln>
        </p:spPr>
        <p:txBody>
          <a:bodyPr wrap="none" anchor="ctr">
            <a:spAutoFit/>
          </a:bodyPr>
          <a:lstStyle/>
          <a:p>
            <a:endParaRPr lang="en-US"/>
          </a:p>
        </p:txBody>
      </p:sp>
      <p:sp>
        <p:nvSpPr>
          <p:cNvPr id="2054" name="Rectangle 9"/>
          <p:cNvSpPr>
            <a:spLocks noChangeArrowheads="1"/>
          </p:cNvSpPr>
          <p:nvPr/>
        </p:nvSpPr>
        <p:spPr bwMode="auto">
          <a:xfrm>
            <a:off x="2590800" y="457200"/>
            <a:ext cx="6324600" cy="1570038"/>
          </a:xfrm>
          <a:prstGeom prst="rect">
            <a:avLst/>
          </a:prstGeom>
          <a:noFill/>
          <a:ln w="9525">
            <a:noFill/>
            <a:miter lim="800000"/>
            <a:headEnd/>
            <a:tailEnd/>
          </a:ln>
        </p:spPr>
        <p:txBody>
          <a:bodyPr>
            <a:spAutoFit/>
          </a:bodyPr>
          <a:lstStyle/>
          <a:p>
            <a:pPr algn="ctr"/>
            <a:r>
              <a:rPr lang="en-US" sz="3200">
                <a:latin typeface="Tahoma" pitchFamily="34" charset="0"/>
                <a:cs typeface="Tahoma" pitchFamily="34" charset="0"/>
              </a:rPr>
              <a:t>Use the </a:t>
            </a:r>
            <a:r>
              <a:rPr lang="en-US" sz="3200" i="1">
                <a:latin typeface="Tahoma" pitchFamily="34" charset="0"/>
                <a:cs typeface="Tahoma" pitchFamily="34" charset="0"/>
              </a:rPr>
              <a:t>Limit Comparison Test</a:t>
            </a:r>
            <a:r>
              <a:rPr lang="en-US" sz="3200">
                <a:latin typeface="Tahoma" pitchFamily="34" charset="0"/>
                <a:cs typeface="Tahoma" pitchFamily="34" charset="0"/>
              </a:rPr>
              <a:t> to determine if the series converges or diverges</a:t>
            </a:r>
            <a:endParaRPr lang="en-US" sz="3200">
              <a:latin typeface="Calibri" pitchFamily="34" charset="0"/>
            </a:endParaRPr>
          </a:p>
        </p:txBody>
      </p:sp>
      <p:sp>
        <p:nvSpPr>
          <p:cNvPr id="11" name="Title 1"/>
          <p:cNvSpPr txBox="1">
            <a:spLocks/>
          </p:cNvSpPr>
          <p:nvPr/>
        </p:nvSpPr>
        <p:spPr>
          <a:xfrm>
            <a:off x="533400" y="5562600"/>
            <a:ext cx="8229600" cy="1143000"/>
          </a:xfrm>
          <a:prstGeom prst="rect">
            <a:avLst/>
          </a:prstGeom>
        </p:spPr>
        <p:txBody>
          <a:bodyPr anchor="ctr">
            <a:normAutofit fontScale="92500"/>
          </a:bodyPr>
          <a:lstStyle/>
          <a:p>
            <a:pPr algn="ctr" fontAlgn="auto">
              <a:spcAft>
                <a:spcPts val="0"/>
              </a:spcAft>
              <a:defRPr/>
            </a:pPr>
            <a:r>
              <a:rPr lang="en-US" sz="4400" dirty="0">
                <a:latin typeface="+mj-lt"/>
                <a:ea typeface="+mj-ea"/>
                <a:cs typeface="+mj-cs"/>
              </a:rPr>
              <a:t>Answer: The series converges.</a:t>
            </a:r>
          </a:p>
        </p:txBody>
      </p:sp>
      <p:sp>
        <p:nvSpPr>
          <p:cNvPr id="2056" name="Rectangle 8"/>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2057" name="Rectangle 9"/>
          <p:cNvSpPr>
            <a:spLocks noChangeArrowheads="1"/>
          </p:cNvSpPr>
          <p:nvPr/>
        </p:nvSpPr>
        <p:spPr bwMode="auto">
          <a:xfrm>
            <a:off x="0" y="1590675"/>
            <a:ext cx="9144000" cy="0"/>
          </a:xfrm>
          <a:prstGeom prst="rect">
            <a:avLst/>
          </a:prstGeom>
          <a:noFill/>
          <a:ln w="9525">
            <a:noFill/>
            <a:miter lim="800000"/>
            <a:headEnd/>
            <a:tailEnd/>
          </a:ln>
        </p:spPr>
        <p:txBody>
          <a:bodyPr wrap="none" anchor="ctr">
            <a:spAutoFit/>
          </a:bodyPr>
          <a:lstStyle/>
          <a:p>
            <a:endParaRPr lang="en-US"/>
          </a:p>
        </p:txBody>
      </p:sp>
      <p:sp>
        <p:nvSpPr>
          <p:cNvPr id="2058" name="Rectangle 1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2059" name="Rectangle 12"/>
          <p:cNvSpPr>
            <a:spLocks noChangeArrowheads="1"/>
          </p:cNvSpPr>
          <p:nvPr/>
        </p:nvSpPr>
        <p:spPr bwMode="auto">
          <a:xfrm>
            <a:off x="0" y="1590675"/>
            <a:ext cx="9144000" cy="0"/>
          </a:xfrm>
          <a:prstGeom prst="rect">
            <a:avLst/>
          </a:prstGeom>
          <a:noFill/>
          <a:ln w="9525">
            <a:noFill/>
            <a:miter lim="800000"/>
            <a:headEnd/>
            <a:tailEnd/>
          </a:ln>
        </p:spPr>
        <p:txBody>
          <a:bodyPr wrap="none" anchor="ctr">
            <a:spAutoFit/>
          </a:bodyPr>
          <a:lstStyle/>
          <a:p>
            <a:endParaRPr lang="en-US"/>
          </a:p>
        </p:txBody>
      </p:sp>
      <p:sp>
        <p:nvSpPr>
          <p:cNvPr id="2060" name="Rectangle 1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2061" name="Rectangle 15"/>
          <p:cNvSpPr>
            <a:spLocks noChangeArrowheads="1"/>
          </p:cNvSpPr>
          <p:nvPr/>
        </p:nvSpPr>
        <p:spPr bwMode="auto">
          <a:xfrm>
            <a:off x="0" y="2381250"/>
            <a:ext cx="9144000" cy="0"/>
          </a:xfrm>
          <a:prstGeom prst="rect">
            <a:avLst/>
          </a:prstGeom>
          <a:noFill/>
          <a:ln w="9525">
            <a:noFill/>
            <a:miter lim="800000"/>
            <a:headEnd/>
            <a:tailEnd/>
          </a:ln>
        </p:spPr>
        <p:txBody>
          <a:bodyPr wrap="none" anchor="ctr">
            <a:spAutoFit/>
          </a:bodyPr>
          <a:lstStyle/>
          <a:p>
            <a:endParaRPr lang="en-US"/>
          </a:p>
        </p:txBody>
      </p:sp>
      <p:sp>
        <p:nvSpPr>
          <p:cNvPr id="2062" name="Rectangle 1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2063" name="Rectangle 18"/>
          <p:cNvSpPr>
            <a:spLocks noChangeArrowheads="1"/>
          </p:cNvSpPr>
          <p:nvPr/>
        </p:nvSpPr>
        <p:spPr bwMode="auto">
          <a:xfrm>
            <a:off x="0" y="1590675"/>
            <a:ext cx="9144000" cy="0"/>
          </a:xfrm>
          <a:prstGeom prst="rect">
            <a:avLst/>
          </a:prstGeom>
          <a:noFill/>
          <a:ln w="9525">
            <a:noFill/>
            <a:miter lim="800000"/>
            <a:headEnd/>
            <a:tailEnd/>
          </a:ln>
        </p:spPr>
        <p:txBody>
          <a:bodyPr wrap="none" anchor="ctr">
            <a:spAutoFit/>
          </a:bodyPr>
          <a:lstStyle/>
          <a:p>
            <a:endParaRPr lang="en-US"/>
          </a:p>
        </p:txBody>
      </p:sp>
      <p:sp>
        <p:nvSpPr>
          <p:cNvPr id="2064" name="Rectangle 20"/>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2065" name="Rectangle 21"/>
          <p:cNvSpPr>
            <a:spLocks noChangeArrowheads="1"/>
          </p:cNvSpPr>
          <p:nvPr/>
        </p:nvSpPr>
        <p:spPr bwMode="auto">
          <a:xfrm>
            <a:off x="0" y="2028825"/>
            <a:ext cx="9144000" cy="0"/>
          </a:xfrm>
          <a:prstGeom prst="rect">
            <a:avLst/>
          </a:prstGeom>
          <a:noFill/>
          <a:ln w="9525">
            <a:noFill/>
            <a:miter lim="800000"/>
            <a:headEnd/>
            <a:tailEnd/>
          </a:ln>
        </p:spPr>
        <p:txBody>
          <a:bodyPr wrap="none" anchor="ctr">
            <a:spAutoFit/>
          </a:bodyPr>
          <a:lstStyle/>
          <a:p>
            <a:endParaRPr lang="en-US"/>
          </a:p>
        </p:txBody>
      </p:sp>
      <p:sp>
        <p:nvSpPr>
          <p:cNvPr id="2066" name="Rectangle 2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PH"/>
          </a:p>
        </p:txBody>
      </p:sp>
      <p:pic>
        <p:nvPicPr>
          <p:cNvPr id="2067" name="Picture 20"/>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752600" y="2514600"/>
            <a:ext cx="5562600" cy="2646363"/>
          </a:xfrm>
          <a:prstGeom prst="rect">
            <a:avLst/>
          </a:prstGeom>
          <a:noFill/>
          <a:ln w="9525">
            <a:noFill/>
            <a:miter lim="800000"/>
            <a:headEnd/>
            <a:tailEnd/>
          </a:ln>
        </p:spPr>
      </p:pic>
      <p:sp>
        <p:nvSpPr>
          <p:cNvPr id="2068" name="Rectangle 22"/>
          <p:cNvSpPr>
            <a:spLocks noChangeArrowheads="1"/>
          </p:cNvSpPr>
          <p:nvPr/>
        </p:nvSpPr>
        <p:spPr bwMode="auto">
          <a:xfrm>
            <a:off x="0" y="177165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2069" name="Rectangle 2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PH"/>
          </a:p>
        </p:txBody>
      </p:sp>
      <p:pic>
        <p:nvPicPr>
          <p:cNvPr id="2070" name="Picture 2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71525" y="533400"/>
            <a:ext cx="1438275" cy="1000125"/>
          </a:xfrm>
          <a:prstGeom prst="rect">
            <a:avLst/>
          </a:prstGeom>
          <a:noFill/>
          <a:ln w="9525">
            <a:noFill/>
            <a:miter lim="800000"/>
            <a:headEnd/>
            <a:tailEnd/>
          </a:ln>
        </p:spPr>
      </p:pic>
      <p:sp>
        <p:nvSpPr>
          <p:cNvPr id="2071" name="Rectangle 25"/>
          <p:cNvSpPr>
            <a:spLocks noChangeArrowheads="1"/>
          </p:cNvSpPr>
          <p:nvPr/>
        </p:nvSpPr>
        <p:spPr bwMode="auto">
          <a:xfrm>
            <a:off x="0" y="1457325"/>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smtClean="0"/>
              <a:t> </a:t>
            </a:r>
          </a:p>
        </p:txBody>
      </p:sp>
      <p:sp>
        <p:nvSpPr>
          <p:cNvPr id="3075"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3076" name="Rectangle 3"/>
          <p:cNvSpPr>
            <a:spLocks noChangeArrowheads="1"/>
          </p:cNvSpPr>
          <p:nvPr/>
        </p:nvSpPr>
        <p:spPr bwMode="auto">
          <a:xfrm>
            <a:off x="0" y="2028825"/>
            <a:ext cx="9144000" cy="0"/>
          </a:xfrm>
          <a:prstGeom prst="rect">
            <a:avLst/>
          </a:prstGeom>
          <a:noFill/>
          <a:ln w="9525">
            <a:noFill/>
            <a:miter lim="800000"/>
            <a:headEnd/>
            <a:tailEnd/>
          </a:ln>
        </p:spPr>
        <p:txBody>
          <a:bodyPr wrap="none" anchor="ctr">
            <a:spAutoFit/>
          </a:bodyPr>
          <a:lstStyle/>
          <a:p>
            <a:endParaRPr lang="en-US"/>
          </a:p>
        </p:txBody>
      </p:sp>
      <p:sp>
        <p:nvSpPr>
          <p:cNvPr id="3077"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3078" name="Rectangle 6"/>
          <p:cNvSpPr>
            <a:spLocks noChangeArrowheads="1"/>
          </p:cNvSpPr>
          <p:nvPr/>
        </p:nvSpPr>
        <p:spPr bwMode="auto">
          <a:xfrm>
            <a:off x="0" y="1590675"/>
            <a:ext cx="9144000" cy="0"/>
          </a:xfrm>
          <a:prstGeom prst="rect">
            <a:avLst/>
          </a:prstGeom>
          <a:noFill/>
          <a:ln w="9525">
            <a:noFill/>
            <a:miter lim="800000"/>
            <a:headEnd/>
            <a:tailEnd/>
          </a:ln>
        </p:spPr>
        <p:txBody>
          <a:bodyPr wrap="none" anchor="ctr">
            <a:spAutoFit/>
          </a:bodyPr>
          <a:lstStyle/>
          <a:p>
            <a:endParaRPr lang="en-US"/>
          </a:p>
        </p:txBody>
      </p:sp>
      <p:sp>
        <p:nvSpPr>
          <p:cNvPr id="3079" name="Rectangle 9"/>
          <p:cNvSpPr>
            <a:spLocks noChangeArrowheads="1"/>
          </p:cNvSpPr>
          <p:nvPr/>
        </p:nvSpPr>
        <p:spPr bwMode="auto">
          <a:xfrm>
            <a:off x="2590800" y="457200"/>
            <a:ext cx="6324600" cy="1570038"/>
          </a:xfrm>
          <a:prstGeom prst="rect">
            <a:avLst/>
          </a:prstGeom>
          <a:noFill/>
          <a:ln w="9525">
            <a:noFill/>
            <a:miter lim="800000"/>
            <a:headEnd/>
            <a:tailEnd/>
          </a:ln>
        </p:spPr>
        <p:txBody>
          <a:bodyPr>
            <a:spAutoFit/>
          </a:bodyPr>
          <a:lstStyle/>
          <a:p>
            <a:pPr algn="ctr"/>
            <a:r>
              <a:rPr lang="en-US" sz="3200">
                <a:latin typeface="Tahoma" pitchFamily="34" charset="0"/>
                <a:cs typeface="Tahoma" pitchFamily="34" charset="0"/>
              </a:rPr>
              <a:t>Use the </a:t>
            </a:r>
            <a:r>
              <a:rPr lang="en-US" sz="3200" i="1">
                <a:latin typeface="Tahoma" pitchFamily="34" charset="0"/>
                <a:cs typeface="Tahoma" pitchFamily="34" charset="0"/>
              </a:rPr>
              <a:t>Limit Comparison Test </a:t>
            </a:r>
            <a:r>
              <a:rPr lang="en-US" sz="3200">
                <a:latin typeface="Tahoma" pitchFamily="34" charset="0"/>
                <a:cs typeface="Tahoma" pitchFamily="34" charset="0"/>
              </a:rPr>
              <a:t>to determine if the series converges or diverges</a:t>
            </a:r>
            <a:endParaRPr lang="en-US" sz="3200">
              <a:latin typeface="Calibri" pitchFamily="34" charset="0"/>
            </a:endParaRPr>
          </a:p>
        </p:txBody>
      </p:sp>
      <p:sp>
        <p:nvSpPr>
          <p:cNvPr id="11" name="Title 1"/>
          <p:cNvSpPr txBox="1">
            <a:spLocks/>
          </p:cNvSpPr>
          <p:nvPr/>
        </p:nvSpPr>
        <p:spPr>
          <a:xfrm>
            <a:off x="533400" y="5562600"/>
            <a:ext cx="8229600" cy="1143000"/>
          </a:xfrm>
          <a:prstGeom prst="rect">
            <a:avLst/>
          </a:prstGeom>
        </p:spPr>
        <p:txBody>
          <a:bodyPr anchor="ctr">
            <a:normAutofit/>
          </a:bodyPr>
          <a:lstStyle/>
          <a:p>
            <a:pPr algn="ctr" fontAlgn="auto">
              <a:spcAft>
                <a:spcPts val="0"/>
              </a:spcAft>
              <a:defRPr/>
            </a:pPr>
            <a:r>
              <a:rPr lang="en-US" sz="4400" dirty="0">
                <a:latin typeface="+mj-lt"/>
                <a:ea typeface="+mj-ea"/>
                <a:cs typeface="+mj-cs"/>
              </a:rPr>
              <a:t>Answer: The series diverges.</a:t>
            </a:r>
          </a:p>
        </p:txBody>
      </p:sp>
      <p:sp>
        <p:nvSpPr>
          <p:cNvPr id="3081" name="Rectangle 8"/>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3082" name="Rectangle 9"/>
          <p:cNvSpPr>
            <a:spLocks noChangeArrowheads="1"/>
          </p:cNvSpPr>
          <p:nvPr/>
        </p:nvSpPr>
        <p:spPr bwMode="auto">
          <a:xfrm>
            <a:off x="0" y="1590675"/>
            <a:ext cx="9144000" cy="0"/>
          </a:xfrm>
          <a:prstGeom prst="rect">
            <a:avLst/>
          </a:prstGeom>
          <a:noFill/>
          <a:ln w="9525">
            <a:noFill/>
            <a:miter lim="800000"/>
            <a:headEnd/>
            <a:tailEnd/>
          </a:ln>
        </p:spPr>
        <p:txBody>
          <a:bodyPr wrap="none" anchor="ctr">
            <a:spAutoFit/>
          </a:bodyPr>
          <a:lstStyle/>
          <a:p>
            <a:endParaRPr lang="en-US"/>
          </a:p>
        </p:txBody>
      </p:sp>
      <p:sp>
        <p:nvSpPr>
          <p:cNvPr id="3083" name="Rectangle 1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3084" name="Rectangle 12"/>
          <p:cNvSpPr>
            <a:spLocks noChangeArrowheads="1"/>
          </p:cNvSpPr>
          <p:nvPr/>
        </p:nvSpPr>
        <p:spPr bwMode="auto">
          <a:xfrm>
            <a:off x="0" y="1590675"/>
            <a:ext cx="9144000" cy="0"/>
          </a:xfrm>
          <a:prstGeom prst="rect">
            <a:avLst/>
          </a:prstGeom>
          <a:noFill/>
          <a:ln w="9525">
            <a:noFill/>
            <a:miter lim="800000"/>
            <a:headEnd/>
            <a:tailEnd/>
          </a:ln>
        </p:spPr>
        <p:txBody>
          <a:bodyPr wrap="none" anchor="ctr">
            <a:spAutoFit/>
          </a:bodyPr>
          <a:lstStyle/>
          <a:p>
            <a:endParaRPr lang="en-US"/>
          </a:p>
        </p:txBody>
      </p:sp>
      <p:sp>
        <p:nvSpPr>
          <p:cNvPr id="3085" name="Rectangle 1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3086" name="Rectangle 15"/>
          <p:cNvSpPr>
            <a:spLocks noChangeArrowheads="1"/>
          </p:cNvSpPr>
          <p:nvPr/>
        </p:nvSpPr>
        <p:spPr bwMode="auto">
          <a:xfrm>
            <a:off x="0" y="2028825"/>
            <a:ext cx="9144000" cy="0"/>
          </a:xfrm>
          <a:prstGeom prst="rect">
            <a:avLst/>
          </a:prstGeom>
          <a:noFill/>
          <a:ln w="9525">
            <a:noFill/>
            <a:miter lim="800000"/>
            <a:headEnd/>
            <a:tailEnd/>
          </a:ln>
        </p:spPr>
        <p:txBody>
          <a:bodyPr wrap="none" anchor="ctr">
            <a:spAutoFit/>
          </a:bodyPr>
          <a:lstStyle/>
          <a:p>
            <a:endParaRPr lang="en-US"/>
          </a:p>
        </p:txBody>
      </p:sp>
      <p:pic>
        <p:nvPicPr>
          <p:cNvPr id="308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667000" y="2514600"/>
            <a:ext cx="3429000" cy="2600325"/>
          </a:xfrm>
          <a:prstGeom prst="rect">
            <a:avLst/>
          </a:prstGeom>
          <a:noFill/>
          <a:ln w="9525">
            <a:noFill/>
            <a:miter lim="800000"/>
            <a:headEnd/>
            <a:tailEnd/>
          </a:ln>
        </p:spPr>
      </p:pic>
      <p:sp>
        <p:nvSpPr>
          <p:cNvPr id="3088" name="Rectangle 18"/>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PH"/>
          </a:p>
        </p:txBody>
      </p:sp>
      <p:pic>
        <p:nvPicPr>
          <p:cNvPr id="3089" name="Picture 1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38200" y="533400"/>
            <a:ext cx="1438275" cy="1009650"/>
          </a:xfrm>
          <a:prstGeom prst="rect">
            <a:avLst/>
          </a:prstGeom>
          <a:noFill/>
          <a:ln w="9525">
            <a:noFill/>
            <a:miter lim="800000"/>
            <a:headEnd/>
            <a:tailEnd/>
          </a:ln>
        </p:spPr>
      </p:pic>
      <p:sp>
        <p:nvSpPr>
          <p:cNvPr id="3090" name="Rectangle 19"/>
          <p:cNvSpPr>
            <a:spLocks noChangeArrowheads="1"/>
          </p:cNvSpPr>
          <p:nvPr/>
        </p:nvSpPr>
        <p:spPr bwMode="auto">
          <a:xfrm>
            <a:off x="0" y="146685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3820" y="1425575"/>
            <a:ext cx="7117180" cy="1470025"/>
          </a:xfrm>
        </p:spPr>
        <p:txBody>
          <a:bodyPr>
            <a:normAutofit fontScale="90000"/>
          </a:bodyPr>
          <a:lstStyle/>
          <a:p>
            <a:pPr algn="ctr"/>
            <a:r>
              <a:rPr lang="en-US" sz="9000" dirty="0" smtClean="0">
                <a:latin typeface="Times New Roman" pitchFamily="18" charset="0"/>
                <a:cs typeface="Times New Roman" pitchFamily="18" charset="0"/>
              </a:rPr>
              <a:t>The Root Test</a:t>
            </a:r>
            <a:endParaRPr lang="en-US" sz="9000" dirty="0">
              <a:latin typeface="Times New Roman" pitchFamily="18" charset="0"/>
              <a:cs typeface="Times New Roman" pitchFamily="18" charset="0"/>
            </a:endParaRPr>
          </a:p>
        </p:txBody>
      </p:sp>
    </p:spTree>
    <p:extLst>
      <p:ext uri="{BB962C8B-B14F-4D97-AF65-F5344CB8AC3E}">
        <p14:creationId xmlns:p14="http://schemas.microsoft.com/office/powerpoint/2010/main" val="28324252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Set 11.2</a:t>
            </a:r>
            <a:endParaRPr lang="en-US" dirty="0"/>
          </a:p>
        </p:txBody>
      </p:sp>
      <p:sp>
        <p:nvSpPr>
          <p:cNvPr id="3" name="Content Placeholder 2"/>
          <p:cNvSpPr>
            <a:spLocks noGrp="1"/>
          </p:cNvSpPr>
          <p:nvPr>
            <p:ph idx="1"/>
          </p:nvPr>
        </p:nvSpPr>
        <p:spPr>
          <a:xfrm>
            <a:off x="457200" y="1600200"/>
            <a:ext cx="8534400" cy="4709160"/>
          </a:xfrm>
        </p:spPr>
        <p:txBody>
          <a:bodyPr>
            <a:normAutofit fontScale="92500" lnSpcReduction="20000"/>
          </a:bodyPr>
          <a:lstStyle/>
          <a:p>
            <a:pPr marL="137160" indent="0">
              <a:buNone/>
            </a:pPr>
            <a:r>
              <a:rPr lang="en-US" dirty="0" smtClean="0"/>
              <a:t>Sketch the vectors with their initial points at the origin.</a:t>
            </a:r>
          </a:p>
          <a:p>
            <a:pPr marL="137160" indent="0">
              <a:buNone/>
            </a:pPr>
            <a:r>
              <a:rPr lang="en-US" dirty="0" smtClean="0"/>
              <a:t>1. b) &lt;-5, 4&gt;    e) 3i – 2j	3. b) &lt;2, 2, -1&gt;     d) 2i + 3j – 2k</a:t>
            </a:r>
          </a:p>
          <a:p>
            <a:pPr marL="137160" indent="0">
              <a:buNone/>
            </a:pPr>
            <a:r>
              <a:rPr lang="en-US" dirty="0"/>
              <a:t>6</a:t>
            </a:r>
            <a:r>
              <a:rPr lang="en-US" dirty="0" smtClean="0"/>
              <a:t>. Find the components of the vector </a:t>
            </a:r>
            <a:r>
              <a:rPr lang="en-US" i="1" dirty="0" smtClean="0"/>
              <a:t>AB</a:t>
            </a:r>
            <a:r>
              <a:rPr lang="en-US" dirty="0" smtClean="0"/>
              <a:t> and sketch an equivalent vector with its initial point at the origin. </a:t>
            </a:r>
          </a:p>
          <a:p>
            <a:pPr marL="137160" indent="0">
              <a:buNone/>
            </a:pPr>
            <a:r>
              <a:rPr lang="en-US" dirty="0" smtClean="0"/>
              <a:t>a) A (2, </a:t>
            </a:r>
            <a:r>
              <a:rPr lang="en-US" dirty="0"/>
              <a:t>3</a:t>
            </a:r>
            <a:r>
              <a:rPr lang="en-US" dirty="0" smtClean="0"/>
              <a:t>), B (-3, 3)	b) A (3, 0, 4), B (0, 4, 4)</a:t>
            </a:r>
          </a:p>
          <a:p>
            <a:pPr marL="137160" indent="0">
              <a:buNone/>
            </a:pPr>
            <a:r>
              <a:rPr lang="en-US" dirty="0" smtClean="0"/>
              <a:t>10. a) Find the terminal point of </a:t>
            </a:r>
            <a:r>
              <a:rPr lang="en-US" i="1" dirty="0" smtClean="0"/>
              <a:t>v = &lt;7, 6&gt; </a:t>
            </a:r>
            <a:r>
              <a:rPr lang="en-US" dirty="0" smtClean="0"/>
              <a:t>if the initial point is (2, -1).</a:t>
            </a:r>
          </a:p>
          <a:p>
            <a:pPr marL="137160" indent="0">
              <a:buNone/>
            </a:pPr>
            <a:r>
              <a:rPr lang="en-US" dirty="0" smtClean="0"/>
              <a:t>b) Find the terminal point of </a:t>
            </a:r>
            <a:r>
              <a:rPr lang="en-US" i="1" dirty="0" smtClean="0"/>
              <a:t>v = i + 2j – 3k </a:t>
            </a:r>
            <a:r>
              <a:rPr lang="en-US" dirty="0" smtClean="0"/>
              <a:t>if the initial point is (-2, 1, 4).</a:t>
            </a:r>
          </a:p>
          <a:p>
            <a:pPr marL="137160" indent="0">
              <a:buNone/>
            </a:pPr>
            <a:r>
              <a:rPr lang="en-US" dirty="0" smtClean="0"/>
              <a:t>12. Perform the stated operations on the given vectors </a:t>
            </a:r>
            <a:r>
              <a:rPr lang="en-US" i="1" dirty="0" smtClean="0"/>
              <a:t>u = &lt;2, -1, 3&gt;, v = &lt;4, 0, -2&gt;, </a:t>
            </a:r>
            <a:r>
              <a:rPr lang="en-US" dirty="0" smtClean="0"/>
              <a:t>and</a:t>
            </a:r>
            <a:r>
              <a:rPr lang="en-US" i="1" dirty="0" smtClean="0"/>
              <a:t> w = &lt;1, 1, 3&gt;</a:t>
            </a:r>
            <a:r>
              <a:rPr lang="en-US" dirty="0" smtClean="0"/>
              <a:t>.</a:t>
            </a:r>
          </a:p>
          <a:p>
            <a:pPr marL="137160" indent="0">
              <a:buNone/>
            </a:pPr>
            <a:r>
              <a:rPr lang="en-US" dirty="0" smtClean="0"/>
              <a:t>f) 2v – (u + w)</a:t>
            </a:r>
          </a:p>
          <a:p>
            <a:pPr marL="651510" indent="-514350">
              <a:buAutoNum type="arabicPeriod"/>
            </a:pPr>
            <a:endParaRPr lang="en-US" dirty="0"/>
          </a:p>
        </p:txBody>
      </p:sp>
    </p:spTree>
    <p:extLst>
      <p:ext uri="{BB962C8B-B14F-4D97-AF65-F5344CB8AC3E}">
        <p14:creationId xmlns:p14="http://schemas.microsoft.com/office/powerpoint/2010/main" val="367926608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914400" y="1447800"/>
                <a:ext cx="2254848" cy="11412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lang="en-US" sz="2500" i="1" dirty="0" smtClean="0">
                              <a:latin typeface="Cambria Math"/>
                            </a:rPr>
                          </m:ctrlPr>
                        </m:naryPr>
                        <m:sub>
                          <m:r>
                            <a:rPr lang="en-US" sz="2500" i="1" dirty="0" smtClean="0">
                              <a:latin typeface="Cambria Math"/>
                            </a:rPr>
                            <m:t>𝑘</m:t>
                          </m:r>
                          <m:r>
                            <a:rPr lang="en-US" sz="2500" i="1" dirty="0" smtClean="0">
                              <a:latin typeface="Cambria Math"/>
                            </a:rPr>
                            <m:t>=1</m:t>
                          </m:r>
                        </m:sub>
                        <m:sup>
                          <m:r>
                            <a:rPr lang="en-US" sz="2500" i="1" smtClean="0">
                              <a:latin typeface="Cambria Math"/>
                              <a:ea typeface="Cambria Math"/>
                            </a:rPr>
                            <m:t>∞</m:t>
                          </m:r>
                        </m:sup>
                        <m:e>
                          <m:sSup>
                            <m:sSupPr>
                              <m:ctrlPr>
                                <a:rPr lang="en-US" sz="2500" i="1" smtClean="0">
                                  <a:latin typeface="Cambria Math"/>
                                </a:rPr>
                              </m:ctrlPr>
                            </m:sSupPr>
                            <m:e>
                              <m:d>
                                <m:dPr>
                                  <m:ctrlPr>
                                    <a:rPr lang="en-US" sz="2500" i="1" smtClean="0">
                                      <a:latin typeface="Cambria Math"/>
                                    </a:rPr>
                                  </m:ctrlPr>
                                </m:dPr>
                                <m:e>
                                  <m:f>
                                    <m:fPr>
                                      <m:ctrlPr>
                                        <a:rPr lang="en-US" sz="2500" i="1" smtClean="0">
                                          <a:latin typeface="Cambria Math"/>
                                        </a:rPr>
                                      </m:ctrlPr>
                                    </m:fPr>
                                    <m:num>
                                      <m:r>
                                        <a:rPr lang="en-US" sz="2500" i="1" smtClean="0">
                                          <a:latin typeface="Cambria Math"/>
                                        </a:rPr>
                                        <m:t>3</m:t>
                                      </m:r>
                                      <m:r>
                                        <a:rPr lang="en-US" sz="2500" i="1" smtClean="0">
                                          <a:latin typeface="Cambria Math"/>
                                        </a:rPr>
                                        <m:t>𝑘</m:t>
                                      </m:r>
                                      <m:r>
                                        <a:rPr lang="en-US" sz="2500" i="1" smtClean="0">
                                          <a:latin typeface="Cambria Math"/>
                                        </a:rPr>
                                        <m:t>+2</m:t>
                                      </m:r>
                                    </m:num>
                                    <m:den>
                                      <m:r>
                                        <a:rPr lang="en-US" sz="2500" i="1" smtClean="0">
                                          <a:latin typeface="Cambria Math"/>
                                        </a:rPr>
                                        <m:t>2</m:t>
                                      </m:r>
                                      <m:r>
                                        <a:rPr lang="en-US" sz="2500" i="1" smtClean="0">
                                          <a:latin typeface="Cambria Math"/>
                                        </a:rPr>
                                        <m:t>𝑘</m:t>
                                      </m:r>
                                      <m:r>
                                        <a:rPr lang="en-US" sz="2500" i="1" smtClean="0">
                                          <a:latin typeface="Cambria Math"/>
                                        </a:rPr>
                                        <m:t>−1</m:t>
                                      </m:r>
                                    </m:den>
                                  </m:f>
                                </m:e>
                              </m:d>
                            </m:e>
                            <m:sup>
                              <m:r>
                                <a:rPr lang="en-US" sz="2500" i="1" smtClean="0">
                                  <a:latin typeface="Cambria Math"/>
                                </a:rPr>
                                <m:t>𝑘</m:t>
                              </m:r>
                            </m:sup>
                          </m:sSup>
                        </m:e>
                      </m:nary>
                    </m:oMath>
                  </m:oMathPara>
                </a14:m>
                <a:endParaRPr lang="en-US" sz="2500" dirty="0"/>
              </a:p>
            </p:txBody>
          </p:sp>
        </mc:Choice>
        <mc:Fallback xmlns="">
          <p:sp>
            <p:nvSpPr>
              <p:cNvPr id="3" name="TextBox 2"/>
              <p:cNvSpPr txBox="1">
                <a:spLocks noRot="1" noChangeAspect="1" noMove="1" noResize="1" noEditPoints="1" noAdjustHandles="1" noChangeArrowheads="1" noChangeShapeType="1" noTextEdit="1"/>
              </p:cNvSpPr>
              <p:nvPr/>
            </p:nvSpPr>
            <p:spPr>
              <a:xfrm>
                <a:off x="914400" y="1447800"/>
                <a:ext cx="2254848" cy="1141274"/>
              </a:xfrm>
              <a:prstGeom prst="rect">
                <a:avLst/>
              </a:prstGeom>
              <a:blipFill rotWithShape="1">
                <a:blip r:embed="rId2" cstate="print"/>
                <a:stretch>
                  <a:fillRect r="-6216"/>
                </a:stretch>
              </a:blipFill>
            </p:spPr>
            <p:txBody>
              <a:bodyPr/>
              <a:lstStyle/>
              <a:p>
                <a:r>
                  <a:rPr lang="en-US">
                    <a:noFill/>
                  </a:rPr>
                  <a:t> </a:t>
                </a:r>
              </a:p>
            </p:txBody>
          </p:sp>
        </mc:Fallback>
      </mc:AlternateContent>
      <p:sp>
        <p:nvSpPr>
          <p:cNvPr id="4" name="TextBox 3"/>
          <p:cNvSpPr txBox="1"/>
          <p:nvPr/>
        </p:nvSpPr>
        <p:spPr>
          <a:xfrm>
            <a:off x="533399" y="533400"/>
            <a:ext cx="2134501" cy="553998"/>
          </a:xfrm>
          <a:prstGeom prst="rect">
            <a:avLst/>
          </a:prstGeom>
          <a:noFill/>
        </p:spPr>
        <p:txBody>
          <a:bodyPr wrap="square" rtlCol="0">
            <a:spAutoFit/>
          </a:bodyPr>
          <a:lstStyle/>
          <a:p>
            <a:r>
              <a:rPr lang="en-US" sz="3000" dirty="0" smtClean="0">
                <a:latin typeface="Times New Roman" pitchFamily="18" charset="0"/>
                <a:cs typeface="Times New Roman" pitchFamily="18" charset="0"/>
              </a:rPr>
              <a:t>Examples:</a:t>
            </a:r>
          </a:p>
        </p:txBody>
      </p:sp>
      <p:sp>
        <p:nvSpPr>
          <p:cNvPr id="5" name="TextBox 4"/>
          <p:cNvSpPr txBox="1"/>
          <p:nvPr/>
        </p:nvSpPr>
        <p:spPr>
          <a:xfrm>
            <a:off x="497413" y="1905000"/>
            <a:ext cx="569387" cy="553998"/>
          </a:xfrm>
          <a:prstGeom prst="rect">
            <a:avLst/>
          </a:prstGeom>
          <a:noFill/>
        </p:spPr>
        <p:txBody>
          <a:bodyPr wrap="none" rtlCol="0">
            <a:spAutoFit/>
          </a:bodyPr>
          <a:lstStyle/>
          <a:p>
            <a:r>
              <a:rPr lang="en-US" sz="3000" dirty="0" smtClean="0"/>
              <a:t>1.</a:t>
            </a:r>
            <a:endParaRPr lang="en-US" sz="3000" dirty="0"/>
          </a:p>
        </p:txBody>
      </p:sp>
      <mc:AlternateContent xmlns:mc="http://schemas.openxmlformats.org/markup-compatibility/2006" xmlns:a14="http://schemas.microsoft.com/office/drawing/2010/main">
        <mc:Choice Requires="a14">
          <p:sp>
            <p:nvSpPr>
              <p:cNvPr id="6" name="TextBox 5"/>
              <p:cNvSpPr txBox="1"/>
              <p:nvPr/>
            </p:nvSpPr>
            <p:spPr>
              <a:xfrm>
                <a:off x="914400" y="2819400"/>
                <a:ext cx="3695627" cy="477054"/>
              </a:xfrm>
              <a:prstGeom prst="rect">
                <a:avLst/>
              </a:prstGeom>
              <a:noFill/>
            </p:spPr>
            <p:txBody>
              <a:bodyPr wrap="none" rtlCol="0">
                <a:spAutoFit/>
              </a:bodyPr>
              <a:lstStyle/>
              <a:p>
                <a14:m>
                  <m:oMath xmlns:m="http://schemas.openxmlformats.org/officeDocument/2006/math">
                    <m:r>
                      <a:rPr lang="en-US" sz="2500" i="1" dirty="0" smtClean="0">
                        <a:latin typeface="Cambria Math"/>
                        <a:ea typeface="Cambria Math"/>
                      </a:rPr>
                      <m:t>∴</m:t>
                    </m:r>
                  </m:oMath>
                </a14:m>
                <a:r>
                  <a:rPr lang="en-US" sz="2500" dirty="0" smtClean="0"/>
                  <a:t> The Series Diverges</a:t>
                </a:r>
                <a:endParaRPr lang="en-US" sz="2500" dirty="0"/>
              </a:p>
            </p:txBody>
          </p:sp>
        </mc:Choice>
        <mc:Fallback xmlns="">
          <p:sp>
            <p:nvSpPr>
              <p:cNvPr id="6" name="TextBox 5"/>
              <p:cNvSpPr txBox="1">
                <a:spLocks noRot="1" noChangeAspect="1" noMove="1" noResize="1" noEditPoints="1" noAdjustHandles="1" noChangeArrowheads="1" noChangeShapeType="1" noTextEdit="1"/>
              </p:cNvSpPr>
              <p:nvPr/>
            </p:nvSpPr>
            <p:spPr>
              <a:xfrm>
                <a:off x="914400" y="2819400"/>
                <a:ext cx="3695627" cy="477054"/>
              </a:xfrm>
              <a:prstGeom prst="rect">
                <a:avLst/>
              </a:prstGeom>
              <a:blipFill rotWithShape="1">
                <a:blip r:embed="rId3" cstate="print"/>
                <a:stretch>
                  <a:fillRect t="-10256" r="-4785" b="-282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932969" y="3637746"/>
                <a:ext cx="1859483" cy="11412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lang="en-US" sz="2500" i="1" dirty="0" smtClean="0">
                              <a:latin typeface="Cambria Math"/>
                            </a:rPr>
                          </m:ctrlPr>
                        </m:naryPr>
                        <m:sub>
                          <m:r>
                            <a:rPr lang="en-US" sz="2500" i="1" dirty="0" smtClean="0">
                              <a:latin typeface="Cambria Math"/>
                            </a:rPr>
                            <m:t>𝑘</m:t>
                          </m:r>
                          <m:r>
                            <a:rPr lang="en-US" sz="2500" i="1" dirty="0" smtClean="0">
                              <a:latin typeface="Cambria Math"/>
                            </a:rPr>
                            <m:t>=1</m:t>
                          </m:r>
                        </m:sub>
                        <m:sup>
                          <m:r>
                            <a:rPr lang="en-US" sz="2500" i="1" smtClean="0">
                              <a:latin typeface="Cambria Math"/>
                              <a:ea typeface="Cambria Math"/>
                            </a:rPr>
                            <m:t>∞</m:t>
                          </m:r>
                        </m:sup>
                        <m:e>
                          <m:sSup>
                            <m:sSupPr>
                              <m:ctrlPr>
                                <a:rPr lang="en-US" sz="2500" i="1" smtClean="0">
                                  <a:latin typeface="Cambria Math"/>
                                </a:rPr>
                              </m:ctrlPr>
                            </m:sSupPr>
                            <m:e>
                              <m:d>
                                <m:dPr>
                                  <m:ctrlPr>
                                    <a:rPr lang="en-US" sz="2500" i="1" smtClean="0">
                                      <a:latin typeface="Cambria Math"/>
                                    </a:rPr>
                                  </m:ctrlPr>
                                </m:dPr>
                                <m:e>
                                  <m:f>
                                    <m:fPr>
                                      <m:ctrlPr>
                                        <a:rPr lang="en-US" sz="2500" i="1" smtClean="0">
                                          <a:latin typeface="Cambria Math"/>
                                        </a:rPr>
                                      </m:ctrlPr>
                                    </m:fPr>
                                    <m:num>
                                      <m:sSup>
                                        <m:sSupPr>
                                          <m:ctrlPr>
                                            <a:rPr lang="en-US" sz="2500" i="1" smtClean="0">
                                              <a:latin typeface="Cambria Math"/>
                                            </a:rPr>
                                          </m:ctrlPr>
                                        </m:sSupPr>
                                        <m:e>
                                          <m:r>
                                            <a:rPr lang="en-US" sz="2500" i="1" smtClean="0">
                                              <a:latin typeface="Cambria Math"/>
                                            </a:rPr>
                                            <m:t>𝑘</m:t>
                                          </m:r>
                                        </m:e>
                                        <m:sup>
                                          <m:r>
                                            <a:rPr lang="en-US" i="1" smtClean="0">
                                              <a:latin typeface="Cambria Math"/>
                                            </a:rPr>
                                            <m:t>1−</m:t>
                                          </m:r>
                                          <m:r>
                                            <a:rPr lang="en-US" i="1" smtClean="0">
                                              <a:latin typeface="Cambria Math"/>
                                            </a:rPr>
                                            <m:t>𝑘</m:t>
                                          </m:r>
                                        </m:sup>
                                      </m:sSup>
                                    </m:num>
                                    <m:den>
                                      <m:sSup>
                                        <m:sSupPr>
                                          <m:ctrlPr>
                                            <a:rPr lang="en-US" sz="2500" i="1" smtClean="0">
                                              <a:latin typeface="Cambria Math"/>
                                            </a:rPr>
                                          </m:ctrlPr>
                                        </m:sSupPr>
                                        <m:e>
                                          <m:r>
                                            <a:rPr lang="en-US" sz="2500" i="1" smtClean="0">
                                              <a:latin typeface="Cambria Math"/>
                                            </a:rPr>
                                            <m:t>5</m:t>
                                          </m:r>
                                        </m:e>
                                        <m:sup>
                                          <m:r>
                                            <a:rPr lang="en-US" i="1" smtClean="0">
                                              <a:latin typeface="Cambria Math"/>
                                            </a:rPr>
                                            <m:t>𝑘</m:t>
                                          </m:r>
                                        </m:sup>
                                      </m:sSup>
                                    </m:den>
                                  </m:f>
                                </m:e>
                              </m:d>
                            </m:e>
                            <m:sup>
                              <m:r>
                                <a:rPr lang="en-US" sz="2500" i="1" smtClean="0">
                                  <a:latin typeface="Cambria Math"/>
                                </a:rPr>
                                <m:t>𝑘</m:t>
                              </m:r>
                            </m:sup>
                          </m:sSup>
                        </m:e>
                      </m:nary>
                    </m:oMath>
                  </m:oMathPara>
                </a14:m>
                <a:endParaRPr lang="en-US" sz="2500" dirty="0"/>
              </a:p>
            </p:txBody>
          </p:sp>
        </mc:Choice>
        <mc:Fallback xmlns="">
          <p:sp>
            <p:nvSpPr>
              <p:cNvPr id="7" name="TextBox 6"/>
              <p:cNvSpPr txBox="1">
                <a:spLocks noRot="1" noChangeAspect="1" noMove="1" noResize="1" noEditPoints="1" noAdjustHandles="1" noChangeArrowheads="1" noChangeShapeType="1" noTextEdit="1"/>
              </p:cNvSpPr>
              <p:nvPr/>
            </p:nvSpPr>
            <p:spPr>
              <a:xfrm>
                <a:off x="932969" y="3637746"/>
                <a:ext cx="1859483" cy="1141274"/>
              </a:xfrm>
              <a:prstGeom prst="rect">
                <a:avLst/>
              </a:prstGeom>
              <a:blipFill rotWithShape="1">
                <a:blip r:embed="rId4" cstate="print"/>
                <a:stretch>
                  <a:fillRect r="-7869"/>
                </a:stretch>
              </a:blipFill>
            </p:spPr>
            <p:txBody>
              <a:bodyPr/>
              <a:lstStyle/>
              <a:p>
                <a:r>
                  <a:rPr lang="en-US">
                    <a:noFill/>
                  </a:rPr>
                  <a:t> </a:t>
                </a:r>
              </a:p>
            </p:txBody>
          </p:sp>
        </mc:Fallback>
      </mc:AlternateContent>
      <p:sp>
        <p:nvSpPr>
          <p:cNvPr id="8" name="TextBox 7"/>
          <p:cNvSpPr txBox="1"/>
          <p:nvPr/>
        </p:nvSpPr>
        <p:spPr>
          <a:xfrm>
            <a:off x="515982" y="4094946"/>
            <a:ext cx="569387" cy="553998"/>
          </a:xfrm>
          <a:prstGeom prst="rect">
            <a:avLst/>
          </a:prstGeom>
          <a:noFill/>
        </p:spPr>
        <p:txBody>
          <a:bodyPr wrap="none" rtlCol="0">
            <a:spAutoFit/>
          </a:bodyPr>
          <a:lstStyle/>
          <a:p>
            <a:r>
              <a:rPr lang="en-US" sz="3000" dirty="0"/>
              <a:t>2</a:t>
            </a:r>
            <a:r>
              <a:rPr lang="en-US" sz="3000" dirty="0" smtClean="0"/>
              <a:t>.</a:t>
            </a:r>
            <a:endParaRPr lang="en-US" sz="3000" dirty="0"/>
          </a:p>
        </p:txBody>
      </p:sp>
      <mc:AlternateContent xmlns:mc="http://schemas.openxmlformats.org/markup-compatibility/2006" xmlns:a14="http://schemas.microsoft.com/office/drawing/2010/main">
        <mc:Choice Requires="a14">
          <p:sp>
            <p:nvSpPr>
              <p:cNvPr id="9" name="TextBox 8"/>
              <p:cNvSpPr txBox="1"/>
              <p:nvPr/>
            </p:nvSpPr>
            <p:spPr>
              <a:xfrm>
                <a:off x="932969" y="5009346"/>
                <a:ext cx="3979423" cy="477054"/>
              </a:xfrm>
              <a:prstGeom prst="rect">
                <a:avLst/>
              </a:prstGeom>
              <a:noFill/>
            </p:spPr>
            <p:txBody>
              <a:bodyPr wrap="none" rtlCol="0">
                <a:spAutoFit/>
              </a:bodyPr>
              <a:lstStyle/>
              <a:p>
                <a14:m>
                  <m:oMath xmlns:m="http://schemas.openxmlformats.org/officeDocument/2006/math">
                    <m:r>
                      <a:rPr lang="en-US" sz="2500" i="1" dirty="0" smtClean="0">
                        <a:latin typeface="Cambria Math"/>
                        <a:ea typeface="Cambria Math"/>
                      </a:rPr>
                      <m:t>∴</m:t>
                    </m:r>
                  </m:oMath>
                </a14:m>
                <a:r>
                  <a:rPr lang="en-US" sz="2500" dirty="0" smtClean="0"/>
                  <a:t> The Series Converges</a:t>
                </a:r>
                <a:endParaRPr lang="en-US" sz="2500" dirty="0"/>
              </a:p>
            </p:txBody>
          </p:sp>
        </mc:Choice>
        <mc:Fallback xmlns="">
          <p:sp>
            <p:nvSpPr>
              <p:cNvPr id="9" name="TextBox 8"/>
              <p:cNvSpPr txBox="1">
                <a:spLocks noRot="1" noChangeAspect="1" noMove="1" noResize="1" noEditPoints="1" noAdjustHandles="1" noChangeArrowheads="1" noChangeShapeType="1" noTextEdit="1"/>
              </p:cNvSpPr>
              <p:nvPr/>
            </p:nvSpPr>
            <p:spPr>
              <a:xfrm>
                <a:off x="932969" y="5009346"/>
                <a:ext cx="3979423" cy="477054"/>
              </a:xfrm>
              <a:prstGeom prst="rect">
                <a:avLst/>
              </a:prstGeom>
              <a:blipFill rotWithShape="1">
                <a:blip r:embed="rId5" cstate="print"/>
                <a:stretch>
                  <a:fillRect t="-10256" r="-4135" b="-29487"/>
                </a:stretch>
              </a:blipFill>
            </p:spPr>
            <p:txBody>
              <a:bodyPr/>
              <a:lstStyle/>
              <a:p>
                <a:r>
                  <a:rPr lang="en-US">
                    <a:noFill/>
                  </a:rPr>
                  <a:t> </a:t>
                </a:r>
              </a:p>
            </p:txBody>
          </p:sp>
        </mc:Fallback>
      </mc:AlternateContent>
    </p:spTree>
    <p:extLst>
      <p:ext uri="{BB962C8B-B14F-4D97-AF65-F5344CB8AC3E}">
        <p14:creationId xmlns:p14="http://schemas.microsoft.com/office/powerpoint/2010/main" val="328537108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2514600"/>
            <a:ext cx="6109366"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RATIO TEST</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981200" y="1600200"/>
            <a:ext cx="4800600" cy="1676400"/>
          </a:xfrm>
          <a:prstGeom prst="rect">
            <a:avLst/>
          </a:prstGeom>
          <a:noFill/>
        </p:spPr>
      </p:pic>
      <p:pic>
        <p:nvPicPr>
          <p:cNvPr id="1025"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81200" y="3962400"/>
            <a:ext cx="4343400" cy="2057400"/>
          </a:xfrm>
          <a:prstGeom prst="rect">
            <a:avLst/>
          </a:prstGeom>
          <a:noFill/>
        </p:spPr>
      </p:pic>
      <p:sp>
        <p:nvSpPr>
          <p:cNvPr id="1027"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457200" y="1152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29" name="Rectangle 5"/>
          <p:cNvSpPr>
            <a:spLocks noChangeArrowheads="1"/>
          </p:cNvSpPr>
          <p:nvPr/>
        </p:nvSpPr>
        <p:spPr bwMode="auto">
          <a:xfrm>
            <a:off x="457200" y="1838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Alternating Series</a:t>
            </a:r>
            <a:endParaRPr lang="en-US"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No. 1</a:t>
            </a:r>
            <a:endParaRPr lang="en-US" dirty="0"/>
          </a:p>
        </p:txBody>
      </p:sp>
      <p:sp>
        <p:nvSpPr>
          <p:cNvPr id="3" name="Content Placeholder 2"/>
          <p:cNvSpPr>
            <a:spLocks noGrp="1"/>
          </p:cNvSpPr>
          <p:nvPr>
            <p:ph idx="1"/>
          </p:nvPr>
        </p:nvSpPr>
        <p:spPr/>
        <p:txBody>
          <a:bodyPr/>
          <a:lstStyle/>
          <a:p>
            <a:endParaRPr lang="en-US" dirty="0" smtClean="0"/>
          </a:p>
          <a:p>
            <a:r>
              <a:rPr lang="en-US" dirty="0" smtClean="0"/>
              <a:t>Consider the series…</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r>
              <a:rPr lang="en-US" dirty="0" smtClean="0"/>
              <a:t>This series converges.</a:t>
            </a:r>
            <a:endParaRPr lang="en-US" dirty="0"/>
          </a:p>
        </p:txBody>
      </p:sp>
      <p:sp>
        <p:nvSpPr>
          <p:cNvPr id="205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1"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457200"/>
            <a:ext cx="2638425" cy="457200"/>
          </a:xfrm>
          <a:prstGeom prst="rect">
            <a:avLst/>
          </a:prstGeom>
          <a:noFill/>
        </p:spPr>
      </p:pic>
      <p:sp>
        <p:nvSpPr>
          <p:cNvPr id="2053" name="Rectangle 5"/>
          <p:cNvSpPr>
            <a:spLocks noChangeArrowheads="1"/>
          </p:cNvSpPr>
          <p:nvPr/>
        </p:nvSpPr>
        <p:spPr bwMode="auto">
          <a:xfrm>
            <a:off x="0" y="914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5"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4"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457200"/>
            <a:ext cx="2638425" cy="457200"/>
          </a:xfrm>
          <a:prstGeom prst="rect">
            <a:avLst/>
          </a:prstGeom>
          <a:noFill/>
        </p:spPr>
      </p:pic>
      <p:sp>
        <p:nvSpPr>
          <p:cNvPr id="2056" name="Rectangle 8"/>
          <p:cNvSpPr>
            <a:spLocks noChangeArrowheads="1"/>
          </p:cNvSpPr>
          <p:nvPr/>
        </p:nvSpPr>
        <p:spPr bwMode="auto">
          <a:xfrm>
            <a:off x="0" y="914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8"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7" name="Picture 9"/>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457200"/>
            <a:ext cx="2638425" cy="457200"/>
          </a:xfrm>
          <a:prstGeom prst="rect">
            <a:avLst/>
          </a:prstGeom>
          <a:noFill/>
        </p:spPr>
      </p:pic>
      <p:sp>
        <p:nvSpPr>
          <p:cNvPr id="2059" name="Rectangle 11"/>
          <p:cNvSpPr>
            <a:spLocks noChangeArrowheads="1"/>
          </p:cNvSpPr>
          <p:nvPr/>
        </p:nvSpPr>
        <p:spPr bwMode="auto">
          <a:xfrm>
            <a:off x="0" y="914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1" name="Rectangle 1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362200" y="2895600"/>
            <a:ext cx="3657600" cy="762000"/>
          </a:xfrm>
          <a:prstGeom prst="rect">
            <a:avLst/>
          </a:prstGeom>
          <a:noFill/>
        </p:spPr>
      </p:pic>
      <p:sp>
        <p:nvSpPr>
          <p:cNvPr id="2062" name="Rectangle 14"/>
          <p:cNvSpPr>
            <a:spLocks noChangeArrowheads="1"/>
          </p:cNvSpPr>
          <p:nvPr/>
        </p:nvSpPr>
        <p:spPr bwMode="auto">
          <a:xfrm>
            <a:off x="0" y="914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No. 2</a:t>
            </a:r>
            <a:endParaRPr lang="en-US" dirty="0"/>
          </a:p>
        </p:txBody>
      </p:sp>
      <p:sp>
        <p:nvSpPr>
          <p:cNvPr id="3" name="Content Placeholder 2"/>
          <p:cNvSpPr>
            <a:spLocks noGrp="1"/>
          </p:cNvSpPr>
          <p:nvPr>
            <p:ph idx="1"/>
          </p:nvPr>
        </p:nvSpPr>
        <p:spPr/>
        <p:txBody>
          <a:bodyPr/>
          <a:lstStyle/>
          <a:p>
            <a:pPr>
              <a:buNone/>
            </a:pPr>
            <a:r>
              <a:rPr lang="en-US" dirty="0" smtClean="0"/>
              <a:t> </a:t>
            </a:r>
          </a:p>
          <a:p>
            <a:r>
              <a:rPr lang="en-US" dirty="0" smtClean="0"/>
              <a:t>Consider the series…</a:t>
            </a:r>
          </a:p>
          <a:p>
            <a:endParaRPr lang="en-US" dirty="0" smtClean="0"/>
          </a:p>
          <a:p>
            <a:endParaRPr lang="en-US" dirty="0" smtClean="0"/>
          </a:p>
          <a:p>
            <a:endParaRPr lang="en-US" dirty="0" smtClean="0"/>
          </a:p>
          <a:p>
            <a:endParaRPr lang="en-US" dirty="0" smtClean="0"/>
          </a:p>
          <a:p>
            <a:pPr lvl="2"/>
            <a:r>
              <a:rPr lang="en-US" dirty="0" smtClean="0"/>
              <a:t>This series converges.</a:t>
            </a:r>
          </a:p>
          <a:p>
            <a:pPr>
              <a:buNone/>
            </a:pPr>
            <a:endParaRPr lang="en-US"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438400" y="2895600"/>
            <a:ext cx="3581400" cy="762000"/>
          </a:xfrm>
          <a:prstGeom prst="rect">
            <a:avLst/>
          </a:prstGeom>
          <a:noFill/>
        </p:spPr>
      </p:pic>
      <p:sp>
        <p:nvSpPr>
          <p:cNvPr id="1027" name="Rectangle 3"/>
          <p:cNvSpPr>
            <a:spLocks noChangeArrowheads="1"/>
          </p:cNvSpPr>
          <p:nvPr/>
        </p:nvSpPr>
        <p:spPr bwMode="auto">
          <a:xfrm>
            <a:off x="0" y="914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0"/>
            <a:ext cx="8492365" cy="1754326"/>
          </a:xfrm>
          <a:prstGeom prst="rect">
            <a:avLst/>
          </a:prstGeom>
          <a:noFill/>
        </p:spPr>
        <p:txBody>
          <a:bodyPr wrap="squar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ABSOLUTE CONVERGENCE</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noAutofit/>
          </a:bodyPr>
          <a:lstStyle/>
          <a:p>
            <a:pPr algn="ctr"/>
            <a:r>
              <a:rPr lang="en-US" sz="3200" dirty="0" smtClean="0"/>
              <a:t>ABSOLUTE CONVERGENCE: Show that the following converges absolutely</a:t>
            </a:r>
            <a:endParaRPr lang="en-US" sz="3200" dirty="0"/>
          </a:p>
        </p:txBody>
      </p:sp>
      <p:sp>
        <p:nvSpPr>
          <p:cNvPr id="307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07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438400" y="2362200"/>
            <a:ext cx="1362635" cy="914400"/>
          </a:xfrm>
          <a:prstGeom prst="rect">
            <a:avLst/>
          </a:prstGeom>
          <a:noFill/>
        </p:spPr>
      </p:pic>
      <p:sp>
        <p:nvSpPr>
          <p:cNvPr id="3075" name="Rectangle 3"/>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77"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076"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438400" y="3429000"/>
            <a:ext cx="1371600" cy="1013791"/>
          </a:xfrm>
          <a:prstGeom prst="rect">
            <a:avLst/>
          </a:prstGeom>
          <a:noFill/>
        </p:spPr>
      </p:pic>
      <p:sp>
        <p:nvSpPr>
          <p:cNvPr id="3078" name="Rectangle 6"/>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0" name="Rectangle 8"/>
          <p:cNvSpPr>
            <a:spLocks noChangeArrowheads="1"/>
          </p:cNvSpPr>
          <p:nvPr/>
        </p:nvSpPr>
        <p:spPr bwMode="auto">
          <a:xfrm>
            <a:off x="0" y="304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079"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438400" y="4495800"/>
            <a:ext cx="1165412" cy="1143000"/>
          </a:xfrm>
          <a:prstGeom prst="rect">
            <a:avLst/>
          </a:prstGeom>
          <a:noFill/>
        </p:spPr>
      </p:pic>
      <p:sp>
        <p:nvSpPr>
          <p:cNvPr id="3081" name="Rectangle 9"/>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0" y="885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8"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352800" y="1905000"/>
            <a:ext cx="1905000" cy="1214438"/>
          </a:xfrm>
          <a:prstGeom prst="rect">
            <a:avLst/>
          </a:prstGeom>
          <a:noFill/>
        </p:spPr>
      </p:pic>
      <p:sp>
        <p:nvSpPr>
          <p:cNvPr id="1030" name="Rectangle 6"/>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1" name="Picture 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352800" y="609600"/>
            <a:ext cx="1600200" cy="1236519"/>
          </a:xfrm>
          <a:prstGeom prst="rect">
            <a:avLst/>
          </a:prstGeom>
          <a:noFill/>
        </p:spPr>
      </p:pic>
      <p:sp>
        <p:nvSpPr>
          <p:cNvPr id="1033" name="Rectangle 9"/>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4" name="Picture 10"/>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429000" y="3505200"/>
            <a:ext cx="1752600" cy="1160813"/>
          </a:xfrm>
          <a:prstGeom prst="rect">
            <a:avLst/>
          </a:prstGeom>
          <a:noFill/>
        </p:spPr>
      </p:pic>
      <p:sp>
        <p:nvSpPr>
          <p:cNvPr id="1036" name="Rectangle 12"/>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Set 11.2</a:t>
            </a:r>
            <a:endParaRPr lang="en-US" dirty="0"/>
          </a:p>
        </p:txBody>
      </p:sp>
      <p:sp>
        <p:nvSpPr>
          <p:cNvPr id="3" name="Content Placeholder 2"/>
          <p:cNvSpPr>
            <a:spLocks noGrp="1"/>
          </p:cNvSpPr>
          <p:nvPr>
            <p:ph idx="1"/>
          </p:nvPr>
        </p:nvSpPr>
        <p:spPr/>
        <p:txBody>
          <a:bodyPr>
            <a:normAutofit fontScale="92500" lnSpcReduction="10000"/>
          </a:bodyPr>
          <a:lstStyle/>
          <a:p>
            <a:pPr marL="137160" indent="0">
              <a:buNone/>
            </a:pPr>
            <a:r>
              <a:rPr lang="en-US" dirty="0" smtClean="0"/>
              <a:t>14. Find the norm of </a:t>
            </a:r>
            <a:r>
              <a:rPr lang="en-US" i="1" dirty="0" smtClean="0"/>
              <a:t>v</a:t>
            </a:r>
            <a:r>
              <a:rPr lang="en-US" dirty="0" smtClean="0"/>
              <a:t>.</a:t>
            </a:r>
          </a:p>
          <a:p>
            <a:pPr marL="137160" indent="0">
              <a:buNone/>
            </a:pPr>
            <a:r>
              <a:rPr lang="en-US" dirty="0" smtClean="0"/>
              <a:t>a) </a:t>
            </a:r>
            <a:r>
              <a:rPr lang="en-US" i="1" dirty="0" smtClean="0"/>
              <a:t>v = &lt;3, 4&gt;</a:t>
            </a:r>
            <a:r>
              <a:rPr lang="en-US" dirty="0" smtClean="0"/>
              <a:t>	d) </a:t>
            </a:r>
            <a:r>
              <a:rPr lang="en-US" i="1" dirty="0" smtClean="0"/>
              <a:t>v = i + j + k</a:t>
            </a:r>
          </a:p>
          <a:p>
            <a:pPr marL="137160" indent="0">
              <a:buNone/>
            </a:pPr>
            <a:r>
              <a:rPr lang="en-US" dirty="0" smtClean="0"/>
              <a:t>22. Find unit vectors that satisfy the stated conditions.</a:t>
            </a:r>
          </a:p>
          <a:p>
            <a:pPr marL="137160" indent="0">
              <a:buNone/>
            </a:pPr>
            <a:r>
              <a:rPr lang="en-US" dirty="0" smtClean="0"/>
              <a:t>a) Oppositely directed to 3i – 4j.</a:t>
            </a:r>
          </a:p>
          <a:p>
            <a:pPr marL="137160" indent="0">
              <a:buNone/>
            </a:pPr>
            <a:r>
              <a:rPr lang="en-US" dirty="0" smtClean="0"/>
              <a:t>b) Same direction as 2i – j – 2k.</a:t>
            </a:r>
          </a:p>
          <a:p>
            <a:pPr marL="137160" indent="0">
              <a:buNone/>
            </a:pPr>
            <a:r>
              <a:rPr lang="en-US" dirty="0" smtClean="0"/>
              <a:t>c) Same direction as the vector from the point A (-3, 2) to the point B (1, -1).</a:t>
            </a:r>
          </a:p>
          <a:p>
            <a:pPr marL="137160" indent="0">
              <a:buNone/>
            </a:pPr>
            <a:r>
              <a:rPr lang="en-US" dirty="0" smtClean="0"/>
              <a:t>24. Find the vectors that satisfy the stated conditions.</a:t>
            </a:r>
          </a:p>
          <a:p>
            <a:pPr marL="137160" indent="0">
              <a:buNone/>
            </a:pPr>
            <a:r>
              <a:rPr lang="en-US" dirty="0" smtClean="0"/>
              <a:t>a) Same direction as </a:t>
            </a:r>
            <a:r>
              <a:rPr lang="en-US" i="1" dirty="0" smtClean="0"/>
              <a:t>v = -2i + 3j </a:t>
            </a:r>
            <a:r>
              <a:rPr lang="en-US" dirty="0" smtClean="0"/>
              <a:t>and three times the length of </a:t>
            </a:r>
            <a:r>
              <a:rPr lang="en-US" i="1" dirty="0" smtClean="0"/>
              <a:t>v</a:t>
            </a:r>
            <a:r>
              <a:rPr lang="en-US" dirty="0" smtClean="0"/>
              <a:t>.</a:t>
            </a:r>
          </a:p>
          <a:p>
            <a:pPr marL="137160" indent="0">
              <a:buNone/>
            </a:pPr>
            <a:r>
              <a:rPr lang="en-US" dirty="0" smtClean="0"/>
              <a:t>b) Length 2 and oppositely directed to </a:t>
            </a:r>
            <a:r>
              <a:rPr lang="en-US" i="1" dirty="0" smtClean="0"/>
              <a:t>v = -3i + 4j + k</a:t>
            </a:r>
            <a:r>
              <a:rPr lang="en-US" dirty="0" smtClean="0"/>
              <a:t>.</a:t>
            </a:r>
            <a:endParaRPr lang="en-US" dirty="0"/>
          </a:p>
        </p:txBody>
      </p:sp>
    </p:spTree>
    <p:extLst>
      <p:ext uri="{BB962C8B-B14F-4D97-AF65-F5344CB8AC3E}">
        <p14:creationId xmlns:p14="http://schemas.microsoft.com/office/powerpoint/2010/main" val="32178474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Set 11.2</a:t>
            </a:r>
            <a:endParaRPr lang="en-US" dirty="0"/>
          </a:p>
        </p:txBody>
      </p:sp>
      <p:sp>
        <p:nvSpPr>
          <p:cNvPr id="3" name="Content Placeholder 2"/>
          <p:cNvSpPr>
            <a:spLocks noGrp="1"/>
          </p:cNvSpPr>
          <p:nvPr>
            <p:ph idx="1"/>
          </p:nvPr>
        </p:nvSpPr>
        <p:spPr/>
        <p:txBody>
          <a:bodyPr/>
          <a:lstStyle/>
          <a:p>
            <a:pPr marL="137160" indent="0">
              <a:buNone/>
            </a:pPr>
            <a:r>
              <a:rPr lang="en-US" dirty="0" smtClean="0"/>
              <a:t>26. Find the component forms of </a:t>
            </a:r>
            <a:r>
              <a:rPr lang="en-US" i="1" dirty="0" smtClean="0"/>
              <a:t>v + w </a:t>
            </a:r>
            <a:r>
              <a:rPr lang="en-US" dirty="0" smtClean="0"/>
              <a:t>and</a:t>
            </a:r>
            <a:r>
              <a:rPr lang="en-US" i="1" dirty="0" smtClean="0"/>
              <a:t> v – w </a:t>
            </a:r>
            <a:r>
              <a:rPr lang="en-US" dirty="0" smtClean="0"/>
              <a:t>in 2-space, given that </a:t>
            </a:r>
            <a:r>
              <a:rPr lang="en-US" i="1" dirty="0" err="1" smtClean="0">
                <a:latin typeface="Times New Roman"/>
                <a:cs typeface="Times New Roman"/>
              </a:rPr>
              <a:t>ǁvǁ</a:t>
            </a:r>
            <a:r>
              <a:rPr lang="en-US" i="1" dirty="0" smtClean="0">
                <a:latin typeface="Times New Roman"/>
                <a:cs typeface="Times New Roman"/>
              </a:rPr>
              <a:t> = 1, </a:t>
            </a:r>
            <a:r>
              <a:rPr lang="en-US" i="1" dirty="0" err="1" smtClean="0">
                <a:latin typeface="Times New Roman"/>
                <a:cs typeface="Times New Roman"/>
              </a:rPr>
              <a:t>ǁwǁ</a:t>
            </a:r>
            <a:r>
              <a:rPr lang="en-US" i="1" dirty="0" smtClean="0">
                <a:latin typeface="Times New Roman"/>
                <a:cs typeface="Times New Roman"/>
              </a:rPr>
              <a:t> = 1</a:t>
            </a:r>
            <a:r>
              <a:rPr lang="en-US" dirty="0" smtClean="0">
                <a:latin typeface="Times New Roman"/>
                <a:cs typeface="Times New Roman"/>
              </a:rPr>
              <a:t>, </a:t>
            </a:r>
            <a:r>
              <a:rPr lang="en-US" i="1" dirty="0" smtClean="0">
                <a:cs typeface="Times New Roman"/>
              </a:rPr>
              <a:t>v</a:t>
            </a:r>
            <a:r>
              <a:rPr lang="en-US" dirty="0" smtClean="0">
                <a:cs typeface="Times New Roman"/>
              </a:rPr>
              <a:t> makes an angle of </a:t>
            </a:r>
            <a:r>
              <a:rPr lang="el-GR" dirty="0" smtClean="0">
                <a:latin typeface="Times New Roman"/>
                <a:cs typeface="Times New Roman"/>
              </a:rPr>
              <a:t>π</a:t>
            </a:r>
            <a:r>
              <a:rPr lang="en-US" dirty="0" smtClean="0">
                <a:cs typeface="Times New Roman"/>
              </a:rPr>
              <a:t>/6 with the positive x-axis, and </a:t>
            </a:r>
            <a:r>
              <a:rPr lang="en-US" i="1" dirty="0" smtClean="0">
                <a:cs typeface="Times New Roman"/>
              </a:rPr>
              <a:t>w</a:t>
            </a:r>
            <a:r>
              <a:rPr lang="en-US" dirty="0" smtClean="0">
                <a:cs typeface="Times New Roman"/>
              </a:rPr>
              <a:t> makes an angle of 3 </a:t>
            </a:r>
            <a:r>
              <a:rPr lang="el-GR" dirty="0" smtClean="0">
                <a:latin typeface="Times New Roman"/>
                <a:cs typeface="Times New Roman"/>
              </a:rPr>
              <a:t>π</a:t>
            </a:r>
            <a:r>
              <a:rPr lang="en-US" dirty="0" smtClean="0">
                <a:cs typeface="Times New Roman"/>
              </a:rPr>
              <a:t>/4 with the positive x-axis.</a:t>
            </a:r>
          </a:p>
          <a:p>
            <a:pPr marL="137160" indent="0">
              <a:buNone/>
            </a:pPr>
            <a:r>
              <a:rPr lang="en-US" dirty="0" smtClean="0">
                <a:cs typeface="Times New Roman"/>
              </a:rPr>
              <a:t>32. Let </a:t>
            </a:r>
            <a:r>
              <a:rPr lang="en-US" i="1" dirty="0" smtClean="0">
                <a:cs typeface="Times New Roman"/>
              </a:rPr>
              <a:t>u =&lt;-1, 1&gt;, v =&lt;0,1&gt;, </a:t>
            </a:r>
            <a:r>
              <a:rPr lang="en-US" dirty="0" smtClean="0">
                <a:cs typeface="Times New Roman"/>
              </a:rPr>
              <a:t>and</a:t>
            </a:r>
            <a:r>
              <a:rPr lang="en-US" i="1" dirty="0" smtClean="0">
                <a:cs typeface="Times New Roman"/>
              </a:rPr>
              <a:t> w = &lt;3, 4&gt;</a:t>
            </a:r>
            <a:r>
              <a:rPr lang="en-US" dirty="0" smtClean="0">
                <a:cs typeface="Times New Roman"/>
              </a:rPr>
              <a:t>. Find the vector </a:t>
            </a:r>
            <a:r>
              <a:rPr lang="en-US" i="1" dirty="0" smtClean="0">
                <a:cs typeface="Times New Roman"/>
              </a:rPr>
              <a:t>x</a:t>
            </a:r>
            <a:r>
              <a:rPr lang="en-US" dirty="0" smtClean="0">
                <a:cs typeface="Times New Roman"/>
              </a:rPr>
              <a:t> that satisfies </a:t>
            </a:r>
            <a:r>
              <a:rPr lang="en-US" i="1" dirty="0" smtClean="0">
                <a:cs typeface="Times New Roman"/>
              </a:rPr>
              <a:t>u – 2x = x – w + 3v</a:t>
            </a:r>
            <a:r>
              <a:rPr lang="en-US" dirty="0" smtClean="0">
                <a:cs typeface="Times New Roman"/>
              </a:rPr>
              <a:t>.</a:t>
            </a:r>
          </a:p>
          <a:p>
            <a:pPr marL="137160" indent="0">
              <a:buNone/>
            </a:pPr>
            <a:r>
              <a:rPr lang="en-US" dirty="0" smtClean="0">
                <a:cs typeface="Times New Roman"/>
              </a:rPr>
              <a:t>34. Find </a:t>
            </a:r>
            <a:r>
              <a:rPr lang="en-US" i="1" dirty="0" smtClean="0">
                <a:cs typeface="Times New Roman"/>
              </a:rPr>
              <a:t>u </a:t>
            </a:r>
            <a:r>
              <a:rPr lang="en-US" dirty="0" smtClean="0">
                <a:cs typeface="Times New Roman"/>
              </a:rPr>
              <a:t>and</a:t>
            </a:r>
            <a:r>
              <a:rPr lang="en-US" i="1" dirty="0" smtClean="0">
                <a:cs typeface="Times New Roman"/>
              </a:rPr>
              <a:t> v </a:t>
            </a:r>
            <a:r>
              <a:rPr lang="en-US" dirty="0" smtClean="0">
                <a:cs typeface="Times New Roman"/>
              </a:rPr>
              <a:t>if</a:t>
            </a:r>
            <a:r>
              <a:rPr lang="en-US" i="1" dirty="0" smtClean="0">
                <a:cs typeface="Times New Roman"/>
              </a:rPr>
              <a:t> u+ v = &lt;2, -3&gt; </a:t>
            </a:r>
            <a:r>
              <a:rPr lang="en-US" dirty="0" smtClean="0">
                <a:cs typeface="Times New Roman"/>
              </a:rPr>
              <a:t>and</a:t>
            </a:r>
            <a:r>
              <a:rPr lang="en-US" i="1" dirty="0" smtClean="0">
                <a:cs typeface="Times New Roman"/>
              </a:rPr>
              <a:t> 3u + 2v = &lt;-1, 2&gt;.</a:t>
            </a:r>
            <a:endParaRPr lang="en-US" i="1" dirty="0"/>
          </a:p>
        </p:txBody>
      </p:sp>
    </p:spTree>
    <p:extLst>
      <p:ext uri="{BB962C8B-B14F-4D97-AF65-F5344CB8AC3E}">
        <p14:creationId xmlns:p14="http://schemas.microsoft.com/office/powerpoint/2010/main" val="14216881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Dot (Scalar) Product</a:t>
            </a:r>
            <a:endParaRPr lang="en-US" dirty="0"/>
          </a:p>
        </p:txBody>
      </p:sp>
      <p:sp>
        <p:nvSpPr>
          <p:cNvPr id="3" name="Content Placeholder 2"/>
          <p:cNvSpPr>
            <a:spLocks noGrp="1"/>
          </p:cNvSpPr>
          <p:nvPr>
            <p:ph idx="1"/>
          </p:nvPr>
        </p:nvSpPr>
        <p:spPr/>
        <p:txBody>
          <a:bodyPr>
            <a:normAutofit lnSpcReduction="10000"/>
          </a:bodyPr>
          <a:lstStyle/>
          <a:p>
            <a:pPr marL="137160" indent="0">
              <a:buNone/>
            </a:pPr>
            <a:r>
              <a:rPr lang="en-US" dirty="0" smtClean="0"/>
              <a:t>Definition:</a:t>
            </a:r>
          </a:p>
          <a:p>
            <a:pPr marL="137160" indent="0">
              <a:buNone/>
            </a:pPr>
            <a:r>
              <a:rPr lang="en-US" dirty="0" smtClean="0"/>
              <a:t>If </a:t>
            </a:r>
            <a:r>
              <a:rPr lang="en-US" i="1" dirty="0" smtClean="0"/>
              <a:t>u = &lt;u</a:t>
            </a:r>
            <a:r>
              <a:rPr lang="en-US" i="1" baseline="-25000" dirty="0" smtClean="0"/>
              <a:t>1</a:t>
            </a:r>
            <a:r>
              <a:rPr lang="en-US" i="1" dirty="0" smtClean="0"/>
              <a:t>, u</a:t>
            </a:r>
            <a:r>
              <a:rPr lang="en-US" i="1" baseline="-25000" dirty="0" smtClean="0"/>
              <a:t>2</a:t>
            </a:r>
            <a:r>
              <a:rPr lang="en-US" i="1" dirty="0" smtClean="0"/>
              <a:t> &gt; </a:t>
            </a:r>
            <a:r>
              <a:rPr lang="en-US" dirty="0" smtClean="0"/>
              <a:t>and</a:t>
            </a:r>
            <a:r>
              <a:rPr lang="en-US" i="1" dirty="0" smtClean="0"/>
              <a:t> v = &lt;v </a:t>
            </a:r>
            <a:r>
              <a:rPr lang="en-US" i="1" baseline="-25000" dirty="0" smtClean="0"/>
              <a:t>1</a:t>
            </a:r>
            <a:r>
              <a:rPr lang="en-US" i="1" dirty="0" smtClean="0"/>
              <a:t>, v</a:t>
            </a:r>
            <a:r>
              <a:rPr lang="en-US" i="1" baseline="-25000" dirty="0" smtClean="0"/>
              <a:t>2</a:t>
            </a:r>
            <a:r>
              <a:rPr lang="en-US" i="1" dirty="0" smtClean="0"/>
              <a:t>&gt; </a:t>
            </a:r>
            <a:r>
              <a:rPr lang="en-US" dirty="0" smtClean="0"/>
              <a:t>are vectors in 2-space, then the dot product of </a:t>
            </a:r>
            <a:r>
              <a:rPr lang="en-US" i="1" dirty="0" smtClean="0"/>
              <a:t>u</a:t>
            </a:r>
            <a:r>
              <a:rPr lang="en-US" dirty="0" smtClean="0"/>
              <a:t> and </a:t>
            </a:r>
            <a:r>
              <a:rPr lang="en-US" i="1" dirty="0" smtClean="0"/>
              <a:t>v</a:t>
            </a:r>
            <a:r>
              <a:rPr lang="en-US" dirty="0" smtClean="0"/>
              <a:t>, written as </a:t>
            </a:r>
            <a:r>
              <a:rPr lang="en-US" i="1" dirty="0" err="1" smtClean="0"/>
              <a:t>u.v</a:t>
            </a:r>
            <a:r>
              <a:rPr lang="en-US" dirty="0" smtClean="0"/>
              <a:t>, is defined as</a:t>
            </a:r>
          </a:p>
          <a:p>
            <a:pPr marL="137160" indent="0">
              <a:buNone/>
            </a:pPr>
            <a:r>
              <a:rPr lang="en-US" dirty="0"/>
              <a:t>	</a:t>
            </a:r>
            <a:r>
              <a:rPr lang="en-US" dirty="0" smtClean="0"/>
              <a:t>	</a:t>
            </a:r>
            <a:r>
              <a:rPr lang="en-US" b="1" i="1" dirty="0" err="1" smtClean="0"/>
              <a:t>u.v</a:t>
            </a:r>
            <a:r>
              <a:rPr lang="en-US" b="1" i="1" dirty="0" smtClean="0"/>
              <a:t> = u</a:t>
            </a:r>
            <a:r>
              <a:rPr lang="en-US" b="1" i="1" baseline="-25000" dirty="0" smtClean="0"/>
              <a:t>1</a:t>
            </a:r>
            <a:r>
              <a:rPr lang="en-US" b="1" i="1" dirty="0" smtClean="0"/>
              <a:t> v</a:t>
            </a:r>
            <a:r>
              <a:rPr lang="en-US" b="1" i="1" baseline="-25000" dirty="0" smtClean="0"/>
              <a:t>1</a:t>
            </a:r>
            <a:r>
              <a:rPr lang="en-US" b="1" i="1" dirty="0" smtClean="0"/>
              <a:t> + u</a:t>
            </a:r>
            <a:r>
              <a:rPr lang="en-US" b="1" i="1" baseline="-25000" dirty="0" smtClean="0"/>
              <a:t>2</a:t>
            </a:r>
            <a:r>
              <a:rPr lang="en-US" b="1" i="1" dirty="0" smtClean="0"/>
              <a:t> v</a:t>
            </a:r>
            <a:r>
              <a:rPr lang="en-US" b="1" i="1" baseline="-25000" dirty="0" smtClean="0"/>
              <a:t>2</a:t>
            </a:r>
            <a:endParaRPr lang="en-US" b="1" i="1" dirty="0" smtClean="0"/>
          </a:p>
          <a:p>
            <a:pPr marL="137160" indent="0">
              <a:buNone/>
            </a:pPr>
            <a:endParaRPr lang="en-US" b="1" i="1" dirty="0"/>
          </a:p>
          <a:p>
            <a:pPr marL="137160" indent="0">
              <a:buNone/>
            </a:pPr>
            <a:r>
              <a:rPr lang="en-US" dirty="0" smtClean="0"/>
              <a:t>Similarly, if </a:t>
            </a:r>
            <a:r>
              <a:rPr lang="en-US" i="1" dirty="0" smtClean="0"/>
              <a:t>u = &lt;u</a:t>
            </a:r>
            <a:r>
              <a:rPr lang="en-US" i="1" baseline="-25000" dirty="0" smtClean="0"/>
              <a:t>1</a:t>
            </a:r>
            <a:r>
              <a:rPr lang="en-US" i="1" dirty="0" smtClean="0"/>
              <a:t> , u</a:t>
            </a:r>
            <a:r>
              <a:rPr lang="en-US" i="1" baseline="-25000" dirty="0" smtClean="0"/>
              <a:t>2</a:t>
            </a:r>
            <a:r>
              <a:rPr lang="en-US" i="1" dirty="0" smtClean="0"/>
              <a:t> , u</a:t>
            </a:r>
            <a:r>
              <a:rPr lang="en-US" i="1" baseline="-25000" dirty="0" smtClean="0"/>
              <a:t>3</a:t>
            </a:r>
            <a:r>
              <a:rPr lang="en-US" i="1" dirty="0" smtClean="0"/>
              <a:t> &gt; and v = &lt;v</a:t>
            </a:r>
            <a:r>
              <a:rPr lang="en-US" i="1" baseline="-25000" dirty="0" smtClean="0"/>
              <a:t>1</a:t>
            </a:r>
            <a:r>
              <a:rPr lang="en-US" i="1" dirty="0" smtClean="0"/>
              <a:t> , v</a:t>
            </a:r>
            <a:r>
              <a:rPr lang="en-US" i="1" baseline="-25000" dirty="0" smtClean="0"/>
              <a:t>2</a:t>
            </a:r>
            <a:r>
              <a:rPr lang="en-US" i="1" dirty="0" smtClean="0"/>
              <a:t>, v</a:t>
            </a:r>
            <a:r>
              <a:rPr lang="en-US" i="1" baseline="-25000" dirty="0" smtClean="0"/>
              <a:t>3</a:t>
            </a:r>
            <a:r>
              <a:rPr lang="en-US" i="1" dirty="0" smtClean="0"/>
              <a:t> &gt; </a:t>
            </a:r>
            <a:r>
              <a:rPr lang="en-US" dirty="0" smtClean="0"/>
              <a:t>are vectors in 3-space, then their dot product is defined as</a:t>
            </a:r>
          </a:p>
          <a:p>
            <a:pPr marL="137160" indent="0">
              <a:buNone/>
            </a:pPr>
            <a:r>
              <a:rPr lang="en-US" dirty="0"/>
              <a:t>	</a:t>
            </a:r>
            <a:r>
              <a:rPr lang="en-US" dirty="0" smtClean="0"/>
              <a:t>	</a:t>
            </a:r>
            <a:r>
              <a:rPr lang="en-US" i="1" dirty="0" err="1" smtClean="0"/>
              <a:t>u.v</a:t>
            </a:r>
            <a:r>
              <a:rPr lang="en-US" i="1" dirty="0" smtClean="0"/>
              <a:t> = u</a:t>
            </a:r>
            <a:r>
              <a:rPr lang="en-US" i="1" baseline="-25000" dirty="0" smtClean="0"/>
              <a:t>1</a:t>
            </a:r>
            <a:r>
              <a:rPr lang="en-US" i="1" dirty="0" smtClean="0"/>
              <a:t> v</a:t>
            </a:r>
            <a:r>
              <a:rPr lang="en-US" i="1" baseline="-25000" dirty="0" smtClean="0"/>
              <a:t>1</a:t>
            </a:r>
            <a:r>
              <a:rPr lang="en-US" i="1" dirty="0" smtClean="0"/>
              <a:t> + u</a:t>
            </a:r>
            <a:r>
              <a:rPr lang="en-US" i="1" baseline="-25000" dirty="0" smtClean="0"/>
              <a:t>2</a:t>
            </a:r>
            <a:r>
              <a:rPr lang="en-US" i="1" dirty="0" smtClean="0"/>
              <a:t> v</a:t>
            </a:r>
            <a:r>
              <a:rPr lang="en-US" i="1" baseline="-25000" dirty="0" smtClean="0"/>
              <a:t>2</a:t>
            </a:r>
            <a:r>
              <a:rPr lang="en-US" i="1" dirty="0" smtClean="0"/>
              <a:t> + u</a:t>
            </a:r>
            <a:r>
              <a:rPr lang="en-US" i="1" baseline="-25000" dirty="0" smtClean="0"/>
              <a:t>3</a:t>
            </a:r>
            <a:r>
              <a:rPr lang="en-US" i="1" dirty="0" smtClean="0"/>
              <a:t> v</a:t>
            </a:r>
            <a:r>
              <a:rPr lang="en-US" i="1" baseline="-25000" dirty="0" smtClean="0"/>
              <a:t>3</a:t>
            </a:r>
            <a:endParaRPr lang="en-US" i="1" dirty="0" smtClean="0"/>
          </a:p>
          <a:p>
            <a:pPr marL="137160" indent="0">
              <a:buNone/>
            </a:pPr>
            <a:endParaRPr lang="en-US" i="1" baseline="-25000" dirty="0"/>
          </a:p>
        </p:txBody>
      </p:sp>
    </p:spTree>
    <p:extLst>
      <p:ext uri="{BB962C8B-B14F-4D97-AF65-F5344CB8AC3E}">
        <p14:creationId xmlns:p14="http://schemas.microsoft.com/office/powerpoint/2010/main" val="21403662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DOT PRODUCT (</a:t>
            </a:r>
            <a:r>
              <a:rPr lang="en-US" dirty="0"/>
              <a:t>S</a:t>
            </a:r>
            <a:r>
              <a:rPr lang="en-US" dirty="0" smtClean="0"/>
              <a:t>calar Product)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524000"/>
                <a:ext cx="8229600" cy="4709160"/>
              </a:xfrm>
            </p:spPr>
            <p:txBody>
              <a:bodyPr>
                <a:normAutofit fontScale="92500" lnSpcReduction="20000"/>
              </a:bodyPr>
              <a:lstStyle/>
              <a:p>
                <a:pPr marL="137160" indent="0">
                  <a:buNone/>
                </a:pPr>
                <a:r>
                  <a:rPr lang="en-US" dirty="0" smtClean="0"/>
                  <a:t>Algebraic Properties of the Dot Product</a:t>
                </a:r>
              </a:p>
              <a:p>
                <a:pPr marL="137160" indent="0">
                  <a:buNone/>
                </a:pPr>
                <a:r>
                  <a:rPr lang="en-US" dirty="0" smtClean="0"/>
                  <a:t>Theorem:</a:t>
                </a:r>
              </a:p>
              <a:p>
                <a:pPr marL="137160" indent="0">
                  <a:buNone/>
                </a:pPr>
                <a:r>
                  <a:rPr lang="en-US" dirty="0" smtClean="0"/>
                  <a:t>If </a:t>
                </a:r>
                <a:r>
                  <a:rPr lang="en-US" i="1" dirty="0" smtClean="0"/>
                  <a:t>u, v, </a:t>
                </a:r>
                <a:r>
                  <a:rPr lang="en-US" dirty="0" smtClean="0"/>
                  <a:t>and </a:t>
                </a:r>
                <a:r>
                  <a:rPr lang="en-US" i="1" dirty="0" smtClean="0"/>
                  <a:t>w </a:t>
                </a:r>
                <a:r>
                  <a:rPr lang="en-US" dirty="0" smtClean="0"/>
                  <a:t>are vectors in 2-space or 3-space and </a:t>
                </a:r>
                <a:r>
                  <a:rPr lang="en-US" i="1" dirty="0" smtClean="0"/>
                  <a:t>k</a:t>
                </a:r>
                <a:r>
                  <a:rPr lang="en-US" dirty="0" smtClean="0"/>
                  <a:t> is a scalar, then</a:t>
                </a:r>
              </a:p>
              <a:p>
                <a:pPr marL="137160" indent="0">
                  <a:buNone/>
                </a:pPr>
                <a:r>
                  <a:rPr lang="en-US" dirty="0" smtClean="0"/>
                  <a:t>a) </a:t>
                </a:r>
                <a:r>
                  <a:rPr lang="en-US" i="1" dirty="0" err="1" smtClean="0"/>
                  <a:t>u.v</a:t>
                </a:r>
                <a:r>
                  <a:rPr lang="en-US" i="1" dirty="0" smtClean="0"/>
                  <a:t> = </a:t>
                </a:r>
                <a:r>
                  <a:rPr lang="en-US" i="1" dirty="0" err="1" smtClean="0"/>
                  <a:t>v.u</a:t>
                </a:r>
                <a:r>
                  <a:rPr lang="en-US" dirty="0" smtClean="0"/>
                  <a:t>		           b) </a:t>
                </a:r>
                <a:r>
                  <a:rPr lang="en-US" i="1" dirty="0" smtClean="0"/>
                  <a:t>u.(v + w) = </a:t>
                </a:r>
                <a:r>
                  <a:rPr lang="en-US" i="1" dirty="0" err="1"/>
                  <a:t>u</a:t>
                </a:r>
                <a:r>
                  <a:rPr lang="en-US" i="1" dirty="0" err="1" smtClean="0"/>
                  <a:t>.v</a:t>
                </a:r>
                <a:r>
                  <a:rPr lang="en-US" i="1" dirty="0" smtClean="0"/>
                  <a:t> + </a:t>
                </a:r>
                <a:r>
                  <a:rPr lang="en-US" i="1" dirty="0" err="1" smtClean="0"/>
                  <a:t>u.w</a:t>
                </a:r>
                <a:endParaRPr lang="en-US" i="1" dirty="0" smtClean="0"/>
              </a:p>
              <a:p>
                <a:pPr marL="137160" indent="0">
                  <a:buNone/>
                </a:pPr>
                <a:r>
                  <a:rPr lang="en-US" dirty="0" smtClean="0"/>
                  <a:t>c) </a:t>
                </a:r>
                <a:r>
                  <a:rPr lang="en-US" i="1" dirty="0" smtClean="0"/>
                  <a:t>k(</a:t>
                </a:r>
                <a:r>
                  <a:rPr lang="en-US" i="1" dirty="0" err="1" smtClean="0"/>
                  <a:t>u.v</a:t>
                </a:r>
                <a:r>
                  <a:rPr lang="en-US" i="1" dirty="0" smtClean="0"/>
                  <a:t>) = (</a:t>
                </a:r>
                <a:r>
                  <a:rPr lang="en-US" i="1" dirty="0" err="1" smtClean="0"/>
                  <a:t>ku</a:t>
                </a:r>
                <a:r>
                  <a:rPr lang="en-US" i="1" dirty="0" smtClean="0"/>
                  <a:t>).v	</a:t>
                </a:r>
                <a:r>
                  <a:rPr lang="en-US" dirty="0" smtClean="0"/>
                  <a:t>	d) </a:t>
                </a:r>
                <a:r>
                  <a:rPr lang="en-US" i="1" dirty="0" err="1" smtClean="0"/>
                  <a:t>v.v</a:t>
                </a:r>
                <a:r>
                  <a:rPr lang="en-US" i="1" dirty="0" smtClean="0"/>
                  <a:t> = </a:t>
                </a:r>
                <a:r>
                  <a:rPr lang="en-US" i="1" dirty="0" smtClean="0">
                    <a:latin typeface="Times New Roman"/>
                    <a:cs typeface="Times New Roman"/>
                  </a:rPr>
                  <a:t>ǁ</a:t>
                </a:r>
                <a14:m>
                  <m:oMath xmlns:m="http://schemas.openxmlformats.org/officeDocument/2006/math">
                    <m:sSup>
                      <m:sSupPr>
                        <m:ctrlPr>
                          <a:rPr lang="en-US" i="1" smtClean="0">
                            <a:latin typeface="Cambria Math"/>
                          </a:rPr>
                        </m:ctrlPr>
                      </m:sSupPr>
                      <m:e>
                        <m:r>
                          <a:rPr lang="en-US" b="0" i="1" smtClean="0">
                            <a:latin typeface="Cambria Math"/>
                          </a:rPr>
                          <m:t>𝑣</m:t>
                        </m:r>
                        <m:r>
                          <a:rPr lang="en-US" b="0" i="1" smtClean="0">
                            <a:latin typeface="Cambria Math"/>
                          </a:rPr>
                          <m:t>ǁ</m:t>
                        </m:r>
                      </m:e>
                      <m:sup>
                        <m:r>
                          <a:rPr lang="en-US" b="0" i="1" smtClean="0">
                            <a:latin typeface="Cambria Math"/>
                          </a:rPr>
                          <m:t>2</m:t>
                        </m:r>
                      </m:sup>
                    </m:sSup>
                  </m:oMath>
                </a14:m>
                <a:endParaRPr lang="en-US" i="1" dirty="0" smtClean="0"/>
              </a:p>
              <a:p>
                <a:pPr marL="137160" indent="0">
                  <a:buNone/>
                </a:pPr>
                <a:r>
                  <a:rPr lang="en-US" dirty="0" smtClean="0"/>
                  <a:t>e) </a:t>
                </a:r>
                <a:r>
                  <a:rPr lang="en-US" i="1" dirty="0" smtClean="0"/>
                  <a:t>0.v = 0</a:t>
                </a:r>
              </a:p>
              <a:p>
                <a:pPr marL="137160" indent="0">
                  <a:buNone/>
                </a:pPr>
                <a:endParaRPr lang="en-US" dirty="0"/>
              </a:p>
              <a:p>
                <a:pPr marL="137160" indent="0">
                  <a:buNone/>
                </a:pPr>
                <a:r>
                  <a:rPr lang="en-US" dirty="0" smtClean="0"/>
                  <a:t>Angle Between Vectors</a:t>
                </a:r>
              </a:p>
              <a:p>
                <a:pPr marL="137160" indent="0">
                  <a:buNone/>
                </a:pPr>
                <a:r>
                  <a:rPr lang="en-US" dirty="0" smtClean="0"/>
                  <a:t>Theorem:</a:t>
                </a:r>
              </a:p>
              <a:p>
                <a:pPr marL="137160" indent="0">
                  <a:buNone/>
                </a:pPr>
                <a:r>
                  <a:rPr lang="en-US" dirty="0" smtClean="0"/>
                  <a:t>If </a:t>
                </a:r>
                <a:r>
                  <a:rPr lang="en-US" i="1" dirty="0" smtClean="0"/>
                  <a:t>u</a:t>
                </a:r>
                <a:r>
                  <a:rPr lang="en-US" dirty="0" smtClean="0"/>
                  <a:t> and </a:t>
                </a:r>
                <a:r>
                  <a:rPr lang="en-US" i="1" dirty="0" smtClean="0"/>
                  <a:t>v</a:t>
                </a:r>
                <a:r>
                  <a:rPr lang="en-US" dirty="0" smtClean="0"/>
                  <a:t> are nonzero vectors in 2-space or 3-space, and if </a:t>
                </a:r>
                <a:r>
                  <a:rPr lang="el-GR" i="1" dirty="0" smtClean="0">
                    <a:latin typeface="Times New Roman"/>
                    <a:cs typeface="Times New Roman"/>
                  </a:rPr>
                  <a:t>θ</a:t>
                </a:r>
                <a:r>
                  <a:rPr lang="en-US" dirty="0" smtClean="0"/>
                  <a:t> is the angle between them, then</a:t>
                </a:r>
              </a:p>
              <a:p>
                <a:pPr marL="13716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524000"/>
                <a:ext cx="8229600" cy="4709160"/>
              </a:xfrm>
              <a:blipFill rotWithShape="1">
                <a:blip r:embed="rId2"/>
                <a:stretch>
                  <a:fillRect t="-2587" r="-1259" b="-1294"/>
                </a:stretch>
              </a:blipFill>
            </p:spPr>
            <p:txBody>
              <a:bodyPr/>
              <a:lstStyle/>
              <a:p>
                <a:r>
                  <a:rPr lang="en-US">
                    <a:noFill/>
                  </a:rPr>
                  <a:t> </a:t>
                </a:r>
              </a:p>
            </p:txBody>
          </p:sp>
        </mc:Fallback>
      </mc:AlternateContent>
    </p:spTree>
    <p:extLst>
      <p:ext uri="{BB962C8B-B14F-4D97-AF65-F5344CB8AC3E}">
        <p14:creationId xmlns:p14="http://schemas.microsoft.com/office/powerpoint/2010/main" val="7125946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DOT PRODUCT (Scalar Product)</a:t>
            </a:r>
            <a:endParaRPr lang="en-US" dirty="0"/>
          </a:p>
        </p:txBody>
      </p:sp>
      <p:sp>
        <p:nvSpPr>
          <p:cNvPr id="3" name="Content Placeholder 2"/>
          <p:cNvSpPr>
            <a:spLocks noGrp="1"/>
          </p:cNvSpPr>
          <p:nvPr>
            <p:ph idx="1"/>
          </p:nvPr>
        </p:nvSpPr>
        <p:spPr/>
        <p:txBody>
          <a:bodyPr>
            <a:normAutofit fontScale="85000" lnSpcReduction="10000"/>
          </a:bodyPr>
          <a:lstStyle/>
          <a:p>
            <a:pPr marL="137160" indent="0">
              <a:buNone/>
            </a:pPr>
            <a:r>
              <a:rPr lang="en-US" dirty="0" smtClean="0"/>
              <a:t>		</a:t>
            </a:r>
            <a:r>
              <a:rPr lang="en-US" i="1" dirty="0" err="1" smtClean="0"/>
              <a:t>cos</a:t>
            </a:r>
            <a:r>
              <a:rPr lang="en-US" i="1" dirty="0" smtClean="0"/>
              <a:t> </a:t>
            </a:r>
            <a:r>
              <a:rPr lang="el-GR" i="1" dirty="0" smtClean="0">
                <a:latin typeface="Times New Roman"/>
                <a:cs typeface="Times New Roman"/>
              </a:rPr>
              <a:t>θ</a:t>
            </a:r>
            <a:r>
              <a:rPr lang="en-US" i="1" dirty="0" smtClean="0"/>
              <a:t> = (</a:t>
            </a:r>
            <a:r>
              <a:rPr lang="en-US" i="1" dirty="0" err="1" smtClean="0"/>
              <a:t>u.v</a:t>
            </a:r>
            <a:r>
              <a:rPr lang="en-US" i="1" dirty="0" smtClean="0"/>
              <a:t>)/</a:t>
            </a:r>
            <a:r>
              <a:rPr lang="en-US" i="1" dirty="0" err="1" smtClean="0">
                <a:latin typeface="Times New Roman"/>
                <a:cs typeface="Times New Roman"/>
              </a:rPr>
              <a:t>ǁ</a:t>
            </a:r>
            <a:r>
              <a:rPr lang="en-US" i="1" dirty="0" err="1" smtClean="0"/>
              <a:t>u</a:t>
            </a:r>
            <a:r>
              <a:rPr lang="en-US" i="1" dirty="0" err="1" smtClean="0">
                <a:latin typeface="Times New Roman"/>
                <a:cs typeface="Times New Roman"/>
              </a:rPr>
              <a:t>ǁ</a:t>
            </a:r>
            <a:r>
              <a:rPr lang="en-US" i="1" dirty="0" smtClean="0">
                <a:latin typeface="Times New Roman"/>
                <a:cs typeface="Times New Roman"/>
              </a:rPr>
              <a:t> </a:t>
            </a:r>
            <a:r>
              <a:rPr lang="en-US" i="1" dirty="0" err="1" smtClean="0">
                <a:latin typeface="Times New Roman"/>
                <a:cs typeface="Times New Roman"/>
              </a:rPr>
              <a:t>ǁ</a:t>
            </a:r>
            <a:r>
              <a:rPr lang="en-US" i="1" dirty="0" err="1" smtClean="0"/>
              <a:t>v</a:t>
            </a:r>
            <a:r>
              <a:rPr lang="en-US" i="1" dirty="0" err="1" smtClean="0">
                <a:latin typeface="Times New Roman"/>
                <a:cs typeface="Times New Roman"/>
              </a:rPr>
              <a:t>ǁ</a:t>
            </a:r>
            <a:endParaRPr lang="en-US" i="1" dirty="0" smtClean="0"/>
          </a:p>
          <a:p>
            <a:pPr marL="137160" indent="0">
              <a:buNone/>
            </a:pPr>
            <a:r>
              <a:rPr lang="en-US" dirty="0" smtClean="0"/>
              <a:t>Note: If </a:t>
            </a:r>
            <a:r>
              <a:rPr lang="en-US" dirty="0" err="1" smtClean="0"/>
              <a:t>u.v</a:t>
            </a:r>
            <a:r>
              <a:rPr lang="en-US" dirty="0" smtClean="0"/>
              <a:t> &gt; 0, </a:t>
            </a:r>
            <a:r>
              <a:rPr lang="el-GR" dirty="0" smtClean="0">
                <a:latin typeface="Times New Roman"/>
                <a:cs typeface="Times New Roman"/>
              </a:rPr>
              <a:t>θ</a:t>
            </a:r>
            <a:r>
              <a:rPr lang="en-US" dirty="0" smtClean="0">
                <a:latin typeface="Times New Roman"/>
                <a:cs typeface="Times New Roman"/>
              </a:rPr>
              <a:t> is an acute angle. If </a:t>
            </a:r>
            <a:r>
              <a:rPr lang="en-US" dirty="0" err="1" smtClean="0">
                <a:latin typeface="Times New Roman"/>
                <a:cs typeface="Times New Roman"/>
              </a:rPr>
              <a:t>u.v</a:t>
            </a:r>
            <a:r>
              <a:rPr lang="en-US" dirty="0" smtClean="0">
                <a:latin typeface="Times New Roman"/>
                <a:cs typeface="Times New Roman"/>
              </a:rPr>
              <a:t>  &lt; 0 , </a:t>
            </a:r>
            <a:r>
              <a:rPr lang="el-GR" dirty="0" smtClean="0">
                <a:latin typeface="Times New Roman"/>
                <a:cs typeface="Times New Roman"/>
              </a:rPr>
              <a:t>θ</a:t>
            </a:r>
            <a:r>
              <a:rPr lang="en-US" dirty="0" smtClean="0">
                <a:latin typeface="Times New Roman"/>
                <a:cs typeface="Times New Roman"/>
              </a:rPr>
              <a:t> is an obtuse angle. If </a:t>
            </a:r>
            <a:r>
              <a:rPr lang="en-US" dirty="0" err="1" smtClean="0">
                <a:latin typeface="Times New Roman"/>
                <a:cs typeface="Times New Roman"/>
              </a:rPr>
              <a:t>u.v</a:t>
            </a:r>
            <a:r>
              <a:rPr lang="en-US" dirty="0" smtClean="0">
                <a:latin typeface="Times New Roman"/>
                <a:cs typeface="Times New Roman"/>
              </a:rPr>
              <a:t>  = 0, </a:t>
            </a:r>
            <a:r>
              <a:rPr lang="el-GR" dirty="0" smtClean="0">
                <a:latin typeface="Times New Roman"/>
                <a:cs typeface="Times New Roman"/>
              </a:rPr>
              <a:t>θ</a:t>
            </a:r>
            <a:r>
              <a:rPr lang="en-US" dirty="0" smtClean="0">
                <a:latin typeface="Times New Roman"/>
                <a:cs typeface="Times New Roman"/>
              </a:rPr>
              <a:t> is a right angle.</a:t>
            </a:r>
            <a:endParaRPr lang="en-US" dirty="0" smtClean="0"/>
          </a:p>
          <a:p>
            <a:pPr marL="137160" indent="0">
              <a:buNone/>
            </a:pPr>
            <a:endParaRPr lang="en-US" dirty="0"/>
          </a:p>
          <a:p>
            <a:pPr marL="137160" indent="0">
              <a:buNone/>
            </a:pPr>
            <a:r>
              <a:rPr lang="en-US" dirty="0" smtClean="0"/>
              <a:t>Direction Angles</a:t>
            </a:r>
          </a:p>
          <a:p>
            <a:pPr marL="137160" indent="0">
              <a:buNone/>
            </a:pPr>
            <a:r>
              <a:rPr lang="en-US" dirty="0" smtClean="0"/>
              <a:t>In an </a:t>
            </a:r>
            <a:r>
              <a:rPr lang="en-US" dirty="0" err="1" smtClean="0"/>
              <a:t>xy</a:t>
            </a:r>
            <a:r>
              <a:rPr lang="en-US" dirty="0" smtClean="0"/>
              <a:t>-coordinate system, the direction of a nonzero vector </a:t>
            </a:r>
            <a:r>
              <a:rPr lang="en-US" i="1" dirty="0" smtClean="0"/>
              <a:t>v</a:t>
            </a:r>
            <a:r>
              <a:rPr lang="en-US" dirty="0" smtClean="0"/>
              <a:t> is determined by the angles </a:t>
            </a:r>
            <a:r>
              <a:rPr lang="el-GR" dirty="0" smtClean="0">
                <a:latin typeface="Times New Roman"/>
                <a:cs typeface="Times New Roman"/>
              </a:rPr>
              <a:t>α</a:t>
            </a:r>
            <a:r>
              <a:rPr lang="en-US" dirty="0" smtClean="0">
                <a:latin typeface="Times New Roman"/>
                <a:cs typeface="Times New Roman"/>
              </a:rPr>
              <a:t> and </a:t>
            </a:r>
            <a:r>
              <a:rPr lang="el-GR" dirty="0" smtClean="0">
                <a:latin typeface="Times New Roman"/>
                <a:cs typeface="Times New Roman"/>
              </a:rPr>
              <a:t>β</a:t>
            </a:r>
            <a:r>
              <a:rPr lang="en-US" dirty="0" smtClean="0">
                <a:latin typeface="Times New Roman"/>
                <a:cs typeface="Times New Roman"/>
              </a:rPr>
              <a:t> between </a:t>
            </a:r>
            <a:r>
              <a:rPr lang="en-US" i="1" dirty="0" smtClean="0">
                <a:latin typeface="Times New Roman"/>
                <a:cs typeface="Times New Roman"/>
              </a:rPr>
              <a:t>v </a:t>
            </a:r>
            <a:r>
              <a:rPr lang="en-US" dirty="0" smtClean="0">
                <a:latin typeface="Times New Roman"/>
                <a:cs typeface="Times New Roman"/>
              </a:rPr>
              <a:t>and the unit vectors </a:t>
            </a:r>
            <a:r>
              <a:rPr lang="en-US" i="1" dirty="0" smtClean="0">
                <a:latin typeface="Times New Roman"/>
                <a:cs typeface="Times New Roman"/>
              </a:rPr>
              <a:t>i </a:t>
            </a:r>
            <a:r>
              <a:rPr lang="en-US" dirty="0" smtClean="0">
                <a:latin typeface="Times New Roman"/>
                <a:cs typeface="Times New Roman"/>
              </a:rPr>
              <a:t>and</a:t>
            </a:r>
            <a:r>
              <a:rPr lang="en-US" i="1" dirty="0" smtClean="0">
                <a:latin typeface="Times New Roman"/>
                <a:cs typeface="Times New Roman"/>
              </a:rPr>
              <a:t> j</a:t>
            </a:r>
            <a:r>
              <a:rPr lang="en-US" dirty="0" smtClean="0">
                <a:latin typeface="Times New Roman"/>
                <a:cs typeface="Times New Roman"/>
              </a:rPr>
              <a:t>, and in an xyz-coordinate system, the direction is determined by the angles </a:t>
            </a:r>
            <a:r>
              <a:rPr lang="el-GR" dirty="0" smtClean="0">
                <a:latin typeface="Times New Roman"/>
                <a:cs typeface="Times New Roman"/>
              </a:rPr>
              <a:t>α</a:t>
            </a:r>
            <a:r>
              <a:rPr lang="en-US" dirty="0" smtClean="0">
                <a:latin typeface="Times New Roman"/>
                <a:cs typeface="Times New Roman"/>
              </a:rPr>
              <a:t>, </a:t>
            </a:r>
            <a:r>
              <a:rPr lang="el-GR" dirty="0" smtClean="0">
                <a:latin typeface="Times New Roman"/>
                <a:cs typeface="Times New Roman"/>
              </a:rPr>
              <a:t>β</a:t>
            </a:r>
            <a:r>
              <a:rPr lang="en-US" dirty="0" smtClean="0">
                <a:latin typeface="Times New Roman"/>
                <a:cs typeface="Times New Roman"/>
              </a:rPr>
              <a:t>, and </a:t>
            </a:r>
            <a:r>
              <a:rPr lang="el-GR" dirty="0" smtClean="0">
                <a:latin typeface="Times New Roman"/>
                <a:cs typeface="Times New Roman"/>
              </a:rPr>
              <a:t>γ</a:t>
            </a:r>
            <a:r>
              <a:rPr lang="en-US" dirty="0" smtClean="0">
                <a:latin typeface="Times New Roman"/>
                <a:cs typeface="Times New Roman"/>
              </a:rPr>
              <a:t> between </a:t>
            </a:r>
            <a:r>
              <a:rPr lang="en-US" i="1" dirty="0" smtClean="0">
                <a:latin typeface="Times New Roman"/>
                <a:cs typeface="Times New Roman"/>
              </a:rPr>
              <a:t>v</a:t>
            </a:r>
            <a:r>
              <a:rPr lang="en-US" dirty="0" smtClean="0">
                <a:latin typeface="Times New Roman"/>
                <a:cs typeface="Times New Roman"/>
              </a:rPr>
              <a:t> and the unit vectors </a:t>
            </a:r>
            <a:r>
              <a:rPr lang="en-US" i="1" dirty="0" smtClean="0">
                <a:latin typeface="Times New Roman"/>
                <a:cs typeface="Times New Roman"/>
              </a:rPr>
              <a:t>i, j, </a:t>
            </a:r>
            <a:r>
              <a:rPr lang="en-US" dirty="0" smtClean="0">
                <a:latin typeface="Times New Roman"/>
                <a:cs typeface="Times New Roman"/>
              </a:rPr>
              <a:t>and</a:t>
            </a:r>
            <a:r>
              <a:rPr lang="en-US" i="1" dirty="0" smtClean="0">
                <a:latin typeface="Times New Roman"/>
                <a:cs typeface="Times New Roman"/>
              </a:rPr>
              <a:t> k</a:t>
            </a:r>
            <a:r>
              <a:rPr lang="en-US" dirty="0" smtClean="0">
                <a:latin typeface="Times New Roman"/>
                <a:cs typeface="Times New Roman"/>
              </a:rPr>
              <a:t>. In both 2- space and 3-space, the angles between a nonzero vector  </a:t>
            </a:r>
            <a:r>
              <a:rPr lang="en-US" i="1" dirty="0" smtClean="0">
                <a:latin typeface="Times New Roman"/>
                <a:cs typeface="Times New Roman"/>
              </a:rPr>
              <a:t>v</a:t>
            </a:r>
            <a:r>
              <a:rPr lang="en-US" dirty="0" smtClean="0">
                <a:latin typeface="Times New Roman"/>
                <a:cs typeface="Times New Roman"/>
              </a:rPr>
              <a:t> and the vectors </a:t>
            </a:r>
            <a:r>
              <a:rPr lang="en-US" i="1" dirty="0">
                <a:latin typeface="Times New Roman"/>
                <a:cs typeface="Times New Roman"/>
              </a:rPr>
              <a:t>i</a:t>
            </a:r>
            <a:r>
              <a:rPr lang="en-US" i="1" dirty="0" smtClean="0">
                <a:latin typeface="Times New Roman"/>
                <a:cs typeface="Times New Roman"/>
              </a:rPr>
              <a:t> , j, </a:t>
            </a:r>
            <a:r>
              <a:rPr lang="en-US" dirty="0" smtClean="0">
                <a:latin typeface="Times New Roman"/>
                <a:cs typeface="Times New Roman"/>
              </a:rPr>
              <a:t>and</a:t>
            </a:r>
            <a:r>
              <a:rPr lang="en-US" i="1" dirty="0" smtClean="0">
                <a:latin typeface="Times New Roman"/>
                <a:cs typeface="Times New Roman"/>
              </a:rPr>
              <a:t> k </a:t>
            </a:r>
            <a:r>
              <a:rPr lang="en-US" dirty="0" smtClean="0">
                <a:latin typeface="Times New Roman"/>
                <a:cs typeface="Times New Roman"/>
              </a:rPr>
              <a:t>are called the direction angles of </a:t>
            </a:r>
            <a:r>
              <a:rPr lang="en-US" i="1" dirty="0" smtClean="0">
                <a:latin typeface="Times New Roman"/>
                <a:cs typeface="Times New Roman"/>
              </a:rPr>
              <a:t>v</a:t>
            </a:r>
            <a:r>
              <a:rPr lang="en-US" dirty="0" smtClean="0">
                <a:latin typeface="Times New Roman"/>
                <a:cs typeface="Times New Roman"/>
              </a:rPr>
              <a:t>, and the cosines of those angles are called the direction cosines of </a:t>
            </a:r>
            <a:r>
              <a:rPr lang="en-US" i="1" dirty="0" smtClean="0">
                <a:latin typeface="Times New Roman"/>
                <a:cs typeface="Times New Roman"/>
              </a:rPr>
              <a:t>v</a:t>
            </a:r>
            <a:r>
              <a:rPr lang="en-US" dirty="0" smtClean="0">
                <a:latin typeface="Times New Roman"/>
                <a:cs typeface="Times New Roman"/>
              </a:rPr>
              <a:t>. </a:t>
            </a:r>
            <a:endParaRPr lang="en-US" dirty="0" smtClean="0"/>
          </a:p>
        </p:txBody>
      </p:sp>
    </p:spTree>
    <p:extLst>
      <p:ext uri="{BB962C8B-B14F-4D97-AF65-F5344CB8AC3E}">
        <p14:creationId xmlns:p14="http://schemas.microsoft.com/office/powerpoint/2010/main" val="34918218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Dot (Scalar) Product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137160" indent="0">
                  <a:buNone/>
                </a:pPr>
                <a:r>
                  <a:rPr lang="en-US" dirty="0" smtClean="0"/>
                  <a:t>Theorem: </a:t>
                </a:r>
              </a:p>
              <a:p>
                <a:pPr marL="137160" indent="0">
                  <a:buNone/>
                </a:pPr>
                <a:r>
                  <a:rPr lang="en-US" dirty="0" smtClean="0"/>
                  <a:t>The direction cosines of a nonzero vector </a:t>
                </a:r>
                <a:r>
                  <a:rPr lang="en-US" i="1" dirty="0" smtClean="0"/>
                  <a:t>v = v i + v j + v k </a:t>
                </a:r>
                <a:r>
                  <a:rPr lang="en-US" dirty="0" smtClean="0"/>
                  <a:t>are</a:t>
                </a:r>
                <a:r>
                  <a:rPr lang="en-US" i="1" dirty="0" smtClean="0"/>
                  <a:t> </a:t>
                </a:r>
              </a:p>
              <a:p>
                <a:pPr marL="137160" indent="0">
                  <a:buNone/>
                </a:pPr>
                <a:r>
                  <a:rPr lang="en-US" i="1" dirty="0" err="1"/>
                  <a:t>c</a:t>
                </a:r>
                <a:r>
                  <a:rPr lang="en-US" i="1" dirty="0" err="1" smtClean="0"/>
                  <a:t>os</a:t>
                </a:r>
                <a:r>
                  <a:rPr lang="en-US" i="1" dirty="0" smtClean="0"/>
                  <a:t> </a:t>
                </a:r>
                <a:r>
                  <a:rPr lang="el-GR" i="1" dirty="0" smtClean="0">
                    <a:latin typeface="Times New Roman"/>
                    <a:cs typeface="Times New Roman"/>
                  </a:rPr>
                  <a:t>α</a:t>
                </a:r>
                <a:r>
                  <a:rPr lang="en-US" i="1" dirty="0" smtClean="0">
                    <a:latin typeface="Times New Roman"/>
                    <a:cs typeface="Times New Roman"/>
                  </a:rPr>
                  <a:t> = v</a:t>
                </a:r>
                <a:r>
                  <a:rPr lang="en-US" i="1" baseline="-25000" dirty="0" smtClean="0">
                    <a:latin typeface="Times New Roman"/>
                    <a:cs typeface="Times New Roman"/>
                  </a:rPr>
                  <a:t>1</a:t>
                </a:r>
                <a:r>
                  <a:rPr lang="en-US" i="1" dirty="0" smtClean="0">
                    <a:latin typeface="Times New Roman"/>
                    <a:cs typeface="Times New Roman"/>
                  </a:rPr>
                  <a:t> / </a:t>
                </a:r>
                <a:r>
                  <a:rPr lang="en-US" i="1" dirty="0" err="1" smtClean="0">
                    <a:latin typeface="Times New Roman"/>
                    <a:cs typeface="Times New Roman"/>
                  </a:rPr>
                  <a:t>ǁvǁ</a:t>
                </a:r>
                <a:r>
                  <a:rPr lang="en-US" i="1" dirty="0" smtClean="0">
                    <a:latin typeface="Times New Roman"/>
                    <a:cs typeface="Times New Roman"/>
                  </a:rPr>
                  <a:t> , 	</a:t>
                </a:r>
                <a:r>
                  <a:rPr lang="en-US" i="1" dirty="0" err="1" smtClean="0">
                    <a:latin typeface="Times New Roman"/>
                    <a:cs typeface="Times New Roman"/>
                  </a:rPr>
                  <a:t>cos</a:t>
                </a:r>
                <a:r>
                  <a:rPr lang="en-US" i="1" dirty="0" smtClean="0">
                    <a:latin typeface="Times New Roman"/>
                    <a:cs typeface="Times New Roman"/>
                  </a:rPr>
                  <a:t> </a:t>
                </a:r>
                <a:r>
                  <a:rPr lang="el-GR" i="1" dirty="0" smtClean="0">
                    <a:latin typeface="Times New Roman"/>
                    <a:cs typeface="Times New Roman"/>
                  </a:rPr>
                  <a:t>β</a:t>
                </a:r>
                <a:r>
                  <a:rPr lang="en-US" i="1" dirty="0">
                    <a:latin typeface="Times New Roman"/>
                    <a:cs typeface="Times New Roman"/>
                  </a:rPr>
                  <a:t> </a:t>
                </a:r>
                <a:r>
                  <a:rPr lang="en-US" i="1" dirty="0" smtClean="0">
                    <a:latin typeface="Times New Roman"/>
                    <a:cs typeface="Times New Roman"/>
                  </a:rPr>
                  <a:t>= v</a:t>
                </a:r>
                <a:r>
                  <a:rPr lang="en-US" i="1" baseline="-25000" dirty="0" smtClean="0">
                    <a:latin typeface="Times New Roman"/>
                    <a:cs typeface="Times New Roman"/>
                  </a:rPr>
                  <a:t>2</a:t>
                </a:r>
                <a:r>
                  <a:rPr lang="en-US" i="1" dirty="0" smtClean="0">
                    <a:latin typeface="Times New Roman"/>
                    <a:cs typeface="Times New Roman"/>
                  </a:rPr>
                  <a:t> / </a:t>
                </a:r>
                <a:r>
                  <a:rPr lang="en-US" i="1" dirty="0" err="1" smtClean="0">
                    <a:latin typeface="Times New Roman"/>
                    <a:cs typeface="Times New Roman"/>
                  </a:rPr>
                  <a:t>ǁvǁ</a:t>
                </a:r>
                <a:r>
                  <a:rPr lang="en-US" i="1" dirty="0" smtClean="0">
                    <a:latin typeface="Times New Roman"/>
                    <a:cs typeface="Times New Roman"/>
                  </a:rPr>
                  <a:t>	</a:t>
                </a:r>
                <a:r>
                  <a:rPr lang="en-US" i="1" dirty="0" err="1" smtClean="0">
                    <a:latin typeface="Times New Roman"/>
                    <a:cs typeface="Times New Roman"/>
                  </a:rPr>
                  <a:t>cos</a:t>
                </a:r>
                <a:r>
                  <a:rPr lang="en-US" i="1" dirty="0" smtClean="0">
                    <a:latin typeface="Times New Roman"/>
                    <a:cs typeface="Times New Roman"/>
                  </a:rPr>
                  <a:t> </a:t>
                </a:r>
                <a:r>
                  <a:rPr lang="el-GR" i="1" dirty="0" smtClean="0">
                    <a:latin typeface="Times New Roman"/>
                    <a:cs typeface="Times New Roman"/>
                  </a:rPr>
                  <a:t>γ</a:t>
                </a:r>
                <a:r>
                  <a:rPr lang="en-US" i="1" dirty="0" smtClean="0">
                    <a:latin typeface="Times New Roman"/>
                    <a:cs typeface="Times New Roman"/>
                  </a:rPr>
                  <a:t> = v</a:t>
                </a:r>
                <a:r>
                  <a:rPr lang="en-US" i="1" baseline="-25000" dirty="0" smtClean="0">
                    <a:latin typeface="Times New Roman"/>
                    <a:cs typeface="Times New Roman"/>
                  </a:rPr>
                  <a:t>3</a:t>
                </a:r>
                <a:r>
                  <a:rPr lang="en-US" i="1" dirty="0" smtClean="0">
                    <a:latin typeface="Times New Roman"/>
                    <a:cs typeface="Times New Roman"/>
                  </a:rPr>
                  <a:t> / </a:t>
                </a:r>
                <a:r>
                  <a:rPr lang="en-US" i="1" dirty="0" err="1" smtClean="0">
                    <a:latin typeface="Times New Roman"/>
                    <a:cs typeface="Times New Roman"/>
                  </a:rPr>
                  <a:t>ǁvǁ</a:t>
                </a:r>
                <a:endParaRPr lang="en-US" i="1" dirty="0" smtClean="0">
                  <a:latin typeface="Times New Roman"/>
                  <a:cs typeface="Times New Roman"/>
                </a:endParaRPr>
              </a:p>
              <a:p>
                <a:pPr marL="137160" indent="0">
                  <a:buNone/>
                </a:pPr>
                <a:r>
                  <a:rPr lang="en-US" i="1" dirty="0">
                    <a:latin typeface="Times New Roman"/>
                    <a:cs typeface="Times New Roman"/>
                  </a:rPr>
                  <a:t> </a:t>
                </a:r>
                <a:r>
                  <a:rPr lang="en-US" dirty="0" smtClean="0">
                    <a:latin typeface="Times New Roman"/>
                    <a:cs typeface="Times New Roman"/>
                  </a:rPr>
                  <a:t>Note:</a:t>
                </a:r>
                <a:r>
                  <a:rPr lang="en-US" i="1" dirty="0" smtClean="0">
                    <a:latin typeface="Times New Roman"/>
                    <a:cs typeface="Times New Roman"/>
                  </a:rPr>
                  <a:t> cos</a:t>
                </a:r>
                <a:r>
                  <a:rPr lang="en-US" i="1" baseline="30000" dirty="0" smtClean="0">
                    <a:latin typeface="Times New Roman"/>
                    <a:cs typeface="Times New Roman"/>
                  </a:rPr>
                  <a:t>2  </a:t>
                </a:r>
                <a:r>
                  <a:rPr lang="el-GR" i="1" dirty="0" smtClean="0">
                    <a:latin typeface="Times New Roman"/>
                    <a:cs typeface="Times New Roman"/>
                  </a:rPr>
                  <a:t>α</a:t>
                </a:r>
                <a:r>
                  <a:rPr lang="en-US" i="1" dirty="0" smtClean="0">
                    <a:latin typeface="Times New Roman"/>
                    <a:cs typeface="Times New Roman"/>
                  </a:rPr>
                  <a:t> + </a:t>
                </a:r>
                <a14:m>
                  <m:oMath xmlns:m="http://schemas.openxmlformats.org/officeDocument/2006/math">
                    <m:sSup>
                      <m:sSupPr>
                        <m:ctrlPr>
                          <a:rPr lang="en-US" i="1" dirty="0" smtClean="0">
                            <a:latin typeface="Cambria Math"/>
                            <a:cs typeface="Times New Roman"/>
                          </a:rPr>
                        </m:ctrlPr>
                      </m:sSupPr>
                      <m:e>
                        <m:r>
                          <a:rPr lang="en-US" b="0" i="1" dirty="0" smtClean="0">
                            <a:latin typeface="Cambria Math"/>
                            <a:cs typeface="Times New Roman"/>
                          </a:rPr>
                          <m:t>𝑐𝑜𝑠</m:t>
                        </m:r>
                      </m:e>
                      <m:sup>
                        <m:r>
                          <a:rPr lang="en-US" b="0" i="1" dirty="0" smtClean="0">
                            <a:latin typeface="Cambria Math"/>
                            <a:cs typeface="Times New Roman"/>
                          </a:rPr>
                          <m:t>2</m:t>
                        </m:r>
                      </m:sup>
                    </m:sSup>
                  </m:oMath>
                </a14:m>
                <a:r>
                  <a:rPr lang="en-US" i="1" dirty="0" smtClean="0">
                    <a:latin typeface="Times New Roman"/>
                    <a:cs typeface="Times New Roman"/>
                  </a:rPr>
                  <a:t> </a:t>
                </a:r>
                <a:r>
                  <a:rPr lang="el-GR" i="1" dirty="0" smtClean="0">
                    <a:latin typeface="Times New Roman"/>
                    <a:cs typeface="Times New Roman"/>
                  </a:rPr>
                  <a:t>β</a:t>
                </a:r>
                <a:r>
                  <a:rPr lang="en-US" i="1" dirty="0" smtClean="0">
                    <a:latin typeface="Times New Roman"/>
                    <a:cs typeface="Times New Roman"/>
                  </a:rPr>
                  <a:t>  + </a:t>
                </a:r>
                <a14:m>
                  <m:oMath xmlns:m="http://schemas.openxmlformats.org/officeDocument/2006/math">
                    <m:sSup>
                      <m:sSupPr>
                        <m:ctrlPr>
                          <a:rPr lang="en-US" i="1" dirty="0" smtClean="0">
                            <a:latin typeface="Cambria Math"/>
                            <a:cs typeface="Times New Roman"/>
                          </a:rPr>
                        </m:ctrlPr>
                      </m:sSupPr>
                      <m:e>
                        <m:r>
                          <a:rPr lang="en-US" b="0" i="1" dirty="0" smtClean="0">
                            <a:latin typeface="Cambria Math"/>
                            <a:cs typeface="Times New Roman"/>
                          </a:rPr>
                          <m:t>𝑐𝑜𝑠</m:t>
                        </m:r>
                      </m:e>
                      <m:sup>
                        <m:r>
                          <a:rPr lang="en-US" b="0" i="1" dirty="0" smtClean="0">
                            <a:latin typeface="Cambria Math"/>
                            <a:cs typeface="Times New Roman"/>
                          </a:rPr>
                          <m:t>2</m:t>
                        </m:r>
                      </m:sup>
                    </m:sSup>
                  </m:oMath>
                </a14:m>
                <a:r>
                  <a:rPr lang="en-US" i="1" dirty="0" smtClean="0">
                    <a:latin typeface="Times New Roman"/>
                    <a:cs typeface="Times New Roman"/>
                  </a:rPr>
                  <a:t> </a:t>
                </a:r>
                <a:r>
                  <a:rPr lang="el-GR" i="1" dirty="0" smtClean="0">
                    <a:latin typeface="Times New Roman"/>
                    <a:cs typeface="Times New Roman"/>
                  </a:rPr>
                  <a:t>γ</a:t>
                </a:r>
                <a:r>
                  <a:rPr lang="en-US" i="1" dirty="0" smtClean="0">
                    <a:latin typeface="Times New Roman"/>
                    <a:cs typeface="Times New Roman"/>
                  </a:rPr>
                  <a:t>  = 1</a:t>
                </a:r>
                <a:endParaRPr lang="en-US" i="1" dirty="0" smtClean="0"/>
              </a:p>
              <a:p>
                <a:pPr marL="137160" indent="0">
                  <a:buNone/>
                </a:pPr>
                <a:endParaRPr lang="en-US" dirty="0"/>
              </a:p>
              <a:p>
                <a:pPr marL="13716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295" r="-667"/>
                </a:stretch>
              </a:blipFill>
            </p:spPr>
            <p:txBody>
              <a:bodyPr/>
              <a:lstStyle/>
              <a:p>
                <a:r>
                  <a:rPr lang="en-US">
                    <a:noFill/>
                  </a:rPr>
                  <a:t> </a:t>
                </a:r>
              </a:p>
            </p:txBody>
          </p:sp>
        </mc:Fallback>
      </mc:AlternateContent>
    </p:spTree>
    <p:extLst>
      <p:ext uri="{BB962C8B-B14F-4D97-AF65-F5344CB8AC3E}">
        <p14:creationId xmlns:p14="http://schemas.microsoft.com/office/powerpoint/2010/main" val="240826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67661" y="2581870"/>
            <a:ext cx="3608680" cy="92333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5400" b="1" cap="none" spc="0" dirty="0" smtClean="0">
                <a:ln w="50800"/>
                <a:solidFill>
                  <a:schemeClr val="bg1">
                    <a:shade val="50000"/>
                  </a:schemeClr>
                </a:solidFill>
                <a:effectLst/>
              </a:rPr>
              <a:t>VECTORS</a:t>
            </a:r>
            <a:endParaRPr lang="en-US" sz="5400" b="1" cap="none" spc="0" dirty="0">
              <a:ln w="50800"/>
              <a:solidFill>
                <a:schemeClr val="bg1">
                  <a:shade val="50000"/>
                </a:schemeClr>
              </a:solidFill>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Set 11.3</a:t>
            </a:r>
            <a:endParaRPr lang="en-US" dirty="0"/>
          </a:p>
        </p:txBody>
      </p:sp>
      <p:sp>
        <p:nvSpPr>
          <p:cNvPr id="3" name="Content Placeholder 2"/>
          <p:cNvSpPr>
            <a:spLocks noGrp="1"/>
          </p:cNvSpPr>
          <p:nvPr>
            <p:ph idx="1"/>
          </p:nvPr>
        </p:nvSpPr>
        <p:spPr/>
        <p:txBody>
          <a:bodyPr>
            <a:normAutofit fontScale="92500" lnSpcReduction="10000"/>
          </a:bodyPr>
          <a:lstStyle/>
          <a:p>
            <a:pPr marL="137160" indent="0">
              <a:buNone/>
            </a:pPr>
            <a:r>
              <a:rPr lang="en-US" dirty="0" smtClean="0"/>
              <a:t>1. Find the dot product of the vectors and the cosine of the angle between them.</a:t>
            </a:r>
          </a:p>
          <a:p>
            <a:pPr marL="137160" indent="0">
              <a:buNone/>
            </a:pPr>
            <a:r>
              <a:rPr lang="en-US" dirty="0" smtClean="0"/>
              <a:t>b) </a:t>
            </a:r>
            <a:r>
              <a:rPr lang="en-US" i="1" dirty="0" smtClean="0"/>
              <a:t>u = &lt;-7, 3&gt;, v = &lt;0, 1&gt;</a:t>
            </a:r>
          </a:p>
          <a:p>
            <a:pPr marL="137160" indent="0">
              <a:buNone/>
            </a:pPr>
            <a:r>
              <a:rPr lang="en-US" dirty="0" smtClean="0"/>
              <a:t>c) </a:t>
            </a:r>
            <a:r>
              <a:rPr lang="en-US" i="1" dirty="0" smtClean="0"/>
              <a:t>u = 1- 3j + 7k, v = 8i – 2j – 2k</a:t>
            </a:r>
          </a:p>
          <a:p>
            <a:pPr marL="137160" indent="0">
              <a:buNone/>
            </a:pPr>
            <a:r>
              <a:rPr lang="en-US" dirty="0" smtClean="0"/>
              <a:t>2. Find </a:t>
            </a:r>
            <a:r>
              <a:rPr lang="en-US" i="1" dirty="0" err="1" smtClean="0"/>
              <a:t>u.v</a:t>
            </a:r>
            <a:r>
              <a:rPr lang="en-US" dirty="0" smtClean="0"/>
              <a:t> if </a:t>
            </a:r>
            <a:r>
              <a:rPr lang="en-US" i="1" dirty="0" err="1" smtClean="0">
                <a:latin typeface="Times New Roman"/>
                <a:cs typeface="Times New Roman"/>
              </a:rPr>
              <a:t>ǁuǁ</a:t>
            </a:r>
            <a:r>
              <a:rPr lang="en-US" i="1" dirty="0" smtClean="0">
                <a:latin typeface="Times New Roman"/>
                <a:cs typeface="Times New Roman"/>
              </a:rPr>
              <a:t> = 1, </a:t>
            </a:r>
            <a:r>
              <a:rPr lang="en-US" i="1" dirty="0" err="1" smtClean="0">
                <a:latin typeface="Times New Roman"/>
                <a:cs typeface="Times New Roman"/>
              </a:rPr>
              <a:t>ǁvǁ</a:t>
            </a:r>
            <a:r>
              <a:rPr lang="en-US" i="1" dirty="0" smtClean="0">
                <a:latin typeface="Times New Roman"/>
                <a:cs typeface="Times New Roman"/>
              </a:rPr>
              <a:t> = 2</a:t>
            </a:r>
            <a:r>
              <a:rPr lang="en-US" dirty="0" smtClean="0">
                <a:latin typeface="Times New Roman"/>
                <a:cs typeface="Times New Roman"/>
              </a:rPr>
              <a:t>, the angle between </a:t>
            </a:r>
            <a:r>
              <a:rPr lang="en-US" i="1" dirty="0" smtClean="0">
                <a:latin typeface="Times New Roman"/>
                <a:cs typeface="Times New Roman"/>
              </a:rPr>
              <a:t>u </a:t>
            </a:r>
            <a:r>
              <a:rPr lang="en-US" dirty="0" smtClean="0">
                <a:latin typeface="Times New Roman"/>
                <a:cs typeface="Times New Roman"/>
              </a:rPr>
              <a:t>and</a:t>
            </a:r>
            <a:r>
              <a:rPr lang="en-US" i="1" dirty="0" smtClean="0">
                <a:latin typeface="Times New Roman"/>
                <a:cs typeface="Times New Roman"/>
              </a:rPr>
              <a:t> v </a:t>
            </a:r>
            <a:r>
              <a:rPr lang="en-US" dirty="0" smtClean="0">
                <a:latin typeface="Times New Roman"/>
                <a:cs typeface="Times New Roman"/>
              </a:rPr>
              <a:t>is </a:t>
            </a:r>
            <a:r>
              <a:rPr lang="el-GR" dirty="0" smtClean="0">
                <a:latin typeface="Times New Roman"/>
                <a:cs typeface="Times New Roman"/>
              </a:rPr>
              <a:t>π</a:t>
            </a:r>
            <a:r>
              <a:rPr lang="en-US" dirty="0" smtClean="0">
                <a:latin typeface="Times New Roman"/>
                <a:cs typeface="Times New Roman"/>
              </a:rPr>
              <a:t>/6.</a:t>
            </a:r>
          </a:p>
          <a:p>
            <a:pPr marL="137160" indent="0">
              <a:buNone/>
            </a:pPr>
            <a:r>
              <a:rPr lang="en-US" dirty="0" smtClean="0">
                <a:latin typeface="Times New Roman"/>
                <a:cs typeface="Times New Roman"/>
              </a:rPr>
              <a:t>3. Determine whether </a:t>
            </a:r>
            <a:r>
              <a:rPr lang="en-US" i="1" dirty="0" smtClean="0">
                <a:latin typeface="Times New Roman"/>
                <a:cs typeface="Times New Roman"/>
              </a:rPr>
              <a:t>u </a:t>
            </a:r>
            <a:r>
              <a:rPr lang="en-US" dirty="0" smtClean="0">
                <a:latin typeface="Times New Roman"/>
                <a:cs typeface="Times New Roman"/>
              </a:rPr>
              <a:t>and</a:t>
            </a:r>
            <a:r>
              <a:rPr lang="en-US" i="1" dirty="0" smtClean="0">
                <a:latin typeface="Times New Roman"/>
                <a:cs typeface="Times New Roman"/>
              </a:rPr>
              <a:t> v </a:t>
            </a:r>
            <a:r>
              <a:rPr lang="en-US" dirty="0" smtClean="0">
                <a:latin typeface="Times New Roman"/>
                <a:cs typeface="Times New Roman"/>
              </a:rPr>
              <a:t>make an acute angle, an obtuse angle, or are orthogonal.</a:t>
            </a:r>
          </a:p>
          <a:p>
            <a:pPr marL="137160" indent="0">
              <a:buNone/>
            </a:pPr>
            <a:r>
              <a:rPr lang="en-US" dirty="0" smtClean="0">
                <a:latin typeface="Times New Roman"/>
                <a:cs typeface="Times New Roman"/>
              </a:rPr>
              <a:t>b) </a:t>
            </a:r>
            <a:r>
              <a:rPr lang="en-US" i="1" dirty="0" smtClean="0">
                <a:latin typeface="Times New Roman"/>
                <a:cs typeface="Times New Roman"/>
              </a:rPr>
              <a:t>u = 6i +j + 3k, v = 4i – 6k</a:t>
            </a:r>
          </a:p>
          <a:p>
            <a:pPr marL="137160" indent="0">
              <a:buNone/>
            </a:pPr>
            <a:r>
              <a:rPr lang="en-US" dirty="0" smtClean="0">
                <a:latin typeface="Times New Roman"/>
                <a:cs typeface="Times New Roman"/>
              </a:rPr>
              <a:t>7. b) Use vectors to find the interior angles of the triangle with vertices (-1, 0), (2, -1), and (1, 4). </a:t>
            </a:r>
            <a:endParaRPr lang="en-US" dirty="0"/>
          </a:p>
        </p:txBody>
      </p:sp>
    </p:spTree>
    <p:extLst>
      <p:ext uri="{BB962C8B-B14F-4D97-AF65-F5344CB8AC3E}">
        <p14:creationId xmlns:p14="http://schemas.microsoft.com/office/powerpoint/2010/main" val="38732132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Set 11.3</a:t>
            </a:r>
            <a:endParaRPr lang="en-US" dirty="0"/>
          </a:p>
        </p:txBody>
      </p:sp>
      <p:sp>
        <p:nvSpPr>
          <p:cNvPr id="3" name="Content Placeholder 2"/>
          <p:cNvSpPr>
            <a:spLocks noGrp="1"/>
          </p:cNvSpPr>
          <p:nvPr>
            <p:ph idx="1"/>
          </p:nvPr>
        </p:nvSpPr>
        <p:spPr/>
        <p:txBody>
          <a:bodyPr/>
          <a:lstStyle/>
          <a:p>
            <a:pPr marL="137160" indent="0">
              <a:buNone/>
            </a:pPr>
            <a:r>
              <a:rPr lang="en-US" dirty="0" smtClean="0"/>
              <a:t>13. Find r so that the vector from the point A (1, -1, 3) to the point B (3, 0, 5) is orthogonal to the vector from A to the point P (r, r, r).</a:t>
            </a:r>
          </a:p>
          <a:p>
            <a:pPr marL="137160" indent="0">
              <a:buNone/>
            </a:pPr>
            <a:r>
              <a:rPr lang="en-US" dirty="0" smtClean="0"/>
              <a:t>16. Find the direction cosines  and direction angles of  a) </a:t>
            </a:r>
            <a:r>
              <a:rPr lang="en-US" i="1" dirty="0" smtClean="0"/>
              <a:t>v = 3i – 2j – 6</a:t>
            </a:r>
            <a:r>
              <a:rPr lang="en-US" dirty="0" smtClean="0"/>
              <a:t>.   b) </a:t>
            </a:r>
            <a:r>
              <a:rPr lang="en-US" i="1" dirty="0" smtClean="0"/>
              <a:t>v = 3i – 4k</a:t>
            </a:r>
            <a:r>
              <a:rPr lang="en-US" dirty="0" smtClean="0"/>
              <a:t>. </a:t>
            </a:r>
          </a:p>
          <a:p>
            <a:pPr marL="137160" indent="0">
              <a:buNone/>
            </a:pPr>
            <a:r>
              <a:rPr lang="en-US" dirty="0" smtClean="0"/>
              <a:t>  </a:t>
            </a:r>
            <a:endParaRPr lang="en-US" dirty="0"/>
          </a:p>
        </p:txBody>
      </p:sp>
    </p:spTree>
    <p:extLst>
      <p:ext uri="{BB962C8B-B14F-4D97-AF65-F5344CB8AC3E}">
        <p14:creationId xmlns:p14="http://schemas.microsoft.com/office/powerpoint/2010/main" val="448176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Cross (Vector) Product </a:t>
            </a:r>
            <a:endParaRPr lang="en-US" dirty="0"/>
          </a:p>
        </p:txBody>
      </p:sp>
      <p:sp>
        <p:nvSpPr>
          <p:cNvPr id="3" name="Content Placeholder 2"/>
          <p:cNvSpPr>
            <a:spLocks noGrp="1"/>
          </p:cNvSpPr>
          <p:nvPr>
            <p:ph idx="1"/>
          </p:nvPr>
        </p:nvSpPr>
        <p:spPr/>
        <p:txBody>
          <a:bodyPr>
            <a:normAutofit lnSpcReduction="10000"/>
          </a:bodyPr>
          <a:lstStyle/>
          <a:p>
            <a:pPr marL="137160" indent="0">
              <a:buNone/>
            </a:pPr>
            <a:r>
              <a:rPr lang="en-US" dirty="0" smtClean="0"/>
              <a:t>Definition.</a:t>
            </a:r>
          </a:p>
          <a:p>
            <a:pPr marL="137160" indent="0">
              <a:buNone/>
            </a:pPr>
            <a:r>
              <a:rPr lang="en-US" dirty="0" smtClean="0"/>
              <a:t>If </a:t>
            </a:r>
            <a:r>
              <a:rPr lang="en-US" i="1" dirty="0" smtClean="0"/>
              <a:t>u = &lt;u</a:t>
            </a:r>
            <a:r>
              <a:rPr lang="en-US" i="1" baseline="-25000" dirty="0" smtClean="0"/>
              <a:t>1</a:t>
            </a:r>
            <a:r>
              <a:rPr lang="en-US" i="1" dirty="0" smtClean="0"/>
              <a:t> , u</a:t>
            </a:r>
            <a:r>
              <a:rPr lang="en-US" i="1" baseline="-25000" dirty="0" smtClean="0"/>
              <a:t>2</a:t>
            </a:r>
            <a:r>
              <a:rPr lang="en-US" i="1" dirty="0" smtClean="0"/>
              <a:t> , u</a:t>
            </a:r>
            <a:r>
              <a:rPr lang="en-US" i="1" baseline="-25000" dirty="0" smtClean="0"/>
              <a:t>3</a:t>
            </a:r>
            <a:r>
              <a:rPr lang="en-US" i="1" dirty="0" smtClean="0"/>
              <a:t>&gt; </a:t>
            </a:r>
            <a:r>
              <a:rPr lang="en-US" dirty="0" smtClean="0"/>
              <a:t>and</a:t>
            </a:r>
            <a:r>
              <a:rPr lang="en-US" i="1" dirty="0" smtClean="0"/>
              <a:t> v = &lt;v</a:t>
            </a:r>
            <a:r>
              <a:rPr lang="en-US" i="1" baseline="-25000" dirty="0" smtClean="0"/>
              <a:t>1</a:t>
            </a:r>
            <a:r>
              <a:rPr lang="en-US" i="1" dirty="0" smtClean="0"/>
              <a:t> , v</a:t>
            </a:r>
            <a:r>
              <a:rPr lang="en-US" i="1" baseline="-25000" dirty="0" smtClean="0"/>
              <a:t>2</a:t>
            </a:r>
            <a:r>
              <a:rPr lang="en-US" i="1" dirty="0" smtClean="0"/>
              <a:t> , v</a:t>
            </a:r>
            <a:r>
              <a:rPr lang="en-US" i="1" baseline="-25000" dirty="0" smtClean="0"/>
              <a:t>3</a:t>
            </a:r>
            <a:r>
              <a:rPr lang="en-US" i="1" dirty="0" smtClean="0"/>
              <a:t>&gt; </a:t>
            </a:r>
            <a:r>
              <a:rPr lang="en-US" dirty="0" smtClean="0"/>
              <a:t>are vectors in 3-space, then the cross product </a:t>
            </a:r>
            <a:r>
              <a:rPr lang="en-US" i="1" dirty="0" smtClean="0"/>
              <a:t>u x v </a:t>
            </a:r>
            <a:r>
              <a:rPr lang="en-US" dirty="0" smtClean="0"/>
              <a:t>is the vector defined by </a:t>
            </a:r>
          </a:p>
          <a:p>
            <a:pPr marL="137160" indent="0">
              <a:buNone/>
            </a:pPr>
            <a:r>
              <a:rPr lang="en-US" dirty="0" smtClean="0"/>
              <a:t>	       u	    u		u	u	 u     </a:t>
            </a:r>
            <a:r>
              <a:rPr lang="en-US" dirty="0" err="1" smtClean="0"/>
              <a:t>u</a:t>
            </a:r>
            <a:endParaRPr lang="en-US" dirty="0"/>
          </a:p>
          <a:p>
            <a:pPr marL="137160" indent="0">
              <a:buNone/>
            </a:pPr>
            <a:r>
              <a:rPr lang="en-US" i="1" dirty="0"/>
              <a:t>u</a:t>
            </a:r>
            <a:r>
              <a:rPr lang="en-US" i="1" dirty="0" smtClean="0"/>
              <a:t> x v </a:t>
            </a:r>
            <a:r>
              <a:rPr lang="en-US" dirty="0" smtClean="0"/>
              <a:t>=		i		     j                   k</a:t>
            </a:r>
          </a:p>
          <a:p>
            <a:pPr marL="137160" indent="0">
              <a:buNone/>
            </a:pPr>
            <a:r>
              <a:rPr lang="en-US" dirty="0"/>
              <a:t>	</a:t>
            </a:r>
            <a:r>
              <a:rPr lang="en-US" dirty="0" smtClean="0"/>
              <a:t>        v     </a:t>
            </a:r>
            <a:r>
              <a:rPr lang="en-US" dirty="0" err="1" smtClean="0"/>
              <a:t>v</a:t>
            </a:r>
            <a:r>
              <a:rPr lang="en-US" dirty="0" smtClean="0"/>
              <a:t>              </a:t>
            </a:r>
            <a:r>
              <a:rPr lang="en-US" dirty="0" err="1" smtClean="0"/>
              <a:t>v</a:t>
            </a:r>
            <a:r>
              <a:rPr lang="en-US" dirty="0" smtClean="0"/>
              <a:t>        </a:t>
            </a:r>
            <a:r>
              <a:rPr lang="en-US" dirty="0" err="1" smtClean="0"/>
              <a:t>v</a:t>
            </a:r>
            <a:r>
              <a:rPr lang="en-US" dirty="0" smtClean="0"/>
              <a:t>         </a:t>
            </a:r>
            <a:r>
              <a:rPr lang="en-US" dirty="0" err="1" smtClean="0"/>
              <a:t>v</a:t>
            </a:r>
            <a:r>
              <a:rPr lang="en-US" dirty="0" smtClean="0"/>
              <a:t>     </a:t>
            </a:r>
            <a:r>
              <a:rPr lang="en-US" dirty="0" err="1" smtClean="0"/>
              <a:t>v</a:t>
            </a:r>
            <a:r>
              <a:rPr lang="en-US" dirty="0" smtClean="0"/>
              <a:t> </a:t>
            </a:r>
          </a:p>
          <a:p>
            <a:pPr marL="137160" indent="0">
              <a:buNone/>
            </a:pPr>
            <a:r>
              <a:rPr lang="en-US" dirty="0"/>
              <a:t>o</a:t>
            </a:r>
            <a:r>
              <a:rPr lang="en-US" dirty="0" smtClean="0"/>
              <a:t>r, equivalently,</a:t>
            </a:r>
          </a:p>
          <a:p>
            <a:pPr marL="137160" indent="0">
              <a:buNone/>
            </a:pPr>
            <a:r>
              <a:rPr lang="en-US" i="1" dirty="0"/>
              <a:t>u</a:t>
            </a:r>
            <a:r>
              <a:rPr lang="en-US" i="1" dirty="0" smtClean="0"/>
              <a:t>  x v = (u v – u v ) i – (u v – u v ) j + (u v – u v) k</a:t>
            </a:r>
            <a:r>
              <a:rPr lang="en-US" dirty="0" smtClean="0"/>
              <a:t>		 </a:t>
            </a:r>
            <a:endParaRPr lang="en-US" dirty="0"/>
          </a:p>
        </p:txBody>
      </p:sp>
    </p:spTree>
    <p:extLst>
      <p:ext uri="{BB962C8B-B14F-4D97-AF65-F5344CB8AC3E}">
        <p14:creationId xmlns:p14="http://schemas.microsoft.com/office/powerpoint/2010/main" val="40701281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Cross (Vector) Product</a:t>
            </a:r>
            <a:endParaRPr lang="en-US" dirty="0"/>
          </a:p>
        </p:txBody>
      </p:sp>
      <p:sp>
        <p:nvSpPr>
          <p:cNvPr id="3" name="Content Placeholder 2"/>
          <p:cNvSpPr>
            <a:spLocks noGrp="1"/>
          </p:cNvSpPr>
          <p:nvPr>
            <p:ph idx="1"/>
          </p:nvPr>
        </p:nvSpPr>
        <p:spPr/>
        <p:txBody>
          <a:bodyPr/>
          <a:lstStyle/>
          <a:p>
            <a:pPr marL="137160" indent="0">
              <a:buNone/>
            </a:pPr>
            <a:r>
              <a:rPr lang="en-US" dirty="0" smtClean="0"/>
              <a:t>Algebraic Properties of the Cross Product</a:t>
            </a:r>
          </a:p>
          <a:p>
            <a:pPr marL="137160" indent="0">
              <a:buNone/>
            </a:pPr>
            <a:r>
              <a:rPr lang="en-US" dirty="0" smtClean="0"/>
              <a:t>Theorem: If </a:t>
            </a:r>
            <a:r>
              <a:rPr lang="en-US" i="1" dirty="0" smtClean="0"/>
              <a:t>u, v, </a:t>
            </a:r>
            <a:r>
              <a:rPr lang="en-US" dirty="0" smtClean="0"/>
              <a:t>and</a:t>
            </a:r>
            <a:r>
              <a:rPr lang="en-US" i="1" dirty="0" smtClean="0"/>
              <a:t> w </a:t>
            </a:r>
            <a:r>
              <a:rPr lang="en-US" dirty="0" smtClean="0"/>
              <a:t>are any vectors in 3-space and </a:t>
            </a:r>
            <a:r>
              <a:rPr lang="en-US" i="1" dirty="0" smtClean="0"/>
              <a:t>k</a:t>
            </a:r>
            <a:r>
              <a:rPr lang="en-US" dirty="0" smtClean="0"/>
              <a:t> is any scalar, then:</a:t>
            </a:r>
          </a:p>
          <a:p>
            <a:pPr marL="137160" indent="0">
              <a:buNone/>
            </a:pPr>
            <a:r>
              <a:rPr lang="en-US" dirty="0" smtClean="0"/>
              <a:t>a) </a:t>
            </a:r>
            <a:r>
              <a:rPr lang="en-US" i="1" dirty="0" smtClean="0"/>
              <a:t>u x v = - (v x u) </a:t>
            </a:r>
          </a:p>
          <a:p>
            <a:pPr marL="137160" indent="0">
              <a:buNone/>
            </a:pPr>
            <a:r>
              <a:rPr lang="en-US" dirty="0" smtClean="0"/>
              <a:t>b) </a:t>
            </a:r>
            <a:r>
              <a:rPr lang="en-US" i="1" dirty="0" smtClean="0"/>
              <a:t>u x (v + w) = (u x v) + (u x w)</a:t>
            </a:r>
          </a:p>
          <a:p>
            <a:pPr marL="137160" indent="0">
              <a:buNone/>
            </a:pPr>
            <a:r>
              <a:rPr lang="en-US" dirty="0" smtClean="0"/>
              <a:t>c) </a:t>
            </a:r>
            <a:r>
              <a:rPr lang="en-US" i="1" dirty="0" smtClean="0"/>
              <a:t>(u + v) x w = ( u x w) + (v x w)</a:t>
            </a:r>
          </a:p>
          <a:p>
            <a:pPr marL="137160" indent="0">
              <a:buNone/>
            </a:pPr>
            <a:r>
              <a:rPr lang="en-US" dirty="0" smtClean="0"/>
              <a:t>d) </a:t>
            </a:r>
            <a:r>
              <a:rPr lang="en-US" i="1" dirty="0" smtClean="0"/>
              <a:t>k(u x v) = (</a:t>
            </a:r>
            <a:r>
              <a:rPr lang="en-US" i="1" dirty="0" err="1" smtClean="0"/>
              <a:t>ku</a:t>
            </a:r>
            <a:r>
              <a:rPr lang="en-US" i="1" dirty="0" smtClean="0"/>
              <a:t>) x v = u x (</a:t>
            </a:r>
            <a:r>
              <a:rPr lang="en-US" i="1" dirty="0" err="1" smtClean="0"/>
              <a:t>kv</a:t>
            </a:r>
            <a:r>
              <a:rPr lang="en-US" i="1" dirty="0" smtClean="0"/>
              <a:t>)</a:t>
            </a:r>
          </a:p>
          <a:p>
            <a:pPr marL="137160" indent="0">
              <a:buNone/>
            </a:pPr>
            <a:r>
              <a:rPr lang="en-US" dirty="0" smtClean="0"/>
              <a:t>e) </a:t>
            </a:r>
            <a:r>
              <a:rPr lang="en-US" i="1" dirty="0" smtClean="0"/>
              <a:t>u x 0 = 0 x u = 0</a:t>
            </a:r>
          </a:p>
          <a:p>
            <a:pPr marL="137160" indent="0">
              <a:buNone/>
            </a:pPr>
            <a:r>
              <a:rPr lang="en-US" dirty="0" smtClean="0"/>
              <a:t>f) </a:t>
            </a:r>
            <a:r>
              <a:rPr lang="en-US" i="1" dirty="0" smtClean="0"/>
              <a:t>u x u = 0</a:t>
            </a:r>
            <a:endParaRPr lang="en-US" i="1" dirty="0"/>
          </a:p>
        </p:txBody>
      </p:sp>
    </p:spTree>
    <p:extLst>
      <p:ext uri="{BB962C8B-B14F-4D97-AF65-F5344CB8AC3E}">
        <p14:creationId xmlns:p14="http://schemas.microsoft.com/office/powerpoint/2010/main" val="32534984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Cross (Vector) Product</a:t>
            </a:r>
            <a:endParaRPr lang="en-US" dirty="0"/>
          </a:p>
        </p:txBody>
      </p:sp>
      <p:sp>
        <p:nvSpPr>
          <p:cNvPr id="3" name="Content Placeholder 2"/>
          <p:cNvSpPr>
            <a:spLocks noGrp="1"/>
          </p:cNvSpPr>
          <p:nvPr>
            <p:ph idx="1"/>
          </p:nvPr>
        </p:nvSpPr>
        <p:spPr/>
        <p:txBody>
          <a:bodyPr>
            <a:normAutofit fontScale="77500" lnSpcReduction="20000"/>
          </a:bodyPr>
          <a:lstStyle/>
          <a:p>
            <a:pPr marL="137160" indent="0">
              <a:buNone/>
            </a:pPr>
            <a:r>
              <a:rPr lang="en-US" dirty="0" smtClean="0"/>
              <a:t>Geometric Properties of the Cross Product</a:t>
            </a:r>
          </a:p>
          <a:p>
            <a:pPr marL="137160" indent="0">
              <a:buNone/>
            </a:pPr>
            <a:r>
              <a:rPr lang="en-US" dirty="0" smtClean="0"/>
              <a:t>Theorem:</a:t>
            </a:r>
          </a:p>
          <a:p>
            <a:pPr marL="137160" indent="0">
              <a:buNone/>
            </a:pPr>
            <a:r>
              <a:rPr lang="en-US" dirty="0" smtClean="0"/>
              <a:t>1. If </a:t>
            </a:r>
            <a:r>
              <a:rPr lang="en-US" i="1" dirty="0" smtClean="0"/>
              <a:t>u</a:t>
            </a:r>
            <a:r>
              <a:rPr lang="en-US" dirty="0" smtClean="0"/>
              <a:t> and </a:t>
            </a:r>
            <a:r>
              <a:rPr lang="en-US" i="1" dirty="0" smtClean="0"/>
              <a:t>v </a:t>
            </a:r>
            <a:r>
              <a:rPr lang="en-US" dirty="0" smtClean="0"/>
              <a:t>are vectors in 3-space, then:</a:t>
            </a:r>
          </a:p>
          <a:p>
            <a:pPr marL="137160" indent="0">
              <a:buNone/>
            </a:pPr>
            <a:r>
              <a:rPr lang="en-US" dirty="0" smtClean="0"/>
              <a:t>a) </a:t>
            </a:r>
            <a:r>
              <a:rPr lang="en-US" i="1" dirty="0" smtClean="0"/>
              <a:t>u. (u x v) = 0       </a:t>
            </a:r>
            <a:r>
              <a:rPr lang="en-US" dirty="0" smtClean="0"/>
              <a:t>	     (</a:t>
            </a:r>
            <a:r>
              <a:rPr lang="en-US" i="1" dirty="0" smtClean="0"/>
              <a:t>u x v </a:t>
            </a:r>
            <a:r>
              <a:rPr lang="en-US" dirty="0" smtClean="0"/>
              <a:t>is orthogonal to </a:t>
            </a:r>
            <a:r>
              <a:rPr lang="en-US" i="1" dirty="0" smtClean="0"/>
              <a:t>u</a:t>
            </a:r>
            <a:r>
              <a:rPr lang="en-US" dirty="0" smtClean="0"/>
              <a:t>)</a:t>
            </a:r>
          </a:p>
          <a:p>
            <a:pPr marL="137160" indent="0">
              <a:buNone/>
            </a:pPr>
            <a:r>
              <a:rPr lang="en-US" dirty="0" smtClean="0"/>
              <a:t>b) </a:t>
            </a:r>
            <a:r>
              <a:rPr lang="en-US" i="1" dirty="0" smtClean="0"/>
              <a:t>v. (u x v) = 0</a:t>
            </a:r>
            <a:r>
              <a:rPr lang="en-US" dirty="0" smtClean="0"/>
              <a:t>	     (</a:t>
            </a:r>
            <a:r>
              <a:rPr lang="en-US" i="1" dirty="0" smtClean="0"/>
              <a:t>u x v </a:t>
            </a:r>
            <a:r>
              <a:rPr lang="en-US" dirty="0" smtClean="0"/>
              <a:t>is orthogonal to </a:t>
            </a:r>
            <a:r>
              <a:rPr lang="en-US" i="1" dirty="0" smtClean="0"/>
              <a:t>v</a:t>
            </a:r>
            <a:r>
              <a:rPr lang="en-US" dirty="0" smtClean="0"/>
              <a:t>)</a:t>
            </a:r>
          </a:p>
          <a:p>
            <a:pPr marL="137160" indent="0">
              <a:buNone/>
            </a:pPr>
            <a:r>
              <a:rPr lang="en-US" dirty="0" smtClean="0"/>
              <a:t>2. Let </a:t>
            </a:r>
            <a:r>
              <a:rPr lang="en-US" i="1" dirty="0" smtClean="0"/>
              <a:t>u </a:t>
            </a:r>
            <a:r>
              <a:rPr lang="en-US" dirty="0" smtClean="0"/>
              <a:t>and</a:t>
            </a:r>
            <a:r>
              <a:rPr lang="en-US" i="1" dirty="0" smtClean="0"/>
              <a:t> v </a:t>
            </a:r>
            <a:r>
              <a:rPr lang="en-US" dirty="0" smtClean="0"/>
              <a:t>be nonzero vectors in 3-space, and let </a:t>
            </a:r>
            <a:r>
              <a:rPr lang="el-GR" i="1" dirty="0" smtClean="0">
                <a:latin typeface="Times New Roman"/>
                <a:cs typeface="Times New Roman"/>
              </a:rPr>
              <a:t>θ</a:t>
            </a:r>
            <a:r>
              <a:rPr lang="en-US" dirty="0" smtClean="0">
                <a:latin typeface="Times New Roman"/>
                <a:cs typeface="Times New Roman"/>
              </a:rPr>
              <a:t> be the angle between these vectors when they are positioned so their initial points coincide.</a:t>
            </a:r>
          </a:p>
          <a:p>
            <a:pPr marL="137160" indent="0">
              <a:buNone/>
            </a:pPr>
            <a:r>
              <a:rPr lang="en-US" dirty="0" smtClean="0">
                <a:latin typeface="Times New Roman"/>
                <a:cs typeface="Times New Roman"/>
              </a:rPr>
              <a:t>a) </a:t>
            </a:r>
            <a:r>
              <a:rPr lang="en-US" i="1" dirty="0" err="1" smtClean="0">
                <a:latin typeface="Times New Roman"/>
                <a:cs typeface="Times New Roman"/>
              </a:rPr>
              <a:t>ǁu</a:t>
            </a:r>
            <a:r>
              <a:rPr lang="en-US" i="1" dirty="0" smtClean="0">
                <a:latin typeface="Times New Roman"/>
                <a:cs typeface="Times New Roman"/>
              </a:rPr>
              <a:t> x </a:t>
            </a:r>
            <a:r>
              <a:rPr lang="en-US" i="1" dirty="0" err="1" smtClean="0">
                <a:latin typeface="Times New Roman"/>
                <a:cs typeface="Times New Roman"/>
              </a:rPr>
              <a:t>vǁ</a:t>
            </a:r>
            <a:r>
              <a:rPr lang="en-US" i="1" dirty="0" smtClean="0">
                <a:latin typeface="Times New Roman"/>
                <a:cs typeface="Times New Roman"/>
              </a:rPr>
              <a:t> = </a:t>
            </a:r>
            <a:r>
              <a:rPr lang="en-US" i="1" dirty="0" err="1" smtClean="0">
                <a:latin typeface="Times New Roman"/>
                <a:cs typeface="Times New Roman"/>
              </a:rPr>
              <a:t>ǁuǁ</a:t>
            </a:r>
            <a:r>
              <a:rPr lang="en-US" i="1" dirty="0" smtClean="0">
                <a:latin typeface="Times New Roman"/>
                <a:cs typeface="Times New Roman"/>
              </a:rPr>
              <a:t>  </a:t>
            </a:r>
            <a:r>
              <a:rPr lang="en-US" i="1" dirty="0" err="1" smtClean="0">
                <a:latin typeface="Times New Roman"/>
                <a:cs typeface="Times New Roman"/>
              </a:rPr>
              <a:t>ǁvǁ</a:t>
            </a:r>
            <a:r>
              <a:rPr lang="en-US" i="1" dirty="0" smtClean="0">
                <a:latin typeface="Times New Roman"/>
                <a:cs typeface="Times New Roman"/>
              </a:rPr>
              <a:t> sin</a:t>
            </a:r>
            <a:r>
              <a:rPr lang="el-GR" i="1" dirty="0" smtClean="0">
                <a:latin typeface="Times New Roman"/>
                <a:cs typeface="Times New Roman"/>
              </a:rPr>
              <a:t>θ</a:t>
            </a:r>
            <a:endParaRPr lang="en-US" i="1" dirty="0" smtClean="0">
              <a:latin typeface="Times New Roman"/>
              <a:cs typeface="Times New Roman"/>
            </a:endParaRPr>
          </a:p>
          <a:p>
            <a:pPr marL="137160" indent="0">
              <a:buNone/>
            </a:pPr>
            <a:r>
              <a:rPr lang="en-US" dirty="0" smtClean="0"/>
              <a:t>b) The area </a:t>
            </a:r>
            <a:r>
              <a:rPr lang="en-US" i="1" dirty="0" smtClean="0"/>
              <a:t>A </a:t>
            </a:r>
            <a:r>
              <a:rPr lang="en-US" dirty="0" smtClean="0"/>
              <a:t>of a parallelogram that has </a:t>
            </a:r>
            <a:r>
              <a:rPr lang="en-US" i="1" dirty="0" smtClean="0"/>
              <a:t>u </a:t>
            </a:r>
            <a:r>
              <a:rPr lang="en-US" dirty="0" smtClean="0"/>
              <a:t>and</a:t>
            </a:r>
            <a:r>
              <a:rPr lang="en-US" i="1" dirty="0" smtClean="0"/>
              <a:t> v </a:t>
            </a:r>
            <a:r>
              <a:rPr lang="en-US" dirty="0" smtClean="0"/>
              <a:t>as adjacent sides is </a:t>
            </a:r>
          </a:p>
          <a:p>
            <a:pPr marL="137160" indent="0">
              <a:buNone/>
            </a:pPr>
            <a:r>
              <a:rPr lang="en-US" dirty="0"/>
              <a:t>	</a:t>
            </a:r>
            <a:r>
              <a:rPr lang="en-US" dirty="0" smtClean="0"/>
              <a:t>	</a:t>
            </a:r>
            <a:r>
              <a:rPr lang="en-US" i="1" dirty="0" smtClean="0"/>
              <a:t>A = </a:t>
            </a:r>
            <a:r>
              <a:rPr lang="en-US" i="1" dirty="0" smtClean="0">
                <a:latin typeface="Times New Roman"/>
                <a:cs typeface="Times New Roman"/>
              </a:rPr>
              <a:t>ǁ u x v ǁ</a:t>
            </a:r>
            <a:endParaRPr lang="en-US" i="1" dirty="0"/>
          </a:p>
          <a:p>
            <a:pPr marL="137160" indent="0">
              <a:buNone/>
            </a:pPr>
            <a:r>
              <a:rPr lang="en-US" dirty="0" smtClean="0"/>
              <a:t>c) u x v = 0 if and only if </a:t>
            </a:r>
            <a:r>
              <a:rPr lang="en-US" i="1" dirty="0" smtClean="0"/>
              <a:t>u </a:t>
            </a:r>
            <a:r>
              <a:rPr lang="en-US" dirty="0" smtClean="0"/>
              <a:t>and</a:t>
            </a:r>
            <a:r>
              <a:rPr lang="en-US" i="1" dirty="0" smtClean="0"/>
              <a:t> v </a:t>
            </a:r>
            <a:r>
              <a:rPr lang="en-US" dirty="0" smtClean="0"/>
              <a:t>are parallel vectors, that is, if and only if they are scalar multiples of one another.	   </a:t>
            </a:r>
            <a:endParaRPr lang="en-US" dirty="0"/>
          </a:p>
        </p:txBody>
      </p:sp>
    </p:spTree>
    <p:extLst>
      <p:ext uri="{BB962C8B-B14F-4D97-AF65-F5344CB8AC3E}">
        <p14:creationId xmlns:p14="http://schemas.microsoft.com/office/powerpoint/2010/main" val="12071660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Scalar Triple Products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137160" indent="0">
                  <a:buNone/>
                </a:pPr>
                <a:r>
                  <a:rPr lang="en-US" dirty="0" smtClean="0"/>
                  <a:t>Definition:</a:t>
                </a:r>
              </a:p>
              <a:p>
                <a:pPr marL="137160" indent="0">
                  <a:buNone/>
                </a:pPr>
                <a:r>
                  <a:rPr lang="en-US" dirty="0" smtClean="0"/>
                  <a:t>If </a:t>
                </a:r>
                <a14:m>
                  <m:oMath xmlns:m="http://schemas.openxmlformats.org/officeDocument/2006/math">
                    <m:r>
                      <a:rPr lang="en-US" b="0" i="1" smtClean="0">
                        <a:latin typeface="Cambria Math"/>
                      </a:rPr>
                      <m:t>𝑢</m:t>
                    </m:r>
                    <m:r>
                      <a:rPr lang="en-US" b="0" i="1" smtClean="0">
                        <a:latin typeface="Cambria Math"/>
                      </a:rPr>
                      <m:t>= &lt;</m:t>
                    </m:r>
                    <m:sSub>
                      <m:sSubPr>
                        <m:ctrlPr>
                          <a:rPr lang="en-US" b="0" i="1" smtClean="0">
                            <a:latin typeface="Cambria Math"/>
                          </a:rPr>
                        </m:ctrlPr>
                      </m:sSubPr>
                      <m:e>
                        <m:r>
                          <a:rPr lang="en-US" b="0" i="1" smtClean="0">
                            <a:latin typeface="Cambria Math"/>
                          </a:rPr>
                          <m:t>𝑢</m:t>
                        </m:r>
                      </m:e>
                      <m:sub>
                        <m:r>
                          <a:rPr lang="en-US" b="0" i="1" smtClean="0">
                            <a:latin typeface="Cambria Math"/>
                          </a:rPr>
                          <m:t>1</m:t>
                        </m:r>
                      </m:sub>
                    </m:sSub>
                  </m:oMath>
                </a14:m>
                <a:r>
                  <a:rPr lang="en-US" dirty="0" smtClean="0"/>
                  <a:t>, </a:t>
                </a:r>
                <a14:m>
                  <m:oMath xmlns:m="http://schemas.openxmlformats.org/officeDocument/2006/math">
                    <m:sSub>
                      <m:sSubPr>
                        <m:ctrlPr>
                          <a:rPr lang="en-US" i="1" dirty="0" smtClean="0">
                            <a:latin typeface="Cambria Math"/>
                          </a:rPr>
                        </m:ctrlPr>
                      </m:sSubPr>
                      <m:e>
                        <m:r>
                          <a:rPr lang="en-US" b="0" i="1" dirty="0" smtClean="0">
                            <a:latin typeface="Cambria Math"/>
                          </a:rPr>
                          <m:t>𝑢</m:t>
                        </m:r>
                      </m:e>
                      <m:sub>
                        <m:r>
                          <a:rPr lang="en-US" b="0" i="1" dirty="0" smtClean="0">
                            <a:latin typeface="Cambria Math"/>
                          </a:rPr>
                          <m:t>2</m:t>
                        </m:r>
                      </m:sub>
                    </m:sSub>
                  </m:oMath>
                </a14:m>
                <a:r>
                  <a:rPr lang="en-US" dirty="0" smtClean="0"/>
                  <a:t>, </a:t>
                </a:r>
                <a14:m>
                  <m:oMath xmlns:m="http://schemas.openxmlformats.org/officeDocument/2006/math">
                    <m:sSub>
                      <m:sSubPr>
                        <m:ctrlPr>
                          <a:rPr lang="en-US" i="1" dirty="0" smtClean="0">
                            <a:latin typeface="Cambria Math"/>
                          </a:rPr>
                        </m:ctrlPr>
                      </m:sSubPr>
                      <m:e>
                        <m:r>
                          <a:rPr lang="en-US" b="0" i="1" dirty="0" smtClean="0">
                            <a:latin typeface="Cambria Math"/>
                          </a:rPr>
                          <m:t>𝑢</m:t>
                        </m:r>
                      </m:e>
                      <m:sub>
                        <m:r>
                          <a:rPr lang="en-US" b="0" i="1" dirty="0" smtClean="0">
                            <a:latin typeface="Cambria Math"/>
                          </a:rPr>
                          <m:t>3</m:t>
                        </m:r>
                      </m:sub>
                    </m:sSub>
                  </m:oMath>
                </a14:m>
                <a:r>
                  <a:rPr lang="en-US" dirty="0" smtClean="0"/>
                  <a:t> &gt;, </a:t>
                </a:r>
                <a14:m>
                  <m:oMath xmlns:m="http://schemas.openxmlformats.org/officeDocument/2006/math">
                    <m:r>
                      <a:rPr lang="en-US" b="0" i="1" smtClean="0">
                        <a:latin typeface="Cambria Math"/>
                      </a:rPr>
                      <m:t>𝑣</m:t>
                    </m:r>
                    <m:r>
                      <a:rPr lang="en-US" i="1">
                        <a:latin typeface="Cambria Math"/>
                      </a:rPr>
                      <m:t>= &lt;</m:t>
                    </m:r>
                    <m:sSub>
                      <m:sSubPr>
                        <m:ctrlPr>
                          <a:rPr lang="en-US" i="1">
                            <a:latin typeface="Cambria Math"/>
                          </a:rPr>
                        </m:ctrlPr>
                      </m:sSubPr>
                      <m:e>
                        <m:r>
                          <a:rPr lang="en-US" b="0" i="1" smtClean="0">
                            <a:latin typeface="Cambria Math"/>
                          </a:rPr>
                          <m:t>𝑣</m:t>
                        </m:r>
                      </m:e>
                      <m:sub>
                        <m:r>
                          <a:rPr lang="en-US" i="1">
                            <a:latin typeface="Cambria Math"/>
                          </a:rPr>
                          <m:t>1</m:t>
                        </m:r>
                      </m:sub>
                    </m:sSub>
                  </m:oMath>
                </a14:m>
                <a:r>
                  <a:rPr lang="en-US" dirty="0"/>
                  <a:t>, </a:t>
                </a:r>
                <a14:m>
                  <m:oMath xmlns:m="http://schemas.openxmlformats.org/officeDocument/2006/math">
                    <m:sSub>
                      <m:sSubPr>
                        <m:ctrlPr>
                          <a:rPr lang="en-US" i="1" dirty="0">
                            <a:latin typeface="Cambria Math"/>
                          </a:rPr>
                        </m:ctrlPr>
                      </m:sSubPr>
                      <m:e>
                        <m:r>
                          <a:rPr lang="en-US" b="0" i="1" dirty="0" smtClean="0">
                            <a:latin typeface="Cambria Math"/>
                          </a:rPr>
                          <m:t>𝑣</m:t>
                        </m:r>
                      </m:e>
                      <m:sub>
                        <m:r>
                          <a:rPr lang="en-US" i="1" dirty="0">
                            <a:latin typeface="Cambria Math"/>
                          </a:rPr>
                          <m:t>2</m:t>
                        </m:r>
                      </m:sub>
                    </m:sSub>
                  </m:oMath>
                </a14:m>
                <a:r>
                  <a:rPr lang="en-US" dirty="0"/>
                  <a:t>, </a:t>
                </a:r>
                <a14:m>
                  <m:oMath xmlns:m="http://schemas.openxmlformats.org/officeDocument/2006/math">
                    <m:sSub>
                      <m:sSubPr>
                        <m:ctrlPr>
                          <a:rPr lang="en-US" i="1" dirty="0">
                            <a:latin typeface="Cambria Math"/>
                          </a:rPr>
                        </m:ctrlPr>
                      </m:sSubPr>
                      <m:e>
                        <m:r>
                          <a:rPr lang="en-US" b="0" i="1" dirty="0" smtClean="0">
                            <a:latin typeface="Cambria Math"/>
                          </a:rPr>
                          <m:t>𝑣</m:t>
                        </m:r>
                      </m:e>
                      <m:sub>
                        <m:r>
                          <a:rPr lang="en-US" i="1" dirty="0">
                            <a:latin typeface="Cambria Math"/>
                          </a:rPr>
                          <m:t>3</m:t>
                        </m:r>
                      </m:sub>
                    </m:sSub>
                  </m:oMath>
                </a14:m>
                <a:r>
                  <a:rPr lang="en-US" dirty="0"/>
                  <a:t> </a:t>
                </a:r>
                <a:r>
                  <a:rPr lang="en-US" dirty="0" smtClean="0"/>
                  <a:t>&gt;, and </a:t>
                </a:r>
                <a14:m>
                  <m:oMath xmlns:m="http://schemas.openxmlformats.org/officeDocument/2006/math">
                    <m:r>
                      <a:rPr lang="en-US" i="1">
                        <a:latin typeface="Cambria Math"/>
                      </a:rPr>
                      <m:t>𝑢</m:t>
                    </m:r>
                    <m:r>
                      <a:rPr lang="en-US" i="1">
                        <a:latin typeface="Cambria Math"/>
                      </a:rPr>
                      <m:t>= &lt;</m:t>
                    </m:r>
                    <m:sSub>
                      <m:sSubPr>
                        <m:ctrlPr>
                          <a:rPr lang="en-US" i="1">
                            <a:latin typeface="Cambria Math"/>
                          </a:rPr>
                        </m:ctrlPr>
                      </m:sSubPr>
                      <m:e>
                        <m:r>
                          <a:rPr lang="en-US" i="1">
                            <a:latin typeface="Cambria Math"/>
                          </a:rPr>
                          <m:t>𝑢</m:t>
                        </m:r>
                      </m:e>
                      <m:sub>
                        <m:r>
                          <a:rPr lang="en-US" i="1">
                            <a:latin typeface="Cambria Math"/>
                          </a:rPr>
                          <m:t>1</m:t>
                        </m:r>
                      </m:sub>
                    </m:sSub>
                  </m:oMath>
                </a14:m>
                <a:r>
                  <a:rPr lang="en-US" dirty="0"/>
                  <a:t>, </a:t>
                </a:r>
                <a14:m>
                  <m:oMath xmlns:m="http://schemas.openxmlformats.org/officeDocument/2006/math">
                    <m:sSub>
                      <m:sSubPr>
                        <m:ctrlPr>
                          <a:rPr lang="en-US" i="1" dirty="0">
                            <a:latin typeface="Cambria Math"/>
                          </a:rPr>
                        </m:ctrlPr>
                      </m:sSubPr>
                      <m:e>
                        <m:r>
                          <a:rPr lang="en-US" i="1" dirty="0">
                            <a:latin typeface="Cambria Math"/>
                          </a:rPr>
                          <m:t>𝑢</m:t>
                        </m:r>
                      </m:e>
                      <m:sub>
                        <m:r>
                          <a:rPr lang="en-US" i="1" dirty="0">
                            <a:latin typeface="Cambria Math"/>
                          </a:rPr>
                          <m:t>2</m:t>
                        </m:r>
                      </m:sub>
                    </m:sSub>
                  </m:oMath>
                </a14:m>
                <a:r>
                  <a:rPr lang="en-US" dirty="0"/>
                  <a:t>, </a:t>
                </a:r>
                <a14:m>
                  <m:oMath xmlns:m="http://schemas.openxmlformats.org/officeDocument/2006/math">
                    <m:sSub>
                      <m:sSubPr>
                        <m:ctrlPr>
                          <a:rPr lang="en-US" i="1" dirty="0">
                            <a:latin typeface="Cambria Math"/>
                          </a:rPr>
                        </m:ctrlPr>
                      </m:sSubPr>
                      <m:e>
                        <m:r>
                          <a:rPr lang="en-US" i="1" dirty="0">
                            <a:latin typeface="Cambria Math"/>
                          </a:rPr>
                          <m:t>𝑢</m:t>
                        </m:r>
                      </m:e>
                      <m:sub>
                        <m:r>
                          <a:rPr lang="en-US" i="1" dirty="0">
                            <a:latin typeface="Cambria Math"/>
                          </a:rPr>
                          <m:t>3</m:t>
                        </m:r>
                      </m:sub>
                    </m:sSub>
                  </m:oMath>
                </a14:m>
                <a:r>
                  <a:rPr lang="en-US" dirty="0"/>
                  <a:t> </a:t>
                </a:r>
                <a:r>
                  <a:rPr lang="en-US" dirty="0" smtClean="0"/>
                  <a:t>&gt; are vectors in 3-space, then the number</a:t>
                </a:r>
              </a:p>
              <a:p>
                <a:pPr marL="137160" indent="0">
                  <a:buNone/>
                </a:pPr>
                <a:r>
                  <a:rPr lang="en-US" dirty="0"/>
                  <a:t>	</a:t>
                </a:r>
                <a:r>
                  <a:rPr lang="en-US" dirty="0" smtClean="0"/>
                  <a:t>		</a:t>
                </a:r>
                <a14:m>
                  <m:oMath xmlns:m="http://schemas.openxmlformats.org/officeDocument/2006/math">
                    <m:r>
                      <a:rPr lang="en-US" b="0" i="1" smtClean="0">
                        <a:latin typeface="Cambria Math"/>
                      </a:rPr>
                      <m:t>𝑢</m:t>
                    </m:r>
                    <m:r>
                      <a:rPr lang="en-US" b="0" i="1" smtClean="0">
                        <a:latin typeface="Cambria Math"/>
                      </a:rPr>
                      <m:t> .  (</m:t>
                    </m:r>
                    <m:r>
                      <a:rPr lang="en-US" b="0" i="1" smtClean="0">
                        <a:latin typeface="Cambria Math"/>
                      </a:rPr>
                      <m:t>𝑣</m:t>
                    </m:r>
                    <m:r>
                      <a:rPr lang="en-US" b="0" i="1" smtClean="0">
                        <a:latin typeface="Cambria Math"/>
                      </a:rPr>
                      <m:t> </m:t>
                    </m:r>
                    <m:r>
                      <a:rPr lang="en-US" b="0" i="1" smtClean="0">
                        <a:latin typeface="Cambria Math"/>
                      </a:rPr>
                      <m:t>𝑥</m:t>
                    </m:r>
                    <m:r>
                      <a:rPr lang="en-US" b="0" i="1" smtClean="0">
                        <a:latin typeface="Cambria Math"/>
                      </a:rPr>
                      <m:t> </m:t>
                    </m:r>
                    <m:r>
                      <a:rPr lang="en-US" b="0" i="1" smtClean="0">
                        <a:latin typeface="Cambria Math"/>
                      </a:rPr>
                      <m:t>𝑤</m:t>
                    </m:r>
                    <m:r>
                      <a:rPr lang="en-US" b="0" i="1" smtClean="0">
                        <a:latin typeface="Cambria Math"/>
                      </a:rPr>
                      <m:t> )</m:t>
                    </m:r>
                  </m:oMath>
                </a14:m>
                <a:endParaRPr lang="en-US" dirty="0" smtClean="0"/>
              </a:p>
              <a:p>
                <a:pPr marL="137160" indent="0">
                  <a:buNone/>
                </a:pPr>
                <a:r>
                  <a:rPr lang="en-US" dirty="0"/>
                  <a:t>i</a:t>
                </a:r>
                <a:r>
                  <a:rPr lang="en-US" dirty="0" smtClean="0"/>
                  <a:t>s called the scalar triple product of </a:t>
                </a:r>
                <a14:m>
                  <m:oMath xmlns:m="http://schemas.openxmlformats.org/officeDocument/2006/math">
                    <m:r>
                      <a:rPr lang="en-US" b="0" i="1" smtClean="0">
                        <a:latin typeface="Cambria Math"/>
                      </a:rPr>
                      <m:t> </m:t>
                    </m:r>
                    <m:r>
                      <a:rPr lang="en-US" b="0" i="1" smtClean="0">
                        <a:latin typeface="Cambria Math"/>
                      </a:rPr>
                      <m:t>𝑢</m:t>
                    </m:r>
                    <m:r>
                      <a:rPr lang="en-US" b="0" i="1" smtClean="0">
                        <a:latin typeface="Cambria Math"/>
                      </a:rPr>
                      <m:t>, </m:t>
                    </m:r>
                    <m:r>
                      <a:rPr lang="en-US" b="0" i="1" smtClean="0">
                        <a:latin typeface="Cambria Math"/>
                      </a:rPr>
                      <m:t>𝑣</m:t>
                    </m:r>
                    <m:r>
                      <a:rPr lang="en-US" b="0" i="1" smtClean="0">
                        <a:latin typeface="Cambria Math"/>
                      </a:rPr>
                      <m:t> </m:t>
                    </m:r>
                    <m:r>
                      <m:rPr>
                        <m:sty m:val="p"/>
                      </m:rPr>
                      <a:rPr lang="en-US" b="0" i="0" smtClean="0">
                        <a:latin typeface="Cambria Math"/>
                      </a:rPr>
                      <m:t>and</m:t>
                    </m:r>
                    <m:r>
                      <a:rPr lang="en-US" b="0" i="0" smtClean="0">
                        <a:latin typeface="Cambria Math"/>
                      </a:rPr>
                      <m:t> </m:t>
                    </m:r>
                    <m:r>
                      <a:rPr lang="en-US" b="0" i="1" smtClean="0">
                        <a:latin typeface="Cambria Math"/>
                      </a:rPr>
                      <m:t>𝑤</m:t>
                    </m:r>
                  </m:oMath>
                </a14:m>
                <a:r>
                  <a:rPr lang="en-US" dirty="0" smtClean="0"/>
                  <a:t>.</a:t>
                </a:r>
              </a:p>
              <a:p>
                <a:pPr marL="137160" indent="0">
                  <a:buNone/>
                </a:pPr>
                <a:endParaRPr lang="en-US" dirty="0"/>
              </a:p>
              <a:p>
                <a:pPr marL="137160" indent="0">
                  <a:buNone/>
                </a:pPr>
                <a:r>
                  <a:rPr lang="en-US" dirty="0" smtClean="0"/>
                  <a:t>		</a:t>
                </a:r>
                <a14:m>
                  <m:oMath xmlns:m="http://schemas.openxmlformats.org/officeDocument/2006/math">
                    <m:r>
                      <a:rPr lang="en-US" b="0" i="1" smtClean="0">
                        <a:latin typeface="Cambria Math"/>
                      </a:rPr>
                      <m:t>𝑢</m:t>
                    </m:r>
                    <m:r>
                      <a:rPr lang="en-US" b="0" i="1" smtClean="0">
                        <a:latin typeface="Cambria Math"/>
                      </a:rPr>
                      <m:t> . </m:t>
                    </m:r>
                    <m:d>
                      <m:dPr>
                        <m:ctrlPr>
                          <a:rPr lang="en-US" b="0" i="1" smtClean="0">
                            <a:latin typeface="Cambria Math"/>
                          </a:rPr>
                        </m:ctrlPr>
                      </m:dPr>
                      <m:e>
                        <m:r>
                          <a:rPr lang="en-US" b="0" i="1" smtClean="0">
                            <a:latin typeface="Cambria Math"/>
                          </a:rPr>
                          <m:t>𝑣</m:t>
                        </m:r>
                        <m:r>
                          <a:rPr lang="en-US" b="0" i="1" smtClean="0">
                            <a:latin typeface="Cambria Math"/>
                          </a:rPr>
                          <m:t> </m:t>
                        </m:r>
                        <m:r>
                          <a:rPr lang="en-US" b="0" i="1" smtClean="0">
                            <a:latin typeface="Cambria Math"/>
                          </a:rPr>
                          <m:t>𝑥</m:t>
                        </m:r>
                        <m:r>
                          <a:rPr lang="en-US" b="0" i="1" smtClean="0">
                            <a:latin typeface="Cambria Math"/>
                          </a:rPr>
                          <m:t> </m:t>
                        </m:r>
                        <m:r>
                          <a:rPr lang="en-US" b="0" i="1" smtClean="0">
                            <a:latin typeface="Cambria Math"/>
                          </a:rPr>
                          <m:t>𝑤</m:t>
                        </m:r>
                        <m:r>
                          <a:rPr lang="en-US" b="0" i="1" smtClean="0">
                            <a:latin typeface="Cambria Math"/>
                          </a:rPr>
                          <m:t> </m:t>
                        </m:r>
                      </m:e>
                    </m:d>
                    <m:r>
                      <a:rPr lang="en-US" b="0" i="1" smtClean="0">
                        <a:latin typeface="Cambria Math"/>
                      </a:rPr>
                      <m:t>= </m:t>
                    </m:r>
                    <m:m>
                      <m:mPr>
                        <m:mcs>
                          <m:mc>
                            <m:mcPr>
                              <m:count m:val="3"/>
                              <m:mcJc m:val="center"/>
                            </m:mcPr>
                          </m:mc>
                        </m:mcs>
                        <m:ctrlPr>
                          <a:rPr lang="en-US" b="0" i="1" smtClean="0">
                            <a:latin typeface="Cambria Math"/>
                          </a:rPr>
                        </m:ctrlPr>
                      </m:mPr>
                      <m:mr>
                        <m:e>
                          <m:sSub>
                            <m:sSubPr>
                              <m:ctrlPr>
                                <a:rPr lang="en-US" b="0" i="1" smtClean="0">
                                  <a:latin typeface="Cambria Math"/>
                                </a:rPr>
                              </m:ctrlPr>
                            </m:sSubPr>
                            <m:e>
                              <m:r>
                                <a:rPr lang="en-US" b="0" i="1" smtClean="0">
                                  <a:latin typeface="Cambria Math"/>
                                </a:rPr>
                                <m:t>𝑢</m:t>
                              </m:r>
                            </m:e>
                            <m:sub>
                              <m:r>
                                <a:rPr lang="en-US" b="0" i="1" smtClean="0">
                                  <a:latin typeface="Cambria Math"/>
                                </a:rPr>
                                <m:t>1</m:t>
                              </m:r>
                            </m:sub>
                          </m:sSub>
                        </m:e>
                        <m:e>
                          <m:sSub>
                            <m:sSubPr>
                              <m:ctrlPr>
                                <a:rPr lang="en-US" b="0" i="1" smtClean="0">
                                  <a:latin typeface="Cambria Math"/>
                                </a:rPr>
                              </m:ctrlPr>
                            </m:sSubPr>
                            <m:e>
                              <m:r>
                                <a:rPr lang="en-US" b="0" i="1" smtClean="0">
                                  <a:latin typeface="Cambria Math"/>
                                </a:rPr>
                                <m:t>𝑢</m:t>
                              </m:r>
                            </m:e>
                            <m:sub>
                              <m:r>
                                <a:rPr lang="en-US" b="0" i="1" smtClean="0">
                                  <a:latin typeface="Cambria Math"/>
                                </a:rPr>
                                <m:t>2</m:t>
                              </m:r>
                            </m:sub>
                          </m:sSub>
                        </m:e>
                        <m:e>
                          <m:sSub>
                            <m:sSubPr>
                              <m:ctrlPr>
                                <a:rPr lang="en-US" b="0" i="1" smtClean="0">
                                  <a:latin typeface="Cambria Math"/>
                                </a:rPr>
                              </m:ctrlPr>
                            </m:sSubPr>
                            <m:e>
                              <m:r>
                                <a:rPr lang="en-US" b="0" i="1" smtClean="0">
                                  <a:latin typeface="Cambria Math"/>
                                </a:rPr>
                                <m:t>𝑢</m:t>
                              </m:r>
                            </m:e>
                            <m:sub>
                              <m:r>
                                <a:rPr lang="en-US" b="0" i="1" smtClean="0">
                                  <a:latin typeface="Cambria Math"/>
                                </a:rPr>
                                <m:t>3</m:t>
                              </m:r>
                            </m:sub>
                          </m:sSub>
                        </m:e>
                      </m:mr>
                      <m:mr>
                        <m:e>
                          <m:sSub>
                            <m:sSubPr>
                              <m:ctrlPr>
                                <a:rPr lang="en-US" b="0" i="1" smtClean="0">
                                  <a:latin typeface="Cambria Math"/>
                                </a:rPr>
                              </m:ctrlPr>
                            </m:sSubPr>
                            <m:e>
                              <m:r>
                                <a:rPr lang="en-US" b="0" i="1" smtClean="0">
                                  <a:latin typeface="Cambria Math"/>
                                </a:rPr>
                                <m:t>𝑣</m:t>
                              </m:r>
                            </m:e>
                            <m:sub>
                              <m:r>
                                <a:rPr lang="en-US" b="0" i="1" smtClean="0">
                                  <a:latin typeface="Cambria Math"/>
                                </a:rPr>
                                <m:t>1</m:t>
                              </m:r>
                            </m:sub>
                          </m:sSub>
                        </m:e>
                        <m:e>
                          <m:sSub>
                            <m:sSubPr>
                              <m:ctrlPr>
                                <a:rPr lang="en-US" b="0" i="1" smtClean="0">
                                  <a:latin typeface="Cambria Math"/>
                                </a:rPr>
                              </m:ctrlPr>
                            </m:sSubPr>
                            <m:e>
                              <m:r>
                                <a:rPr lang="en-US" b="0" i="1" smtClean="0">
                                  <a:latin typeface="Cambria Math"/>
                                </a:rPr>
                                <m:t>𝑣</m:t>
                              </m:r>
                            </m:e>
                            <m:sub>
                              <m:r>
                                <a:rPr lang="en-US" b="0" i="1" smtClean="0">
                                  <a:latin typeface="Cambria Math"/>
                                </a:rPr>
                                <m:t>2</m:t>
                              </m:r>
                            </m:sub>
                          </m:sSub>
                        </m:e>
                        <m:e>
                          <m:sSub>
                            <m:sSubPr>
                              <m:ctrlPr>
                                <a:rPr lang="en-US" b="0" i="1" smtClean="0">
                                  <a:latin typeface="Cambria Math"/>
                                </a:rPr>
                              </m:ctrlPr>
                            </m:sSubPr>
                            <m:e>
                              <m:r>
                                <a:rPr lang="en-US" b="0" i="1" smtClean="0">
                                  <a:latin typeface="Cambria Math"/>
                                </a:rPr>
                                <m:t>𝑣</m:t>
                              </m:r>
                            </m:e>
                            <m:sub>
                              <m:r>
                                <a:rPr lang="en-US" b="0" i="1" smtClean="0">
                                  <a:latin typeface="Cambria Math"/>
                                </a:rPr>
                                <m:t>3</m:t>
                              </m:r>
                            </m:sub>
                          </m:sSub>
                        </m:e>
                      </m:mr>
                      <m:mr>
                        <m:e>
                          <m:sSub>
                            <m:sSubPr>
                              <m:ctrlPr>
                                <a:rPr lang="en-US" b="0" i="1" smtClean="0">
                                  <a:latin typeface="Cambria Math"/>
                                </a:rPr>
                              </m:ctrlPr>
                            </m:sSubPr>
                            <m:e>
                              <m:r>
                                <a:rPr lang="en-US" b="0" i="1" smtClean="0">
                                  <a:latin typeface="Cambria Math"/>
                                </a:rPr>
                                <m:t>𝑤</m:t>
                              </m:r>
                            </m:e>
                            <m:sub>
                              <m:r>
                                <a:rPr lang="en-US" b="0" i="1" smtClean="0">
                                  <a:latin typeface="Cambria Math"/>
                                </a:rPr>
                                <m:t>1</m:t>
                              </m:r>
                            </m:sub>
                          </m:sSub>
                        </m:e>
                        <m:e>
                          <m:sSub>
                            <m:sSubPr>
                              <m:ctrlPr>
                                <a:rPr lang="en-US" b="0" i="1" smtClean="0">
                                  <a:latin typeface="Cambria Math"/>
                                </a:rPr>
                              </m:ctrlPr>
                            </m:sSubPr>
                            <m:e>
                              <m:r>
                                <a:rPr lang="en-US" b="0" i="1" smtClean="0">
                                  <a:latin typeface="Cambria Math"/>
                                </a:rPr>
                                <m:t>𝑤</m:t>
                              </m:r>
                            </m:e>
                            <m:sub>
                              <m:r>
                                <a:rPr lang="en-US" b="0" i="1" smtClean="0">
                                  <a:latin typeface="Cambria Math"/>
                                </a:rPr>
                                <m:t>2</m:t>
                              </m:r>
                            </m:sub>
                          </m:sSub>
                        </m:e>
                        <m:e>
                          <m:sSub>
                            <m:sSubPr>
                              <m:ctrlPr>
                                <a:rPr lang="en-US" b="0" i="1" smtClean="0">
                                  <a:latin typeface="Cambria Math"/>
                                </a:rPr>
                              </m:ctrlPr>
                            </m:sSubPr>
                            <m:e>
                              <m:r>
                                <a:rPr lang="en-US" b="0" i="1" smtClean="0">
                                  <a:latin typeface="Cambria Math"/>
                                </a:rPr>
                                <m:t>𝑤</m:t>
                              </m:r>
                            </m:e>
                            <m:sub>
                              <m:r>
                                <a:rPr lang="en-US" b="0" i="1" smtClean="0">
                                  <a:latin typeface="Cambria Math"/>
                                </a:rPr>
                                <m:t>3</m:t>
                              </m:r>
                            </m:sub>
                          </m:sSub>
                        </m:e>
                      </m:mr>
                    </m:m>
                  </m:oMath>
                </a14:m>
                <a:endParaRPr lang="en-US" dirty="0" smtClean="0"/>
              </a:p>
              <a:p>
                <a:pPr marL="137160" indent="0">
                  <a:buNone/>
                </a:pPr>
                <a:endParaRPr lang="en-US" dirty="0"/>
              </a:p>
              <a:p>
                <a:pPr marL="13716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2202"/>
                </a:stretch>
              </a:blipFill>
            </p:spPr>
            <p:txBody>
              <a:bodyPr/>
              <a:lstStyle/>
              <a:p>
                <a:r>
                  <a:rPr lang="en-US">
                    <a:noFill/>
                  </a:rPr>
                  <a:t> </a:t>
                </a:r>
              </a:p>
            </p:txBody>
          </p:sp>
        </mc:Fallback>
      </mc:AlternateContent>
    </p:spTree>
    <p:extLst>
      <p:ext uri="{BB962C8B-B14F-4D97-AF65-F5344CB8AC3E}">
        <p14:creationId xmlns:p14="http://schemas.microsoft.com/office/powerpoint/2010/main" val="7446760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Scalar Triple Product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pPr marL="137160" indent="0">
                  <a:buNone/>
                </a:pPr>
                <a:r>
                  <a:rPr lang="en-US" dirty="0" smtClean="0"/>
                  <a:t>Geometric Properties:</a:t>
                </a:r>
              </a:p>
              <a:p>
                <a:pPr marL="137160" indent="0">
                  <a:buNone/>
                </a:pPr>
                <a:r>
                  <a:rPr lang="en-US" dirty="0" smtClean="0"/>
                  <a:t>If  </a:t>
                </a:r>
                <a14:m>
                  <m:oMath xmlns:m="http://schemas.openxmlformats.org/officeDocument/2006/math">
                    <m:r>
                      <a:rPr lang="en-US" b="0" i="1" smtClean="0">
                        <a:latin typeface="Cambria Math"/>
                      </a:rPr>
                      <m:t>𝑢</m:t>
                    </m:r>
                    <m:r>
                      <a:rPr lang="en-US" b="0" i="1" smtClean="0">
                        <a:latin typeface="Cambria Math"/>
                      </a:rPr>
                      <m:t>, </m:t>
                    </m:r>
                    <m:r>
                      <a:rPr lang="en-US" b="0" i="1" smtClean="0">
                        <a:latin typeface="Cambria Math"/>
                      </a:rPr>
                      <m:t>𝑣</m:t>
                    </m:r>
                    <m:r>
                      <a:rPr lang="en-US" b="0" i="1" smtClean="0">
                        <a:latin typeface="Cambria Math"/>
                      </a:rPr>
                      <m:t> </m:t>
                    </m:r>
                    <m:r>
                      <m:rPr>
                        <m:sty m:val="p"/>
                      </m:rPr>
                      <a:rPr lang="en-US" b="0" i="0" smtClean="0">
                        <a:latin typeface="Cambria Math"/>
                      </a:rPr>
                      <m:t>and</m:t>
                    </m:r>
                    <m:r>
                      <a:rPr lang="en-US" b="0" i="0" smtClean="0">
                        <a:latin typeface="Cambria Math"/>
                      </a:rPr>
                      <m:t> </m:t>
                    </m:r>
                    <m:r>
                      <a:rPr lang="en-US" b="0" i="1" smtClean="0">
                        <a:latin typeface="Cambria Math"/>
                      </a:rPr>
                      <m:t>𝑤</m:t>
                    </m:r>
                  </m:oMath>
                </a14:m>
                <a:r>
                  <a:rPr lang="en-US" dirty="0" smtClean="0"/>
                  <a:t> are nonzero vectors in 3-space that are positioned so their initial points coincide, then these vectors form the adjacent sides of a parallelepiped.</a:t>
                </a:r>
              </a:p>
              <a:p>
                <a:pPr marL="137160" indent="0">
                  <a:buNone/>
                </a:pPr>
                <a:r>
                  <a:rPr lang="en-US" dirty="0" smtClean="0"/>
                  <a:t>Theorem: Let u</a:t>
                </a:r>
                <a:r>
                  <a:rPr lang="en-US" i="1" dirty="0" smtClean="0"/>
                  <a:t>, v and w </a:t>
                </a:r>
                <a:r>
                  <a:rPr lang="en-US" dirty="0" smtClean="0"/>
                  <a:t>be nonzero vectors in 3-space.</a:t>
                </a:r>
              </a:p>
              <a:p>
                <a:pPr marL="137160" indent="0">
                  <a:buNone/>
                </a:pPr>
                <a:r>
                  <a:rPr lang="en-US" dirty="0" smtClean="0"/>
                  <a:t>a) The volume V of the parallelepiped has u</a:t>
                </a:r>
                <a:r>
                  <a:rPr lang="en-US" i="1" dirty="0" smtClean="0"/>
                  <a:t>, v </a:t>
                </a:r>
                <a:r>
                  <a:rPr lang="en-US" dirty="0" smtClean="0"/>
                  <a:t>and </a:t>
                </a:r>
                <a:r>
                  <a:rPr lang="en-US" i="1" dirty="0" smtClean="0"/>
                  <a:t>w</a:t>
                </a:r>
                <a:r>
                  <a:rPr lang="en-US" dirty="0" smtClean="0"/>
                  <a:t> as adjacent sides is</a:t>
                </a:r>
              </a:p>
              <a:p>
                <a:pPr marL="137160" indent="0">
                  <a:buNone/>
                </a:pPr>
                <a:r>
                  <a:rPr lang="en-US" dirty="0"/>
                  <a:t>	</a:t>
                </a:r>
                <a:r>
                  <a:rPr lang="en-US" dirty="0" smtClean="0"/>
                  <a:t>	</a:t>
                </a:r>
                <a14:m>
                  <m:oMath xmlns:m="http://schemas.openxmlformats.org/officeDocument/2006/math">
                    <m:r>
                      <a:rPr lang="en-US" b="0" i="1" smtClean="0">
                        <a:latin typeface="Cambria Math"/>
                      </a:rPr>
                      <m:t>𝑉</m:t>
                    </m:r>
                    <m:r>
                      <a:rPr lang="en-US" b="0" i="1" smtClean="0">
                        <a:latin typeface="Cambria Math"/>
                      </a:rPr>
                      <m:t>=│</m:t>
                    </m:r>
                    <m:r>
                      <a:rPr lang="en-US" b="0" i="1" smtClean="0">
                        <a:latin typeface="Cambria Math"/>
                      </a:rPr>
                      <m:t>𝑢</m:t>
                    </m:r>
                    <m:r>
                      <a:rPr lang="en-US" b="0" i="1" smtClean="0">
                        <a:latin typeface="Cambria Math"/>
                      </a:rPr>
                      <m:t> . (</m:t>
                    </m:r>
                    <m:r>
                      <a:rPr lang="en-US" b="0" i="1" smtClean="0">
                        <a:latin typeface="Cambria Math"/>
                      </a:rPr>
                      <m:t>𝑣</m:t>
                    </m:r>
                    <m:r>
                      <a:rPr lang="en-US" b="0" i="1" smtClean="0">
                        <a:latin typeface="Cambria Math"/>
                      </a:rPr>
                      <m:t> </m:t>
                    </m:r>
                    <m:r>
                      <a:rPr lang="en-US" b="0" i="1" smtClean="0">
                        <a:latin typeface="Cambria Math"/>
                      </a:rPr>
                      <m:t>𝑥</m:t>
                    </m:r>
                    <m:r>
                      <a:rPr lang="en-US" b="0" i="1" smtClean="0">
                        <a:latin typeface="Cambria Math"/>
                      </a:rPr>
                      <m:t> </m:t>
                    </m:r>
                    <m:r>
                      <a:rPr lang="en-US" b="0" i="1" smtClean="0">
                        <a:latin typeface="Cambria Math"/>
                      </a:rPr>
                      <m:t>𝑤</m:t>
                    </m:r>
                    <m:r>
                      <a:rPr lang="en-US" b="0" i="1" smtClean="0">
                        <a:latin typeface="Cambria Math"/>
                      </a:rPr>
                      <m:t>)</m:t>
                    </m:r>
                  </m:oMath>
                </a14:m>
                <a:r>
                  <a:rPr lang="en-US" dirty="0" smtClean="0">
                    <a:latin typeface="Times New Roman"/>
                    <a:cs typeface="Times New Roman"/>
                  </a:rPr>
                  <a:t>│</a:t>
                </a:r>
              </a:p>
              <a:p>
                <a:pPr marL="137160" indent="0">
                  <a:buNone/>
                </a:pPr>
                <a:r>
                  <a:rPr lang="en-US" dirty="0" smtClean="0">
                    <a:latin typeface="Times New Roman"/>
                    <a:cs typeface="Times New Roman"/>
                  </a:rPr>
                  <a:t>b) </a:t>
                </a:r>
                <a:r>
                  <a:rPr lang="en-US" i="1" dirty="0">
                    <a:latin typeface="Times New Roman"/>
                    <a:cs typeface="Times New Roman"/>
                  </a:rPr>
                  <a:t>u</a:t>
                </a:r>
                <a:r>
                  <a:rPr lang="en-US" i="1" dirty="0" smtClean="0">
                    <a:latin typeface="Times New Roman"/>
                    <a:cs typeface="Times New Roman"/>
                  </a:rPr>
                  <a:t> . ( v x w ) = 0 </a:t>
                </a:r>
                <a:r>
                  <a:rPr lang="en-US" dirty="0" smtClean="0">
                    <a:latin typeface="Times New Roman"/>
                    <a:cs typeface="Times New Roman"/>
                  </a:rPr>
                  <a:t>if and only if </a:t>
                </a:r>
                <a:r>
                  <a:rPr lang="en-US" i="1" dirty="0" smtClean="0">
                    <a:latin typeface="Times New Roman"/>
                    <a:cs typeface="Times New Roman"/>
                  </a:rPr>
                  <a:t>u, v, and w </a:t>
                </a:r>
                <a:r>
                  <a:rPr lang="en-US" dirty="0" smtClean="0">
                    <a:latin typeface="Times New Roman"/>
                    <a:cs typeface="Times New Roman"/>
                  </a:rPr>
                  <a:t>lie in the same plane.</a:t>
                </a:r>
              </a:p>
              <a:p>
                <a:pPr marL="137160" indent="0">
                  <a:buNone/>
                </a:pPr>
                <a:r>
                  <a:rPr lang="en-US" dirty="0" smtClean="0">
                    <a:latin typeface="Times New Roman"/>
                    <a:cs typeface="Times New Roman"/>
                  </a:rPr>
                  <a:t>Algebraic Properties:</a:t>
                </a:r>
              </a:p>
              <a:p>
                <a:pPr marL="137160" indent="0">
                  <a:buNone/>
                </a:pPr>
                <a:r>
                  <a:rPr lang="en-US" dirty="0" smtClean="0">
                    <a:latin typeface="Times New Roman"/>
                    <a:cs typeface="Times New Roman"/>
                  </a:rPr>
                  <a:t>1. </a:t>
                </a:r>
                <a:r>
                  <a:rPr lang="en-US" i="1" dirty="0" smtClean="0">
                    <a:latin typeface="Times New Roman"/>
                    <a:cs typeface="Times New Roman"/>
                  </a:rPr>
                  <a:t>u . (v x w) = w. (u x v) =  v. (w x u)</a:t>
                </a:r>
              </a:p>
              <a:p>
                <a:pPr marL="137160" indent="0">
                  <a:buNone/>
                </a:pPr>
                <a:r>
                  <a:rPr lang="en-US" i="1" dirty="0" smtClean="0">
                    <a:latin typeface="Times New Roman"/>
                    <a:cs typeface="Times New Roman"/>
                  </a:rPr>
                  <a:t>2. u. (v x w) = (u x v) . w or </a:t>
                </a:r>
                <a:r>
                  <a:rPr lang="en-US" i="1" dirty="0" err="1" smtClean="0">
                    <a:latin typeface="Times New Roman"/>
                    <a:cs typeface="Times New Roman"/>
                  </a:rPr>
                  <a:t>u.v</a:t>
                </a:r>
                <a:r>
                  <a:rPr lang="en-US" i="1" dirty="0" smtClean="0">
                    <a:latin typeface="Times New Roman"/>
                    <a:cs typeface="Times New Roman"/>
                  </a:rPr>
                  <a:t> x w = u x v . w</a:t>
                </a:r>
              </a:p>
              <a:p>
                <a:pPr marL="13716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684" r="-815" b="-2461"/>
                </a:stretch>
              </a:blipFill>
            </p:spPr>
            <p:txBody>
              <a:bodyPr/>
              <a:lstStyle/>
              <a:p>
                <a:r>
                  <a:rPr lang="en-US">
                    <a:noFill/>
                  </a:rPr>
                  <a:t> </a:t>
                </a:r>
              </a:p>
            </p:txBody>
          </p:sp>
        </mc:Fallback>
      </mc:AlternateContent>
    </p:spTree>
    <p:extLst>
      <p:ext uri="{BB962C8B-B14F-4D97-AF65-F5344CB8AC3E}">
        <p14:creationId xmlns:p14="http://schemas.microsoft.com/office/powerpoint/2010/main" val="10091064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Set 11.4</a:t>
            </a:r>
            <a:endParaRPr lang="en-US" dirty="0"/>
          </a:p>
        </p:txBody>
      </p:sp>
      <p:sp>
        <p:nvSpPr>
          <p:cNvPr id="3" name="Content Placeholder 2"/>
          <p:cNvSpPr>
            <a:spLocks noGrp="1"/>
          </p:cNvSpPr>
          <p:nvPr>
            <p:ph idx="1"/>
          </p:nvPr>
        </p:nvSpPr>
        <p:spPr/>
        <p:txBody>
          <a:bodyPr>
            <a:normAutofit fontScale="92500" lnSpcReduction="20000"/>
          </a:bodyPr>
          <a:lstStyle/>
          <a:p>
            <a:pPr marL="137160" indent="0">
              <a:buNone/>
            </a:pPr>
            <a:r>
              <a:rPr lang="en-US" dirty="0" smtClean="0"/>
              <a:t>4. Find u x w and check that it is orthogonal to both u = 3i +2j - k and v = - 1i – 3j + k.</a:t>
            </a:r>
          </a:p>
          <a:p>
            <a:pPr marL="137160" indent="0">
              <a:buNone/>
            </a:pPr>
            <a:r>
              <a:rPr lang="en-US" dirty="0" smtClean="0"/>
              <a:t>7. Let u = &lt;2, -1, 3&gt;, v =&lt;0, 1, 7&gt; and w = &lt;1, 4, 5&gt;. Find a) u x ( v x w)	b) (u x v) x (v x w)</a:t>
            </a:r>
          </a:p>
          <a:p>
            <a:pPr marL="137160" indent="0">
              <a:buNone/>
            </a:pPr>
            <a:r>
              <a:rPr lang="en-US" dirty="0" smtClean="0"/>
              <a:t>10. Find two unit vectors that are orthogonal to both u = -7i + 3j + k, v = = 2i + 4k. </a:t>
            </a:r>
          </a:p>
          <a:p>
            <a:pPr marL="137160" indent="0">
              <a:buNone/>
            </a:pPr>
            <a:r>
              <a:rPr lang="en-US" dirty="0" smtClean="0"/>
              <a:t>18. Find the area of the parallelogram that has u = 2i + 3j and v = -1i + 2j – 2k as adjacent sides.</a:t>
            </a:r>
          </a:p>
          <a:p>
            <a:pPr marL="137160" indent="0">
              <a:buNone/>
            </a:pPr>
            <a:r>
              <a:rPr lang="en-US" dirty="0" smtClean="0"/>
              <a:t>20. Find the area of the triangle with vertices P(2, 0, -3), Q(1, 4, 5), R(7, 2, 9).</a:t>
            </a:r>
          </a:p>
          <a:p>
            <a:pPr marL="137160" indent="0">
              <a:buNone/>
            </a:pPr>
            <a:r>
              <a:rPr lang="en-US" dirty="0" smtClean="0"/>
              <a:t>24. Find u . (v x w) where u = i,  v = i + j, w = i + j + k</a:t>
            </a:r>
          </a:p>
          <a:p>
            <a:pPr marL="137160" indent="0">
              <a:buNone/>
            </a:pPr>
            <a:r>
              <a:rPr lang="en-US" dirty="0" smtClean="0"/>
              <a:t>26. Find the volume of the parallelepiped that has u = 3i + j + 2k, v = 4i + 5j + k, w = i + 2j + 4k.</a:t>
            </a:r>
            <a:endParaRPr lang="en-US" dirty="0"/>
          </a:p>
        </p:txBody>
      </p:sp>
    </p:spTree>
    <p:extLst>
      <p:ext uri="{BB962C8B-B14F-4D97-AF65-F5344CB8AC3E}">
        <p14:creationId xmlns:p14="http://schemas.microsoft.com/office/powerpoint/2010/main" val="20855543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Set 11.4</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137160" indent="0">
                  <a:buNone/>
                </a:pPr>
                <a:r>
                  <a:rPr lang="en-US" dirty="0" smtClean="0"/>
                  <a:t>27b. Determine whether the vectors u = 5i – 2j  + k, v = 4i – j + k, w = i - j lie in the same plane.</a:t>
                </a:r>
              </a:p>
              <a:p>
                <a:pPr marL="137160" indent="0">
                  <a:buNone/>
                </a:pPr>
                <a:r>
                  <a:rPr lang="en-US" dirty="0" smtClean="0"/>
                  <a:t>30. Show that in 3-space, the distance d from a point P to the line L through points A and B can be expressed as </a:t>
                </a:r>
                <a:endParaRPr lang="en-US" dirty="0"/>
              </a:p>
              <a:p>
                <a:pPr marL="137160" indent="0">
                  <a:buNone/>
                </a:pPr>
                <a:r>
                  <a:rPr lang="en-US" dirty="0" smtClean="0"/>
                  <a:t>			</a:t>
                </a:r>
                <a14:m>
                  <m:oMath xmlns:m="http://schemas.openxmlformats.org/officeDocument/2006/math">
                    <m:r>
                      <a:rPr lang="en-US" b="0" i="1" smtClean="0">
                        <a:latin typeface="Cambria Math"/>
                      </a:rPr>
                      <m:t>𝑑</m:t>
                    </m:r>
                    <m:r>
                      <a:rPr lang="en-US" b="0" i="1" smtClean="0">
                        <a:latin typeface="Cambria Math"/>
                      </a:rPr>
                      <m:t>= </m:t>
                    </m:r>
                    <m:f>
                      <m:fPr>
                        <m:ctrlPr>
                          <a:rPr lang="en-US" b="0" i="1" smtClean="0">
                            <a:latin typeface="Cambria Math"/>
                          </a:rPr>
                        </m:ctrlPr>
                      </m:fPr>
                      <m:num>
                        <m:r>
                          <a:rPr lang="en-US" b="0" i="1" smtClean="0">
                            <a:latin typeface="Cambria Math"/>
                          </a:rPr>
                          <m:t>ǁ</m:t>
                        </m:r>
                        <m:r>
                          <a:rPr lang="en-US" b="0" i="1" smtClean="0">
                            <a:latin typeface="Cambria Math"/>
                          </a:rPr>
                          <m:t>𝐴𝑃</m:t>
                        </m:r>
                        <m:r>
                          <a:rPr lang="en-US" b="0" i="1" smtClean="0">
                            <a:latin typeface="Cambria Math"/>
                          </a:rPr>
                          <m:t> </m:t>
                        </m:r>
                        <m:r>
                          <a:rPr lang="en-US" b="0" i="1" smtClean="0">
                            <a:latin typeface="Cambria Math"/>
                          </a:rPr>
                          <m:t>𝑥</m:t>
                        </m:r>
                        <m:r>
                          <a:rPr lang="en-US" b="0" i="1" smtClean="0">
                            <a:latin typeface="Cambria Math"/>
                          </a:rPr>
                          <m:t> </m:t>
                        </m:r>
                        <m:r>
                          <a:rPr lang="en-US" b="0" i="1" smtClean="0">
                            <a:latin typeface="Cambria Math"/>
                          </a:rPr>
                          <m:t>𝐴𝐵</m:t>
                        </m:r>
                        <m:r>
                          <a:rPr lang="en-US" b="0" i="1" smtClean="0">
                            <a:latin typeface="Cambria Math"/>
                          </a:rPr>
                          <m:t>ǁ</m:t>
                        </m:r>
                      </m:num>
                      <m:den>
                        <m:r>
                          <a:rPr lang="en-US" b="0" i="1" smtClean="0">
                            <a:latin typeface="Cambria Math"/>
                          </a:rPr>
                          <m:t>ǁ</m:t>
                        </m:r>
                        <m:r>
                          <a:rPr lang="en-US" b="0" i="1" smtClean="0">
                            <a:latin typeface="Cambria Math"/>
                          </a:rPr>
                          <m:t>𝐴𝐵</m:t>
                        </m:r>
                        <m:r>
                          <a:rPr lang="en-US" b="0" i="1" smtClean="0">
                            <a:latin typeface="Cambria Math"/>
                          </a:rPr>
                          <m:t>ǁ</m:t>
                        </m:r>
                      </m:den>
                    </m:f>
                  </m:oMath>
                </a14:m>
                <a:endParaRPr lang="en-US" dirty="0" smtClean="0"/>
              </a:p>
              <a:p>
                <a:pPr marL="137160" indent="0">
                  <a:buNone/>
                </a:pPr>
                <a:r>
                  <a:rPr lang="en-US" dirty="0" smtClean="0"/>
                  <a:t>31. Find the distance between  the point P (-3, 1, 2) and the line through the points A(1, 1, 0) and B (-2, 3, -4).</a:t>
                </a:r>
              </a:p>
              <a:p>
                <a:pPr marL="137160" indent="0">
                  <a:buNone/>
                </a:pPr>
                <a:r>
                  <a:rPr lang="en-US" dirty="0" smtClean="0"/>
                  <a:t>32. Find the volume of the tetrahedron with vertices P(-1, 2, 0), Q(2, 1, -3) R(1, 0, 1), S (3, -2, 3).</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943" r="-2148"/>
                </a:stretch>
              </a:blipFill>
            </p:spPr>
            <p:txBody>
              <a:bodyPr/>
              <a:lstStyle/>
              <a:p>
                <a:r>
                  <a:rPr lang="en-US">
                    <a:noFill/>
                  </a:rPr>
                  <a:t> </a:t>
                </a:r>
              </a:p>
            </p:txBody>
          </p:sp>
        </mc:Fallback>
      </mc:AlternateContent>
    </p:spTree>
    <p:extLst>
      <p:ext uri="{BB962C8B-B14F-4D97-AF65-F5344CB8AC3E}">
        <p14:creationId xmlns:p14="http://schemas.microsoft.com/office/powerpoint/2010/main" val="42828273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in Space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pPr marL="137160" indent="0">
                  <a:buNone/>
                </a:pPr>
                <a:r>
                  <a:rPr lang="en-US" dirty="0" smtClean="0"/>
                  <a:t>Parametric Equations of a Line</a:t>
                </a:r>
              </a:p>
              <a:p>
                <a:pPr marL="137160" indent="0">
                  <a:buNone/>
                </a:pPr>
                <a:r>
                  <a:rPr lang="en-US" dirty="0" smtClean="0"/>
                  <a:t>- provide the most convenient form for representing lines algebraically.</a:t>
                </a:r>
              </a:p>
              <a:p>
                <a:pPr marL="137160" indent="0">
                  <a:buNone/>
                </a:pPr>
                <a:r>
                  <a:rPr lang="en-US" dirty="0" smtClean="0"/>
                  <a:t>Line determined by a Point and a Vector</a:t>
                </a:r>
              </a:p>
              <a:p>
                <a:pPr marL="137160" indent="0">
                  <a:buNone/>
                </a:pPr>
                <a:r>
                  <a:rPr lang="en-US" dirty="0"/>
                  <a:t>	</a:t>
                </a:r>
                <a:r>
                  <a:rPr lang="en-US" dirty="0" smtClean="0"/>
                  <a:t>Consider a line L in 3-space that passes through the point  and is parallel to the nonzero vector v = &lt;a, b, c&gt;. The point P (x, y, z) is on L if and only if </a:t>
                </a:r>
                <a14:m>
                  <m:oMath xmlns:m="http://schemas.openxmlformats.org/officeDocument/2006/math">
                    <m:sSub>
                      <m:sSubPr>
                        <m:ctrlPr>
                          <a:rPr lang="en-US" i="1" smtClean="0">
                            <a:latin typeface="Cambria Math"/>
                          </a:rPr>
                        </m:ctrlPr>
                      </m:sSubPr>
                      <m:e>
                        <m:r>
                          <a:rPr lang="en-US" b="0" i="1" smtClean="0">
                            <a:latin typeface="Cambria Math"/>
                          </a:rPr>
                          <m:t>𝑃</m:t>
                        </m:r>
                      </m:e>
                      <m:sub>
                        <m:r>
                          <a:rPr lang="en-US" b="0" i="1" smtClean="0">
                            <a:latin typeface="Cambria Math"/>
                          </a:rPr>
                          <m:t>0</m:t>
                        </m:r>
                      </m:sub>
                    </m:sSub>
                    <m:r>
                      <a:rPr lang="en-US" b="0" i="1" smtClean="0">
                        <a:latin typeface="Cambria Math"/>
                      </a:rPr>
                      <m:t>𝑃</m:t>
                    </m:r>
                  </m:oMath>
                </a14:m>
                <a:r>
                  <a:rPr lang="en-US" dirty="0" smtClean="0"/>
                  <a:t> is a scalar multiple of v, say</a:t>
                </a:r>
              </a:p>
              <a:p>
                <a:pPr marL="137160" indent="0">
                  <a:buNone/>
                </a:pPr>
                <a:r>
                  <a:rPr lang="en-US" dirty="0"/>
                  <a:t>	</a:t>
                </a:r>
                <a:r>
                  <a:rPr lang="en-US" dirty="0" smtClean="0"/>
                  <a:t>		</a:t>
                </a:r>
                <a14:m>
                  <m:oMath xmlns:m="http://schemas.openxmlformats.org/officeDocument/2006/math">
                    <m:sSub>
                      <m:sSubPr>
                        <m:ctrlPr>
                          <a:rPr lang="en-US" b="0" i="1" smtClean="0">
                            <a:latin typeface="Cambria Math"/>
                          </a:rPr>
                        </m:ctrlPr>
                      </m:sSubPr>
                      <m:e>
                        <m:r>
                          <a:rPr lang="en-US" b="0" i="1" smtClean="0">
                            <a:latin typeface="Cambria Math"/>
                          </a:rPr>
                          <m:t>𝑃</m:t>
                        </m:r>
                      </m:e>
                      <m:sub>
                        <m:r>
                          <a:rPr lang="en-US" b="0" i="1" smtClean="0">
                            <a:latin typeface="Cambria Math"/>
                          </a:rPr>
                          <m:t>0</m:t>
                        </m:r>
                      </m:sub>
                    </m:sSub>
                    <m:r>
                      <a:rPr lang="en-US" b="0" i="1" smtClean="0">
                        <a:latin typeface="Cambria Math"/>
                      </a:rPr>
                      <m:t>𝑃</m:t>
                    </m:r>
                  </m:oMath>
                </a14:m>
                <a:r>
                  <a:rPr lang="en-US" i="1" dirty="0" smtClean="0"/>
                  <a:t> = t v</a:t>
                </a:r>
              </a:p>
              <a:p>
                <a:pPr marL="137160" indent="0">
                  <a:buNone/>
                </a:pPr>
                <a:r>
                  <a:rPr lang="en-US" dirty="0"/>
                  <a:t>o</a:t>
                </a:r>
                <a:r>
                  <a:rPr lang="en-US" dirty="0" smtClean="0"/>
                  <a:t>r 		</a:t>
                </a:r>
                <a14:m>
                  <m:oMath xmlns:m="http://schemas.openxmlformats.org/officeDocument/2006/math">
                    <m:r>
                      <a:rPr lang="en-US" b="0" i="1" smtClean="0">
                        <a:latin typeface="Cambria Math"/>
                      </a:rPr>
                      <m:t>&lt;</m:t>
                    </m:r>
                    <m:sSub>
                      <m:sSubPr>
                        <m:ctrlPr>
                          <a:rPr lang="en-US" b="0" i="1" smtClean="0">
                            <a:latin typeface="Cambria Math"/>
                          </a:rPr>
                        </m:ctrlPr>
                      </m:sSubPr>
                      <m:e>
                        <m:r>
                          <a:rPr lang="en-US" b="0" i="1" smtClean="0">
                            <a:latin typeface="Cambria Math"/>
                          </a:rPr>
                          <m:t>𝑥</m:t>
                        </m:r>
                        <m:r>
                          <a:rPr lang="en-US" b="0" i="1" smtClean="0">
                            <a:latin typeface="Cambria Math"/>
                          </a:rPr>
                          <m:t> −</m:t>
                        </m:r>
                        <m:r>
                          <a:rPr lang="en-US" b="0" i="1" smtClean="0">
                            <a:latin typeface="Cambria Math"/>
                          </a:rPr>
                          <m:t>𝑥</m:t>
                        </m:r>
                      </m:e>
                      <m:sub>
                        <m:r>
                          <a:rPr lang="en-US" b="0" i="1" smtClean="0">
                            <a:latin typeface="Cambria Math"/>
                          </a:rPr>
                          <m:t>0</m:t>
                        </m:r>
                      </m:sub>
                    </m:sSub>
                    <m:r>
                      <a:rPr lang="en-US" b="0" i="1" smtClean="0">
                        <a:latin typeface="Cambria Math"/>
                      </a:rPr>
                      <m:t>,  </m:t>
                    </m:r>
                    <m:r>
                      <a:rPr lang="en-US" b="0" i="1" smtClean="0">
                        <a:latin typeface="Cambria Math"/>
                      </a:rPr>
                      <m:t>𝑦</m:t>
                    </m:r>
                    <m:r>
                      <a:rPr lang="en-US" b="0" i="1" smtClean="0">
                        <a:latin typeface="Cambria Math"/>
                      </a:rPr>
                      <m:t> − </m:t>
                    </m:r>
                    <m:sSub>
                      <m:sSubPr>
                        <m:ctrlPr>
                          <a:rPr lang="en-US" b="0" i="1" smtClean="0">
                            <a:latin typeface="Cambria Math"/>
                          </a:rPr>
                        </m:ctrlPr>
                      </m:sSubPr>
                      <m:e>
                        <m:r>
                          <a:rPr lang="en-US" b="0" i="1" smtClean="0">
                            <a:latin typeface="Cambria Math"/>
                          </a:rPr>
                          <m:t>𝑦</m:t>
                        </m:r>
                      </m:e>
                      <m:sub>
                        <m:r>
                          <a:rPr lang="en-US" b="0" i="1" smtClean="0">
                            <a:latin typeface="Cambria Math"/>
                          </a:rPr>
                          <m:t>0</m:t>
                        </m:r>
                      </m:sub>
                    </m:sSub>
                    <m:r>
                      <a:rPr lang="en-US" b="0" i="1" smtClean="0">
                        <a:latin typeface="Cambria Math"/>
                      </a:rPr>
                      <m:t>,</m:t>
                    </m:r>
                    <m:r>
                      <a:rPr lang="en-US" b="0" i="1" smtClean="0">
                        <a:latin typeface="Cambria Math"/>
                      </a:rPr>
                      <m:t>𝑧</m:t>
                    </m:r>
                    <m:r>
                      <a:rPr lang="en-US" b="0" i="1" smtClean="0">
                        <a:latin typeface="Cambria Math"/>
                      </a:rPr>
                      <m:t> −</m:t>
                    </m:r>
                    <m:sSub>
                      <m:sSubPr>
                        <m:ctrlPr>
                          <a:rPr lang="en-US" b="0" i="1" smtClean="0">
                            <a:latin typeface="Cambria Math"/>
                          </a:rPr>
                        </m:ctrlPr>
                      </m:sSubPr>
                      <m:e>
                        <m:r>
                          <a:rPr lang="en-US" b="0" i="1" smtClean="0">
                            <a:latin typeface="Cambria Math"/>
                          </a:rPr>
                          <m:t>𝑧</m:t>
                        </m:r>
                      </m:e>
                      <m:sub>
                        <m:r>
                          <a:rPr lang="en-US" b="0" i="1" smtClean="0">
                            <a:latin typeface="Cambria Math"/>
                          </a:rPr>
                          <m:t>0</m:t>
                        </m:r>
                      </m:sub>
                    </m:sSub>
                    <m:r>
                      <a:rPr lang="en-US" b="0" i="1" smtClean="0">
                        <a:latin typeface="Cambria Math"/>
                      </a:rPr>
                      <m:t>&gt; = &lt;</m:t>
                    </m:r>
                    <m:r>
                      <a:rPr lang="en-US" b="0" i="1" smtClean="0">
                        <a:latin typeface="Cambria Math"/>
                      </a:rPr>
                      <m:t>𝑡𝑎</m:t>
                    </m:r>
                    <m:r>
                      <a:rPr lang="en-US" b="0" i="1" smtClean="0">
                        <a:latin typeface="Cambria Math"/>
                      </a:rPr>
                      <m:t>, </m:t>
                    </m:r>
                    <m:r>
                      <a:rPr lang="en-US" b="0" i="1" smtClean="0">
                        <a:latin typeface="Cambria Math"/>
                      </a:rPr>
                      <m:t>𝑡𝑏</m:t>
                    </m:r>
                    <m:r>
                      <a:rPr lang="en-US" b="0" i="1" smtClean="0">
                        <a:latin typeface="Cambria Math"/>
                      </a:rPr>
                      <m:t>, </m:t>
                    </m:r>
                    <m:r>
                      <a:rPr lang="en-US" b="0" i="1" smtClean="0">
                        <a:latin typeface="Cambria Math"/>
                      </a:rPr>
                      <m:t>𝑡𝑐</m:t>
                    </m:r>
                    <m:r>
                      <a:rPr lang="en-US" b="0" i="1" smtClean="0">
                        <a:latin typeface="Cambria Math"/>
                      </a:rPr>
                      <m:t>&gt;</m:t>
                    </m:r>
                  </m:oMath>
                </a14:m>
                <a:endParaRPr lang="en-US" b="0" dirty="0" smtClean="0"/>
              </a:p>
              <a:p>
                <a:pPr marL="137160" indent="0">
                  <a:buNone/>
                </a:pPr>
                <a:r>
                  <a:rPr lang="en-US" dirty="0"/>
                  <a:t>w</a:t>
                </a:r>
                <a:r>
                  <a:rPr lang="en-US" dirty="0" smtClean="0"/>
                  <a:t>hich implies that</a:t>
                </a:r>
              </a:p>
              <a:p>
                <a:pPr marL="137160" indent="0">
                  <a:buNone/>
                </a:pPr>
                <a14:m>
                  <m:oMath xmlns:m="http://schemas.openxmlformats.org/officeDocument/2006/math">
                    <m:r>
                      <a:rPr lang="en-US" b="0" i="1" smtClean="0">
                        <a:latin typeface="Cambria Math"/>
                      </a:rPr>
                      <m:t>                    </m:t>
                    </m:r>
                    <m:r>
                      <a:rPr lang="en-US" b="0" i="1" smtClean="0">
                        <a:latin typeface="Cambria Math"/>
                      </a:rPr>
                      <m:t>𝑥</m:t>
                    </m:r>
                    <m:r>
                      <a:rPr lang="en-US" b="0" i="1" smtClean="0">
                        <a:latin typeface="Cambria Math"/>
                      </a:rPr>
                      <m:t> − </m:t>
                    </m:r>
                    <m:sSub>
                      <m:sSubPr>
                        <m:ctrlPr>
                          <a:rPr lang="en-US" b="0" i="1" smtClean="0">
                            <a:latin typeface="Cambria Math"/>
                          </a:rPr>
                        </m:ctrlPr>
                      </m:sSubPr>
                      <m:e>
                        <m:r>
                          <a:rPr lang="en-US" b="0" i="1" smtClean="0">
                            <a:latin typeface="Cambria Math"/>
                          </a:rPr>
                          <m:t>𝑥</m:t>
                        </m:r>
                      </m:e>
                      <m:sub>
                        <m:r>
                          <a:rPr lang="en-US" b="0" i="1" smtClean="0">
                            <a:latin typeface="Cambria Math"/>
                          </a:rPr>
                          <m:t>0</m:t>
                        </m:r>
                      </m:sub>
                    </m:sSub>
                  </m:oMath>
                </a14:m>
                <a:r>
                  <a:rPr lang="en-US" dirty="0" smtClean="0"/>
                  <a:t> = at , y – </a:t>
                </a:r>
                <a14:m>
                  <m:oMath xmlns:m="http://schemas.openxmlformats.org/officeDocument/2006/math">
                    <m:sSub>
                      <m:sSubPr>
                        <m:ctrlPr>
                          <a:rPr lang="en-US" i="1" dirty="0" smtClean="0">
                            <a:latin typeface="Cambria Math"/>
                          </a:rPr>
                        </m:ctrlPr>
                      </m:sSubPr>
                      <m:e>
                        <m:r>
                          <a:rPr lang="en-US" b="0" i="1" dirty="0" smtClean="0">
                            <a:latin typeface="Cambria Math"/>
                          </a:rPr>
                          <m:t>𝑦</m:t>
                        </m:r>
                      </m:e>
                      <m:sub>
                        <m:r>
                          <a:rPr lang="en-US" b="0" i="1" dirty="0" smtClean="0">
                            <a:latin typeface="Cambria Math"/>
                          </a:rPr>
                          <m:t>0</m:t>
                        </m:r>
                      </m:sub>
                    </m:sSub>
                  </m:oMath>
                </a14:m>
                <a:r>
                  <a:rPr lang="en-US" dirty="0" smtClean="0"/>
                  <a:t> = at,  z – </a:t>
                </a:r>
                <a14:m>
                  <m:oMath xmlns:m="http://schemas.openxmlformats.org/officeDocument/2006/math">
                    <m:sSub>
                      <m:sSubPr>
                        <m:ctrlPr>
                          <a:rPr lang="en-US" i="1" dirty="0" smtClean="0">
                            <a:latin typeface="Cambria Math"/>
                          </a:rPr>
                        </m:ctrlPr>
                      </m:sSubPr>
                      <m:e>
                        <m:r>
                          <a:rPr lang="en-US" b="0" i="1" dirty="0" smtClean="0">
                            <a:latin typeface="Cambria Math"/>
                          </a:rPr>
                          <m:t>𝑧</m:t>
                        </m:r>
                      </m:e>
                      <m:sub>
                        <m:r>
                          <a:rPr lang="en-US" b="0" i="1" dirty="0" smtClean="0">
                            <a:latin typeface="Cambria Math"/>
                          </a:rPr>
                          <m:t>𝑜</m:t>
                        </m:r>
                      </m:sub>
                    </m:sSub>
                  </m:oMath>
                </a14:m>
                <a:r>
                  <a:rPr lang="en-US" dirty="0" smtClean="0"/>
                  <a:t> = at</a:t>
                </a:r>
              </a:p>
              <a:p>
                <a:pPr marL="137160" indent="0">
                  <a:buNone/>
                </a:pPr>
                <a:r>
                  <a:rPr lang="en-US" dirty="0" smtClean="0"/>
                  <a:t>Thus,           </a:t>
                </a:r>
                <a14:m>
                  <m:oMath xmlns:m="http://schemas.openxmlformats.org/officeDocument/2006/math">
                    <m:r>
                      <a:rPr lang="en-US" b="0" i="1" smtClean="0">
                        <a:latin typeface="Cambria Math"/>
                      </a:rPr>
                      <m:t>𝑥</m:t>
                    </m:r>
                    <m:r>
                      <a:rPr lang="en-US" b="0" i="1" smtClean="0">
                        <a:latin typeface="Cambria Math"/>
                      </a:rPr>
                      <m:t>= </m:t>
                    </m:r>
                    <m:sSub>
                      <m:sSubPr>
                        <m:ctrlPr>
                          <a:rPr lang="en-US" b="0" i="1" smtClean="0">
                            <a:latin typeface="Cambria Math"/>
                          </a:rPr>
                        </m:ctrlPr>
                      </m:sSubPr>
                      <m:e>
                        <m:r>
                          <a:rPr lang="en-US" b="0" i="1" smtClean="0">
                            <a:latin typeface="Cambria Math"/>
                          </a:rPr>
                          <m:t>𝑥</m:t>
                        </m:r>
                      </m:e>
                      <m:sub>
                        <m:r>
                          <a:rPr lang="en-US" b="0" i="1" smtClean="0">
                            <a:latin typeface="Cambria Math"/>
                          </a:rPr>
                          <m:t>0</m:t>
                        </m:r>
                      </m:sub>
                    </m:sSub>
                    <m:r>
                      <a:rPr lang="en-US" b="0" i="1" smtClean="0">
                        <a:latin typeface="Cambria Math"/>
                      </a:rPr>
                      <m:t>+</m:t>
                    </m:r>
                    <m:r>
                      <a:rPr lang="en-US" b="0" i="1" smtClean="0">
                        <a:latin typeface="Cambria Math"/>
                      </a:rPr>
                      <m:t>𝑎𝑡</m:t>
                    </m:r>
                    <m:r>
                      <a:rPr lang="en-US" b="0" i="1" smtClean="0">
                        <a:latin typeface="Cambria Math"/>
                      </a:rPr>
                      <m:t>,    </m:t>
                    </m:r>
                    <m:r>
                      <a:rPr lang="en-US" b="0" i="1" smtClean="0">
                        <a:latin typeface="Cambria Math"/>
                      </a:rPr>
                      <m:t>𝑦</m:t>
                    </m:r>
                    <m:r>
                      <a:rPr lang="en-US" b="0" i="1" smtClean="0">
                        <a:latin typeface="Cambria Math"/>
                      </a:rPr>
                      <m:t>= </m:t>
                    </m:r>
                    <m:sSub>
                      <m:sSubPr>
                        <m:ctrlPr>
                          <a:rPr lang="en-US" b="0" i="1" smtClean="0">
                            <a:latin typeface="Cambria Math"/>
                          </a:rPr>
                        </m:ctrlPr>
                      </m:sSubPr>
                      <m:e>
                        <m:r>
                          <a:rPr lang="en-US" b="0" i="1" smtClean="0">
                            <a:latin typeface="Cambria Math"/>
                          </a:rPr>
                          <m:t>𝑦</m:t>
                        </m:r>
                      </m:e>
                      <m:sub>
                        <m:r>
                          <a:rPr lang="en-US" b="0" i="1" smtClean="0">
                            <a:latin typeface="Cambria Math"/>
                          </a:rPr>
                          <m:t>0</m:t>
                        </m:r>
                      </m:sub>
                    </m:sSub>
                    <m:r>
                      <a:rPr lang="en-US" b="0" i="1" smtClean="0">
                        <a:latin typeface="Cambria Math"/>
                      </a:rPr>
                      <m:t>+</m:t>
                    </m:r>
                    <m:r>
                      <a:rPr lang="en-US" b="0" i="1" smtClean="0">
                        <a:latin typeface="Cambria Math"/>
                      </a:rPr>
                      <m:t>𝑎𝑡</m:t>
                    </m:r>
                    <m:r>
                      <a:rPr lang="en-US" b="0" i="1" smtClean="0">
                        <a:latin typeface="Cambria Math"/>
                      </a:rPr>
                      <m:t>,   </m:t>
                    </m:r>
                    <m:r>
                      <a:rPr lang="en-US" b="0" i="1" smtClean="0">
                        <a:latin typeface="Cambria Math"/>
                      </a:rPr>
                      <m:t>𝑧</m:t>
                    </m:r>
                    <m:r>
                      <a:rPr lang="en-US" b="0" i="1" smtClean="0">
                        <a:latin typeface="Cambria Math"/>
                      </a:rPr>
                      <m:t>=</m:t>
                    </m:r>
                    <m:sSub>
                      <m:sSubPr>
                        <m:ctrlPr>
                          <a:rPr lang="en-US" b="0" i="1" smtClean="0">
                            <a:latin typeface="Cambria Math"/>
                          </a:rPr>
                        </m:ctrlPr>
                      </m:sSubPr>
                      <m:e>
                        <m:r>
                          <a:rPr lang="en-US" b="0" i="1" smtClean="0">
                            <a:latin typeface="Cambria Math"/>
                          </a:rPr>
                          <m:t>𝑧</m:t>
                        </m:r>
                      </m:e>
                      <m:sub>
                        <m:r>
                          <a:rPr lang="en-US" b="0" i="1" smtClean="0">
                            <a:latin typeface="Cambria Math"/>
                          </a:rPr>
                          <m:t>0</m:t>
                        </m:r>
                      </m:sub>
                    </m:sSub>
                    <m:r>
                      <a:rPr lang="en-US" b="0" i="1" smtClean="0">
                        <a:latin typeface="Cambria Math"/>
                      </a:rPr>
                      <m:t>+</m:t>
                    </m:r>
                    <m:r>
                      <a:rPr lang="en-US" b="0" i="1" smtClean="0">
                        <a:latin typeface="Cambria Math"/>
                      </a:rPr>
                      <m:t>𝑎𝑡</m:t>
                    </m:r>
                    <m:r>
                      <a:rPr lang="en-US" b="0" i="1" smtClean="0">
                        <a:latin typeface="Cambria Math"/>
                      </a:rPr>
                      <m:t>       </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2332"/>
                </a:stretch>
              </a:blipFill>
            </p:spPr>
            <p:txBody>
              <a:bodyPr/>
              <a:lstStyle/>
              <a:p>
                <a:r>
                  <a:rPr lang="en-US">
                    <a:noFill/>
                  </a:rPr>
                  <a:t> </a:t>
                </a:r>
              </a:p>
            </p:txBody>
          </p:sp>
        </mc:Fallback>
      </mc:AlternateContent>
    </p:spTree>
    <p:extLst>
      <p:ext uri="{BB962C8B-B14F-4D97-AF65-F5344CB8AC3E}">
        <p14:creationId xmlns:p14="http://schemas.microsoft.com/office/powerpoint/2010/main" val="21539218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22030" y="609600"/>
            <a:ext cx="8229600" cy="1828800"/>
          </a:xfrm>
        </p:spPr>
        <p:txBody>
          <a:bodyPr/>
          <a:lstStyle/>
          <a:p>
            <a:pPr algn="ctr"/>
            <a:r>
              <a:rPr lang="en-US" sz="3600" dirty="0" smtClean="0"/>
              <a:t>Rectangular </a:t>
            </a:r>
            <a:br>
              <a:rPr lang="en-US" sz="3600" dirty="0" smtClean="0"/>
            </a:br>
            <a:r>
              <a:rPr lang="en-US" sz="3600" dirty="0" smtClean="0"/>
              <a:t>SPACE </a:t>
            </a:r>
            <a:br>
              <a:rPr lang="en-US" sz="3600" dirty="0" smtClean="0"/>
            </a:br>
            <a:r>
              <a:rPr lang="en-US" sz="3600" dirty="0" smtClean="0"/>
              <a:t>COORDINATEs</a:t>
            </a:r>
            <a:endParaRPr lang="en-US" sz="36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in Space</a:t>
            </a:r>
            <a:endParaRPr lang="en-US" dirty="0"/>
          </a:p>
        </p:txBody>
      </p:sp>
      <p:sp>
        <p:nvSpPr>
          <p:cNvPr id="3" name="Content Placeholder 2"/>
          <p:cNvSpPr>
            <a:spLocks noGrp="1"/>
          </p:cNvSpPr>
          <p:nvPr>
            <p:ph idx="1"/>
          </p:nvPr>
        </p:nvSpPr>
        <p:spPr/>
        <p:txBody>
          <a:bodyPr/>
          <a:lstStyle/>
          <a:p>
            <a:pPr marL="137160" indent="0">
              <a:buNone/>
            </a:pPr>
            <a:r>
              <a:rPr lang="en-US" dirty="0" smtClean="0"/>
              <a:t>Theorem:</a:t>
            </a:r>
          </a:p>
          <a:p>
            <a:pPr marL="137160" indent="0">
              <a:buNone/>
            </a:pPr>
            <a:r>
              <a:rPr lang="en-US" dirty="0" smtClean="0"/>
              <a:t>a) The line in 2-space that passes through the point and is parallel to the nonzero vector </a:t>
            </a:r>
            <a:r>
              <a:rPr lang="en-US" i="1" dirty="0" smtClean="0"/>
              <a:t>v = &lt;a, b&gt; = </a:t>
            </a:r>
            <a:r>
              <a:rPr lang="en-US" i="1" dirty="0" err="1" smtClean="0"/>
              <a:t>ai</a:t>
            </a:r>
            <a:r>
              <a:rPr lang="en-US" i="1" dirty="0" smtClean="0"/>
              <a:t> + </a:t>
            </a:r>
            <a:r>
              <a:rPr lang="en-US" i="1" dirty="0" err="1" smtClean="0"/>
              <a:t>bj</a:t>
            </a:r>
            <a:r>
              <a:rPr lang="en-US" i="1" dirty="0" smtClean="0"/>
              <a:t> </a:t>
            </a:r>
            <a:r>
              <a:rPr lang="en-US" dirty="0" smtClean="0"/>
              <a:t>has parametric </a:t>
            </a:r>
            <a:r>
              <a:rPr lang="en-US" dirty="0" err="1" smtClean="0"/>
              <a:t>equatons</a:t>
            </a:r>
            <a:endParaRPr lang="en-US" dirty="0" smtClean="0"/>
          </a:p>
          <a:p>
            <a:pPr marL="137160" indent="0">
              <a:buNone/>
            </a:pPr>
            <a:endParaRPr lang="en-US" dirty="0"/>
          </a:p>
          <a:p>
            <a:pPr marL="137160" indent="0">
              <a:buNone/>
            </a:pPr>
            <a:r>
              <a:rPr lang="en-US" dirty="0" smtClean="0"/>
              <a:t>b) The line in 3-space that passes through the point and is parallel to the nonzero vector </a:t>
            </a:r>
            <a:r>
              <a:rPr lang="en-US" i="1" dirty="0" smtClean="0"/>
              <a:t>v = &lt;a, b, c&gt; = </a:t>
            </a:r>
            <a:r>
              <a:rPr lang="en-US" i="1" dirty="0" err="1" smtClean="0"/>
              <a:t>ai</a:t>
            </a:r>
            <a:r>
              <a:rPr lang="en-US" i="1" dirty="0" smtClean="0"/>
              <a:t> + </a:t>
            </a:r>
            <a:r>
              <a:rPr lang="en-US" i="1" dirty="0" err="1" smtClean="0"/>
              <a:t>bj</a:t>
            </a:r>
            <a:r>
              <a:rPr lang="en-US" i="1" dirty="0" smtClean="0"/>
              <a:t> + </a:t>
            </a:r>
            <a:r>
              <a:rPr lang="en-US" i="1" dirty="0" err="1" smtClean="0"/>
              <a:t>ck</a:t>
            </a:r>
            <a:r>
              <a:rPr lang="en-US" dirty="0" smtClean="0"/>
              <a:t> has parametric equations</a:t>
            </a:r>
            <a:endParaRPr lang="en-US" dirty="0"/>
          </a:p>
        </p:txBody>
      </p:sp>
    </p:spTree>
    <p:extLst>
      <p:ext uri="{BB962C8B-B14F-4D97-AF65-F5344CB8AC3E}">
        <p14:creationId xmlns:p14="http://schemas.microsoft.com/office/powerpoint/2010/main" val="7728047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in Space</a:t>
            </a:r>
            <a:endParaRPr lang="en-US" dirty="0"/>
          </a:p>
        </p:txBody>
      </p:sp>
      <p:sp>
        <p:nvSpPr>
          <p:cNvPr id="3" name="Content Placeholder 2"/>
          <p:cNvSpPr>
            <a:spLocks noGrp="1"/>
          </p:cNvSpPr>
          <p:nvPr>
            <p:ph idx="1"/>
          </p:nvPr>
        </p:nvSpPr>
        <p:spPr/>
        <p:txBody>
          <a:bodyPr>
            <a:normAutofit fontScale="40000" lnSpcReduction="20000"/>
          </a:bodyPr>
          <a:lstStyle/>
          <a:p>
            <a:pPr marL="137160" indent="0">
              <a:buNone/>
            </a:pPr>
            <a:r>
              <a:rPr lang="en-US" sz="6000" dirty="0" smtClean="0"/>
              <a:t>Parametric Equations of a Line Segment</a:t>
            </a:r>
          </a:p>
          <a:p>
            <a:pPr>
              <a:buFontTx/>
              <a:buChar char="-"/>
            </a:pPr>
            <a:r>
              <a:rPr lang="en-US" sz="6000" dirty="0" smtClean="0"/>
              <a:t>Obtained by finding parametric equations for the entire line, and then restricting the parameter so that only the desired segment is generated.</a:t>
            </a:r>
          </a:p>
          <a:p>
            <a:pPr marL="137160" indent="0">
              <a:buNone/>
            </a:pPr>
            <a:r>
              <a:rPr lang="en-US" sz="6000" dirty="0" smtClean="0"/>
              <a:t>Vector Equation of a Line</a:t>
            </a:r>
          </a:p>
          <a:p>
            <a:pPr marL="137160" indent="0">
              <a:buNone/>
            </a:pPr>
            <a:r>
              <a:rPr lang="en-US" sz="6000" dirty="0" smtClean="0"/>
              <a:t>- vector notation can express the parametric equations of a line more compactly.</a:t>
            </a:r>
          </a:p>
          <a:p>
            <a:pPr marL="137160" indent="0">
              <a:buNone/>
            </a:pPr>
            <a:r>
              <a:rPr lang="en-US" sz="6000" dirty="0" smtClean="0"/>
              <a:t>&lt;x, y&gt; = </a:t>
            </a:r>
          </a:p>
          <a:p>
            <a:pPr marL="137160" indent="0">
              <a:buNone/>
            </a:pPr>
            <a:r>
              <a:rPr lang="en-US" sz="6000" dirty="0" smtClean="0"/>
              <a:t>&lt;x, y, z&gt; = </a:t>
            </a:r>
          </a:p>
          <a:p>
            <a:pPr marL="137160" indent="0">
              <a:buNone/>
            </a:pPr>
            <a:r>
              <a:rPr lang="en-US" sz="6000" dirty="0" smtClean="0"/>
              <a:t>Or, equivalently, as</a:t>
            </a:r>
          </a:p>
          <a:p>
            <a:pPr marL="137160" indent="0">
              <a:buNone/>
            </a:pPr>
            <a:endParaRPr lang="en-US" sz="6000" dirty="0"/>
          </a:p>
          <a:p>
            <a:pPr marL="137160" indent="0">
              <a:buNone/>
            </a:pPr>
            <a:r>
              <a:rPr lang="en-US" sz="6000" dirty="0" smtClean="0"/>
              <a:t>&lt;x, y&gt; = </a:t>
            </a:r>
          </a:p>
          <a:p>
            <a:pPr marL="137160" indent="0">
              <a:buNone/>
            </a:pPr>
            <a:r>
              <a:rPr lang="en-US" sz="6000" dirty="0" smtClean="0"/>
              <a:t>&lt;x, y, z&gt; = </a:t>
            </a:r>
            <a:endParaRPr lang="en-US" sz="6000" dirty="0"/>
          </a:p>
          <a:p>
            <a:pPr marL="137160" indent="0">
              <a:buNone/>
            </a:pPr>
            <a:endParaRPr lang="en-US" dirty="0"/>
          </a:p>
          <a:p>
            <a:pPr marL="137160" indent="0">
              <a:buNone/>
            </a:pPr>
            <a:endParaRPr lang="en-US" dirty="0"/>
          </a:p>
        </p:txBody>
      </p:sp>
    </p:spTree>
    <p:extLst>
      <p:ext uri="{BB962C8B-B14F-4D97-AF65-F5344CB8AC3E}">
        <p14:creationId xmlns:p14="http://schemas.microsoft.com/office/powerpoint/2010/main" val="31846648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in Space</a:t>
            </a:r>
            <a:endParaRPr lang="en-US" dirty="0"/>
          </a:p>
        </p:txBody>
      </p:sp>
      <p:sp>
        <p:nvSpPr>
          <p:cNvPr id="3" name="Content Placeholder 2"/>
          <p:cNvSpPr>
            <a:spLocks noGrp="1"/>
          </p:cNvSpPr>
          <p:nvPr>
            <p:ph idx="1"/>
          </p:nvPr>
        </p:nvSpPr>
        <p:spPr/>
        <p:txBody>
          <a:bodyPr/>
          <a:lstStyle/>
          <a:p>
            <a:pPr marL="137160" indent="0">
              <a:buNone/>
            </a:pPr>
            <a:r>
              <a:rPr lang="en-US" dirty="0" smtClean="0"/>
              <a:t>In 2-space :</a:t>
            </a:r>
          </a:p>
          <a:p>
            <a:pPr marL="137160" indent="0">
              <a:buNone/>
            </a:pPr>
            <a:r>
              <a:rPr lang="en-US" dirty="0" smtClean="0"/>
              <a:t>In 3-space:</a:t>
            </a:r>
          </a:p>
          <a:p>
            <a:pPr marL="137160" indent="0">
              <a:buNone/>
            </a:pPr>
            <a:r>
              <a:rPr lang="en-US" dirty="0" err="1" smtClean="0"/>
              <a:t>Subsituting</a:t>
            </a:r>
            <a:r>
              <a:rPr lang="en-US" dirty="0" smtClean="0"/>
              <a:t>,</a:t>
            </a:r>
          </a:p>
          <a:p>
            <a:pPr marL="137160" indent="0">
              <a:buNone/>
            </a:pPr>
            <a:r>
              <a:rPr lang="en-US" dirty="0"/>
              <a:t>	</a:t>
            </a:r>
            <a:r>
              <a:rPr lang="en-US" dirty="0" smtClean="0"/>
              <a:t>			r + r + </a:t>
            </a:r>
            <a:r>
              <a:rPr lang="en-US" dirty="0" err="1" smtClean="0"/>
              <a:t>tv</a:t>
            </a:r>
            <a:endParaRPr lang="en-US" dirty="0" smtClean="0"/>
          </a:p>
          <a:p>
            <a:pPr marL="137160" indent="0">
              <a:buNone/>
            </a:pPr>
            <a:endParaRPr lang="en-US" dirty="0"/>
          </a:p>
          <a:p>
            <a:pPr marL="137160" indent="0">
              <a:buNone/>
            </a:pPr>
            <a:r>
              <a:rPr lang="en-US" dirty="0" smtClean="0"/>
              <a:t>Note: Two lines in 3-space that are not parallel and do not intersect are called skew lines. Any two skew lines lie in parallel planes.</a:t>
            </a:r>
            <a:endParaRPr lang="en-US" dirty="0"/>
          </a:p>
        </p:txBody>
      </p:sp>
    </p:spTree>
    <p:extLst>
      <p:ext uri="{BB962C8B-B14F-4D97-AF65-F5344CB8AC3E}">
        <p14:creationId xmlns:p14="http://schemas.microsoft.com/office/powerpoint/2010/main" val="6094091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Set 11.5</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137160" indent="0">
                  <a:buNone/>
                </a:pPr>
                <a:r>
                  <a:rPr lang="en-US" dirty="0" smtClean="0"/>
                  <a:t>4a. Find parametric equations for the line through </a:t>
                </a:r>
                <a14:m>
                  <m:oMath xmlns:m="http://schemas.openxmlformats.org/officeDocument/2006/math">
                    <m:sSub>
                      <m:sSubPr>
                        <m:ctrlPr>
                          <a:rPr lang="en-US" i="1" smtClean="0">
                            <a:latin typeface="Cambria Math"/>
                          </a:rPr>
                        </m:ctrlPr>
                      </m:sSubPr>
                      <m:e>
                        <m:r>
                          <a:rPr lang="en-US" b="0" i="1" smtClean="0">
                            <a:latin typeface="Cambria Math"/>
                          </a:rPr>
                          <m:t>𝑃</m:t>
                        </m:r>
                      </m:e>
                      <m:sub>
                        <m:r>
                          <a:rPr lang="en-US" b="0" i="1" smtClean="0">
                            <a:latin typeface="Cambria Math"/>
                          </a:rPr>
                          <m:t>1</m:t>
                        </m:r>
                      </m:sub>
                    </m:sSub>
                    <m:r>
                      <a:rPr lang="en-US" b="0" i="1" smtClean="0">
                        <a:latin typeface="Cambria Math"/>
                      </a:rPr>
                      <m:t> </m:t>
                    </m:r>
                    <m:d>
                      <m:dPr>
                        <m:ctrlPr>
                          <a:rPr lang="en-US" b="0" i="1" smtClean="0">
                            <a:latin typeface="Cambria Math"/>
                          </a:rPr>
                        </m:ctrlPr>
                      </m:dPr>
                      <m:e>
                        <m:r>
                          <a:rPr lang="en-US" b="0" i="1" smtClean="0">
                            <a:latin typeface="Cambria Math"/>
                          </a:rPr>
                          <m:t>−1, 3, 5</m:t>
                        </m:r>
                      </m:e>
                    </m:d>
                    <m:r>
                      <m:rPr>
                        <m:sty m:val="p"/>
                      </m:rPr>
                      <a:rPr lang="en-US" b="0" i="0" smtClean="0">
                        <a:latin typeface="Cambria Math"/>
                      </a:rPr>
                      <m:t>and</m:t>
                    </m:r>
                    <m:r>
                      <a:rPr lang="en-US" b="0" i="1" smtClean="0">
                        <a:latin typeface="Cambria Math"/>
                      </a:rPr>
                      <m:t> </m:t>
                    </m:r>
                    <m:sSub>
                      <m:sSubPr>
                        <m:ctrlPr>
                          <a:rPr lang="en-US" b="0" i="1" smtClean="0">
                            <a:latin typeface="Cambria Math"/>
                          </a:rPr>
                        </m:ctrlPr>
                      </m:sSubPr>
                      <m:e>
                        <m:r>
                          <a:rPr lang="en-US" b="0" i="1" smtClean="0">
                            <a:latin typeface="Cambria Math"/>
                          </a:rPr>
                          <m:t>𝑃</m:t>
                        </m:r>
                      </m:e>
                      <m:sub>
                        <m:r>
                          <a:rPr lang="en-US" b="0" i="1" smtClean="0">
                            <a:latin typeface="Cambria Math"/>
                          </a:rPr>
                          <m:t>2</m:t>
                        </m:r>
                      </m:sub>
                    </m:sSub>
                    <m:r>
                      <a:rPr lang="en-US" b="0" i="1" smtClean="0">
                        <a:latin typeface="Cambria Math"/>
                      </a:rPr>
                      <m:t> </m:t>
                    </m:r>
                    <m:d>
                      <m:dPr>
                        <m:ctrlPr>
                          <a:rPr lang="en-US" b="0" i="1" smtClean="0">
                            <a:latin typeface="Cambria Math"/>
                          </a:rPr>
                        </m:ctrlPr>
                      </m:dPr>
                      <m:e>
                        <m:r>
                          <a:rPr lang="en-US" b="0" i="1" smtClean="0">
                            <a:latin typeface="Cambria Math"/>
                          </a:rPr>
                          <m:t>−1, 3, 2</m:t>
                        </m:r>
                      </m:e>
                    </m:d>
                    <m:r>
                      <a:rPr lang="en-US" b="0" i="1" smtClean="0">
                        <a:latin typeface="Cambria Math"/>
                      </a:rPr>
                      <m:t>.</m:t>
                    </m:r>
                  </m:oMath>
                </a14:m>
                <a:r>
                  <a:rPr lang="en-US" dirty="0" smtClean="0"/>
                  <a:t> </a:t>
                </a:r>
              </a:p>
              <a:p>
                <a:pPr marL="137160" indent="0">
                  <a:buNone/>
                </a:pPr>
                <a:r>
                  <a:rPr lang="en-US" dirty="0" smtClean="0"/>
                  <a:t>6b. Find parametric equations for the line whose vector equation is </a:t>
                </a:r>
                <a:r>
                  <a:rPr lang="en-US" i="1" dirty="0" smtClean="0"/>
                  <a:t>&lt;x, y, z&gt; = &lt;-1, 0, 2&gt; + t &lt;-1, 3, 0&gt;.</a:t>
                </a:r>
              </a:p>
              <a:p>
                <a:pPr marL="137160" indent="0">
                  <a:buNone/>
                </a:pPr>
                <a:r>
                  <a:rPr lang="en-US" dirty="0" smtClean="0"/>
                  <a:t>8b.  Find a point P on the line and a vector </a:t>
                </a:r>
                <a:r>
                  <a:rPr lang="en-US" i="1" dirty="0" smtClean="0"/>
                  <a:t>v</a:t>
                </a:r>
                <a:r>
                  <a:rPr lang="en-US" dirty="0" smtClean="0"/>
                  <a:t> parallel to the line </a:t>
                </a:r>
                <a:r>
                  <a:rPr lang="en-US" i="1" dirty="0" smtClean="0"/>
                  <a:t>xi + </a:t>
                </a:r>
                <a:r>
                  <a:rPr lang="en-US" i="1" dirty="0" err="1" smtClean="0"/>
                  <a:t>yj</a:t>
                </a:r>
                <a:r>
                  <a:rPr lang="en-US" i="1" dirty="0" smtClean="0"/>
                  <a:t> + </a:t>
                </a:r>
                <a:r>
                  <a:rPr lang="en-US" i="1" dirty="0" err="1" smtClean="0"/>
                  <a:t>zk</a:t>
                </a:r>
                <a:r>
                  <a:rPr lang="en-US" i="1" dirty="0" smtClean="0"/>
                  <a:t> = (1i + j – 2k) + </a:t>
                </a:r>
                <a:r>
                  <a:rPr lang="en-US" i="1" dirty="0" err="1" smtClean="0"/>
                  <a:t>tj</a:t>
                </a:r>
                <a:r>
                  <a:rPr lang="en-US" dirty="0" smtClean="0"/>
                  <a:t>.</a:t>
                </a:r>
              </a:p>
              <a:p>
                <a:pPr marL="137160" indent="0">
                  <a:buNone/>
                </a:pPr>
                <a:r>
                  <a:rPr lang="en-US" dirty="0" smtClean="0"/>
                  <a:t>10. Express the given parametric equations of a line </a:t>
                </a:r>
                <a:r>
                  <a:rPr lang="en-US" i="1" dirty="0" smtClean="0"/>
                  <a:t>x = t, y = -2 + t </a:t>
                </a:r>
                <a:r>
                  <a:rPr lang="en-US" dirty="0" smtClean="0"/>
                  <a:t>using bracket notation and </a:t>
                </a:r>
                <a:r>
                  <a:rPr lang="en-US" i="1" dirty="0" smtClean="0"/>
                  <a:t>i, j k </a:t>
                </a:r>
                <a:r>
                  <a:rPr lang="en-US" dirty="0" smtClean="0"/>
                  <a:t>notation.</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295" r="-1704" b="-1554"/>
                </a:stretch>
              </a:blipFill>
            </p:spPr>
            <p:txBody>
              <a:bodyPr/>
              <a:lstStyle/>
              <a:p>
                <a:r>
                  <a:rPr lang="en-US">
                    <a:noFill/>
                  </a:rPr>
                  <a:t> </a:t>
                </a:r>
              </a:p>
            </p:txBody>
          </p:sp>
        </mc:Fallback>
      </mc:AlternateContent>
    </p:spTree>
    <p:extLst>
      <p:ext uri="{BB962C8B-B14F-4D97-AF65-F5344CB8AC3E}">
        <p14:creationId xmlns:p14="http://schemas.microsoft.com/office/powerpoint/2010/main" val="22089264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Set 11.5</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137160" indent="0">
                  <a:buNone/>
                </a:pPr>
                <a:r>
                  <a:rPr lang="en-US" dirty="0" smtClean="0"/>
                  <a:t>Find parametric equations of the line that satisfies the stated conditions.</a:t>
                </a:r>
              </a:p>
              <a:p>
                <a:pPr marL="137160" indent="0">
                  <a:buNone/>
                </a:pPr>
                <a:r>
                  <a:rPr lang="en-US" dirty="0" smtClean="0"/>
                  <a:t>16. The line through (0, 3) that is parallel to the line x = -5 + t, y = 1 – 2t.</a:t>
                </a:r>
              </a:p>
              <a:p>
                <a:pPr marL="137160" indent="0">
                  <a:buNone/>
                </a:pPr>
                <a:r>
                  <a:rPr lang="en-US" dirty="0" smtClean="0"/>
                  <a:t>18. The line is tangent to the parabola y = </a:t>
                </a:r>
                <a14:m>
                  <m:oMath xmlns:m="http://schemas.openxmlformats.org/officeDocument/2006/math">
                    <m:sSup>
                      <m:sSupPr>
                        <m:ctrlPr>
                          <a:rPr lang="en-US" i="1" smtClean="0">
                            <a:latin typeface="Cambria Math"/>
                          </a:rPr>
                        </m:ctrlPr>
                      </m:sSupPr>
                      <m:e>
                        <m:r>
                          <a:rPr lang="en-US" b="0" i="1" smtClean="0">
                            <a:latin typeface="Cambria Math"/>
                          </a:rPr>
                          <m:t>𝑥</m:t>
                        </m:r>
                      </m:e>
                      <m:sup>
                        <m:r>
                          <a:rPr lang="en-US" b="0" i="1" smtClean="0">
                            <a:latin typeface="Cambria Math"/>
                          </a:rPr>
                          <m:t>2</m:t>
                        </m:r>
                      </m:sup>
                    </m:sSup>
                  </m:oMath>
                </a14:m>
                <a:r>
                  <a:rPr lang="en-US" dirty="0" smtClean="0"/>
                  <a:t> at the point (-2, 4).</a:t>
                </a:r>
              </a:p>
              <a:p>
                <a:pPr marL="137160" indent="0">
                  <a:buNone/>
                </a:pPr>
                <a:r>
                  <a:rPr lang="en-US" dirty="0" smtClean="0"/>
                  <a:t>20. The line through (2, -1, 5) that is parallel to (-1, 2, 7).</a:t>
                </a:r>
              </a:p>
              <a:p>
                <a:pPr marL="137160" indent="0">
                  <a:buNone/>
                </a:pPr>
                <a:r>
                  <a:rPr lang="en-US" dirty="0" smtClean="0"/>
                  <a:t>22. The line through the origin that is parallel to the line given by x = t, y = -1 + t, z = 2.</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295" r="-2296" b="-3368"/>
                </a:stretch>
              </a:blipFill>
            </p:spPr>
            <p:txBody>
              <a:bodyPr/>
              <a:lstStyle/>
              <a:p>
                <a:r>
                  <a:rPr lang="en-US">
                    <a:noFill/>
                  </a:rPr>
                  <a:t> </a:t>
                </a:r>
              </a:p>
            </p:txBody>
          </p:sp>
        </mc:Fallback>
      </mc:AlternateContent>
    </p:spTree>
    <p:extLst>
      <p:ext uri="{BB962C8B-B14F-4D97-AF65-F5344CB8AC3E}">
        <p14:creationId xmlns:p14="http://schemas.microsoft.com/office/powerpoint/2010/main" val="23631008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Set 11.5</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137160" indent="0">
                  <a:buNone/>
                </a:pPr>
                <a:r>
                  <a:rPr lang="en-US" dirty="0" smtClean="0"/>
                  <a:t>24. Where does the line &lt;x, y&gt; = &lt;4t, 3t&gt; intersect the circle </a:t>
                </a:r>
                <a14:m>
                  <m:oMath xmlns:m="http://schemas.openxmlformats.org/officeDocument/2006/math">
                    <m:sSup>
                      <m:sSupPr>
                        <m:ctrlPr>
                          <a:rPr lang="en-US" i="1" smtClean="0">
                            <a:latin typeface="Cambria Math"/>
                          </a:rPr>
                        </m:ctrlPr>
                      </m:sSupPr>
                      <m:e>
                        <m:r>
                          <a:rPr lang="en-US" b="0" i="1" smtClean="0">
                            <a:latin typeface="Cambria Math"/>
                          </a:rPr>
                          <m:t>𝑥</m:t>
                        </m:r>
                      </m:e>
                      <m:sup>
                        <m:r>
                          <a:rPr lang="en-US" b="0" i="1" smtClean="0">
                            <a:latin typeface="Cambria Math"/>
                          </a:rPr>
                          <m:t>2</m:t>
                        </m:r>
                      </m:sup>
                    </m:sSup>
                    <m:r>
                      <a:rPr lang="en-US" b="0" i="1" smtClean="0">
                        <a:latin typeface="Cambria Math"/>
                      </a:rPr>
                      <m:t>+ </m:t>
                    </m:r>
                    <m:sSup>
                      <m:sSupPr>
                        <m:ctrlPr>
                          <a:rPr lang="en-US" b="0" i="1" smtClean="0">
                            <a:latin typeface="Cambria Math"/>
                          </a:rPr>
                        </m:ctrlPr>
                      </m:sSupPr>
                      <m:e>
                        <m:r>
                          <a:rPr lang="en-US" b="0" i="1" smtClean="0">
                            <a:latin typeface="Cambria Math"/>
                          </a:rPr>
                          <m:t>𝑦</m:t>
                        </m:r>
                      </m:e>
                      <m:sup>
                        <m:r>
                          <a:rPr lang="en-US" b="0" i="1" smtClean="0">
                            <a:latin typeface="Cambria Math"/>
                          </a:rPr>
                          <m:t>2</m:t>
                        </m:r>
                      </m:sup>
                    </m:sSup>
                    <m:r>
                      <a:rPr lang="en-US" b="0" i="1" smtClean="0">
                        <a:latin typeface="Cambria Math"/>
                      </a:rPr>
                      <m:t>=25?</m:t>
                    </m:r>
                  </m:oMath>
                </a14:m>
                <a:endParaRPr lang="en-US" dirty="0" smtClean="0"/>
              </a:p>
              <a:p>
                <a:pPr marL="137160" indent="0">
                  <a:buNone/>
                </a:pPr>
                <a:r>
                  <a:rPr lang="en-US" dirty="0" smtClean="0"/>
                  <a:t>26. Find the intersections of the line x = -1 + t, y = 3 + t, z = 4 – t with the </a:t>
                </a:r>
                <a:r>
                  <a:rPr lang="en-US" dirty="0" err="1" smtClean="0"/>
                  <a:t>xy</a:t>
                </a:r>
                <a:r>
                  <a:rPr lang="en-US" dirty="0" smtClean="0"/>
                  <a:t>-plane, the </a:t>
                </a:r>
                <a:r>
                  <a:rPr lang="en-US" dirty="0" err="1" smtClean="0"/>
                  <a:t>xz</a:t>
                </a:r>
                <a:r>
                  <a:rPr lang="en-US" dirty="0" smtClean="0"/>
                  <a:t>-plane, and the </a:t>
                </a:r>
                <a:r>
                  <a:rPr lang="en-US" dirty="0" err="1" smtClean="0"/>
                  <a:t>yz</a:t>
                </a:r>
                <a:r>
                  <a:rPr lang="en-US" dirty="0" smtClean="0"/>
                  <a:t>-plane.</a:t>
                </a:r>
              </a:p>
              <a:p>
                <a:pPr marL="137160" indent="0">
                  <a:buNone/>
                </a:pPr>
                <a:r>
                  <a:rPr lang="en-US" dirty="0" smtClean="0"/>
                  <a:t>52. Let L be the line that passes through the point (         ) and is parallel to the vector v = &lt;a, b, c&gt;, where a, b, and c are nonzero. Show that a point (x, y, z) lies on the line L if and only if</a:t>
                </a:r>
              </a:p>
              <a:p>
                <a:pPr marL="137160" indent="0">
                  <a:buNone/>
                </a:pPr>
                <a:r>
                  <a:rPr lang="en-US" dirty="0" smtClean="0"/>
                  <a:t>		</a:t>
                </a:r>
                <a14:m>
                  <m:oMath xmlns:m="http://schemas.openxmlformats.org/officeDocument/2006/math">
                    <m:f>
                      <m:fPr>
                        <m:ctrlPr>
                          <a:rPr lang="en-US" i="1" smtClean="0">
                            <a:latin typeface="Cambria Math"/>
                          </a:rPr>
                        </m:ctrlPr>
                      </m:fPr>
                      <m:num>
                        <m:r>
                          <a:rPr lang="en-US" b="0" i="1" smtClean="0">
                            <a:latin typeface="Cambria Math"/>
                          </a:rPr>
                          <m:t>𝑥</m:t>
                        </m:r>
                        <m:r>
                          <a:rPr lang="en-US" b="0" i="1" smtClean="0">
                            <a:latin typeface="Cambria Math"/>
                          </a:rPr>
                          <m:t> − </m:t>
                        </m:r>
                        <m:sSub>
                          <m:sSubPr>
                            <m:ctrlPr>
                              <a:rPr lang="en-US" b="0" i="1" smtClean="0">
                                <a:latin typeface="Cambria Math"/>
                              </a:rPr>
                            </m:ctrlPr>
                          </m:sSubPr>
                          <m:e>
                            <m:r>
                              <a:rPr lang="en-US" b="0" i="1" smtClean="0">
                                <a:latin typeface="Cambria Math"/>
                              </a:rPr>
                              <m:t>𝑥</m:t>
                            </m:r>
                          </m:e>
                          <m:sub>
                            <m:r>
                              <a:rPr lang="en-US" b="0" i="1" smtClean="0">
                                <a:latin typeface="Cambria Math"/>
                              </a:rPr>
                              <m:t>0</m:t>
                            </m:r>
                          </m:sub>
                        </m:sSub>
                        <m:r>
                          <a:rPr lang="en-US" b="0" i="1" smtClean="0">
                            <a:latin typeface="Cambria Math"/>
                          </a:rPr>
                          <m:t> </m:t>
                        </m:r>
                      </m:num>
                      <m:den>
                        <m:r>
                          <a:rPr lang="en-US" b="0" i="1" smtClean="0">
                            <a:latin typeface="Cambria Math"/>
                          </a:rPr>
                          <m:t>𝑎</m:t>
                        </m:r>
                      </m:den>
                    </m:f>
                  </m:oMath>
                </a14:m>
                <a:r>
                  <a:rPr lang="en-US" dirty="0" smtClean="0"/>
                  <a:t> = </a:t>
                </a:r>
                <a14:m>
                  <m:oMath xmlns:m="http://schemas.openxmlformats.org/officeDocument/2006/math">
                    <m:f>
                      <m:fPr>
                        <m:ctrlPr>
                          <a:rPr lang="en-US" i="1" smtClean="0">
                            <a:latin typeface="Cambria Math"/>
                          </a:rPr>
                        </m:ctrlPr>
                      </m:fPr>
                      <m:num>
                        <m:r>
                          <a:rPr lang="en-US" b="0" i="1" smtClean="0">
                            <a:latin typeface="Cambria Math"/>
                          </a:rPr>
                          <m:t>𝑦</m:t>
                        </m:r>
                        <m:r>
                          <a:rPr lang="en-US" b="0" i="1" smtClean="0">
                            <a:latin typeface="Cambria Math"/>
                          </a:rPr>
                          <m:t> − </m:t>
                        </m:r>
                        <m:sSub>
                          <m:sSubPr>
                            <m:ctrlPr>
                              <a:rPr lang="en-US" b="0" i="1" smtClean="0">
                                <a:latin typeface="Cambria Math"/>
                              </a:rPr>
                            </m:ctrlPr>
                          </m:sSubPr>
                          <m:e>
                            <m:r>
                              <a:rPr lang="en-US" b="0" i="1" smtClean="0">
                                <a:latin typeface="Cambria Math"/>
                              </a:rPr>
                              <m:t>𝑦</m:t>
                            </m:r>
                          </m:e>
                          <m:sub>
                            <m:r>
                              <a:rPr lang="en-US" b="0" i="1" smtClean="0">
                                <a:latin typeface="Cambria Math"/>
                              </a:rPr>
                              <m:t>0</m:t>
                            </m:r>
                          </m:sub>
                        </m:sSub>
                      </m:num>
                      <m:den>
                        <m:r>
                          <a:rPr lang="en-US" b="0" i="1" smtClean="0">
                            <a:latin typeface="Cambria Math"/>
                          </a:rPr>
                          <m:t>𝑏</m:t>
                        </m:r>
                      </m:den>
                    </m:f>
                    <m:r>
                      <a:rPr lang="en-US" b="0" i="1" smtClean="0">
                        <a:latin typeface="Cambria Math"/>
                      </a:rPr>
                      <m:t>= </m:t>
                    </m:r>
                    <m:f>
                      <m:fPr>
                        <m:ctrlPr>
                          <a:rPr lang="en-US" b="0" i="1" smtClean="0">
                            <a:latin typeface="Cambria Math"/>
                          </a:rPr>
                        </m:ctrlPr>
                      </m:fPr>
                      <m:num>
                        <m:r>
                          <a:rPr lang="en-US" b="0" i="1" smtClean="0">
                            <a:latin typeface="Cambria Math"/>
                          </a:rPr>
                          <m:t>𝑧</m:t>
                        </m:r>
                        <m:r>
                          <a:rPr lang="en-US" b="0" i="1" smtClean="0">
                            <a:latin typeface="Cambria Math"/>
                          </a:rPr>
                          <m:t> − </m:t>
                        </m:r>
                        <m:sSub>
                          <m:sSubPr>
                            <m:ctrlPr>
                              <a:rPr lang="en-US" b="0" i="1" smtClean="0">
                                <a:latin typeface="Cambria Math"/>
                              </a:rPr>
                            </m:ctrlPr>
                          </m:sSubPr>
                          <m:e>
                            <m:r>
                              <a:rPr lang="en-US" b="0" i="1" smtClean="0">
                                <a:latin typeface="Cambria Math"/>
                              </a:rPr>
                              <m:t>𝑧</m:t>
                            </m:r>
                          </m:e>
                          <m:sub>
                            <m:r>
                              <a:rPr lang="en-US" b="0" i="1" smtClean="0">
                                <a:latin typeface="Cambria Math"/>
                              </a:rPr>
                              <m:t>0</m:t>
                            </m:r>
                          </m:sub>
                        </m:sSub>
                      </m:num>
                      <m:den>
                        <m:r>
                          <a:rPr lang="en-US" b="0" i="1" smtClean="0">
                            <a:latin typeface="Cambria Math"/>
                          </a:rPr>
                          <m:t>𝑐</m:t>
                        </m:r>
                      </m:den>
                    </m:f>
                  </m:oMath>
                </a14:m>
                <a:endParaRPr lang="en-US" dirty="0" smtClean="0"/>
              </a:p>
              <a:p>
                <a:pPr marL="137160" indent="0">
                  <a:buNone/>
                </a:pPr>
                <a:r>
                  <a:rPr lang="en-US" dirty="0" smtClean="0"/>
                  <a:t>These equations, which are called the </a:t>
                </a:r>
                <a:r>
                  <a:rPr lang="en-US" i="1" dirty="0" smtClean="0"/>
                  <a:t>symmetric equations of L</a:t>
                </a:r>
                <a:r>
                  <a:rPr lang="en-US" dirty="0" smtClean="0"/>
                  <a:t>, provide a nonparametric representation of L.</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2591" r="-4000" b="-2461"/>
                </a:stretch>
              </a:blipFill>
            </p:spPr>
            <p:txBody>
              <a:bodyPr/>
              <a:lstStyle/>
              <a:p>
                <a:r>
                  <a:rPr lang="en-US">
                    <a:noFill/>
                  </a:rPr>
                  <a:t> </a:t>
                </a:r>
              </a:p>
            </p:txBody>
          </p:sp>
        </mc:Fallback>
      </mc:AlternateContent>
    </p:spTree>
    <p:extLst>
      <p:ext uri="{BB962C8B-B14F-4D97-AF65-F5344CB8AC3E}">
        <p14:creationId xmlns:p14="http://schemas.microsoft.com/office/powerpoint/2010/main" val="22617925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Set 11.5</a:t>
            </a:r>
            <a:endParaRPr lang="en-US" dirty="0"/>
          </a:p>
        </p:txBody>
      </p:sp>
      <p:sp>
        <p:nvSpPr>
          <p:cNvPr id="3" name="Content Placeholder 2"/>
          <p:cNvSpPr>
            <a:spLocks noGrp="1"/>
          </p:cNvSpPr>
          <p:nvPr>
            <p:ph idx="1"/>
          </p:nvPr>
        </p:nvSpPr>
        <p:spPr/>
        <p:txBody>
          <a:bodyPr/>
          <a:lstStyle/>
          <a:p>
            <a:pPr marL="137160" indent="0">
              <a:buNone/>
            </a:pPr>
            <a:r>
              <a:rPr lang="en-US" dirty="0" smtClean="0"/>
              <a:t>54. Consider the lines L and L whose symmetric equations are</a:t>
            </a:r>
          </a:p>
          <a:p>
            <a:pPr marL="137160" indent="0">
              <a:buNone/>
            </a:pPr>
            <a:endParaRPr lang="en-US" dirty="0"/>
          </a:p>
          <a:p>
            <a:pPr marL="137160" indent="0">
              <a:buNone/>
            </a:pPr>
            <a:endParaRPr lang="en-US" dirty="0" smtClean="0"/>
          </a:p>
          <a:p>
            <a:pPr marL="137160" indent="0">
              <a:buNone/>
            </a:pPr>
            <a:endParaRPr lang="en-US" dirty="0"/>
          </a:p>
          <a:p>
            <a:pPr marL="137160" indent="0">
              <a:buNone/>
            </a:pPr>
            <a:endParaRPr lang="en-US" dirty="0" smtClean="0"/>
          </a:p>
          <a:p>
            <a:pPr marL="137160" indent="0">
              <a:buNone/>
            </a:pPr>
            <a:r>
              <a:rPr lang="en-US" dirty="0" smtClean="0"/>
              <a:t>a) Are L and L parallel? Perpendicular?</a:t>
            </a:r>
          </a:p>
          <a:p>
            <a:pPr marL="137160" indent="0">
              <a:buNone/>
            </a:pPr>
            <a:r>
              <a:rPr lang="en-US" dirty="0" smtClean="0"/>
              <a:t>b) Find parametric equations for L and L ?</a:t>
            </a:r>
          </a:p>
          <a:p>
            <a:pPr marL="137160" indent="0">
              <a:buNone/>
            </a:pPr>
            <a:r>
              <a:rPr lang="en-US" dirty="0" smtClean="0"/>
              <a:t>c) Do L and L intersect? If so, where?</a:t>
            </a:r>
            <a:endParaRPr lang="en-US" dirty="0"/>
          </a:p>
        </p:txBody>
      </p:sp>
    </p:spTree>
    <p:extLst>
      <p:ext uri="{BB962C8B-B14F-4D97-AF65-F5344CB8AC3E}">
        <p14:creationId xmlns:p14="http://schemas.microsoft.com/office/powerpoint/2010/main" val="20130772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Set 11.5</a:t>
            </a:r>
            <a:endParaRPr lang="en-US" dirty="0"/>
          </a:p>
        </p:txBody>
      </p:sp>
      <p:sp>
        <p:nvSpPr>
          <p:cNvPr id="3" name="Content Placeholder 2"/>
          <p:cNvSpPr>
            <a:spLocks noGrp="1"/>
          </p:cNvSpPr>
          <p:nvPr>
            <p:ph idx="1"/>
          </p:nvPr>
        </p:nvSpPr>
        <p:spPr/>
        <p:txBody>
          <a:bodyPr>
            <a:normAutofit fontScale="85000" lnSpcReduction="20000"/>
          </a:bodyPr>
          <a:lstStyle/>
          <a:p>
            <a:pPr marL="137160" indent="0">
              <a:buNone/>
            </a:pPr>
            <a:r>
              <a:rPr lang="en-US" dirty="0" smtClean="0"/>
              <a:t>30. Show that the lines L : x + 1 = 4t, y – 3 = 4t, z – 1 = 0 and L : x + 13 = 12t,  y – 1 = 6t, z – 2 = 3t intersect, and find their point of intersection.</a:t>
            </a:r>
          </a:p>
          <a:p>
            <a:pPr marL="137160" indent="0">
              <a:buNone/>
            </a:pPr>
            <a:r>
              <a:rPr lang="en-US" dirty="0" smtClean="0"/>
              <a:t>32. Show that the lines L : x = 2 + 8t, y = 6 – 8t, z = 10t and L : x = 3 + 8t, y = 5 – 3t, z = 6 + t are skew lines.</a:t>
            </a:r>
          </a:p>
          <a:p>
            <a:pPr marL="137160" indent="0">
              <a:buNone/>
            </a:pPr>
            <a:r>
              <a:rPr lang="en-US" dirty="0" smtClean="0"/>
              <a:t>34. Determine whether the lines L : x = 5 + 3t, y = 4 – 2t, z = -2 + 3t and L : x = -1 + 9t, y = 5 – 6t, z = 3 + 8t are parallel.</a:t>
            </a:r>
          </a:p>
          <a:p>
            <a:pPr marL="137160" indent="0">
              <a:buNone/>
            </a:pPr>
            <a:r>
              <a:rPr lang="en-US" dirty="0" smtClean="0"/>
              <a:t>38. Show that the lines L : x = 1 + 3t, y = -2 + t, z = 2t and L : x = 4 – 6t, y = -1 – 2t, z = 2 -= 4t are the same.</a:t>
            </a:r>
          </a:p>
          <a:p>
            <a:pPr marL="137160" indent="0">
              <a:buNone/>
            </a:pPr>
            <a:r>
              <a:rPr lang="en-US" dirty="0" smtClean="0"/>
              <a:t>36. Determine whether the points P (1, 0, 1), P(3, -4, -3), and P (4, -6, -5) lie on the same line. </a:t>
            </a:r>
          </a:p>
          <a:p>
            <a:pPr marL="137160" indent="0">
              <a:buNone/>
            </a:pPr>
            <a:r>
              <a:rPr lang="en-US" dirty="0" smtClean="0"/>
              <a:t>44. Describe the line segment represented by the vector equation &lt;x, y, z&gt; = &lt;-2, 1, 4&gt; + t &lt;3, 0, -1&gt;   (0 </a:t>
            </a:r>
            <a:r>
              <a:rPr lang="en-US" dirty="0" smtClean="0">
                <a:latin typeface="Times New Roman"/>
                <a:cs typeface="Times New Roman"/>
              </a:rPr>
              <a:t>≤ t ≤ 3)</a:t>
            </a:r>
            <a:endParaRPr lang="en-US" dirty="0"/>
          </a:p>
        </p:txBody>
      </p:sp>
    </p:spTree>
    <p:extLst>
      <p:ext uri="{BB962C8B-B14F-4D97-AF65-F5344CB8AC3E}">
        <p14:creationId xmlns:p14="http://schemas.microsoft.com/office/powerpoint/2010/main" val="13717894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Plane in Space</a:t>
            </a:r>
            <a:endParaRPr lang="en-US" dirty="0"/>
          </a:p>
        </p:txBody>
      </p:sp>
      <p:sp>
        <p:nvSpPr>
          <p:cNvPr id="3" name="Content Placeholder 2"/>
          <p:cNvSpPr>
            <a:spLocks noGrp="1"/>
          </p:cNvSpPr>
          <p:nvPr>
            <p:ph idx="1"/>
          </p:nvPr>
        </p:nvSpPr>
        <p:spPr/>
        <p:txBody>
          <a:bodyPr>
            <a:normAutofit fontScale="85000" lnSpcReduction="20000"/>
          </a:bodyPr>
          <a:lstStyle/>
          <a:p>
            <a:pPr marL="137160" indent="0">
              <a:buNone/>
            </a:pPr>
            <a:r>
              <a:rPr lang="en-US" dirty="0" smtClean="0"/>
              <a:t>A. Plane Parallel to the Coordinate Planes</a:t>
            </a:r>
          </a:p>
          <a:p>
            <a:pPr marL="137160" indent="0">
              <a:buNone/>
            </a:pPr>
            <a:r>
              <a:rPr lang="en-US" dirty="0" smtClean="0"/>
              <a:t>1. x = a : plane through (a, 0, 0) that is parallel to the </a:t>
            </a:r>
            <a:r>
              <a:rPr lang="en-US" dirty="0" err="1" smtClean="0"/>
              <a:t>yz</a:t>
            </a:r>
            <a:r>
              <a:rPr lang="en-US" dirty="0" smtClean="0"/>
              <a:t>-plane.</a:t>
            </a:r>
          </a:p>
          <a:p>
            <a:pPr marL="137160" indent="0">
              <a:buNone/>
            </a:pPr>
            <a:r>
              <a:rPr lang="en-US" dirty="0" smtClean="0"/>
              <a:t>2. y = b : plane through (0, b, 0) that is parallel to the </a:t>
            </a:r>
            <a:r>
              <a:rPr lang="en-US" dirty="0" err="1" smtClean="0"/>
              <a:t>xz</a:t>
            </a:r>
            <a:r>
              <a:rPr lang="en-US" dirty="0" smtClean="0"/>
              <a:t>-plane.</a:t>
            </a:r>
          </a:p>
          <a:p>
            <a:pPr marL="137160" indent="0">
              <a:buNone/>
            </a:pPr>
            <a:r>
              <a:rPr lang="en-US" dirty="0" smtClean="0"/>
              <a:t>3. z = c : plane through (0, 0, c) that is parallel to the </a:t>
            </a:r>
            <a:r>
              <a:rPr lang="en-US" dirty="0" err="1" smtClean="0"/>
              <a:t>xy</a:t>
            </a:r>
            <a:r>
              <a:rPr lang="en-US" dirty="0" smtClean="0"/>
              <a:t>-plane.</a:t>
            </a:r>
          </a:p>
          <a:p>
            <a:pPr marL="137160" indent="0">
              <a:buNone/>
            </a:pPr>
            <a:r>
              <a:rPr lang="en-US" dirty="0" smtClean="0"/>
              <a:t>B. Determination of Plane </a:t>
            </a:r>
          </a:p>
          <a:p>
            <a:pPr marL="137160" indent="0">
              <a:buNone/>
            </a:pPr>
            <a:r>
              <a:rPr lang="en-US" dirty="0" smtClean="0"/>
              <a:t>a) by a Point and a Normal Vector</a:t>
            </a:r>
          </a:p>
          <a:p>
            <a:pPr>
              <a:buFontTx/>
              <a:buChar char="-"/>
            </a:pPr>
            <a:r>
              <a:rPr lang="en-US" dirty="0" smtClean="0"/>
              <a:t>A vector perpendicular to a plane is called a normal to the plane.</a:t>
            </a:r>
          </a:p>
          <a:p>
            <a:pPr marL="137160" indent="0">
              <a:buNone/>
            </a:pPr>
            <a:r>
              <a:rPr lang="en-US" dirty="0" smtClean="0"/>
              <a:t>Consider a plane passing through P (x , y, z ) and perpendicular to the vector n = &lt;a, b, c&gt;</a:t>
            </a:r>
          </a:p>
          <a:p>
            <a:pPr marL="137160" indent="0">
              <a:buNone/>
            </a:pPr>
            <a:endParaRPr lang="en-US" dirty="0"/>
          </a:p>
        </p:txBody>
      </p:sp>
    </p:spTree>
    <p:extLst>
      <p:ext uri="{BB962C8B-B14F-4D97-AF65-F5344CB8AC3E}">
        <p14:creationId xmlns:p14="http://schemas.microsoft.com/office/powerpoint/2010/main" val="32507902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Plane in Space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13716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𝑟</m:t>
                          </m:r>
                        </m:e>
                        <m:sub>
                          <m:r>
                            <a:rPr lang="en-US" b="0" i="1" smtClean="0">
                              <a:latin typeface="Cambria Math"/>
                            </a:rPr>
                            <m:t>0</m:t>
                          </m:r>
                        </m:sub>
                      </m:sSub>
                      <m:r>
                        <a:rPr lang="en-US" b="0" i="1" smtClean="0">
                          <a:latin typeface="Cambria Math"/>
                        </a:rPr>
                        <m:t>= &lt;</m:t>
                      </m:r>
                      <m:sSub>
                        <m:sSubPr>
                          <m:ctrlPr>
                            <a:rPr lang="en-US" b="0" i="1" smtClean="0">
                              <a:latin typeface="Cambria Math"/>
                            </a:rPr>
                          </m:ctrlPr>
                        </m:sSubPr>
                        <m:e>
                          <m:r>
                            <a:rPr lang="en-US" b="0" i="1" smtClean="0">
                              <a:latin typeface="Cambria Math"/>
                            </a:rPr>
                            <m:t>𝑥</m:t>
                          </m:r>
                        </m:e>
                        <m:sub>
                          <m:r>
                            <a:rPr lang="en-US" b="0" i="1" smtClean="0">
                              <a:latin typeface="Cambria Math"/>
                            </a:rPr>
                            <m:t>0</m:t>
                          </m:r>
                        </m:sub>
                      </m:sSub>
                      <m:r>
                        <a:rPr lang="en-US" b="0" i="1" smtClean="0">
                          <a:latin typeface="Cambria Math"/>
                        </a:rPr>
                        <m:t>, </m:t>
                      </m:r>
                      <m:sSub>
                        <m:sSubPr>
                          <m:ctrlPr>
                            <a:rPr lang="en-US" b="0" i="1" smtClean="0">
                              <a:latin typeface="Cambria Math"/>
                            </a:rPr>
                          </m:ctrlPr>
                        </m:sSubPr>
                        <m:e>
                          <m:r>
                            <a:rPr lang="en-US" b="0" i="1" smtClean="0">
                              <a:latin typeface="Cambria Math"/>
                            </a:rPr>
                            <m:t>𝑦</m:t>
                          </m:r>
                        </m:e>
                        <m:sub>
                          <m:r>
                            <a:rPr lang="en-US" b="0" i="1" smtClean="0">
                              <a:latin typeface="Cambria Math"/>
                            </a:rPr>
                            <m:t>0</m:t>
                          </m:r>
                        </m:sub>
                      </m:sSub>
                      <m:r>
                        <a:rPr lang="en-US" b="0" i="1" smtClean="0">
                          <a:latin typeface="Cambria Math"/>
                        </a:rPr>
                        <m:t>, </m:t>
                      </m:r>
                      <m:sSub>
                        <m:sSubPr>
                          <m:ctrlPr>
                            <a:rPr lang="en-US" b="0" i="1" smtClean="0">
                              <a:latin typeface="Cambria Math"/>
                            </a:rPr>
                          </m:ctrlPr>
                        </m:sSubPr>
                        <m:e>
                          <m:r>
                            <a:rPr lang="en-US" b="0" i="1" smtClean="0">
                              <a:latin typeface="Cambria Math"/>
                            </a:rPr>
                            <m:t>𝑧</m:t>
                          </m:r>
                        </m:e>
                        <m:sub>
                          <m:r>
                            <a:rPr lang="en-US" b="0" i="1" smtClean="0">
                              <a:latin typeface="Cambria Math"/>
                            </a:rPr>
                            <m:t>0</m:t>
                          </m:r>
                        </m:sub>
                      </m:sSub>
                      <m:r>
                        <a:rPr lang="en-US" b="0" i="1" smtClean="0">
                          <a:latin typeface="Cambria Math"/>
                        </a:rPr>
                        <m:t>&gt;</m:t>
                      </m:r>
                      <m:r>
                        <m:rPr>
                          <m:sty m:val="p"/>
                        </m:rPr>
                        <a:rPr lang="en-US" b="0" i="0" smtClean="0">
                          <a:latin typeface="Cambria Math"/>
                        </a:rPr>
                        <m:t>and</m:t>
                      </m:r>
                      <m:r>
                        <a:rPr lang="en-US" b="0" i="1" smtClean="0">
                          <a:latin typeface="Cambria Math"/>
                        </a:rPr>
                        <m:t> </m:t>
                      </m:r>
                      <m:r>
                        <a:rPr lang="en-US" b="0" i="1" smtClean="0">
                          <a:latin typeface="Cambria Math"/>
                        </a:rPr>
                        <m:t>𝑟</m:t>
                      </m:r>
                      <m:r>
                        <a:rPr lang="en-US" b="0" i="1" smtClean="0">
                          <a:latin typeface="Cambria Math"/>
                        </a:rPr>
                        <m:t>= &lt;</m:t>
                      </m:r>
                      <m:r>
                        <a:rPr lang="en-US" b="0" i="1" smtClean="0">
                          <a:latin typeface="Cambria Math"/>
                        </a:rPr>
                        <m:t>𝑥</m:t>
                      </m:r>
                      <m:r>
                        <a:rPr lang="en-US" b="0" i="1" smtClean="0">
                          <a:latin typeface="Cambria Math"/>
                        </a:rPr>
                        <m:t>, </m:t>
                      </m:r>
                      <m:r>
                        <a:rPr lang="en-US" b="0" i="1" smtClean="0">
                          <a:latin typeface="Cambria Math"/>
                        </a:rPr>
                        <m:t>𝑦</m:t>
                      </m:r>
                      <m:r>
                        <a:rPr lang="en-US" b="0" i="1" smtClean="0">
                          <a:latin typeface="Cambria Math"/>
                        </a:rPr>
                        <m:t>, </m:t>
                      </m:r>
                      <m:r>
                        <a:rPr lang="en-US" b="0" i="1" smtClean="0">
                          <a:latin typeface="Cambria Math"/>
                        </a:rPr>
                        <m:t>𝑧</m:t>
                      </m:r>
                      <m:r>
                        <a:rPr lang="en-US" b="0" i="1" smtClean="0">
                          <a:latin typeface="Cambria Math"/>
                        </a:rPr>
                        <m:t>&gt; </m:t>
                      </m:r>
                    </m:oMath>
                  </m:oMathPara>
                </a14:m>
                <a:endParaRPr lang="en-US" dirty="0" smtClean="0"/>
              </a:p>
              <a:p>
                <a:pPr marL="137160" indent="0">
                  <a:buNone/>
                </a:pPr>
                <a14:m>
                  <m:oMath xmlns:m="http://schemas.openxmlformats.org/officeDocument/2006/math">
                    <m:sSub>
                      <m:sSubPr>
                        <m:ctrlPr>
                          <a:rPr lang="en-US" i="1" smtClean="0">
                            <a:latin typeface="Cambria Math"/>
                          </a:rPr>
                        </m:ctrlPr>
                      </m:sSubPr>
                      <m:e>
                        <m:r>
                          <a:rPr lang="en-US" b="0" i="1" smtClean="0">
                            <a:latin typeface="Cambria Math"/>
                          </a:rPr>
                          <m:t>𝑟</m:t>
                        </m:r>
                        <m:r>
                          <a:rPr lang="en-US" b="0" i="1" smtClean="0">
                            <a:latin typeface="Cambria Math"/>
                          </a:rPr>
                          <m:t> − </m:t>
                        </m:r>
                        <m:r>
                          <a:rPr lang="en-US" b="0" i="1" smtClean="0">
                            <a:latin typeface="Cambria Math"/>
                          </a:rPr>
                          <m:t>𝑟</m:t>
                        </m:r>
                      </m:e>
                      <m:sub>
                        <m:r>
                          <a:rPr lang="en-US" b="0" i="1" smtClean="0">
                            <a:latin typeface="Cambria Math"/>
                          </a:rPr>
                          <m:t>0 </m:t>
                        </m:r>
                      </m:sub>
                    </m:sSub>
                    <m:r>
                      <m:rPr>
                        <m:sty m:val="p"/>
                      </m:rPr>
                      <a:rPr lang="en-US" b="0" i="0" smtClean="0">
                        <a:latin typeface="Cambria Math"/>
                      </a:rPr>
                      <m:t>is</m:t>
                    </m:r>
                    <m:r>
                      <a:rPr lang="en-US" b="0" i="0" smtClean="0">
                        <a:latin typeface="Cambria Math"/>
                      </a:rPr>
                      <m:t> </m:t>
                    </m:r>
                    <m:r>
                      <m:rPr>
                        <m:sty m:val="p"/>
                      </m:rPr>
                      <a:rPr lang="en-US" b="0" i="0" smtClean="0">
                        <a:latin typeface="Cambria Math"/>
                      </a:rPr>
                      <m:t>orthogonal</m:t>
                    </m:r>
                    <m:r>
                      <a:rPr lang="en-US" b="0" i="0" smtClean="0">
                        <a:latin typeface="Cambria Math"/>
                      </a:rPr>
                      <m:t> </m:t>
                    </m:r>
                    <m:r>
                      <m:rPr>
                        <m:sty m:val="p"/>
                      </m:rPr>
                      <a:rPr lang="en-US" b="0" i="0" smtClean="0">
                        <a:latin typeface="Cambria Math"/>
                      </a:rPr>
                      <m:t>to</m:t>
                    </m:r>
                    <m:r>
                      <a:rPr lang="en-US" b="0" i="0" smtClean="0">
                        <a:latin typeface="Cambria Math"/>
                      </a:rPr>
                      <m:t> </m:t>
                    </m:r>
                    <m:r>
                      <a:rPr lang="en-US" b="0" i="1" smtClean="0">
                        <a:latin typeface="Cambria Math"/>
                      </a:rPr>
                      <m:t>𝑛</m:t>
                    </m:r>
                  </m:oMath>
                </a14:m>
                <a:r>
                  <a:rPr lang="en-US" i="1" dirty="0" smtClean="0"/>
                  <a:t> or  </a:t>
                </a:r>
                <a14:m>
                  <m:oMath xmlns:m="http://schemas.openxmlformats.org/officeDocument/2006/math">
                    <m:r>
                      <a:rPr lang="en-US" b="0" i="1" smtClean="0">
                        <a:latin typeface="Cambria Math"/>
                      </a:rPr>
                      <m:t>𝑛</m:t>
                    </m:r>
                    <m:r>
                      <a:rPr lang="en-US" b="0" i="1" smtClean="0">
                        <a:latin typeface="Cambria Math"/>
                      </a:rPr>
                      <m:t> . </m:t>
                    </m:r>
                    <m:d>
                      <m:dPr>
                        <m:ctrlPr>
                          <a:rPr lang="en-US" b="0" i="1" smtClean="0">
                            <a:latin typeface="Cambria Math"/>
                          </a:rPr>
                        </m:ctrlPr>
                      </m:dPr>
                      <m:e>
                        <m:r>
                          <a:rPr lang="en-US" b="0" i="1" smtClean="0">
                            <a:latin typeface="Cambria Math"/>
                          </a:rPr>
                          <m:t>𝑟</m:t>
                        </m:r>
                        <m:r>
                          <a:rPr lang="en-US" b="0" i="1" smtClean="0">
                            <a:latin typeface="Cambria Math"/>
                          </a:rPr>
                          <m:t> − </m:t>
                        </m:r>
                        <m:sSub>
                          <m:sSubPr>
                            <m:ctrlPr>
                              <a:rPr lang="en-US" b="0" i="1" smtClean="0">
                                <a:latin typeface="Cambria Math"/>
                              </a:rPr>
                            </m:ctrlPr>
                          </m:sSubPr>
                          <m:e>
                            <m:r>
                              <a:rPr lang="en-US" b="0" i="1" smtClean="0">
                                <a:latin typeface="Cambria Math"/>
                              </a:rPr>
                              <m:t>𝑟</m:t>
                            </m:r>
                          </m:e>
                          <m:sub>
                            <m:r>
                              <a:rPr lang="en-US" b="0" i="1" smtClean="0">
                                <a:latin typeface="Cambria Math"/>
                              </a:rPr>
                              <m:t>0</m:t>
                            </m:r>
                          </m:sub>
                        </m:sSub>
                      </m:e>
                    </m:d>
                    <m:r>
                      <a:rPr lang="en-US" b="0" i="1" smtClean="0">
                        <a:latin typeface="Cambria Math"/>
                      </a:rPr>
                      <m:t>=0</m:t>
                    </m:r>
                  </m:oMath>
                </a14:m>
                <a:r>
                  <a:rPr lang="en-US" i="1" dirty="0" smtClean="0"/>
                  <a:t> </a:t>
                </a:r>
              </a:p>
              <a:p>
                <a:pPr marL="137160" indent="0">
                  <a:buNone/>
                </a:pPr>
                <a:r>
                  <a:rPr lang="en-US" dirty="0" smtClean="0"/>
                  <a:t>so &lt;a, b, c&gt; . </a:t>
                </a:r>
                <a14:m>
                  <m:oMath xmlns:m="http://schemas.openxmlformats.org/officeDocument/2006/math">
                    <m:r>
                      <a:rPr lang="en-US" b="0" i="1" smtClean="0">
                        <a:latin typeface="Cambria Math"/>
                      </a:rPr>
                      <m:t>&lt;</m:t>
                    </m:r>
                    <m:r>
                      <a:rPr lang="en-US" b="0" i="1" smtClean="0">
                        <a:latin typeface="Cambria Math"/>
                      </a:rPr>
                      <m:t>𝑥</m:t>
                    </m:r>
                    <m:r>
                      <a:rPr lang="en-US" b="0" i="1" smtClean="0">
                        <a:latin typeface="Cambria Math"/>
                      </a:rPr>
                      <m:t> − </m:t>
                    </m:r>
                    <m:sSub>
                      <m:sSubPr>
                        <m:ctrlPr>
                          <a:rPr lang="en-US" b="0" i="1" smtClean="0">
                            <a:latin typeface="Cambria Math"/>
                          </a:rPr>
                        </m:ctrlPr>
                      </m:sSubPr>
                      <m:e>
                        <m:r>
                          <a:rPr lang="en-US" b="0" i="1" smtClean="0">
                            <a:latin typeface="Cambria Math"/>
                          </a:rPr>
                          <m:t>𝑥</m:t>
                        </m:r>
                      </m:e>
                      <m:sub>
                        <m:r>
                          <a:rPr lang="en-US" b="0" i="1" smtClean="0">
                            <a:latin typeface="Cambria Math"/>
                          </a:rPr>
                          <m:t>0</m:t>
                        </m:r>
                      </m:sub>
                    </m:sSub>
                    <m:r>
                      <a:rPr lang="en-US" b="0" i="1" smtClean="0">
                        <a:latin typeface="Cambria Math"/>
                      </a:rPr>
                      <m:t>, </m:t>
                    </m:r>
                    <m:r>
                      <a:rPr lang="en-US" b="0" i="1" smtClean="0">
                        <a:latin typeface="Cambria Math"/>
                      </a:rPr>
                      <m:t>𝑦</m:t>
                    </m:r>
                    <m:r>
                      <a:rPr lang="en-US" b="0" i="1" smtClean="0">
                        <a:latin typeface="Cambria Math"/>
                      </a:rPr>
                      <m:t> − </m:t>
                    </m:r>
                    <m:sSub>
                      <m:sSubPr>
                        <m:ctrlPr>
                          <a:rPr lang="en-US" b="0" i="1" smtClean="0">
                            <a:latin typeface="Cambria Math"/>
                          </a:rPr>
                        </m:ctrlPr>
                      </m:sSubPr>
                      <m:e>
                        <m:r>
                          <a:rPr lang="en-US" b="0" i="1" smtClean="0">
                            <a:latin typeface="Cambria Math"/>
                          </a:rPr>
                          <m:t>𝑦</m:t>
                        </m:r>
                      </m:e>
                      <m:sub>
                        <m:r>
                          <a:rPr lang="en-US" b="0" i="1" smtClean="0">
                            <a:latin typeface="Cambria Math"/>
                          </a:rPr>
                          <m:t>0, </m:t>
                        </m:r>
                      </m:sub>
                    </m:sSub>
                    <m:r>
                      <a:rPr lang="en-US" b="0" i="1" smtClean="0">
                        <a:latin typeface="Cambria Math"/>
                      </a:rPr>
                      <m:t> </m:t>
                    </m:r>
                    <m:r>
                      <a:rPr lang="en-US" b="0" i="1" smtClean="0">
                        <a:latin typeface="Cambria Math"/>
                      </a:rPr>
                      <m:t>𝑧</m:t>
                    </m:r>
                    <m:r>
                      <a:rPr lang="en-US" b="0" i="1" smtClean="0">
                        <a:latin typeface="Cambria Math"/>
                      </a:rPr>
                      <m:t> − </m:t>
                    </m:r>
                    <m:sSub>
                      <m:sSubPr>
                        <m:ctrlPr>
                          <a:rPr lang="en-US" b="0" i="1" smtClean="0">
                            <a:latin typeface="Cambria Math"/>
                          </a:rPr>
                        </m:ctrlPr>
                      </m:sSubPr>
                      <m:e>
                        <m:r>
                          <a:rPr lang="en-US" b="0" i="1" smtClean="0">
                            <a:latin typeface="Cambria Math"/>
                          </a:rPr>
                          <m:t>𝑧</m:t>
                        </m:r>
                      </m:e>
                      <m:sub>
                        <m:r>
                          <a:rPr lang="en-US" b="0" i="1" smtClean="0">
                            <a:latin typeface="Cambria Math"/>
                          </a:rPr>
                          <m:t>0</m:t>
                        </m:r>
                      </m:sub>
                    </m:sSub>
                    <m:r>
                      <a:rPr lang="en-US" b="0" i="1" smtClean="0">
                        <a:latin typeface="Cambria Math"/>
                      </a:rPr>
                      <m:t>&gt; =0 </m:t>
                    </m:r>
                    <m:r>
                      <a:rPr lang="en-US" b="0" i="1" smtClean="0">
                        <a:latin typeface="Cambria Math"/>
                        <a:ea typeface="Cambria Math"/>
                      </a:rPr>
                      <m:t>→</m:t>
                    </m:r>
                  </m:oMath>
                </a14:m>
                <a:r>
                  <a:rPr lang="en-US" b="0" dirty="0" smtClean="0">
                    <a:ea typeface="Cambria Math"/>
                  </a:rPr>
                  <a:t> 1</a:t>
                </a:r>
              </a:p>
              <a:p>
                <a:pPr marL="137160" indent="0">
                  <a:buNone/>
                </a:pPr>
                <a:r>
                  <a:rPr lang="en-US" dirty="0" smtClean="0"/>
                  <a:t>Thus, </a:t>
                </a:r>
              </a:p>
              <a:p>
                <a:pPr marL="137160" indent="0">
                  <a:buNone/>
                </a:pPr>
                <a14:m>
                  <m:oMathPara xmlns:m="http://schemas.openxmlformats.org/officeDocument/2006/math">
                    <m:oMathParaPr>
                      <m:jc m:val="centerGroup"/>
                    </m:oMathParaPr>
                    <m:oMath xmlns:m="http://schemas.openxmlformats.org/officeDocument/2006/math">
                      <m:r>
                        <a:rPr lang="en-US" b="0" i="1" smtClean="0">
                          <a:latin typeface="Cambria Math"/>
                        </a:rPr>
                        <m:t>𝑎</m:t>
                      </m:r>
                      <m:r>
                        <a:rPr lang="en-US" b="0" i="1" smtClean="0">
                          <a:latin typeface="Cambria Math"/>
                        </a:rPr>
                        <m:t> </m:t>
                      </m:r>
                      <m:d>
                        <m:dPr>
                          <m:ctrlPr>
                            <a:rPr lang="en-US" b="0" i="1" smtClean="0">
                              <a:latin typeface="Cambria Math"/>
                            </a:rPr>
                          </m:ctrlPr>
                        </m:dPr>
                        <m:e>
                          <m:r>
                            <a:rPr lang="en-US" b="0" i="1" smtClean="0">
                              <a:latin typeface="Cambria Math"/>
                            </a:rPr>
                            <m:t>𝑥</m:t>
                          </m:r>
                          <m:r>
                            <a:rPr lang="en-US" b="0" i="1" smtClean="0">
                              <a:latin typeface="Cambria Math"/>
                            </a:rPr>
                            <m:t> − </m:t>
                          </m:r>
                          <m:sSub>
                            <m:sSubPr>
                              <m:ctrlPr>
                                <a:rPr lang="en-US" b="0" i="1" smtClean="0">
                                  <a:latin typeface="Cambria Math"/>
                                </a:rPr>
                              </m:ctrlPr>
                            </m:sSubPr>
                            <m:e>
                              <m:r>
                                <a:rPr lang="en-US" b="0" i="1" smtClean="0">
                                  <a:latin typeface="Cambria Math"/>
                                </a:rPr>
                                <m:t>𝑥</m:t>
                              </m:r>
                            </m:e>
                            <m:sub>
                              <m:r>
                                <a:rPr lang="en-US" b="0" i="1" smtClean="0">
                                  <a:latin typeface="Cambria Math"/>
                                </a:rPr>
                                <m:t>0</m:t>
                              </m:r>
                            </m:sub>
                          </m:sSub>
                        </m:e>
                      </m:d>
                      <m:r>
                        <a:rPr lang="en-US" b="0" i="1" smtClean="0">
                          <a:latin typeface="Cambria Math"/>
                        </a:rPr>
                        <m:t>+</m:t>
                      </m:r>
                      <m:r>
                        <a:rPr lang="en-US" b="0" i="1" smtClean="0">
                          <a:latin typeface="Cambria Math"/>
                        </a:rPr>
                        <m:t>𝑏</m:t>
                      </m:r>
                      <m:r>
                        <a:rPr lang="en-US" b="0" i="1" smtClean="0">
                          <a:latin typeface="Cambria Math"/>
                        </a:rPr>
                        <m:t> </m:t>
                      </m:r>
                      <m:d>
                        <m:dPr>
                          <m:ctrlPr>
                            <a:rPr lang="en-US" b="0" i="1" smtClean="0">
                              <a:latin typeface="Cambria Math"/>
                            </a:rPr>
                          </m:ctrlPr>
                        </m:dPr>
                        <m:e>
                          <m:r>
                            <a:rPr lang="en-US" b="0" i="1" smtClean="0">
                              <a:latin typeface="Cambria Math"/>
                            </a:rPr>
                            <m:t>𝑦</m:t>
                          </m:r>
                          <m:r>
                            <a:rPr lang="en-US" b="0" i="1" smtClean="0">
                              <a:latin typeface="Cambria Math"/>
                            </a:rPr>
                            <m:t> −</m:t>
                          </m:r>
                          <m:sSub>
                            <m:sSubPr>
                              <m:ctrlPr>
                                <a:rPr lang="en-US" b="0" i="1" smtClean="0">
                                  <a:latin typeface="Cambria Math"/>
                                </a:rPr>
                              </m:ctrlPr>
                            </m:sSubPr>
                            <m:e>
                              <m:r>
                                <a:rPr lang="en-US" b="0" i="1" smtClean="0">
                                  <a:latin typeface="Cambria Math"/>
                                </a:rPr>
                                <m:t>𝑦</m:t>
                              </m:r>
                            </m:e>
                            <m:sub>
                              <m:r>
                                <a:rPr lang="en-US" b="0" i="1" smtClean="0">
                                  <a:latin typeface="Cambria Math"/>
                                </a:rPr>
                                <m:t>0</m:t>
                              </m:r>
                            </m:sub>
                          </m:sSub>
                        </m:e>
                      </m:d>
                      <m:r>
                        <a:rPr lang="en-US" b="0" i="1" smtClean="0">
                          <a:latin typeface="Cambria Math"/>
                        </a:rPr>
                        <m:t>+</m:t>
                      </m:r>
                      <m:r>
                        <a:rPr lang="en-US" b="0" i="1" smtClean="0">
                          <a:latin typeface="Cambria Math"/>
                        </a:rPr>
                        <m:t>𝑐</m:t>
                      </m:r>
                      <m:r>
                        <a:rPr lang="en-US" b="0" i="1" smtClean="0">
                          <a:latin typeface="Cambria Math"/>
                        </a:rPr>
                        <m:t> </m:t>
                      </m:r>
                      <m:d>
                        <m:dPr>
                          <m:ctrlPr>
                            <a:rPr lang="en-US" b="0" i="1" smtClean="0">
                              <a:latin typeface="Cambria Math"/>
                            </a:rPr>
                          </m:ctrlPr>
                        </m:dPr>
                        <m:e>
                          <m:r>
                            <a:rPr lang="en-US" b="0" i="1" smtClean="0">
                              <a:latin typeface="Cambria Math"/>
                            </a:rPr>
                            <m:t>𝑧</m:t>
                          </m:r>
                          <m:r>
                            <a:rPr lang="en-US" b="0" i="1" smtClean="0">
                              <a:latin typeface="Cambria Math"/>
                            </a:rPr>
                            <m:t> − </m:t>
                          </m:r>
                          <m:sSub>
                            <m:sSubPr>
                              <m:ctrlPr>
                                <a:rPr lang="en-US" b="0" i="1" smtClean="0">
                                  <a:latin typeface="Cambria Math"/>
                                </a:rPr>
                              </m:ctrlPr>
                            </m:sSubPr>
                            <m:e>
                              <m:r>
                                <a:rPr lang="en-US" b="0" i="1" smtClean="0">
                                  <a:latin typeface="Cambria Math"/>
                                </a:rPr>
                                <m:t>𝑧</m:t>
                              </m:r>
                            </m:e>
                            <m:sub>
                              <m:r>
                                <a:rPr lang="en-US" b="0" i="1" smtClean="0">
                                  <a:latin typeface="Cambria Math"/>
                                </a:rPr>
                                <m:t>0</m:t>
                              </m:r>
                            </m:sub>
                          </m:sSub>
                        </m:e>
                      </m:d>
                      <m:r>
                        <a:rPr lang="en-US" b="0" i="1" smtClean="0">
                          <a:latin typeface="Cambria Math"/>
                        </a:rPr>
                        <m:t>=0</m:t>
                      </m:r>
                      <m:r>
                        <a:rPr lang="en-US" b="0" i="1" smtClean="0">
                          <a:latin typeface="Cambria Math"/>
                          <a:ea typeface="Cambria Math"/>
                        </a:rPr>
                        <m:t>→2</m:t>
                      </m:r>
                      <m:r>
                        <a:rPr lang="en-US" b="0" i="1" smtClean="0">
                          <a:latin typeface="Cambria Math"/>
                        </a:rPr>
                        <m:t> </m:t>
                      </m:r>
                    </m:oMath>
                  </m:oMathPara>
                </a14:m>
                <a:endParaRPr lang="en-US" b="0" dirty="0" smtClean="0"/>
              </a:p>
              <a:p>
                <a:pPr marL="137160" indent="0">
                  <a:buNone/>
                </a:pPr>
                <a:r>
                  <a:rPr lang="en-US" dirty="0" smtClean="0"/>
                  <a:t>                   a</a:t>
                </a:r>
                <a:r>
                  <a:rPr lang="en-US" b="0" dirty="0" smtClean="0"/>
                  <a:t>x + by + cz + d = 0 </a:t>
                </a:r>
                <a:r>
                  <a:rPr lang="en-US" b="0" dirty="0" smtClean="0">
                    <a:latin typeface="Times New Roman"/>
                    <a:cs typeface="Times New Roman"/>
                  </a:rPr>
                  <a:t>→ 3</a:t>
                </a:r>
                <a:endParaRPr lang="en-US" b="0" dirty="0" smtClean="0"/>
              </a:p>
              <a:p>
                <a:pPr marL="137160" indent="0">
                  <a:buNone/>
                </a:pPr>
                <a:r>
                  <a:rPr lang="en-US" b="0" dirty="0" smtClean="0"/>
                  <a:t>(1) vector form of the equation of the plane</a:t>
                </a:r>
              </a:p>
              <a:p>
                <a:pPr marL="137160" indent="0">
                  <a:buNone/>
                </a:pPr>
                <a:r>
                  <a:rPr lang="en-US" b="0" dirty="0" smtClean="0"/>
                  <a:t>(2) point-normal form of the equation of the plane</a:t>
                </a:r>
              </a:p>
              <a:p>
                <a:pPr marL="137160" indent="0">
                  <a:buNone/>
                </a:pPr>
                <a:r>
                  <a:rPr lang="en-US" b="0" dirty="0" smtClean="0"/>
                  <a:t>(3) general form of the equation of the plane</a:t>
                </a:r>
              </a:p>
              <a:p>
                <a:pPr marL="13716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r="-667" b="-259"/>
                </a:stretch>
              </a:blipFill>
            </p:spPr>
            <p:txBody>
              <a:bodyPr/>
              <a:lstStyle/>
              <a:p>
                <a:r>
                  <a:rPr lang="en-US">
                    <a:noFill/>
                  </a:rPr>
                  <a:t> </a:t>
                </a:r>
              </a:p>
            </p:txBody>
          </p:sp>
        </mc:Fallback>
      </mc:AlternateContent>
    </p:spTree>
    <p:extLst>
      <p:ext uri="{BB962C8B-B14F-4D97-AF65-F5344CB8AC3E}">
        <p14:creationId xmlns:p14="http://schemas.microsoft.com/office/powerpoint/2010/main" val="27986762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Rectangular Coordinate System</a:t>
            </a:r>
            <a:endParaRPr lang="en-US" dirty="0"/>
          </a:p>
        </p:txBody>
      </p:sp>
      <p:sp>
        <p:nvSpPr>
          <p:cNvPr id="3" name="Content Placeholder 2"/>
          <p:cNvSpPr>
            <a:spLocks noGrp="1"/>
          </p:cNvSpPr>
          <p:nvPr>
            <p:ph idx="1"/>
          </p:nvPr>
        </p:nvSpPr>
        <p:spPr>
          <a:xfrm>
            <a:off x="457200" y="1219200"/>
            <a:ext cx="8229600" cy="5410200"/>
          </a:xfrm>
        </p:spPr>
        <p:txBody>
          <a:bodyPr>
            <a:normAutofit fontScale="85000" lnSpcReduction="10000"/>
          </a:bodyPr>
          <a:lstStyle/>
          <a:p>
            <a:pPr marL="137160" indent="0" algn="just">
              <a:buNone/>
            </a:pPr>
            <a:r>
              <a:rPr lang="en-US" dirty="0" smtClean="0"/>
              <a:t>	The three dimensional rectangular coordinate system consists of three mutually perpendicular coordinate lines, called the x-axis, the y-axis, and the z-axis. </a:t>
            </a:r>
          </a:p>
          <a:p>
            <a:pPr marL="137160" indent="0" algn="just">
              <a:buNone/>
            </a:pPr>
            <a:r>
              <a:rPr lang="en-US" dirty="0"/>
              <a:t>	</a:t>
            </a:r>
            <a:r>
              <a:rPr lang="en-US" dirty="0" smtClean="0"/>
              <a:t>The system fall into two categories: left-handed and right-handed. </a:t>
            </a:r>
          </a:p>
          <a:p>
            <a:pPr marL="137160" indent="0" algn="just">
              <a:buNone/>
            </a:pPr>
            <a:r>
              <a:rPr lang="en-US" dirty="0"/>
              <a:t>	The coordinate axes, taken in pairs, determine three coordinate planes:  the </a:t>
            </a:r>
            <a:r>
              <a:rPr lang="en-US" dirty="0" err="1"/>
              <a:t>xy</a:t>
            </a:r>
            <a:r>
              <a:rPr lang="en-US" dirty="0"/>
              <a:t>-plane, the </a:t>
            </a:r>
            <a:r>
              <a:rPr lang="en-US" dirty="0" err="1"/>
              <a:t>xz</a:t>
            </a:r>
            <a:r>
              <a:rPr lang="en-US" dirty="0"/>
              <a:t>-plane, and the </a:t>
            </a:r>
            <a:r>
              <a:rPr lang="en-US" dirty="0" err="1"/>
              <a:t>yz</a:t>
            </a:r>
            <a:r>
              <a:rPr lang="en-US" dirty="0"/>
              <a:t>-plane</a:t>
            </a:r>
            <a:r>
              <a:rPr lang="en-US" dirty="0" smtClean="0"/>
              <a:t>.</a:t>
            </a:r>
          </a:p>
          <a:p>
            <a:pPr marL="137160" indent="0" algn="just">
              <a:buNone/>
            </a:pPr>
            <a:r>
              <a:rPr lang="en-US" dirty="0"/>
              <a:t>	</a:t>
            </a:r>
            <a:r>
              <a:rPr lang="en-US" dirty="0" smtClean="0"/>
              <a:t>The coordinate planes divide the system into eight parts, called octants. The set of points with three positive coordinates forms the first octant; the remaining octants have no standard numbering.</a:t>
            </a:r>
          </a:p>
          <a:p>
            <a:pPr marL="137160" indent="0" algn="just">
              <a:buNone/>
            </a:pPr>
            <a:r>
              <a:rPr lang="en-US" dirty="0"/>
              <a:t>	In this system, a point is placed in one-to-one correspondence with triple of real numbers, say P (a, b, c).</a:t>
            </a:r>
          </a:p>
          <a:p>
            <a:pPr marL="137160" indent="0" algn="just">
              <a:buNone/>
            </a:pPr>
            <a:endParaRPr lang="en-US" dirty="0"/>
          </a:p>
        </p:txBody>
      </p:sp>
    </p:spTree>
    <p:extLst>
      <p:ext uri="{BB962C8B-B14F-4D97-AF65-F5344CB8AC3E}">
        <p14:creationId xmlns:p14="http://schemas.microsoft.com/office/powerpoint/2010/main" val="22959380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lnSpcReduction="10000"/>
          </a:bodyPr>
          <a:lstStyle/>
          <a:p>
            <a:pPr marL="137160" indent="0">
              <a:buNone/>
            </a:pPr>
            <a:r>
              <a:rPr lang="en-US" dirty="0" smtClean="0"/>
              <a:t>Theorem: If a, b, c, and d are constants, and a, b, and c are not all zero, then the graph of the equation</a:t>
            </a:r>
          </a:p>
          <a:p>
            <a:pPr marL="137160" indent="0">
              <a:buNone/>
            </a:pPr>
            <a:r>
              <a:rPr lang="en-US" dirty="0"/>
              <a:t>	</a:t>
            </a:r>
            <a:r>
              <a:rPr lang="en-US" dirty="0" smtClean="0"/>
              <a:t>	</a:t>
            </a:r>
            <a:r>
              <a:rPr lang="en-US" i="1" dirty="0" smtClean="0"/>
              <a:t>ax + by + </a:t>
            </a:r>
            <a:r>
              <a:rPr lang="en-US" i="1" dirty="0" err="1" smtClean="0"/>
              <a:t>cz</a:t>
            </a:r>
            <a:r>
              <a:rPr lang="en-US" i="1" dirty="0" smtClean="0"/>
              <a:t> + d = 0</a:t>
            </a:r>
          </a:p>
          <a:p>
            <a:pPr marL="137160" indent="0">
              <a:buNone/>
            </a:pPr>
            <a:r>
              <a:rPr lang="en-US" dirty="0"/>
              <a:t>i</a:t>
            </a:r>
            <a:r>
              <a:rPr lang="en-US" dirty="0" smtClean="0"/>
              <a:t>s a plane that has the vector </a:t>
            </a:r>
            <a:r>
              <a:rPr lang="en-US" i="1" dirty="0" smtClean="0"/>
              <a:t>n = &lt;a, b, c&gt; </a:t>
            </a:r>
            <a:r>
              <a:rPr lang="en-US" dirty="0" smtClean="0"/>
              <a:t>as a normal.</a:t>
            </a:r>
          </a:p>
          <a:p>
            <a:pPr marL="137160" indent="0">
              <a:buNone/>
            </a:pPr>
            <a:r>
              <a:rPr lang="en-US" dirty="0" smtClean="0"/>
              <a:t>b) by a  Parallel Plane</a:t>
            </a:r>
          </a:p>
          <a:p>
            <a:pPr marL="137160" indent="0">
              <a:buNone/>
            </a:pPr>
            <a:r>
              <a:rPr lang="en-US" dirty="0" smtClean="0"/>
              <a:t>Geometrically, two planes are parallel if and only if their </a:t>
            </a:r>
            <a:r>
              <a:rPr lang="en-US" dirty="0" err="1" smtClean="0"/>
              <a:t>normals</a:t>
            </a:r>
            <a:r>
              <a:rPr lang="en-US" dirty="0" smtClean="0"/>
              <a:t> are parallel vectors. Mathematically, one normal is a scalar multiple of the other normal.</a:t>
            </a:r>
            <a:endParaRPr lang="en-US" dirty="0"/>
          </a:p>
        </p:txBody>
      </p:sp>
    </p:spTree>
    <p:extLst>
      <p:ext uri="{BB962C8B-B14F-4D97-AF65-F5344CB8AC3E}">
        <p14:creationId xmlns:p14="http://schemas.microsoft.com/office/powerpoint/2010/main" val="1349703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Plane in Space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371600"/>
                <a:ext cx="8229600" cy="5257800"/>
              </a:xfrm>
            </p:spPr>
            <p:txBody>
              <a:bodyPr/>
              <a:lstStyle/>
              <a:p>
                <a:pPr marL="137160" indent="0">
                  <a:buNone/>
                </a:pPr>
                <a:r>
                  <a:rPr lang="en-US" dirty="0" smtClean="0"/>
                  <a:t>c) By a point in the plane and two nonparallel vectors that are parallel to the plane</a:t>
                </a:r>
              </a:p>
              <a:p>
                <a:pPr marL="137160" indent="0">
                  <a:buNone/>
                </a:pPr>
                <a:r>
                  <a:rPr lang="en-US" dirty="0" smtClean="0"/>
                  <a:t>d) Three </a:t>
                </a:r>
                <a:r>
                  <a:rPr lang="en-US" dirty="0" err="1" smtClean="0"/>
                  <a:t>noncollinear</a:t>
                </a:r>
                <a:r>
                  <a:rPr lang="en-US" dirty="0" smtClean="0"/>
                  <a:t> points  that lie in the plane</a:t>
                </a:r>
              </a:p>
              <a:p>
                <a:pPr marL="137160" indent="0">
                  <a:buNone/>
                </a:pPr>
                <a:r>
                  <a:rPr lang="en-US" dirty="0" smtClean="0"/>
                  <a:t>C. Intersecting Planes</a:t>
                </a:r>
              </a:p>
              <a:p>
                <a:pPr>
                  <a:buFontTx/>
                  <a:buChar char="-"/>
                </a:pPr>
                <a:r>
                  <a:rPr lang="en-US" dirty="0" smtClean="0"/>
                  <a:t>Two positive angles of intersection – an acute angle and a supplement of that angle.</a:t>
                </a:r>
              </a:p>
              <a:p>
                <a:pPr>
                  <a:buFontTx/>
                  <a:buChar char="-"/>
                </a:pPr>
                <a:r>
                  <a:rPr lang="en-US" dirty="0" smtClean="0"/>
                  <a:t>The acute angle, </a:t>
                </a:r>
                <a:r>
                  <a:rPr lang="el-GR" dirty="0" smtClean="0">
                    <a:latin typeface="Times New Roman"/>
                    <a:cs typeface="Times New Roman"/>
                  </a:rPr>
                  <a:t>θ</a:t>
                </a:r>
                <a:r>
                  <a:rPr lang="en-US" dirty="0" smtClean="0">
                    <a:latin typeface="Times New Roman"/>
                    <a:cs typeface="Times New Roman"/>
                  </a:rPr>
                  <a:t>,</a:t>
                </a:r>
                <a:r>
                  <a:rPr lang="en-US" dirty="0" smtClean="0"/>
                  <a:t>  between the planes:</a:t>
                </a:r>
              </a:p>
              <a:p>
                <a:pPr marL="1362456" lvl="4" indent="0">
                  <a:buNone/>
                </a:pPr>
                <a:r>
                  <a:rPr lang="en-US" dirty="0"/>
                  <a:t>	</a:t>
                </a:r>
                <a:r>
                  <a:rPr lang="en-US" dirty="0" smtClean="0"/>
                  <a:t>	</a:t>
                </a:r>
              </a:p>
              <a:p>
                <a:pPr marL="1362456" lvl="4"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a:rPr>
                          </m:ctrlPr>
                        </m:funcPr>
                        <m:fName>
                          <m:r>
                            <a:rPr lang="en-US" sz="2400" b="0" i="1" smtClean="0">
                              <a:latin typeface="Cambria Math"/>
                            </a:rPr>
                            <m:t>𝑐𝑜𝑠</m:t>
                          </m:r>
                        </m:fName>
                        <m:e>
                          <m:r>
                            <a:rPr lang="el-GR" sz="2400" b="0" i="1" smtClean="0">
                              <a:latin typeface="Cambria Math"/>
                            </a:rPr>
                            <m:t>𝜃</m:t>
                          </m:r>
                          <m:r>
                            <a:rPr lang="en-US" sz="2400" b="0" i="1" smtClean="0">
                              <a:latin typeface="Cambria Math"/>
                            </a:rPr>
                            <m:t>= </m:t>
                          </m:r>
                          <m:f>
                            <m:fPr>
                              <m:ctrlPr>
                                <a:rPr lang="en-US" sz="2400" b="0" i="1" smtClean="0">
                                  <a:latin typeface="Cambria Math"/>
                                </a:rPr>
                              </m:ctrlPr>
                            </m:fPr>
                            <m:num>
                              <m:r>
                                <a:rPr lang="en-US" sz="2400" b="0" i="1" smtClean="0">
                                  <a:latin typeface="Cambria Math"/>
                                </a:rPr>
                                <m:t>ǁ</m:t>
                              </m:r>
                              <m:sSub>
                                <m:sSubPr>
                                  <m:ctrlPr>
                                    <a:rPr lang="en-US" sz="2400" b="0" i="1" smtClean="0">
                                      <a:latin typeface="Cambria Math"/>
                                    </a:rPr>
                                  </m:ctrlPr>
                                </m:sSubPr>
                                <m:e>
                                  <m:r>
                                    <a:rPr lang="en-US" sz="2400" b="0" i="1" smtClean="0">
                                      <a:latin typeface="Cambria Math"/>
                                    </a:rPr>
                                    <m:t>𝑛</m:t>
                                  </m:r>
                                </m:e>
                                <m:sub>
                                  <m:r>
                                    <a:rPr lang="en-US" sz="2400" b="0" i="1" smtClean="0">
                                      <a:latin typeface="Cambria Math"/>
                                    </a:rPr>
                                    <m:t>1</m:t>
                                  </m:r>
                                </m:sub>
                              </m:sSub>
                              <m:r>
                                <a:rPr lang="en-US" sz="2400" b="0" i="1" smtClean="0">
                                  <a:latin typeface="Cambria Math"/>
                                </a:rPr>
                                <m:t> . </m:t>
                              </m:r>
                              <m:sSub>
                                <m:sSubPr>
                                  <m:ctrlPr>
                                    <a:rPr lang="en-US" sz="2400" b="0" i="1" smtClean="0">
                                      <a:latin typeface="Cambria Math"/>
                                    </a:rPr>
                                  </m:ctrlPr>
                                </m:sSubPr>
                                <m:e>
                                  <m:r>
                                    <a:rPr lang="en-US" sz="2400" b="0" i="1" smtClean="0">
                                      <a:latin typeface="Cambria Math"/>
                                    </a:rPr>
                                    <m:t>𝑛</m:t>
                                  </m:r>
                                </m:e>
                                <m:sub>
                                  <m:r>
                                    <a:rPr lang="en-US" sz="2400" b="0" i="1" smtClean="0">
                                      <a:latin typeface="Cambria Math"/>
                                    </a:rPr>
                                    <m:t>2</m:t>
                                  </m:r>
                                </m:sub>
                              </m:sSub>
                              <m:r>
                                <a:rPr lang="en-US" sz="2400" b="0" i="1" smtClean="0">
                                  <a:latin typeface="Cambria Math"/>
                                </a:rPr>
                                <m:t>ǁ</m:t>
                              </m:r>
                            </m:num>
                            <m:den>
                              <m:r>
                                <a:rPr lang="en-US" sz="2400" b="0" i="1" smtClean="0">
                                  <a:latin typeface="Cambria Math"/>
                                </a:rPr>
                                <m:t>ǁ</m:t>
                              </m:r>
                              <m:sSub>
                                <m:sSubPr>
                                  <m:ctrlPr>
                                    <a:rPr lang="en-US" sz="2400" b="0" i="1" smtClean="0">
                                      <a:latin typeface="Cambria Math"/>
                                    </a:rPr>
                                  </m:ctrlPr>
                                </m:sSubPr>
                                <m:e>
                                  <m:r>
                                    <a:rPr lang="en-US" sz="2400" b="0" i="1" smtClean="0">
                                      <a:latin typeface="Cambria Math"/>
                                    </a:rPr>
                                    <m:t>𝑛</m:t>
                                  </m:r>
                                </m:e>
                                <m:sub>
                                  <m:r>
                                    <a:rPr lang="en-US" sz="2400" b="0" i="1" smtClean="0">
                                      <a:latin typeface="Cambria Math"/>
                                    </a:rPr>
                                    <m:t>1</m:t>
                                  </m:r>
                                </m:sub>
                              </m:sSub>
                              <m:r>
                                <a:rPr lang="en-US" sz="2400" b="0" i="1" smtClean="0">
                                  <a:latin typeface="Cambria Math"/>
                                </a:rPr>
                                <m:t>ǁ ǁ</m:t>
                              </m:r>
                              <m:sSub>
                                <m:sSubPr>
                                  <m:ctrlPr>
                                    <a:rPr lang="en-US" sz="2400" b="0" i="1" smtClean="0">
                                      <a:latin typeface="Cambria Math"/>
                                    </a:rPr>
                                  </m:ctrlPr>
                                </m:sSubPr>
                                <m:e>
                                  <m:r>
                                    <a:rPr lang="en-US" sz="2400" b="0" i="1" smtClean="0">
                                      <a:latin typeface="Cambria Math"/>
                                    </a:rPr>
                                    <m:t>𝑛</m:t>
                                  </m:r>
                                </m:e>
                                <m:sub>
                                  <m:r>
                                    <a:rPr lang="en-US" sz="2400" b="0" i="1" smtClean="0">
                                      <a:latin typeface="Cambria Math"/>
                                    </a:rPr>
                                    <m:t>2</m:t>
                                  </m:r>
                                </m:sub>
                              </m:sSub>
                              <m:r>
                                <a:rPr lang="en-US" sz="2400" b="0" i="1" smtClean="0">
                                  <a:latin typeface="Cambria Math"/>
                                </a:rPr>
                                <m:t>ǁ</m:t>
                              </m:r>
                            </m:den>
                          </m:f>
                        </m:e>
                      </m:func>
                    </m:oMath>
                  </m:oMathPara>
                </a14:m>
                <a:endParaRPr lang="en-US" sz="2400" i="1" dirty="0" smtClean="0">
                  <a:latin typeface="Book Antiqua" pitchFamily="18" charset="0"/>
                </a:endParaRPr>
              </a:p>
              <a:p>
                <a:pPr>
                  <a:buFontTx/>
                  <a:buChar char="-"/>
                </a:pPr>
                <a:endParaRPr lang="en-US" dirty="0" smtClean="0"/>
              </a:p>
              <a:p>
                <a:pPr>
                  <a:buFontTx/>
                  <a:buChar cha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371600"/>
                <a:ext cx="8229600" cy="5257800"/>
              </a:xfrm>
              <a:blipFill rotWithShape="1">
                <a:blip r:embed="rId2"/>
                <a:stretch>
                  <a:fillRect t="-1159"/>
                </a:stretch>
              </a:blipFill>
            </p:spPr>
            <p:txBody>
              <a:bodyPr/>
              <a:lstStyle/>
              <a:p>
                <a:r>
                  <a:rPr lang="en-US">
                    <a:noFill/>
                  </a:rPr>
                  <a:t> </a:t>
                </a:r>
              </a:p>
            </p:txBody>
          </p:sp>
        </mc:Fallback>
      </mc:AlternateContent>
    </p:spTree>
    <p:extLst>
      <p:ext uri="{BB962C8B-B14F-4D97-AF65-F5344CB8AC3E}">
        <p14:creationId xmlns:p14="http://schemas.microsoft.com/office/powerpoint/2010/main" val="42760074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Plane in Space</a:t>
            </a:r>
            <a:endParaRPr lang="en-US" dirty="0"/>
          </a:p>
        </p:txBody>
      </p:sp>
      <p:sp>
        <p:nvSpPr>
          <p:cNvPr id="3" name="Content Placeholder 2"/>
          <p:cNvSpPr>
            <a:spLocks noGrp="1"/>
          </p:cNvSpPr>
          <p:nvPr>
            <p:ph idx="1"/>
          </p:nvPr>
        </p:nvSpPr>
        <p:spPr/>
        <p:txBody>
          <a:bodyPr>
            <a:normAutofit fontScale="92500" lnSpcReduction="10000"/>
          </a:bodyPr>
          <a:lstStyle/>
          <a:p>
            <a:pPr marL="137160" indent="0">
              <a:buNone/>
            </a:pPr>
            <a:r>
              <a:rPr lang="en-US" dirty="0" smtClean="0"/>
              <a:t>Distance Problems Involving Planes</a:t>
            </a:r>
          </a:p>
          <a:p>
            <a:pPr marL="137160" indent="0">
              <a:buNone/>
            </a:pPr>
            <a:r>
              <a:rPr lang="en-US" dirty="0" smtClean="0"/>
              <a:t>a) Point and a Plane</a:t>
            </a:r>
          </a:p>
          <a:p>
            <a:pPr marL="137160" indent="0">
              <a:buNone/>
            </a:pPr>
            <a:r>
              <a:rPr lang="en-US" dirty="0" smtClean="0"/>
              <a:t>b) Two Parallel Planes</a:t>
            </a:r>
          </a:p>
          <a:p>
            <a:pPr marL="137160" indent="0">
              <a:buNone/>
            </a:pPr>
            <a:r>
              <a:rPr lang="en-US" dirty="0" smtClean="0"/>
              <a:t>c) Two Skew Lines</a:t>
            </a:r>
          </a:p>
          <a:p>
            <a:pPr marL="137160" indent="0">
              <a:buNone/>
            </a:pPr>
            <a:r>
              <a:rPr lang="en-US" dirty="0" smtClean="0"/>
              <a:t>The three problems are related. If the distance between a point and a plane is determined, the distance between parallel planes can be determined by computing the distance between one of the planes and an arbitrary point in the other plane. Moreover, the distance between two skew lines can be determined by computing the distance between parallel planes containing them.</a:t>
            </a:r>
            <a:endParaRPr lang="en-US" dirty="0"/>
          </a:p>
        </p:txBody>
      </p:sp>
    </p:spTree>
    <p:extLst>
      <p:ext uri="{BB962C8B-B14F-4D97-AF65-F5344CB8AC3E}">
        <p14:creationId xmlns:p14="http://schemas.microsoft.com/office/powerpoint/2010/main" val="585166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Plane in Space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marL="137160" indent="0">
                  <a:buNone/>
                </a:pPr>
                <a:r>
                  <a:rPr lang="en-US" dirty="0" smtClean="0"/>
                  <a:t>Theorem: </a:t>
                </a:r>
              </a:p>
              <a:p>
                <a:pPr marL="651510" indent="-514350">
                  <a:buAutoNum type="arabicPeriod"/>
                </a:pPr>
                <a:r>
                  <a:rPr lang="en-US" dirty="0" smtClean="0"/>
                  <a:t>The distance D between a point P (x , y, z) and the plane ax + by + </a:t>
                </a:r>
                <a:r>
                  <a:rPr lang="en-US" dirty="0" err="1" smtClean="0"/>
                  <a:t>cz</a:t>
                </a:r>
                <a:r>
                  <a:rPr lang="en-US" dirty="0" smtClean="0"/>
                  <a:t> + d = 0 is</a:t>
                </a:r>
              </a:p>
              <a:p>
                <a:pPr marL="651510" indent="-514350">
                  <a:buAutoNum type="arabicPeriod"/>
                </a:pPr>
                <a:endParaRPr lang="en-US" dirty="0"/>
              </a:p>
              <a:p>
                <a:pPr marL="137160" indent="0">
                  <a:buNone/>
                </a:pPr>
                <a:r>
                  <a:rPr lang="en-US" dirty="0" smtClean="0"/>
                  <a:t>		</a:t>
                </a:r>
                <a:r>
                  <a:rPr lang="en-US" sz="3300" i="1" dirty="0" smtClean="0">
                    <a:latin typeface="Book Antiqua" pitchFamily="18" charset="0"/>
                  </a:rPr>
                  <a:t>D = </a:t>
                </a:r>
                <a14:m>
                  <m:oMath xmlns:m="http://schemas.openxmlformats.org/officeDocument/2006/math">
                    <m:f>
                      <m:fPr>
                        <m:ctrlPr>
                          <a:rPr lang="en-US" sz="3300" i="1" smtClean="0">
                            <a:latin typeface="Cambria Math"/>
                          </a:rPr>
                        </m:ctrlPr>
                      </m:fPr>
                      <m:num>
                        <m:r>
                          <a:rPr lang="en-US" sz="3300" i="1" smtClean="0">
                            <a:latin typeface="Cambria Math"/>
                          </a:rPr>
                          <m:t>│</m:t>
                        </m:r>
                        <m:r>
                          <a:rPr lang="en-US" sz="3300" b="0" i="1" smtClean="0">
                            <a:latin typeface="Cambria Math"/>
                          </a:rPr>
                          <m:t>𝑎</m:t>
                        </m:r>
                        <m:sSub>
                          <m:sSubPr>
                            <m:ctrlPr>
                              <a:rPr lang="en-US" sz="3300" b="0" i="1" smtClean="0">
                                <a:latin typeface="Cambria Math"/>
                              </a:rPr>
                            </m:ctrlPr>
                          </m:sSubPr>
                          <m:e>
                            <m:r>
                              <a:rPr lang="en-US" sz="3300" b="0" i="1" smtClean="0">
                                <a:latin typeface="Cambria Math"/>
                              </a:rPr>
                              <m:t>𝑥</m:t>
                            </m:r>
                          </m:e>
                          <m:sub>
                            <m:r>
                              <a:rPr lang="en-US" sz="3300" b="0" i="1" smtClean="0">
                                <a:latin typeface="Cambria Math"/>
                              </a:rPr>
                              <m:t>0</m:t>
                            </m:r>
                          </m:sub>
                        </m:sSub>
                        <m:r>
                          <a:rPr lang="en-US" sz="3300" b="0" i="1" smtClean="0">
                            <a:latin typeface="Cambria Math"/>
                          </a:rPr>
                          <m:t>+</m:t>
                        </m:r>
                        <m:r>
                          <a:rPr lang="en-US" sz="3300" b="0" i="1" smtClean="0">
                            <a:latin typeface="Cambria Math"/>
                          </a:rPr>
                          <m:t>𝑏</m:t>
                        </m:r>
                        <m:sSub>
                          <m:sSubPr>
                            <m:ctrlPr>
                              <a:rPr lang="en-US" sz="3300" b="0" i="1" smtClean="0">
                                <a:latin typeface="Cambria Math"/>
                              </a:rPr>
                            </m:ctrlPr>
                          </m:sSubPr>
                          <m:e>
                            <m:r>
                              <a:rPr lang="en-US" sz="3300" b="0" i="1" smtClean="0">
                                <a:latin typeface="Cambria Math"/>
                              </a:rPr>
                              <m:t>𝑦</m:t>
                            </m:r>
                          </m:e>
                          <m:sub>
                            <m:r>
                              <a:rPr lang="en-US" sz="3300" b="0" i="1" smtClean="0">
                                <a:latin typeface="Cambria Math"/>
                              </a:rPr>
                              <m:t>0</m:t>
                            </m:r>
                          </m:sub>
                        </m:sSub>
                        <m:r>
                          <a:rPr lang="en-US" sz="3300" b="0" i="1" smtClean="0">
                            <a:latin typeface="Cambria Math"/>
                          </a:rPr>
                          <m:t>+</m:t>
                        </m:r>
                        <m:r>
                          <a:rPr lang="en-US" sz="3300" b="0" i="1" smtClean="0">
                            <a:latin typeface="Cambria Math"/>
                          </a:rPr>
                          <m:t>𝑐</m:t>
                        </m:r>
                        <m:sSub>
                          <m:sSubPr>
                            <m:ctrlPr>
                              <a:rPr lang="en-US" sz="3300" b="0" i="1" smtClean="0">
                                <a:latin typeface="Cambria Math"/>
                              </a:rPr>
                            </m:ctrlPr>
                          </m:sSubPr>
                          <m:e>
                            <m:r>
                              <a:rPr lang="en-US" sz="3300" b="0" i="1" smtClean="0">
                                <a:latin typeface="Cambria Math"/>
                              </a:rPr>
                              <m:t>𝑧</m:t>
                            </m:r>
                          </m:e>
                          <m:sub>
                            <m:r>
                              <a:rPr lang="en-US" sz="3300" b="0" i="1" smtClean="0">
                                <a:latin typeface="Cambria Math"/>
                              </a:rPr>
                              <m:t>0</m:t>
                            </m:r>
                          </m:sub>
                        </m:sSub>
                        <m:r>
                          <a:rPr lang="en-US" sz="3300" b="0" i="1" smtClean="0">
                            <a:latin typeface="Cambria Math"/>
                          </a:rPr>
                          <m:t>+</m:t>
                        </m:r>
                        <m:r>
                          <a:rPr lang="en-US" sz="3300" b="0" i="1" smtClean="0">
                            <a:latin typeface="Cambria Math"/>
                          </a:rPr>
                          <m:t>𝑑</m:t>
                        </m:r>
                        <m:r>
                          <a:rPr lang="en-US" sz="3300" b="0" i="1" smtClean="0">
                            <a:latin typeface="Cambria Math"/>
                          </a:rPr>
                          <m:t> │</m:t>
                        </m:r>
                      </m:num>
                      <m:den>
                        <m:rad>
                          <m:radPr>
                            <m:degHide m:val="on"/>
                            <m:ctrlPr>
                              <a:rPr lang="en-US" sz="3300" i="1" smtClean="0">
                                <a:latin typeface="Cambria Math"/>
                              </a:rPr>
                            </m:ctrlPr>
                          </m:radPr>
                          <m:deg/>
                          <m:e>
                            <m:sSup>
                              <m:sSupPr>
                                <m:ctrlPr>
                                  <a:rPr lang="en-US" sz="3300" i="1" smtClean="0">
                                    <a:latin typeface="Cambria Math"/>
                                  </a:rPr>
                                </m:ctrlPr>
                              </m:sSupPr>
                              <m:e>
                                <m:r>
                                  <a:rPr lang="en-US" sz="3300" b="0" i="1" smtClean="0">
                                    <a:latin typeface="Cambria Math"/>
                                  </a:rPr>
                                  <m:t>𝑎</m:t>
                                </m:r>
                              </m:e>
                              <m:sup>
                                <m:r>
                                  <a:rPr lang="en-US" sz="3300" b="0" i="1" smtClean="0">
                                    <a:latin typeface="Cambria Math"/>
                                  </a:rPr>
                                  <m:t>2</m:t>
                                </m:r>
                              </m:sup>
                            </m:sSup>
                            <m:r>
                              <a:rPr lang="en-US" sz="3300" b="0" i="1" smtClean="0">
                                <a:latin typeface="Cambria Math"/>
                              </a:rPr>
                              <m:t> + </m:t>
                            </m:r>
                            <m:sSup>
                              <m:sSupPr>
                                <m:ctrlPr>
                                  <a:rPr lang="en-US" sz="3300" b="0" i="1" smtClean="0">
                                    <a:latin typeface="Cambria Math"/>
                                  </a:rPr>
                                </m:ctrlPr>
                              </m:sSupPr>
                              <m:e>
                                <m:r>
                                  <a:rPr lang="en-US" sz="3300" b="0" i="1" smtClean="0">
                                    <a:latin typeface="Cambria Math"/>
                                  </a:rPr>
                                  <m:t>𝑏</m:t>
                                </m:r>
                              </m:e>
                              <m:sup>
                                <m:r>
                                  <a:rPr lang="en-US" sz="3300" b="0" i="1" smtClean="0">
                                    <a:latin typeface="Cambria Math"/>
                                  </a:rPr>
                                  <m:t>2</m:t>
                                </m:r>
                              </m:sup>
                            </m:sSup>
                            <m:r>
                              <a:rPr lang="en-US" sz="3300" b="0" i="1" smtClean="0">
                                <a:latin typeface="Cambria Math"/>
                              </a:rPr>
                              <m:t> + </m:t>
                            </m:r>
                            <m:sSup>
                              <m:sSupPr>
                                <m:ctrlPr>
                                  <a:rPr lang="en-US" sz="3300" b="0" i="1" smtClean="0">
                                    <a:latin typeface="Cambria Math"/>
                                  </a:rPr>
                                </m:ctrlPr>
                              </m:sSupPr>
                              <m:e>
                                <m:r>
                                  <a:rPr lang="en-US" sz="3300" b="0" i="1" smtClean="0">
                                    <a:latin typeface="Cambria Math"/>
                                  </a:rPr>
                                  <m:t>𝑐</m:t>
                                </m:r>
                              </m:e>
                              <m:sup>
                                <m:r>
                                  <a:rPr lang="en-US" sz="3300" b="0" i="1" smtClean="0">
                                    <a:latin typeface="Cambria Math"/>
                                  </a:rPr>
                                  <m:t>2</m:t>
                                </m:r>
                              </m:sup>
                            </m:sSup>
                          </m:e>
                        </m:rad>
                      </m:den>
                    </m:f>
                  </m:oMath>
                </a14:m>
                <a:r>
                  <a:rPr lang="en-US" sz="3300" i="1" dirty="0" smtClean="0">
                    <a:latin typeface="Book Antiqua" pitchFamily="18" charset="0"/>
                  </a:rPr>
                  <a:t> </a:t>
                </a:r>
              </a:p>
              <a:p>
                <a:pPr marL="137160" indent="0">
                  <a:buNone/>
                </a:pPr>
                <a:endParaRPr lang="en-US" i="1" dirty="0" smtClean="0"/>
              </a:p>
              <a:p>
                <a:pPr marL="137160" indent="0">
                  <a:buNone/>
                </a:pPr>
                <a:r>
                  <a:rPr lang="en-US" dirty="0" smtClean="0"/>
                  <a:t>2. The distance D between parallel planes</a:t>
                </a:r>
              </a:p>
              <a:p>
                <a:pPr marL="137160" indent="0">
                  <a:buNone/>
                </a:pPr>
                <a:r>
                  <a:rPr lang="en-US" i="1" dirty="0"/>
                  <a:t>a</a:t>
                </a:r>
                <a:r>
                  <a:rPr lang="en-US" i="1" dirty="0" smtClean="0"/>
                  <a:t>x + by +</a:t>
                </a:r>
                <a:r>
                  <a:rPr lang="en-US" i="1" dirty="0" err="1" smtClean="0"/>
                  <a:t>cz</a:t>
                </a:r>
                <a:r>
                  <a:rPr lang="en-US" i="1" dirty="0" smtClean="0"/>
                  <a:t> + </a:t>
                </a:r>
                <a14:m>
                  <m:oMath xmlns:m="http://schemas.openxmlformats.org/officeDocument/2006/math">
                    <m:sSub>
                      <m:sSubPr>
                        <m:ctrlPr>
                          <a:rPr lang="en-US" i="1" smtClean="0">
                            <a:latin typeface="Cambria Math"/>
                          </a:rPr>
                        </m:ctrlPr>
                      </m:sSubPr>
                      <m:e>
                        <m:r>
                          <a:rPr lang="en-US" b="0" i="1" smtClean="0">
                            <a:latin typeface="Cambria Math"/>
                          </a:rPr>
                          <m:t>𝑑</m:t>
                        </m:r>
                      </m:e>
                      <m:sub>
                        <m:r>
                          <a:rPr lang="en-US" b="0" i="1" smtClean="0">
                            <a:latin typeface="Cambria Math"/>
                          </a:rPr>
                          <m:t>1</m:t>
                        </m:r>
                      </m:sub>
                    </m:sSub>
                    <m:r>
                      <a:rPr lang="en-US" b="0" i="1" smtClean="0">
                        <a:latin typeface="Cambria Math"/>
                      </a:rPr>
                      <m:t>=0 </m:t>
                    </m:r>
                  </m:oMath>
                </a14:m>
                <a:r>
                  <a:rPr lang="en-US" i="1" dirty="0" smtClean="0"/>
                  <a:t> </a:t>
                </a:r>
                <a:r>
                  <a:rPr lang="en-US" dirty="0" smtClean="0"/>
                  <a:t>and </a:t>
                </a:r>
                <a:r>
                  <a:rPr lang="en-US" i="1" dirty="0" smtClean="0"/>
                  <a:t>ax + by + </a:t>
                </a:r>
                <a:r>
                  <a:rPr lang="en-US" i="1" dirty="0" err="1" smtClean="0"/>
                  <a:t>cz</a:t>
                </a:r>
                <a:r>
                  <a:rPr lang="en-US" i="1" dirty="0" smtClean="0"/>
                  <a:t> + </a:t>
                </a:r>
                <a14:m>
                  <m:oMath xmlns:m="http://schemas.openxmlformats.org/officeDocument/2006/math">
                    <m:sSub>
                      <m:sSubPr>
                        <m:ctrlPr>
                          <a:rPr lang="en-US" i="1" smtClean="0">
                            <a:latin typeface="Cambria Math"/>
                          </a:rPr>
                        </m:ctrlPr>
                      </m:sSubPr>
                      <m:e>
                        <m:r>
                          <a:rPr lang="en-US" b="0" i="1" smtClean="0">
                            <a:latin typeface="Cambria Math"/>
                          </a:rPr>
                          <m:t>𝑑</m:t>
                        </m:r>
                      </m:e>
                      <m:sub>
                        <m:r>
                          <a:rPr lang="en-US" b="0" i="1" smtClean="0">
                            <a:latin typeface="Cambria Math"/>
                          </a:rPr>
                          <m:t>2</m:t>
                        </m:r>
                      </m:sub>
                    </m:sSub>
                    <m:r>
                      <a:rPr lang="en-US" b="0" i="1" smtClean="0">
                        <a:latin typeface="Cambria Math"/>
                      </a:rPr>
                      <m:t>=0  </m:t>
                    </m:r>
                  </m:oMath>
                </a14:m>
                <a:r>
                  <a:rPr lang="en-US" b="0" dirty="0" smtClean="0"/>
                  <a:t>is </a:t>
                </a:r>
              </a:p>
              <a:p>
                <a:pPr marL="137160" indent="0">
                  <a:buNone/>
                </a:pPr>
                <a:endParaRPr lang="en-US" dirty="0"/>
              </a:p>
              <a:p>
                <a:pPr marL="137160" indent="0">
                  <a:buNone/>
                </a:pPr>
                <a:r>
                  <a:rPr lang="en-US" b="0" dirty="0" smtClean="0"/>
                  <a:t>		</a:t>
                </a:r>
                <a:r>
                  <a:rPr lang="en-US" sz="3300" b="0" i="1" dirty="0" smtClean="0"/>
                  <a:t>D = </a:t>
                </a:r>
                <a14:m>
                  <m:oMath xmlns:m="http://schemas.openxmlformats.org/officeDocument/2006/math">
                    <m:f>
                      <m:fPr>
                        <m:ctrlPr>
                          <a:rPr lang="en-US" sz="3300" b="0" i="1" smtClean="0">
                            <a:latin typeface="Cambria Math"/>
                          </a:rPr>
                        </m:ctrlPr>
                      </m:fPr>
                      <m:num>
                        <m:r>
                          <a:rPr lang="en-US" sz="3300" b="0" i="1" smtClean="0">
                            <a:latin typeface="Cambria Math"/>
                          </a:rPr>
                          <m:t>│</m:t>
                        </m:r>
                        <m:sSub>
                          <m:sSubPr>
                            <m:ctrlPr>
                              <a:rPr lang="en-US" sz="3300" b="0" i="1" smtClean="0">
                                <a:latin typeface="Cambria Math"/>
                              </a:rPr>
                            </m:ctrlPr>
                          </m:sSubPr>
                          <m:e>
                            <m:r>
                              <a:rPr lang="en-US" sz="3300" b="0" i="1" smtClean="0">
                                <a:latin typeface="Cambria Math"/>
                              </a:rPr>
                              <m:t>𝑑</m:t>
                            </m:r>
                          </m:e>
                          <m:sub>
                            <m:r>
                              <a:rPr lang="en-US" sz="3300" b="0" i="1" smtClean="0">
                                <a:latin typeface="Cambria Math"/>
                              </a:rPr>
                              <m:t>1</m:t>
                            </m:r>
                          </m:sub>
                        </m:sSub>
                        <m:r>
                          <a:rPr lang="en-US" sz="3300" b="0" i="1" smtClean="0">
                            <a:latin typeface="Cambria Math"/>
                          </a:rPr>
                          <m:t> − </m:t>
                        </m:r>
                        <m:sSub>
                          <m:sSubPr>
                            <m:ctrlPr>
                              <a:rPr lang="en-US" sz="3300" b="0" i="1" smtClean="0">
                                <a:latin typeface="Cambria Math"/>
                              </a:rPr>
                            </m:ctrlPr>
                          </m:sSubPr>
                          <m:e>
                            <m:r>
                              <a:rPr lang="en-US" sz="3300" b="0" i="1" smtClean="0">
                                <a:latin typeface="Cambria Math"/>
                              </a:rPr>
                              <m:t>𝑑</m:t>
                            </m:r>
                          </m:e>
                          <m:sub>
                            <m:r>
                              <a:rPr lang="en-US" sz="3300" b="0" i="1" smtClean="0">
                                <a:latin typeface="Cambria Math"/>
                              </a:rPr>
                              <m:t>2</m:t>
                            </m:r>
                          </m:sub>
                        </m:sSub>
                        <m:r>
                          <a:rPr lang="en-US" sz="3300" b="0" i="1" smtClean="0">
                            <a:latin typeface="Cambria Math"/>
                          </a:rPr>
                          <m:t>│</m:t>
                        </m:r>
                      </m:num>
                      <m:den>
                        <m:rad>
                          <m:radPr>
                            <m:degHide m:val="on"/>
                            <m:ctrlPr>
                              <a:rPr lang="en-US" sz="3300" b="0" i="1" smtClean="0">
                                <a:latin typeface="Cambria Math"/>
                              </a:rPr>
                            </m:ctrlPr>
                          </m:radPr>
                          <m:deg/>
                          <m:e>
                            <m:sSup>
                              <m:sSupPr>
                                <m:ctrlPr>
                                  <a:rPr lang="en-US" sz="3300" b="0" i="1" smtClean="0">
                                    <a:latin typeface="Cambria Math"/>
                                  </a:rPr>
                                </m:ctrlPr>
                              </m:sSupPr>
                              <m:e>
                                <m:r>
                                  <a:rPr lang="en-US" sz="3300" b="0" i="1" smtClean="0">
                                    <a:latin typeface="Cambria Math"/>
                                  </a:rPr>
                                  <m:t>𝑎</m:t>
                                </m:r>
                              </m:e>
                              <m:sup>
                                <m:r>
                                  <a:rPr lang="en-US" sz="3300" b="0" i="1" smtClean="0">
                                    <a:latin typeface="Cambria Math"/>
                                  </a:rPr>
                                  <m:t>2</m:t>
                                </m:r>
                              </m:sup>
                            </m:sSup>
                            <m:r>
                              <a:rPr lang="en-US" sz="3300" b="0" i="1" smtClean="0">
                                <a:latin typeface="Cambria Math"/>
                              </a:rPr>
                              <m:t>+ </m:t>
                            </m:r>
                            <m:sSup>
                              <m:sSupPr>
                                <m:ctrlPr>
                                  <a:rPr lang="en-US" sz="3300" b="0" i="1" smtClean="0">
                                    <a:latin typeface="Cambria Math"/>
                                  </a:rPr>
                                </m:ctrlPr>
                              </m:sSupPr>
                              <m:e>
                                <m:r>
                                  <a:rPr lang="en-US" sz="3300" b="0" i="1" smtClean="0">
                                    <a:latin typeface="Cambria Math"/>
                                  </a:rPr>
                                  <m:t>𝑏</m:t>
                                </m:r>
                              </m:e>
                              <m:sup>
                                <m:r>
                                  <a:rPr lang="en-US" sz="3300" b="0" i="1" smtClean="0">
                                    <a:latin typeface="Cambria Math"/>
                                  </a:rPr>
                                  <m:t>2</m:t>
                                </m:r>
                              </m:sup>
                            </m:sSup>
                            <m:r>
                              <a:rPr lang="en-US" sz="3300" b="0" i="1" smtClean="0">
                                <a:latin typeface="Cambria Math"/>
                              </a:rPr>
                              <m:t>+ </m:t>
                            </m:r>
                            <m:sSup>
                              <m:sSupPr>
                                <m:ctrlPr>
                                  <a:rPr lang="en-US" sz="3300" b="0" i="1" smtClean="0">
                                    <a:latin typeface="Cambria Math"/>
                                  </a:rPr>
                                </m:ctrlPr>
                              </m:sSupPr>
                              <m:e>
                                <m:r>
                                  <a:rPr lang="en-US" sz="3300" b="0" i="1" smtClean="0">
                                    <a:latin typeface="Cambria Math"/>
                                  </a:rPr>
                                  <m:t>𝑐</m:t>
                                </m:r>
                              </m:e>
                              <m:sup>
                                <m:r>
                                  <a:rPr lang="en-US" sz="3300" b="0" i="1" smtClean="0">
                                    <a:latin typeface="Cambria Math"/>
                                  </a:rPr>
                                  <m:t>2</m:t>
                                </m:r>
                              </m:sup>
                            </m:sSup>
                          </m:e>
                        </m:rad>
                      </m:den>
                    </m:f>
                  </m:oMath>
                </a14:m>
                <a:endParaRPr lang="en-US" sz="3300" b="0" i="1" dirty="0" smtClean="0"/>
              </a:p>
              <a:p>
                <a:pPr marL="137160" indent="0">
                  <a:buNone/>
                </a:pPr>
                <a:r>
                  <a:rPr lang="en-US" sz="3300" i="1" dirty="0" smtClean="0"/>
                  <a:t> </a:t>
                </a:r>
                <a:r>
                  <a:rPr lang="en-US" sz="3300" i="1"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943" r="-370"/>
                </a:stretch>
              </a:blipFill>
            </p:spPr>
            <p:txBody>
              <a:bodyPr/>
              <a:lstStyle/>
              <a:p>
                <a:r>
                  <a:rPr lang="en-US">
                    <a:noFill/>
                  </a:rPr>
                  <a:t> </a:t>
                </a:r>
              </a:p>
            </p:txBody>
          </p:sp>
        </mc:Fallback>
      </mc:AlternateContent>
    </p:spTree>
    <p:extLst>
      <p:ext uri="{BB962C8B-B14F-4D97-AF65-F5344CB8AC3E}">
        <p14:creationId xmlns:p14="http://schemas.microsoft.com/office/powerpoint/2010/main" val="8253220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Set 11.6</a:t>
            </a:r>
            <a:endParaRPr lang="en-US" dirty="0"/>
          </a:p>
        </p:txBody>
      </p:sp>
      <p:sp>
        <p:nvSpPr>
          <p:cNvPr id="3" name="Content Placeholder 2"/>
          <p:cNvSpPr>
            <a:spLocks noGrp="1"/>
          </p:cNvSpPr>
          <p:nvPr>
            <p:ph idx="1"/>
          </p:nvPr>
        </p:nvSpPr>
        <p:spPr/>
        <p:txBody>
          <a:bodyPr>
            <a:normAutofit fontScale="85000" lnSpcReduction="20000"/>
          </a:bodyPr>
          <a:lstStyle/>
          <a:p>
            <a:pPr marL="137160" indent="0">
              <a:buNone/>
            </a:pPr>
            <a:r>
              <a:rPr lang="en-US" dirty="0" smtClean="0"/>
              <a:t>4. Find an equation of the plane that passes through the point P (-1, -1, 2) has the vector n = &lt;-1, 7, 6&gt; as a normal.</a:t>
            </a:r>
          </a:p>
          <a:p>
            <a:pPr marL="137160" indent="0">
              <a:buNone/>
            </a:pPr>
            <a:r>
              <a:rPr lang="en-US" dirty="0" smtClean="0"/>
              <a:t>12. Find an equation of the plane that passes through the points (3, 2, 1), (2, 1, -1), and (-1, 3, 2).</a:t>
            </a:r>
          </a:p>
          <a:p>
            <a:pPr marL="137160" indent="0">
              <a:buNone/>
            </a:pPr>
            <a:r>
              <a:rPr lang="en-US" dirty="0" smtClean="0"/>
              <a:t>20. Find the acute angle of intersection of the planes x +2y – 2z = 5 and 6x – 3y + 2z = 8.</a:t>
            </a:r>
          </a:p>
          <a:p>
            <a:pPr marL="137160" indent="0">
              <a:buNone/>
            </a:pPr>
            <a:r>
              <a:rPr lang="en-US" dirty="0" smtClean="0"/>
              <a:t>42. Find parametric equations of the line of intersection of the planes 3x – 5y + 2z = 0 and z = 0.</a:t>
            </a:r>
          </a:p>
          <a:p>
            <a:pPr marL="137160" indent="0">
              <a:buNone/>
            </a:pPr>
            <a:r>
              <a:rPr lang="en-US" dirty="0" smtClean="0"/>
              <a:t>44. Find the distance between the point P (0, 1, 5) and </a:t>
            </a:r>
            <a:r>
              <a:rPr lang="en-US" dirty="0" err="1" smtClean="0"/>
              <a:t>and</a:t>
            </a:r>
            <a:r>
              <a:rPr lang="en-US" dirty="0" smtClean="0"/>
              <a:t> the plane 3x + 6y – 2z – 5 = 0.</a:t>
            </a:r>
          </a:p>
          <a:p>
            <a:pPr marL="137160" indent="0">
              <a:buNone/>
            </a:pPr>
            <a:r>
              <a:rPr lang="en-US" dirty="0" smtClean="0"/>
              <a:t>46. Find the distance between the parallel planes x + y + z = 1 and x + y + z = -1.</a:t>
            </a:r>
          </a:p>
          <a:p>
            <a:pPr marL="137160" indent="0">
              <a:buNone/>
            </a:pPr>
            <a:r>
              <a:rPr lang="en-US" dirty="0" smtClean="0"/>
              <a:t>48. Find the distance between the skew lines  L : x = 3 – t, y = 4 + 4t, z = 1 + 2t  and L : x = t, y = 3, z = 2t. </a:t>
            </a:r>
            <a:endParaRPr lang="en-US" dirty="0"/>
          </a:p>
        </p:txBody>
      </p:sp>
    </p:spTree>
    <p:extLst>
      <p:ext uri="{BB962C8B-B14F-4D97-AF65-F5344CB8AC3E}">
        <p14:creationId xmlns:p14="http://schemas.microsoft.com/office/powerpoint/2010/main" val="7540150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Set 11.6</a:t>
            </a:r>
            <a:endParaRPr lang="en-US" dirty="0"/>
          </a:p>
        </p:txBody>
      </p:sp>
      <p:sp>
        <p:nvSpPr>
          <p:cNvPr id="3" name="Content Placeholder 2"/>
          <p:cNvSpPr>
            <a:spLocks noGrp="1"/>
          </p:cNvSpPr>
          <p:nvPr>
            <p:ph idx="1"/>
          </p:nvPr>
        </p:nvSpPr>
        <p:spPr/>
        <p:txBody>
          <a:bodyPr>
            <a:normAutofit fontScale="92500" lnSpcReduction="10000"/>
          </a:bodyPr>
          <a:lstStyle/>
          <a:p>
            <a:pPr marL="137160" indent="0">
              <a:buNone/>
            </a:pPr>
            <a:r>
              <a:rPr lang="en-US" dirty="0" smtClean="0"/>
              <a:t>14. Determine whether the planes a) 3x -2y + z = 4 and 6x – 4y + 3z = 7. b) y = 4x – 2z + 3 and x = ¼ y + ½ z. c) x + 4y + 7z = 3 and 5x – 3y  + z = 0 are parallel, perpendicular, or neither.</a:t>
            </a:r>
          </a:p>
          <a:p>
            <a:pPr marL="137160" indent="0">
              <a:buNone/>
            </a:pPr>
            <a:r>
              <a:rPr lang="en-US" dirty="0" smtClean="0"/>
              <a:t>16. Determine whether the line and plane a) x = 3 – t , y = 2 + t, z = 1 – 3t and 2x + 2y – 5 = 0. b) x = 1 – 2t, y = t, z = -t and 6x – 3y + 3z = 1. c) x = t, y = 1 – t, z = 2 + t and x + y + z  = 1.  are parallel, perpendicular, or neither.</a:t>
            </a:r>
          </a:p>
          <a:p>
            <a:pPr marL="137160" indent="0">
              <a:buNone/>
            </a:pPr>
            <a:r>
              <a:rPr lang="en-US" dirty="0" smtClean="0"/>
              <a:t>18. Determine whether the line and plane a) x = 3t, y = 5t, z = -t and 2x – y + z  + 1 = 0. b) x = 1 + t, y = -1 + 3t, z =  2 + 4t and x – y + 4z = 7  intersect.</a:t>
            </a:r>
            <a:endParaRPr lang="en-US" dirty="0"/>
          </a:p>
        </p:txBody>
      </p:sp>
    </p:spTree>
    <p:extLst>
      <p:ext uri="{BB962C8B-B14F-4D97-AF65-F5344CB8AC3E}">
        <p14:creationId xmlns:p14="http://schemas.microsoft.com/office/powerpoint/2010/main" val="32861172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Set 11.6</a:t>
            </a:r>
            <a:endParaRPr lang="en-US" dirty="0"/>
          </a:p>
        </p:txBody>
      </p:sp>
      <p:sp>
        <p:nvSpPr>
          <p:cNvPr id="3" name="Content Placeholder 2"/>
          <p:cNvSpPr>
            <a:spLocks noGrp="1"/>
          </p:cNvSpPr>
          <p:nvPr>
            <p:ph idx="1"/>
          </p:nvPr>
        </p:nvSpPr>
        <p:spPr/>
        <p:txBody>
          <a:bodyPr>
            <a:normAutofit fontScale="85000" lnSpcReduction="20000"/>
          </a:bodyPr>
          <a:lstStyle/>
          <a:p>
            <a:pPr marL="137160" indent="0">
              <a:buNone/>
            </a:pPr>
            <a:r>
              <a:rPr lang="en-US" dirty="0" smtClean="0"/>
              <a:t>Find an equation of the plane that satisfies the stated conditions.</a:t>
            </a:r>
          </a:p>
          <a:p>
            <a:pPr marL="137160" indent="0">
              <a:buNone/>
            </a:pPr>
            <a:r>
              <a:rPr lang="en-US" dirty="0" smtClean="0"/>
              <a:t>26. The plane that contains the line x = -2 + 3t, y = 4 + 2t, z = 3 – t  and is perpendicular to the plane x – 2y + z = 5.</a:t>
            </a:r>
          </a:p>
          <a:p>
            <a:pPr marL="137160" indent="0">
              <a:buNone/>
            </a:pPr>
            <a:r>
              <a:rPr lang="en-US" dirty="0" smtClean="0"/>
              <a:t>28. The plane through (-1, 4, -3) that is perpendicular to the line x – 2 = t, , y + 3 = 2t, z = -t.</a:t>
            </a:r>
          </a:p>
          <a:p>
            <a:pPr marL="137160" indent="0">
              <a:buNone/>
            </a:pPr>
            <a:r>
              <a:rPr lang="en-US" dirty="0" smtClean="0"/>
              <a:t>30. The plane through the points P (-2, 1, 4) and P (1, 0, 3) that is perpendicular to the plane 4x – y + 3z = 2. </a:t>
            </a:r>
          </a:p>
          <a:p>
            <a:pPr marL="137160" indent="0">
              <a:buNone/>
            </a:pPr>
            <a:r>
              <a:rPr lang="en-US" dirty="0" smtClean="0"/>
              <a:t>32. The plane that contains  the point  (2, 0, 3) and the line x =  -1 + t, y = t, z = -4 + 2t.</a:t>
            </a:r>
          </a:p>
          <a:p>
            <a:pPr marL="137160" indent="0">
              <a:buNone/>
            </a:pPr>
            <a:r>
              <a:rPr lang="en-US" dirty="0" smtClean="0"/>
              <a:t>34. The plane that contains the line x = 3t, y = 1 + t, z = 2t and is parallel to the intersection  of the planes  y + z = - 1 and 2x – y + z = 0.</a:t>
            </a:r>
            <a:endParaRPr lang="en-US" dirty="0"/>
          </a:p>
        </p:txBody>
      </p:sp>
    </p:spTree>
    <p:extLst>
      <p:ext uri="{BB962C8B-B14F-4D97-AF65-F5344CB8AC3E}">
        <p14:creationId xmlns:p14="http://schemas.microsoft.com/office/powerpoint/2010/main" val="24629539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Exercise Set 11.1</a:t>
            </a:r>
            <a:endParaRPr lang="en-US" dirty="0"/>
          </a:p>
        </p:txBody>
      </p:sp>
      <p:sp>
        <p:nvSpPr>
          <p:cNvPr id="7177" name="Rectangle 9"/>
          <p:cNvSpPr>
            <a:spLocks noGrp="1" noChangeArrowheads="1"/>
          </p:cNvSpPr>
          <p:nvPr>
            <p:ph type="body" sz="half" idx="1"/>
          </p:nvPr>
        </p:nvSpPr>
        <p:spPr/>
        <p:txBody>
          <a:bodyPr/>
          <a:lstStyle/>
          <a:p>
            <a:pPr marL="137160" indent="0">
              <a:buNone/>
            </a:pPr>
            <a:r>
              <a:rPr lang="en-US" sz="2800" dirty="0" smtClean="0"/>
              <a:t>1. Find </a:t>
            </a:r>
            <a:r>
              <a:rPr lang="en-US" sz="2800" dirty="0"/>
              <a:t>the coordinates of the eight corners of the box shown on the right.</a:t>
            </a:r>
          </a:p>
        </p:txBody>
      </p:sp>
      <p:grpSp>
        <p:nvGrpSpPr>
          <p:cNvPr id="5" name="Diagram 2"/>
          <p:cNvGrpSpPr>
            <a:grpSpLocks noChangeAspect="1"/>
          </p:cNvGrpSpPr>
          <p:nvPr/>
        </p:nvGrpSpPr>
        <p:grpSpPr bwMode="auto">
          <a:xfrm>
            <a:off x="5191125" y="2220913"/>
            <a:ext cx="3810000" cy="4114800"/>
            <a:chOff x="3241" y="1271"/>
            <a:chExt cx="2400" cy="2592"/>
          </a:xfrm>
        </p:grpSpPr>
      </p:grpSp>
      <p:grpSp>
        <p:nvGrpSpPr>
          <p:cNvPr id="2" name="Group 61"/>
          <p:cNvGrpSpPr>
            <a:grpSpLocks/>
          </p:cNvGrpSpPr>
          <p:nvPr/>
        </p:nvGrpSpPr>
        <p:grpSpPr bwMode="auto">
          <a:xfrm>
            <a:off x="5029200" y="1981200"/>
            <a:ext cx="3810000" cy="4151313"/>
            <a:chOff x="3360" y="1248"/>
            <a:chExt cx="2400" cy="2615"/>
          </a:xfrm>
        </p:grpSpPr>
        <p:grpSp>
          <p:nvGrpSpPr>
            <p:cNvPr id="6" name="Diagram 4"/>
            <p:cNvGrpSpPr>
              <a:grpSpLocks/>
            </p:cNvGrpSpPr>
            <p:nvPr/>
          </p:nvGrpSpPr>
          <p:grpSpPr bwMode="auto">
            <a:xfrm>
              <a:off x="3360" y="1271"/>
              <a:ext cx="2400" cy="2592"/>
              <a:chOff x="3241" y="1271"/>
              <a:chExt cx="2400" cy="2592"/>
            </a:xfrm>
          </p:grpSpPr>
          <p:sp>
            <p:nvSpPr>
              <p:cNvPr id="7" name="Freeform 6"/>
              <p:cNvSpPr>
                <a:spLocks/>
              </p:cNvSpPr>
              <p:nvPr/>
            </p:nvSpPr>
            <p:spPr bwMode="auto">
              <a:xfrm>
                <a:off x="3757" y="2265"/>
                <a:ext cx="6" cy="747"/>
              </a:xfrm>
              <a:custGeom>
                <a:avLst/>
                <a:gdLst>
                  <a:gd name="T0" fmla="*/ 6 w 6"/>
                  <a:gd name="T1" fmla="*/ 747 h 747"/>
                  <a:gd name="T2" fmla="*/ 0 w 6"/>
                  <a:gd name="T3" fmla="*/ 0 h 747"/>
                </a:gdLst>
                <a:ahLst/>
                <a:cxnLst>
                  <a:cxn ang="0">
                    <a:pos x="T0" y="T1"/>
                  </a:cxn>
                  <a:cxn ang="0">
                    <a:pos x="T2" y="T3"/>
                  </a:cxn>
                </a:cxnLst>
                <a:rect l="0" t="0" r="r" b="b"/>
                <a:pathLst>
                  <a:path w="6" h="747">
                    <a:moveTo>
                      <a:pt x="6" y="747"/>
                    </a:moveTo>
                    <a:lnTo>
                      <a:pt x="0" y="0"/>
                    </a:lnTo>
                  </a:path>
                </a:pathLst>
              </a:cu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4053" y="1926"/>
                <a:ext cx="733" cy="2"/>
              </a:xfrm>
              <a:custGeom>
                <a:avLst/>
                <a:gdLst>
                  <a:gd name="T0" fmla="*/ 0 w 733"/>
                  <a:gd name="T1" fmla="*/ 2 h 2"/>
                  <a:gd name="T2" fmla="*/ 733 w 733"/>
                  <a:gd name="T3" fmla="*/ 0 h 2"/>
                </a:gdLst>
                <a:ahLst/>
                <a:cxnLst>
                  <a:cxn ang="0">
                    <a:pos x="T0" y="T1"/>
                  </a:cxn>
                  <a:cxn ang="0">
                    <a:pos x="T2" y="T3"/>
                  </a:cxn>
                </a:cxnLst>
                <a:rect l="0" t="0" r="r" b="b"/>
                <a:pathLst>
                  <a:path w="733" h="2">
                    <a:moveTo>
                      <a:pt x="0" y="2"/>
                    </a:moveTo>
                    <a:lnTo>
                      <a:pt x="733" y="0"/>
                    </a:lnTo>
                  </a:path>
                </a:pathLst>
              </a:cu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9" name="Text Box 8"/>
              <p:cNvSpPr txBox="1">
                <a:spLocks noChangeArrowheads="1"/>
              </p:cNvSpPr>
              <p:nvPr/>
            </p:nvSpPr>
            <p:spPr bwMode="auto">
              <a:xfrm>
                <a:off x="5353" y="2544"/>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800" b="0" i="0" u="none" strike="noStrike" cap="none" normalizeH="0" baseline="0" smtClean="0">
                    <a:ln>
                      <a:noFill/>
                    </a:ln>
                    <a:solidFill>
                      <a:schemeClr val="tx1"/>
                    </a:solidFill>
                    <a:effectLst/>
                    <a:cs typeface="Arial" charset="0"/>
                  </a:rPr>
                  <a:t>Y</a:t>
                </a:r>
              </a:p>
            </p:txBody>
          </p:sp>
        </p:grpSp>
        <p:grpSp>
          <p:nvGrpSpPr>
            <p:cNvPr id="3" name="Group 60"/>
            <p:cNvGrpSpPr>
              <a:grpSpLocks/>
            </p:cNvGrpSpPr>
            <p:nvPr/>
          </p:nvGrpSpPr>
          <p:grpSpPr bwMode="auto">
            <a:xfrm>
              <a:off x="3456" y="1248"/>
              <a:ext cx="2016" cy="2343"/>
              <a:chOff x="3456" y="1248"/>
              <a:chExt cx="2016" cy="2343"/>
            </a:xfrm>
          </p:grpSpPr>
          <p:grpSp>
            <p:nvGrpSpPr>
              <p:cNvPr id="4" name="Group 23"/>
              <p:cNvGrpSpPr>
                <a:grpSpLocks/>
              </p:cNvGrpSpPr>
              <p:nvPr/>
            </p:nvGrpSpPr>
            <p:grpSpPr bwMode="auto">
              <a:xfrm>
                <a:off x="3600" y="1488"/>
                <a:ext cx="1872" cy="1872"/>
                <a:chOff x="3239" y="1536"/>
                <a:chExt cx="1872" cy="1872"/>
              </a:xfrm>
            </p:grpSpPr>
            <p:sp>
              <p:nvSpPr>
                <p:cNvPr id="7187" name="Line 19"/>
                <p:cNvSpPr>
                  <a:spLocks noChangeShapeType="1"/>
                </p:cNvSpPr>
                <p:nvPr/>
              </p:nvSpPr>
              <p:spPr bwMode="auto">
                <a:xfrm>
                  <a:off x="3815" y="1536"/>
                  <a:ext cx="0" cy="1152"/>
                </a:xfrm>
                <a:prstGeom prst="line">
                  <a:avLst/>
                </a:prstGeom>
                <a:noFill/>
                <a:ln w="25400">
                  <a:solidFill>
                    <a:schemeClr val="tx1"/>
                  </a:solidFill>
                  <a:round/>
                  <a:headEnd type="stealth" w="med" len="med"/>
                  <a:tailEnd/>
                </a:ln>
                <a:effectLst/>
              </p:spPr>
              <p:txBody>
                <a:bodyPr/>
                <a:lstStyle/>
                <a:p>
                  <a:endParaRPr lang="en-US"/>
                </a:p>
              </p:txBody>
            </p:sp>
            <p:sp>
              <p:nvSpPr>
                <p:cNvPr id="7188" name="Line 20"/>
                <p:cNvSpPr>
                  <a:spLocks noChangeShapeType="1"/>
                </p:cNvSpPr>
                <p:nvPr/>
              </p:nvSpPr>
              <p:spPr bwMode="auto">
                <a:xfrm>
                  <a:off x="3815" y="2688"/>
                  <a:ext cx="1296" cy="0"/>
                </a:xfrm>
                <a:prstGeom prst="line">
                  <a:avLst/>
                </a:prstGeom>
                <a:noFill/>
                <a:ln w="25400">
                  <a:solidFill>
                    <a:schemeClr val="tx1"/>
                  </a:solidFill>
                  <a:round/>
                  <a:headEnd/>
                  <a:tailEnd type="stealth" w="med" len="med"/>
                </a:ln>
                <a:effectLst/>
              </p:spPr>
              <p:txBody>
                <a:bodyPr/>
                <a:lstStyle/>
                <a:p>
                  <a:endParaRPr lang="en-US"/>
                </a:p>
              </p:txBody>
            </p:sp>
            <p:sp>
              <p:nvSpPr>
                <p:cNvPr id="7189" name="Line 21"/>
                <p:cNvSpPr>
                  <a:spLocks noChangeShapeType="1"/>
                </p:cNvSpPr>
                <p:nvPr/>
              </p:nvSpPr>
              <p:spPr bwMode="auto">
                <a:xfrm flipH="1">
                  <a:off x="3239" y="2688"/>
                  <a:ext cx="576" cy="720"/>
                </a:xfrm>
                <a:prstGeom prst="line">
                  <a:avLst/>
                </a:prstGeom>
                <a:noFill/>
                <a:ln w="25400">
                  <a:solidFill>
                    <a:schemeClr val="tx1"/>
                  </a:solidFill>
                  <a:round/>
                  <a:headEnd/>
                  <a:tailEnd type="stealth" w="med" len="med"/>
                </a:ln>
                <a:effectLst/>
              </p:spPr>
              <p:txBody>
                <a:bodyPr/>
                <a:lstStyle/>
                <a:p>
                  <a:endParaRPr lang="en-US"/>
                </a:p>
              </p:txBody>
            </p:sp>
          </p:grpSp>
          <p:sp>
            <p:nvSpPr>
              <p:cNvPr id="7192" name="Line 24"/>
              <p:cNvSpPr>
                <a:spLocks noChangeShapeType="1"/>
              </p:cNvSpPr>
              <p:nvPr/>
            </p:nvSpPr>
            <p:spPr bwMode="auto">
              <a:xfrm>
                <a:off x="4176" y="2448"/>
                <a:ext cx="48" cy="0"/>
              </a:xfrm>
              <a:prstGeom prst="line">
                <a:avLst/>
              </a:prstGeom>
              <a:noFill/>
              <a:ln w="9525">
                <a:solidFill>
                  <a:schemeClr val="tx1"/>
                </a:solidFill>
                <a:round/>
                <a:headEnd/>
                <a:tailEnd/>
              </a:ln>
              <a:effectLst/>
            </p:spPr>
            <p:txBody>
              <a:bodyPr/>
              <a:lstStyle/>
              <a:p>
                <a:endParaRPr lang="en-US"/>
              </a:p>
            </p:txBody>
          </p:sp>
          <p:sp>
            <p:nvSpPr>
              <p:cNvPr id="7193" name="Line 25"/>
              <p:cNvSpPr>
                <a:spLocks noChangeShapeType="1"/>
              </p:cNvSpPr>
              <p:nvPr/>
            </p:nvSpPr>
            <p:spPr bwMode="auto">
              <a:xfrm>
                <a:off x="4176" y="2274"/>
                <a:ext cx="48" cy="0"/>
              </a:xfrm>
              <a:prstGeom prst="line">
                <a:avLst/>
              </a:prstGeom>
              <a:noFill/>
              <a:ln w="9525">
                <a:solidFill>
                  <a:schemeClr val="tx1"/>
                </a:solidFill>
                <a:round/>
                <a:headEnd/>
                <a:tailEnd/>
              </a:ln>
              <a:effectLst/>
            </p:spPr>
            <p:txBody>
              <a:bodyPr/>
              <a:lstStyle/>
              <a:p>
                <a:endParaRPr lang="en-US"/>
              </a:p>
            </p:txBody>
          </p:sp>
          <p:sp>
            <p:nvSpPr>
              <p:cNvPr id="7194" name="Line 26"/>
              <p:cNvSpPr>
                <a:spLocks noChangeShapeType="1"/>
              </p:cNvSpPr>
              <p:nvPr/>
            </p:nvSpPr>
            <p:spPr bwMode="auto">
              <a:xfrm>
                <a:off x="4176" y="2101"/>
                <a:ext cx="48" cy="0"/>
              </a:xfrm>
              <a:prstGeom prst="line">
                <a:avLst/>
              </a:prstGeom>
              <a:noFill/>
              <a:ln w="9525">
                <a:solidFill>
                  <a:schemeClr val="tx1"/>
                </a:solidFill>
                <a:round/>
                <a:headEnd/>
                <a:tailEnd/>
              </a:ln>
              <a:effectLst/>
            </p:spPr>
            <p:txBody>
              <a:bodyPr/>
              <a:lstStyle/>
              <a:p>
                <a:endParaRPr lang="en-US"/>
              </a:p>
            </p:txBody>
          </p:sp>
          <p:sp>
            <p:nvSpPr>
              <p:cNvPr id="7195" name="Line 27"/>
              <p:cNvSpPr>
                <a:spLocks noChangeShapeType="1"/>
              </p:cNvSpPr>
              <p:nvPr/>
            </p:nvSpPr>
            <p:spPr bwMode="auto">
              <a:xfrm>
                <a:off x="4176" y="1928"/>
                <a:ext cx="48" cy="0"/>
              </a:xfrm>
              <a:prstGeom prst="line">
                <a:avLst/>
              </a:prstGeom>
              <a:noFill/>
              <a:ln w="9525">
                <a:solidFill>
                  <a:schemeClr val="tx1"/>
                </a:solidFill>
                <a:round/>
                <a:headEnd/>
                <a:tailEnd/>
              </a:ln>
              <a:effectLst/>
            </p:spPr>
            <p:txBody>
              <a:bodyPr/>
              <a:lstStyle/>
              <a:p>
                <a:endParaRPr lang="en-US"/>
              </a:p>
            </p:txBody>
          </p:sp>
          <p:sp>
            <p:nvSpPr>
              <p:cNvPr id="7197" name="Line 29"/>
              <p:cNvSpPr>
                <a:spLocks noChangeShapeType="1"/>
              </p:cNvSpPr>
              <p:nvPr/>
            </p:nvSpPr>
            <p:spPr bwMode="auto">
              <a:xfrm>
                <a:off x="4076" y="2769"/>
                <a:ext cx="48" cy="0"/>
              </a:xfrm>
              <a:prstGeom prst="line">
                <a:avLst/>
              </a:prstGeom>
              <a:noFill/>
              <a:ln w="9525">
                <a:solidFill>
                  <a:schemeClr val="tx1"/>
                </a:solidFill>
                <a:round/>
                <a:headEnd/>
                <a:tailEnd/>
              </a:ln>
              <a:effectLst/>
            </p:spPr>
            <p:txBody>
              <a:bodyPr/>
              <a:lstStyle/>
              <a:p>
                <a:endParaRPr lang="en-US"/>
              </a:p>
            </p:txBody>
          </p:sp>
          <p:sp>
            <p:nvSpPr>
              <p:cNvPr id="7198" name="Line 30"/>
              <p:cNvSpPr>
                <a:spLocks noChangeShapeType="1"/>
              </p:cNvSpPr>
              <p:nvPr/>
            </p:nvSpPr>
            <p:spPr bwMode="auto">
              <a:xfrm>
                <a:off x="4368" y="2640"/>
                <a:ext cx="48" cy="0"/>
              </a:xfrm>
              <a:prstGeom prst="line">
                <a:avLst/>
              </a:prstGeom>
              <a:noFill/>
              <a:ln w="9525">
                <a:solidFill>
                  <a:schemeClr val="tx1"/>
                </a:solidFill>
                <a:round/>
                <a:headEnd/>
                <a:tailEnd/>
              </a:ln>
              <a:effectLst/>
            </p:spPr>
            <p:txBody>
              <a:bodyPr/>
              <a:lstStyle/>
              <a:p>
                <a:endParaRPr lang="en-US"/>
              </a:p>
            </p:txBody>
          </p:sp>
          <p:sp>
            <p:nvSpPr>
              <p:cNvPr id="7199" name="Line 31"/>
              <p:cNvSpPr>
                <a:spLocks noChangeShapeType="1"/>
              </p:cNvSpPr>
              <p:nvPr/>
            </p:nvSpPr>
            <p:spPr bwMode="auto">
              <a:xfrm>
                <a:off x="3978" y="2896"/>
                <a:ext cx="48" cy="0"/>
              </a:xfrm>
              <a:prstGeom prst="line">
                <a:avLst/>
              </a:prstGeom>
              <a:noFill/>
              <a:ln w="9525">
                <a:solidFill>
                  <a:schemeClr val="tx1"/>
                </a:solidFill>
                <a:round/>
                <a:headEnd/>
                <a:tailEnd/>
              </a:ln>
              <a:effectLst/>
            </p:spPr>
            <p:txBody>
              <a:bodyPr/>
              <a:lstStyle/>
              <a:p>
                <a:endParaRPr lang="en-US"/>
              </a:p>
            </p:txBody>
          </p:sp>
          <p:sp>
            <p:nvSpPr>
              <p:cNvPr id="7202" name="Line 34"/>
              <p:cNvSpPr>
                <a:spLocks noChangeShapeType="1"/>
              </p:cNvSpPr>
              <p:nvPr/>
            </p:nvSpPr>
            <p:spPr bwMode="auto">
              <a:xfrm>
                <a:off x="3881" y="3017"/>
                <a:ext cx="48" cy="0"/>
              </a:xfrm>
              <a:prstGeom prst="line">
                <a:avLst/>
              </a:prstGeom>
              <a:noFill/>
              <a:ln w="9525">
                <a:solidFill>
                  <a:schemeClr val="tx1"/>
                </a:solidFill>
                <a:round/>
                <a:headEnd/>
                <a:tailEnd/>
              </a:ln>
              <a:effectLst/>
            </p:spPr>
            <p:txBody>
              <a:bodyPr/>
              <a:lstStyle/>
              <a:p>
                <a:endParaRPr lang="en-US"/>
              </a:p>
            </p:txBody>
          </p:sp>
          <p:sp>
            <p:nvSpPr>
              <p:cNvPr id="7203" name="Freeform 35"/>
              <p:cNvSpPr>
                <a:spLocks/>
              </p:cNvSpPr>
              <p:nvPr/>
            </p:nvSpPr>
            <p:spPr bwMode="auto">
              <a:xfrm>
                <a:off x="4308" y="2642"/>
                <a:ext cx="32" cy="48"/>
              </a:xfrm>
              <a:custGeom>
                <a:avLst/>
                <a:gdLst/>
                <a:ahLst/>
                <a:cxnLst>
                  <a:cxn ang="0">
                    <a:pos x="32" y="0"/>
                  </a:cxn>
                  <a:cxn ang="0">
                    <a:pos x="0" y="48"/>
                  </a:cxn>
                </a:cxnLst>
                <a:rect l="0" t="0" r="r" b="b"/>
                <a:pathLst>
                  <a:path w="32" h="48">
                    <a:moveTo>
                      <a:pt x="32" y="0"/>
                    </a:moveTo>
                    <a:lnTo>
                      <a:pt x="0" y="48"/>
                    </a:lnTo>
                  </a:path>
                </a:pathLst>
              </a:custGeom>
              <a:noFill/>
              <a:ln w="9525">
                <a:solidFill>
                  <a:schemeClr val="tx1"/>
                </a:solidFill>
                <a:round/>
                <a:headEnd type="none" w="med" len="med"/>
                <a:tailEnd type="none" w="med" len="med"/>
              </a:ln>
              <a:effectLst/>
            </p:spPr>
            <p:txBody>
              <a:bodyPr/>
              <a:lstStyle/>
              <a:p>
                <a:endParaRPr lang="en-US"/>
              </a:p>
            </p:txBody>
          </p:sp>
          <p:sp>
            <p:nvSpPr>
              <p:cNvPr id="7207" name="Freeform 39"/>
              <p:cNvSpPr>
                <a:spLocks/>
              </p:cNvSpPr>
              <p:nvPr/>
            </p:nvSpPr>
            <p:spPr bwMode="auto">
              <a:xfrm>
                <a:off x="4752" y="2640"/>
                <a:ext cx="27" cy="46"/>
              </a:xfrm>
              <a:custGeom>
                <a:avLst/>
                <a:gdLst/>
                <a:ahLst/>
                <a:cxnLst>
                  <a:cxn ang="0">
                    <a:pos x="27" y="0"/>
                  </a:cxn>
                  <a:cxn ang="0">
                    <a:pos x="0" y="46"/>
                  </a:cxn>
                </a:cxnLst>
                <a:rect l="0" t="0" r="r" b="b"/>
                <a:pathLst>
                  <a:path w="27" h="46">
                    <a:moveTo>
                      <a:pt x="27" y="0"/>
                    </a:moveTo>
                    <a:lnTo>
                      <a:pt x="0" y="46"/>
                    </a:lnTo>
                  </a:path>
                </a:pathLst>
              </a:custGeom>
              <a:noFill/>
              <a:ln w="9525">
                <a:solidFill>
                  <a:schemeClr val="tx1"/>
                </a:solidFill>
                <a:round/>
                <a:headEnd type="none" w="med" len="med"/>
                <a:tailEnd type="none" w="med" len="med"/>
              </a:ln>
              <a:effectLst/>
            </p:spPr>
            <p:txBody>
              <a:bodyPr/>
              <a:lstStyle/>
              <a:p>
                <a:endParaRPr lang="en-US"/>
              </a:p>
            </p:txBody>
          </p:sp>
          <p:sp>
            <p:nvSpPr>
              <p:cNvPr id="7208" name="Freeform 40"/>
              <p:cNvSpPr>
                <a:spLocks/>
              </p:cNvSpPr>
              <p:nvPr/>
            </p:nvSpPr>
            <p:spPr bwMode="auto">
              <a:xfrm>
                <a:off x="4887" y="2642"/>
                <a:ext cx="27" cy="46"/>
              </a:xfrm>
              <a:custGeom>
                <a:avLst/>
                <a:gdLst/>
                <a:ahLst/>
                <a:cxnLst>
                  <a:cxn ang="0">
                    <a:pos x="27" y="0"/>
                  </a:cxn>
                  <a:cxn ang="0">
                    <a:pos x="0" y="46"/>
                  </a:cxn>
                </a:cxnLst>
                <a:rect l="0" t="0" r="r" b="b"/>
                <a:pathLst>
                  <a:path w="27" h="46">
                    <a:moveTo>
                      <a:pt x="27" y="0"/>
                    </a:moveTo>
                    <a:lnTo>
                      <a:pt x="0" y="46"/>
                    </a:lnTo>
                  </a:path>
                </a:pathLst>
              </a:custGeom>
              <a:noFill/>
              <a:ln w="9525">
                <a:solidFill>
                  <a:schemeClr val="tx1"/>
                </a:solidFill>
                <a:round/>
                <a:headEnd type="none" w="med" len="med"/>
                <a:tailEnd type="none" w="med" len="med"/>
              </a:ln>
              <a:effectLst/>
            </p:spPr>
            <p:txBody>
              <a:bodyPr/>
              <a:lstStyle/>
              <a:p>
                <a:endParaRPr lang="en-US"/>
              </a:p>
            </p:txBody>
          </p:sp>
          <p:sp>
            <p:nvSpPr>
              <p:cNvPr id="7210" name="Line 42"/>
              <p:cNvSpPr>
                <a:spLocks noChangeShapeType="1"/>
              </p:cNvSpPr>
              <p:nvPr/>
            </p:nvSpPr>
            <p:spPr bwMode="auto">
              <a:xfrm>
                <a:off x="4896" y="2640"/>
                <a:ext cx="0" cy="0"/>
              </a:xfrm>
              <a:prstGeom prst="line">
                <a:avLst/>
              </a:prstGeom>
              <a:noFill/>
              <a:ln w="9525">
                <a:solidFill>
                  <a:schemeClr val="tx1"/>
                </a:solidFill>
                <a:round/>
                <a:headEnd/>
                <a:tailEnd/>
              </a:ln>
              <a:effectLst/>
            </p:spPr>
            <p:txBody>
              <a:bodyPr/>
              <a:lstStyle/>
              <a:p>
                <a:endParaRPr lang="en-US"/>
              </a:p>
            </p:txBody>
          </p:sp>
          <p:sp>
            <p:nvSpPr>
              <p:cNvPr id="7211" name="Freeform 43"/>
              <p:cNvSpPr>
                <a:spLocks/>
              </p:cNvSpPr>
              <p:nvPr/>
            </p:nvSpPr>
            <p:spPr bwMode="auto">
              <a:xfrm>
                <a:off x="3875" y="3015"/>
                <a:ext cx="823" cy="5"/>
              </a:xfrm>
              <a:custGeom>
                <a:avLst/>
                <a:gdLst/>
                <a:ahLst/>
                <a:cxnLst>
                  <a:cxn ang="0">
                    <a:pos x="0" y="0"/>
                  </a:cxn>
                  <a:cxn ang="0">
                    <a:pos x="823" y="5"/>
                  </a:cxn>
                </a:cxnLst>
                <a:rect l="0" t="0" r="r" b="b"/>
                <a:pathLst>
                  <a:path w="823" h="5">
                    <a:moveTo>
                      <a:pt x="0" y="0"/>
                    </a:moveTo>
                    <a:lnTo>
                      <a:pt x="823" y="5"/>
                    </a:lnTo>
                  </a:path>
                </a:pathLst>
              </a:custGeom>
              <a:noFill/>
              <a:ln w="9525">
                <a:solidFill>
                  <a:schemeClr val="tx1"/>
                </a:solidFill>
                <a:round/>
                <a:headEnd type="none" w="med" len="med"/>
                <a:tailEnd type="none" w="med" len="med"/>
              </a:ln>
              <a:effectLst/>
            </p:spPr>
            <p:txBody>
              <a:bodyPr/>
              <a:lstStyle/>
              <a:p>
                <a:endParaRPr lang="en-US"/>
              </a:p>
            </p:txBody>
          </p:sp>
          <p:sp>
            <p:nvSpPr>
              <p:cNvPr id="7212" name="Freeform 44"/>
              <p:cNvSpPr>
                <a:spLocks/>
              </p:cNvSpPr>
              <p:nvPr/>
            </p:nvSpPr>
            <p:spPr bwMode="auto">
              <a:xfrm>
                <a:off x="4698" y="2637"/>
                <a:ext cx="218" cy="384"/>
              </a:xfrm>
              <a:custGeom>
                <a:avLst/>
                <a:gdLst/>
                <a:ahLst/>
                <a:cxnLst>
                  <a:cxn ang="0">
                    <a:pos x="218" y="0"/>
                  </a:cxn>
                  <a:cxn ang="0">
                    <a:pos x="0" y="384"/>
                  </a:cxn>
                </a:cxnLst>
                <a:rect l="0" t="0" r="r" b="b"/>
                <a:pathLst>
                  <a:path w="218" h="384">
                    <a:moveTo>
                      <a:pt x="218" y="0"/>
                    </a:moveTo>
                    <a:lnTo>
                      <a:pt x="0" y="384"/>
                    </a:lnTo>
                  </a:path>
                </a:pathLst>
              </a:custGeom>
              <a:noFill/>
              <a:ln w="9525">
                <a:solidFill>
                  <a:schemeClr val="tx1"/>
                </a:solidFill>
                <a:round/>
                <a:headEnd type="none" w="med" len="med"/>
                <a:tailEnd type="none" w="med" len="med"/>
              </a:ln>
              <a:effectLst/>
            </p:spPr>
            <p:txBody>
              <a:bodyPr/>
              <a:lstStyle/>
              <a:p>
                <a:endParaRPr lang="en-US"/>
              </a:p>
            </p:txBody>
          </p:sp>
          <p:sp>
            <p:nvSpPr>
              <p:cNvPr id="7213" name="Freeform 45"/>
              <p:cNvSpPr>
                <a:spLocks/>
              </p:cNvSpPr>
              <p:nvPr/>
            </p:nvSpPr>
            <p:spPr bwMode="auto">
              <a:xfrm>
                <a:off x="3876" y="1920"/>
                <a:ext cx="300" cy="339"/>
              </a:xfrm>
              <a:custGeom>
                <a:avLst/>
                <a:gdLst/>
                <a:ahLst/>
                <a:cxnLst>
                  <a:cxn ang="0">
                    <a:pos x="300" y="0"/>
                  </a:cxn>
                  <a:cxn ang="0">
                    <a:pos x="0" y="339"/>
                  </a:cxn>
                </a:cxnLst>
                <a:rect l="0" t="0" r="r" b="b"/>
                <a:pathLst>
                  <a:path w="300" h="339">
                    <a:moveTo>
                      <a:pt x="300" y="0"/>
                    </a:moveTo>
                    <a:lnTo>
                      <a:pt x="0" y="339"/>
                    </a:lnTo>
                  </a:path>
                </a:pathLst>
              </a:custGeom>
              <a:noFill/>
              <a:ln w="9525">
                <a:solidFill>
                  <a:schemeClr val="tx1"/>
                </a:solidFill>
                <a:round/>
                <a:headEnd type="none" w="med" len="med"/>
                <a:tailEnd type="none" w="med" len="med"/>
              </a:ln>
              <a:effectLst/>
            </p:spPr>
            <p:txBody>
              <a:bodyPr/>
              <a:lstStyle/>
              <a:p>
                <a:endParaRPr lang="en-US"/>
              </a:p>
            </p:txBody>
          </p:sp>
          <p:sp>
            <p:nvSpPr>
              <p:cNvPr id="7214" name="Freeform 46"/>
              <p:cNvSpPr>
                <a:spLocks/>
              </p:cNvSpPr>
              <p:nvPr/>
            </p:nvSpPr>
            <p:spPr bwMode="auto">
              <a:xfrm>
                <a:off x="3876" y="2259"/>
                <a:ext cx="822" cy="3"/>
              </a:xfrm>
              <a:custGeom>
                <a:avLst/>
                <a:gdLst/>
                <a:ahLst/>
                <a:cxnLst>
                  <a:cxn ang="0">
                    <a:pos x="0" y="0"/>
                  </a:cxn>
                  <a:cxn ang="0">
                    <a:pos x="822" y="3"/>
                  </a:cxn>
                </a:cxnLst>
                <a:rect l="0" t="0" r="r" b="b"/>
                <a:pathLst>
                  <a:path w="822" h="3">
                    <a:moveTo>
                      <a:pt x="0" y="0"/>
                    </a:moveTo>
                    <a:lnTo>
                      <a:pt x="822" y="3"/>
                    </a:lnTo>
                  </a:path>
                </a:pathLst>
              </a:custGeom>
              <a:noFill/>
              <a:ln w="9525">
                <a:solidFill>
                  <a:schemeClr val="tx1"/>
                </a:solidFill>
                <a:round/>
                <a:headEnd type="none" w="med" len="med"/>
                <a:tailEnd type="none" w="med" len="med"/>
              </a:ln>
              <a:effectLst/>
            </p:spPr>
            <p:txBody>
              <a:bodyPr/>
              <a:lstStyle/>
              <a:p>
                <a:endParaRPr lang="en-US"/>
              </a:p>
            </p:txBody>
          </p:sp>
          <p:sp>
            <p:nvSpPr>
              <p:cNvPr id="7216" name="Freeform 48"/>
              <p:cNvSpPr>
                <a:spLocks/>
              </p:cNvSpPr>
              <p:nvPr/>
            </p:nvSpPr>
            <p:spPr bwMode="auto">
              <a:xfrm>
                <a:off x="4752" y="2640"/>
                <a:ext cx="27" cy="46"/>
              </a:xfrm>
              <a:custGeom>
                <a:avLst/>
                <a:gdLst/>
                <a:ahLst/>
                <a:cxnLst>
                  <a:cxn ang="0">
                    <a:pos x="27" y="0"/>
                  </a:cxn>
                  <a:cxn ang="0">
                    <a:pos x="0" y="46"/>
                  </a:cxn>
                </a:cxnLst>
                <a:rect l="0" t="0" r="r" b="b"/>
                <a:pathLst>
                  <a:path w="27" h="46">
                    <a:moveTo>
                      <a:pt x="27" y="0"/>
                    </a:moveTo>
                    <a:lnTo>
                      <a:pt x="0" y="46"/>
                    </a:lnTo>
                  </a:path>
                </a:pathLst>
              </a:custGeom>
              <a:noFill/>
              <a:ln w="9525">
                <a:solidFill>
                  <a:schemeClr val="tx1"/>
                </a:solidFill>
                <a:round/>
                <a:headEnd type="none" w="med" len="med"/>
                <a:tailEnd type="none" w="med" len="med"/>
              </a:ln>
              <a:effectLst/>
            </p:spPr>
            <p:txBody>
              <a:bodyPr/>
              <a:lstStyle/>
              <a:p>
                <a:endParaRPr lang="en-US"/>
              </a:p>
            </p:txBody>
          </p:sp>
          <p:sp>
            <p:nvSpPr>
              <p:cNvPr id="7217" name="Freeform 49"/>
              <p:cNvSpPr>
                <a:spLocks/>
              </p:cNvSpPr>
              <p:nvPr/>
            </p:nvSpPr>
            <p:spPr bwMode="auto">
              <a:xfrm>
                <a:off x="4608" y="2640"/>
                <a:ext cx="27" cy="46"/>
              </a:xfrm>
              <a:custGeom>
                <a:avLst/>
                <a:gdLst/>
                <a:ahLst/>
                <a:cxnLst>
                  <a:cxn ang="0">
                    <a:pos x="27" y="0"/>
                  </a:cxn>
                  <a:cxn ang="0">
                    <a:pos x="0" y="46"/>
                  </a:cxn>
                </a:cxnLst>
                <a:rect l="0" t="0" r="r" b="b"/>
                <a:pathLst>
                  <a:path w="27" h="46">
                    <a:moveTo>
                      <a:pt x="27" y="0"/>
                    </a:moveTo>
                    <a:lnTo>
                      <a:pt x="0" y="46"/>
                    </a:lnTo>
                  </a:path>
                </a:pathLst>
              </a:custGeom>
              <a:noFill/>
              <a:ln w="9525">
                <a:solidFill>
                  <a:schemeClr val="tx1"/>
                </a:solidFill>
                <a:round/>
                <a:headEnd type="none" w="med" len="med"/>
                <a:tailEnd type="none" w="med" len="med"/>
              </a:ln>
              <a:effectLst/>
            </p:spPr>
            <p:txBody>
              <a:bodyPr/>
              <a:lstStyle/>
              <a:p>
                <a:endParaRPr lang="en-US"/>
              </a:p>
            </p:txBody>
          </p:sp>
          <p:sp>
            <p:nvSpPr>
              <p:cNvPr id="7218" name="Freeform 50"/>
              <p:cNvSpPr>
                <a:spLocks/>
              </p:cNvSpPr>
              <p:nvPr/>
            </p:nvSpPr>
            <p:spPr bwMode="auto">
              <a:xfrm>
                <a:off x="4464" y="2640"/>
                <a:ext cx="27" cy="46"/>
              </a:xfrm>
              <a:custGeom>
                <a:avLst/>
                <a:gdLst/>
                <a:ahLst/>
                <a:cxnLst>
                  <a:cxn ang="0">
                    <a:pos x="27" y="0"/>
                  </a:cxn>
                  <a:cxn ang="0">
                    <a:pos x="0" y="46"/>
                  </a:cxn>
                </a:cxnLst>
                <a:rect l="0" t="0" r="r" b="b"/>
                <a:pathLst>
                  <a:path w="27" h="46">
                    <a:moveTo>
                      <a:pt x="27" y="0"/>
                    </a:moveTo>
                    <a:lnTo>
                      <a:pt x="0" y="46"/>
                    </a:lnTo>
                  </a:path>
                </a:pathLst>
              </a:custGeom>
              <a:noFill/>
              <a:ln w="9525">
                <a:solidFill>
                  <a:schemeClr val="tx1"/>
                </a:solidFill>
                <a:round/>
                <a:headEnd type="none" w="med" len="med"/>
                <a:tailEnd type="none" w="med" len="med"/>
              </a:ln>
              <a:effectLst/>
            </p:spPr>
            <p:txBody>
              <a:bodyPr/>
              <a:lstStyle/>
              <a:p>
                <a:endParaRPr lang="en-US"/>
              </a:p>
            </p:txBody>
          </p:sp>
          <p:sp>
            <p:nvSpPr>
              <p:cNvPr id="7220" name="Freeform 52"/>
              <p:cNvSpPr>
                <a:spLocks/>
              </p:cNvSpPr>
              <p:nvPr/>
            </p:nvSpPr>
            <p:spPr bwMode="auto">
              <a:xfrm>
                <a:off x="4905" y="1932"/>
                <a:ext cx="3" cy="711"/>
              </a:xfrm>
              <a:custGeom>
                <a:avLst/>
                <a:gdLst/>
                <a:ahLst/>
                <a:cxnLst>
                  <a:cxn ang="0">
                    <a:pos x="3" y="711"/>
                  </a:cxn>
                  <a:cxn ang="0">
                    <a:pos x="0" y="0"/>
                  </a:cxn>
                </a:cxnLst>
                <a:rect l="0" t="0" r="r" b="b"/>
                <a:pathLst>
                  <a:path w="3" h="711">
                    <a:moveTo>
                      <a:pt x="3" y="711"/>
                    </a:moveTo>
                    <a:lnTo>
                      <a:pt x="0" y="0"/>
                    </a:lnTo>
                  </a:path>
                </a:pathLst>
              </a:custGeom>
              <a:noFill/>
              <a:ln w="9525">
                <a:solidFill>
                  <a:schemeClr val="tx1"/>
                </a:solidFill>
                <a:round/>
                <a:headEnd type="none" w="med" len="med"/>
                <a:tailEnd type="none" w="med" len="med"/>
              </a:ln>
              <a:effectLst/>
            </p:spPr>
            <p:txBody>
              <a:bodyPr/>
              <a:lstStyle/>
              <a:p>
                <a:endParaRPr lang="en-US"/>
              </a:p>
            </p:txBody>
          </p:sp>
          <p:sp>
            <p:nvSpPr>
              <p:cNvPr id="7221" name="Freeform 53"/>
              <p:cNvSpPr>
                <a:spLocks/>
              </p:cNvSpPr>
              <p:nvPr/>
            </p:nvSpPr>
            <p:spPr bwMode="auto">
              <a:xfrm>
                <a:off x="4695" y="2259"/>
                <a:ext cx="12" cy="750"/>
              </a:xfrm>
              <a:custGeom>
                <a:avLst/>
                <a:gdLst/>
                <a:ahLst/>
                <a:cxnLst>
                  <a:cxn ang="0">
                    <a:pos x="12" y="750"/>
                  </a:cxn>
                  <a:cxn ang="0">
                    <a:pos x="0" y="0"/>
                  </a:cxn>
                </a:cxnLst>
                <a:rect l="0" t="0" r="r" b="b"/>
                <a:pathLst>
                  <a:path w="12" h="750">
                    <a:moveTo>
                      <a:pt x="12" y="750"/>
                    </a:moveTo>
                    <a:lnTo>
                      <a:pt x="0" y="0"/>
                    </a:lnTo>
                  </a:path>
                </a:pathLst>
              </a:custGeom>
              <a:noFill/>
              <a:ln w="9525">
                <a:solidFill>
                  <a:schemeClr val="tx1"/>
                </a:solidFill>
                <a:round/>
                <a:headEnd type="none" w="med" len="med"/>
                <a:tailEnd type="none" w="med" len="med"/>
              </a:ln>
              <a:effectLst/>
            </p:spPr>
            <p:txBody>
              <a:bodyPr/>
              <a:lstStyle/>
              <a:p>
                <a:endParaRPr lang="en-US"/>
              </a:p>
            </p:txBody>
          </p:sp>
          <p:sp>
            <p:nvSpPr>
              <p:cNvPr id="7224" name="Freeform 56"/>
              <p:cNvSpPr>
                <a:spLocks/>
              </p:cNvSpPr>
              <p:nvPr/>
            </p:nvSpPr>
            <p:spPr bwMode="auto">
              <a:xfrm>
                <a:off x="4695" y="1926"/>
                <a:ext cx="204" cy="330"/>
              </a:xfrm>
              <a:custGeom>
                <a:avLst/>
                <a:gdLst/>
                <a:ahLst/>
                <a:cxnLst>
                  <a:cxn ang="0">
                    <a:pos x="204" y="0"/>
                  </a:cxn>
                  <a:cxn ang="0">
                    <a:pos x="0" y="330"/>
                  </a:cxn>
                </a:cxnLst>
                <a:rect l="0" t="0" r="r" b="b"/>
                <a:pathLst>
                  <a:path w="204" h="330">
                    <a:moveTo>
                      <a:pt x="204" y="0"/>
                    </a:moveTo>
                    <a:lnTo>
                      <a:pt x="0" y="330"/>
                    </a:lnTo>
                  </a:path>
                </a:pathLst>
              </a:custGeom>
              <a:noFill/>
              <a:ln w="9525">
                <a:solidFill>
                  <a:schemeClr val="tx1"/>
                </a:solidFill>
                <a:round/>
                <a:headEnd type="none" w="med" len="med"/>
                <a:tailEnd type="none" w="med" len="med"/>
              </a:ln>
              <a:effectLst/>
            </p:spPr>
            <p:txBody>
              <a:bodyPr/>
              <a:lstStyle/>
              <a:p>
                <a:endParaRPr lang="en-US"/>
              </a:p>
            </p:txBody>
          </p:sp>
          <p:sp>
            <p:nvSpPr>
              <p:cNvPr id="7225" name="Text Box 57"/>
              <p:cNvSpPr txBox="1">
                <a:spLocks noChangeArrowheads="1"/>
              </p:cNvSpPr>
              <p:nvPr/>
            </p:nvSpPr>
            <p:spPr bwMode="auto">
              <a:xfrm>
                <a:off x="3456" y="3360"/>
                <a:ext cx="192" cy="231"/>
              </a:xfrm>
              <a:prstGeom prst="rect">
                <a:avLst/>
              </a:prstGeom>
              <a:noFill/>
              <a:ln w="9525">
                <a:noFill/>
                <a:miter lim="800000"/>
                <a:headEnd/>
                <a:tailEnd/>
              </a:ln>
              <a:effectLst/>
            </p:spPr>
            <p:txBody>
              <a:bodyPr>
                <a:spAutoFit/>
              </a:bodyPr>
              <a:lstStyle/>
              <a:p>
                <a:pPr>
                  <a:spcBef>
                    <a:spcPct val="50000"/>
                  </a:spcBef>
                </a:pPr>
                <a:r>
                  <a:rPr lang="en-US"/>
                  <a:t>X</a:t>
                </a:r>
              </a:p>
            </p:txBody>
          </p:sp>
          <p:sp>
            <p:nvSpPr>
              <p:cNvPr id="7227" name="Text Box 59"/>
              <p:cNvSpPr txBox="1">
                <a:spLocks noChangeArrowheads="1"/>
              </p:cNvSpPr>
              <p:nvPr/>
            </p:nvSpPr>
            <p:spPr bwMode="auto">
              <a:xfrm>
                <a:off x="4080" y="1248"/>
                <a:ext cx="240" cy="231"/>
              </a:xfrm>
              <a:prstGeom prst="rect">
                <a:avLst/>
              </a:prstGeom>
              <a:noFill/>
              <a:ln w="9525">
                <a:noFill/>
                <a:miter lim="800000"/>
                <a:headEnd/>
                <a:tailEnd/>
              </a:ln>
              <a:effectLst/>
            </p:spPr>
            <p:txBody>
              <a:bodyPr>
                <a:spAutoFit/>
              </a:bodyPr>
              <a:lstStyle/>
              <a:p>
                <a:pPr>
                  <a:spcBef>
                    <a:spcPct val="50000"/>
                  </a:spcBef>
                </a:pPr>
                <a:r>
                  <a:rPr lang="en-US"/>
                  <a:t>Z</a:t>
                </a:r>
              </a:p>
            </p:txBody>
          </p:sp>
        </p:gr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Cross (Vector) Product</a:t>
            </a:r>
            <a:endParaRPr lang="en-US" dirty="0"/>
          </a:p>
        </p:txBody>
      </p:sp>
      <p:sp>
        <p:nvSpPr>
          <p:cNvPr id="3" name="Text Placeholder 2"/>
          <p:cNvSpPr>
            <a:spLocks noGrp="1"/>
          </p:cNvSpPr>
          <p:nvPr>
            <p:ph type="body"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31764400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702246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smtClean="0"/>
              <a:t>Vectors in Three Dimensional Space</a:t>
            </a:r>
            <a:endParaRPr lang="en-US" dirty="0"/>
          </a:p>
        </p:txBody>
      </p:sp>
      <p:sp>
        <p:nvSpPr>
          <p:cNvPr id="3" name="Content Placeholder 2"/>
          <p:cNvSpPr>
            <a:spLocks noGrp="1"/>
          </p:cNvSpPr>
          <p:nvPr>
            <p:ph idx="1"/>
          </p:nvPr>
        </p:nvSpPr>
        <p:spPr>
          <a:xfrm>
            <a:off x="457200" y="1371600"/>
            <a:ext cx="8229600" cy="5486400"/>
          </a:xfrm>
        </p:spPr>
        <p:txBody>
          <a:bodyPr>
            <a:normAutofit fontScale="92500" lnSpcReduction="10000"/>
          </a:bodyPr>
          <a:lstStyle/>
          <a:p>
            <a:pPr marL="137160" indent="0" algn="just">
              <a:buNone/>
            </a:pPr>
            <a:r>
              <a:rPr lang="en-US" dirty="0" smtClean="0"/>
              <a:t>	A vector </a:t>
            </a:r>
            <a:r>
              <a:rPr lang="en-US" i="1" dirty="0" smtClean="0"/>
              <a:t>v</a:t>
            </a:r>
            <a:r>
              <a:rPr lang="en-US" dirty="0" smtClean="0"/>
              <a:t> is represented geometrically by arrow in 2-space or 3-space; the direction of the arrow specifies the direction of the vector, and the length of the arrow describes the magnitude. The tail of the arrow is called the initial point of the vector, and the tip of the arrow the terminal point.</a:t>
            </a:r>
          </a:p>
          <a:p>
            <a:pPr marL="137160" indent="0" algn="just">
              <a:buNone/>
            </a:pPr>
            <a:endParaRPr lang="en-US" dirty="0"/>
          </a:p>
          <a:p>
            <a:pPr marL="137160" indent="0">
              <a:buNone/>
            </a:pPr>
            <a:r>
              <a:rPr lang="en-US" dirty="0" smtClean="0"/>
              <a:t>Vector with Initial Point at the Origin	</a:t>
            </a:r>
          </a:p>
          <a:p>
            <a:pPr marL="137160" indent="0" algn="just">
              <a:buNone/>
            </a:pPr>
            <a:r>
              <a:rPr lang="en-US" dirty="0" smtClean="0"/>
              <a:t> 	A  vector </a:t>
            </a:r>
            <a:r>
              <a:rPr lang="en-US" i="1" dirty="0" smtClean="0"/>
              <a:t>v </a:t>
            </a:r>
            <a:r>
              <a:rPr lang="en-US" dirty="0" smtClean="0"/>
              <a:t>is positioned with its initial point at the origin and terminal point </a:t>
            </a:r>
            <a:r>
              <a:rPr lang="en-US" i="1" dirty="0" smtClean="0"/>
              <a:t>(v</a:t>
            </a:r>
            <a:r>
              <a:rPr lang="en-US" i="1" baseline="-25000" dirty="0" smtClean="0"/>
              <a:t>1</a:t>
            </a:r>
            <a:r>
              <a:rPr lang="en-US" i="1" dirty="0" smtClean="0"/>
              <a:t> , v</a:t>
            </a:r>
            <a:r>
              <a:rPr lang="en-US" i="1" baseline="-25000" dirty="0" smtClean="0"/>
              <a:t>2</a:t>
            </a:r>
            <a:r>
              <a:rPr lang="en-US" i="1" dirty="0" smtClean="0"/>
              <a:t> ) </a:t>
            </a:r>
            <a:r>
              <a:rPr lang="en-US" dirty="0" smtClean="0"/>
              <a:t>or </a:t>
            </a:r>
            <a:r>
              <a:rPr lang="en-US" i="1" dirty="0" smtClean="0"/>
              <a:t>(v</a:t>
            </a:r>
            <a:r>
              <a:rPr lang="en-US" i="1" baseline="-25000" dirty="0" smtClean="0"/>
              <a:t>1</a:t>
            </a:r>
            <a:r>
              <a:rPr lang="en-US" i="1" dirty="0" smtClean="0"/>
              <a:t> , v</a:t>
            </a:r>
            <a:r>
              <a:rPr lang="en-US" i="1" baseline="-25000" dirty="0" smtClean="0"/>
              <a:t>2</a:t>
            </a:r>
            <a:r>
              <a:rPr lang="en-US" i="1" dirty="0" smtClean="0"/>
              <a:t> , v</a:t>
            </a:r>
            <a:r>
              <a:rPr lang="en-US" i="1" baseline="-25000" dirty="0" smtClean="0"/>
              <a:t>3</a:t>
            </a:r>
            <a:r>
              <a:rPr lang="en-US" i="1" dirty="0" smtClean="0"/>
              <a:t> )</a:t>
            </a:r>
            <a:r>
              <a:rPr lang="en-US" dirty="0" smtClean="0"/>
              <a:t>. The coordinates of the terminal point of </a:t>
            </a:r>
            <a:r>
              <a:rPr lang="en-US" i="1" dirty="0" smtClean="0"/>
              <a:t>v</a:t>
            </a:r>
            <a:r>
              <a:rPr lang="en-US" dirty="0" smtClean="0"/>
              <a:t> are called the components of </a:t>
            </a:r>
            <a:r>
              <a:rPr lang="en-US" i="1" dirty="0" smtClean="0"/>
              <a:t>v</a:t>
            </a:r>
            <a:r>
              <a:rPr lang="en-US" dirty="0" smtClean="0"/>
              <a:t>. Thus, </a:t>
            </a:r>
          </a:p>
          <a:p>
            <a:pPr marL="137160" indent="0">
              <a:buNone/>
            </a:pPr>
            <a:r>
              <a:rPr lang="en-US" dirty="0"/>
              <a:t>	</a:t>
            </a:r>
            <a:r>
              <a:rPr lang="en-US" dirty="0" smtClean="0"/>
              <a:t>	</a:t>
            </a:r>
            <a:r>
              <a:rPr lang="en-US" i="1" dirty="0" smtClean="0"/>
              <a:t>v = &lt;v</a:t>
            </a:r>
            <a:r>
              <a:rPr lang="en-US" i="1" baseline="-25000" dirty="0" smtClean="0"/>
              <a:t>1</a:t>
            </a:r>
            <a:r>
              <a:rPr lang="en-US" i="1" dirty="0" smtClean="0"/>
              <a:t> , v</a:t>
            </a:r>
            <a:r>
              <a:rPr lang="en-US" i="1" baseline="-25000" dirty="0" smtClean="0"/>
              <a:t>2</a:t>
            </a:r>
            <a:r>
              <a:rPr lang="en-US" i="1" dirty="0" smtClean="0"/>
              <a:t> &gt;  or  v = &lt;v</a:t>
            </a:r>
            <a:r>
              <a:rPr lang="en-US" i="1" baseline="-25000" dirty="0" smtClean="0"/>
              <a:t>1</a:t>
            </a:r>
            <a:r>
              <a:rPr lang="en-US" i="1" dirty="0" smtClean="0"/>
              <a:t> , v</a:t>
            </a:r>
            <a:r>
              <a:rPr lang="en-US" i="1" baseline="-25000" dirty="0" smtClean="0"/>
              <a:t>2</a:t>
            </a:r>
            <a:r>
              <a:rPr lang="en-US" i="1" dirty="0" smtClean="0"/>
              <a:t> , v</a:t>
            </a:r>
            <a:r>
              <a:rPr lang="en-US" i="1" baseline="-25000" dirty="0" smtClean="0"/>
              <a:t>3</a:t>
            </a:r>
            <a:r>
              <a:rPr lang="en-US" i="1" dirty="0" smtClean="0"/>
              <a:t> &gt; </a:t>
            </a:r>
            <a:endParaRPr lang="en-US" i="1" dirty="0"/>
          </a:p>
          <a:p>
            <a:pPr marL="137160" indent="0">
              <a:buNone/>
            </a:pPr>
            <a:endParaRPr lang="en-US" dirty="0"/>
          </a:p>
        </p:txBody>
      </p:sp>
    </p:spTree>
    <p:extLst>
      <p:ext uri="{BB962C8B-B14F-4D97-AF65-F5344CB8AC3E}">
        <p14:creationId xmlns:p14="http://schemas.microsoft.com/office/powerpoint/2010/main" val="89016068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Exercise Set 11.1</a:t>
            </a:r>
            <a:endParaRPr lang="en-US" dirty="0"/>
          </a:p>
        </p:txBody>
      </p:sp>
      <p:sp>
        <p:nvSpPr>
          <p:cNvPr id="10244" name="Rectangle 4"/>
          <p:cNvSpPr>
            <a:spLocks noGrp="1" noChangeArrowheads="1"/>
          </p:cNvSpPr>
          <p:nvPr>
            <p:ph type="body" sz="half" idx="1"/>
          </p:nvPr>
        </p:nvSpPr>
        <p:spPr>
          <a:xfrm>
            <a:off x="1182688" y="2017713"/>
            <a:ext cx="6894512" cy="4114800"/>
          </a:xfrm>
        </p:spPr>
        <p:txBody>
          <a:bodyPr/>
          <a:lstStyle/>
          <a:p>
            <a:pPr marL="137160" indent="0">
              <a:buNone/>
            </a:pPr>
            <a:r>
              <a:rPr lang="en-US" sz="2800" dirty="0" smtClean="0"/>
              <a:t>3. Suppose </a:t>
            </a:r>
            <a:r>
              <a:rPr lang="en-US" sz="2800" dirty="0"/>
              <a:t>that a box has its faces parallel to the coordinate planes and the points(4</a:t>
            </a:r>
            <a:r>
              <a:rPr lang="en-US" sz="2800" dirty="0" smtClean="0"/>
              <a:t>, 2, -</a:t>
            </a:r>
            <a:r>
              <a:rPr lang="en-US" sz="2800" dirty="0"/>
              <a:t>2) and (-</a:t>
            </a:r>
            <a:r>
              <a:rPr lang="en-US" sz="2800" dirty="0" smtClean="0"/>
              <a:t>6 ,1 ,</a:t>
            </a:r>
            <a:r>
              <a:rPr lang="en-US" sz="2800" dirty="0"/>
              <a:t>1) are end-points of a diagonal. Sketch the box and give its coordinates of the remaining points.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VECTORS IN 3D SPACE</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Evaluate:</a:t>
            </a:r>
            <a:endParaRPr lang="en-US" dirty="0"/>
          </a:p>
        </p:txBody>
      </p:sp>
      <p:sp>
        <p:nvSpPr>
          <p:cNvPr id="3" name="Content Placeholder 2"/>
          <p:cNvSpPr>
            <a:spLocks noGrp="1"/>
          </p:cNvSpPr>
          <p:nvPr>
            <p:ph idx="1"/>
          </p:nvPr>
        </p:nvSpPr>
        <p:spPr>
          <a:xfrm>
            <a:off x="457200" y="1600200"/>
            <a:ext cx="8153400" cy="4648200"/>
          </a:xfrm>
          <a:solidFill>
            <a:schemeClr val="bg1">
              <a:lumMod val="65000"/>
              <a:lumOff val="35000"/>
              <a:alpha val="25000"/>
            </a:schemeClr>
          </a:solidFill>
          <a:ln>
            <a:solidFill>
              <a:schemeClr val="tx1"/>
            </a:solidFill>
          </a:ln>
        </p:spPr>
        <p:txBody>
          <a:bodyPr>
            <a:normAutofit/>
          </a:bodyPr>
          <a:lstStyle/>
          <a:p>
            <a:pPr>
              <a:buNone/>
            </a:pPr>
            <a:r>
              <a:rPr lang="en-US" dirty="0" smtClean="0">
                <a:effectLst>
                  <a:outerShdw blurRad="38100" dist="38100" dir="2700000" algn="tl">
                    <a:srgbClr val="000000">
                      <a:alpha val="43137"/>
                    </a:srgbClr>
                  </a:outerShdw>
                </a:effectLst>
              </a:rPr>
              <a:t>A = &lt;2,3,1&gt; 	B = &lt;-3,2,6&gt;	C=&lt;5,1,-4&gt;</a:t>
            </a:r>
          </a:p>
          <a:p>
            <a:r>
              <a:rPr lang="en-US" dirty="0" smtClean="0">
                <a:effectLst>
                  <a:outerShdw blurRad="38100" dist="38100" dir="2700000" algn="tl">
                    <a:srgbClr val="000000">
                      <a:alpha val="43137"/>
                    </a:srgbClr>
                  </a:outerShdw>
                </a:effectLst>
              </a:rPr>
              <a:t>A+2C – 3B</a:t>
            </a:r>
          </a:p>
          <a:p>
            <a:r>
              <a:rPr lang="en-US" dirty="0" smtClean="0">
                <a:effectLst>
                  <a:outerShdw blurRad="38100" dist="38100" dir="2700000" algn="tl">
                    <a:srgbClr val="000000">
                      <a:alpha val="43137"/>
                    </a:srgbClr>
                  </a:outerShdw>
                </a:effectLst>
              </a:rPr>
              <a:t>3A – 2B +2C</a:t>
            </a:r>
          </a:p>
          <a:p>
            <a:r>
              <a:rPr lang="en-US" dirty="0" smtClean="0">
                <a:effectLst>
                  <a:outerShdw blurRad="38100" dist="38100" dir="2700000" algn="tl">
                    <a:srgbClr val="000000">
                      <a:alpha val="43137"/>
                    </a:srgbClr>
                  </a:outerShdw>
                </a:effectLst>
              </a:rPr>
              <a:t>A + B – C</a:t>
            </a:r>
          </a:p>
          <a:p>
            <a:pPr>
              <a:buNone/>
            </a:pPr>
            <a:endParaRPr lang="en-US" sz="1100" dirty="0" smtClean="0">
              <a:effectLst>
                <a:outerShdw blurRad="38100" dist="38100" dir="2700000" algn="tl">
                  <a:srgbClr val="000000">
                    <a:alpha val="43137"/>
                  </a:srgbClr>
                </a:outerShdw>
              </a:effectLst>
            </a:endParaRPr>
          </a:p>
          <a:p>
            <a:pPr>
              <a:buNone/>
            </a:pPr>
            <a:r>
              <a:rPr lang="en-US" dirty="0" smtClean="0">
                <a:effectLst>
                  <a:outerShdw blurRad="38100" dist="38100" dir="2700000" algn="tl">
                    <a:srgbClr val="000000">
                      <a:alpha val="43137"/>
                    </a:srgbClr>
                  </a:outerShdw>
                </a:effectLst>
              </a:rPr>
              <a:t>P</a:t>
            </a:r>
            <a:r>
              <a:rPr lang="en-US" baseline="-25000" dirty="0" smtClean="0">
                <a:effectLst>
                  <a:outerShdw blurRad="38100" dist="38100" dir="2700000" algn="tl">
                    <a:srgbClr val="000000">
                      <a:alpha val="43137"/>
                    </a:srgbClr>
                  </a:outerShdw>
                </a:effectLst>
              </a:rPr>
              <a:t>1</a:t>
            </a:r>
            <a:r>
              <a:rPr lang="en-US" dirty="0" smtClean="0">
                <a:effectLst>
                  <a:outerShdw blurRad="38100" dist="38100" dir="2700000" algn="tl">
                    <a:srgbClr val="000000">
                      <a:alpha val="43137"/>
                    </a:srgbClr>
                  </a:outerShdw>
                </a:effectLst>
              </a:rPr>
              <a:t>(1,0,3)	P</a:t>
            </a:r>
            <a:r>
              <a:rPr lang="en-US" baseline="-25000" dirty="0" smtClean="0">
                <a:effectLst>
                  <a:outerShdw blurRad="38100" dist="38100" dir="2700000" algn="tl">
                    <a:srgbClr val="000000">
                      <a:alpha val="43137"/>
                    </a:srgbClr>
                  </a:outerShdw>
                </a:effectLst>
              </a:rPr>
              <a:t>2</a:t>
            </a:r>
            <a:r>
              <a:rPr lang="en-US" dirty="0" smtClean="0">
                <a:effectLst>
                  <a:outerShdw blurRad="38100" dist="38100" dir="2700000" algn="tl">
                    <a:srgbClr val="000000">
                      <a:alpha val="43137"/>
                    </a:srgbClr>
                  </a:outerShdw>
                </a:effectLst>
              </a:rPr>
              <a:t>(-4,3,-1)	P</a:t>
            </a:r>
            <a:r>
              <a:rPr lang="en-US" baseline="-25000" dirty="0" smtClean="0">
                <a:effectLst>
                  <a:outerShdw blurRad="38100" dist="38100" dir="2700000" algn="tl">
                    <a:srgbClr val="000000">
                      <a:alpha val="43137"/>
                    </a:srgbClr>
                  </a:outerShdw>
                </a:effectLst>
              </a:rPr>
              <a:t>3</a:t>
            </a:r>
            <a:r>
              <a:rPr lang="en-US" dirty="0" smtClean="0">
                <a:effectLst>
                  <a:outerShdw blurRad="38100" dist="38100" dir="2700000" algn="tl">
                    <a:srgbClr val="000000">
                      <a:alpha val="43137"/>
                    </a:srgbClr>
                  </a:outerShdw>
                </a:effectLst>
              </a:rPr>
              <a:t>(0,-1,3)	P</a:t>
            </a:r>
            <a:r>
              <a:rPr lang="en-US" baseline="-25000" dirty="0" smtClean="0">
                <a:effectLst>
                  <a:outerShdw blurRad="38100" dist="38100" dir="2700000" algn="tl">
                    <a:srgbClr val="000000">
                      <a:alpha val="43137"/>
                    </a:srgbClr>
                  </a:outerShdw>
                </a:effectLst>
              </a:rPr>
              <a:t>4</a:t>
            </a:r>
            <a:r>
              <a:rPr lang="en-US" dirty="0" smtClean="0">
                <a:effectLst>
                  <a:outerShdw blurRad="38100" dist="38100" dir="2700000" algn="tl">
                    <a:srgbClr val="000000">
                      <a:alpha val="43137"/>
                    </a:srgbClr>
                  </a:outerShdw>
                </a:effectLst>
              </a:rPr>
              <a:t>(5,-2,0)</a:t>
            </a:r>
          </a:p>
          <a:p>
            <a:r>
              <a:rPr lang="en-US" dirty="0" smtClean="0">
                <a:effectLst>
                  <a:outerShdw blurRad="38100" dist="38100" dir="2700000" algn="tl">
                    <a:srgbClr val="000000">
                      <a:alpha val="43137"/>
                    </a:srgbClr>
                  </a:outerShdw>
                </a:effectLst>
              </a:rPr>
              <a:t>P</a:t>
            </a:r>
            <a:r>
              <a:rPr lang="en-US" baseline="-25000" dirty="0" smtClean="0">
                <a:effectLst>
                  <a:outerShdw blurRad="38100" dist="38100" dir="2700000" algn="tl">
                    <a:srgbClr val="000000">
                      <a:alpha val="43137"/>
                    </a:srgbClr>
                  </a:outerShdw>
                </a:effectLst>
              </a:rPr>
              <a:t>1</a:t>
            </a:r>
            <a:r>
              <a:rPr lang="en-US" dirty="0" smtClean="0">
                <a:effectLst>
                  <a:outerShdw blurRad="38100" dist="38100" dir="2700000" algn="tl">
                    <a:srgbClr val="000000">
                      <a:alpha val="43137"/>
                    </a:srgbClr>
                  </a:outerShdw>
                </a:effectLst>
              </a:rPr>
              <a:t>P</a:t>
            </a:r>
            <a:r>
              <a:rPr lang="en-US" baseline="-25000" dirty="0" smtClean="0">
                <a:effectLst>
                  <a:outerShdw blurRad="38100" dist="38100" dir="2700000" algn="tl">
                    <a:srgbClr val="000000">
                      <a:alpha val="43137"/>
                    </a:srgbClr>
                  </a:outerShdw>
                </a:effectLst>
              </a:rPr>
              <a:t>2</a:t>
            </a:r>
            <a:r>
              <a:rPr lang="en-US" dirty="0" smtClean="0">
                <a:effectLst>
                  <a:outerShdw blurRad="38100" dist="38100" dir="2700000" algn="tl">
                    <a:srgbClr val="000000">
                      <a:alpha val="43137"/>
                    </a:srgbClr>
                  </a:outerShdw>
                </a:effectLst>
              </a:rPr>
              <a:t> </a:t>
            </a:r>
            <a:endParaRPr lang="en-US" baseline="-25000" dirty="0" smtClean="0">
              <a:effectLst>
                <a:outerShdw blurRad="38100" dist="38100" dir="2700000" algn="tl">
                  <a:srgbClr val="000000">
                    <a:alpha val="43137"/>
                  </a:srgbClr>
                </a:outerShdw>
              </a:effectLst>
            </a:endParaRPr>
          </a:p>
          <a:p>
            <a:r>
              <a:rPr lang="en-US" dirty="0" smtClean="0">
                <a:effectLst>
                  <a:outerShdw blurRad="38100" dist="38100" dir="2700000" algn="tl">
                    <a:srgbClr val="000000">
                      <a:alpha val="43137"/>
                    </a:srgbClr>
                  </a:outerShdw>
                </a:effectLst>
              </a:rPr>
              <a:t>P</a:t>
            </a:r>
            <a:r>
              <a:rPr lang="en-US" baseline="-25000" dirty="0" smtClean="0">
                <a:effectLst>
                  <a:outerShdw blurRad="38100" dist="38100" dir="2700000" algn="tl">
                    <a:srgbClr val="000000">
                      <a:alpha val="43137"/>
                    </a:srgbClr>
                  </a:outerShdw>
                </a:effectLst>
              </a:rPr>
              <a:t>4</a:t>
            </a:r>
            <a:r>
              <a:rPr lang="en-US" dirty="0" smtClean="0">
                <a:effectLst>
                  <a:outerShdw blurRad="38100" dist="38100" dir="2700000" algn="tl">
                    <a:srgbClr val="000000">
                      <a:alpha val="43137"/>
                    </a:srgbClr>
                  </a:outerShdw>
                </a:effectLst>
              </a:rPr>
              <a:t>P</a:t>
            </a:r>
            <a:r>
              <a:rPr lang="en-US" baseline="-25000" dirty="0" smtClean="0">
                <a:effectLst>
                  <a:outerShdw blurRad="38100" dist="38100" dir="2700000" algn="tl">
                    <a:srgbClr val="000000">
                      <a:alpha val="43137"/>
                    </a:srgbClr>
                  </a:outerShdw>
                </a:effectLst>
              </a:rPr>
              <a:t>3</a:t>
            </a:r>
            <a:r>
              <a:rPr lang="en-US" dirty="0" smtClean="0">
                <a:effectLst>
                  <a:outerShdw blurRad="38100" dist="38100" dir="2700000" algn="tl">
                    <a:srgbClr val="000000">
                      <a:alpha val="43137"/>
                    </a:srgbClr>
                  </a:outerShdw>
                </a:effectLst>
              </a:rPr>
              <a:t> </a:t>
            </a:r>
            <a:endParaRPr lang="en-US" baseline="-25000" dirty="0" smtClean="0">
              <a:effectLst>
                <a:outerShdw blurRad="38100" dist="38100" dir="2700000" algn="tl">
                  <a:srgbClr val="000000">
                    <a:alpha val="43137"/>
                  </a:srgbClr>
                </a:outerShdw>
              </a:effectLst>
            </a:endParaRPr>
          </a:p>
          <a:p>
            <a:r>
              <a:rPr lang="en-US" dirty="0" smtClean="0">
                <a:effectLst>
                  <a:outerShdw blurRad="38100" dist="38100" dir="2700000" algn="tl">
                    <a:srgbClr val="000000">
                      <a:alpha val="43137"/>
                    </a:srgbClr>
                  </a:outerShdw>
                </a:effectLst>
              </a:rPr>
              <a:t>P</a:t>
            </a:r>
            <a:r>
              <a:rPr lang="en-US" baseline="-25000" dirty="0" smtClean="0">
                <a:effectLst>
                  <a:outerShdw blurRad="38100" dist="38100" dir="2700000" algn="tl">
                    <a:srgbClr val="000000">
                      <a:alpha val="43137"/>
                    </a:srgbClr>
                  </a:outerShdw>
                </a:effectLst>
              </a:rPr>
              <a:t>2</a:t>
            </a:r>
            <a:r>
              <a:rPr lang="en-US" dirty="0" smtClean="0">
                <a:effectLst>
                  <a:outerShdw blurRad="38100" dist="38100" dir="2700000" algn="tl">
                    <a:srgbClr val="000000">
                      <a:alpha val="43137"/>
                    </a:srgbClr>
                  </a:outerShdw>
                </a:effectLst>
              </a:rPr>
              <a:t>P</a:t>
            </a:r>
            <a:r>
              <a:rPr lang="en-US" baseline="-25000" dirty="0" smtClean="0">
                <a:effectLst>
                  <a:outerShdw blurRad="38100" dist="38100" dir="2700000" algn="tl">
                    <a:srgbClr val="000000">
                      <a:alpha val="43137"/>
                    </a:srgbClr>
                  </a:outerShdw>
                </a:effectLst>
              </a:rPr>
              <a:t>4</a:t>
            </a:r>
            <a:endParaRPr lang="en-US" dirty="0" smtClean="0">
              <a:effectLst>
                <a:outerShdw blurRad="38100" dist="38100" dir="2700000" algn="tl">
                  <a:srgbClr val="000000">
                    <a:alpha val="43137"/>
                  </a:srgbClr>
                </a:outerShdw>
              </a:effectLst>
            </a:endParaRPr>
          </a:p>
          <a:p>
            <a:endParaRPr lang="en-US" dirty="0" smtClean="0">
              <a:effectLst>
                <a:outerShdw blurRad="38100" dist="38100" dir="2700000" algn="tl">
                  <a:srgbClr val="000000">
                    <a:alpha val="43137"/>
                  </a:srgbClr>
                </a:outerShdw>
              </a:effectLst>
            </a:endParaRPr>
          </a:p>
          <a:p>
            <a:pPr>
              <a:buNone/>
            </a:pPr>
            <a:endParaRPr lang="en-US" dirty="0" smtClean="0">
              <a:effectLst>
                <a:outerShdw blurRad="38100" dist="38100" dir="2700000" algn="tl">
                  <a:srgbClr val="000000">
                    <a:alpha val="43137"/>
                  </a:srgbClr>
                </a:outerShdw>
              </a:effectLst>
            </a:endParaRPr>
          </a:p>
          <a:p>
            <a:pPr>
              <a:buNone/>
            </a:pPr>
            <a:endParaRPr lang="en-US" dirty="0" smtClean="0">
              <a:effectLst>
                <a:outerShdw blurRad="38100" dist="38100" dir="2700000" algn="tl">
                  <a:srgbClr val="000000">
                    <a:alpha val="43137"/>
                  </a:srgbClr>
                </a:outerShdw>
              </a:effectLst>
            </a:endParaRPr>
          </a:p>
          <a:p>
            <a:pPr>
              <a:buNone/>
            </a:pPr>
            <a:endParaRPr lang="en-US" dirty="0" smtClean="0">
              <a:effectLst>
                <a:outerShdw blurRad="38100" dist="38100" dir="2700000" algn="tl">
                  <a:srgbClr val="000000">
                    <a:alpha val="43137"/>
                  </a:srgbClr>
                </a:outerShdw>
              </a:effectLst>
            </a:endParaRPr>
          </a:p>
          <a:p>
            <a:pPr>
              <a:buNone/>
            </a:pPr>
            <a:endParaRPr lang="en-US" dirty="0" smtClean="0">
              <a:effectLst>
                <a:outerShdw blurRad="38100" dist="38100" dir="2700000" algn="tl">
                  <a:srgbClr val="000000">
                    <a:alpha val="43137"/>
                  </a:srgbClr>
                </a:outerShdw>
              </a:effectLst>
            </a:endParaRPr>
          </a:p>
        </p:txBody>
      </p:sp>
      <p:sp>
        <p:nvSpPr>
          <p:cNvPr id="6" name="TextBox 5"/>
          <p:cNvSpPr txBox="1"/>
          <p:nvPr/>
        </p:nvSpPr>
        <p:spPr>
          <a:xfrm>
            <a:off x="5105400" y="2057400"/>
            <a:ext cx="2971800" cy="523220"/>
          </a:xfrm>
          <a:prstGeom prst="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800" dirty="0" smtClean="0">
                <a:effectLst>
                  <a:outerShdw blurRad="38100" dist="38100" dir="2700000" algn="tl">
                    <a:srgbClr val="000000">
                      <a:alpha val="43137"/>
                    </a:srgbClr>
                  </a:outerShdw>
                </a:effectLst>
              </a:rPr>
              <a:t>ANS: &lt;21,-1,-25&gt;</a:t>
            </a:r>
            <a:endParaRPr lang="en-US" sz="2800" dirty="0">
              <a:effectLst>
                <a:outerShdw blurRad="38100" dist="38100" dir="2700000" algn="tl">
                  <a:srgbClr val="000000">
                    <a:alpha val="43137"/>
                  </a:srgbClr>
                </a:outerShdw>
              </a:effectLst>
            </a:endParaRPr>
          </a:p>
        </p:txBody>
      </p:sp>
      <p:sp>
        <p:nvSpPr>
          <p:cNvPr id="7" name="TextBox 6"/>
          <p:cNvSpPr txBox="1"/>
          <p:nvPr/>
        </p:nvSpPr>
        <p:spPr>
          <a:xfrm>
            <a:off x="5105400" y="2667000"/>
            <a:ext cx="2971800" cy="523220"/>
          </a:xfrm>
          <a:prstGeom prst="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800" dirty="0" smtClean="0">
                <a:effectLst>
                  <a:outerShdw blurRad="38100" dist="38100" dir="2700000" algn="tl">
                    <a:srgbClr val="000000">
                      <a:alpha val="43137"/>
                    </a:srgbClr>
                  </a:outerShdw>
                </a:effectLst>
              </a:rPr>
              <a:t>ANS: &lt;22,7,-17&gt;</a:t>
            </a:r>
            <a:endParaRPr lang="en-US" sz="2800" dirty="0">
              <a:effectLst>
                <a:outerShdw blurRad="38100" dist="38100" dir="2700000" algn="tl">
                  <a:srgbClr val="000000">
                    <a:alpha val="43137"/>
                  </a:srgbClr>
                </a:outerShdw>
              </a:effectLst>
            </a:endParaRPr>
          </a:p>
        </p:txBody>
      </p:sp>
      <p:sp>
        <p:nvSpPr>
          <p:cNvPr id="8" name="TextBox 7"/>
          <p:cNvSpPr txBox="1"/>
          <p:nvPr/>
        </p:nvSpPr>
        <p:spPr>
          <a:xfrm>
            <a:off x="5105400" y="4343400"/>
            <a:ext cx="2971800" cy="523220"/>
          </a:xfrm>
          <a:prstGeom prst="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800" dirty="0" smtClean="0">
                <a:effectLst>
                  <a:outerShdw blurRad="38100" dist="38100" dir="2700000" algn="tl">
                    <a:srgbClr val="000000">
                      <a:alpha val="43137"/>
                    </a:srgbClr>
                  </a:outerShdw>
                </a:effectLst>
              </a:rPr>
              <a:t>ANS: &lt;-5,3,-4&gt;</a:t>
            </a:r>
            <a:endParaRPr lang="en-US" sz="2800" dirty="0">
              <a:effectLst>
                <a:outerShdw blurRad="38100" dist="38100" dir="2700000" algn="tl">
                  <a:srgbClr val="000000">
                    <a:alpha val="43137"/>
                  </a:srgbClr>
                </a:outerShdw>
              </a:effectLst>
            </a:endParaRPr>
          </a:p>
        </p:txBody>
      </p:sp>
      <p:sp>
        <p:nvSpPr>
          <p:cNvPr id="9" name="TextBox 8"/>
          <p:cNvSpPr txBox="1"/>
          <p:nvPr/>
        </p:nvSpPr>
        <p:spPr>
          <a:xfrm>
            <a:off x="5105400" y="4953000"/>
            <a:ext cx="2971800" cy="523220"/>
          </a:xfrm>
          <a:prstGeom prst="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800" dirty="0" smtClean="0">
                <a:effectLst>
                  <a:outerShdw blurRad="38100" dist="38100" dir="2700000" algn="tl">
                    <a:srgbClr val="000000">
                      <a:alpha val="43137"/>
                    </a:srgbClr>
                  </a:outerShdw>
                </a:effectLst>
              </a:rPr>
              <a:t>ANS: &lt;-5,1,3&gt;</a:t>
            </a:r>
            <a:endParaRPr lang="en-US" sz="2800" dirty="0">
              <a:effectLst>
                <a:outerShdw blurRad="38100" dist="38100" dir="2700000" algn="tl">
                  <a:srgbClr val="000000">
                    <a:alpha val="43137"/>
                  </a:srgbClr>
                </a:outerShdw>
              </a:effectLst>
            </a:endParaRPr>
          </a:p>
        </p:txBody>
      </p:sp>
      <p:sp>
        <p:nvSpPr>
          <p:cNvPr id="10" name="TextBox 9"/>
          <p:cNvSpPr txBox="1"/>
          <p:nvPr/>
        </p:nvSpPr>
        <p:spPr>
          <a:xfrm>
            <a:off x="5105400" y="5562600"/>
            <a:ext cx="2971800" cy="523220"/>
          </a:xfrm>
          <a:prstGeom prst="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800" dirty="0" smtClean="0">
                <a:effectLst>
                  <a:outerShdw blurRad="38100" dist="38100" dir="2700000" algn="tl">
                    <a:srgbClr val="000000">
                      <a:alpha val="43137"/>
                    </a:srgbClr>
                  </a:outerShdw>
                </a:effectLst>
              </a:rPr>
              <a:t>ANS: &lt;9,-5,1&gt;</a:t>
            </a:r>
            <a:endParaRPr lang="en-US" sz="2800" dirty="0">
              <a:effectLst>
                <a:outerShdw blurRad="38100" dist="38100" dir="2700000" algn="tl">
                  <a:srgbClr val="000000">
                    <a:alpha val="43137"/>
                  </a:srgbClr>
                </a:outerShdw>
              </a:effectLst>
            </a:endParaRPr>
          </a:p>
        </p:txBody>
      </p:sp>
      <p:sp>
        <p:nvSpPr>
          <p:cNvPr id="11" name="TextBox 10"/>
          <p:cNvSpPr txBox="1"/>
          <p:nvPr/>
        </p:nvSpPr>
        <p:spPr>
          <a:xfrm>
            <a:off x="5105400" y="3276600"/>
            <a:ext cx="2971800" cy="523220"/>
          </a:xfrm>
          <a:prstGeom prst="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800" dirty="0" smtClean="0">
                <a:effectLst>
                  <a:outerShdw blurRad="38100" dist="38100" dir="2700000" algn="tl">
                    <a:srgbClr val="000000">
                      <a:alpha val="43137"/>
                    </a:srgbClr>
                  </a:outerShdw>
                </a:effectLst>
              </a:rPr>
              <a:t>ANS: &lt;-6,4,7&gt;</a:t>
            </a:r>
            <a:endParaRPr lang="en-US" sz="28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Find the value for x:</a:t>
            </a:r>
            <a:endParaRPr lang="en-US" dirty="0"/>
          </a:p>
        </p:txBody>
      </p:sp>
      <p:sp>
        <p:nvSpPr>
          <p:cNvPr id="3" name="Content Placeholder 2"/>
          <p:cNvSpPr>
            <a:spLocks noGrp="1"/>
          </p:cNvSpPr>
          <p:nvPr>
            <p:ph idx="1"/>
          </p:nvPr>
        </p:nvSpPr>
        <p:spPr>
          <a:xfrm>
            <a:off x="457200" y="1371600"/>
            <a:ext cx="8229600" cy="2286000"/>
          </a:xfrm>
          <a:solidFill>
            <a:schemeClr val="bg1">
              <a:lumMod val="65000"/>
              <a:lumOff val="35000"/>
              <a:alpha val="25000"/>
            </a:schemeClr>
          </a:solidFill>
          <a:ln>
            <a:solidFill>
              <a:schemeClr val="tx1"/>
            </a:solidFill>
          </a:ln>
        </p:spPr>
        <p:txBody>
          <a:bodyPr>
            <a:normAutofit/>
          </a:bodyPr>
          <a:lstStyle/>
          <a:p>
            <a:pPr>
              <a:buNone/>
            </a:pPr>
            <a:r>
              <a:rPr lang="en-US" dirty="0" smtClean="0">
                <a:effectLst>
                  <a:outerShdw blurRad="38100" dist="38100" dir="2700000" algn="tl">
                    <a:srgbClr val="000000">
                      <a:alpha val="43137"/>
                    </a:srgbClr>
                  </a:outerShdw>
                </a:effectLst>
              </a:rPr>
              <a:t>u=3i + 2j + k	v = -3j + 2k		w= 2i -2j  - k</a:t>
            </a:r>
          </a:p>
          <a:p>
            <a:r>
              <a:rPr lang="en-US" dirty="0" smtClean="0">
                <a:effectLst>
                  <a:outerShdw blurRad="38100" dist="38100" dir="2700000" algn="tl">
                    <a:srgbClr val="000000">
                      <a:alpha val="43137"/>
                    </a:srgbClr>
                  </a:outerShdw>
                </a:effectLst>
              </a:rPr>
              <a:t>2u  +  v – x = 3w</a:t>
            </a:r>
          </a:p>
          <a:p>
            <a:r>
              <a:rPr lang="en-US" dirty="0" smtClean="0">
                <a:effectLst>
                  <a:outerShdw blurRad="38100" dist="38100" dir="2700000" algn="tl">
                    <a:srgbClr val="000000">
                      <a:alpha val="43137"/>
                    </a:srgbClr>
                  </a:outerShdw>
                </a:effectLst>
              </a:rPr>
              <a:t>v- w + 2x = x + 3u</a:t>
            </a:r>
          </a:p>
          <a:p>
            <a:r>
              <a:rPr lang="en-US" dirty="0" smtClean="0">
                <a:effectLst>
                  <a:outerShdw blurRad="38100" dist="38100" dir="2700000" algn="tl">
                    <a:srgbClr val="000000">
                      <a:alpha val="43137"/>
                    </a:srgbClr>
                  </a:outerShdw>
                </a:effectLst>
              </a:rPr>
              <a:t>w + 7x = 5x + u – v</a:t>
            </a:r>
          </a:p>
          <a:p>
            <a:pPr>
              <a:buNone/>
            </a:pPr>
            <a:endParaRPr lang="en-US" dirty="0" smtClean="0">
              <a:effectLst>
                <a:outerShdw blurRad="38100" dist="38100" dir="2700000" algn="tl">
                  <a:srgbClr val="000000">
                    <a:alpha val="43137"/>
                  </a:srgbClr>
                </a:outerShdw>
              </a:effectLst>
            </a:endParaRPr>
          </a:p>
          <a:p>
            <a:pPr>
              <a:buNone/>
            </a:pPr>
            <a:endParaRPr lang="en-US" dirty="0">
              <a:effectLst>
                <a:outerShdw blurRad="38100" dist="38100" dir="2700000" algn="tl">
                  <a:srgbClr val="000000">
                    <a:alpha val="43137"/>
                  </a:srgbClr>
                </a:outerShdw>
              </a:effectLst>
            </a:endParaRPr>
          </a:p>
        </p:txBody>
      </p:sp>
      <p:sp>
        <p:nvSpPr>
          <p:cNvPr id="4" name="TextBox 3"/>
          <p:cNvSpPr txBox="1"/>
          <p:nvPr/>
        </p:nvSpPr>
        <p:spPr>
          <a:xfrm>
            <a:off x="5105400" y="1828800"/>
            <a:ext cx="2971800" cy="523220"/>
          </a:xfrm>
          <a:prstGeom prst="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800" dirty="0" smtClean="0">
                <a:effectLst>
                  <a:outerShdw blurRad="38100" dist="38100" dir="2700000" algn="tl">
                    <a:srgbClr val="000000">
                      <a:alpha val="43137"/>
                    </a:srgbClr>
                  </a:outerShdw>
                </a:effectLst>
              </a:rPr>
              <a:t>ANS: 7j + 7k</a:t>
            </a:r>
            <a:endParaRPr lang="en-US" sz="2800" dirty="0">
              <a:effectLst>
                <a:outerShdw blurRad="38100" dist="38100" dir="2700000" algn="tl">
                  <a:srgbClr val="000000">
                    <a:alpha val="43137"/>
                  </a:srgbClr>
                </a:outerShdw>
              </a:effectLst>
            </a:endParaRPr>
          </a:p>
        </p:txBody>
      </p:sp>
      <p:sp>
        <p:nvSpPr>
          <p:cNvPr id="5" name="TextBox 4"/>
          <p:cNvSpPr txBox="1"/>
          <p:nvPr/>
        </p:nvSpPr>
        <p:spPr>
          <a:xfrm>
            <a:off x="5105400" y="2438400"/>
            <a:ext cx="2971800" cy="523220"/>
          </a:xfrm>
          <a:prstGeom prst="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800" dirty="0" smtClean="0">
                <a:effectLst>
                  <a:outerShdw blurRad="38100" dist="38100" dir="2700000" algn="tl">
                    <a:srgbClr val="000000">
                      <a:alpha val="43137"/>
                    </a:srgbClr>
                  </a:outerShdw>
                </a:effectLst>
              </a:rPr>
              <a:t>ANS: 11i + 7j</a:t>
            </a:r>
            <a:endParaRPr lang="en-US" sz="2800" dirty="0">
              <a:effectLst>
                <a:outerShdw blurRad="38100" dist="38100" dir="2700000" algn="tl">
                  <a:srgbClr val="000000">
                    <a:alpha val="43137"/>
                  </a:srgbClr>
                </a:outerShdw>
              </a:effectLst>
            </a:endParaRPr>
          </a:p>
        </p:txBody>
      </p:sp>
      <p:sp>
        <p:nvSpPr>
          <p:cNvPr id="6" name="TextBox 5"/>
          <p:cNvSpPr txBox="1"/>
          <p:nvPr/>
        </p:nvSpPr>
        <p:spPr>
          <a:xfrm>
            <a:off x="5105400" y="3048000"/>
            <a:ext cx="2971800" cy="523220"/>
          </a:xfrm>
          <a:prstGeom prst="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800" dirty="0" smtClean="0">
                <a:effectLst>
                  <a:outerShdw blurRad="38100" dist="38100" dir="2700000" algn="tl">
                    <a:srgbClr val="000000">
                      <a:alpha val="43137"/>
                    </a:srgbClr>
                  </a:outerShdw>
                </a:effectLst>
              </a:rPr>
              <a:t>ANS:   </a:t>
            </a:r>
            <a:r>
              <a:rPr lang="en-US" sz="2800" dirty="0" err="1" smtClean="0">
                <a:effectLst>
                  <a:outerShdw blurRad="38100" dist="38100" dir="2700000" algn="tl">
                    <a:srgbClr val="000000">
                      <a:alpha val="43137"/>
                    </a:srgbClr>
                  </a:outerShdw>
                </a:effectLst>
              </a:rPr>
              <a:t>i</a:t>
            </a:r>
            <a:r>
              <a:rPr lang="en-US" sz="2800" dirty="0" smtClean="0">
                <a:effectLst>
                  <a:outerShdw blurRad="38100" dist="38100" dir="2700000" algn="tl">
                    <a:srgbClr val="000000">
                      <a:alpha val="43137"/>
                    </a:srgbClr>
                  </a:outerShdw>
                </a:effectLst>
              </a:rPr>
              <a:t>+  j</a:t>
            </a:r>
            <a:endParaRPr lang="en-US" sz="2800" dirty="0">
              <a:effectLst>
                <a:outerShdw blurRad="38100" dist="38100" dir="2700000" algn="tl">
                  <a:srgbClr val="000000">
                    <a:alpha val="43137"/>
                  </a:srgbClr>
                </a:outerShdw>
              </a:effectLst>
            </a:endParaRPr>
          </a:p>
        </p:txBody>
      </p:sp>
      <p:sp>
        <p:nvSpPr>
          <p:cNvPr id="7" name="Content Placeholder 2"/>
          <p:cNvSpPr txBox="1">
            <a:spLocks/>
          </p:cNvSpPr>
          <p:nvPr/>
        </p:nvSpPr>
        <p:spPr>
          <a:xfrm>
            <a:off x="152400" y="3886200"/>
            <a:ext cx="8839200" cy="2286000"/>
          </a:xfrm>
          <a:prstGeom prst="rect">
            <a:avLst/>
          </a:prstGeom>
          <a:solidFill>
            <a:schemeClr val="bg1">
              <a:lumMod val="65000"/>
              <a:lumOff val="35000"/>
              <a:alpha val="25000"/>
            </a:schemeClr>
          </a:solidFill>
          <a:ln>
            <a:solidFill>
              <a:schemeClr val="tx1"/>
            </a:solidFill>
          </a:ln>
        </p:spPr>
        <p:txBody>
          <a:bodyPr vert="horz">
            <a:normAutofit/>
          </a:bodyPr>
          <a:lstStyle/>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a:buNone/>
              <a:tabLst/>
              <a:defRPr/>
            </a:pPr>
            <a:r>
              <a:rPr kumimoji="0" lang="en-US" sz="2800" b="0" i="0" u="none" strike="noStrike" kern="1200" cap="none" spc="0" normalizeH="0" baseline="0" noProof="0" dirty="0" smtClean="0">
                <a:ln>
                  <a:noFill/>
                </a:ln>
                <a:solidFill>
                  <a:schemeClr val="accent1">
                    <a:lumMod val="75000"/>
                  </a:schemeClr>
                </a:solidFill>
                <a:effectLst>
                  <a:outerShdw blurRad="50800" dist="38100" dir="5400000" algn="t" rotWithShape="0">
                    <a:prstClr val="black">
                      <a:alpha val="40000"/>
                    </a:prstClr>
                  </a:outerShdw>
                </a:effectLst>
                <a:uLnTx/>
                <a:uFillTx/>
                <a:latin typeface="+mj-lt"/>
                <a:ea typeface="+mn-ea"/>
                <a:cs typeface="+mn-cs"/>
              </a:rPr>
              <a:t>Find the value</a:t>
            </a:r>
            <a:r>
              <a:rPr kumimoji="0" lang="en-US" sz="2800" b="0" i="0" u="none" strike="noStrike" kern="1200" cap="none" spc="0" normalizeH="0" noProof="0" dirty="0" smtClean="0">
                <a:ln>
                  <a:noFill/>
                </a:ln>
                <a:solidFill>
                  <a:schemeClr val="accent1">
                    <a:lumMod val="75000"/>
                  </a:schemeClr>
                </a:solidFill>
                <a:effectLst>
                  <a:outerShdw blurRad="50800" dist="38100" dir="5400000" algn="t" rotWithShape="0">
                    <a:prstClr val="black">
                      <a:alpha val="40000"/>
                    </a:prstClr>
                  </a:outerShdw>
                </a:effectLst>
                <a:uLnTx/>
                <a:uFillTx/>
                <a:latin typeface="+mj-lt"/>
                <a:ea typeface="+mn-ea"/>
                <a:cs typeface="+mn-cs"/>
              </a:rPr>
              <a:t> for </a:t>
            </a:r>
            <a:r>
              <a:rPr kumimoji="0" lang="en-US" sz="2800" b="0" i="0" u="none" strike="noStrike" kern="1200" cap="none" spc="0" normalizeH="0" noProof="0" dirty="0" err="1" smtClean="0">
                <a:ln>
                  <a:noFill/>
                </a:ln>
                <a:solidFill>
                  <a:schemeClr val="accent1">
                    <a:lumMod val="75000"/>
                  </a:schemeClr>
                </a:solidFill>
                <a:effectLst>
                  <a:outerShdw blurRad="50800" dist="38100" dir="5400000" algn="t" rotWithShape="0">
                    <a:prstClr val="black">
                      <a:alpha val="40000"/>
                    </a:prstClr>
                  </a:outerShdw>
                </a:effectLst>
                <a:uLnTx/>
                <a:uFillTx/>
                <a:latin typeface="+mj-lt"/>
                <a:ea typeface="+mn-ea"/>
                <a:cs typeface="+mn-cs"/>
              </a:rPr>
              <a:t>x,y,z</a:t>
            </a:r>
            <a:r>
              <a:rPr kumimoji="0" lang="en-US" sz="2800" b="0" i="0" u="none" strike="noStrike" kern="1200" cap="none" spc="0" normalizeH="0" noProof="0" dirty="0" smtClean="0">
                <a:ln>
                  <a:noFill/>
                </a:ln>
                <a:solidFill>
                  <a:schemeClr val="accent1">
                    <a:lumMod val="75000"/>
                  </a:schemeClr>
                </a:solidFill>
                <a:effectLst>
                  <a:outerShdw blurRad="50800" dist="38100" dir="5400000" algn="t" rotWithShape="0">
                    <a:prstClr val="black">
                      <a:alpha val="40000"/>
                    </a:prstClr>
                  </a:outerShdw>
                </a:effectLst>
                <a:uLnTx/>
                <a:uFillTx/>
                <a:latin typeface="+mj-lt"/>
                <a:ea typeface="+mn-ea"/>
                <a:cs typeface="+mn-cs"/>
              </a:rPr>
              <a:t>.</a:t>
            </a:r>
            <a:endParaRPr kumimoji="0" lang="en-US" sz="2800" b="0" i="0" u="none" strike="noStrike" kern="1200" cap="none" spc="0" normalizeH="0" baseline="0" noProof="0" dirty="0" smtClean="0">
              <a:ln>
                <a:noFill/>
              </a:ln>
              <a:solidFill>
                <a:schemeClr val="accent1">
                  <a:lumMod val="75000"/>
                </a:schemeClr>
              </a:solidFill>
              <a:effectLst>
                <a:outerShdw blurRad="50800" dist="38100" dir="5400000" algn="t" rotWithShape="0">
                  <a:prstClr val="black">
                    <a:alpha val="40000"/>
                  </a:prstClr>
                </a:outerShdw>
              </a:effectLst>
              <a:uLnTx/>
              <a:uFillTx/>
              <a:latin typeface="+mj-lt"/>
              <a:ea typeface="+mn-ea"/>
              <a:cs typeface="+mn-cs"/>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a:buChar char=""/>
              <a:tabLst/>
              <a:defRPr/>
            </a:pPr>
            <a:r>
              <a:rPr lang="en-US" sz="2800" dirty="0" smtClean="0">
                <a:effectLst>
                  <a:outerShdw blurRad="38100" dist="38100" dir="2700000" algn="tl">
                    <a:srgbClr val="000000">
                      <a:alpha val="43137"/>
                    </a:srgbClr>
                  </a:outerShdw>
                </a:effectLst>
              </a:rPr>
              <a:t>&lt;x,3,8&gt; = &lt;1,3y,4z&gt;</a:t>
            </a:r>
            <a:endParaRPr kumimoji="0" lang="en-US" sz="28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a:buChar char=""/>
              <a:tabLst/>
              <a:defRPr/>
            </a:pPr>
            <a:r>
              <a:rPr lang="en-US" sz="2800" dirty="0" smtClean="0">
                <a:effectLst>
                  <a:outerShdw blurRad="38100" dist="38100" dir="2700000" algn="tl">
                    <a:srgbClr val="000000">
                      <a:alpha val="43137"/>
                    </a:srgbClr>
                  </a:outerShdw>
                </a:effectLst>
              </a:rPr>
              <a:t>&lt;1,2,1&gt; + &lt;</a:t>
            </a:r>
            <a:r>
              <a:rPr lang="en-US" sz="2800" dirty="0" err="1" smtClean="0">
                <a:effectLst>
                  <a:outerShdw blurRad="38100" dist="38100" dir="2700000" algn="tl">
                    <a:srgbClr val="000000">
                      <a:alpha val="43137"/>
                    </a:srgbClr>
                  </a:outerShdw>
                </a:effectLst>
              </a:rPr>
              <a:t>x,y,z</a:t>
            </a:r>
            <a:r>
              <a:rPr lang="en-US" sz="2800" dirty="0" smtClean="0">
                <a:effectLst>
                  <a:outerShdw blurRad="38100" dist="38100" dir="2700000" algn="tl">
                    <a:srgbClr val="000000">
                      <a:alpha val="43137"/>
                    </a:srgbClr>
                  </a:outerShdw>
                </a:effectLst>
              </a:rPr>
              <a:t>&gt; = &lt;0,3,2&gt;</a:t>
            </a:r>
            <a:endParaRPr kumimoji="0" lang="en-US" sz="28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a:buChar char=""/>
              <a:tabLst/>
              <a:defRPr/>
            </a:pPr>
            <a:r>
              <a:rPr lang="en-US" sz="2800" dirty="0" smtClean="0">
                <a:effectLst>
                  <a:outerShdw blurRad="38100" dist="38100" dir="2700000" algn="tl">
                    <a:srgbClr val="000000">
                      <a:alpha val="43137"/>
                    </a:srgbClr>
                  </a:outerShdw>
                </a:effectLst>
              </a:rPr>
              <a:t>&lt;2x,y,4&gt; - &lt;x,2y,3&gt;=&lt;3,4,z&gt;</a:t>
            </a:r>
            <a:endParaRPr kumimoji="0" lang="en-US" sz="28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a:buNone/>
              <a:tabLst/>
              <a:defRPr/>
            </a:pPr>
            <a:endParaRPr kumimoji="0" lang="en-US" sz="28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a:buNone/>
              <a:tabLst/>
              <a:defRPr/>
            </a:pPr>
            <a:endParaRPr kumimoji="0" lang="en-US" sz="28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
        <p:nvSpPr>
          <p:cNvPr id="8" name="TextBox 7"/>
          <p:cNvSpPr txBox="1"/>
          <p:nvPr/>
        </p:nvSpPr>
        <p:spPr>
          <a:xfrm>
            <a:off x="5257800" y="4343400"/>
            <a:ext cx="3657600" cy="523220"/>
          </a:xfrm>
          <a:prstGeom prst="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800" dirty="0" smtClean="0">
                <a:effectLst>
                  <a:outerShdw blurRad="38100" dist="38100" dir="2700000" algn="tl">
                    <a:srgbClr val="000000">
                      <a:alpha val="43137"/>
                    </a:srgbClr>
                  </a:outerShdw>
                </a:effectLst>
              </a:rPr>
              <a:t>ANS: x = 1, y =1, z =2 </a:t>
            </a:r>
            <a:endParaRPr lang="en-US" sz="2800" dirty="0">
              <a:effectLst>
                <a:outerShdw blurRad="38100" dist="38100" dir="2700000" algn="tl">
                  <a:srgbClr val="000000">
                    <a:alpha val="43137"/>
                  </a:srgbClr>
                </a:outerShdw>
              </a:effectLst>
            </a:endParaRPr>
          </a:p>
        </p:txBody>
      </p:sp>
      <p:sp>
        <p:nvSpPr>
          <p:cNvPr id="9" name="TextBox 8"/>
          <p:cNvSpPr txBox="1"/>
          <p:nvPr/>
        </p:nvSpPr>
        <p:spPr>
          <a:xfrm>
            <a:off x="5257800" y="4953000"/>
            <a:ext cx="3657600" cy="523220"/>
          </a:xfrm>
          <a:prstGeom prst="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800" dirty="0" smtClean="0">
                <a:effectLst>
                  <a:outerShdw blurRad="38100" dist="38100" dir="2700000" algn="tl">
                    <a:srgbClr val="000000">
                      <a:alpha val="43137"/>
                    </a:srgbClr>
                  </a:outerShdw>
                </a:effectLst>
              </a:rPr>
              <a:t>ANS: x= -1, y=1, z=1</a:t>
            </a:r>
            <a:endParaRPr lang="en-US" sz="2800" dirty="0">
              <a:effectLst>
                <a:outerShdw blurRad="38100" dist="38100" dir="2700000" algn="tl">
                  <a:srgbClr val="000000">
                    <a:alpha val="43137"/>
                  </a:srgbClr>
                </a:outerShdw>
              </a:effectLst>
            </a:endParaRPr>
          </a:p>
        </p:txBody>
      </p:sp>
      <p:sp>
        <p:nvSpPr>
          <p:cNvPr id="10" name="TextBox 9"/>
          <p:cNvSpPr txBox="1"/>
          <p:nvPr/>
        </p:nvSpPr>
        <p:spPr>
          <a:xfrm>
            <a:off x="5257800" y="5562600"/>
            <a:ext cx="3657600" cy="523220"/>
          </a:xfrm>
          <a:prstGeom prst="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800" dirty="0" smtClean="0">
                <a:effectLst>
                  <a:outerShdw blurRad="38100" dist="38100" dir="2700000" algn="tl">
                    <a:srgbClr val="000000">
                      <a:alpha val="43137"/>
                    </a:srgbClr>
                  </a:outerShdw>
                </a:effectLst>
              </a:rPr>
              <a:t>ANS</a:t>
            </a:r>
            <a:r>
              <a:rPr lang="en-US" sz="2800" smtClean="0">
                <a:effectLst>
                  <a:outerShdw blurRad="38100" dist="38100" dir="2700000" algn="tl">
                    <a:srgbClr val="000000">
                      <a:alpha val="43137"/>
                    </a:srgbClr>
                  </a:outerShdw>
                </a:effectLst>
              </a:rPr>
              <a:t>: x=3, y=-4, z=1</a:t>
            </a:r>
            <a:endParaRPr lang="en-US" sz="2800" dirty="0">
              <a:effectLst>
                <a:outerShdw blurRad="38100" dist="38100" dir="2700000" algn="tl">
                  <a:srgbClr val="000000">
                    <a:alpha val="43137"/>
                  </a:srgbClr>
                </a:outerShdw>
              </a:effectLst>
            </a:endParaRPr>
          </a:p>
        </p:txBody>
      </p:sp>
      <p:sp>
        <p:nvSpPr>
          <p:cNvPr id="11" name="TextBox 10"/>
          <p:cNvSpPr txBox="1"/>
          <p:nvPr/>
        </p:nvSpPr>
        <p:spPr>
          <a:xfrm>
            <a:off x="6019800" y="2971800"/>
            <a:ext cx="304800" cy="646331"/>
          </a:xfrm>
          <a:prstGeom prst="rect">
            <a:avLst/>
          </a:prstGeom>
          <a:noFill/>
        </p:spPr>
        <p:txBody>
          <a:bodyPr wrap="square" rtlCol="0">
            <a:spAutoFit/>
          </a:bodyPr>
          <a:lstStyle/>
          <a:p>
            <a:r>
              <a:rPr lang="en-US" u="sng" dirty="0" smtClean="0">
                <a:effectLst>
                  <a:outerShdw blurRad="38100" dist="38100" dir="2700000" algn="tl">
                    <a:srgbClr val="000000">
                      <a:alpha val="43137"/>
                    </a:srgbClr>
                  </a:outerShdw>
                </a:effectLst>
              </a:rPr>
              <a:t>1</a:t>
            </a:r>
          </a:p>
          <a:p>
            <a:r>
              <a:rPr lang="en-US" dirty="0">
                <a:effectLst>
                  <a:outerShdw blurRad="38100" dist="38100" dir="2700000" algn="tl">
                    <a:srgbClr val="000000">
                      <a:alpha val="43137"/>
                    </a:srgbClr>
                  </a:outerShdw>
                </a:effectLst>
              </a:rPr>
              <a:t>2</a:t>
            </a:r>
          </a:p>
        </p:txBody>
      </p:sp>
      <p:sp>
        <p:nvSpPr>
          <p:cNvPr id="12" name="TextBox 11"/>
          <p:cNvSpPr txBox="1"/>
          <p:nvPr/>
        </p:nvSpPr>
        <p:spPr>
          <a:xfrm>
            <a:off x="6553200" y="2971800"/>
            <a:ext cx="304800" cy="646331"/>
          </a:xfrm>
          <a:prstGeom prst="rect">
            <a:avLst/>
          </a:prstGeom>
          <a:noFill/>
        </p:spPr>
        <p:txBody>
          <a:bodyPr wrap="square" rtlCol="0">
            <a:spAutoFit/>
          </a:bodyPr>
          <a:lstStyle/>
          <a:p>
            <a:r>
              <a:rPr lang="en-US" u="sng" dirty="0" smtClean="0">
                <a:effectLst>
                  <a:outerShdw blurRad="38100" dist="38100" dir="2700000" algn="tl">
                    <a:srgbClr val="000000">
                      <a:alpha val="43137"/>
                    </a:srgbClr>
                  </a:outerShdw>
                </a:effectLst>
              </a:rPr>
              <a:t>7</a:t>
            </a:r>
          </a:p>
          <a:p>
            <a:r>
              <a:rPr lang="en-US" dirty="0">
                <a:effectLst>
                  <a:outerShdw blurRad="38100" dist="38100" dir="2700000" algn="tl">
                    <a:srgbClr val="000000">
                      <a:alpha val="43137"/>
                    </a:srgbClr>
                  </a:outerShdw>
                </a:effectLst>
              </a:rPr>
              <a:t>2</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209800"/>
            <a:ext cx="8229600" cy="1143000"/>
          </a:xfrm>
        </p:spPr>
        <p:txBody>
          <a:bodyPr>
            <a:normAutofit/>
          </a:bodyPr>
          <a:lstStyle/>
          <a:p>
            <a:r>
              <a:rPr lang="en-US" sz="4400" dirty="0">
                <a:latin typeface="Lucida Sans" pitchFamily="34" charset="0"/>
              </a:rPr>
              <a:t>Dot Product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889844"/>
            <a:ext cx="6324600" cy="5078313"/>
          </a:xfrm>
          <a:prstGeom prst="rect">
            <a:avLst/>
          </a:prstGeom>
        </p:spPr>
        <p:txBody>
          <a:bodyPr wrap="square">
            <a:spAutoFit/>
          </a:bodyPr>
          <a:lstStyle/>
          <a:p>
            <a:pPr marL="609600" indent="-609600">
              <a:buFontTx/>
              <a:buNone/>
            </a:pPr>
            <a:r>
              <a:rPr lang="en-US" dirty="0" smtClean="0">
                <a:latin typeface="Lucida Sans" pitchFamily="34" charset="0"/>
              </a:rPr>
              <a:t>A. Find the dot product (</a:t>
            </a:r>
            <a:r>
              <a:rPr lang="en-US" dirty="0" err="1" smtClean="0">
                <a:latin typeface="Lucida Sans" pitchFamily="34" charset="0"/>
              </a:rPr>
              <a:t>u•v</a:t>
            </a:r>
            <a:r>
              <a:rPr lang="en-US" dirty="0" smtClean="0">
                <a:latin typeface="Lucida Sans" pitchFamily="34" charset="0"/>
              </a:rPr>
              <a:t>) of the ff:</a:t>
            </a:r>
          </a:p>
          <a:p>
            <a:pPr marL="609600" indent="-609600">
              <a:buFontTx/>
              <a:buNone/>
            </a:pPr>
            <a:r>
              <a:rPr lang="en-US" dirty="0" smtClean="0">
                <a:latin typeface="Lucida Sans" pitchFamily="34" charset="0"/>
              </a:rPr>
              <a:t>1) u = &lt;4 , 6&gt; </a:t>
            </a:r>
          </a:p>
          <a:p>
            <a:pPr marL="609600" indent="-609600">
              <a:buFontTx/>
              <a:buNone/>
            </a:pPr>
            <a:r>
              <a:rPr lang="en-US" dirty="0" smtClean="0">
                <a:latin typeface="Lucida Sans" pitchFamily="34" charset="0"/>
              </a:rPr>
              <a:t>    v = &lt;-2 , 3&gt;</a:t>
            </a:r>
          </a:p>
          <a:p>
            <a:pPr marL="609600" indent="-609600">
              <a:buFontTx/>
              <a:buNone/>
            </a:pPr>
            <a:endParaRPr lang="en-US" dirty="0" smtClean="0">
              <a:latin typeface="Lucida Sans" pitchFamily="34" charset="0"/>
            </a:endParaRPr>
          </a:p>
          <a:p>
            <a:pPr marL="609600" indent="-609600">
              <a:buFontTx/>
              <a:buNone/>
            </a:pPr>
            <a:r>
              <a:rPr lang="en-US" dirty="0" smtClean="0">
                <a:latin typeface="Lucida Sans" pitchFamily="34" charset="0"/>
              </a:rPr>
              <a:t>2) u = 18i + 10j</a:t>
            </a:r>
          </a:p>
          <a:p>
            <a:pPr marL="609600" indent="-609600">
              <a:buFontTx/>
              <a:buNone/>
            </a:pPr>
            <a:r>
              <a:rPr lang="en-US" dirty="0" smtClean="0">
                <a:latin typeface="Lucida Sans" pitchFamily="34" charset="0"/>
              </a:rPr>
              <a:t>    v = 6i - 2j</a:t>
            </a:r>
          </a:p>
          <a:p>
            <a:pPr marL="609600" indent="-609600">
              <a:buFontTx/>
              <a:buNone/>
            </a:pPr>
            <a:endParaRPr lang="en-US" dirty="0" smtClean="0">
              <a:latin typeface="Lucida Sans" pitchFamily="34" charset="0"/>
            </a:endParaRPr>
          </a:p>
          <a:p>
            <a:pPr marL="609600" indent="-609600">
              <a:buFontTx/>
              <a:buNone/>
            </a:pPr>
            <a:r>
              <a:rPr lang="en-US" dirty="0" smtClean="0">
                <a:latin typeface="Lucida Sans" pitchFamily="34" charset="0"/>
              </a:rPr>
              <a:t>3) u = 8i</a:t>
            </a:r>
          </a:p>
          <a:p>
            <a:pPr marL="609600" indent="-609600">
              <a:buFontTx/>
              <a:buNone/>
            </a:pPr>
            <a:r>
              <a:rPr lang="en-US" dirty="0" smtClean="0">
                <a:latin typeface="Lucida Sans" pitchFamily="34" charset="0"/>
              </a:rPr>
              <a:t>    v = 4j</a:t>
            </a:r>
          </a:p>
          <a:p>
            <a:pPr marL="609600" indent="-609600">
              <a:buFontTx/>
              <a:buNone/>
            </a:pPr>
            <a:endParaRPr lang="en-US" dirty="0" smtClean="0">
              <a:latin typeface="Lucida Sans" pitchFamily="34" charset="0"/>
            </a:endParaRPr>
          </a:p>
          <a:p>
            <a:pPr marL="609600" indent="-609600">
              <a:buFontTx/>
              <a:buNone/>
            </a:pPr>
            <a:r>
              <a:rPr lang="en-US" dirty="0" smtClean="0">
                <a:latin typeface="Lucida Sans" pitchFamily="34" charset="0"/>
              </a:rPr>
              <a:t>4) u = &lt;6, 5, 4&gt;</a:t>
            </a:r>
          </a:p>
          <a:p>
            <a:pPr marL="609600" indent="-609600">
              <a:buFontTx/>
              <a:buNone/>
            </a:pPr>
            <a:r>
              <a:rPr lang="en-US" dirty="0" smtClean="0">
                <a:latin typeface="Lucida Sans" pitchFamily="34" charset="0"/>
              </a:rPr>
              <a:t>    v = &lt;1, 2, 3&gt;</a:t>
            </a:r>
          </a:p>
          <a:p>
            <a:pPr marL="609600" indent="-609600">
              <a:buFontTx/>
              <a:buNone/>
            </a:pPr>
            <a:endParaRPr lang="en-US" dirty="0" smtClean="0">
              <a:latin typeface="Lucida Sans" pitchFamily="34" charset="0"/>
            </a:endParaRPr>
          </a:p>
          <a:p>
            <a:pPr marL="609600" indent="-609600">
              <a:buFontTx/>
              <a:buNone/>
            </a:pPr>
            <a:r>
              <a:rPr lang="en-US" dirty="0" smtClean="0">
                <a:latin typeface="Lucida Sans" pitchFamily="34" charset="0"/>
              </a:rPr>
              <a:t>5) u = 5i + 10j -15k</a:t>
            </a:r>
          </a:p>
          <a:p>
            <a:pPr marL="609600" indent="-609600">
              <a:buFontTx/>
              <a:buNone/>
            </a:pPr>
            <a:r>
              <a:rPr lang="en-US" dirty="0" smtClean="0">
                <a:latin typeface="Lucida Sans" pitchFamily="34" charset="0"/>
              </a:rPr>
              <a:t>    v = 3i+ 6j + 9k</a:t>
            </a:r>
          </a:p>
          <a:p>
            <a:pPr marL="609600" indent="-609600">
              <a:buFontTx/>
              <a:buNone/>
            </a:pPr>
            <a:endParaRPr lang="en-US" dirty="0" smtClean="0">
              <a:latin typeface="Lucida Sans" pitchFamily="34" charset="0"/>
            </a:endParaRPr>
          </a:p>
          <a:p>
            <a:pPr marL="609600" indent="-609600">
              <a:buFontTx/>
              <a:buNone/>
            </a:pPr>
            <a:r>
              <a:rPr lang="en-US" dirty="0" smtClean="0">
                <a:latin typeface="Lucida Sans" pitchFamily="34" charset="0"/>
              </a:rPr>
              <a:t>6) u = 13k</a:t>
            </a:r>
          </a:p>
          <a:p>
            <a:pPr marL="609600" indent="-609600">
              <a:buFontTx/>
              <a:buNone/>
            </a:pPr>
            <a:r>
              <a:rPr lang="en-US" dirty="0" smtClean="0">
                <a:latin typeface="Lucida Sans" pitchFamily="34" charset="0"/>
              </a:rPr>
              <a:t>    v = 100i + j</a:t>
            </a:r>
            <a:endParaRPr lang="en-US" dirty="0">
              <a:latin typeface="Lucida Sans" pitchFamily="34"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a:xfrm>
            <a:off x="457200" y="381000"/>
            <a:ext cx="8229600" cy="6248400"/>
          </a:xfrm>
        </p:spPr>
        <p:txBody>
          <a:bodyPr>
            <a:normAutofit lnSpcReduction="10000"/>
          </a:bodyPr>
          <a:lstStyle/>
          <a:p>
            <a:pPr marL="609600" indent="-609600">
              <a:buFontTx/>
              <a:buNone/>
            </a:pPr>
            <a:r>
              <a:rPr lang="en-US" sz="1700" dirty="0">
                <a:latin typeface="Lucida Sans" pitchFamily="34" charset="0"/>
              </a:rPr>
              <a:t>B. Given that u = 10i + 2j + 9k, v = 4i + 6j + 9k and w = </a:t>
            </a:r>
            <a:r>
              <a:rPr lang="en-US" sz="1700" dirty="0" err="1">
                <a:latin typeface="Lucida Sans" pitchFamily="34" charset="0"/>
              </a:rPr>
              <a:t>i</a:t>
            </a:r>
            <a:r>
              <a:rPr lang="en-US" sz="1700" dirty="0">
                <a:latin typeface="Lucida Sans" pitchFamily="34" charset="0"/>
              </a:rPr>
              <a:t> + j + k , prove that</a:t>
            </a:r>
          </a:p>
          <a:p>
            <a:pPr marL="609600" indent="-609600">
              <a:buFontTx/>
              <a:buNone/>
            </a:pPr>
            <a:r>
              <a:rPr lang="en-US" sz="1700" dirty="0">
                <a:latin typeface="Lucida Sans" pitchFamily="34" charset="0"/>
              </a:rPr>
              <a:t>1) </a:t>
            </a:r>
            <a:r>
              <a:rPr lang="en-US" sz="1700" dirty="0" err="1">
                <a:latin typeface="Lucida Sans" pitchFamily="34" charset="0"/>
              </a:rPr>
              <a:t>u•v</a:t>
            </a:r>
            <a:r>
              <a:rPr lang="en-US" sz="1700" dirty="0">
                <a:latin typeface="Lucida Sans" pitchFamily="34" charset="0"/>
              </a:rPr>
              <a:t> = </a:t>
            </a:r>
            <a:r>
              <a:rPr lang="en-US" sz="1700" dirty="0" err="1">
                <a:latin typeface="Lucida Sans" pitchFamily="34" charset="0"/>
              </a:rPr>
              <a:t>v•u</a:t>
            </a:r>
            <a:endParaRPr lang="en-US" sz="1700" dirty="0">
              <a:latin typeface="Lucida Sans" pitchFamily="34" charset="0"/>
            </a:endParaRPr>
          </a:p>
          <a:p>
            <a:pPr marL="609600" indent="-609600">
              <a:buFontTx/>
              <a:buNone/>
            </a:pPr>
            <a:r>
              <a:rPr lang="en-US" sz="1700" dirty="0">
                <a:latin typeface="Lucida Sans" pitchFamily="34" charset="0"/>
              </a:rPr>
              <a:t>2) </a:t>
            </a:r>
            <a:r>
              <a:rPr lang="pl-PL" sz="1700" dirty="0">
                <a:latin typeface="Lucida Sans" pitchFamily="34" charset="0"/>
              </a:rPr>
              <a:t>v</a:t>
            </a:r>
            <a:r>
              <a:rPr lang="en-US" sz="1700" dirty="0">
                <a:latin typeface="Lucida Sans" pitchFamily="34" charset="0"/>
              </a:rPr>
              <a:t>•</a:t>
            </a:r>
            <a:r>
              <a:rPr lang="pl-PL" sz="1700" dirty="0">
                <a:latin typeface="Lucida Sans" pitchFamily="34" charset="0"/>
              </a:rPr>
              <a:t>(u + w) = v</a:t>
            </a:r>
            <a:r>
              <a:rPr lang="en-US" sz="1700" dirty="0">
                <a:latin typeface="Lucida Sans" pitchFamily="34" charset="0"/>
              </a:rPr>
              <a:t>•</a:t>
            </a:r>
            <a:r>
              <a:rPr lang="pl-PL" sz="1700" dirty="0">
                <a:latin typeface="Lucida Sans" pitchFamily="34" charset="0"/>
              </a:rPr>
              <a:t>u + v</a:t>
            </a:r>
            <a:r>
              <a:rPr lang="en-US" sz="1700" dirty="0">
                <a:latin typeface="Lucida Sans" pitchFamily="34" charset="0"/>
              </a:rPr>
              <a:t>•</a:t>
            </a:r>
            <a:r>
              <a:rPr lang="pl-PL" sz="1700" dirty="0">
                <a:latin typeface="Lucida Sans" pitchFamily="34" charset="0"/>
              </a:rPr>
              <a:t>w</a:t>
            </a:r>
            <a:endParaRPr lang="en-US" sz="1700" dirty="0">
              <a:latin typeface="Lucida Sans" pitchFamily="34" charset="0"/>
            </a:endParaRPr>
          </a:p>
          <a:p>
            <a:pPr marL="609600" indent="-609600">
              <a:buFontTx/>
              <a:buNone/>
            </a:pPr>
            <a:r>
              <a:rPr lang="en-US" sz="1700" dirty="0">
                <a:latin typeface="Lucida Sans" pitchFamily="34" charset="0"/>
              </a:rPr>
              <a:t>3)</a:t>
            </a:r>
            <a:r>
              <a:rPr lang="pl-PL" sz="1700" dirty="0">
                <a:latin typeface="Lucida Sans" pitchFamily="34" charset="0"/>
              </a:rPr>
              <a:t> v . v = ||v||</a:t>
            </a:r>
            <a:r>
              <a:rPr lang="en-US" sz="1700" baseline="30000" dirty="0">
                <a:latin typeface="Lucida Sans" pitchFamily="34" charset="0"/>
              </a:rPr>
              <a:t>2</a:t>
            </a:r>
            <a:endParaRPr lang="pl-PL" sz="1700" dirty="0">
              <a:latin typeface="Lucida Sans" pitchFamily="34" charset="0"/>
            </a:endParaRPr>
          </a:p>
          <a:p>
            <a:pPr marL="609600" indent="-609600">
              <a:buFontTx/>
              <a:buNone/>
            </a:pPr>
            <a:r>
              <a:rPr lang="en-US" sz="1700" dirty="0">
                <a:latin typeface="Lucida Sans" pitchFamily="34" charset="0"/>
              </a:rPr>
              <a:t>4) k</a:t>
            </a:r>
            <a:r>
              <a:rPr lang="pl-PL" sz="1700" dirty="0">
                <a:latin typeface="Lucida Sans" pitchFamily="34" charset="0"/>
              </a:rPr>
              <a:t>(v</a:t>
            </a:r>
            <a:r>
              <a:rPr lang="en-US" sz="1700" dirty="0">
                <a:latin typeface="Lucida Sans" pitchFamily="34" charset="0"/>
              </a:rPr>
              <a:t>•</a:t>
            </a:r>
            <a:r>
              <a:rPr lang="pl-PL" sz="1700" dirty="0">
                <a:latin typeface="Lucida Sans" pitchFamily="34" charset="0"/>
              </a:rPr>
              <a:t>u) = </a:t>
            </a:r>
            <a:r>
              <a:rPr lang="en-US" sz="1700" dirty="0">
                <a:latin typeface="Lucida Sans" pitchFamily="34" charset="0"/>
              </a:rPr>
              <a:t>k</a:t>
            </a:r>
            <a:r>
              <a:rPr lang="pl-PL" sz="1700" dirty="0">
                <a:latin typeface="Lucida Sans" pitchFamily="34" charset="0"/>
              </a:rPr>
              <a:t>v</a:t>
            </a:r>
            <a:r>
              <a:rPr lang="en-US" sz="1700" dirty="0">
                <a:latin typeface="Lucida Sans" pitchFamily="34" charset="0"/>
              </a:rPr>
              <a:t>•</a:t>
            </a:r>
            <a:r>
              <a:rPr lang="pl-PL" sz="1700" dirty="0">
                <a:latin typeface="Lucida Sans" pitchFamily="34" charset="0"/>
              </a:rPr>
              <a:t>u = v</a:t>
            </a:r>
            <a:r>
              <a:rPr lang="en-US" sz="1700" dirty="0">
                <a:latin typeface="Lucida Sans" pitchFamily="34" charset="0"/>
              </a:rPr>
              <a:t>•k</a:t>
            </a:r>
            <a:r>
              <a:rPr lang="pl-PL" sz="1700" dirty="0">
                <a:latin typeface="Lucida Sans" pitchFamily="34" charset="0"/>
              </a:rPr>
              <a:t>u</a:t>
            </a:r>
            <a:r>
              <a:rPr lang="en-US" sz="1700" dirty="0">
                <a:latin typeface="Lucida Sans" pitchFamily="34" charset="0"/>
              </a:rPr>
              <a:t>, </a:t>
            </a:r>
            <a:r>
              <a:rPr lang="en-US" sz="1700" dirty="0" smtClean="0">
                <a:latin typeface="Lucida Sans" pitchFamily="34" charset="0"/>
              </a:rPr>
              <a:t>k=10</a:t>
            </a:r>
          </a:p>
          <a:p>
            <a:pPr marL="609600" indent="-609600">
              <a:buFontTx/>
              <a:buNone/>
            </a:pPr>
            <a:endParaRPr lang="en-US" sz="1700" dirty="0">
              <a:latin typeface="Lucida Sans" pitchFamily="34" charset="0"/>
            </a:endParaRPr>
          </a:p>
          <a:p>
            <a:pPr>
              <a:buFontTx/>
              <a:buNone/>
            </a:pPr>
            <a:r>
              <a:rPr lang="en-US" sz="1700" dirty="0" smtClean="0">
                <a:latin typeface="Lucida Sans" pitchFamily="34" charset="0"/>
              </a:rPr>
              <a:t>Answers:</a:t>
            </a:r>
          </a:p>
          <a:p>
            <a:pPr>
              <a:buFontTx/>
              <a:buNone/>
            </a:pPr>
            <a:r>
              <a:rPr lang="en-US" sz="1700" dirty="0" smtClean="0">
                <a:latin typeface="Lucida Sans" pitchFamily="34" charset="0"/>
              </a:rPr>
              <a:t>A.					</a:t>
            </a:r>
          </a:p>
          <a:p>
            <a:pPr>
              <a:buFontTx/>
              <a:buNone/>
            </a:pPr>
            <a:r>
              <a:rPr lang="en-US" sz="1700" dirty="0" smtClean="0">
                <a:latin typeface="Lucida Sans" pitchFamily="34" charset="0"/>
              </a:rPr>
              <a:t>1) 10</a:t>
            </a:r>
          </a:p>
          <a:p>
            <a:pPr>
              <a:buFontTx/>
              <a:buNone/>
            </a:pPr>
            <a:r>
              <a:rPr lang="en-US" sz="1700" dirty="0" smtClean="0">
                <a:latin typeface="Lucida Sans" pitchFamily="34" charset="0"/>
              </a:rPr>
              <a:t>2) 88</a:t>
            </a:r>
          </a:p>
          <a:p>
            <a:pPr>
              <a:buFontTx/>
              <a:buNone/>
            </a:pPr>
            <a:r>
              <a:rPr lang="en-US" sz="1700" dirty="0" smtClean="0">
                <a:latin typeface="Lucida Sans" pitchFamily="34" charset="0"/>
              </a:rPr>
              <a:t>3) 0</a:t>
            </a:r>
          </a:p>
          <a:p>
            <a:pPr>
              <a:buFontTx/>
              <a:buNone/>
            </a:pPr>
            <a:r>
              <a:rPr lang="en-US" sz="1700" dirty="0" smtClean="0">
                <a:latin typeface="Lucida Sans" pitchFamily="34" charset="0"/>
              </a:rPr>
              <a:t>4) 28</a:t>
            </a:r>
          </a:p>
          <a:p>
            <a:pPr>
              <a:buFontTx/>
              <a:buNone/>
            </a:pPr>
            <a:r>
              <a:rPr lang="en-US" sz="1700" dirty="0" smtClean="0">
                <a:latin typeface="Lucida Sans" pitchFamily="34" charset="0"/>
              </a:rPr>
              <a:t>5) -60</a:t>
            </a:r>
          </a:p>
          <a:p>
            <a:pPr>
              <a:buFontTx/>
              <a:buNone/>
            </a:pPr>
            <a:r>
              <a:rPr lang="en-US" sz="1700" dirty="0" smtClean="0">
                <a:latin typeface="Lucida Sans" pitchFamily="34" charset="0"/>
              </a:rPr>
              <a:t>6) 0</a:t>
            </a:r>
          </a:p>
          <a:p>
            <a:pPr>
              <a:buFontTx/>
              <a:buNone/>
            </a:pPr>
            <a:endParaRPr lang="en-US" sz="1700" dirty="0" smtClean="0">
              <a:latin typeface="Lucida Sans" pitchFamily="34" charset="0"/>
            </a:endParaRPr>
          </a:p>
          <a:p>
            <a:pPr>
              <a:buFontTx/>
              <a:buNone/>
            </a:pPr>
            <a:r>
              <a:rPr lang="en-US" sz="1700" dirty="0" smtClean="0">
                <a:latin typeface="Lucida Sans" pitchFamily="34" charset="0"/>
              </a:rPr>
              <a:t>B.</a:t>
            </a:r>
          </a:p>
          <a:p>
            <a:pPr>
              <a:buFontTx/>
              <a:buNone/>
            </a:pPr>
            <a:r>
              <a:rPr lang="en-US" sz="1700" dirty="0" smtClean="0">
                <a:latin typeface="Lucida Sans" pitchFamily="34" charset="0"/>
              </a:rPr>
              <a:t>1) 133 = 133 </a:t>
            </a:r>
          </a:p>
          <a:p>
            <a:pPr>
              <a:buFontTx/>
              <a:buNone/>
            </a:pPr>
            <a:r>
              <a:rPr lang="en-US" sz="1700" dirty="0" smtClean="0">
                <a:latin typeface="Lucida Sans" pitchFamily="34" charset="0"/>
              </a:rPr>
              <a:t>2) 152 = 152</a:t>
            </a:r>
          </a:p>
          <a:p>
            <a:pPr>
              <a:buFontTx/>
              <a:buNone/>
            </a:pPr>
            <a:r>
              <a:rPr lang="en-US" sz="1700" dirty="0" smtClean="0">
                <a:latin typeface="Lucida Sans" pitchFamily="34" charset="0"/>
              </a:rPr>
              <a:t>3) 133=133</a:t>
            </a:r>
          </a:p>
          <a:p>
            <a:pPr>
              <a:buFontTx/>
              <a:buNone/>
            </a:pPr>
            <a:r>
              <a:rPr lang="en-US" sz="1700" dirty="0" smtClean="0">
                <a:latin typeface="Lucida Sans" pitchFamily="34" charset="0"/>
              </a:rPr>
              <a:t>4) 1330 = 1330</a:t>
            </a:r>
          </a:p>
          <a:p>
            <a:pPr marL="609600" indent="-609600">
              <a:buFontTx/>
              <a:buNone/>
            </a:pPr>
            <a:endParaRPr lang="en-US" sz="1700" dirty="0">
              <a:solidFill>
                <a:schemeClr val="bg1"/>
              </a:solidFill>
              <a:latin typeface="Lucida Sans" pitchFamily="34"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5331" y="2743200"/>
            <a:ext cx="9439331" cy="1754326"/>
          </a:xfrm>
          <a:prstGeom prst="rect">
            <a:avLst/>
          </a:prstGeom>
          <a:no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LINES AND PLANES IN SPACE</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851648" cy="533400"/>
          </a:xfrm>
        </p:spPr>
        <p:txBody>
          <a:bodyPr>
            <a:normAutofit fontScale="90000"/>
          </a:bodyPr>
          <a:lstStyle/>
          <a:p>
            <a:pPr algn="ctr"/>
            <a:r>
              <a:rPr lang="en-US" dirty="0" smtClean="0"/>
              <a:t/>
            </a:r>
            <a:br>
              <a:rPr lang="en-US" dirty="0" smtClean="0"/>
            </a:br>
            <a:r>
              <a:rPr lang="en-US" sz="4400" dirty="0" smtClean="0"/>
              <a:t>Lines and Planes in Space</a:t>
            </a:r>
            <a:endParaRPr lang="en-US" sz="4400" dirty="0"/>
          </a:p>
        </p:txBody>
      </p:sp>
      <p:sp>
        <p:nvSpPr>
          <p:cNvPr id="3" name="Subtitle 2"/>
          <p:cNvSpPr>
            <a:spLocks noGrp="1"/>
          </p:cNvSpPr>
          <p:nvPr>
            <p:ph type="subTitle" idx="1"/>
          </p:nvPr>
        </p:nvSpPr>
        <p:spPr>
          <a:xfrm>
            <a:off x="533400" y="838200"/>
            <a:ext cx="7854696" cy="5638800"/>
          </a:xfrm>
        </p:spPr>
        <p:txBody>
          <a:bodyPr>
            <a:normAutofit/>
          </a:bodyPr>
          <a:lstStyle/>
          <a:p>
            <a:pPr algn="l"/>
            <a:r>
              <a:rPr lang="en-US" sz="2000" b="1" u="sng" dirty="0" smtClean="0"/>
              <a:t>Equations of Lines:</a:t>
            </a:r>
          </a:p>
          <a:p>
            <a:pPr algn="l"/>
            <a:r>
              <a:rPr lang="en-US" sz="2000" dirty="0" smtClean="0"/>
              <a:t>Example:	</a:t>
            </a:r>
          </a:p>
          <a:p>
            <a:pPr algn="l"/>
            <a:r>
              <a:rPr lang="en-US" sz="2000" dirty="0" smtClean="0"/>
              <a:t>	a.) Find equations of the line that passes through                      </a:t>
            </a:r>
            <a:r>
              <a:rPr lang="en-US" sz="2000" b="1" i="1" dirty="0" smtClean="0"/>
              <a:t>(-2,1)</a:t>
            </a:r>
            <a:r>
              <a:rPr lang="en-US" sz="2000" dirty="0" smtClean="0"/>
              <a:t> and </a:t>
            </a:r>
            <a:r>
              <a:rPr lang="en-US" sz="2000" b="1" i="1" dirty="0" smtClean="0"/>
              <a:t>(1,3)</a:t>
            </a:r>
            <a:r>
              <a:rPr lang="en-US" sz="2000" dirty="0" smtClean="0"/>
              <a:t>. </a:t>
            </a:r>
          </a:p>
          <a:p>
            <a:pPr algn="l"/>
            <a:r>
              <a:rPr lang="en-US" sz="2000" dirty="0" smtClean="0"/>
              <a:t>	b.) : Find the parametric and symmetric equations of the line passing through the point (2, 3, -4) and parallel to the vector, &lt;-1, 2, 5&gt;.</a:t>
            </a:r>
          </a:p>
          <a:p>
            <a:pPr algn="l"/>
            <a:r>
              <a:rPr lang="en-US" sz="2000" dirty="0" smtClean="0"/>
              <a:t>	c.) Find the parametric and symmetric equations of the line passing through the points (1, 2, -2) and (3, -2, 5).</a:t>
            </a:r>
          </a:p>
          <a:p>
            <a:pPr algn="l"/>
            <a:r>
              <a:rPr lang="en-US" sz="2000" dirty="0" smtClean="0"/>
              <a:t>	d.) Determine if the lines are parallel or identical. </a:t>
            </a:r>
          </a:p>
          <a:p>
            <a:pPr algn="l"/>
            <a:r>
              <a:rPr lang="en-US" sz="2000" dirty="0" smtClean="0"/>
              <a:t>	Line 1 : x = 3 + t		Line 2 : x = 5 – 2t </a:t>
            </a:r>
          </a:p>
          <a:p>
            <a:pPr algn="l"/>
            <a:r>
              <a:rPr lang="en-US" sz="2000" dirty="0" smtClean="0"/>
              <a:t>	             y = 2 – 2t	                           y = -2 + 4t</a:t>
            </a:r>
          </a:p>
          <a:p>
            <a:pPr algn="l"/>
            <a:r>
              <a:rPr lang="en-US" sz="2000" dirty="0" smtClean="0"/>
              <a:t>	             z = 4 + t		             z = 1 – 2t</a:t>
            </a:r>
          </a:p>
          <a:p>
            <a:pPr algn="l"/>
            <a:r>
              <a:rPr lang="en-US" sz="2000" b="1" u="sng" dirty="0" smtClean="0"/>
              <a:t>Distance Between a Plane and a Point Q not on the Plane:</a:t>
            </a:r>
          </a:p>
          <a:p>
            <a:pPr algn="l"/>
            <a:r>
              <a:rPr lang="en-US" sz="2000" dirty="0" smtClean="0"/>
              <a:t>Example:</a:t>
            </a:r>
          </a:p>
          <a:p>
            <a:pPr algn="l"/>
            <a:r>
              <a:rPr lang="en-US" sz="2000" dirty="0" smtClean="0"/>
              <a:t>	a.) Find the distance between Q(1,2,3) and 2x – y + z = 4</a:t>
            </a:r>
            <a:endParaRPr lang="en-US" sz="20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a:bodyPr>
          <a:lstStyle/>
          <a:p>
            <a:pPr>
              <a:buNone/>
            </a:pPr>
            <a:r>
              <a:rPr lang="en-US" sz="2000" b="1" u="sng" dirty="0" smtClean="0"/>
              <a:t>Perpendicular Planes:</a:t>
            </a:r>
          </a:p>
          <a:p>
            <a:pPr>
              <a:buNone/>
            </a:pPr>
            <a:r>
              <a:rPr lang="en-US" sz="2000" dirty="0" smtClean="0"/>
              <a:t>Example:</a:t>
            </a:r>
          </a:p>
          <a:p>
            <a:pPr>
              <a:buNone/>
            </a:pPr>
            <a:r>
              <a:rPr lang="en-US" sz="2000" dirty="0" smtClean="0"/>
              <a:t>	a.) Find the angle between two planes given by </a:t>
            </a:r>
            <a:br>
              <a:rPr lang="en-US" sz="2000" dirty="0" smtClean="0"/>
            </a:br>
            <a:r>
              <a:rPr lang="en-US" sz="2000" dirty="0" smtClean="0"/>
              <a:t>  3x + 2y –   z = 7 ; x -  4y + 2z = 0 and find parametric equations for their line of intersection. </a:t>
            </a:r>
          </a:p>
          <a:p>
            <a:pPr>
              <a:buNone/>
            </a:pPr>
            <a:r>
              <a:rPr lang="en-US" sz="2000" b="1" u="sng" dirty="0" smtClean="0"/>
              <a:t>Intersecting planes:</a:t>
            </a:r>
          </a:p>
          <a:p>
            <a:pPr>
              <a:buNone/>
            </a:pPr>
            <a:r>
              <a:rPr lang="en-US" sz="2000" dirty="0" smtClean="0"/>
              <a:t>Example:</a:t>
            </a:r>
          </a:p>
          <a:p>
            <a:pPr>
              <a:buNone/>
            </a:pPr>
            <a:r>
              <a:rPr lang="en-US" sz="2000" dirty="0" smtClean="0"/>
              <a:t>	a.) Find the line of intersection for the planes x + 3y + 4z = 0 and           x – 3y +2z = 0.</a:t>
            </a:r>
          </a:p>
          <a:p>
            <a:pPr>
              <a:buNone/>
            </a:pPr>
            <a:r>
              <a:rPr lang="en-US" sz="2000" dirty="0" smtClean="0"/>
              <a:t>	b.) Find intersection of planes given by x + y + z + 1 = 0 and x + 2y + 3z + 4 = 0.</a:t>
            </a:r>
          </a:p>
          <a:p>
            <a:pPr>
              <a:buNone/>
            </a:pPr>
            <a:r>
              <a:rPr lang="en-US" sz="2000" b="1" u="sng" dirty="0" smtClean="0"/>
              <a:t>Distance Between a Point and a Plane:</a:t>
            </a:r>
          </a:p>
          <a:p>
            <a:pPr>
              <a:buNone/>
            </a:pPr>
            <a:r>
              <a:rPr lang="en-US" sz="2000" dirty="0" smtClean="0"/>
              <a:t>Example:</a:t>
            </a:r>
          </a:p>
          <a:p>
            <a:pPr>
              <a:buNone/>
            </a:pPr>
            <a:r>
              <a:rPr lang="en-US" sz="2000" dirty="0" smtClean="0"/>
              <a:t>	a.) Find the distance between the point Q (3, 1, -5) to the plane 4x + 2y – z = 8.</a:t>
            </a:r>
          </a:p>
          <a:p>
            <a:pPr>
              <a:buNone/>
            </a:pPr>
            <a:r>
              <a:rPr lang="en-US" sz="2000" dirty="0" smtClean="0"/>
              <a:t>	b.) Find intersection of planes given by x + y + z + 1 = 0 and x + 2y + 3z + 4 = 0.</a:t>
            </a:r>
          </a:p>
          <a:p>
            <a:pPr>
              <a:buNone/>
            </a:pPr>
            <a:endParaRPr lang="en-US" sz="2000" dirty="0" smtClean="0"/>
          </a:p>
          <a:p>
            <a:pPr>
              <a:buNone/>
            </a:pP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1143000"/>
          </a:xfrm>
        </p:spPr>
        <p:txBody>
          <a:bodyPr>
            <a:normAutofit fontScale="90000"/>
          </a:bodyPr>
          <a:lstStyle/>
          <a:p>
            <a:r>
              <a:rPr lang="en-US" dirty="0" smtClean="0"/>
              <a:t>Vectors in Three Dimensional  Space</a:t>
            </a:r>
            <a:endParaRPr lang="en-US" dirty="0"/>
          </a:p>
        </p:txBody>
      </p:sp>
      <p:sp>
        <p:nvSpPr>
          <p:cNvPr id="3" name="Content Placeholder 2"/>
          <p:cNvSpPr>
            <a:spLocks noGrp="1"/>
          </p:cNvSpPr>
          <p:nvPr>
            <p:ph idx="1"/>
          </p:nvPr>
        </p:nvSpPr>
        <p:spPr/>
        <p:txBody>
          <a:bodyPr/>
          <a:lstStyle/>
          <a:p>
            <a:pPr marL="137160" indent="0">
              <a:buNone/>
            </a:pPr>
            <a:r>
              <a:rPr lang="en-US" dirty="0" smtClean="0"/>
              <a:t>Vector with Initial Point not at the Origin</a:t>
            </a:r>
          </a:p>
          <a:p>
            <a:pPr marL="137160" indent="0">
              <a:buNone/>
            </a:pPr>
            <a:r>
              <a:rPr lang="en-US" dirty="0" smtClean="0"/>
              <a:t>Theorem: If </a:t>
            </a:r>
            <a:r>
              <a:rPr lang="en-US" i="1" dirty="0" smtClean="0"/>
              <a:t>P</a:t>
            </a:r>
            <a:r>
              <a:rPr lang="en-US" i="1" baseline="-25000" dirty="0" smtClean="0"/>
              <a:t>1</a:t>
            </a:r>
            <a:r>
              <a:rPr lang="en-US" i="1" dirty="0" smtClean="0"/>
              <a:t> P</a:t>
            </a:r>
            <a:r>
              <a:rPr lang="en-US" i="1" baseline="-25000" dirty="0" smtClean="0"/>
              <a:t>2</a:t>
            </a:r>
            <a:r>
              <a:rPr lang="en-US" i="1" dirty="0" smtClean="0"/>
              <a:t> </a:t>
            </a:r>
            <a:r>
              <a:rPr lang="en-US" dirty="0" smtClean="0"/>
              <a:t>is a vector in 2-space with initial point </a:t>
            </a:r>
            <a:r>
              <a:rPr lang="en-US" i="1" dirty="0" smtClean="0"/>
              <a:t>P</a:t>
            </a:r>
            <a:r>
              <a:rPr lang="en-US" i="1" baseline="-25000" dirty="0" smtClean="0"/>
              <a:t>1</a:t>
            </a:r>
            <a:r>
              <a:rPr lang="en-US" i="1" dirty="0" smtClean="0"/>
              <a:t> (x</a:t>
            </a:r>
            <a:r>
              <a:rPr lang="en-US" i="1" baseline="-25000" dirty="0" smtClean="0"/>
              <a:t>1</a:t>
            </a:r>
            <a:r>
              <a:rPr lang="en-US" i="1" dirty="0" smtClean="0"/>
              <a:t> , y</a:t>
            </a:r>
            <a:r>
              <a:rPr lang="en-US" i="1" baseline="-25000" dirty="0" smtClean="0"/>
              <a:t>1</a:t>
            </a:r>
            <a:r>
              <a:rPr lang="en-US" i="1" dirty="0" smtClean="0"/>
              <a:t>) </a:t>
            </a:r>
            <a:r>
              <a:rPr lang="en-US" dirty="0" smtClean="0"/>
              <a:t>and terminal point </a:t>
            </a:r>
            <a:r>
              <a:rPr lang="en-US" i="1" dirty="0" smtClean="0"/>
              <a:t>P</a:t>
            </a:r>
            <a:r>
              <a:rPr lang="en-US" i="1" baseline="-25000" dirty="0" smtClean="0"/>
              <a:t>2</a:t>
            </a:r>
            <a:r>
              <a:rPr lang="en-US" i="1" dirty="0" smtClean="0"/>
              <a:t> (x</a:t>
            </a:r>
            <a:r>
              <a:rPr lang="en-US" i="1" baseline="-25000" dirty="0" smtClean="0"/>
              <a:t>2</a:t>
            </a:r>
            <a:r>
              <a:rPr lang="en-US" i="1" dirty="0" smtClean="0"/>
              <a:t> , y</a:t>
            </a:r>
            <a:r>
              <a:rPr lang="en-US" i="1" baseline="-25000" dirty="0" smtClean="0"/>
              <a:t>2</a:t>
            </a:r>
            <a:r>
              <a:rPr lang="en-US" i="1" dirty="0" smtClean="0"/>
              <a:t> )</a:t>
            </a:r>
            <a:r>
              <a:rPr lang="en-US" dirty="0" smtClean="0"/>
              <a:t>, then</a:t>
            </a:r>
          </a:p>
          <a:p>
            <a:pPr marL="137160" indent="0">
              <a:buNone/>
            </a:pPr>
            <a:r>
              <a:rPr lang="en-US" dirty="0"/>
              <a:t>	</a:t>
            </a:r>
            <a:r>
              <a:rPr lang="en-US" dirty="0" smtClean="0"/>
              <a:t>	</a:t>
            </a:r>
            <a:r>
              <a:rPr lang="en-US" i="1" dirty="0" smtClean="0"/>
              <a:t>P</a:t>
            </a:r>
            <a:r>
              <a:rPr lang="en-US" i="1" baseline="-25000" dirty="0" smtClean="0"/>
              <a:t>1</a:t>
            </a:r>
            <a:r>
              <a:rPr lang="en-US" i="1" dirty="0" smtClean="0"/>
              <a:t> P</a:t>
            </a:r>
            <a:r>
              <a:rPr lang="en-US" i="1" baseline="-25000" dirty="0" smtClean="0"/>
              <a:t>2</a:t>
            </a:r>
            <a:r>
              <a:rPr lang="en-US" i="1" dirty="0" smtClean="0"/>
              <a:t> = &lt;x</a:t>
            </a:r>
            <a:r>
              <a:rPr lang="en-US" i="1" baseline="-25000" dirty="0" smtClean="0"/>
              <a:t>2</a:t>
            </a:r>
            <a:r>
              <a:rPr lang="en-US" i="1" dirty="0" smtClean="0"/>
              <a:t> – x</a:t>
            </a:r>
            <a:r>
              <a:rPr lang="en-US" i="1" baseline="-25000" dirty="0" smtClean="0"/>
              <a:t>1</a:t>
            </a:r>
            <a:r>
              <a:rPr lang="en-US" i="1" dirty="0" smtClean="0"/>
              <a:t> , y</a:t>
            </a:r>
            <a:r>
              <a:rPr lang="en-US" i="1" baseline="-25000" dirty="0" smtClean="0"/>
              <a:t>2</a:t>
            </a:r>
            <a:r>
              <a:rPr lang="en-US" i="1" dirty="0" smtClean="0"/>
              <a:t> – y</a:t>
            </a:r>
            <a:r>
              <a:rPr lang="en-US" i="1" baseline="-25000" dirty="0" smtClean="0"/>
              <a:t>1</a:t>
            </a:r>
            <a:r>
              <a:rPr lang="en-US" i="1" dirty="0" smtClean="0"/>
              <a:t>&gt;</a:t>
            </a:r>
          </a:p>
          <a:p>
            <a:pPr marL="137160" indent="0">
              <a:buNone/>
            </a:pPr>
            <a:r>
              <a:rPr lang="en-US" dirty="0" smtClean="0"/>
              <a:t>Similarly, if </a:t>
            </a:r>
            <a:r>
              <a:rPr lang="en-US" i="1" dirty="0" smtClean="0"/>
              <a:t>P</a:t>
            </a:r>
            <a:r>
              <a:rPr lang="en-US" i="1" baseline="-25000" dirty="0" smtClean="0"/>
              <a:t>1</a:t>
            </a:r>
            <a:r>
              <a:rPr lang="en-US" i="1" dirty="0" smtClean="0"/>
              <a:t> P</a:t>
            </a:r>
            <a:r>
              <a:rPr lang="en-US" i="1" baseline="-25000" dirty="0" smtClean="0"/>
              <a:t>2</a:t>
            </a:r>
            <a:r>
              <a:rPr lang="en-US" i="1" dirty="0" smtClean="0"/>
              <a:t> </a:t>
            </a:r>
            <a:r>
              <a:rPr lang="en-US" dirty="0" smtClean="0"/>
              <a:t>is a vector in 3-space with initial  point </a:t>
            </a:r>
            <a:r>
              <a:rPr lang="en-US" i="1" dirty="0" smtClean="0"/>
              <a:t>P</a:t>
            </a:r>
            <a:r>
              <a:rPr lang="en-US" i="1" baseline="-25000" dirty="0" smtClean="0"/>
              <a:t>1</a:t>
            </a:r>
            <a:r>
              <a:rPr lang="en-US" i="1" dirty="0" smtClean="0"/>
              <a:t> (x</a:t>
            </a:r>
            <a:r>
              <a:rPr lang="en-US" i="1" baseline="-25000" dirty="0" smtClean="0"/>
              <a:t>1</a:t>
            </a:r>
            <a:r>
              <a:rPr lang="en-US" i="1" dirty="0" smtClean="0"/>
              <a:t> , y</a:t>
            </a:r>
            <a:r>
              <a:rPr lang="en-US" i="1" baseline="-25000" dirty="0" smtClean="0"/>
              <a:t>1</a:t>
            </a:r>
            <a:r>
              <a:rPr lang="en-US" i="1" dirty="0" smtClean="0"/>
              <a:t>,  z</a:t>
            </a:r>
            <a:r>
              <a:rPr lang="en-US" i="1" baseline="-25000" dirty="0" smtClean="0"/>
              <a:t>1</a:t>
            </a:r>
            <a:r>
              <a:rPr lang="en-US" i="1" dirty="0" smtClean="0"/>
              <a:t> )</a:t>
            </a:r>
            <a:r>
              <a:rPr lang="en-US" dirty="0" smtClean="0"/>
              <a:t> and terminal point  </a:t>
            </a:r>
            <a:r>
              <a:rPr lang="en-US" i="1" dirty="0" smtClean="0"/>
              <a:t>P</a:t>
            </a:r>
            <a:r>
              <a:rPr lang="en-US" i="1" baseline="-25000" dirty="0" smtClean="0"/>
              <a:t>2</a:t>
            </a:r>
            <a:r>
              <a:rPr lang="en-US" i="1" dirty="0" smtClean="0"/>
              <a:t> (x</a:t>
            </a:r>
            <a:r>
              <a:rPr lang="en-US" i="1" baseline="-25000" dirty="0" smtClean="0"/>
              <a:t>2</a:t>
            </a:r>
            <a:r>
              <a:rPr lang="en-US" i="1" dirty="0" smtClean="0"/>
              <a:t> , y</a:t>
            </a:r>
            <a:r>
              <a:rPr lang="en-US" i="1" baseline="-25000" dirty="0" smtClean="0"/>
              <a:t>2</a:t>
            </a:r>
            <a:r>
              <a:rPr lang="en-US" i="1" dirty="0" smtClean="0"/>
              <a:t> , z</a:t>
            </a:r>
            <a:r>
              <a:rPr lang="en-US" i="1" baseline="-25000" dirty="0" smtClean="0"/>
              <a:t>2</a:t>
            </a:r>
            <a:r>
              <a:rPr lang="en-US" i="1" dirty="0" smtClean="0"/>
              <a:t> )</a:t>
            </a:r>
            <a:r>
              <a:rPr lang="en-US" dirty="0" smtClean="0"/>
              <a:t>, then</a:t>
            </a:r>
          </a:p>
          <a:p>
            <a:pPr marL="137160" indent="0">
              <a:buNone/>
            </a:pPr>
            <a:r>
              <a:rPr lang="en-US" dirty="0"/>
              <a:t>	</a:t>
            </a:r>
            <a:r>
              <a:rPr lang="en-US" dirty="0" smtClean="0"/>
              <a:t>	</a:t>
            </a:r>
            <a:r>
              <a:rPr lang="en-US" i="1" dirty="0" smtClean="0"/>
              <a:t>P</a:t>
            </a:r>
            <a:r>
              <a:rPr lang="en-US" i="1" baseline="-25000" dirty="0" smtClean="0"/>
              <a:t>1</a:t>
            </a:r>
            <a:r>
              <a:rPr lang="en-US" i="1" dirty="0" smtClean="0"/>
              <a:t> P</a:t>
            </a:r>
            <a:r>
              <a:rPr lang="en-US" i="1" baseline="-25000" dirty="0" smtClean="0"/>
              <a:t>2</a:t>
            </a:r>
            <a:r>
              <a:rPr lang="en-US" i="1" dirty="0" smtClean="0"/>
              <a:t> = &lt; x</a:t>
            </a:r>
            <a:r>
              <a:rPr lang="en-US" i="1" baseline="-25000" dirty="0" smtClean="0"/>
              <a:t>2</a:t>
            </a:r>
            <a:r>
              <a:rPr lang="en-US" i="1" dirty="0" smtClean="0"/>
              <a:t>– x</a:t>
            </a:r>
            <a:r>
              <a:rPr lang="en-US" i="1" baseline="-25000" dirty="0" smtClean="0"/>
              <a:t>1</a:t>
            </a:r>
            <a:r>
              <a:rPr lang="en-US" i="1" dirty="0" smtClean="0"/>
              <a:t> , y</a:t>
            </a:r>
            <a:r>
              <a:rPr lang="en-US" i="1" baseline="-25000" dirty="0" smtClean="0"/>
              <a:t>2</a:t>
            </a:r>
            <a:r>
              <a:rPr lang="en-US" i="1" dirty="0" smtClean="0"/>
              <a:t> – y</a:t>
            </a:r>
            <a:r>
              <a:rPr lang="en-US" i="1" baseline="-25000" dirty="0" smtClean="0"/>
              <a:t>1</a:t>
            </a:r>
            <a:r>
              <a:rPr lang="en-US" i="1" dirty="0" smtClean="0"/>
              <a:t> , z</a:t>
            </a:r>
            <a:r>
              <a:rPr lang="en-US" i="1" baseline="-25000" dirty="0" smtClean="0"/>
              <a:t>2</a:t>
            </a:r>
            <a:r>
              <a:rPr lang="en-US" i="1" dirty="0" smtClean="0"/>
              <a:t> -  z</a:t>
            </a:r>
            <a:r>
              <a:rPr lang="en-US" i="1" baseline="-25000" dirty="0" smtClean="0"/>
              <a:t>1</a:t>
            </a:r>
            <a:r>
              <a:rPr lang="en-US" i="1" dirty="0" smtClean="0"/>
              <a:t>&gt;</a:t>
            </a:r>
            <a:endParaRPr lang="en-US" i="1" dirty="0"/>
          </a:p>
        </p:txBody>
      </p:sp>
    </p:spTree>
    <p:extLst>
      <p:ext uri="{BB962C8B-B14F-4D97-AF65-F5344CB8AC3E}">
        <p14:creationId xmlns:p14="http://schemas.microsoft.com/office/powerpoint/2010/main" val="178848318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
            <a:ext cx="7772400" cy="1470025"/>
          </a:xfrm>
        </p:spPr>
        <p:txBody>
          <a:bodyPr>
            <a:normAutofit/>
          </a:bodyPr>
          <a:lstStyle/>
          <a:p>
            <a:r>
              <a:rPr lang="en-PH" sz="2000" b="1" i="1" u="sng" dirty="0" smtClean="0">
                <a:latin typeface="Arial" pitchFamily="34" charset="0"/>
                <a:cs typeface="Arial" pitchFamily="34" charset="0"/>
              </a:rPr>
              <a:t>PLANES IN 3-SPACE</a:t>
            </a:r>
            <a:endParaRPr lang="en-PH" sz="2000" b="1" i="1" u="sng" dirty="0">
              <a:latin typeface="Arial" pitchFamily="34" charset="0"/>
              <a:cs typeface="Arial" pitchFamily="34" charset="0"/>
            </a:endParaRPr>
          </a:p>
        </p:txBody>
      </p:sp>
      <p:sp>
        <p:nvSpPr>
          <p:cNvPr id="3" name="Subtitle 2"/>
          <p:cNvSpPr>
            <a:spLocks noGrp="1"/>
          </p:cNvSpPr>
          <p:nvPr>
            <p:ph type="subTitle" idx="1"/>
          </p:nvPr>
        </p:nvSpPr>
        <p:spPr>
          <a:xfrm>
            <a:off x="228600" y="1600200"/>
            <a:ext cx="8534400" cy="5257800"/>
          </a:xfrm>
        </p:spPr>
        <p:txBody>
          <a:bodyPr numCol="2">
            <a:normAutofit fontScale="47500" lnSpcReduction="20000"/>
          </a:bodyPr>
          <a:lstStyle/>
          <a:p>
            <a:pPr algn="l"/>
            <a:r>
              <a:rPr lang="en-PH" sz="3000" b="1" u="sng" dirty="0">
                <a:solidFill>
                  <a:schemeClr val="tx1"/>
                </a:solidFill>
                <a:latin typeface="Arial" pitchFamily="34" charset="0"/>
                <a:cs typeface="Arial" pitchFamily="34" charset="0"/>
              </a:rPr>
              <a:t>Find the equation of the plane through the point (2, 4,1) with</a:t>
            </a:r>
          </a:p>
          <a:p>
            <a:pPr algn="l"/>
            <a:r>
              <a:rPr lang="en-PH" sz="3000" b="1" u="sng" dirty="0">
                <a:solidFill>
                  <a:schemeClr val="tx1"/>
                </a:solidFill>
                <a:latin typeface="Arial" pitchFamily="34" charset="0"/>
                <a:cs typeface="Arial" pitchFamily="34" charset="0"/>
              </a:rPr>
              <a:t>normal vector n = &lt;2,3,4&gt;.</a:t>
            </a:r>
          </a:p>
          <a:p>
            <a:pPr algn="l"/>
            <a:r>
              <a:rPr lang="en-PH" sz="3000" dirty="0">
                <a:solidFill>
                  <a:schemeClr val="tx1"/>
                </a:solidFill>
                <a:latin typeface="Arial" pitchFamily="34" charset="0"/>
                <a:cs typeface="Arial" pitchFamily="34" charset="0"/>
              </a:rPr>
              <a:t> </a:t>
            </a:r>
          </a:p>
          <a:p>
            <a:pPr algn="l"/>
            <a:r>
              <a:rPr lang="en-PH" sz="3000" dirty="0" smtClean="0">
                <a:solidFill>
                  <a:schemeClr val="tx1"/>
                </a:solidFill>
                <a:latin typeface="Arial" pitchFamily="34" charset="0"/>
                <a:cs typeface="Arial" pitchFamily="34" charset="0"/>
              </a:rPr>
              <a:t>	</a:t>
            </a:r>
            <a:r>
              <a:rPr lang="en-PH" sz="3000" dirty="0" err="1" smtClean="0">
                <a:solidFill>
                  <a:schemeClr val="tx1"/>
                </a:solidFill>
                <a:latin typeface="Arial" pitchFamily="34" charset="0"/>
                <a:cs typeface="Arial" pitchFamily="34" charset="0"/>
              </a:rPr>
              <a:t>ans</a:t>
            </a:r>
            <a:r>
              <a:rPr lang="en-PH" sz="3000" dirty="0" smtClean="0">
                <a:solidFill>
                  <a:schemeClr val="tx1"/>
                </a:solidFill>
                <a:latin typeface="Arial" pitchFamily="34" charset="0"/>
                <a:cs typeface="Arial" pitchFamily="34" charset="0"/>
              </a:rPr>
              <a:t>: 2x </a:t>
            </a:r>
            <a:r>
              <a:rPr lang="en-PH" sz="3000" dirty="0">
                <a:solidFill>
                  <a:schemeClr val="tx1"/>
                </a:solidFill>
                <a:latin typeface="Arial" pitchFamily="34" charset="0"/>
                <a:cs typeface="Arial" pitchFamily="34" charset="0"/>
              </a:rPr>
              <a:t>+ 3y + 4z = 12</a:t>
            </a:r>
          </a:p>
          <a:p>
            <a:pPr algn="l"/>
            <a:r>
              <a:rPr lang="en-PH" sz="3000" dirty="0">
                <a:solidFill>
                  <a:schemeClr val="tx1"/>
                </a:solidFill>
                <a:latin typeface="Arial" pitchFamily="34" charset="0"/>
                <a:cs typeface="Arial" pitchFamily="34" charset="0"/>
              </a:rPr>
              <a:t> </a:t>
            </a:r>
          </a:p>
          <a:p>
            <a:pPr algn="l"/>
            <a:r>
              <a:rPr lang="en-PH" sz="3000" b="1" u="sng" dirty="0">
                <a:solidFill>
                  <a:schemeClr val="tx1"/>
                </a:solidFill>
                <a:latin typeface="Arial" pitchFamily="34" charset="0"/>
                <a:cs typeface="Arial" pitchFamily="34" charset="0"/>
              </a:rPr>
              <a:t>Find the equation of the plane containing the </a:t>
            </a:r>
            <a:r>
              <a:rPr lang="en-PH" sz="3000" b="1" u="sng" dirty="0" smtClean="0">
                <a:solidFill>
                  <a:schemeClr val="tx1"/>
                </a:solidFill>
                <a:latin typeface="Arial" pitchFamily="34" charset="0"/>
                <a:cs typeface="Arial" pitchFamily="34" charset="0"/>
              </a:rPr>
              <a:t>points P </a:t>
            </a:r>
            <a:r>
              <a:rPr lang="en-PH" sz="3000" b="1" u="sng" dirty="0">
                <a:solidFill>
                  <a:schemeClr val="tx1"/>
                </a:solidFill>
                <a:latin typeface="Arial" pitchFamily="34" charset="0"/>
                <a:cs typeface="Arial" pitchFamily="34" charset="0"/>
              </a:rPr>
              <a:t>= (1, 3, 2),  </a:t>
            </a:r>
            <a:r>
              <a:rPr lang="en-PH" sz="3000" b="1" u="sng" dirty="0" smtClean="0">
                <a:solidFill>
                  <a:schemeClr val="tx1"/>
                </a:solidFill>
                <a:latin typeface="Arial" pitchFamily="34" charset="0"/>
                <a:cs typeface="Arial" pitchFamily="34" charset="0"/>
              </a:rPr>
              <a:t>Q </a:t>
            </a:r>
            <a:r>
              <a:rPr lang="en-PH" sz="3000" b="1" u="sng" dirty="0">
                <a:solidFill>
                  <a:schemeClr val="tx1"/>
                </a:solidFill>
                <a:latin typeface="Arial" pitchFamily="34" charset="0"/>
                <a:cs typeface="Arial" pitchFamily="34" charset="0"/>
              </a:rPr>
              <a:t>= (3,1,6), and R = (5, 2, 0</a:t>
            </a:r>
            <a:r>
              <a:rPr lang="en-PH" sz="3000" b="1" u="sng" dirty="0" smtClean="0">
                <a:solidFill>
                  <a:schemeClr val="tx1"/>
                </a:solidFill>
                <a:latin typeface="Arial" pitchFamily="34" charset="0"/>
                <a:cs typeface="Arial" pitchFamily="34" charset="0"/>
              </a:rPr>
              <a:t>).</a:t>
            </a:r>
            <a:r>
              <a:rPr lang="en-PH" sz="3000" dirty="0">
                <a:solidFill>
                  <a:schemeClr val="tx1"/>
                </a:solidFill>
                <a:latin typeface="Arial" pitchFamily="34" charset="0"/>
                <a:cs typeface="Arial" pitchFamily="34" charset="0"/>
              </a:rPr>
              <a:t> </a:t>
            </a:r>
          </a:p>
          <a:p>
            <a:pPr algn="l"/>
            <a:r>
              <a:rPr lang="en-PH" sz="3000" dirty="0">
                <a:solidFill>
                  <a:schemeClr val="tx1"/>
                </a:solidFill>
                <a:latin typeface="Arial" pitchFamily="34" charset="0"/>
                <a:cs typeface="Arial" pitchFamily="34" charset="0"/>
              </a:rPr>
              <a:t>First we must find a vector orthogonal to the plane containing</a:t>
            </a:r>
          </a:p>
          <a:p>
            <a:pPr algn="l"/>
            <a:r>
              <a:rPr lang="en-PH" sz="3000" dirty="0">
                <a:solidFill>
                  <a:schemeClr val="tx1"/>
                </a:solidFill>
                <a:latin typeface="Arial" pitchFamily="34" charset="0"/>
                <a:cs typeface="Arial" pitchFamily="34" charset="0"/>
              </a:rPr>
              <a:t>the three points.</a:t>
            </a:r>
          </a:p>
          <a:p>
            <a:pPr algn="l"/>
            <a:r>
              <a:rPr lang="en-PH" sz="3000" dirty="0">
                <a:solidFill>
                  <a:schemeClr val="tx1"/>
                </a:solidFill>
                <a:latin typeface="Arial" pitchFamily="34" charset="0"/>
                <a:cs typeface="Arial" pitchFamily="34" charset="0"/>
              </a:rPr>
              <a:t>Let </a:t>
            </a:r>
            <a:r>
              <a:rPr lang="en-PH" sz="3000" b="1" dirty="0">
                <a:solidFill>
                  <a:schemeClr val="tx1"/>
                </a:solidFill>
                <a:latin typeface="Arial" pitchFamily="34" charset="0"/>
                <a:cs typeface="Arial" pitchFamily="34" charset="0"/>
              </a:rPr>
              <a:t>a </a:t>
            </a:r>
            <a:r>
              <a:rPr lang="en-PH" sz="3000" dirty="0">
                <a:solidFill>
                  <a:schemeClr val="tx1"/>
                </a:solidFill>
                <a:latin typeface="Arial" pitchFamily="34" charset="0"/>
                <a:cs typeface="Arial" pitchFamily="34" charset="0"/>
              </a:rPr>
              <a:t>=PQ = &lt;2, 4, 4&gt; and </a:t>
            </a:r>
          </a:p>
          <a:p>
            <a:pPr algn="l"/>
            <a:r>
              <a:rPr lang="en-PH" sz="3000" dirty="0">
                <a:solidFill>
                  <a:schemeClr val="tx1"/>
                </a:solidFill>
                <a:latin typeface="Arial" pitchFamily="34" charset="0"/>
                <a:cs typeface="Arial" pitchFamily="34" charset="0"/>
              </a:rPr>
              <a:t>let </a:t>
            </a:r>
            <a:r>
              <a:rPr lang="en-PH" sz="3000" b="1" dirty="0">
                <a:solidFill>
                  <a:schemeClr val="tx1"/>
                </a:solidFill>
                <a:latin typeface="Arial" pitchFamily="34" charset="0"/>
                <a:cs typeface="Arial" pitchFamily="34" charset="0"/>
              </a:rPr>
              <a:t>b </a:t>
            </a:r>
            <a:r>
              <a:rPr lang="en-PH" sz="3000" dirty="0">
                <a:solidFill>
                  <a:schemeClr val="tx1"/>
                </a:solidFill>
                <a:latin typeface="Arial" pitchFamily="34" charset="0"/>
                <a:cs typeface="Arial" pitchFamily="34" charset="0"/>
              </a:rPr>
              <a:t>=PR = &lt;4,1,2&gt;, then</a:t>
            </a:r>
          </a:p>
          <a:p>
            <a:pPr algn="l"/>
            <a:r>
              <a:rPr lang="en-PH" sz="3000" dirty="0">
                <a:solidFill>
                  <a:schemeClr val="tx1"/>
                </a:solidFill>
                <a:latin typeface="Arial" pitchFamily="34" charset="0"/>
                <a:cs typeface="Arial" pitchFamily="34" charset="0"/>
              </a:rPr>
              <a:t>using the cross product we have a vector perpendicular to </a:t>
            </a:r>
            <a:r>
              <a:rPr lang="en-PH" sz="3000" dirty="0" err="1" smtClean="0">
                <a:solidFill>
                  <a:schemeClr val="tx1"/>
                </a:solidFill>
                <a:latin typeface="Arial" pitchFamily="34" charset="0"/>
                <a:cs typeface="Arial" pitchFamily="34" charset="0"/>
              </a:rPr>
              <a:t>theplane</a:t>
            </a:r>
            <a:r>
              <a:rPr lang="en-PH" sz="3000" dirty="0">
                <a:solidFill>
                  <a:schemeClr val="tx1"/>
                </a:solidFill>
                <a:latin typeface="Arial" pitchFamily="34" charset="0"/>
                <a:cs typeface="Arial" pitchFamily="34" charset="0"/>
              </a:rPr>
              <a:t>.</a:t>
            </a:r>
          </a:p>
          <a:p>
            <a:pPr algn="l"/>
            <a:r>
              <a:rPr lang="en-PH" sz="3000" b="1" dirty="0">
                <a:solidFill>
                  <a:schemeClr val="tx1"/>
                </a:solidFill>
                <a:latin typeface="Arial" pitchFamily="34" charset="0"/>
                <a:cs typeface="Arial" pitchFamily="34" charset="0"/>
              </a:rPr>
              <a:t>n </a:t>
            </a:r>
            <a:r>
              <a:rPr lang="en-PH" sz="3000" dirty="0">
                <a:solidFill>
                  <a:schemeClr val="tx1"/>
                </a:solidFill>
                <a:latin typeface="Arial" pitchFamily="34" charset="0"/>
                <a:cs typeface="Arial" pitchFamily="34" charset="0"/>
              </a:rPr>
              <a:t>= </a:t>
            </a:r>
            <a:r>
              <a:rPr lang="en-PH" sz="3000" b="1" dirty="0">
                <a:solidFill>
                  <a:schemeClr val="tx1"/>
                </a:solidFill>
                <a:latin typeface="Arial" pitchFamily="34" charset="0"/>
                <a:cs typeface="Arial" pitchFamily="34" charset="0"/>
              </a:rPr>
              <a:t>a </a:t>
            </a:r>
            <a:r>
              <a:rPr lang="en-PH" sz="3000" dirty="0">
                <a:solidFill>
                  <a:schemeClr val="tx1"/>
                </a:solidFill>
                <a:latin typeface="Arial" pitchFamily="34" charset="0"/>
                <a:cs typeface="Arial" pitchFamily="34" charset="0"/>
              </a:rPr>
              <a:t>x </a:t>
            </a:r>
            <a:r>
              <a:rPr lang="en-PH" sz="3000" b="1" dirty="0">
                <a:solidFill>
                  <a:schemeClr val="tx1"/>
                </a:solidFill>
                <a:latin typeface="Arial" pitchFamily="34" charset="0"/>
                <a:cs typeface="Arial" pitchFamily="34" charset="0"/>
              </a:rPr>
              <a:t>b </a:t>
            </a:r>
            <a:r>
              <a:rPr lang="en-PH" sz="3000" dirty="0">
                <a:solidFill>
                  <a:schemeClr val="tx1"/>
                </a:solidFill>
                <a:latin typeface="Arial" pitchFamily="34" charset="0"/>
                <a:cs typeface="Arial" pitchFamily="34" charset="0"/>
              </a:rPr>
              <a:t>= &lt;12, 20, 14&gt;</a:t>
            </a:r>
          </a:p>
          <a:p>
            <a:pPr algn="l"/>
            <a:r>
              <a:rPr lang="en-PH" sz="3000" dirty="0">
                <a:solidFill>
                  <a:schemeClr val="tx1"/>
                </a:solidFill>
                <a:latin typeface="Arial" pitchFamily="34" charset="0"/>
                <a:cs typeface="Arial" pitchFamily="34" charset="0"/>
              </a:rPr>
              <a:t>The equation of the plane is</a:t>
            </a:r>
          </a:p>
          <a:p>
            <a:pPr algn="l"/>
            <a:r>
              <a:rPr lang="en-PH" sz="3000" dirty="0">
                <a:solidFill>
                  <a:schemeClr val="tx1"/>
                </a:solidFill>
                <a:latin typeface="Arial" pitchFamily="34" charset="0"/>
                <a:cs typeface="Arial" pitchFamily="34" charset="0"/>
              </a:rPr>
              <a:t>&lt;x – 1, y – 3, z – 2&gt; * &lt;12, 20, 14&gt; = </a:t>
            </a:r>
            <a:r>
              <a:rPr lang="en-PH" sz="3000" dirty="0" smtClean="0">
                <a:solidFill>
                  <a:schemeClr val="tx1"/>
                </a:solidFill>
                <a:latin typeface="Arial" pitchFamily="34" charset="0"/>
                <a:cs typeface="Arial" pitchFamily="34" charset="0"/>
              </a:rPr>
              <a:t>0</a:t>
            </a:r>
          </a:p>
          <a:p>
            <a:pPr algn="l"/>
            <a:endParaRPr lang="en-PH" sz="3000" dirty="0">
              <a:solidFill>
                <a:schemeClr val="tx1"/>
              </a:solidFill>
              <a:latin typeface="Arial" pitchFamily="34" charset="0"/>
              <a:cs typeface="Arial" pitchFamily="34" charset="0"/>
            </a:endParaRPr>
          </a:p>
          <a:p>
            <a:pPr algn="l"/>
            <a:r>
              <a:rPr lang="en-PH" sz="3000" dirty="0" smtClean="0">
                <a:solidFill>
                  <a:schemeClr val="tx1"/>
                </a:solidFill>
                <a:latin typeface="Arial" pitchFamily="34" charset="0"/>
                <a:cs typeface="Arial" pitchFamily="34" charset="0"/>
              </a:rPr>
              <a:t>	</a:t>
            </a:r>
            <a:r>
              <a:rPr lang="en-PH" sz="3000" dirty="0" err="1" smtClean="0">
                <a:solidFill>
                  <a:schemeClr val="tx1"/>
                </a:solidFill>
                <a:latin typeface="Arial" pitchFamily="34" charset="0"/>
                <a:cs typeface="Arial" pitchFamily="34" charset="0"/>
              </a:rPr>
              <a:t>ans</a:t>
            </a:r>
            <a:r>
              <a:rPr lang="en-PH" sz="3000" dirty="0" smtClean="0">
                <a:solidFill>
                  <a:schemeClr val="tx1"/>
                </a:solidFill>
                <a:latin typeface="Arial" pitchFamily="34" charset="0"/>
                <a:cs typeface="Arial" pitchFamily="34" charset="0"/>
              </a:rPr>
              <a:t>: 6x </a:t>
            </a:r>
            <a:r>
              <a:rPr lang="en-PH" sz="3000" dirty="0">
                <a:solidFill>
                  <a:schemeClr val="tx1"/>
                </a:solidFill>
                <a:latin typeface="Arial" pitchFamily="34" charset="0"/>
                <a:cs typeface="Arial" pitchFamily="34" charset="0"/>
              </a:rPr>
              <a:t>+ 10y + 7z = </a:t>
            </a:r>
            <a:r>
              <a:rPr lang="en-PH" sz="3000" dirty="0" smtClean="0">
                <a:solidFill>
                  <a:schemeClr val="tx1"/>
                </a:solidFill>
                <a:latin typeface="Arial" pitchFamily="34" charset="0"/>
                <a:cs typeface="Arial" pitchFamily="34" charset="0"/>
              </a:rPr>
              <a:t>50</a:t>
            </a:r>
          </a:p>
          <a:p>
            <a:pPr algn="l"/>
            <a:endParaRPr lang="en-PH" sz="3000" dirty="0">
              <a:solidFill>
                <a:schemeClr val="tx1"/>
              </a:solidFill>
              <a:latin typeface="Arial" pitchFamily="34" charset="0"/>
              <a:cs typeface="Arial" pitchFamily="34" charset="0"/>
            </a:endParaRPr>
          </a:p>
          <a:p>
            <a:pPr algn="l"/>
            <a:r>
              <a:rPr lang="en-PH" sz="3000" b="1" u="sng" dirty="0">
                <a:solidFill>
                  <a:schemeClr val="tx1"/>
                </a:solidFill>
                <a:latin typeface="Arial" pitchFamily="34" charset="0"/>
                <a:cs typeface="Arial" pitchFamily="34" charset="0"/>
              </a:rPr>
              <a:t>Find the distance from(1,-2.3); </a:t>
            </a:r>
            <a:r>
              <a:rPr lang="en-PH" sz="3000" b="1" u="sng" dirty="0" smtClean="0">
                <a:solidFill>
                  <a:schemeClr val="tx1"/>
                </a:solidFill>
                <a:latin typeface="Arial" pitchFamily="34" charset="0"/>
                <a:cs typeface="Arial" pitchFamily="34" charset="0"/>
              </a:rPr>
              <a:t>2x-2y+z=4</a:t>
            </a:r>
          </a:p>
          <a:p>
            <a:pPr algn="l"/>
            <a:endParaRPr lang="en-PH" sz="3000" dirty="0">
              <a:solidFill>
                <a:schemeClr val="tx1"/>
              </a:solidFill>
              <a:latin typeface="Arial" pitchFamily="34" charset="0"/>
              <a:cs typeface="Arial" pitchFamily="34" charset="0"/>
            </a:endParaRPr>
          </a:p>
          <a:p>
            <a:pPr algn="l"/>
            <a:r>
              <a:rPr lang="en-PH" sz="3000" dirty="0" smtClean="0">
                <a:solidFill>
                  <a:schemeClr val="tx1"/>
                </a:solidFill>
                <a:latin typeface="Arial" pitchFamily="34" charset="0"/>
                <a:cs typeface="Arial" pitchFamily="34" charset="0"/>
              </a:rPr>
              <a:t>	Ans:5/3</a:t>
            </a:r>
          </a:p>
          <a:p>
            <a:pPr algn="l"/>
            <a:endParaRPr lang="en-PH" sz="3000" dirty="0">
              <a:solidFill>
                <a:schemeClr val="tx1"/>
              </a:solidFill>
              <a:latin typeface="Arial" pitchFamily="34" charset="0"/>
              <a:cs typeface="Arial" pitchFamily="34" charset="0"/>
            </a:endParaRPr>
          </a:p>
          <a:p>
            <a:pPr algn="l"/>
            <a:r>
              <a:rPr lang="en-PH" sz="3000" b="1" u="sng" dirty="0" smtClean="0">
                <a:solidFill>
                  <a:schemeClr val="tx1"/>
                </a:solidFill>
                <a:latin typeface="Arial" pitchFamily="34" charset="0"/>
                <a:cs typeface="Arial" pitchFamily="34" charset="0"/>
              </a:rPr>
              <a:t>Find </a:t>
            </a:r>
            <a:r>
              <a:rPr lang="en-PH" sz="3000" b="1" u="sng" dirty="0">
                <a:solidFill>
                  <a:schemeClr val="tx1"/>
                </a:solidFill>
                <a:latin typeface="Arial" pitchFamily="34" charset="0"/>
                <a:cs typeface="Arial" pitchFamily="34" charset="0"/>
              </a:rPr>
              <a:t>the distance between the given parallel planes:</a:t>
            </a:r>
          </a:p>
          <a:p>
            <a:pPr algn="l"/>
            <a:r>
              <a:rPr lang="en-PH" sz="3000" b="1" u="sng" dirty="0">
                <a:solidFill>
                  <a:schemeClr val="tx1"/>
                </a:solidFill>
                <a:latin typeface="Arial" pitchFamily="34" charset="0"/>
                <a:cs typeface="Arial" pitchFamily="34" charset="0"/>
              </a:rPr>
              <a:t>-2x+y+z=0</a:t>
            </a:r>
          </a:p>
          <a:p>
            <a:pPr algn="l"/>
            <a:r>
              <a:rPr lang="en-PH" sz="3000" b="1" u="sng" dirty="0" smtClean="0">
                <a:solidFill>
                  <a:schemeClr val="tx1"/>
                </a:solidFill>
                <a:latin typeface="Arial" pitchFamily="34" charset="0"/>
                <a:cs typeface="Arial" pitchFamily="34" charset="0"/>
              </a:rPr>
              <a:t>6x-3y-3z-5=0</a:t>
            </a:r>
          </a:p>
          <a:p>
            <a:pPr algn="l"/>
            <a:endParaRPr lang="en-PH" sz="3000" b="1" u="sng" dirty="0">
              <a:solidFill>
                <a:schemeClr val="tx1"/>
              </a:solidFill>
              <a:latin typeface="Arial" pitchFamily="34" charset="0"/>
              <a:cs typeface="Arial" pitchFamily="34" charset="0"/>
            </a:endParaRPr>
          </a:p>
          <a:p>
            <a:pPr algn="l"/>
            <a:r>
              <a:rPr lang="en-PH" sz="3000" dirty="0" smtClean="0">
                <a:solidFill>
                  <a:schemeClr val="tx1"/>
                </a:solidFill>
                <a:latin typeface="Arial" pitchFamily="34" charset="0"/>
                <a:cs typeface="Arial" pitchFamily="34" charset="0"/>
              </a:rPr>
              <a:t>	Ans:5</a:t>
            </a:r>
            <a:r>
              <a:rPr lang="en-PH" sz="3000" dirty="0">
                <a:solidFill>
                  <a:schemeClr val="tx1"/>
                </a:solidFill>
                <a:latin typeface="Arial" pitchFamily="34" charset="0"/>
                <a:cs typeface="Arial" pitchFamily="34" charset="0"/>
              </a:rPr>
              <a:t>/</a:t>
            </a:r>
          </a:p>
          <a:p>
            <a:pPr algn="l"/>
            <a:r>
              <a:rPr lang="en-PH" sz="3000" dirty="0">
                <a:solidFill>
                  <a:schemeClr val="tx1"/>
                </a:solidFill>
                <a:latin typeface="Arial" pitchFamily="34" charset="0"/>
                <a:cs typeface="Arial" pitchFamily="34" charset="0"/>
              </a:rPr>
              <a:t> </a:t>
            </a:r>
          </a:p>
          <a:p>
            <a:pPr algn="l"/>
            <a:r>
              <a:rPr lang="en-PH" sz="3000" b="1" u="sng" dirty="0">
                <a:solidFill>
                  <a:schemeClr val="tx1"/>
                </a:solidFill>
                <a:latin typeface="Arial" pitchFamily="34" charset="0"/>
                <a:cs typeface="Arial" pitchFamily="34" charset="0"/>
              </a:rPr>
              <a:t>Find the equation of the sphere with </a:t>
            </a:r>
            <a:r>
              <a:rPr lang="en-PH" sz="3000" b="1" u="sng" dirty="0" err="1">
                <a:solidFill>
                  <a:schemeClr val="tx1"/>
                </a:solidFill>
                <a:latin typeface="Arial" pitchFamily="34" charset="0"/>
                <a:cs typeface="Arial" pitchFamily="34" charset="0"/>
              </a:rPr>
              <a:t>center</a:t>
            </a:r>
            <a:r>
              <a:rPr lang="en-PH" sz="3000" b="1" u="sng" dirty="0">
                <a:solidFill>
                  <a:schemeClr val="tx1"/>
                </a:solidFill>
                <a:latin typeface="Arial" pitchFamily="34" charset="0"/>
                <a:cs typeface="Arial" pitchFamily="34" charset="0"/>
              </a:rPr>
              <a:t> (2,1,-3) that is tangent to the </a:t>
            </a:r>
            <a:r>
              <a:rPr lang="en-PH" sz="3000" b="1" u="sng" dirty="0" smtClean="0">
                <a:solidFill>
                  <a:schemeClr val="tx1"/>
                </a:solidFill>
                <a:latin typeface="Arial" pitchFamily="34" charset="0"/>
                <a:cs typeface="Arial" pitchFamily="34" charset="0"/>
              </a:rPr>
              <a:t>plane x-3y+2z=4</a:t>
            </a:r>
          </a:p>
          <a:p>
            <a:pPr algn="l"/>
            <a:endParaRPr lang="en-PH" sz="3000" dirty="0">
              <a:solidFill>
                <a:schemeClr val="tx1"/>
              </a:solidFill>
              <a:latin typeface="Arial" pitchFamily="34" charset="0"/>
              <a:cs typeface="Arial" pitchFamily="34" charset="0"/>
            </a:endParaRPr>
          </a:p>
          <a:p>
            <a:pPr algn="l"/>
            <a:r>
              <a:rPr lang="en-PH" sz="3000" dirty="0" smtClean="0">
                <a:solidFill>
                  <a:schemeClr val="tx1"/>
                </a:solidFill>
                <a:latin typeface="Arial" pitchFamily="34" charset="0"/>
                <a:cs typeface="Arial" pitchFamily="34" charset="0"/>
              </a:rPr>
              <a:t>	</a:t>
            </a:r>
            <a:r>
              <a:rPr lang="en-PH" sz="3000" dirty="0" err="1" smtClean="0">
                <a:solidFill>
                  <a:schemeClr val="tx1"/>
                </a:solidFill>
                <a:latin typeface="Arial" pitchFamily="34" charset="0"/>
                <a:cs typeface="Arial" pitchFamily="34" charset="0"/>
              </a:rPr>
              <a:t>ans</a:t>
            </a:r>
            <a:r>
              <a:rPr lang="en-PH" sz="3000" dirty="0">
                <a:solidFill>
                  <a:schemeClr val="tx1"/>
                </a:solidFill>
                <a:latin typeface="Arial" pitchFamily="34" charset="0"/>
                <a:cs typeface="Arial" pitchFamily="34" charset="0"/>
              </a:rPr>
              <a:t>= (x-2)</a:t>
            </a:r>
            <a:r>
              <a:rPr lang="en-PH" sz="3000" baseline="30000" dirty="0">
                <a:solidFill>
                  <a:schemeClr val="tx1"/>
                </a:solidFill>
                <a:latin typeface="Arial" pitchFamily="34" charset="0"/>
                <a:cs typeface="Arial" pitchFamily="34" charset="0"/>
              </a:rPr>
              <a:t>2</a:t>
            </a:r>
            <a:r>
              <a:rPr lang="en-PH" sz="3000" dirty="0">
                <a:solidFill>
                  <a:schemeClr val="tx1"/>
                </a:solidFill>
                <a:latin typeface="Arial" pitchFamily="34" charset="0"/>
                <a:cs typeface="Arial" pitchFamily="34" charset="0"/>
              </a:rPr>
              <a:t>+(y-1)</a:t>
            </a:r>
            <a:r>
              <a:rPr lang="en-PH" sz="3000" baseline="30000" dirty="0">
                <a:solidFill>
                  <a:schemeClr val="tx1"/>
                </a:solidFill>
                <a:latin typeface="Arial" pitchFamily="34" charset="0"/>
                <a:cs typeface="Arial" pitchFamily="34" charset="0"/>
              </a:rPr>
              <a:t>2</a:t>
            </a:r>
            <a:r>
              <a:rPr lang="en-PH" sz="3000" dirty="0">
                <a:solidFill>
                  <a:schemeClr val="tx1"/>
                </a:solidFill>
                <a:latin typeface="Arial" pitchFamily="34" charset="0"/>
                <a:cs typeface="Arial" pitchFamily="34" charset="0"/>
              </a:rPr>
              <a:t>+(z+3)</a:t>
            </a:r>
            <a:r>
              <a:rPr lang="en-PH" sz="3000" baseline="30000" dirty="0">
                <a:solidFill>
                  <a:schemeClr val="tx1"/>
                </a:solidFill>
                <a:latin typeface="Arial" pitchFamily="34" charset="0"/>
                <a:cs typeface="Arial" pitchFamily="34" charset="0"/>
              </a:rPr>
              <a:t>2</a:t>
            </a:r>
            <a:r>
              <a:rPr lang="en-PH" sz="3000" dirty="0">
                <a:solidFill>
                  <a:schemeClr val="tx1"/>
                </a:solidFill>
                <a:latin typeface="Arial" pitchFamily="34" charset="0"/>
                <a:cs typeface="Arial" pitchFamily="34" charset="0"/>
              </a:rPr>
              <a:t>=121/14</a:t>
            </a:r>
          </a:p>
          <a:p>
            <a:pPr algn="l"/>
            <a:r>
              <a:rPr lang="en-PH" sz="3000" dirty="0">
                <a:solidFill>
                  <a:schemeClr val="tx1"/>
                </a:solidFill>
                <a:latin typeface="Arial" pitchFamily="34" charset="0"/>
                <a:cs typeface="Arial" pitchFamily="34" charset="0"/>
              </a:rPr>
              <a:t> </a:t>
            </a:r>
          </a:p>
          <a:p>
            <a:pPr algn="l"/>
            <a:r>
              <a:rPr lang="en-PH" sz="3000" b="1" u="sng" dirty="0">
                <a:solidFill>
                  <a:schemeClr val="tx1"/>
                </a:solidFill>
                <a:latin typeface="Arial" pitchFamily="34" charset="0"/>
                <a:cs typeface="Arial" pitchFamily="34" charset="0"/>
              </a:rPr>
              <a:t>Find the Parametric equations of the line of intersection of the planes:</a:t>
            </a:r>
          </a:p>
          <a:p>
            <a:pPr algn="l"/>
            <a:r>
              <a:rPr lang="en-PH" sz="3000" b="1" u="sng" dirty="0">
                <a:solidFill>
                  <a:schemeClr val="tx1"/>
                </a:solidFill>
                <a:latin typeface="Arial" pitchFamily="34" charset="0"/>
                <a:cs typeface="Arial" pitchFamily="34" charset="0"/>
              </a:rPr>
              <a:t>-2x+3y+7z+2=0</a:t>
            </a:r>
          </a:p>
          <a:p>
            <a:pPr algn="l"/>
            <a:r>
              <a:rPr lang="en-PH" sz="3000" b="1" u="sng" dirty="0" smtClean="0">
                <a:solidFill>
                  <a:schemeClr val="tx1"/>
                </a:solidFill>
                <a:latin typeface="Arial" pitchFamily="34" charset="0"/>
                <a:cs typeface="Arial" pitchFamily="34" charset="0"/>
              </a:rPr>
              <a:t>X+2y-3z+5=0</a:t>
            </a:r>
          </a:p>
          <a:p>
            <a:pPr algn="l"/>
            <a:endParaRPr lang="en-PH" sz="3000" dirty="0">
              <a:solidFill>
                <a:schemeClr val="tx1"/>
              </a:solidFill>
              <a:latin typeface="Arial" pitchFamily="34" charset="0"/>
              <a:cs typeface="Arial" pitchFamily="34" charset="0"/>
            </a:endParaRPr>
          </a:p>
          <a:p>
            <a:pPr algn="l"/>
            <a:r>
              <a:rPr lang="en-PH" sz="3000" dirty="0" err="1">
                <a:solidFill>
                  <a:schemeClr val="tx1"/>
                </a:solidFill>
                <a:latin typeface="Arial" pitchFamily="34" charset="0"/>
                <a:cs typeface="Arial" pitchFamily="34" charset="0"/>
              </a:rPr>
              <a:t>Ans</a:t>
            </a:r>
            <a:r>
              <a:rPr lang="en-PH" sz="3000" dirty="0">
                <a:solidFill>
                  <a:schemeClr val="tx1"/>
                </a:solidFill>
                <a:latin typeface="Arial" pitchFamily="34" charset="0"/>
                <a:cs typeface="Arial" pitchFamily="34" charset="0"/>
              </a:rPr>
              <a:t>:</a:t>
            </a:r>
          </a:p>
          <a:p>
            <a:pPr algn="l"/>
            <a:r>
              <a:rPr lang="en-PH" sz="3000" dirty="0">
                <a:solidFill>
                  <a:schemeClr val="tx1"/>
                </a:solidFill>
                <a:latin typeface="Arial" pitchFamily="34" charset="0"/>
                <a:cs typeface="Arial" pitchFamily="34" charset="0"/>
              </a:rPr>
              <a:t>x=-11/7-23t</a:t>
            </a:r>
          </a:p>
          <a:p>
            <a:pPr algn="l"/>
            <a:r>
              <a:rPr lang="en-PH" sz="3000" dirty="0">
                <a:solidFill>
                  <a:schemeClr val="tx1"/>
                </a:solidFill>
                <a:latin typeface="Arial" pitchFamily="34" charset="0"/>
                <a:cs typeface="Arial" pitchFamily="34" charset="0"/>
              </a:rPr>
              <a:t>y=-12/7+t</a:t>
            </a:r>
          </a:p>
          <a:p>
            <a:pPr algn="l"/>
            <a:r>
              <a:rPr lang="en-PH" sz="3000" dirty="0">
                <a:solidFill>
                  <a:schemeClr val="tx1"/>
                </a:solidFill>
                <a:latin typeface="Arial" pitchFamily="34" charset="0"/>
                <a:cs typeface="Arial" pitchFamily="34" charset="0"/>
              </a:rPr>
              <a:t>z=-7t</a:t>
            </a:r>
          </a:p>
          <a:p>
            <a:pPr algn="l"/>
            <a:endParaRPr lang="en-PH" dirty="0">
              <a:solidFill>
                <a:schemeClr val="tx1"/>
              </a:solidFill>
            </a:endParaRPr>
          </a:p>
          <a:p>
            <a:endParaRPr lang="en-PH" dirty="0"/>
          </a:p>
        </p:txBody>
      </p:sp>
    </p:spTree>
  </p:cSld>
  <p:clrMapOvr>
    <a:masterClrMapping/>
  </p:clrMapOvr>
  <p:transition>
    <p:dissolv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numCol="2">
            <a:normAutofit/>
          </a:bodyPr>
          <a:lstStyle/>
          <a:p>
            <a:pPr>
              <a:buNone/>
            </a:pPr>
            <a:r>
              <a:rPr lang="en-PH" sz="1200" b="1" u="sng" dirty="0">
                <a:latin typeface="Arial" pitchFamily="34" charset="0"/>
                <a:cs typeface="Arial" pitchFamily="34" charset="0"/>
              </a:rPr>
              <a:t>Are the planes defined by x + 2y - 3z = 4 and</a:t>
            </a:r>
          </a:p>
          <a:p>
            <a:pPr>
              <a:buNone/>
            </a:pPr>
            <a:r>
              <a:rPr lang="en-PH" sz="1200" b="1" u="sng" dirty="0">
                <a:latin typeface="Arial" pitchFamily="34" charset="0"/>
                <a:cs typeface="Arial" pitchFamily="34" charset="0"/>
              </a:rPr>
              <a:t>2x + 4y - 6z = 1 parallel?</a:t>
            </a:r>
          </a:p>
          <a:p>
            <a:pPr>
              <a:buNone/>
            </a:pPr>
            <a:r>
              <a:rPr lang="en-PH" sz="1200" dirty="0">
                <a:latin typeface="Arial" pitchFamily="34" charset="0"/>
                <a:cs typeface="Arial" pitchFamily="34" charset="0"/>
              </a:rPr>
              <a:t> </a:t>
            </a:r>
          </a:p>
          <a:p>
            <a:pPr>
              <a:buNone/>
            </a:pPr>
            <a:r>
              <a:rPr lang="en-PH" sz="1200" dirty="0">
                <a:latin typeface="Arial" pitchFamily="34" charset="0"/>
                <a:cs typeface="Arial" pitchFamily="34" charset="0"/>
              </a:rPr>
              <a:t>A normal vector to the first plane is </a:t>
            </a:r>
            <a:r>
              <a:rPr lang="en-PH" sz="1200" b="1" dirty="0">
                <a:latin typeface="Arial" pitchFamily="34" charset="0"/>
                <a:cs typeface="Arial" pitchFamily="34" charset="0"/>
              </a:rPr>
              <a:t>a </a:t>
            </a:r>
            <a:r>
              <a:rPr lang="en-PH" sz="1200" dirty="0">
                <a:latin typeface="Arial" pitchFamily="34" charset="0"/>
                <a:cs typeface="Arial" pitchFamily="34" charset="0"/>
              </a:rPr>
              <a:t>= &lt;1, 2, 3&gt; while a</a:t>
            </a:r>
          </a:p>
          <a:p>
            <a:pPr>
              <a:buNone/>
            </a:pPr>
            <a:r>
              <a:rPr lang="en-PH" sz="1200" dirty="0">
                <a:latin typeface="Arial" pitchFamily="34" charset="0"/>
                <a:cs typeface="Arial" pitchFamily="34" charset="0"/>
              </a:rPr>
              <a:t>normal vector to the second plane is </a:t>
            </a:r>
            <a:r>
              <a:rPr lang="en-PH" sz="1200" b="1" dirty="0">
                <a:latin typeface="Arial" pitchFamily="34" charset="0"/>
                <a:cs typeface="Arial" pitchFamily="34" charset="0"/>
              </a:rPr>
              <a:t>b </a:t>
            </a:r>
            <a:r>
              <a:rPr lang="en-PH" sz="1200" dirty="0">
                <a:latin typeface="Arial" pitchFamily="34" charset="0"/>
                <a:cs typeface="Arial" pitchFamily="34" charset="0"/>
              </a:rPr>
              <a:t>= &lt;2, 4, 6&gt;.</a:t>
            </a:r>
          </a:p>
          <a:p>
            <a:pPr>
              <a:buNone/>
            </a:pPr>
            <a:r>
              <a:rPr lang="en-PH" sz="1200" dirty="0">
                <a:latin typeface="Arial" pitchFamily="34" charset="0"/>
                <a:cs typeface="Arial" pitchFamily="34" charset="0"/>
              </a:rPr>
              <a:t>Since </a:t>
            </a:r>
            <a:r>
              <a:rPr lang="en-PH" sz="1200" b="1" dirty="0">
                <a:latin typeface="Arial" pitchFamily="34" charset="0"/>
                <a:cs typeface="Arial" pitchFamily="34" charset="0"/>
              </a:rPr>
              <a:t>b </a:t>
            </a:r>
            <a:r>
              <a:rPr lang="en-PH" sz="1200" dirty="0">
                <a:latin typeface="Arial" pitchFamily="34" charset="0"/>
                <a:cs typeface="Arial" pitchFamily="34" charset="0"/>
              </a:rPr>
              <a:t>is a scalar multiple of </a:t>
            </a:r>
            <a:r>
              <a:rPr lang="en-PH" sz="1200" b="1" dirty="0">
                <a:latin typeface="Arial" pitchFamily="34" charset="0"/>
                <a:cs typeface="Arial" pitchFamily="34" charset="0"/>
              </a:rPr>
              <a:t>a </a:t>
            </a:r>
            <a:r>
              <a:rPr lang="en-PH" sz="1200" dirty="0">
                <a:latin typeface="Arial" pitchFamily="34" charset="0"/>
                <a:cs typeface="Arial" pitchFamily="34" charset="0"/>
              </a:rPr>
              <a:t>(namely </a:t>
            </a:r>
            <a:r>
              <a:rPr lang="en-PH" sz="1200" b="1" dirty="0">
                <a:latin typeface="Arial" pitchFamily="34" charset="0"/>
                <a:cs typeface="Arial" pitchFamily="34" charset="0"/>
              </a:rPr>
              <a:t>b </a:t>
            </a:r>
            <a:r>
              <a:rPr lang="en-PH" sz="1200" dirty="0">
                <a:latin typeface="Arial" pitchFamily="34" charset="0"/>
                <a:cs typeface="Arial" pitchFamily="34" charset="0"/>
              </a:rPr>
              <a:t>= 2</a:t>
            </a:r>
            <a:r>
              <a:rPr lang="en-PH" sz="1200" b="1" dirty="0">
                <a:latin typeface="Arial" pitchFamily="34" charset="0"/>
                <a:cs typeface="Arial" pitchFamily="34" charset="0"/>
              </a:rPr>
              <a:t>a</a:t>
            </a:r>
            <a:r>
              <a:rPr lang="en-PH" sz="1200" dirty="0">
                <a:latin typeface="Arial" pitchFamily="34" charset="0"/>
                <a:cs typeface="Arial" pitchFamily="34" charset="0"/>
              </a:rPr>
              <a:t>) then the</a:t>
            </a:r>
          </a:p>
          <a:p>
            <a:pPr marL="0" indent="0">
              <a:buNone/>
            </a:pPr>
            <a:r>
              <a:rPr lang="en-PH" sz="1200" dirty="0">
                <a:latin typeface="Arial" pitchFamily="34" charset="0"/>
                <a:cs typeface="Arial" pitchFamily="34" charset="0"/>
              </a:rPr>
              <a:t>normal vectors are parallel, which implies the </a:t>
            </a:r>
            <a:r>
              <a:rPr lang="en-PH" sz="1200" dirty="0" smtClean="0">
                <a:latin typeface="Arial" pitchFamily="34" charset="0"/>
                <a:cs typeface="Arial" pitchFamily="34" charset="0"/>
              </a:rPr>
              <a:t>original planes are </a:t>
            </a:r>
            <a:r>
              <a:rPr lang="en-PH" sz="1200" dirty="0">
                <a:latin typeface="Arial" pitchFamily="34" charset="0"/>
                <a:cs typeface="Arial" pitchFamily="34" charset="0"/>
              </a:rPr>
              <a:t>parallel</a:t>
            </a:r>
            <a:r>
              <a:rPr lang="en-PH" sz="1200" dirty="0" smtClean="0">
                <a:latin typeface="Arial" pitchFamily="34" charset="0"/>
                <a:cs typeface="Arial" pitchFamily="34" charset="0"/>
              </a:rPr>
              <a:t>.	</a:t>
            </a:r>
            <a:endParaRPr lang="en-PH" sz="1200" dirty="0">
              <a:latin typeface="Arial" pitchFamily="34" charset="0"/>
              <a:cs typeface="Arial" pitchFamily="34" charset="0"/>
            </a:endParaRPr>
          </a:p>
          <a:p>
            <a:pPr>
              <a:buNone/>
            </a:pPr>
            <a:r>
              <a:rPr lang="en-PH" sz="1200" dirty="0">
                <a:latin typeface="Arial" pitchFamily="34" charset="0"/>
                <a:cs typeface="Arial" pitchFamily="34" charset="0"/>
              </a:rPr>
              <a:t> </a:t>
            </a:r>
          </a:p>
          <a:p>
            <a:pPr>
              <a:buNone/>
            </a:pPr>
            <a:r>
              <a:rPr lang="en-PH" sz="1200" b="1" u="sng" dirty="0">
                <a:latin typeface="Arial" pitchFamily="34" charset="0"/>
                <a:cs typeface="Arial" pitchFamily="34" charset="0"/>
              </a:rPr>
              <a:t>Find the angle between the planes</a:t>
            </a:r>
          </a:p>
          <a:p>
            <a:pPr>
              <a:buNone/>
            </a:pPr>
            <a:r>
              <a:rPr lang="en-PH" sz="1200" b="1" u="sng" dirty="0">
                <a:latin typeface="Arial" pitchFamily="34" charset="0"/>
                <a:cs typeface="Arial" pitchFamily="34" charset="0"/>
              </a:rPr>
              <a:t>x + y + z = 1</a:t>
            </a:r>
          </a:p>
          <a:p>
            <a:pPr>
              <a:buNone/>
            </a:pPr>
            <a:r>
              <a:rPr lang="en-PH" sz="1200" b="1" u="sng" dirty="0">
                <a:latin typeface="Arial" pitchFamily="34" charset="0"/>
                <a:cs typeface="Arial" pitchFamily="34" charset="0"/>
              </a:rPr>
              <a:t>x - 2y + 3z = 2</a:t>
            </a:r>
          </a:p>
          <a:p>
            <a:pPr>
              <a:buNone/>
            </a:pPr>
            <a:r>
              <a:rPr lang="en-PH" sz="1200" dirty="0">
                <a:latin typeface="Arial" pitchFamily="34" charset="0"/>
                <a:cs typeface="Arial" pitchFamily="34" charset="0"/>
              </a:rPr>
              <a:t> </a:t>
            </a:r>
          </a:p>
          <a:p>
            <a:pPr marL="0" indent="0">
              <a:buNone/>
            </a:pPr>
            <a:r>
              <a:rPr lang="en-PH" sz="1200" dirty="0">
                <a:latin typeface="Arial" pitchFamily="34" charset="0"/>
                <a:cs typeface="Arial" pitchFamily="34" charset="0"/>
              </a:rPr>
              <a:t>The angle between the planes will be the angle between </a:t>
            </a:r>
            <a:r>
              <a:rPr lang="en-PH" sz="1200" dirty="0" smtClean="0">
                <a:latin typeface="Arial" pitchFamily="34" charset="0"/>
                <a:cs typeface="Arial" pitchFamily="34" charset="0"/>
              </a:rPr>
              <a:t>their</a:t>
            </a:r>
            <a:endParaRPr lang="en-PH" sz="1200" dirty="0">
              <a:latin typeface="Arial" pitchFamily="34" charset="0"/>
              <a:cs typeface="Arial" pitchFamily="34" charset="0"/>
            </a:endParaRPr>
          </a:p>
          <a:p>
            <a:pPr>
              <a:buNone/>
            </a:pPr>
            <a:r>
              <a:rPr lang="en-PH" sz="1200" dirty="0">
                <a:latin typeface="Arial" pitchFamily="34" charset="0"/>
                <a:cs typeface="Arial" pitchFamily="34" charset="0"/>
              </a:rPr>
              <a:t>normal vectors.</a:t>
            </a:r>
          </a:p>
          <a:p>
            <a:pPr>
              <a:buNone/>
            </a:pPr>
            <a:r>
              <a:rPr lang="en-PH" sz="1200" dirty="0">
                <a:latin typeface="Arial" pitchFamily="34" charset="0"/>
                <a:cs typeface="Arial" pitchFamily="34" charset="0"/>
              </a:rPr>
              <a:t>Let </a:t>
            </a:r>
            <a:r>
              <a:rPr lang="en-PH" sz="1200" b="1" dirty="0">
                <a:latin typeface="Arial" pitchFamily="34" charset="0"/>
                <a:cs typeface="Arial" pitchFamily="34" charset="0"/>
              </a:rPr>
              <a:t>a </a:t>
            </a:r>
            <a:r>
              <a:rPr lang="en-PH" sz="1200" dirty="0">
                <a:latin typeface="Arial" pitchFamily="34" charset="0"/>
                <a:cs typeface="Arial" pitchFamily="34" charset="0"/>
              </a:rPr>
              <a:t>= &lt;1, 1, 1&gt; and </a:t>
            </a:r>
            <a:r>
              <a:rPr lang="en-PH" sz="1200" b="1" dirty="0">
                <a:latin typeface="Arial" pitchFamily="34" charset="0"/>
                <a:cs typeface="Arial" pitchFamily="34" charset="0"/>
              </a:rPr>
              <a:t>b </a:t>
            </a:r>
            <a:r>
              <a:rPr lang="en-PH" sz="1200" dirty="0">
                <a:latin typeface="Arial" pitchFamily="34" charset="0"/>
                <a:cs typeface="Arial" pitchFamily="34" charset="0"/>
              </a:rPr>
              <a:t>= &lt;1,2, 3&gt; then</a:t>
            </a:r>
          </a:p>
          <a:p>
            <a:pPr>
              <a:buNone/>
            </a:pPr>
            <a:r>
              <a:rPr lang="en-PH" sz="1200" b="1" dirty="0" smtClean="0">
                <a:latin typeface="Arial" pitchFamily="34" charset="0"/>
                <a:cs typeface="Arial" pitchFamily="34" charset="0"/>
              </a:rPr>
              <a:t>	</a:t>
            </a:r>
            <a:r>
              <a:rPr lang="en-PH" sz="1200" dirty="0" err="1" smtClean="0">
                <a:latin typeface="Arial" pitchFamily="34" charset="0"/>
                <a:cs typeface="Arial" pitchFamily="34" charset="0"/>
              </a:rPr>
              <a:t>Ans</a:t>
            </a:r>
            <a:r>
              <a:rPr lang="en-PH" sz="1200" dirty="0">
                <a:latin typeface="Arial" pitchFamily="34" charset="0"/>
                <a:cs typeface="Arial" pitchFamily="34" charset="0"/>
              </a:rPr>
              <a:t>:  72.02°</a:t>
            </a:r>
          </a:p>
          <a:p>
            <a:pPr>
              <a:buNone/>
            </a:pPr>
            <a:r>
              <a:rPr lang="en-PH" sz="1200" b="1" dirty="0">
                <a:latin typeface="Arial" pitchFamily="34" charset="0"/>
                <a:cs typeface="Arial" pitchFamily="34" charset="0"/>
              </a:rPr>
              <a:t> </a:t>
            </a:r>
            <a:endParaRPr lang="en-PH" sz="1200" dirty="0">
              <a:latin typeface="Arial" pitchFamily="34" charset="0"/>
              <a:cs typeface="Arial" pitchFamily="34" charset="0"/>
            </a:endParaRPr>
          </a:p>
          <a:p>
            <a:pPr>
              <a:buNone/>
            </a:pPr>
            <a:r>
              <a:rPr lang="en-PH" sz="1200" b="1" u="sng" dirty="0">
                <a:latin typeface="Arial" pitchFamily="34" charset="0"/>
                <a:cs typeface="Arial" pitchFamily="34" charset="0"/>
              </a:rPr>
              <a:t>Find the line of intersection of the two planes</a:t>
            </a:r>
          </a:p>
          <a:p>
            <a:pPr>
              <a:buNone/>
            </a:pPr>
            <a:r>
              <a:rPr lang="en-PH" sz="1200" b="1" u="sng" dirty="0">
                <a:latin typeface="Arial" pitchFamily="34" charset="0"/>
                <a:cs typeface="Arial" pitchFamily="34" charset="0"/>
              </a:rPr>
              <a:t>x + y + z = 1</a:t>
            </a:r>
          </a:p>
          <a:p>
            <a:pPr>
              <a:buNone/>
            </a:pPr>
            <a:r>
              <a:rPr lang="en-PH" sz="1200" b="1" u="sng" dirty="0">
                <a:latin typeface="Arial" pitchFamily="34" charset="0"/>
                <a:cs typeface="Arial" pitchFamily="34" charset="0"/>
              </a:rPr>
              <a:t>x - 2y + 3z = 2</a:t>
            </a:r>
          </a:p>
          <a:p>
            <a:pPr>
              <a:buNone/>
            </a:pPr>
            <a:r>
              <a:rPr lang="en-PH" sz="1200" dirty="0">
                <a:latin typeface="Arial" pitchFamily="34" charset="0"/>
                <a:cs typeface="Arial" pitchFamily="34" charset="0"/>
              </a:rPr>
              <a:t> </a:t>
            </a:r>
          </a:p>
          <a:p>
            <a:pPr>
              <a:buNone/>
            </a:pPr>
            <a:r>
              <a:rPr lang="en-PH" sz="1200" dirty="0">
                <a:latin typeface="Arial" pitchFamily="34" charset="0"/>
                <a:cs typeface="Arial" pitchFamily="34" charset="0"/>
              </a:rPr>
              <a:t>Eliminate x from the two equations and then treat z as the</a:t>
            </a:r>
          </a:p>
          <a:p>
            <a:pPr>
              <a:buNone/>
            </a:pPr>
            <a:r>
              <a:rPr lang="en-PH" sz="1200" dirty="0">
                <a:latin typeface="Arial" pitchFamily="34" charset="0"/>
                <a:cs typeface="Arial" pitchFamily="34" charset="0"/>
              </a:rPr>
              <a:t>parameter.</a:t>
            </a:r>
          </a:p>
          <a:p>
            <a:pPr>
              <a:buNone/>
            </a:pPr>
            <a:r>
              <a:rPr lang="en-PH" sz="1200" dirty="0">
                <a:latin typeface="Arial" pitchFamily="34" charset="0"/>
                <a:cs typeface="Arial" pitchFamily="34" charset="0"/>
              </a:rPr>
              <a:t>1 - y - z = x = 2 + 2y - 3z</a:t>
            </a:r>
          </a:p>
          <a:p>
            <a:pPr>
              <a:buNone/>
            </a:pPr>
            <a:r>
              <a:rPr lang="en-PH" sz="1200" dirty="0">
                <a:latin typeface="Arial" pitchFamily="34" charset="0"/>
                <a:cs typeface="Arial" pitchFamily="34" charset="0"/>
              </a:rPr>
              <a:t>y = -1/3+(</a:t>
            </a:r>
            <a:r>
              <a:rPr lang="en-PH" sz="1200" dirty="0" smtClean="0">
                <a:latin typeface="Arial" pitchFamily="34" charset="0"/>
                <a:cs typeface="Arial" pitchFamily="34" charset="0"/>
              </a:rPr>
              <a:t>2/3)z</a:t>
            </a:r>
            <a:endParaRPr lang="en-PH" sz="1200" dirty="0">
              <a:latin typeface="Arial" pitchFamily="34" charset="0"/>
              <a:cs typeface="Arial" pitchFamily="34" charset="0"/>
            </a:endParaRPr>
          </a:p>
          <a:p>
            <a:pPr>
              <a:buNone/>
            </a:pPr>
            <a:r>
              <a:rPr lang="en-PH" sz="1200" b="1" dirty="0">
                <a:latin typeface="Arial" pitchFamily="34" charset="0"/>
                <a:cs typeface="Arial" pitchFamily="34" charset="0"/>
              </a:rPr>
              <a:t>Parametric Form:</a:t>
            </a:r>
            <a:endParaRPr lang="en-PH" sz="1200" dirty="0">
              <a:latin typeface="Arial" pitchFamily="34" charset="0"/>
              <a:cs typeface="Arial" pitchFamily="34" charset="0"/>
            </a:endParaRPr>
          </a:p>
          <a:p>
            <a:pPr>
              <a:buNone/>
            </a:pPr>
            <a:r>
              <a:rPr lang="en-PH" sz="1200" dirty="0">
                <a:latin typeface="Arial" pitchFamily="34" charset="0"/>
                <a:cs typeface="Arial" pitchFamily="34" charset="0"/>
              </a:rPr>
              <a:t>x =4/3-(5/3)t</a:t>
            </a:r>
          </a:p>
          <a:p>
            <a:pPr>
              <a:buNone/>
            </a:pPr>
            <a:r>
              <a:rPr lang="en-PH" sz="1200" dirty="0">
                <a:latin typeface="Arial" pitchFamily="34" charset="0"/>
                <a:cs typeface="Arial" pitchFamily="34" charset="0"/>
              </a:rPr>
              <a:t>y = -1/3 +(2/3)t</a:t>
            </a:r>
          </a:p>
          <a:p>
            <a:pPr>
              <a:buNone/>
            </a:pPr>
            <a:r>
              <a:rPr lang="en-PH" sz="1200" dirty="0">
                <a:latin typeface="Arial" pitchFamily="34" charset="0"/>
                <a:cs typeface="Arial" pitchFamily="34" charset="0"/>
              </a:rPr>
              <a:t>z = </a:t>
            </a:r>
            <a:r>
              <a:rPr lang="en-PH" sz="1200" dirty="0" smtClean="0">
                <a:latin typeface="Arial" pitchFamily="34" charset="0"/>
                <a:cs typeface="Arial" pitchFamily="34" charset="0"/>
              </a:rPr>
              <a:t>t</a:t>
            </a:r>
            <a:endParaRPr lang="en-PH" sz="1200" dirty="0">
              <a:latin typeface="Arial" pitchFamily="34" charset="0"/>
              <a:cs typeface="Arial" pitchFamily="34" charset="0"/>
            </a:endParaRPr>
          </a:p>
          <a:p>
            <a:pPr marL="0" indent="0">
              <a:buNone/>
            </a:pPr>
            <a:r>
              <a:rPr lang="en-PH" sz="1200" b="1" u="sng" dirty="0" smtClean="0">
                <a:latin typeface="Arial" pitchFamily="34" charset="0"/>
                <a:cs typeface="Arial" pitchFamily="34" charset="0"/>
              </a:rPr>
              <a:t>Find the equation of the plane through P0(0,−1, 2) and parallel to x+3y +2z = 6.</a:t>
            </a:r>
          </a:p>
          <a:p>
            <a:pPr>
              <a:buNone/>
            </a:pPr>
            <a:endParaRPr lang="en-PH" sz="1200" dirty="0">
              <a:latin typeface="Arial" pitchFamily="34" charset="0"/>
              <a:cs typeface="Arial" pitchFamily="34" charset="0"/>
            </a:endParaRPr>
          </a:p>
          <a:p>
            <a:pPr>
              <a:buNone/>
            </a:pPr>
            <a:r>
              <a:rPr lang="en-PH" sz="1200" dirty="0" smtClean="0">
                <a:latin typeface="Arial" pitchFamily="34" charset="0"/>
                <a:cs typeface="Arial" pitchFamily="34" charset="0"/>
              </a:rPr>
              <a:t>	</a:t>
            </a:r>
            <a:r>
              <a:rPr lang="en-PH" sz="1200" dirty="0" err="1" smtClean="0">
                <a:latin typeface="Arial" pitchFamily="34" charset="0"/>
                <a:cs typeface="Arial" pitchFamily="34" charset="0"/>
              </a:rPr>
              <a:t>Ans</a:t>
            </a:r>
            <a:r>
              <a:rPr lang="en-PH" sz="1200" dirty="0">
                <a:latin typeface="Arial" pitchFamily="34" charset="0"/>
                <a:cs typeface="Arial" pitchFamily="34" charset="0"/>
              </a:rPr>
              <a:t>= x + 3y + 2z = 1.</a:t>
            </a:r>
          </a:p>
          <a:p>
            <a:pPr>
              <a:buNone/>
            </a:pPr>
            <a:r>
              <a:rPr lang="en-PH" sz="1200" dirty="0">
                <a:latin typeface="Arial" pitchFamily="34" charset="0"/>
                <a:cs typeface="Arial" pitchFamily="34" charset="0"/>
              </a:rPr>
              <a:t> </a:t>
            </a:r>
          </a:p>
          <a:p>
            <a:pPr>
              <a:buNone/>
            </a:pPr>
            <a:r>
              <a:rPr lang="en-PH" sz="1200" dirty="0">
                <a:latin typeface="Arial" pitchFamily="34" charset="0"/>
                <a:cs typeface="Arial" pitchFamily="34" charset="0"/>
              </a:rPr>
              <a:t>Find the distance from (1/2, 0, 1) to 5x + y - z = 1</a:t>
            </a:r>
            <a:r>
              <a:rPr lang="en-PH" sz="1200" dirty="0" smtClean="0">
                <a:latin typeface="Arial" pitchFamily="34" charset="0"/>
                <a:cs typeface="Arial" pitchFamily="34" charset="0"/>
              </a:rPr>
              <a:t>.</a:t>
            </a:r>
          </a:p>
          <a:p>
            <a:pPr>
              <a:buNone/>
            </a:pPr>
            <a:endParaRPr lang="en-PH" sz="1200" dirty="0">
              <a:latin typeface="Arial" pitchFamily="34" charset="0"/>
              <a:cs typeface="Arial" pitchFamily="34" charset="0"/>
            </a:endParaRPr>
          </a:p>
          <a:p>
            <a:pPr>
              <a:buNone/>
            </a:pPr>
            <a:r>
              <a:rPr lang="en-PH" sz="1200" dirty="0" smtClean="0">
                <a:latin typeface="Arial" pitchFamily="34" charset="0"/>
                <a:cs typeface="Arial" pitchFamily="34" charset="0"/>
              </a:rPr>
              <a:t>	</a:t>
            </a:r>
            <a:r>
              <a:rPr lang="en-PH" sz="1200" dirty="0" err="1" smtClean="0">
                <a:latin typeface="Arial" pitchFamily="34" charset="0"/>
                <a:cs typeface="Arial" pitchFamily="34" charset="0"/>
              </a:rPr>
              <a:t>Ans</a:t>
            </a:r>
            <a:r>
              <a:rPr lang="en-PH" sz="1200" dirty="0">
                <a:latin typeface="Arial" pitchFamily="34" charset="0"/>
                <a:cs typeface="Arial" pitchFamily="34" charset="0"/>
              </a:rPr>
              <a:t>= 1/6</a:t>
            </a:r>
          </a:p>
          <a:p>
            <a:pPr>
              <a:buNone/>
            </a:pPr>
            <a:r>
              <a:rPr lang="en-PH" sz="1200" dirty="0">
                <a:latin typeface="Arial" pitchFamily="34" charset="0"/>
                <a:cs typeface="Arial" pitchFamily="34" charset="0"/>
              </a:rPr>
              <a:t> </a:t>
            </a:r>
          </a:p>
          <a:p>
            <a:pPr>
              <a:buNone/>
            </a:pPr>
            <a:r>
              <a:rPr lang="en-PH" sz="1200" b="1" u="sng" dirty="0">
                <a:latin typeface="Arial" pitchFamily="34" charset="0"/>
                <a:cs typeface="Arial" pitchFamily="34" charset="0"/>
              </a:rPr>
              <a:t>Find the distance between the </a:t>
            </a:r>
            <a:r>
              <a:rPr lang="en-PH" sz="1200" b="1" u="sng" dirty="0" smtClean="0">
                <a:latin typeface="Arial" pitchFamily="34" charset="0"/>
                <a:cs typeface="Arial" pitchFamily="34" charset="0"/>
              </a:rPr>
              <a:t>planes</a:t>
            </a:r>
            <a:endParaRPr lang="en-PH" sz="1200" b="1" u="sng" dirty="0">
              <a:latin typeface="Arial" pitchFamily="34" charset="0"/>
              <a:cs typeface="Arial" pitchFamily="34" charset="0"/>
            </a:endParaRPr>
          </a:p>
          <a:p>
            <a:pPr>
              <a:buNone/>
            </a:pPr>
            <a:r>
              <a:rPr lang="en-PH" sz="1200" b="1" u="sng" dirty="0">
                <a:latin typeface="Arial" pitchFamily="34" charset="0"/>
                <a:cs typeface="Arial" pitchFamily="34" charset="0"/>
              </a:rPr>
              <a:t>10x + 2y - 2z = 5</a:t>
            </a:r>
          </a:p>
          <a:p>
            <a:pPr>
              <a:buNone/>
            </a:pPr>
            <a:r>
              <a:rPr lang="en-PH" sz="1200" b="1" u="sng" dirty="0">
                <a:latin typeface="Arial" pitchFamily="34" charset="0"/>
                <a:cs typeface="Arial" pitchFamily="34" charset="0"/>
              </a:rPr>
              <a:t>5x + y - z = 1</a:t>
            </a:r>
          </a:p>
          <a:p>
            <a:pPr>
              <a:buNone/>
            </a:pPr>
            <a:r>
              <a:rPr lang="en-PH" sz="1200" dirty="0">
                <a:latin typeface="Arial" pitchFamily="34" charset="0"/>
                <a:cs typeface="Arial" pitchFamily="34" charset="0"/>
              </a:rPr>
              <a:t> </a:t>
            </a:r>
          </a:p>
          <a:p>
            <a:pPr>
              <a:buNone/>
            </a:pPr>
            <a:r>
              <a:rPr lang="en-PH" sz="1200" dirty="0" smtClean="0">
                <a:latin typeface="Arial" pitchFamily="34" charset="0"/>
                <a:cs typeface="Arial" pitchFamily="34" charset="0"/>
              </a:rPr>
              <a:t>	Ans:1/2</a:t>
            </a:r>
            <a:endParaRPr lang="en-PH" sz="1200" dirty="0">
              <a:latin typeface="Arial" pitchFamily="34" charset="0"/>
              <a:cs typeface="Arial" pitchFamily="34" charset="0"/>
            </a:endParaRPr>
          </a:p>
          <a:p>
            <a:pPr>
              <a:buNone/>
            </a:pPr>
            <a:r>
              <a:rPr lang="en-PH" sz="1200" dirty="0">
                <a:latin typeface="Arial" pitchFamily="34" charset="0"/>
                <a:cs typeface="Arial" pitchFamily="34" charset="0"/>
              </a:rPr>
              <a:t> </a:t>
            </a:r>
          </a:p>
          <a:p>
            <a:pPr>
              <a:buNone/>
            </a:pPr>
            <a:r>
              <a:rPr lang="en-PH" sz="1200" b="1" u="sng" dirty="0">
                <a:latin typeface="Arial" pitchFamily="34" charset="0"/>
                <a:cs typeface="Arial" pitchFamily="34" charset="0"/>
              </a:rPr>
              <a:t>Find the distance between the skew </a:t>
            </a:r>
            <a:r>
              <a:rPr lang="en-PH" sz="1200" b="1" u="sng" dirty="0" smtClean="0">
                <a:latin typeface="Arial" pitchFamily="34" charset="0"/>
                <a:cs typeface="Arial" pitchFamily="34" charset="0"/>
              </a:rPr>
              <a:t>lines</a:t>
            </a:r>
            <a:endParaRPr lang="en-PH" sz="1200" b="1" u="sng" dirty="0">
              <a:latin typeface="Arial" pitchFamily="34" charset="0"/>
              <a:cs typeface="Arial" pitchFamily="34" charset="0"/>
            </a:endParaRPr>
          </a:p>
          <a:p>
            <a:pPr>
              <a:buNone/>
            </a:pPr>
            <a:r>
              <a:rPr lang="en-PH" sz="1200" b="1" u="sng" dirty="0">
                <a:latin typeface="Arial" pitchFamily="34" charset="0"/>
                <a:cs typeface="Arial" pitchFamily="34" charset="0"/>
              </a:rPr>
              <a:t>x = 1 + t; y = -2 + 3t; z = 4 - t; and</a:t>
            </a:r>
          </a:p>
          <a:p>
            <a:pPr>
              <a:buNone/>
            </a:pPr>
            <a:r>
              <a:rPr lang="en-PH" sz="1200" b="1" u="sng" dirty="0">
                <a:latin typeface="Arial" pitchFamily="34" charset="0"/>
                <a:cs typeface="Arial" pitchFamily="34" charset="0"/>
              </a:rPr>
              <a:t>x = 2s; y = 3 + s; z = -3 + 4s:</a:t>
            </a:r>
          </a:p>
          <a:p>
            <a:pPr>
              <a:buNone/>
            </a:pPr>
            <a:r>
              <a:rPr lang="en-PH" sz="1200" dirty="0">
                <a:latin typeface="Arial" pitchFamily="34" charset="0"/>
                <a:cs typeface="Arial" pitchFamily="34" charset="0"/>
              </a:rPr>
              <a:t> </a:t>
            </a:r>
          </a:p>
          <a:p>
            <a:pPr>
              <a:buNone/>
            </a:pPr>
            <a:r>
              <a:rPr lang="en-PH" sz="1200" dirty="0" smtClean="0">
                <a:latin typeface="Arial" pitchFamily="34" charset="0"/>
                <a:cs typeface="Arial" pitchFamily="34" charset="0"/>
              </a:rPr>
              <a:t>	</a:t>
            </a:r>
            <a:r>
              <a:rPr lang="en-PH" sz="1200" dirty="0" err="1" smtClean="0">
                <a:latin typeface="Arial" pitchFamily="34" charset="0"/>
                <a:cs typeface="Arial" pitchFamily="34" charset="0"/>
              </a:rPr>
              <a:t>ans</a:t>
            </a:r>
            <a:r>
              <a:rPr lang="en-PH" sz="1200" dirty="0" smtClean="0">
                <a:latin typeface="Arial" pitchFamily="34" charset="0"/>
                <a:cs typeface="Arial" pitchFamily="34" charset="0"/>
              </a:rPr>
              <a:t>:</a:t>
            </a:r>
          </a:p>
          <a:p>
            <a:pPr>
              <a:buNone/>
            </a:pPr>
            <a:r>
              <a:rPr lang="en-PH" sz="1100" dirty="0" smtClean="0">
                <a:latin typeface="Arial" pitchFamily="34" charset="0"/>
                <a:cs typeface="Arial" pitchFamily="34" charset="0"/>
              </a:rPr>
              <a:t>	</a:t>
            </a:r>
            <a:endParaRPr lang="en-PH" sz="1100" dirty="0">
              <a:latin typeface="Arial" pitchFamily="34" charset="0"/>
              <a:cs typeface="Arial" pitchFamily="34" charset="0"/>
            </a:endParaRPr>
          </a:p>
        </p:txBody>
      </p:sp>
      <p:sp>
        <p:nvSpPr>
          <p:cNvPr id="1026" name="Rectangle 2"/>
          <p:cNvSpPr>
            <a:spLocks noChangeArrowheads="1"/>
          </p:cNvSpPr>
          <p:nvPr/>
        </p:nvSpPr>
        <p:spPr bwMode="auto">
          <a:xfrm>
            <a:off x="60960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PH"/>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410200" y="4267200"/>
            <a:ext cx="247650" cy="275167"/>
          </a:xfrm>
          <a:prstGeom prst="rect">
            <a:avLst/>
          </a:prstGeom>
          <a:noFill/>
        </p:spPr>
      </p:pic>
      <p:sp>
        <p:nvSpPr>
          <p:cNvPr id="1027" name="Rectangle 3"/>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PH"/>
          </a:p>
        </p:txBody>
      </p:sp>
      <p:pic>
        <p:nvPicPr>
          <p:cNvPr id="1028"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257800" y="5562600"/>
            <a:ext cx="342900" cy="495300"/>
          </a:xfrm>
          <a:prstGeom prst="rect">
            <a:avLst/>
          </a:prstGeom>
          <a:noFill/>
        </p:spPr>
      </p:pic>
      <p:pic>
        <p:nvPicPr>
          <p:cNvPr id="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486400" y="2971800"/>
            <a:ext cx="247650" cy="275167"/>
          </a:xfrm>
          <a:prstGeom prst="rect">
            <a:avLst/>
          </a:prstGeom>
          <a:noFill/>
        </p:spPr>
      </p:pic>
    </p:spTree>
  </p:cSld>
  <p:clrMapOvr>
    <a:masterClrMapping/>
  </p:clrMapOvr>
  <p:transition>
    <p:dissolv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numCol="2">
            <a:normAutofit fontScale="40000" lnSpcReduction="20000"/>
          </a:bodyPr>
          <a:lstStyle/>
          <a:p>
            <a:pPr marL="0" indent="0">
              <a:buNone/>
            </a:pPr>
            <a:r>
              <a:rPr lang="en-PH" sz="2900" b="1" u="sng" dirty="0">
                <a:latin typeface="Arial" pitchFamily="34" charset="0"/>
                <a:cs typeface="Arial" pitchFamily="34" charset="0"/>
              </a:rPr>
              <a:t>Find an equation of the plane that passes through the given points</a:t>
            </a:r>
          </a:p>
          <a:p>
            <a:pPr>
              <a:buNone/>
            </a:pPr>
            <a:r>
              <a:rPr lang="en-PH" sz="2900" b="1" u="sng" dirty="0">
                <a:latin typeface="Arial" pitchFamily="34" charset="0"/>
                <a:cs typeface="Arial" pitchFamily="34" charset="0"/>
              </a:rPr>
              <a:t>(-2,1,1),(0,2,3) and (1,0,-1)</a:t>
            </a:r>
          </a:p>
          <a:p>
            <a:pPr>
              <a:buNone/>
            </a:pPr>
            <a:r>
              <a:rPr lang="en-PH" sz="2900" dirty="0">
                <a:latin typeface="Arial" pitchFamily="34" charset="0"/>
                <a:cs typeface="Arial" pitchFamily="34" charset="0"/>
              </a:rPr>
              <a:t> </a:t>
            </a:r>
          </a:p>
          <a:p>
            <a:pPr>
              <a:buNone/>
            </a:pPr>
            <a:r>
              <a:rPr lang="en-PH" sz="2900" dirty="0" smtClean="0">
                <a:latin typeface="Arial" pitchFamily="34" charset="0"/>
                <a:cs typeface="Arial" pitchFamily="34" charset="0"/>
              </a:rPr>
              <a:t>	</a:t>
            </a:r>
            <a:r>
              <a:rPr lang="en-PH" sz="2900" dirty="0" err="1" smtClean="0">
                <a:latin typeface="Arial" pitchFamily="34" charset="0"/>
                <a:cs typeface="Arial" pitchFamily="34" charset="0"/>
              </a:rPr>
              <a:t>Ans</a:t>
            </a:r>
            <a:r>
              <a:rPr lang="en-PH" sz="2900" dirty="0" smtClean="0">
                <a:latin typeface="Arial" pitchFamily="34" charset="0"/>
                <a:cs typeface="Arial" pitchFamily="34" charset="0"/>
              </a:rPr>
              <a:t>:	2y-z=1</a:t>
            </a:r>
            <a:endParaRPr lang="en-PH" sz="2900" dirty="0">
              <a:latin typeface="Arial" pitchFamily="34" charset="0"/>
              <a:cs typeface="Arial" pitchFamily="34" charset="0"/>
            </a:endParaRPr>
          </a:p>
          <a:p>
            <a:pPr>
              <a:buNone/>
            </a:pPr>
            <a:r>
              <a:rPr lang="en-PH" sz="2900" dirty="0">
                <a:latin typeface="Arial" pitchFamily="34" charset="0"/>
                <a:cs typeface="Arial" pitchFamily="34" charset="0"/>
              </a:rPr>
              <a:t> </a:t>
            </a:r>
          </a:p>
          <a:p>
            <a:pPr marL="0" indent="0">
              <a:buNone/>
            </a:pPr>
            <a:r>
              <a:rPr lang="en-PH" sz="2900" b="1" u="sng" dirty="0">
                <a:latin typeface="Arial" pitchFamily="34" charset="0"/>
                <a:cs typeface="Arial" pitchFamily="34" charset="0"/>
              </a:rPr>
              <a:t>Determine whether the planes are parallel, perpendicular, or neither</a:t>
            </a:r>
            <a:r>
              <a:rPr lang="en-PH" sz="2900" dirty="0">
                <a:latin typeface="Arial" pitchFamily="34" charset="0"/>
                <a:cs typeface="Arial" pitchFamily="34" charset="0"/>
              </a:rPr>
              <a:t>.</a:t>
            </a:r>
          </a:p>
          <a:p>
            <a:pPr>
              <a:buNone/>
            </a:pPr>
            <a:r>
              <a:rPr lang="en-PH" sz="2900" dirty="0">
                <a:latin typeface="Arial" pitchFamily="34" charset="0"/>
                <a:cs typeface="Arial" pitchFamily="34" charset="0"/>
              </a:rPr>
              <a:t> </a:t>
            </a:r>
          </a:p>
          <a:p>
            <a:pPr>
              <a:buNone/>
            </a:pPr>
            <a:r>
              <a:rPr lang="en-PH" sz="2900" dirty="0" smtClean="0">
                <a:latin typeface="Arial" pitchFamily="34" charset="0"/>
                <a:cs typeface="Arial" pitchFamily="34" charset="0"/>
              </a:rPr>
              <a:t>a).2x-8y-6z-2=0</a:t>
            </a:r>
            <a:endParaRPr lang="en-PH" sz="2900" dirty="0">
              <a:latin typeface="Arial" pitchFamily="34" charset="0"/>
              <a:cs typeface="Arial" pitchFamily="34" charset="0"/>
            </a:endParaRPr>
          </a:p>
          <a:p>
            <a:pPr>
              <a:buNone/>
            </a:pPr>
            <a:r>
              <a:rPr lang="en-PH" sz="2900" dirty="0">
                <a:latin typeface="Arial" pitchFamily="34" charset="0"/>
                <a:cs typeface="Arial" pitchFamily="34" charset="0"/>
              </a:rPr>
              <a:t>    -</a:t>
            </a:r>
            <a:r>
              <a:rPr lang="en-PH" sz="2900" dirty="0" smtClean="0">
                <a:latin typeface="Arial" pitchFamily="34" charset="0"/>
                <a:cs typeface="Arial" pitchFamily="34" charset="0"/>
              </a:rPr>
              <a:t>x+4y+3z-5=0</a:t>
            </a:r>
            <a:endParaRPr lang="en-PH" sz="2900" dirty="0">
              <a:latin typeface="Arial" pitchFamily="34" charset="0"/>
              <a:cs typeface="Arial" pitchFamily="34" charset="0"/>
            </a:endParaRPr>
          </a:p>
          <a:p>
            <a:pPr>
              <a:buNone/>
            </a:pPr>
            <a:r>
              <a:rPr lang="en-PH" sz="2900" dirty="0">
                <a:latin typeface="Arial" pitchFamily="34" charset="0"/>
                <a:cs typeface="Arial" pitchFamily="34" charset="0"/>
              </a:rPr>
              <a:t> </a:t>
            </a:r>
          </a:p>
          <a:p>
            <a:pPr>
              <a:buNone/>
            </a:pPr>
            <a:r>
              <a:rPr lang="en-PH" sz="2900" dirty="0" smtClean="0">
                <a:latin typeface="Arial" pitchFamily="34" charset="0"/>
                <a:cs typeface="Arial" pitchFamily="34" charset="0"/>
              </a:rPr>
              <a:t>	</a:t>
            </a:r>
            <a:r>
              <a:rPr lang="en-PH" sz="2900" dirty="0" err="1" smtClean="0">
                <a:latin typeface="Arial" pitchFamily="34" charset="0"/>
                <a:cs typeface="Arial" pitchFamily="34" charset="0"/>
              </a:rPr>
              <a:t>Ans</a:t>
            </a:r>
            <a:r>
              <a:rPr lang="en-PH" sz="2900" dirty="0">
                <a:latin typeface="Arial" pitchFamily="34" charset="0"/>
                <a:cs typeface="Arial" pitchFamily="34" charset="0"/>
              </a:rPr>
              <a:t>: </a:t>
            </a:r>
            <a:r>
              <a:rPr lang="en-PH" sz="2900" dirty="0" smtClean="0">
                <a:latin typeface="Arial" pitchFamily="34" charset="0"/>
                <a:cs typeface="Arial" pitchFamily="34" charset="0"/>
              </a:rPr>
              <a:t>	Parallel</a:t>
            </a:r>
            <a:endParaRPr lang="en-PH" sz="2900" dirty="0">
              <a:latin typeface="Arial" pitchFamily="34" charset="0"/>
              <a:cs typeface="Arial" pitchFamily="34" charset="0"/>
            </a:endParaRPr>
          </a:p>
          <a:p>
            <a:pPr>
              <a:buNone/>
            </a:pPr>
            <a:r>
              <a:rPr lang="en-PH" sz="2900" dirty="0">
                <a:latin typeface="Arial" pitchFamily="34" charset="0"/>
                <a:cs typeface="Arial" pitchFamily="34" charset="0"/>
              </a:rPr>
              <a:t> </a:t>
            </a:r>
            <a:r>
              <a:rPr lang="en-PH" sz="2900" dirty="0" smtClean="0">
                <a:latin typeface="Arial" pitchFamily="34" charset="0"/>
                <a:cs typeface="Arial" pitchFamily="34" charset="0"/>
              </a:rPr>
              <a:t>	</a:t>
            </a:r>
            <a:endParaRPr lang="en-PH" sz="2900" dirty="0">
              <a:latin typeface="Arial" pitchFamily="34" charset="0"/>
              <a:cs typeface="Arial" pitchFamily="34" charset="0"/>
            </a:endParaRPr>
          </a:p>
          <a:p>
            <a:pPr>
              <a:buNone/>
            </a:pPr>
            <a:r>
              <a:rPr lang="en-PH" sz="2900" dirty="0">
                <a:latin typeface="Arial" pitchFamily="34" charset="0"/>
                <a:cs typeface="Arial" pitchFamily="34" charset="0"/>
              </a:rPr>
              <a:t>b).3x-2y+z=1</a:t>
            </a:r>
          </a:p>
          <a:p>
            <a:pPr>
              <a:buNone/>
            </a:pPr>
            <a:r>
              <a:rPr lang="en-PH" sz="2900" dirty="0">
                <a:latin typeface="Arial" pitchFamily="34" charset="0"/>
                <a:cs typeface="Arial" pitchFamily="34" charset="0"/>
              </a:rPr>
              <a:t>    </a:t>
            </a:r>
            <a:r>
              <a:rPr lang="en-PH" sz="2900" dirty="0" smtClean="0">
                <a:latin typeface="Arial" pitchFamily="34" charset="0"/>
                <a:cs typeface="Arial" pitchFamily="34" charset="0"/>
              </a:rPr>
              <a:t>4x+5y-2z=4	</a:t>
            </a:r>
            <a:endParaRPr lang="en-PH" sz="2900" dirty="0">
              <a:latin typeface="Arial" pitchFamily="34" charset="0"/>
              <a:cs typeface="Arial" pitchFamily="34" charset="0"/>
            </a:endParaRPr>
          </a:p>
          <a:p>
            <a:pPr>
              <a:buNone/>
            </a:pPr>
            <a:r>
              <a:rPr lang="en-PH" sz="2900" dirty="0">
                <a:latin typeface="Arial" pitchFamily="34" charset="0"/>
                <a:cs typeface="Arial" pitchFamily="34" charset="0"/>
              </a:rPr>
              <a:t> </a:t>
            </a:r>
          </a:p>
          <a:p>
            <a:pPr>
              <a:buNone/>
            </a:pPr>
            <a:r>
              <a:rPr lang="en-PH" sz="2900" dirty="0" smtClean="0">
                <a:latin typeface="Arial" pitchFamily="34" charset="0"/>
                <a:cs typeface="Arial" pitchFamily="34" charset="0"/>
              </a:rPr>
              <a:t>	</a:t>
            </a:r>
            <a:r>
              <a:rPr lang="en-PH" sz="2900" dirty="0" err="1" smtClean="0">
                <a:latin typeface="Arial" pitchFamily="34" charset="0"/>
                <a:cs typeface="Arial" pitchFamily="34" charset="0"/>
              </a:rPr>
              <a:t>Ans</a:t>
            </a:r>
            <a:r>
              <a:rPr lang="en-PH" sz="2900" dirty="0" smtClean="0">
                <a:latin typeface="Arial" pitchFamily="34" charset="0"/>
                <a:cs typeface="Arial" pitchFamily="34" charset="0"/>
              </a:rPr>
              <a:t>:	Perpendicular</a:t>
            </a:r>
            <a:endParaRPr lang="en-PH" sz="2900" dirty="0">
              <a:latin typeface="Arial" pitchFamily="34" charset="0"/>
              <a:cs typeface="Arial" pitchFamily="34" charset="0"/>
            </a:endParaRPr>
          </a:p>
          <a:p>
            <a:pPr>
              <a:buNone/>
            </a:pPr>
            <a:r>
              <a:rPr lang="en-PH" sz="2900" dirty="0">
                <a:latin typeface="Arial" pitchFamily="34" charset="0"/>
                <a:cs typeface="Arial" pitchFamily="34" charset="0"/>
              </a:rPr>
              <a:t> </a:t>
            </a:r>
          </a:p>
          <a:p>
            <a:pPr>
              <a:buNone/>
            </a:pPr>
            <a:r>
              <a:rPr lang="en-PH" sz="2900" dirty="0">
                <a:latin typeface="Arial" pitchFamily="34" charset="0"/>
                <a:cs typeface="Arial" pitchFamily="34" charset="0"/>
              </a:rPr>
              <a:t>c). x-y+3z-2=0</a:t>
            </a:r>
          </a:p>
          <a:p>
            <a:pPr>
              <a:buNone/>
            </a:pPr>
            <a:r>
              <a:rPr lang="en-PH" sz="2900" dirty="0">
                <a:latin typeface="Arial" pitchFamily="34" charset="0"/>
                <a:cs typeface="Arial" pitchFamily="34" charset="0"/>
              </a:rPr>
              <a:t>     </a:t>
            </a:r>
            <a:r>
              <a:rPr lang="en-PH" sz="2900" dirty="0" smtClean="0">
                <a:latin typeface="Arial" pitchFamily="34" charset="0"/>
                <a:cs typeface="Arial" pitchFamily="34" charset="0"/>
              </a:rPr>
              <a:t>2x+z=1	</a:t>
            </a:r>
            <a:endParaRPr lang="en-PH" sz="2900" dirty="0">
              <a:latin typeface="Arial" pitchFamily="34" charset="0"/>
              <a:cs typeface="Arial" pitchFamily="34" charset="0"/>
            </a:endParaRPr>
          </a:p>
          <a:p>
            <a:pPr>
              <a:buNone/>
            </a:pPr>
            <a:r>
              <a:rPr lang="en-PH" sz="2900" dirty="0">
                <a:latin typeface="Arial" pitchFamily="34" charset="0"/>
                <a:cs typeface="Arial" pitchFamily="34" charset="0"/>
              </a:rPr>
              <a:t> </a:t>
            </a:r>
          </a:p>
          <a:p>
            <a:pPr>
              <a:buNone/>
            </a:pPr>
            <a:r>
              <a:rPr lang="en-PH" sz="2900" dirty="0" smtClean="0">
                <a:latin typeface="Arial" pitchFamily="34" charset="0"/>
                <a:cs typeface="Arial" pitchFamily="34" charset="0"/>
              </a:rPr>
              <a:t>	</a:t>
            </a:r>
            <a:r>
              <a:rPr lang="en-PH" sz="2900" dirty="0" err="1" smtClean="0">
                <a:latin typeface="Arial" pitchFamily="34" charset="0"/>
                <a:cs typeface="Arial" pitchFamily="34" charset="0"/>
              </a:rPr>
              <a:t>Ans</a:t>
            </a:r>
            <a:r>
              <a:rPr lang="en-PH" sz="2900" dirty="0" smtClean="0">
                <a:latin typeface="Arial" pitchFamily="34" charset="0"/>
                <a:cs typeface="Arial" pitchFamily="34" charset="0"/>
              </a:rPr>
              <a:t>:	neither</a:t>
            </a:r>
            <a:endParaRPr lang="en-PH" sz="2900" dirty="0">
              <a:latin typeface="Arial" pitchFamily="34" charset="0"/>
              <a:cs typeface="Arial" pitchFamily="34" charset="0"/>
            </a:endParaRPr>
          </a:p>
          <a:p>
            <a:pPr>
              <a:buNone/>
            </a:pPr>
            <a:r>
              <a:rPr lang="en-PH" sz="2900" dirty="0">
                <a:latin typeface="Arial" pitchFamily="34" charset="0"/>
                <a:cs typeface="Arial" pitchFamily="34" charset="0"/>
              </a:rPr>
              <a:t> </a:t>
            </a:r>
          </a:p>
          <a:p>
            <a:pPr marL="0" indent="0">
              <a:buNone/>
            </a:pPr>
            <a:r>
              <a:rPr lang="en-PH" sz="2900" b="1" u="sng" dirty="0">
                <a:latin typeface="Arial" pitchFamily="34" charset="0"/>
                <a:cs typeface="Arial" pitchFamily="34" charset="0"/>
              </a:rPr>
              <a:t>The plane through the point (-1,4,2) that contains the line of intersection of the planes 4x-y+z-2=0  and 2x+y-2z-3=0</a:t>
            </a:r>
          </a:p>
          <a:p>
            <a:pPr>
              <a:buNone/>
            </a:pPr>
            <a:r>
              <a:rPr lang="en-PH" sz="2900" dirty="0">
                <a:latin typeface="Arial" pitchFamily="34" charset="0"/>
                <a:cs typeface="Arial" pitchFamily="34" charset="0"/>
              </a:rPr>
              <a:t> </a:t>
            </a:r>
          </a:p>
          <a:p>
            <a:pPr>
              <a:buNone/>
            </a:pPr>
            <a:r>
              <a:rPr lang="en-PH" sz="2900" dirty="0" smtClean="0">
                <a:latin typeface="Arial" pitchFamily="34" charset="0"/>
                <a:cs typeface="Arial" pitchFamily="34" charset="0"/>
              </a:rPr>
              <a:t>	</a:t>
            </a:r>
            <a:r>
              <a:rPr lang="en-PH" sz="2900" dirty="0" err="1" smtClean="0">
                <a:latin typeface="Arial" pitchFamily="34" charset="0"/>
                <a:cs typeface="Arial" pitchFamily="34" charset="0"/>
              </a:rPr>
              <a:t>Ans</a:t>
            </a:r>
            <a:r>
              <a:rPr lang="en-PH" sz="2900" dirty="0" smtClean="0">
                <a:latin typeface="Arial" pitchFamily="34" charset="0"/>
                <a:cs typeface="Arial" pitchFamily="34" charset="0"/>
              </a:rPr>
              <a:t>:	4x-13y+21z</a:t>
            </a:r>
            <a:r>
              <a:rPr lang="en-PH" sz="2900" dirty="0">
                <a:latin typeface="Arial" pitchFamily="34" charset="0"/>
                <a:cs typeface="Arial" pitchFamily="34" charset="0"/>
              </a:rPr>
              <a:t>=-</a:t>
            </a:r>
            <a:r>
              <a:rPr lang="en-PH" sz="2900" dirty="0" smtClean="0">
                <a:latin typeface="Arial" pitchFamily="34" charset="0"/>
                <a:cs typeface="Arial" pitchFamily="34" charset="0"/>
              </a:rPr>
              <a:t>14</a:t>
            </a:r>
            <a:endParaRPr lang="en-PH" sz="2900" dirty="0">
              <a:latin typeface="Arial" pitchFamily="34" charset="0"/>
              <a:cs typeface="Arial" pitchFamily="34" charset="0"/>
            </a:endParaRPr>
          </a:p>
          <a:p>
            <a:pPr>
              <a:buNone/>
            </a:pPr>
            <a:endParaRPr lang="en-PH" sz="2900" dirty="0" smtClean="0">
              <a:latin typeface="Arial" pitchFamily="34" charset="0"/>
              <a:cs typeface="Arial" pitchFamily="34" charset="0"/>
            </a:endParaRPr>
          </a:p>
          <a:p>
            <a:pPr>
              <a:buNone/>
            </a:pPr>
            <a:endParaRPr lang="en-PH" sz="2900" dirty="0">
              <a:latin typeface="Arial" pitchFamily="34" charset="0"/>
              <a:cs typeface="Arial" pitchFamily="34" charset="0"/>
            </a:endParaRPr>
          </a:p>
          <a:p>
            <a:pPr>
              <a:buNone/>
            </a:pPr>
            <a:r>
              <a:rPr lang="en-PH" sz="2900" b="1" u="sng" dirty="0">
                <a:latin typeface="Arial" pitchFamily="34" charset="0"/>
                <a:cs typeface="Arial" pitchFamily="34" charset="0"/>
              </a:rPr>
              <a:t>Show that the lines</a:t>
            </a:r>
          </a:p>
          <a:p>
            <a:pPr>
              <a:buNone/>
            </a:pPr>
            <a:r>
              <a:rPr lang="en-PH" sz="2900" b="1" u="sng" dirty="0">
                <a:latin typeface="Arial" pitchFamily="34" charset="0"/>
                <a:cs typeface="Arial" pitchFamily="34" charset="0"/>
              </a:rPr>
              <a:t>x=-2+t ,	y=3+2t,	z=4-t</a:t>
            </a:r>
          </a:p>
          <a:p>
            <a:pPr>
              <a:buNone/>
            </a:pPr>
            <a:r>
              <a:rPr lang="en-PH" sz="2900" b="1" u="sng" dirty="0">
                <a:latin typeface="Arial" pitchFamily="34" charset="0"/>
                <a:cs typeface="Arial" pitchFamily="34" charset="0"/>
              </a:rPr>
              <a:t>x=3-t,	</a:t>
            </a:r>
            <a:r>
              <a:rPr lang="en-PH" sz="2900" b="1" u="sng" dirty="0" smtClean="0">
                <a:latin typeface="Arial" pitchFamily="34" charset="0"/>
                <a:cs typeface="Arial" pitchFamily="34" charset="0"/>
              </a:rPr>
              <a:t>y=4-2t,</a:t>
            </a:r>
            <a:r>
              <a:rPr lang="en-PH" sz="2900" b="1" u="sng" dirty="0">
                <a:latin typeface="Arial" pitchFamily="34" charset="0"/>
                <a:cs typeface="Arial" pitchFamily="34" charset="0"/>
              </a:rPr>
              <a:t>	z=t</a:t>
            </a:r>
          </a:p>
          <a:p>
            <a:pPr marL="0" indent="0">
              <a:buNone/>
            </a:pPr>
            <a:r>
              <a:rPr lang="en-PH" sz="2900" b="1" u="sng" dirty="0">
                <a:latin typeface="Arial" pitchFamily="34" charset="0"/>
                <a:cs typeface="Arial" pitchFamily="34" charset="0"/>
              </a:rPr>
              <a:t>are parallel and find an equation of the plane they determine</a:t>
            </a:r>
            <a:r>
              <a:rPr lang="en-PH" sz="2900" dirty="0">
                <a:latin typeface="Arial" pitchFamily="34" charset="0"/>
                <a:cs typeface="Arial" pitchFamily="34" charset="0"/>
              </a:rPr>
              <a:t>.</a:t>
            </a:r>
          </a:p>
          <a:p>
            <a:pPr>
              <a:buNone/>
            </a:pPr>
            <a:r>
              <a:rPr lang="en-PH" sz="2900" dirty="0">
                <a:latin typeface="Arial" pitchFamily="34" charset="0"/>
                <a:cs typeface="Arial" pitchFamily="34" charset="0"/>
              </a:rPr>
              <a:t> </a:t>
            </a:r>
          </a:p>
          <a:p>
            <a:pPr>
              <a:buNone/>
            </a:pPr>
            <a:r>
              <a:rPr lang="en-PH" sz="2900" dirty="0" smtClean="0">
                <a:latin typeface="Arial" pitchFamily="34" charset="0"/>
                <a:cs typeface="Arial" pitchFamily="34" charset="0"/>
              </a:rPr>
              <a:t>	</a:t>
            </a:r>
            <a:r>
              <a:rPr lang="en-PH" sz="2900" dirty="0" err="1" smtClean="0">
                <a:latin typeface="Arial" pitchFamily="34" charset="0"/>
                <a:cs typeface="Arial" pitchFamily="34" charset="0"/>
              </a:rPr>
              <a:t>Ans</a:t>
            </a:r>
            <a:r>
              <a:rPr lang="en-PH" sz="2900" dirty="0" smtClean="0">
                <a:latin typeface="Arial" pitchFamily="34" charset="0"/>
                <a:cs typeface="Arial" pitchFamily="34" charset="0"/>
              </a:rPr>
              <a:t>:	7x+y+9z=25</a:t>
            </a:r>
            <a:endParaRPr lang="en-PH" sz="2900" dirty="0">
              <a:latin typeface="Arial" pitchFamily="34" charset="0"/>
              <a:cs typeface="Arial" pitchFamily="34" charset="0"/>
            </a:endParaRPr>
          </a:p>
          <a:p>
            <a:pPr>
              <a:buNone/>
            </a:pPr>
            <a:r>
              <a:rPr lang="en-PH" sz="2900" dirty="0">
                <a:latin typeface="Arial" pitchFamily="34" charset="0"/>
                <a:cs typeface="Arial" pitchFamily="34" charset="0"/>
              </a:rPr>
              <a:t> </a:t>
            </a:r>
          </a:p>
          <a:p>
            <a:pPr marL="0" indent="0">
              <a:buNone/>
            </a:pPr>
            <a:r>
              <a:rPr lang="en-PH" sz="2900" b="1" u="sng" dirty="0">
                <a:latin typeface="Arial" pitchFamily="34" charset="0"/>
                <a:cs typeface="Arial" pitchFamily="34" charset="0"/>
              </a:rPr>
              <a:t>Find parametric equations of the line through the point (5,0,-2) that is parallel to the planes </a:t>
            </a:r>
          </a:p>
          <a:p>
            <a:pPr>
              <a:buNone/>
            </a:pPr>
            <a:r>
              <a:rPr lang="en-PH" sz="2900" b="1" u="sng" dirty="0">
                <a:latin typeface="Arial" pitchFamily="34" charset="0"/>
                <a:cs typeface="Arial" pitchFamily="34" charset="0"/>
              </a:rPr>
              <a:t>x-4y+2z=0  and  2x+3y-z+1=0.</a:t>
            </a:r>
          </a:p>
          <a:p>
            <a:pPr>
              <a:buNone/>
            </a:pPr>
            <a:endParaRPr lang="en-PH" sz="2900" dirty="0" smtClean="0">
              <a:latin typeface="Arial" pitchFamily="34" charset="0"/>
              <a:cs typeface="Arial" pitchFamily="34" charset="0"/>
            </a:endParaRPr>
          </a:p>
          <a:p>
            <a:pPr>
              <a:buNone/>
            </a:pPr>
            <a:r>
              <a:rPr lang="en-PH" sz="2900" dirty="0" smtClean="0">
                <a:latin typeface="Arial" pitchFamily="34" charset="0"/>
                <a:cs typeface="Arial" pitchFamily="34" charset="0"/>
              </a:rPr>
              <a:t>	</a:t>
            </a:r>
            <a:r>
              <a:rPr lang="en-PH" sz="2900" dirty="0" err="1" smtClean="0">
                <a:latin typeface="Arial" pitchFamily="34" charset="0"/>
                <a:cs typeface="Arial" pitchFamily="34" charset="0"/>
              </a:rPr>
              <a:t>Ans</a:t>
            </a:r>
            <a:r>
              <a:rPr lang="en-PH" sz="2900" dirty="0">
                <a:latin typeface="Arial" pitchFamily="34" charset="0"/>
                <a:cs typeface="Arial" pitchFamily="34" charset="0"/>
              </a:rPr>
              <a:t>:</a:t>
            </a:r>
          </a:p>
          <a:p>
            <a:pPr>
              <a:buNone/>
            </a:pPr>
            <a:r>
              <a:rPr lang="en-PH" sz="2900" dirty="0" smtClean="0">
                <a:latin typeface="Arial" pitchFamily="34" charset="0"/>
                <a:cs typeface="Arial" pitchFamily="34" charset="0"/>
              </a:rPr>
              <a:t>		x=5-2t</a:t>
            </a:r>
            <a:endParaRPr lang="en-PH" sz="2900" dirty="0">
              <a:latin typeface="Arial" pitchFamily="34" charset="0"/>
              <a:cs typeface="Arial" pitchFamily="34" charset="0"/>
            </a:endParaRPr>
          </a:p>
          <a:p>
            <a:pPr>
              <a:buNone/>
            </a:pPr>
            <a:r>
              <a:rPr lang="en-PH" sz="2900" dirty="0" smtClean="0">
                <a:latin typeface="Arial" pitchFamily="34" charset="0"/>
                <a:cs typeface="Arial" pitchFamily="34" charset="0"/>
              </a:rPr>
              <a:t>		y=5t</a:t>
            </a:r>
            <a:endParaRPr lang="en-PH" sz="2900" dirty="0">
              <a:latin typeface="Arial" pitchFamily="34" charset="0"/>
              <a:cs typeface="Arial" pitchFamily="34" charset="0"/>
            </a:endParaRPr>
          </a:p>
          <a:p>
            <a:pPr>
              <a:buNone/>
            </a:pPr>
            <a:r>
              <a:rPr lang="en-PH" sz="2900" dirty="0" smtClean="0">
                <a:latin typeface="Arial" pitchFamily="34" charset="0"/>
                <a:cs typeface="Arial" pitchFamily="34" charset="0"/>
              </a:rPr>
              <a:t>		z</a:t>
            </a:r>
            <a:r>
              <a:rPr lang="en-PH" sz="2900" dirty="0">
                <a:latin typeface="Arial" pitchFamily="34" charset="0"/>
                <a:cs typeface="Arial" pitchFamily="34" charset="0"/>
              </a:rPr>
              <a:t>=-2+11t</a:t>
            </a:r>
          </a:p>
          <a:p>
            <a:pPr>
              <a:buNone/>
            </a:pPr>
            <a:r>
              <a:rPr lang="en-PH" sz="2900" dirty="0">
                <a:latin typeface="Arial" pitchFamily="34" charset="0"/>
                <a:cs typeface="Arial" pitchFamily="34" charset="0"/>
              </a:rPr>
              <a:t> </a:t>
            </a:r>
          </a:p>
          <a:p>
            <a:pPr marL="0" indent="0">
              <a:buNone/>
            </a:pPr>
            <a:r>
              <a:rPr lang="en-PH" sz="2900" b="1" u="sng" dirty="0">
                <a:latin typeface="Arial" pitchFamily="34" charset="0"/>
                <a:cs typeface="Arial" pitchFamily="34" charset="0"/>
              </a:rPr>
              <a:t>Find the plane whose points are equidistant from (2,-1,1) and (3,1,5)</a:t>
            </a:r>
          </a:p>
          <a:p>
            <a:pPr>
              <a:buNone/>
            </a:pPr>
            <a:r>
              <a:rPr lang="en-PH" sz="2900" dirty="0">
                <a:latin typeface="Arial" pitchFamily="34" charset="0"/>
                <a:cs typeface="Arial" pitchFamily="34" charset="0"/>
              </a:rPr>
              <a:t> </a:t>
            </a:r>
          </a:p>
          <a:p>
            <a:pPr>
              <a:buNone/>
            </a:pPr>
            <a:r>
              <a:rPr lang="en-PH" sz="2900" dirty="0" smtClean="0">
                <a:latin typeface="Arial" pitchFamily="34" charset="0"/>
                <a:cs typeface="Arial" pitchFamily="34" charset="0"/>
              </a:rPr>
              <a:t>	</a:t>
            </a:r>
            <a:r>
              <a:rPr lang="en-PH" sz="2900" dirty="0" err="1" smtClean="0">
                <a:latin typeface="Arial" pitchFamily="34" charset="0"/>
                <a:cs typeface="Arial" pitchFamily="34" charset="0"/>
              </a:rPr>
              <a:t>Ans</a:t>
            </a:r>
            <a:r>
              <a:rPr lang="en-PH" sz="2900" dirty="0" smtClean="0">
                <a:latin typeface="Arial" pitchFamily="34" charset="0"/>
                <a:cs typeface="Arial" pitchFamily="34" charset="0"/>
              </a:rPr>
              <a:t>:	x+2y+4z=29/5</a:t>
            </a:r>
            <a:endParaRPr lang="en-PH" sz="2900" dirty="0">
              <a:latin typeface="Arial" pitchFamily="34" charset="0"/>
              <a:cs typeface="Arial" pitchFamily="34" charset="0"/>
            </a:endParaRPr>
          </a:p>
          <a:p>
            <a:pPr>
              <a:buNone/>
            </a:pPr>
            <a:r>
              <a:rPr lang="en-PH" sz="2900" dirty="0">
                <a:latin typeface="Arial" pitchFamily="34" charset="0"/>
                <a:cs typeface="Arial" pitchFamily="34" charset="0"/>
              </a:rPr>
              <a:t> </a:t>
            </a:r>
          </a:p>
          <a:p>
            <a:pPr marL="0" indent="0">
              <a:buNone/>
            </a:pPr>
            <a:r>
              <a:rPr lang="en-PH" sz="2900" b="1" u="sng" dirty="0">
                <a:latin typeface="Arial" pitchFamily="34" charset="0"/>
                <a:cs typeface="Arial" pitchFamily="34" charset="0"/>
              </a:rPr>
              <a:t>Find the plane through (-1,2,-5) that is perpendicular to the planes 2x-y+z=1 and x+y-2z=3</a:t>
            </a:r>
          </a:p>
          <a:p>
            <a:pPr>
              <a:buNone/>
            </a:pPr>
            <a:r>
              <a:rPr lang="en-PH" sz="2900" dirty="0">
                <a:latin typeface="Arial" pitchFamily="34" charset="0"/>
                <a:cs typeface="Arial" pitchFamily="34" charset="0"/>
              </a:rPr>
              <a:t> </a:t>
            </a:r>
          </a:p>
          <a:p>
            <a:pPr>
              <a:buNone/>
            </a:pPr>
            <a:r>
              <a:rPr lang="en-PH" sz="2900" dirty="0" smtClean="0">
                <a:latin typeface="Arial" pitchFamily="34" charset="0"/>
                <a:cs typeface="Arial" pitchFamily="34" charset="0"/>
              </a:rPr>
              <a:t>	</a:t>
            </a:r>
            <a:r>
              <a:rPr lang="en-PH" sz="2900" dirty="0" err="1" smtClean="0">
                <a:latin typeface="Arial" pitchFamily="34" charset="0"/>
                <a:cs typeface="Arial" pitchFamily="34" charset="0"/>
              </a:rPr>
              <a:t>Ans</a:t>
            </a:r>
            <a:r>
              <a:rPr lang="en-PH" sz="2900" dirty="0" smtClean="0">
                <a:latin typeface="Arial" pitchFamily="34" charset="0"/>
                <a:cs typeface="Arial" pitchFamily="34" charset="0"/>
              </a:rPr>
              <a:t>:	x+5y+3z</a:t>
            </a:r>
            <a:r>
              <a:rPr lang="en-PH" sz="2900" dirty="0">
                <a:latin typeface="Arial" pitchFamily="34" charset="0"/>
                <a:cs typeface="Arial" pitchFamily="34" charset="0"/>
              </a:rPr>
              <a:t>=-6</a:t>
            </a:r>
          </a:p>
          <a:p>
            <a:pPr>
              <a:buNone/>
            </a:pPr>
            <a:endParaRPr lang="en-PH" dirty="0"/>
          </a:p>
        </p:txBody>
      </p:sp>
    </p:spTree>
  </p:cSld>
  <p:clrMapOvr>
    <a:masterClrMapping/>
  </p:clrMapOvr>
  <p:transition>
    <p:dissolv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Planes in Space</a:t>
            </a:r>
            <a:endParaRPr lang="en-US" dirty="0"/>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r>
              <a:rPr lang="en-US" sz="3500" dirty="0" smtClean="0"/>
              <a:t>Plane Determined by a point and a Normal Vector</a:t>
            </a:r>
          </a:p>
          <a:p>
            <a:pPr algn="ctr">
              <a:buNone/>
            </a:pPr>
            <a:r>
              <a:rPr lang="en-US" sz="1800" b="1" dirty="0" smtClean="0"/>
              <a:t>                                        </a:t>
            </a:r>
          </a:p>
          <a:p>
            <a:pPr algn="ctr">
              <a:buNone/>
            </a:pPr>
            <a:r>
              <a:rPr lang="en-US" sz="1800" b="1" dirty="0" smtClean="0"/>
              <a:t>                                      a (X – X</a:t>
            </a:r>
            <a:r>
              <a:rPr lang="en-US" sz="1400" b="1" dirty="0" smtClean="0"/>
              <a:t>o</a:t>
            </a:r>
            <a:r>
              <a:rPr lang="en-US" sz="1800" b="1" dirty="0" smtClean="0"/>
              <a:t>) + b ( Y – </a:t>
            </a:r>
            <a:r>
              <a:rPr lang="en-US" sz="1800" b="1" dirty="0" err="1" smtClean="0"/>
              <a:t>Y</a:t>
            </a:r>
            <a:r>
              <a:rPr lang="en-US" sz="1400" b="1" dirty="0" err="1" smtClean="0"/>
              <a:t>o</a:t>
            </a:r>
            <a:r>
              <a:rPr lang="en-US" sz="1800" b="1" dirty="0" smtClean="0"/>
              <a:t>) + c ( Z – </a:t>
            </a:r>
            <a:r>
              <a:rPr lang="en-US" sz="1800" b="1" dirty="0" err="1" smtClean="0"/>
              <a:t>Z</a:t>
            </a:r>
            <a:r>
              <a:rPr lang="en-US" sz="1400" b="1" dirty="0" err="1" smtClean="0"/>
              <a:t>o</a:t>
            </a:r>
            <a:r>
              <a:rPr lang="en-US" sz="1800" b="1" dirty="0" smtClean="0"/>
              <a:t>)</a:t>
            </a:r>
          </a:p>
          <a:p>
            <a:pPr algn="ctr">
              <a:buNone/>
            </a:pPr>
            <a:r>
              <a:rPr lang="en-US" sz="1800" dirty="0" smtClean="0"/>
              <a:t>		</a:t>
            </a:r>
            <a:r>
              <a:rPr lang="en-US" sz="1600" smtClean="0"/>
              <a:t>                                      (</a:t>
            </a:r>
            <a:r>
              <a:rPr lang="en-US" sz="1600" dirty="0" smtClean="0"/>
              <a:t>point normal form of the equation of the plane)</a:t>
            </a:r>
          </a:p>
          <a:p>
            <a:pPr algn="ctr">
              <a:buNone/>
            </a:pPr>
            <a:r>
              <a:rPr lang="en-US" sz="1600" dirty="0"/>
              <a:t>	</a:t>
            </a:r>
            <a:r>
              <a:rPr lang="en-US" sz="1600" dirty="0" smtClean="0"/>
              <a:t>	                                      Given the point  Po(Xo , </a:t>
            </a:r>
            <a:r>
              <a:rPr lang="en-US" sz="1600" dirty="0" err="1" smtClean="0"/>
              <a:t>Yo</a:t>
            </a:r>
            <a:r>
              <a:rPr lang="en-US" sz="1600" dirty="0" smtClean="0"/>
              <a:t> , </a:t>
            </a:r>
            <a:r>
              <a:rPr lang="en-US" sz="1600" dirty="0" err="1" smtClean="0"/>
              <a:t>Zo</a:t>
            </a:r>
            <a:r>
              <a:rPr lang="en-US" sz="1600" dirty="0" smtClean="0"/>
              <a:t>) and vector</a:t>
            </a:r>
          </a:p>
          <a:p>
            <a:pPr algn="ctr">
              <a:buNone/>
            </a:pPr>
            <a:r>
              <a:rPr lang="en-US" sz="1600" dirty="0" smtClean="0"/>
              <a:t>                                                       n = &lt; a , b , c &gt;perpendicular to the plane</a:t>
            </a:r>
          </a:p>
          <a:p>
            <a:pPr algn="ctr">
              <a:buNone/>
            </a:pPr>
            <a:endParaRPr lang="en-US" sz="1800" dirty="0" smtClean="0"/>
          </a:p>
          <a:p>
            <a:pPr algn="ctr">
              <a:buNone/>
            </a:pPr>
            <a:endParaRPr lang="en-US" sz="1800" dirty="0" smtClean="0"/>
          </a:p>
          <a:p>
            <a:pPr algn="ctr">
              <a:buNone/>
            </a:pPr>
            <a:endParaRPr lang="en-US" sz="1800" dirty="0" smtClean="0"/>
          </a:p>
          <a:p>
            <a:pPr algn="ctr">
              <a:buNone/>
            </a:pPr>
            <a:endParaRPr lang="en-US" sz="1800" dirty="0"/>
          </a:p>
          <a:p>
            <a:pPr>
              <a:buNone/>
            </a:pPr>
            <a:endParaRPr lang="en-US" sz="2200" b="1" dirty="0" smtClean="0"/>
          </a:p>
          <a:p>
            <a:pPr>
              <a:buNone/>
            </a:pPr>
            <a:r>
              <a:rPr lang="en-US" sz="2200" b="1" dirty="0" smtClean="0"/>
              <a:t>Example:</a:t>
            </a:r>
            <a:r>
              <a:rPr lang="en-US" sz="2200" dirty="0" smtClean="0"/>
              <a:t>	 </a:t>
            </a:r>
          </a:p>
          <a:p>
            <a:pPr>
              <a:buNone/>
            </a:pPr>
            <a:r>
              <a:rPr lang="en-US" sz="2200" dirty="0" smtClean="0"/>
              <a:t>Find an equation of the plane passing through the point (3, -1, 7) and   perpendicular to the vector n= &lt; 4, 2, -5&gt;</a:t>
            </a:r>
          </a:p>
          <a:p>
            <a:endParaRPr lang="en-US" dirty="0" smtClean="0"/>
          </a:p>
        </p:txBody>
      </p:sp>
      <p:pic>
        <p:nvPicPr>
          <p:cNvPr id="4" name="Picture 3" descr="math23.gif"/>
          <p:cNvPicPr>
            <a:picLocks noChangeAspect="1"/>
          </p:cNvPicPr>
          <p:nvPr/>
        </p:nvPicPr>
        <p:blipFill>
          <a:blip r:embed="rId2" cstate="print"/>
          <a:stretch>
            <a:fillRect/>
          </a:stretch>
        </p:blipFill>
        <p:spPr>
          <a:xfrm>
            <a:off x="304800" y="2743200"/>
            <a:ext cx="3495675" cy="2381250"/>
          </a:xfrm>
          <a:prstGeom prst="rect">
            <a:avLst/>
          </a:prstGeo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03920" cy="6400800"/>
          </a:xfrm>
        </p:spPr>
        <p:txBody>
          <a:bodyPr/>
          <a:lstStyle/>
          <a:p>
            <a:r>
              <a:rPr lang="en-US" sz="3200" dirty="0" smtClean="0"/>
              <a:t>Intersecting Planes ( Angle between Two Planes)</a:t>
            </a:r>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r>
              <a:rPr lang="en-US" sz="2400" dirty="0" smtClean="0"/>
              <a:t>condition : </a:t>
            </a:r>
            <a:r>
              <a:rPr lang="en-US" sz="2000" dirty="0" smtClean="0"/>
              <a:t>angle must be greater than or equal to 0˚ and less than or equal to  90˚</a:t>
            </a:r>
          </a:p>
          <a:p>
            <a:pPr>
              <a:buNone/>
            </a:pPr>
            <a:endParaRPr lang="en-US" sz="2000" dirty="0" smtClean="0"/>
          </a:p>
          <a:p>
            <a:pPr algn="ctr">
              <a:buNone/>
            </a:pPr>
            <a:r>
              <a:rPr lang="en-US" sz="2000" dirty="0" err="1" smtClean="0"/>
              <a:t>cosØ</a:t>
            </a:r>
            <a:r>
              <a:rPr lang="en-US" sz="2000" dirty="0" smtClean="0"/>
              <a:t> = __</a:t>
            </a:r>
            <a:r>
              <a:rPr lang="en-US" sz="2000" u="sng" dirty="0" smtClean="0"/>
              <a:t>| n</a:t>
            </a:r>
            <a:r>
              <a:rPr lang="en-US" sz="2000" u="sng" baseline="-25000" dirty="0" smtClean="0"/>
              <a:t>1</a:t>
            </a:r>
            <a:r>
              <a:rPr lang="en-US" sz="2000" u="sng" dirty="0" smtClean="0"/>
              <a:t> · n</a:t>
            </a:r>
            <a:r>
              <a:rPr lang="en-US" sz="2000" u="sng" baseline="-25000" dirty="0" smtClean="0"/>
              <a:t>2</a:t>
            </a:r>
            <a:r>
              <a:rPr lang="en-US" sz="2000" u="sng" dirty="0" smtClean="0"/>
              <a:t>|__</a:t>
            </a:r>
          </a:p>
          <a:p>
            <a:pPr algn="ctr">
              <a:buNone/>
            </a:pPr>
            <a:r>
              <a:rPr lang="en-US" sz="2000" dirty="0" smtClean="0"/>
              <a:t>              </a:t>
            </a:r>
            <a:r>
              <a:rPr lang="en-US" sz="2000" spc="-300" dirty="0" smtClean="0"/>
              <a:t>||</a:t>
            </a:r>
            <a:r>
              <a:rPr lang="en-US" sz="2000" dirty="0" smtClean="0"/>
              <a:t>n</a:t>
            </a:r>
            <a:r>
              <a:rPr lang="en-US" sz="2000" baseline="-25000" dirty="0" smtClean="0"/>
              <a:t>1</a:t>
            </a:r>
            <a:r>
              <a:rPr lang="en-US" sz="2000" spc="-300" dirty="0" smtClean="0"/>
              <a:t>||</a:t>
            </a:r>
            <a:r>
              <a:rPr lang="en-US" sz="2000" dirty="0" smtClean="0"/>
              <a:t> </a:t>
            </a:r>
            <a:r>
              <a:rPr lang="en-US" sz="2000" spc="-300" dirty="0" smtClean="0"/>
              <a:t>||</a:t>
            </a:r>
            <a:r>
              <a:rPr lang="en-US" sz="2000" dirty="0" smtClean="0"/>
              <a:t>n</a:t>
            </a:r>
            <a:r>
              <a:rPr lang="en-US" sz="2000" baseline="-25000" dirty="0" smtClean="0"/>
              <a:t>2</a:t>
            </a:r>
            <a:r>
              <a:rPr lang="en-US" sz="2000" spc="-300" dirty="0" smtClean="0"/>
              <a:t>||</a:t>
            </a:r>
            <a:endParaRPr lang="en-US" sz="2000" u="sng" spc="-300" dirty="0" smtClean="0"/>
          </a:p>
          <a:p>
            <a:pPr>
              <a:buNone/>
            </a:pPr>
            <a:r>
              <a:rPr lang="en-US" sz="2000" b="1" dirty="0" smtClean="0"/>
              <a:t>Example</a:t>
            </a:r>
            <a:r>
              <a:rPr lang="en-US" sz="1800" dirty="0" smtClean="0"/>
              <a:t>: Find the acute angle of intersection between the two planes</a:t>
            </a:r>
          </a:p>
          <a:p>
            <a:pPr algn="ctr">
              <a:buNone/>
            </a:pPr>
            <a:r>
              <a:rPr lang="en-US" sz="1800" dirty="0" smtClean="0"/>
              <a:t>                    2x – 4y + 4z = 6 and 6x + 2y -3z = 4</a:t>
            </a:r>
            <a:endParaRPr lang="en-US" sz="1800" dirty="0"/>
          </a:p>
        </p:txBody>
      </p:sp>
      <p:pic>
        <p:nvPicPr>
          <p:cNvPr id="4" name="Picture 3" descr="math23-2.gif"/>
          <p:cNvPicPr>
            <a:picLocks noChangeAspect="1"/>
          </p:cNvPicPr>
          <p:nvPr/>
        </p:nvPicPr>
        <p:blipFill>
          <a:blip r:embed="rId2" cstate="print"/>
          <a:stretch>
            <a:fillRect/>
          </a:stretch>
        </p:blipFill>
        <p:spPr>
          <a:xfrm>
            <a:off x="1981200" y="1524000"/>
            <a:ext cx="3790950" cy="1533525"/>
          </a:xfrm>
          <a:prstGeom prst="rect">
            <a:avLst/>
          </a:prstGeom>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sz="3200" dirty="0" smtClean="0"/>
              <a:t>Distance Problems Involving Planes</a:t>
            </a:r>
          </a:p>
          <a:p>
            <a:pPr algn="ctr">
              <a:buNone/>
            </a:pPr>
            <a:endParaRPr lang="en-US" sz="2400" dirty="0" smtClean="0"/>
          </a:p>
          <a:p>
            <a:pPr algn="ctr">
              <a:buNone/>
            </a:pPr>
            <a:r>
              <a:rPr lang="en-US" sz="2400" dirty="0" smtClean="0"/>
              <a:t>Three basic problems in 3 – space</a:t>
            </a:r>
          </a:p>
          <a:p>
            <a:pPr marL="514350" indent="-514350" algn="ctr">
              <a:buFont typeface="+mj-lt"/>
              <a:buAutoNum type="arabicPeriod"/>
            </a:pPr>
            <a:r>
              <a:rPr lang="en-US" sz="1800" dirty="0" smtClean="0"/>
              <a:t>Distance between a point and a line</a:t>
            </a:r>
          </a:p>
          <a:p>
            <a:pPr marL="514350" indent="-514350" algn="ctr">
              <a:buFont typeface="+mj-lt"/>
              <a:buAutoNum type="arabicPeriod"/>
            </a:pPr>
            <a:r>
              <a:rPr lang="en-US" sz="1800" dirty="0" smtClean="0"/>
              <a:t>Distance between two parallel plane</a:t>
            </a:r>
          </a:p>
          <a:p>
            <a:pPr marL="514350" indent="-514350" algn="ctr">
              <a:buFont typeface="+mj-lt"/>
              <a:buAutoNum type="arabicPeriod"/>
            </a:pPr>
            <a:r>
              <a:rPr lang="en-US" sz="1800" dirty="0" smtClean="0"/>
              <a:t>Distance between two skew lines</a:t>
            </a:r>
          </a:p>
          <a:p>
            <a:pPr marL="514350" indent="-514350">
              <a:buFont typeface="+mj-lt"/>
              <a:buAutoNum type="arabicPeriod"/>
            </a:pPr>
            <a:endParaRPr lang="en-US" sz="1800" dirty="0" smtClean="0"/>
          </a:p>
          <a:p>
            <a:pPr marL="514350" indent="-514350" algn="ctr">
              <a:buNone/>
            </a:pPr>
            <a:r>
              <a:rPr lang="en-US" sz="1800" b="1" dirty="0" smtClean="0"/>
              <a:t>Theorem</a:t>
            </a:r>
            <a:r>
              <a:rPr lang="en-US" sz="1800" dirty="0" smtClean="0"/>
              <a:t>: the distance D  a point P0 ( x</a:t>
            </a:r>
            <a:r>
              <a:rPr lang="en-US" sz="1800" baseline="-25000" dirty="0" smtClean="0"/>
              <a:t>0</a:t>
            </a:r>
            <a:r>
              <a:rPr lang="en-US" sz="1800" dirty="0" smtClean="0"/>
              <a:t>, y</a:t>
            </a:r>
            <a:r>
              <a:rPr lang="en-US" sz="1800" baseline="-25000" dirty="0" smtClean="0"/>
              <a:t>0</a:t>
            </a:r>
            <a:r>
              <a:rPr lang="en-US" sz="1800" dirty="0" smtClean="0"/>
              <a:t>, z</a:t>
            </a:r>
            <a:r>
              <a:rPr lang="en-US" sz="1800" baseline="-25000" dirty="0" smtClean="0"/>
              <a:t>0</a:t>
            </a:r>
            <a:r>
              <a:rPr lang="en-US" sz="1800" dirty="0" smtClean="0"/>
              <a:t>) and the plane                              ax + by + </a:t>
            </a:r>
            <a:r>
              <a:rPr lang="en-US" sz="1800" dirty="0" err="1" smtClean="0"/>
              <a:t>cz</a:t>
            </a:r>
            <a:r>
              <a:rPr lang="en-US" sz="1800" dirty="0" smtClean="0"/>
              <a:t> + d = 0 is</a:t>
            </a:r>
          </a:p>
          <a:p>
            <a:pPr marL="514350" indent="-514350">
              <a:buNone/>
            </a:pPr>
            <a:endParaRPr lang="en-US" sz="1800" dirty="0" smtClean="0"/>
          </a:p>
          <a:p>
            <a:pPr marL="514350" indent="-514350" algn="ctr">
              <a:buNone/>
            </a:pPr>
            <a:r>
              <a:rPr lang="en-US" sz="1800" dirty="0" smtClean="0"/>
              <a:t>D= </a:t>
            </a:r>
            <a:r>
              <a:rPr lang="en-US" sz="1800" u="sng" dirty="0" smtClean="0"/>
              <a:t>| ax</a:t>
            </a:r>
            <a:r>
              <a:rPr lang="en-US" sz="1800" u="sng" baseline="-25000" dirty="0" smtClean="0"/>
              <a:t>0</a:t>
            </a:r>
            <a:r>
              <a:rPr lang="en-US" sz="1800" u="sng" dirty="0" smtClean="0"/>
              <a:t> + by</a:t>
            </a:r>
            <a:r>
              <a:rPr lang="en-US" sz="1800" u="sng" baseline="-25000" dirty="0" smtClean="0"/>
              <a:t>0 </a:t>
            </a:r>
            <a:r>
              <a:rPr lang="en-US" sz="1800" u="sng" dirty="0" smtClean="0"/>
              <a:t>+cz</a:t>
            </a:r>
            <a:r>
              <a:rPr lang="en-US" sz="1800" u="sng" baseline="-25000" dirty="0" smtClean="0"/>
              <a:t>0</a:t>
            </a:r>
            <a:r>
              <a:rPr lang="en-US" sz="1800" u="sng" dirty="0" smtClean="0"/>
              <a:t> + d |</a:t>
            </a:r>
          </a:p>
          <a:p>
            <a:pPr marL="514350" indent="-514350" algn="ctr">
              <a:buNone/>
            </a:pPr>
            <a:r>
              <a:rPr lang="en-US" sz="1800" dirty="0" smtClean="0"/>
              <a:t>       ( a</a:t>
            </a:r>
            <a:r>
              <a:rPr lang="en-US" sz="1800" baseline="30000" dirty="0" smtClean="0"/>
              <a:t>2</a:t>
            </a:r>
            <a:r>
              <a:rPr lang="en-US" sz="1800" dirty="0" smtClean="0"/>
              <a:t> + b</a:t>
            </a:r>
            <a:r>
              <a:rPr lang="en-US" sz="1800" baseline="30000" dirty="0" smtClean="0"/>
              <a:t>2 </a:t>
            </a:r>
            <a:r>
              <a:rPr lang="en-US" sz="1800" dirty="0" smtClean="0"/>
              <a:t>+ c</a:t>
            </a:r>
            <a:r>
              <a:rPr lang="en-US" sz="1800" baseline="30000" dirty="0" smtClean="0"/>
              <a:t>2</a:t>
            </a:r>
            <a:r>
              <a:rPr lang="en-US" sz="1800" dirty="0" smtClean="0"/>
              <a:t> )</a:t>
            </a:r>
            <a:r>
              <a:rPr lang="en-US" sz="1800" baseline="30000" dirty="0" smtClean="0"/>
              <a:t>1/2</a:t>
            </a:r>
          </a:p>
          <a:p>
            <a:pPr marL="514350" indent="-514350" algn="ctr">
              <a:buNone/>
            </a:pPr>
            <a:endParaRPr lang="en-US" sz="1800" baseline="30000" dirty="0" smtClean="0"/>
          </a:p>
          <a:p>
            <a:pPr marL="514350" indent="-514350" algn="ctr">
              <a:buNone/>
            </a:pPr>
            <a:r>
              <a:rPr lang="en-US" sz="1800" b="1" dirty="0" smtClean="0"/>
              <a:t>Example: </a:t>
            </a:r>
            <a:r>
              <a:rPr lang="en-US" sz="1800" dirty="0" smtClean="0"/>
              <a:t>Find the distance D between the point (1, -4, -3) and the plane</a:t>
            </a:r>
          </a:p>
          <a:p>
            <a:pPr marL="514350" indent="-514350" algn="ctr">
              <a:buNone/>
            </a:pPr>
            <a:r>
              <a:rPr lang="en-US" sz="1800" dirty="0" smtClean="0"/>
              <a:t>2x – 3y + 6z = -1</a:t>
            </a:r>
            <a:endParaRPr lang="en-US" sz="18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2133600"/>
            <a:ext cx="10972800" cy="1754326"/>
          </a:xfrm>
          <a:prstGeom prst="rect">
            <a:avLst/>
          </a:prstGeom>
          <a:noFill/>
        </p:spPr>
        <p:txBody>
          <a:bodyPr wrap="square" lIns="91440" tIns="45720" rIns="91440" bIns="45720">
            <a:spAutoFit/>
          </a:bodyPr>
          <a:lstStyle/>
          <a:p>
            <a:pPr algn="ctr"/>
            <a:r>
              <a:rPr lang="en-US" sz="54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cALCULUs</a:t>
            </a: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of vector valued function</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457200" y="304800"/>
            <a:ext cx="8229600" cy="1143000"/>
          </a:xfrm>
        </p:spPr>
        <p:txBody>
          <a:bodyPr>
            <a:normAutofit fontScale="90000"/>
          </a:bodyPr>
          <a:lstStyle/>
          <a:p>
            <a:r>
              <a:rPr lang="en-US" sz="4000"/>
              <a:t>Integration of Vector Valued Function</a:t>
            </a:r>
          </a:p>
        </p:txBody>
      </p:sp>
      <p:sp>
        <p:nvSpPr>
          <p:cNvPr id="2051" name="Rectangle 3"/>
          <p:cNvSpPr>
            <a:spLocks noGrp="1" noChangeArrowheads="1"/>
          </p:cNvSpPr>
          <p:nvPr>
            <p:ph idx="1"/>
          </p:nvPr>
        </p:nvSpPr>
        <p:spPr/>
        <p:txBody>
          <a:bodyPr/>
          <a:lstStyle/>
          <a:p>
            <a:r>
              <a:rPr lang="en-US" dirty="0"/>
              <a:t>Ex. 1  ∫ (sin t)</a:t>
            </a:r>
            <a:r>
              <a:rPr lang="en-US" b="1" dirty="0" err="1"/>
              <a:t>i</a:t>
            </a:r>
            <a:r>
              <a:rPr lang="en-US" dirty="0"/>
              <a:t> + 2t </a:t>
            </a:r>
            <a:r>
              <a:rPr lang="en-US" b="1" dirty="0"/>
              <a:t>j</a:t>
            </a:r>
            <a:r>
              <a:rPr lang="en-US" dirty="0"/>
              <a:t> - 8t^3 </a:t>
            </a:r>
            <a:r>
              <a:rPr lang="en-US" b="1" dirty="0"/>
              <a:t>k </a:t>
            </a:r>
            <a:r>
              <a:rPr lang="en-US" dirty="0" err="1"/>
              <a:t>dt</a:t>
            </a:r>
            <a:r>
              <a:rPr lang="en-US" dirty="0"/>
              <a:t> </a:t>
            </a:r>
          </a:p>
          <a:p>
            <a:r>
              <a:rPr lang="en-US" dirty="0"/>
              <a:t>Ans. ∫(-cost + c1)</a:t>
            </a:r>
            <a:r>
              <a:rPr lang="en-US" b="1" dirty="0" err="1"/>
              <a:t>i</a:t>
            </a:r>
            <a:r>
              <a:rPr lang="en-US" dirty="0"/>
              <a:t>  + ∫ (t^2 + c2)</a:t>
            </a:r>
            <a:r>
              <a:rPr lang="en-US" b="1" dirty="0"/>
              <a:t>j</a:t>
            </a:r>
            <a:r>
              <a:rPr lang="en-US" dirty="0"/>
              <a:t>  +  ∫ (2t^4 + c3)</a:t>
            </a:r>
            <a:r>
              <a:rPr lang="en-US" b="1" dirty="0"/>
              <a:t>k</a:t>
            </a:r>
            <a:r>
              <a:rPr lang="en-US" dirty="0"/>
              <a:t> </a:t>
            </a:r>
            <a:endParaRPr lang="en-US" dirty="0" smtClean="0"/>
          </a:p>
          <a:p>
            <a:endParaRPr lang="en-US" dirty="0" smtClean="0"/>
          </a:p>
          <a:p>
            <a:r>
              <a:rPr lang="en-US" dirty="0" smtClean="0"/>
              <a:t>Ex.2  ∫Q(t) = 2sin3ti – 4cos2tj + 3tk</a:t>
            </a:r>
          </a:p>
          <a:p>
            <a:r>
              <a:rPr lang="en-US" dirty="0" smtClean="0"/>
              <a:t>Ans. ∫(-2cos3t/3)</a:t>
            </a:r>
            <a:r>
              <a:rPr lang="en-US" dirty="0" err="1" smtClean="0"/>
              <a:t>i</a:t>
            </a:r>
            <a:r>
              <a:rPr lang="en-US" dirty="0" smtClean="0"/>
              <a:t> - ∫(2sint)j + ∫(3t^2/2)</a:t>
            </a:r>
            <a:r>
              <a:rPr lang="en-US" dirty="0" err="1" smtClean="0"/>
              <a:t>k+c</a:t>
            </a:r>
            <a:endParaRPr lang="en-US" dirty="0" smtClean="0"/>
          </a:p>
          <a:p>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sz="4000"/>
              <a:t>Integration of Vector Valued Function</a:t>
            </a:r>
          </a:p>
        </p:txBody>
      </p:sp>
      <p:sp>
        <p:nvSpPr>
          <p:cNvPr id="8195" name="Rectangle 3"/>
          <p:cNvSpPr>
            <a:spLocks noGrp="1" noChangeArrowheads="1"/>
          </p:cNvSpPr>
          <p:nvPr>
            <p:ph idx="1"/>
          </p:nvPr>
        </p:nvSpPr>
        <p:spPr/>
        <p:txBody>
          <a:bodyPr/>
          <a:lstStyle/>
          <a:p>
            <a:r>
              <a:rPr lang="en-US" dirty="0" smtClean="0"/>
              <a:t>Ex. 3 ∫</a:t>
            </a:r>
            <a:r>
              <a:rPr lang="en-US" dirty="0"/>
              <a:t>r(t) = &lt;</a:t>
            </a:r>
            <a:r>
              <a:rPr lang="en-US" dirty="0" err="1"/>
              <a:t>ti</a:t>
            </a:r>
            <a:r>
              <a:rPr lang="en-US" dirty="0"/>
              <a:t>, cos2tj, sin2tk&gt;</a:t>
            </a:r>
          </a:p>
          <a:p>
            <a:r>
              <a:rPr lang="en-US" dirty="0"/>
              <a:t>Ans. &lt;π^2/2i, 0j, 0k&gt;</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r>
              <a:rPr lang="en-US" sz="4000"/>
              <a:t>Integration of Vector Valued Function</a:t>
            </a:r>
          </a:p>
        </p:txBody>
      </p:sp>
      <p:sp>
        <p:nvSpPr>
          <p:cNvPr id="9219" name="Rectangle 3"/>
          <p:cNvSpPr>
            <a:spLocks noGrp="1" noChangeArrowheads="1"/>
          </p:cNvSpPr>
          <p:nvPr>
            <p:ph idx="1"/>
          </p:nvPr>
        </p:nvSpPr>
        <p:spPr/>
        <p:txBody>
          <a:bodyPr/>
          <a:lstStyle/>
          <a:p>
            <a:r>
              <a:rPr lang="en-US" dirty="0" smtClean="0"/>
              <a:t>Ex. 4 </a:t>
            </a:r>
            <a:r>
              <a:rPr lang="en-US" dirty="0"/>
              <a:t>∫r(t) = &lt;sin(t), 6, 4t&gt;</a:t>
            </a:r>
          </a:p>
          <a:p>
            <a:r>
              <a:rPr lang="en-US" dirty="0"/>
              <a:t>a=0, b=1</a:t>
            </a:r>
          </a:p>
          <a:p>
            <a:r>
              <a:rPr lang="en-US" dirty="0"/>
              <a:t>Ans. &lt;1-cos(1), 6, 2&gt;</a:t>
            </a:r>
          </a:p>
        </p:txBody>
      </p:sp>
      <p:pic>
        <p:nvPicPr>
          <p:cNvPr id="9224" name="Picture 8" descr="empty"/>
          <p:cNvPicPr>
            <a:picLocks noChangeAspect="1" noChangeArrowheads="1"/>
          </p:cNvPicPr>
          <p:nvPr/>
        </p:nvPicPr>
        <p:blipFill>
          <a:blip r:embed="rId2" cstate="print"/>
          <a:srcRect/>
          <a:stretch>
            <a:fillRect/>
          </a:stretch>
        </p:blipFill>
        <p:spPr bwMode="auto">
          <a:xfrm>
            <a:off x="0" y="0"/>
            <a:ext cx="2238375" cy="542925"/>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137160" indent="0">
              <a:buNone/>
            </a:pPr>
            <a:r>
              <a:rPr lang="en-US" dirty="0" smtClean="0"/>
              <a:t>.</a:t>
            </a:r>
            <a:endParaRPr lang="en-US" dirty="0"/>
          </a:p>
        </p:txBody>
      </p:sp>
    </p:spTree>
    <p:extLst>
      <p:ext uri="{BB962C8B-B14F-4D97-AF65-F5344CB8AC3E}">
        <p14:creationId xmlns:p14="http://schemas.microsoft.com/office/powerpoint/2010/main" val="26157588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4305" y="2967335"/>
            <a:ext cx="8475398"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IMPROPER INTEGRALS</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34" name="Picture 10"/>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33400" y="1676400"/>
            <a:ext cx="2971800" cy="533400"/>
          </a:xfrm>
          <a:prstGeom prst="rect">
            <a:avLst/>
          </a:prstGeom>
          <a:noFill/>
        </p:spPr>
      </p:pic>
      <p:sp>
        <p:nvSpPr>
          <p:cNvPr id="26636" name="Rectangle 12"/>
          <p:cNvSpPr>
            <a:spLocks noChangeArrowheads="1"/>
          </p:cNvSpPr>
          <p:nvPr/>
        </p:nvSpPr>
        <p:spPr bwMode="auto">
          <a:xfrm>
            <a:off x="457200" y="771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TextBox 15"/>
          <p:cNvSpPr txBox="1"/>
          <p:nvPr/>
        </p:nvSpPr>
        <p:spPr>
          <a:xfrm>
            <a:off x="381000" y="1219200"/>
            <a:ext cx="4191000" cy="369332"/>
          </a:xfrm>
          <a:prstGeom prst="rect">
            <a:avLst/>
          </a:prstGeom>
          <a:noFill/>
        </p:spPr>
        <p:txBody>
          <a:bodyPr wrap="square" rtlCol="0">
            <a:spAutoFit/>
          </a:bodyPr>
          <a:lstStyle/>
          <a:p>
            <a:r>
              <a:rPr lang="en-US" dirty="0" smtClean="0">
                <a:solidFill>
                  <a:schemeClr val="bg1"/>
                </a:solidFill>
              </a:rPr>
              <a:t>Example 1:</a:t>
            </a:r>
            <a:endParaRPr lang="en-US" dirty="0">
              <a:solidFill>
                <a:schemeClr val="bg1"/>
              </a:solidFill>
            </a:endParaRPr>
          </a:p>
        </p:txBody>
      </p:sp>
      <p:sp>
        <p:nvSpPr>
          <p:cNvPr id="18" name="TextBox 17"/>
          <p:cNvSpPr txBox="1"/>
          <p:nvPr/>
        </p:nvSpPr>
        <p:spPr>
          <a:xfrm>
            <a:off x="609600" y="2362200"/>
            <a:ext cx="1752600" cy="923330"/>
          </a:xfrm>
          <a:prstGeom prst="rect">
            <a:avLst/>
          </a:prstGeom>
          <a:noFill/>
        </p:spPr>
        <p:txBody>
          <a:bodyPr wrap="square" rtlCol="0">
            <a:spAutoFit/>
          </a:bodyPr>
          <a:lstStyle/>
          <a:p>
            <a:r>
              <a:rPr lang="en-US" dirty="0" smtClean="0">
                <a:solidFill>
                  <a:schemeClr val="bg1"/>
                </a:solidFill>
              </a:rPr>
              <a:t>Answer:</a:t>
            </a:r>
          </a:p>
          <a:p>
            <a:r>
              <a:rPr lang="en-US" dirty="0" smtClean="0">
                <a:solidFill>
                  <a:schemeClr val="bg1"/>
                </a:solidFill>
              </a:rPr>
              <a:t>= 0</a:t>
            </a:r>
          </a:p>
          <a:p>
            <a:pPr>
              <a:buFont typeface="Wingdings" pitchFamily="2" charset="2"/>
              <a:buChar char="ü"/>
            </a:pPr>
            <a:r>
              <a:rPr lang="en-US" dirty="0" smtClean="0">
                <a:solidFill>
                  <a:schemeClr val="bg1"/>
                </a:solidFill>
              </a:rPr>
              <a:t> Converges</a:t>
            </a:r>
            <a:endParaRPr lang="en-US" dirty="0">
              <a:solidFill>
                <a:schemeClr val="bg1"/>
              </a:solidFill>
            </a:endParaRPr>
          </a:p>
        </p:txBody>
      </p:sp>
      <p:sp>
        <p:nvSpPr>
          <p:cNvPr id="19" name="Rectangle 18"/>
          <p:cNvSpPr/>
          <p:nvPr/>
        </p:nvSpPr>
        <p:spPr>
          <a:xfrm>
            <a:off x="0" y="152400"/>
            <a:ext cx="9436306" cy="1292662"/>
          </a:xfrm>
          <a:prstGeom prst="rect">
            <a:avLst/>
          </a:prstGeom>
          <a:noFill/>
        </p:spPr>
        <p:txBody>
          <a:bodyPr wrap="square" lIns="91440" tIns="45720" rIns="91440" bIns="45720">
            <a:spAutoFit/>
          </a:bodyPr>
          <a:lstStyle/>
          <a:p>
            <a:pPr algn="ctr"/>
            <a:r>
              <a:rPr lang="en-US" sz="28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INTGRALS OVER UNBOUNDED INTERVALS</a:t>
            </a:r>
          </a:p>
          <a:p>
            <a:pPr algn="ctr"/>
            <a:r>
              <a:rPr lang="en-US" sz="28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22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Evaluate the following improper integrals and tell whether it converges or diverges.</a:t>
            </a:r>
            <a:endParaRPr lang="en-US" sz="2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6639" name="Rectangle 1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6638" name="Picture 1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267200" y="1752600"/>
            <a:ext cx="2977331" cy="731077"/>
          </a:xfrm>
          <a:prstGeom prst="rect">
            <a:avLst/>
          </a:prstGeom>
          <a:noFill/>
        </p:spPr>
      </p:pic>
      <p:sp>
        <p:nvSpPr>
          <p:cNvPr id="26640" name="Rectangle 16"/>
          <p:cNvSpPr>
            <a:spLocks noChangeArrowheads="1"/>
          </p:cNvSpPr>
          <p:nvPr/>
        </p:nvSpPr>
        <p:spPr bwMode="auto">
          <a:xfrm>
            <a:off x="457200" y="790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 name="TextBox 22"/>
          <p:cNvSpPr txBox="1"/>
          <p:nvPr/>
        </p:nvSpPr>
        <p:spPr>
          <a:xfrm>
            <a:off x="4191000" y="1371600"/>
            <a:ext cx="3352800" cy="369332"/>
          </a:xfrm>
          <a:prstGeom prst="rect">
            <a:avLst/>
          </a:prstGeom>
          <a:noFill/>
        </p:spPr>
        <p:txBody>
          <a:bodyPr wrap="square" rtlCol="0">
            <a:spAutoFit/>
          </a:bodyPr>
          <a:lstStyle/>
          <a:p>
            <a:r>
              <a:rPr lang="en-US" dirty="0" smtClean="0">
                <a:solidFill>
                  <a:schemeClr val="bg1"/>
                </a:solidFill>
              </a:rPr>
              <a:t>Example 2:</a:t>
            </a:r>
            <a:endParaRPr lang="en-US" dirty="0">
              <a:solidFill>
                <a:schemeClr val="bg1"/>
              </a:solidFill>
            </a:endParaRPr>
          </a:p>
        </p:txBody>
      </p:sp>
      <p:sp>
        <p:nvSpPr>
          <p:cNvPr id="24" name="TextBox 23"/>
          <p:cNvSpPr txBox="1"/>
          <p:nvPr/>
        </p:nvSpPr>
        <p:spPr>
          <a:xfrm>
            <a:off x="4191000" y="2514600"/>
            <a:ext cx="1752600" cy="923330"/>
          </a:xfrm>
          <a:prstGeom prst="rect">
            <a:avLst/>
          </a:prstGeom>
          <a:noFill/>
        </p:spPr>
        <p:txBody>
          <a:bodyPr wrap="square" rtlCol="0">
            <a:spAutoFit/>
          </a:bodyPr>
          <a:lstStyle/>
          <a:p>
            <a:r>
              <a:rPr lang="en-US" dirty="0" smtClean="0">
                <a:solidFill>
                  <a:schemeClr val="bg1"/>
                </a:solidFill>
              </a:rPr>
              <a:t>Answer:</a:t>
            </a:r>
          </a:p>
          <a:p>
            <a:r>
              <a:rPr lang="en-US" dirty="0" smtClean="0">
                <a:solidFill>
                  <a:schemeClr val="bg1"/>
                </a:solidFill>
              </a:rPr>
              <a:t>= </a:t>
            </a:r>
            <a:r>
              <a:rPr lang="en-US" dirty="0" err="1" smtClean="0">
                <a:solidFill>
                  <a:schemeClr val="bg1"/>
                </a:solidFill>
              </a:rPr>
              <a:t>ln</a:t>
            </a:r>
            <a:r>
              <a:rPr lang="en-US" dirty="0" smtClean="0">
                <a:solidFill>
                  <a:schemeClr val="bg1"/>
                </a:solidFill>
              </a:rPr>
              <a:t> 2</a:t>
            </a:r>
          </a:p>
          <a:p>
            <a:pPr>
              <a:buFont typeface="Wingdings" pitchFamily="2" charset="2"/>
              <a:buChar char="ü"/>
            </a:pPr>
            <a:r>
              <a:rPr lang="en-US" dirty="0" smtClean="0">
                <a:solidFill>
                  <a:schemeClr val="bg1"/>
                </a:solidFill>
              </a:rPr>
              <a:t> Converges</a:t>
            </a:r>
            <a:endParaRPr lang="en-US" dirty="0">
              <a:solidFill>
                <a:schemeClr val="bg1"/>
              </a:solidFill>
            </a:endParaRPr>
          </a:p>
        </p:txBody>
      </p:sp>
      <p:sp>
        <p:nvSpPr>
          <p:cNvPr id="26642"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6641" name="Picture 1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04800" y="4419600"/>
            <a:ext cx="1905000" cy="805962"/>
          </a:xfrm>
          <a:prstGeom prst="rect">
            <a:avLst/>
          </a:prstGeom>
          <a:noFill/>
        </p:spPr>
      </p:pic>
      <p:sp>
        <p:nvSpPr>
          <p:cNvPr id="26643" name="Rectangle 19"/>
          <p:cNvSpPr>
            <a:spLocks noChangeArrowheads="1"/>
          </p:cNvSpPr>
          <p:nvPr/>
        </p:nvSpPr>
        <p:spPr bwMode="auto">
          <a:xfrm>
            <a:off x="457200" y="771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 name="TextBox 27"/>
          <p:cNvSpPr txBox="1"/>
          <p:nvPr/>
        </p:nvSpPr>
        <p:spPr>
          <a:xfrm>
            <a:off x="228600" y="3810000"/>
            <a:ext cx="3581400" cy="369332"/>
          </a:xfrm>
          <a:prstGeom prst="rect">
            <a:avLst/>
          </a:prstGeom>
          <a:noFill/>
        </p:spPr>
        <p:txBody>
          <a:bodyPr wrap="square" rtlCol="0">
            <a:spAutoFit/>
          </a:bodyPr>
          <a:lstStyle/>
          <a:p>
            <a:r>
              <a:rPr lang="en-US" dirty="0" smtClean="0">
                <a:solidFill>
                  <a:schemeClr val="bg1"/>
                </a:solidFill>
              </a:rPr>
              <a:t>Example 3:</a:t>
            </a:r>
            <a:endParaRPr lang="en-US" dirty="0">
              <a:solidFill>
                <a:schemeClr val="bg1"/>
              </a:solidFill>
            </a:endParaRPr>
          </a:p>
        </p:txBody>
      </p:sp>
      <p:sp>
        <p:nvSpPr>
          <p:cNvPr id="29" name="TextBox 28"/>
          <p:cNvSpPr txBox="1"/>
          <p:nvPr/>
        </p:nvSpPr>
        <p:spPr>
          <a:xfrm>
            <a:off x="304800" y="5410200"/>
            <a:ext cx="2057400" cy="923330"/>
          </a:xfrm>
          <a:prstGeom prst="rect">
            <a:avLst/>
          </a:prstGeom>
          <a:noFill/>
        </p:spPr>
        <p:txBody>
          <a:bodyPr wrap="square" rtlCol="0">
            <a:spAutoFit/>
          </a:bodyPr>
          <a:lstStyle/>
          <a:p>
            <a:r>
              <a:rPr lang="en-US" dirty="0" smtClean="0">
                <a:solidFill>
                  <a:schemeClr val="bg1"/>
                </a:solidFill>
              </a:rPr>
              <a:t>Answer:</a:t>
            </a:r>
          </a:p>
          <a:p>
            <a:r>
              <a:rPr lang="en-US" dirty="0" smtClean="0">
                <a:solidFill>
                  <a:schemeClr val="bg1"/>
                </a:solidFill>
              </a:rPr>
              <a:t>= 1/3</a:t>
            </a:r>
          </a:p>
          <a:p>
            <a:pPr>
              <a:buFont typeface="Wingdings" pitchFamily="2" charset="2"/>
              <a:buChar char="ü"/>
            </a:pPr>
            <a:r>
              <a:rPr lang="en-US" dirty="0" smtClean="0">
                <a:solidFill>
                  <a:schemeClr val="bg1"/>
                </a:solidFill>
              </a:rPr>
              <a:t> Converges</a:t>
            </a:r>
            <a:endParaRPr lang="en-US" dirty="0">
              <a:solidFill>
                <a:schemeClr val="bg1"/>
              </a:solidFill>
            </a:endParaRPr>
          </a:p>
        </p:txBody>
      </p:sp>
      <p:sp>
        <p:nvSpPr>
          <p:cNvPr id="26645" name="Rectangle 2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6644" name="Picture 20"/>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114800" y="4223658"/>
            <a:ext cx="2133600" cy="838200"/>
          </a:xfrm>
          <a:prstGeom prst="rect">
            <a:avLst/>
          </a:prstGeom>
          <a:noFill/>
        </p:spPr>
      </p:pic>
      <p:sp>
        <p:nvSpPr>
          <p:cNvPr id="26646" name="Rectangle 22"/>
          <p:cNvSpPr>
            <a:spLocks noChangeArrowheads="1"/>
          </p:cNvSpPr>
          <p:nvPr/>
        </p:nvSpPr>
        <p:spPr bwMode="auto">
          <a:xfrm>
            <a:off x="457200" y="771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3" name="TextBox 32"/>
          <p:cNvSpPr txBox="1"/>
          <p:nvPr/>
        </p:nvSpPr>
        <p:spPr>
          <a:xfrm>
            <a:off x="4114800" y="3810000"/>
            <a:ext cx="4038600" cy="369332"/>
          </a:xfrm>
          <a:prstGeom prst="rect">
            <a:avLst/>
          </a:prstGeom>
          <a:noFill/>
        </p:spPr>
        <p:txBody>
          <a:bodyPr wrap="square" rtlCol="0">
            <a:spAutoFit/>
          </a:bodyPr>
          <a:lstStyle/>
          <a:p>
            <a:r>
              <a:rPr lang="en-US" dirty="0" smtClean="0">
                <a:solidFill>
                  <a:schemeClr val="bg1"/>
                </a:solidFill>
              </a:rPr>
              <a:t>Example 4:</a:t>
            </a:r>
            <a:endParaRPr lang="en-US" dirty="0">
              <a:solidFill>
                <a:schemeClr val="bg1"/>
              </a:solidFill>
            </a:endParaRPr>
          </a:p>
        </p:txBody>
      </p:sp>
      <p:sp>
        <p:nvSpPr>
          <p:cNvPr id="34" name="TextBox 33"/>
          <p:cNvSpPr txBox="1"/>
          <p:nvPr/>
        </p:nvSpPr>
        <p:spPr>
          <a:xfrm>
            <a:off x="4191000" y="5410200"/>
            <a:ext cx="2057400" cy="923330"/>
          </a:xfrm>
          <a:prstGeom prst="rect">
            <a:avLst/>
          </a:prstGeom>
          <a:noFill/>
        </p:spPr>
        <p:txBody>
          <a:bodyPr wrap="square" rtlCol="0">
            <a:spAutoFit/>
          </a:bodyPr>
          <a:lstStyle/>
          <a:p>
            <a:r>
              <a:rPr lang="en-US" dirty="0" smtClean="0">
                <a:solidFill>
                  <a:schemeClr val="bg1"/>
                </a:solidFill>
              </a:rPr>
              <a:t>Answer:</a:t>
            </a:r>
          </a:p>
          <a:p>
            <a:r>
              <a:rPr lang="en-US" dirty="0" smtClean="0">
                <a:solidFill>
                  <a:schemeClr val="bg1"/>
                </a:solidFill>
              </a:rPr>
              <a:t>= 1</a:t>
            </a:r>
          </a:p>
          <a:p>
            <a:pPr>
              <a:buFont typeface="Wingdings" pitchFamily="2" charset="2"/>
              <a:buChar char="ü"/>
            </a:pPr>
            <a:r>
              <a:rPr lang="en-US" dirty="0" smtClean="0">
                <a:solidFill>
                  <a:schemeClr val="bg1"/>
                </a:solidFill>
              </a:rPr>
              <a:t> Converges</a:t>
            </a: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2000"/>
                                        <p:tgtEl>
                                          <p:spTgt spid="1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1" end="1"/>
                                            </p:txEl>
                                          </p:spTgt>
                                        </p:tgtEl>
                                        <p:attrNameLst>
                                          <p:attrName>style.visibility</p:attrName>
                                        </p:attrNameLst>
                                      </p:cBhvr>
                                      <p:to>
                                        <p:strVal val="visible"/>
                                      </p:to>
                                    </p:set>
                                    <p:animEffect transition="in" filter="fade">
                                      <p:cBhvr>
                                        <p:cTn id="10" dur="2000"/>
                                        <p:tgtEl>
                                          <p:spTgt spid="1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xEl>
                                              <p:pRg st="2" end="2"/>
                                            </p:txEl>
                                          </p:spTgt>
                                        </p:tgtEl>
                                        <p:attrNameLst>
                                          <p:attrName>style.visibility</p:attrName>
                                        </p:attrNameLst>
                                      </p:cBhvr>
                                      <p:to>
                                        <p:strVal val="visible"/>
                                      </p:to>
                                    </p:set>
                                    <p:animEffect transition="in" filter="fade">
                                      <p:cBhvr>
                                        <p:cTn id="13" dur="2000"/>
                                        <p:tgtEl>
                                          <p:spTgt spid="1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4">
                                            <p:txEl>
                                              <p:pRg st="0" end="0"/>
                                            </p:txEl>
                                          </p:spTgt>
                                        </p:tgtEl>
                                        <p:attrNameLst>
                                          <p:attrName>style.visibility</p:attrName>
                                        </p:attrNameLst>
                                      </p:cBhvr>
                                      <p:to>
                                        <p:strVal val="visible"/>
                                      </p:to>
                                    </p:set>
                                    <p:animEffect transition="in" filter="fade">
                                      <p:cBhvr>
                                        <p:cTn id="18" dur="2000"/>
                                        <p:tgtEl>
                                          <p:spTgt spid="2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4">
                                            <p:txEl>
                                              <p:pRg st="1" end="1"/>
                                            </p:txEl>
                                          </p:spTgt>
                                        </p:tgtEl>
                                        <p:attrNameLst>
                                          <p:attrName>style.visibility</p:attrName>
                                        </p:attrNameLst>
                                      </p:cBhvr>
                                      <p:to>
                                        <p:strVal val="visible"/>
                                      </p:to>
                                    </p:set>
                                    <p:animEffect transition="in" filter="fade">
                                      <p:cBhvr>
                                        <p:cTn id="21" dur="2000"/>
                                        <p:tgtEl>
                                          <p:spTgt spid="2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
                                            <p:txEl>
                                              <p:pRg st="2" end="2"/>
                                            </p:txEl>
                                          </p:spTgt>
                                        </p:tgtEl>
                                        <p:attrNameLst>
                                          <p:attrName>style.visibility</p:attrName>
                                        </p:attrNameLst>
                                      </p:cBhvr>
                                      <p:to>
                                        <p:strVal val="visible"/>
                                      </p:to>
                                    </p:set>
                                    <p:animEffect transition="in" filter="fade">
                                      <p:cBhvr>
                                        <p:cTn id="24" dur="2000"/>
                                        <p:tgtEl>
                                          <p:spTgt spid="2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9">
                                            <p:txEl>
                                              <p:pRg st="0" end="0"/>
                                            </p:txEl>
                                          </p:spTgt>
                                        </p:tgtEl>
                                        <p:attrNameLst>
                                          <p:attrName>style.visibility</p:attrName>
                                        </p:attrNameLst>
                                      </p:cBhvr>
                                      <p:to>
                                        <p:strVal val="visible"/>
                                      </p:to>
                                    </p:set>
                                    <p:animEffect transition="in" filter="fade">
                                      <p:cBhvr>
                                        <p:cTn id="29" dur="2000"/>
                                        <p:tgtEl>
                                          <p:spTgt spid="29">
                                            <p:txEl>
                                              <p:pRg st="0" end="0"/>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9">
                                            <p:txEl>
                                              <p:pRg st="1" end="1"/>
                                            </p:txEl>
                                          </p:spTgt>
                                        </p:tgtEl>
                                        <p:attrNameLst>
                                          <p:attrName>style.visibility</p:attrName>
                                        </p:attrNameLst>
                                      </p:cBhvr>
                                      <p:to>
                                        <p:strVal val="visible"/>
                                      </p:to>
                                    </p:set>
                                    <p:animEffect transition="in" filter="fade">
                                      <p:cBhvr>
                                        <p:cTn id="32" dur="2000"/>
                                        <p:tgtEl>
                                          <p:spTgt spid="29">
                                            <p:txEl>
                                              <p:pRg st="1" end="1"/>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9">
                                            <p:txEl>
                                              <p:pRg st="2" end="2"/>
                                            </p:txEl>
                                          </p:spTgt>
                                        </p:tgtEl>
                                        <p:attrNameLst>
                                          <p:attrName>style.visibility</p:attrName>
                                        </p:attrNameLst>
                                      </p:cBhvr>
                                      <p:to>
                                        <p:strVal val="visible"/>
                                      </p:to>
                                    </p:set>
                                    <p:animEffect transition="in" filter="fade">
                                      <p:cBhvr>
                                        <p:cTn id="35" dur="2000"/>
                                        <p:tgtEl>
                                          <p:spTgt spid="29">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4">
                                            <p:txEl>
                                              <p:pRg st="0" end="0"/>
                                            </p:txEl>
                                          </p:spTgt>
                                        </p:tgtEl>
                                        <p:attrNameLst>
                                          <p:attrName>style.visibility</p:attrName>
                                        </p:attrNameLst>
                                      </p:cBhvr>
                                      <p:to>
                                        <p:strVal val="visible"/>
                                      </p:to>
                                    </p:set>
                                    <p:animEffect transition="in" filter="fade">
                                      <p:cBhvr>
                                        <p:cTn id="40" dur="2000"/>
                                        <p:tgtEl>
                                          <p:spTgt spid="34">
                                            <p:txEl>
                                              <p:pRg st="0" end="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4">
                                            <p:txEl>
                                              <p:pRg st="1" end="1"/>
                                            </p:txEl>
                                          </p:spTgt>
                                        </p:tgtEl>
                                        <p:attrNameLst>
                                          <p:attrName>style.visibility</p:attrName>
                                        </p:attrNameLst>
                                      </p:cBhvr>
                                      <p:to>
                                        <p:strVal val="visible"/>
                                      </p:to>
                                    </p:set>
                                    <p:animEffect transition="in" filter="fade">
                                      <p:cBhvr>
                                        <p:cTn id="43" dur="2000"/>
                                        <p:tgtEl>
                                          <p:spTgt spid="34">
                                            <p:txEl>
                                              <p:pRg st="1" end="1"/>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4">
                                            <p:txEl>
                                              <p:pRg st="2" end="2"/>
                                            </p:txEl>
                                          </p:spTgt>
                                        </p:tgtEl>
                                        <p:attrNameLst>
                                          <p:attrName>style.visibility</p:attrName>
                                        </p:attrNameLst>
                                      </p:cBhvr>
                                      <p:to>
                                        <p:strVal val="visible"/>
                                      </p:to>
                                    </p:set>
                                    <p:animEffect transition="in" filter="fade">
                                      <p:cBhvr>
                                        <p:cTn id="46" dur="2000"/>
                                        <p:tgtEl>
                                          <p:spTgt spid="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allAtOnce"/>
      <p:bldP spid="24" grpId="0" build="allAtOnce"/>
      <p:bldP spid="29" grpId="0" build="allAtOnce"/>
      <p:bldP spid="34" grpId="0" build="allAtOnce"/>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6" name="Rectangle 12"/>
          <p:cNvSpPr>
            <a:spLocks noChangeArrowheads="1"/>
          </p:cNvSpPr>
          <p:nvPr/>
        </p:nvSpPr>
        <p:spPr bwMode="auto">
          <a:xfrm>
            <a:off x="457200" y="771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TextBox 15"/>
          <p:cNvSpPr txBox="1"/>
          <p:nvPr/>
        </p:nvSpPr>
        <p:spPr>
          <a:xfrm>
            <a:off x="381000" y="1219200"/>
            <a:ext cx="4191000" cy="369332"/>
          </a:xfrm>
          <a:prstGeom prst="rect">
            <a:avLst/>
          </a:prstGeom>
          <a:noFill/>
        </p:spPr>
        <p:txBody>
          <a:bodyPr wrap="square" rtlCol="0">
            <a:spAutoFit/>
          </a:bodyPr>
          <a:lstStyle/>
          <a:p>
            <a:r>
              <a:rPr lang="en-US" dirty="0" smtClean="0">
                <a:solidFill>
                  <a:schemeClr val="bg1"/>
                </a:solidFill>
              </a:rPr>
              <a:t>Example 5:</a:t>
            </a:r>
            <a:endParaRPr lang="en-US" dirty="0">
              <a:solidFill>
                <a:schemeClr val="bg1"/>
              </a:solidFill>
            </a:endParaRPr>
          </a:p>
        </p:txBody>
      </p:sp>
      <p:sp>
        <p:nvSpPr>
          <p:cNvPr id="18" name="TextBox 17"/>
          <p:cNvSpPr txBox="1"/>
          <p:nvPr/>
        </p:nvSpPr>
        <p:spPr>
          <a:xfrm>
            <a:off x="609600" y="2362200"/>
            <a:ext cx="1752600" cy="923330"/>
          </a:xfrm>
          <a:prstGeom prst="rect">
            <a:avLst/>
          </a:prstGeom>
          <a:noFill/>
        </p:spPr>
        <p:txBody>
          <a:bodyPr wrap="square" rtlCol="0">
            <a:spAutoFit/>
          </a:bodyPr>
          <a:lstStyle/>
          <a:p>
            <a:r>
              <a:rPr lang="en-US" dirty="0" smtClean="0">
                <a:solidFill>
                  <a:schemeClr val="bg1"/>
                </a:solidFill>
              </a:rPr>
              <a:t>Answer:</a:t>
            </a:r>
          </a:p>
          <a:p>
            <a:r>
              <a:rPr lang="en-US" dirty="0" smtClean="0">
                <a:solidFill>
                  <a:schemeClr val="bg1"/>
                </a:solidFill>
              </a:rPr>
              <a:t>= 1/2</a:t>
            </a:r>
          </a:p>
          <a:p>
            <a:pPr>
              <a:buFont typeface="Wingdings" pitchFamily="2" charset="2"/>
              <a:buChar char="ü"/>
            </a:pPr>
            <a:r>
              <a:rPr lang="en-US" dirty="0" smtClean="0">
                <a:solidFill>
                  <a:schemeClr val="bg1"/>
                </a:solidFill>
              </a:rPr>
              <a:t> Converges</a:t>
            </a:r>
            <a:endParaRPr lang="en-US" dirty="0">
              <a:solidFill>
                <a:schemeClr val="bg1"/>
              </a:solidFill>
            </a:endParaRPr>
          </a:p>
        </p:txBody>
      </p:sp>
      <p:sp>
        <p:nvSpPr>
          <p:cNvPr id="19" name="Rectangle 18"/>
          <p:cNvSpPr/>
          <p:nvPr/>
        </p:nvSpPr>
        <p:spPr>
          <a:xfrm>
            <a:off x="0" y="152400"/>
            <a:ext cx="9436306" cy="954107"/>
          </a:xfrm>
          <a:prstGeom prst="rect">
            <a:avLst/>
          </a:prstGeom>
          <a:noFill/>
        </p:spPr>
        <p:txBody>
          <a:bodyPr wrap="square" lIns="91440" tIns="45720" rIns="91440" bIns="45720">
            <a:spAutoFit/>
          </a:bodyPr>
          <a:lstStyle/>
          <a:p>
            <a:pPr algn="ctr"/>
            <a:r>
              <a:rPr lang="en-US" sz="28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Evaluate the following improper integrals and tell whether it converges or diverges.</a:t>
            </a:r>
            <a:endParaRPr lang="en-US" sz="2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6639" name="Rectangle 1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640" name="Rectangle 16"/>
          <p:cNvSpPr>
            <a:spLocks noChangeArrowheads="1"/>
          </p:cNvSpPr>
          <p:nvPr/>
        </p:nvSpPr>
        <p:spPr bwMode="auto">
          <a:xfrm>
            <a:off x="457200" y="790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 name="TextBox 22"/>
          <p:cNvSpPr txBox="1"/>
          <p:nvPr/>
        </p:nvSpPr>
        <p:spPr>
          <a:xfrm>
            <a:off x="4114800" y="1219200"/>
            <a:ext cx="3352800" cy="369332"/>
          </a:xfrm>
          <a:prstGeom prst="rect">
            <a:avLst/>
          </a:prstGeom>
          <a:noFill/>
        </p:spPr>
        <p:txBody>
          <a:bodyPr wrap="square" rtlCol="0">
            <a:spAutoFit/>
          </a:bodyPr>
          <a:lstStyle/>
          <a:p>
            <a:r>
              <a:rPr lang="en-US" dirty="0" smtClean="0">
                <a:solidFill>
                  <a:schemeClr val="bg1"/>
                </a:solidFill>
              </a:rPr>
              <a:t>Example 6:</a:t>
            </a:r>
            <a:endParaRPr lang="en-US" dirty="0">
              <a:solidFill>
                <a:schemeClr val="bg1"/>
              </a:solidFill>
            </a:endParaRPr>
          </a:p>
        </p:txBody>
      </p:sp>
      <p:sp>
        <p:nvSpPr>
          <p:cNvPr id="24" name="TextBox 23"/>
          <p:cNvSpPr txBox="1"/>
          <p:nvPr/>
        </p:nvSpPr>
        <p:spPr>
          <a:xfrm>
            <a:off x="4191000" y="2514600"/>
            <a:ext cx="1752600" cy="646331"/>
          </a:xfrm>
          <a:prstGeom prst="rect">
            <a:avLst/>
          </a:prstGeom>
          <a:noFill/>
        </p:spPr>
        <p:txBody>
          <a:bodyPr wrap="square" rtlCol="0">
            <a:spAutoFit/>
          </a:bodyPr>
          <a:lstStyle/>
          <a:p>
            <a:r>
              <a:rPr lang="en-US" dirty="0" smtClean="0">
                <a:solidFill>
                  <a:schemeClr val="bg1"/>
                </a:solidFill>
              </a:rPr>
              <a:t>Answer:</a:t>
            </a:r>
          </a:p>
          <a:p>
            <a:pPr>
              <a:buFont typeface="Wingdings" pitchFamily="2" charset="2"/>
              <a:buChar char="ü"/>
            </a:pPr>
            <a:r>
              <a:rPr lang="en-US" dirty="0" smtClean="0">
                <a:solidFill>
                  <a:schemeClr val="bg1"/>
                </a:solidFill>
              </a:rPr>
              <a:t> Diverges</a:t>
            </a:r>
            <a:endParaRPr lang="en-US" dirty="0">
              <a:solidFill>
                <a:schemeClr val="bg1"/>
              </a:solidFill>
            </a:endParaRPr>
          </a:p>
        </p:txBody>
      </p:sp>
      <p:sp>
        <p:nvSpPr>
          <p:cNvPr id="26642"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643" name="Rectangle 19"/>
          <p:cNvSpPr>
            <a:spLocks noChangeArrowheads="1"/>
          </p:cNvSpPr>
          <p:nvPr/>
        </p:nvSpPr>
        <p:spPr bwMode="auto">
          <a:xfrm>
            <a:off x="457200" y="771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 name="TextBox 27"/>
          <p:cNvSpPr txBox="1"/>
          <p:nvPr/>
        </p:nvSpPr>
        <p:spPr>
          <a:xfrm>
            <a:off x="228600" y="3810000"/>
            <a:ext cx="3581400" cy="369332"/>
          </a:xfrm>
          <a:prstGeom prst="rect">
            <a:avLst/>
          </a:prstGeom>
          <a:noFill/>
        </p:spPr>
        <p:txBody>
          <a:bodyPr wrap="square" rtlCol="0">
            <a:spAutoFit/>
          </a:bodyPr>
          <a:lstStyle/>
          <a:p>
            <a:r>
              <a:rPr lang="en-US" dirty="0" smtClean="0">
                <a:solidFill>
                  <a:schemeClr val="bg1"/>
                </a:solidFill>
              </a:rPr>
              <a:t>Example 7:</a:t>
            </a:r>
            <a:endParaRPr lang="en-US" dirty="0">
              <a:solidFill>
                <a:schemeClr val="bg1"/>
              </a:solidFill>
            </a:endParaRPr>
          </a:p>
        </p:txBody>
      </p:sp>
      <p:sp>
        <p:nvSpPr>
          <p:cNvPr id="29" name="TextBox 28"/>
          <p:cNvSpPr txBox="1"/>
          <p:nvPr/>
        </p:nvSpPr>
        <p:spPr>
          <a:xfrm>
            <a:off x="304800" y="5410200"/>
            <a:ext cx="2057400" cy="923330"/>
          </a:xfrm>
          <a:prstGeom prst="rect">
            <a:avLst/>
          </a:prstGeom>
          <a:noFill/>
        </p:spPr>
        <p:txBody>
          <a:bodyPr wrap="square" rtlCol="0">
            <a:spAutoFit/>
          </a:bodyPr>
          <a:lstStyle/>
          <a:p>
            <a:r>
              <a:rPr lang="en-US" dirty="0" smtClean="0">
                <a:solidFill>
                  <a:schemeClr val="bg1"/>
                </a:solidFill>
              </a:rPr>
              <a:t>Answer:</a:t>
            </a:r>
          </a:p>
          <a:p>
            <a:r>
              <a:rPr lang="en-US" dirty="0" smtClean="0">
                <a:solidFill>
                  <a:schemeClr val="bg1"/>
                </a:solidFill>
              </a:rPr>
              <a:t>= -1/4</a:t>
            </a:r>
          </a:p>
          <a:p>
            <a:pPr>
              <a:buFont typeface="Wingdings" pitchFamily="2" charset="2"/>
              <a:buChar char="ü"/>
            </a:pPr>
            <a:r>
              <a:rPr lang="en-US" dirty="0" smtClean="0">
                <a:solidFill>
                  <a:schemeClr val="bg1"/>
                </a:solidFill>
              </a:rPr>
              <a:t> Converges</a:t>
            </a:r>
            <a:endParaRPr lang="en-US" dirty="0">
              <a:solidFill>
                <a:schemeClr val="bg1"/>
              </a:solidFill>
            </a:endParaRPr>
          </a:p>
        </p:txBody>
      </p:sp>
      <p:sp>
        <p:nvSpPr>
          <p:cNvPr id="26645" name="Rectangle 2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646" name="Rectangle 22"/>
          <p:cNvSpPr>
            <a:spLocks noChangeArrowheads="1"/>
          </p:cNvSpPr>
          <p:nvPr/>
        </p:nvSpPr>
        <p:spPr bwMode="auto">
          <a:xfrm>
            <a:off x="457200" y="771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3" name="TextBox 32"/>
          <p:cNvSpPr txBox="1"/>
          <p:nvPr/>
        </p:nvSpPr>
        <p:spPr>
          <a:xfrm>
            <a:off x="4114800" y="3810000"/>
            <a:ext cx="4038600" cy="369332"/>
          </a:xfrm>
          <a:prstGeom prst="rect">
            <a:avLst/>
          </a:prstGeom>
          <a:noFill/>
        </p:spPr>
        <p:txBody>
          <a:bodyPr wrap="square" rtlCol="0">
            <a:spAutoFit/>
          </a:bodyPr>
          <a:lstStyle/>
          <a:p>
            <a:r>
              <a:rPr lang="en-US" dirty="0" smtClean="0">
                <a:solidFill>
                  <a:schemeClr val="bg1"/>
                </a:solidFill>
              </a:rPr>
              <a:t>Example 8:</a:t>
            </a:r>
            <a:endParaRPr lang="en-US" dirty="0">
              <a:solidFill>
                <a:schemeClr val="bg1"/>
              </a:solidFill>
            </a:endParaRPr>
          </a:p>
        </p:txBody>
      </p:sp>
      <p:sp>
        <p:nvSpPr>
          <p:cNvPr id="34" name="TextBox 33"/>
          <p:cNvSpPr txBox="1"/>
          <p:nvPr/>
        </p:nvSpPr>
        <p:spPr>
          <a:xfrm>
            <a:off x="4191000" y="5410200"/>
            <a:ext cx="2057400" cy="646331"/>
          </a:xfrm>
          <a:prstGeom prst="rect">
            <a:avLst/>
          </a:prstGeom>
          <a:noFill/>
        </p:spPr>
        <p:txBody>
          <a:bodyPr wrap="square" rtlCol="0">
            <a:spAutoFit/>
          </a:bodyPr>
          <a:lstStyle/>
          <a:p>
            <a:r>
              <a:rPr lang="en-US" dirty="0" smtClean="0">
                <a:solidFill>
                  <a:schemeClr val="bg1"/>
                </a:solidFill>
              </a:rPr>
              <a:t>Answer:</a:t>
            </a:r>
          </a:p>
          <a:p>
            <a:pPr>
              <a:buFont typeface="Wingdings" pitchFamily="2" charset="2"/>
              <a:buChar char="ü"/>
            </a:pPr>
            <a:r>
              <a:rPr lang="en-US" dirty="0" smtClean="0">
                <a:solidFill>
                  <a:schemeClr val="bg1"/>
                </a:solidFill>
              </a:rPr>
              <a:t> Diverges</a:t>
            </a:r>
            <a:endParaRPr lang="en-US" dirty="0">
              <a:solidFill>
                <a:schemeClr val="bg1"/>
              </a:solidFill>
            </a:endParaRPr>
          </a:p>
        </p:txBody>
      </p:sp>
      <p:sp>
        <p:nvSpPr>
          <p:cNvPr id="409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4096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57200" y="1544273"/>
            <a:ext cx="2133600" cy="782973"/>
          </a:xfrm>
          <a:prstGeom prst="rect">
            <a:avLst/>
          </a:prstGeom>
          <a:noFill/>
        </p:spPr>
      </p:pic>
      <p:sp>
        <p:nvSpPr>
          <p:cNvPr id="40963" name="Rectangle 3"/>
          <p:cNvSpPr>
            <a:spLocks noChangeArrowheads="1"/>
          </p:cNvSpPr>
          <p:nvPr/>
        </p:nvSpPr>
        <p:spPr bwMode="auto">
          <a:xfrm>
            <a:off x="45720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096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40964"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343400" y="1524000"/>
            <a:ext cx="1828800" cy="914400"/>
          </a:xfrm>
          <a:prstGeom prst="rect">
            <a:avLst/>
          </a:prstGeom>
          <a:noFill/>
        </p:spPr>
      </p:pic>
      <p:sp>
        <p:nvSpPr>
          <p:cNvPr id="40966" name="Rectangle 6"/>
          <p:cNvSpPr>
            <a:spLocks noChangeArrowheads="1"/>
          </p:cNvSpPr>
          <p:nvPr/>
        </p:nvSpPr>
        <p:spPr bwMode="auto">
          <a:xfrm>
            <a:off x="457200" y="809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0968"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40967"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81000" y="4381500"/>
            <a:ext cx="1828800" cy="838200"/>
          </a:xfrm>
          <a:prstGeom prst="rect">
            <a:avLst/>
          </a:prstGeom>
          <a:noFill/>
        </p:spPr>
      </p:pic>
      <p:sp>
        <p:nvSpPr>
          <p:cNvPr id="40969" name="Rectangle 9"/>
          <p:cNvSpPr>
            <a:spLocks noChangeArrowheads="1"/>
          </p:cNvSpPr>
          <p:nvPr/>
        </p:nvSpPr>
        <p:spPr bwMode="auto">
          <a:xfrm>
            <a:off x="457200" y="876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0971"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40970" name="Picture 10"/>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191000" y="4208318"/>
            <a:ext cx="2209800" cy="954232"/>
          </a:xfrm>
          <a:prstGeom prst="rect">
            <a:avLst/>
          </a:prstGeom>
          <a:noFill/>
        </p:spPr>
      </p:pic>
      <p:sp>
        <p:nvSpPr>
          <p:cNvPr id="40972" name="Rectangle 12"/>
          <p:cNvSpPr>
            <a:spLocks noChangeArrowheads="1"/>
          </p:cNvSpPr>
          <p:nvPr/>
        </p:nvSpPr>
        <p:spPr bwMode="auto">
          <a:xfrm>
            <a:off x="45720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2000"/>
                                        <p:tgtEl>
                                          <p:spTgt spid="1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1" end="1"/>
                                            </p:txEl>
                                          </p:spTgt>
                                        </p:tgtEl>
                                        <p:attrNameLst>
                                          <p:attrName>style.visibility</p:attrName>
                                        </p:attrNameLst>
                                      </p:cBhvr>
                                      <p:to>
                                        <p:strVal val="visible"/>
                                      </p:to>
                                    </p:set>
                                    <p:animEffect transition="in" filter="fade">
                                      <p:cBhvr>
                                        <p:cTn id="10" dur="2000"/>
                                        <p:tgtEl>
                                          <p:spTgt spid="1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xEl>
                                              <p:pRg st="2" end="2"/>
                                            </p:txEl>
                                          </p:spTgt>
                                        </p:tgtEl>
                                        <p:attrNameLst>
                                          <p:attrName>style.visibility</p:attrName>
                                        </p:attrNameLst>
                                      </p:cBhvr>
                                      <p:to>
                                        <p:strVal val="visible"/>
                                      </p:to>
                                    </p:set>
                                    <p:animEffect transition="in" filter="fade">
                                      <p:cBhvr>
                                        <p:cTn id="13" dur="2000"/>
                                        <p:tgtEl>
                                          <p:spTgt spid="1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4">
                                            <p:txEl>
                                              <p:pRg st="0" end="0"/>
                                            </p:txEl>
                                          </p:spTgt>
                                        </p:tgtEl>
                                        <p:attrNameLst>
                                          <p:attrName>style.visibility</p:attrName>
                                        </p:attrNameLst>
                                      </p:cBhvr>
                                      <p:to>
                                        <p:strVal val="visible"/>
                                      </p:to>
                                    </p:set>
                                    <p:animEffect transition="in" filter="fade">
                                      <p:cBhvr>
                                        <p:cTn id="18" dur="2000"/>
                                        <p:tgtEl>
                                          <p:spTgt spid="2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4">
                                            <p:txEl>
                                              <p:pRg st="1" end="1"/>
                                            </p:txEl>
                                          </p:spTgt>
                                        </p:tgtEl>
                                        <p:attrNameLst>
                                          <p:attrName>style.visibility</p:attrName>
                                        </p:attrNameLst>
                                      </p:cBhvr>
                                      <p:to>
                                        <p:strVal val="visible"/>
                                      </p:to>
                                    </p:set>
                                    <p:animEffect transition="in" filter="fade">
                                      <p:cBhvr>
                                        <p:cTn id="21" dur="2000"/>
                                        <p:tgtEl>
                                          <p:spTgt spid="24">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9">
                                            <p:txEl>
                                              <p:pRg st="0" end="0"/>
                                            </p:txEl>
                                          </p:spTgt>
                                        </p:tgtEl>
                                        <p:attrNameLst>
                                          <p:attrName>style.visibility</p:attrName>
                                        </p:attrNameLst>
                                      </p:cBhvr>
                                      <p:to>
                                        <p:strVal val="visible"/>
                                      </p:to>
                                    </p:set>
                                    <p:animEffect transition="in" filter="fade">
                                      <p:cBhvr>
                                        <p:cTn id="26" dur="2000"/>
                                        <p:tgtEl>
                                          <p:spTgt spid="29">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9">
                                            <p:txEl>
                                              <p:pRg st="1" end="1"/>
                                            </p:txEl>
                                          </p:spTgt>
                                        </p:tgtEl>
                                        <p:attrNameLst>
                                          <p:attrName>style.visibility</p:attrName>
                                        </p:attrNameLst>
                                      </p:cBhvr>
                                      <p:to>
                                        <p:strVal val="visible"/>
                                      </p:to>
                                    </p:set>
                                    <p:animEffect transition="in" filter="fade">
                                      <p:cBhvr>
                                        <p:cTn id="29" dur="2000"/>
                                        <p:tgtEl>
                                          <p:spTgt spid="29">
                                            <p:txEl>
                                              <p:pRg st="1" end="1"/>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9">
                                            <p:txEl>
                                              <p:pRg st="2" end="2"/>
                                            </p:txEl>
                                          </p:spTgt>
                                        </p:tgtEl>
                                        <p:attrNameLst>
                                          <p:attrName>style.visibility</p:attrName>
                                        </p:attrNameLst>
                                      </p:cBhvr>
                                      <p:to>
                                        <p:strVal val="visible"/>
                                      </p:to>
                                    </p:set>
                                    <p:animEffect transition="in" filter="fade">
                                      <p:cBhvr>
                                        <p:cTn id="32" dur="2000"/>
                                        <p:tgtEl>
                                          <p:spTgt spid="29">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4">
                                            <p:txEl>
                                              <p:pRg st="0" end="0"/>
                                            </p:txEl>
                                          </p:spTgt>
                                        </p:tgtEl>
                                        <p:attrNameLst>
                                          <p:attrName>style.visibility</p:attrName>
                                        </p:attrNameLst>
                                      </p:cBhvr>
                                      <p:to>
                                        <p:strVal val="visible"/>
                                      </p:to>
                                    </p:set>
                                    <p:animEffect transition="in" filter="fade">
                                      <p:cBhvr>
                                        <p:cTn id="37" dur="2000"/>
                                        <p:tgtEl>
                                          <p:spTgt spid="34">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4">
                                            <p:txEl>
                                              <p:pRg st="1" end="1"/>
                                            </p:txEl>
                                          </p:spTgt>
                                        </p:tgtEl>
                                        <p:attrNameLst>
                                          <p:attrName>style.visibility</p:attrName>
                                        </p:attrNameLst>
                                      </p:cBhvr>
                                      <p:to>
                                        <p:strVal val="visible"/>
                                      </p:to>
                                    </p:set>
                                    <p:animEffect transition="in" filter="fade">
                                      <p:cBhvr>
                                        <p:cTn id="40" dur="2000"/>
                                        <p:tgtEl>
                                          <p:spTgt spid="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allAtOnce"/>
      <p:bldP spid="24" grpId="0" build="allAtOnce"/>
      <p:bldP spid="29" grpId="0" build="allAtOnce"/>
      <p:bldP spid="34" grpId="0" build="allAtOnce"/>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6" name="Rectangle 12"/>
          <p:cNvSpPr>
            <a:spLocks noChangeArrowheads="1"/>
          </p:cNvSpPr>
          <p:nvPr/>
        </p:nvSpPr>
        <p:spPr bwMode="auto">
          <a:xfrm>
            <a:off x="457200" y="771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TextBox 15"/>
          <p:cNvSpPr txBox="1"/>
          <p:nvPr/>
        </p:nvSpPr>
        <p:spPr>
          <a:xfrm>
            <a:off x="381000" y="1219200"/>
            <a:ext cx="4191000" cy="369332"/>
          </a:xfrm>
          <a:prstGeom prst="rect">
            <a:avLst/>
          </a:prstGeom>
          <a:noFill/>
        </p:spPr>
        <p:txBody>
          <a:bodyPr wrap="square" rtlCol="0">
            <a:spAutoFit/>
          </a:bodyPr>
          <a:lstStyle/>
          <a:p>
            <a:r>
              <a:rPr lang="en-US" dirty="0" smtClean="0">
                <a:solidFill>
                  <a:schemeClr val="bg1"/>
                </a:solidFill>
              </a:rPr>
              <a:t>Example 9:</a:t>
            </a:r>
            <a:endParaRPr lang="en-US" dirty="0">
              <a:solidFill>
                <a:schemeClr val="bg1"/>
              </a:solidFill>
            </a:endParaRPr>
          </a:p>
        </p:txBody>
      </p:sp>
      <p:sp>
        <p:nvSpPr>
          <p:cNvPr id="18" name="TextBox 17"/>
          <p:cNvSpPr txBox="1"/>
          <p:nvPr/>
        </p:nvSpPr>
        <p:spPr>
          <a:xfrm>
            <a:off x="609600" y="2362200"/>
            <a:ext cx="1752600" cy="646331"/>
          </a:xfrm>
          <a:prstGeom prst="rect">
            <a:avLst/>
          </a:prstGeom>
          <a:noFill/>
        </p:spPr>
        <p:txBody>
          <a:bodyPr wrap="square" rtlCol="0">
            <a:spAutoFit/>
          </a:bodyPr>
          <a:lstStyle/>
          <a:p>
            <a:r>
              <a:rPr lang="en-US" dirty="0" smtClean="0">
                <a:solidFill>
                  <a:schemeClr val="bg1"/>
                </a:solidFill>
              </a:rPr>
              <a:t>Answer:</a:t>
            </a:r>
          </a:p>
          <a:p>
            <a:pPr>
              <a:buFont typeface="Wingdings" pitchFamily="2" charset="2"/>
              <a:buChar char="ü"/>
            </a:pPr>
            <a:r>
              <a:rPr lang="en-US" dirty="0" smtClean="0">
                <a:solidFill>
                  <a:schemeClr val="bg1"/>
                </a:solidFill>
              </a:rPr>
              <a:t> Diverges</a:t>
            </a:r>
            <a:endParaRPr lang="en-US" dirty="0">
              <a:solidFill>
                <a:schemeClr val="bg1"/>
              </a:solidFill>
            </a:endParaRPr>
          </a:p>
        </p:txBody>
      </p:sp>
      <p:sp>
        <p:nvSpPr>
          <p:cNvPr id="19" name="Rectangle 18"/>
          <p:cNvSpPr/>
          <p:nvPr/>
        </p:nvSpPr>
        <p:spPr>
          <a:xfrm>
            <a:off x="0" y="152400"/>
            <a:ext cx="9436306" cy="954107"/>
          </a:xfrm>
          <a:prstGeom prst="rect">
            <a:avLst/>
          </a:prstGeom>
          <a:noFill/>
        </p:spPr>
        <p:txBody>
          <a:bodyPr wrap="square" lIns="91440" tIns="45720" rIns="91440" bIns="45720">
            <a:spAutoFit/>
          </a:bodyPr>
          <a:lstStyle/>
          <a:p>
            <a:pPr algn="ctr"/>
            <a:r>
              <a:rPr lang="en-US" sz="28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Evaluate the following improper integrals and tell whether it converges or diverges.</a:t>
            </a:r>
            <a:endParaRPr lang="en-US" sz="2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6639" name="Rectangle 1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640" name="Rectangle 16"/>
          <p:cNvSpPr>
            <a:spLocks noChangeArrowheads="1"/>
          </p:cNvSpPr>
          <p:nvPr/>
        </p:nvSpPr>
        <p:spPr bwMode="auto">
          <a:xfrm>
            <a:off x="457200" y="790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 name="TextBox 22"/>
          <p:cNvSpPr txBox="1"/>
          <p:nvPr/>
        </p:nvSpPr>
        <p:spPr>
          <a:xfrm>
            <a:off x="4114800" y="1219200"/>
            <a:ext cx="3352800" cy="369332"/>
          </a:xfrm>
          <a:prstGeom prst="rect">
            <a:avLst/>
          </a:prstGeom>
          <a:noFill/>
        </p:spPr>
        <p:txBody>
          <a:bodyPr wrap="square" rtlCol="0">
            <a:spAutoFit/>
          </a:bodyPr>
          <a:lstStyle/>
          <a:p>
            <a:r>
              <a:rPr lang="en-US" dirty="0" smtClean="0">
                <a:solidFill>
                  <a:schemeClr val="bg1"/>
                </a:solidFill>
              </a:rPr>
              <a:t>Example 10:</a:t>
            </a:r>
            <a:endParaRPr lang="en-US" dirty="0">
              <a:solidFill>
                <a:schemeClr val="bg1"/>
              </a:solidFill>
            </a:endParaRPr>
          </a:p>
        </p:txBody>
      </p:sp>
      <p:sp>
        <p:nvSpPr>
          <p:cNvPr id="24" name="TextBox 23"/>
          <p:cNvSpPr txBox="1"/>
          <p:nvPr/>
        </p:nvSpPr>
        <p:spPr>
          <a:xfrm>
            <a:off x="4191000" y="2514600"/>
            <a:ext cx="1752600" cy="923330"/>
          </a:xfrm>
          <a:prstGeom prst="rect">
            <a:avLst/>
          </a:prstGeom>
          <a:noFill/>
        </p:spPr>
        <p:txBody>
          <a:bodyPr wrap="square" rtlCol="0">
            <a:spAutoFit/>
          </a:bodyPr>
          <a:lstStyle/>
          <a:p>
            <a:r>
              <a:rPr lang="en-US" dirty="0" smtClean="0">
                <a:solidFill>
                  <a:schemeClr val="bg1"/>
                </a:solidFill>
              </a:rPr>
              <a:t>Answer:</a:t>
            </a:r>
          </a:p>
          <a:p>
            <a:r>
              <a:rPr lang="en-US" dirty="0" smtClean="0">
                <a:solidFill>
                  <a:schemeClr val="bg1"/>
                </a:solidFill>
              </a:rPr>
              <a:t>=-1/2</a:t>
            </a:r>
          </a:p>
          <a:p>
            <a:pPr>
              <a:buFont typeface="Wingdings" pitchFamily="2" charset="2"/>
              <a:buChar char="ü"/>
            </a:pPr>
            <a:r>
              <a:rPr lang="en-US" dirty="0" smtClean="0">
                <a:solidFill>
                  <a:schemeClr val="bg1"/>
                </a:solidFill>
              </a:rPr>
              <a:t> Converges</a:t>
            </a:r>
            <a:endParaRPr lang="en-US" dirty="0">
              <a:solidFill>
                <a:schemeClr val="bg1"/>
              </a:solidFill>
            </a:endParaRPr>
          </a:p>
        </p:txBody>
      </p:sp>
      <p:sp>
        <p:nvSpPr>
          <p:cNvPr id="26642"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643" name="Rectangle 19"/>
          <p:cNvSpPr>
            <a:spLocks noChangeArrowheads="1"/>
          </p:cNvSpPr>
          <p:nvPr/>
        </p:nvSpPr>
        <p:spPr bwMode="auto">
          <a:xfrm>
            <a:off x="457200" y="771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 name="TextBox 27"/>
          <p:cNvSpPr txBox="1"/>
          <p:nvPr/>
        </p:nvSpPr>
        <p:spPr>
          <a:xfrm>
            <a:off x="228600" y="3810000"/>
            <a:ext cx="3581400" cy="369332"/>
          </a:xfrm>
          <a:prstGeom prst="rect">
            <a:avLst/>
          </a:prstGeom>
          <a:noFill/>
        </p:spPr>
        <p:txBody>
          <a:bodyPr wrap="square" rtlCol="0">
            <a:spAutoFit/>
          </a:bodyPr>
          <a:lstStyle/>
          <a:p>
            <a:r>
              <a:rPr lang="en-US" dirty="0" smtClean="0">
                <a:solidFill>
                  <a:schemeClr val="bg1"/>
                </a:solidFill>
              </a:rPr>
              <a:t>Example 11:</a:t>
            </a:r>
            <a:endParaRPr lang="en-US" dirty="0">
              <a:solidFill>
                <a:schemeClr val="bg1"/>
              </a:solidFill>
            </a:endParaRPr>
          </a:p>
        </p:txBody>
      </p:sp>
      <p:sp>
        <p:nvSpPr>
          <p:cNvPr id="29" name="TextBox 28"/>
          <p:cNvSpPr txBox="1"/>
          <p:nvPr/>
        </p:nvSpPr>
        <p:spPr>
          <a:xfrm>
            <a:off x="304800" y="5410200"/>
            <a:ext cx="2057400" cy="646331"/>
          </a:xfrm>
          <a:prstGeom prst="rect">
            <a:avLst/>
          </a:prstGeom>
          <a:noFill/>
        </p:spPr>
        <p:txBody>
          <a:bodyPr wrap="square" rtlCol="0">
            <a:spAutoFit/>
          </a:bodyPr>
          <a:lstStyle/>
          <a:p>
            <a:r>
              <a:rPr lang="en-US" dirty="0" smtClean="0">
                <a:solidFill>
                  <a:schemeClr val="bg1"/>
                </a:solidFill>
              </a:rPr>
              <a:t>Answer:</a:t>
            </a:r>
          </a:p>
          <a:p>
            <a:pPr>
              <a:buFont typeface="Wingdings" pitchFamily="2" charset="2"/>
              <a:buChar char="ü"/>
            </a:pPr>
            <a:r>
              <a:rPr lang="en-US" dirty="0" smtClean="0">
                <a:solidFill>
                  <a:schemeClr val="bg1"/>
                </a:solidFill>
              </a:rPr>
              <a:t> Diverges</a:t>
            </a:r>
            <a:endParaRPr lang="en-US" dirty="0">
              <a:solidFill>
                <a:schemeClr val="bg1"/>
              </a:solidFill>
            </a:endParaRPr>
          </a:p>
        </p:txBody>
      </p:sp>
      <p:sp>
        <p:nvSpPr>
          <p:cNvPr id="26645" name="Rectangle 2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646" name="Rectangle 22"/>
          <p:cNvSpPr>
            <a:spLocks noChangeArrowheads="1"/>
          </p:cNvSpPr>
          <p:nvPr/>
        </p:nvSpPr>
        <p:spPr bwMode="auto">
          <a:xfrm>
            <a:off x="457200" y="771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09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0963" name="Rectangle 3"/>
          <p:cNvSpPr>
            <a:spLocks noChangeArrowheads="1"/>
          </p:cNvSpPr>
          <p:nvPr/>
        </p:nvSpPr>
        <p:spPr bwMode="auto">
          <a:xfrm>
            <a:off x="45720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096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0966" name="Rectangle 6"/>
          <p:cNvSpPr>
            <a:spLocks noChangeArrowheads="1"/>
          </p:cNvSpPr>
          <p:nvPr/>
        </p:nvSpPr>
        <p:spPr bwMode="auto">
          <a:xfrm>
            <a:off x="457200" y="809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0968"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0969" name="Rectangle 9"/>
          <p:cNvSpPr>
            <a:spLocks noChangeArrowheads="1"/>
          </p:cNvSpPr>
          <p:nvPr/>
        </p:nvSpPr>
        <p:spPr bwMode="auto">
          <a:xfrm>
            <a:off x="457200" y="876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0971"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0972" name="Rectangle 12"/>
          <p:cNvSpPr>
            <a:spLocks noChangeArrowheads="1"/>
          </p:cNvSpPr>
          <p:nvPr/>
        </p:nvSpPr>
        <p:spPr bwMode="auto">
          <a:xfrm>
            <a:off x="45720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30" name="eq0032prt" descr="http://tutorial.math.lamar.edu/Classes/CalcII/ImproperIntegrals_files/eq0032P.gif"/>
          <p:cNvPicPr/>
          <p:nvPr/>
        </p:nvPicPr>
        <p:blipFill>
          <a:blip r:embed="rId2" cstate="print"/>
          <a:srcRect/>
          <a:stretch>
            <a:fillRect/>
          </a:stretch>
        </p:blipFill>
        <p:spPr bwMode="auto">
          <a:xfrm>
            <a:off x="1066800" y="1524000"/>
            <a:ext cx="1600200" cy="685800"/>
          </a:xfrm>
          <a:prstGeom prst="rect">
            <a:avLst/>
          </a:prstGeom>
          <a:noFill/>
          <a:ln w="9525">
            <a:noFill/>
            <a:miter lim="800000"/>
            <a:headEnd/>
            <a:tailEnd/>
          </a:ln>
        </p:spPr>
      </p:pic>
      <p:pic>
        <p:nvPicPr>
          <p:cNvPr id="31" name="eq0034prt" descr="http://tutorial.math.lamar.edu/Classes/CalcII/ImproperIntegrals_files/eq0034P.gif"/>
          <p:cNvPicPr/>
          <p:nvPr/>
        </p:nvPicPr>
        <p:blipFill>
          <a:blip r:embed="rId3" cstate="print"/>
          <a:srcRect/>
          <a:stretch>
            <a:fillRect/>
          </a:stretch>
        </p:blipFill>
        <p:spPr bwMode="auto">
          <a:xfrm>
            <a:off x="4495800" y="1600200"/>
            <a:ext cx="1872029" cy="666750"/>
          </a:xfrm>
          <a:prstGeom prst="rect">
            <a:avLst/>
          </a:prstGeom>
          <a:noFill/>
          <a:ln w="9525">
            <a:noFill/>
            <a:miter lim="800000"/>
            <a:headEnd/>
            <a:tailEnd/>
          </a:ln>
        </p:spPr>
      </p:pic>
      <p:pic>
        <p:nvPicPr>
          <p:cNvPr id="32" name="eq0040" descr="http://tutorial.math.lamar.edu/Classes/CalcII/ImproperIntegrals_files/eq0040M.gif"/>
          <p:cNvPicPr/>
          <p:nvPr/>
        </p:nvPicPr>
        <p:blipFill>
          <a:blip r:embed="rId4" cstate="print"/>
          <a:srcRect/>
          <a:stretch>
            <a:fillRect/>
          </a:stretch>
        </p:blipFill>
        <p:spPr bwMode="auto">
          <a:xfrm>
            <a:off x="457200" y="4343400"/>
            <a:ext cx="1981200" cy="838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2000"/>
                                        <p:tgtEl>
                                          <p:spTgt spid="1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1" end="1"/>
                                            </p:txEl>
                                          </p:spTgt>
                                        </p:tgtEl>
                                        <p:attrNameLst>
                                          <p:attrName>style.visibility</p:attrName>
                                        </p:attrNameLst>
                                      </p:cBhvr>
                                      <p:to>
                                        <p:strVal val="visible"/>
                                      </p:to>
                                    </p:set>
                                    <p:animEffect transition="in" filter="fade">
                                      <p:cBhvr>
                                        <p:cTn id="10" dur="2000"/>
                                        <p:tgtEl>
                                          <p:spTgt spid="1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
                                            <p:txEl>
                                              <p:pRg st="0" end="0"/>
                                            </p:txEl>
                                          </p:spTgt>
                                        </p:tgtEl>
                                        <p:attrNameLst>
                                          <p:attrName>style.visibility</p:attrName>
                                        </p:attrNameLst>
                                      </p:cBhvr>
                                      <p:to>
                                        <p:strVal val="visible"/>
                                      </p:to>
                                    </p:set>
                                    <p:animEffect transition="in" filter="fade">
                                      <p:cBhvr>
                                        <p:cTn id="15" dur="2000"/>
                                        <p:tgtEl>
                                          <p:spTgt spid="24">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4">
                                            <p:txEl>
                                              <p:pRg st="1" end="1"/>
                                            </p:txEl>
                                          </p:spTgt>
                                        </p:tgtEl>
                                        <p:attrNameLst>
                                          <p:attrName>style.visibility</p:attrName>
                                        </p:attrNameLst>
                                      </p:cBhvr>
                                      <p:to>
                                        <p:strVal val="visible"/>
                                      </p:to>
                                    </p:set>
                                    <p:animEffect transition="in" filter="fade">
                                      <p:cBhvr>
                                        <p:cTn id="18" dur="2000"/>
                                        <p:tgtEl>
                                          <p:spTgt spid="24">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4">
                                            <p:txEl>
                                              <p:pRg st="2" end="2"/>
                                            </p:txEl>
                                          </p:spTgt>
                                        </p:tgtEl>
                                        <p:attrNameLst>
                                          <p:attrName>style.visibility</p:attrName>
                                        </p:attrNameLst>
                                      </p:cBhvr>
                                      <p:to>
                                        <p:strVal val="visible"/>
                                      </p:to>
                                    </p:set>
                                    <p:animEffect transition="in" filter="fade">
                                      <p:cBhvr>
                                        <p:cTn id="21" dur="2000"/>
                                        <p:tgtEl>
                                          <p:spTgt spid="2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9">
                                            <p:txEl>
                                              <p:pRg st="0" end="0"/>
                                            </p:txEl>
                                          </p:spTgt>
                                        </p:tgtEl>
                                        <p:attrNameLst>
                                          <p:attrName>style.visibility</p:attrName>
                                        </p:attrNameLst>
                                      </p:cBhvr>
                                      <p:to>
                                        <p:strVal val="visible"/>
                                      </p:to>
                                    </p:set>
                                    <p:animEffect transition="in" filter="fade">
                                      <p:cBhvr>
                                        <p:cTn id="26" dur="2000"/>
                                        <p:tgtEl>
                                          <p:spTgt spid="29">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9">
                                            <p:txEl>
                                              <p:pRg st="1" end="1"/>
                                            </p:txEl>
                                          </p:spTgt>
                                        </p:tgtEl>
                                        <p:attrNameLst>
                                          <p:attrName>style.visibility</p:attrName>
                                        </p:attrNameLst>
                                      </p:cBhvr>
                                      <p:to>
                                        <p:strVal val="visible"/>
                                      </p:to>
                                    </p:set>
                                    <p:animEffect transition="in" filter="fade">
                                      <p:cBhvr>
                                        <p:cTn id="29" dur="2000"/>
                                        <p:tgtEl>
                                          <p:spTgt spid="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allAtOnce"/>
      <p:bldP spid="24" grpId="0" build="allAtOnce"/>
      <p:bldP spid="29" grpId="0" build="allAtOnce"/>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2291" name="Rectangle 3"/>
          <p:cNvSpPr>
            <a:spLocks noChangeArrowheads="1"/>
          </p:cNvSpPr>
          <p:nvPr/>
        </p:nvSpPr>
        <p:spPr bwMode="auto">
          <a:xfrm>
            <a:off x="457200" y="800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229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12292"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990600" y="2209800"/>
            <a:ext cx="2819400" cy="1057275"/>
          </a:xfrm>
          <a:prstGeom prst="rect">
            <a:avLst/>
          </a:prstGeom>
          <a:noFill/>
        </p:spPr>
      </p:pic>
      <p:sp>
        <p:nvSpPr>
          <p:cNvPr id="12294" name="Rectangle 6"/>
          <p:cNvSpPr>
            <a:spLocks noChangeArrowheads="1"/>
          </p:cNvSpPr>
          <p:nvPr/>
        </p:nvSpPr>
        <p:spPr bwMode="auto">
          <a:xfrm>
            <a:off x="457200" y="10001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229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2295" name="Picture 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257800" y="2209800"/>
            <a:ext cx="2438400" cy="1145105"/>
          </a:xfrm>
          <a:prstGeom prst="rect">
            <a:avLst/>
          </a:prstGeom>
          <a:noFill/>
        </p:spPr>
      </p:pic>
      <p:sp>
        <p:nvSpPr>
          <p:cNvPr id="12298"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12297" name="Picture 9"/>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143000" y="3429000"/>
            <a:ext cx="2209800" cy="1178560"/>
          </a:xfrm>
          <a:prstGeom prst="rect">
            <a:avLst/>
          </a:prstGeom>
          <a:noFill/>
        </p:spPr>
      </p:pic>
      <p:sp>
        <p:nvSpPr>
          <p:cNvPr id="12299" name="Rectangle 11"/>
          <p:cNvSpPr>
            <a:spLocks noChangeArrowheads="1"/>
          </p:cNvSpPr>
          <p:nvPr/>
        </p:nvSpPr>
        <p:spPr bwMode="auto">
          <a:xfrm>
            <a:off x="457200" y="10668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230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2300" name="Picture 12"/>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105400" y="3581400"/>
            <a:ext cx="2272392" cy="1143000"/>
          </a:xfrm>
          <a:prstGeom prst="rect">
            <a:avLst/>
          </a:prstGeom>
          <a:noFill/>
        </p:spPr>
      </p:pic>
      <p:sp>
        <p:nvSpPr>
          <p:cNvPr id="1230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30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18"/>
          <p:cNvSpPr/>
          <p:nvPr/>
        </p:nvSpPr>
        <p:spPr>
          <a:xfrm>
            <a:off x="609600" y="2514600"/>
            <a:ext cx="458780" cy="523220"/>
          </a:xfrm>
          <a:prstGeom prst="rect">
            <a:avLst/>
          </a:prstGeom>
        </p:spPr>
        <p:txBody>
          <a:bodyPr wrap="none">
            <a:spAutoFit/>
          </a:bodyPr>
          <a:lstStyle/>
          <a:p>
            <a:r>
              <a:rPr lang="en-US" sz="2800" dirty="0" smtClean="0"/>
              <a:t>1.</a:t>
            </a:r>
            <a:endParaRPr lang="en-US" sz="2800" dirty="0"/>
          </a:p>
        </p:txBody>
      </p:sp>
      <p:sp>
        <p:nvSpPr>
          <p:cNvPr id="20" name="Rectangle 19"/>
          <p:cNvSpPr/>
          <p:nvPr/>
        </p:nvSpPr>
        <p:spPr>
          <a:xfrm>
            <a:off x="4648200" y="2667000"/>
            <a:ext cx="458780" cy="523220"/>
          </a:xfrm>
          <a:prstGeom prst="rect">
            <a:avLst/>
          </a:prstGeom>
        </p:spPr>
        <p:txBody>
          <a:bodyPr wrap="none">
            <a:spAutoFit/>
          </a:bodyPr>
          <a:lstStyle/>
          <a:p>
            <a:r>
              <a:rPr lang="en-US" sz="2800" dirty="0" smtClean="0"/>
              <a:t>2.</a:t>
            </a:r>
            <a:endParaRPr lang="en-US" sz="2800" dirty="0"/>
          </a:p>
        </p:txBody>
      </p:sp>
      <p:sp>
        <p:nvSpPr>
          <p:cNvPr id="21" name="Rectangle 20"/>
          <p:cNvSpPr/>
          <p:nvPr/>
        </p:nvSpPr>
        <p:spPr>
          <a:xfrm>
            <a:off x="609600" y="3886200"/>
            <a:ext cx="458780" cy="523220"/>
          </a:xfrm>
          <a:prstGeom prst="rect">
            <a:avLst/>
          </a:prstGeom>
        </p:spPr>
        <p:txBody>
          <a:bodyPr wrap="none">
            <a:spAutoFit/>
          </a:bodyPr>
          <a:lstStyle/>
          <a:p>
            <a:r>
              <a:rPr lang="en-US" sz="2800" dirty="0" smtClean="0"/>
              <a:t>3.</a:t>
            </a:r>
            <a:endParaRPr lang="en-US" sz="2800" dirty="0"/>
          </a:p>
        </p:txBody>
      </p:sp>
      <p:sp>
        <p:nvSpPr>
          <p:cNvPr id="22" name="Rectangle 21"/>
          <p:cNvSpPr/>
          <p:nvPr/>
        </p:nvSpPr>
        <p:spPr>
          <a:xfrm>
            <a:off x="4572000" y="3886200"/>
            <a:ext cx="458780" cy="523220"/>
          </a:xfrm>
          <a:prstGeom prst="rect">
            <a:avLst/>
          </a:prstGeom>
        </p:spPr>
        <p:txBody>
          <a:bodyPr wrap="none">
            <a:spAutoFit/>
          </a:bodyPr>
          <a:lstStyle/>
          <a:p>
            <a:r>
              <a:rPr lang="en-US" sz="2800" dirty="0" smtClean="0"/>
              <a:t>4.</a:t>
            </a:r>
            <a:endParaRPr lang="en-US" sz="2800" dirty="0"/>
          </a:p>
        </p:txBody>
      </p:sp>
      <p:sp>
        <p:nvSpPr>
          <p:cNvPr id="26" name="TextBox 25"/>
          <p:cNvSpPr txBox="1"/>
          <p:nvPr/>
        </p:nvSpPr>
        <p:spPr>
          <a:xfrm>
            <a:off x="304800" y="914400"/>
            <a:ext cx="8534400" cy="461665"/>
          </a:xfrm>
          <a:prstGeom prst="rect">
            <a:avLst/>
          </a:prstGeom>
          <a:noFill/>
        </p:spPr>
        <p:txBody>
          <a:bodyPr wrap="square" rtlCol="0">
            <a:spAutoFit/>
          </a:bodyPr>
          <a:lstStyle/>
          <a:p>
            <a:r>
              <a:rPr lang="en-US" sz="2400" dirty="0" smtClean="0">
                <a:solidFill>
                  <a:schemeClr val="bg1">
                    <a:lumMod val="95000"/>
                    <a:lumOff val="5000"/>
                  </a:schemeClr>
                </a:solidFill>
                <a:latin typeface="Engravers MT" pitchFamily="18" charset="0"/>
              </a:rPr>
              <a:t>Integrals of Unbounded Functions</a:t>
            </a:r>
            <a:endParaRPr lang="en-US" sz="2400" dirty="0">
              <a:solidFill>
                <a:schemeClr val="bg1">
                  <a:lumMod val="95000"/>
                  <a:lumOff val="5000"/>
                </a:schemeClr>
              </a:solidFill>
              <a:latin typeface="Engravers MT" pitchFamily="18" charset="0"/>
            </a:endParaRPr>
          </a:p>
        </p:txBody>
      </p:sp>
      <p:sp>
        <p:nvSpPr>
          <p:cNvPr id="27" name="TextBox 26"/>
          <p:cNvSpPr txBox="1"/>
          <p:nvPr/>
        </p:nvSpPr>
        <p:spPr>
          <a:xfrm>
            <a:off x="381000" y="1676400"/>
            <a:ext cx="2362200" cy="369332"/>
          </a:xfrm>
          <a:prstGeom prst="rect">
            <a:avLst/>
          </a:prstGeom>
          <a:noFill/>
        </p:spPr>
        <p:txBody>
          <a:bodyPr wrap="square" rtlCol="0">
            <a:spAutoFit/>
          </a:bodyPr>
          <a:lstStyle/>
          <a:p>
            <a:r>
              <a:rPr lang="en-US" spc="600" dirty="0" smtClean="0">
                <a:solidFill>
                  <a:schemeClr val="bg1">
                    <a:lumMod val="95000"/>
                    <a:lumOff val="5000"/>
                  </a:schemeClr>
                </a:solidFill>
              </a:rPr>
              <a:t>Examples:</a:t>
            </a:r>
            <a:endParaRPr lang="en-US" spc="600" dirty="0">
              <a:solidFill>
                <a:schemeClr val="bg1">
                  <a:lumMod val="95000"/>
                  <a:lumOff val="5000"/>
                </a:schemeClr>
              </a:solidFill>
            </a:endParaRPr>
          </a:p>
        </p:txBody>
      </p:sp>
      <p:cxnSp>
        <p:nvCxnSpPr>
          <p:cNvPr id="29" name="Straight Connector 28"/>
          <p:cNvCxnSpPr/>
          <p:nvPr/>
        </p:nvCxnSpPr>
        <p:spPr>
          <a:xfrm>
            <a:off x="228600" y="1371600"/>
            <a:ext cx="8458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2" name="Picture 31"/>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219200" y="4953000"/>
            <a:ext cx="2252436" cy="1066800"/>
          </a:xfrm>
          <a:prstGeom prst="rect">
            <a:avLst/>
          </a:prstGeom>
          <a:noFill/>
        </p:spPr>
      </p:pic>
      <p:pic>
        <p:nvPicPr>
          <p:cNvPr id="33" name="Picture 16"/>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5410200" y="5029200"/>
            <a:ext cx="1933372" cy="1143000"/>
          </a:xfrm>
          <a:prstGeom prst="rect">
            <a:avLst/>
          </a:prstGeom>
          <a:noFill/>
        </p:spPr>
      </p:pic>
      <p:sp>
        <p:nvSpPr>
          <p:cNvPr id="34" name="Rectangle 33"/>
          <p:cNvSpPr/>
          <p:nvPr/>
        </p:nvSpPr>
        <p:spPr>
          <a:xfrm>
            <a:off x="609600" y="5257800"/>
            <a:ext cx="458780" cy="523220"/>
          </a:xfrm>
          <a:prstGeom prst="rect">
            <a:avLst/>
          </a:prstGeom>
        </p:spPr>
        <p:txBody>
          <a:bodyPr wrap="none">
            <a:spAutoFit/>
          </a:bodyPr>
          <a:lstStyle/>
          <a:p>
            <a:r>
              <a:rPr lang="en-US" sz="2800" dirty="0" smtClean="0"/>
              <a:t>5.</a:t>
            </a:r>
            <a:endParaRPr lang="en-US" sz="2800" dirty="0"/>
          </a:p>
        </p:txBody>
      </p:sp>
      <p:sp>
        <p:nvSpPr>
          <p:cNvPr id="35" name="Rectangle 34"/>
          <p:cNvSpPr/>
          <p:nvPr/>
        </p:nvSpPr>
        <p:spPr>
          <a:xfrm>
            <a:off x="4648200" y="5334000"/>
            <a:ext cx="458780" cy="523220"/>
          </a:xfrm>
          <a:prstGeom prst="rect">
            <a:avLst/>
          </a:prstGeom>
        </p:spPr>
        <p:txBody>
          <a:bodyPr wrap="none">
            <a:spAutoFit/>
          </a:bodyPr>
          <a:lstStyle/>
          <a:p>
            <a:r>
              <a:rPr lang="en-US" sz="2800" dirty="0" smtClean="0"/>
              <a:t>6.</a:t>
            </a:r>
            <a:endParaRPr lang="en-US" sz="2800"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295400" y="685800"/>
            <a:ext cx="2307771" cy="1097280"/>
          </a:xfrm>
          <a:prstGeom prst="rect">
            <a:avLst/>
          </a:prstGeom>
          <a:noFill/>
        </p:spPr>
      </p:pic>
      <p:sp>
        <p:nvSpPr>
          <p:cNvPr id="1027" name="Rectangle 3"/>
          <p:cNvSpPr>
            <a:spLocks noChangeArrowheads="1"/>
          </p:cNvSpPr>
          <p:nvPr/>
        </p:nvSpPr>
        <p:spPr bwMode="auto">
          <a:xfrm>
            <a:off x="457200" y="1009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8"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24000" y="2286000"/>
            <a:ext cx="1905000" cy="1183409"/>
          </a:xfrm>
          <a:prstGeom prst="rect">
            <a:avLst/>
          </a:prstGeom>
          <a:noFill/>
        </p:spPr>
      </p:pic>
      <p:sp>
        <p:nvSpPr>
          <p:cNvPr id="103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0"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867400" y="2286000"/>
            <a:ext cx="1828800" cy="1214284"/>
          </a:xfrm>
          <a:prstGeom prst="rect">
            <a:avLst/>
          </a:prstGeom>
          <a:noFill/>
        </p:spPr>
      </p:pic>
      <p:sp>
        <p:nvSpPr>
          <p:cNvPr id="10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2" name="Picture 8"/>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791200" y="685800"/>
            <a:ext cx="1752600" cy="1138455"/>
          </a:xfrm>
          <a:prstGeom prst="rect">
            <a:avLst/>
          </a:prstGeom>
          <a:noFill/>
        </p:spPr>
      </p:pic>
      <p:sp>
        <p:nvSpPr>
          <p:cNvPr id="11" name="Rectangle 10"/>
          <p:cNvSpPr/>
          <p:nvPr/>
        </p:nvSpPr>
        <p:spPr>
          <a:xfrm>
            <a:off x="1012372" y="990600"/>
            <a:ext cx="458780" cy="523220"/>
          </a:xfrm>
          <a:prstGeom prst="rect">
            <a:avLst/>
          </a:prstGeom>
        </p:spPr>
        <p:txBody>
          <a:bodyPr wrap="none">
            <a:spAutoFit/>
          </a:bodyPr>
          <a:lstStyle/>
          <a:p>
            <a:r>
              <a:rPr lang="en-US" sz="2800" dirty="0" smtClean="0"/>
              <a:t>7.</a:t>
            </a:r>
            <a:endParaRPr lang="en-US" sz="2800" dirty="0"/>
          </a:p>
        </p:txBody>
      </p:sp>
      <p:sp>
        <p:nvSpPr>
          <p:cNvPr id="12" name="Rectangle 11"/>
          <p:cNvSpPr/>
          <p:nvPr/>
        </p:nvSpPr>
        <p:spPr>
          <a:xfrm>
            <a:off x="5029200" y="990600"/>
            <a:ext cx="458780" cy="523220"/>
          </a:xfrm>
          <a:prstGeom prst="rect">
            <a:avLst/>
          </a:prstGeom>
        </p:spPr>
        <p:txBody>
          <a:bodyPr wrap="none">
            <a:spAutoFit/>
          </a:bodyPr>
          <a:lstStyle/>
          <a:p>
            <a:r>
              <a:rPr lang="en-US" sz="2800" dirty="0" smtClean="0"/>
              <a:t>8.</a:t>
            </a:r>
            <a:endParaRPr lang="en-US" sz="2800" dirty="0"/>
          </a:p>
        </p:txBody>
      </p:sp>
      <p:sp>
        <p:nvSpPr>
          <p:cNvPr id="13" name="Rectangle 12"/>
          <p:cNvSpPr/>
          <p:nvPr/>
        </p:nvSpPr>
        <p:spPr>
          <a:xfrm>
            <a:off x="990600" y="2590800"/>
            <a:ext cx="458780" cy="523220"/>
          </a:xfrm>
          <a:prstGeom prst="rect">
            <a:avLst/>
          </a:prstGeom>
        </p:spPr>
        <p:txBody>
          <a:bodyPr wrap="none">
            <a:spAutoFit/>
          </a:bodyPr>
          <a:lstStyle/>
          <a:p>
            <a:r>
              <a:rPr lang="en-US" sz="2800" dirty="0" smtClean="0"/>
              <a:t>9.</a:t>
            </a:r>
            <a:endParaRPr lang="en-US" sz="2800" dirty="0"/>
          </a:p>
        </p:txBody>
      </p:sp>
      <p:sp>
        <p:nvSpPr>
          <p:cNvPr id="14" name="Rectangle 13"/>
          <p:cNvSpPr/>
          <p:nvPr/>
        </p:nvSpPr>
        <p:spPr>
          <a:xfrm>
            <a:off x="4953000" y="2590800"/>
            <a:ext cx="641522" cy="523220"/>
          </a:xfrm>
          <a:prstGeom prst="rect">
            <a:avLst/>
          </a:prstGeom>
        </p:spPr>
        <p:txBody>
          <a:bodyPr wrap="none">
            <a:spAutoFit/>
          </a:bodyPr>
          <a:lstStyle/>
          <a:p>
            <a:r>
              <a:rPr lang="en-US" sz="2800" dirty="0" smtClean="0"/>
              <a:t>10.</a:t>
            </a:r>
            <a:endParaRPr lang="en-US" sz="2800" dirty="0"/>
          </a:p>
        </p:txBody>
      </p:sp>
      <p:sp>
        <p:nvSpPr>
          <p:cNvPr id="133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3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3315" name="Picture 3"/>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600200" y="4114800"/>
            <a:ext cx="1803400" cy="1066800"/>
          </a:xfrm>
          <a:prstGeom prst="rect">
            <a:avLst/>
          </a:prstGeom>
          <a:noFill/>
        </p:spPr>
      </p:pic>
      <p:sp>
        <p:nvSpPr>
          <p:cNvPr id="13318"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 name="Rectangle 24"/>
          <p:cNvSpPr/>
          <p:nvPr/>
        </p:nvSpPr>
        <p:spPr>
          <a:xfrm>
            <a:off x="1066800" y="4343400"/>
            <a:ext cx="500458" cy="523220"/>
          </a:xfrm>
          <a:prstGeom prst="rect">
            <a:avLst/>
          </a:prstGeom>
        </p:spPr>
        <p:txBody>
          <a:bodyPr wrap="none">
            <a:spAutoFit/>
          </a:bodyPr>
          <a:lstStyle/>
          <a:p>
            <a:r>
              <a:rPr lang="en-US" sz="2800" dirty="0" smtClean="0"/>
              <a:t>11.</a:t>
            </a:r>
            <a:endParaRPr lang="en-US" sz="2800" dirty="0"/>
          </a:p>
        </p:txBody>
      </p:sp>
      <p:sp>
        <p:nvSpPr>
          <p:cNvPr id="13320"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3319" name="Picture 7"/>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5715000" y="4191000"/>
            <a:ext cx="1981200" cy="1078219"/>
          </a:xfrm>
          <a:prstGeom prst="rect">
            <a:avLst/>
          </a:prstGeom>
          <a:noFill/>
        </p:spPr>
      </p:pic>
      <p:sp>
        <p:nvSpPr>
          <p:cNvPr id="28" name="Rectangle 27"/>
          <p:cNvSpPr/>
          <p:nvPr/>
        </p:nvSpPr>
        <p:spPr>
          <a:xfrm>
            <a:off x="4953000" y="4419600"/>
            <a:ext cx="562975" cy="523220"/>
          </a:xfrm>
          <a:prstGeom prst="rect">
            <a:avLst/>
          </a:prstGeom>
        </p:spPr>
        <p:txBody>
          <a:bodyPr wrap="none">
            <a:spAutoFit/>
          </a:bodyPr>
          <a:lstStyle/>
          <a:p>
            <a:r>
              <a:rPr lang="en-US" sz="2800" dirty="0" smtClean="0"/>
              <a:t>12.</a:t>
            </a:r>
            <a:endParaRPr lang="en-US" sz="28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1652" y="1066800"/>
            <a:ext cx="8342348" cy="4524315"/>
          </a:xfrm>
          <a:prstGeom prst="rect">
            <a:avLst/>
          </a:prstGeom>
          <a:noFill/>
        </p:spPr>
        <p:txBody>
          <a:bodyPr wrap="square" lIns="91440" tIns="45720" rIns="91440" bIns="45720">
            <a:spAutoFit/>
          </a:bodyPr>
          <a:lstStyle/>
          <a:p>
            <a:pPr algn="ctr"/>
            <a:r>
              <a:rPr lang="en-US" sz="7200" b="0" cap="none" spc="0" dirty="0" smtClean="0">
                <a:ln w="18415" cmpd="sng">
                  <a:solidFill>
                    <a:srgbClr val="FFFFFF"/>
                  </a:solidFill>
                  <a:prstDash val="solid"/>
                </a:ln>
                <a:effectLst>
                  <a:outerShdw blurRad="63500" dir="3600000" algn="tl" rotWithShape="0">
                    <a:srgbClr val="000000">
                      <a:alpha val="70000"/>
                    </a:srgbClr>
                  </a:outerShdw>
                </a:effectLst>
                <a:latin typeface="Stencil" pitchFamily="82" charset="0"/>
              </a:rPr>
              <a:t>Applications</a:t>
            </a:r>
          </a:p>
          <a:p>
            <a:pPr algn="ctr"/>
            <a:r>
              <a:rPr lang="en-US" sz="7200" dirty="0" smtClean="0">
                <a:ln w="18415" cmpd="sng">
                  <a:solidFill>
                    <a:srgbClr val="FFFFFF"/>
                  </a:solidFill>
                  <a:prstDash val="solid"/>
                </a:ln>
                <a:effectLst>
                  <a:outerShdw blurRad="63500" dir="3600000" algn="tl" rotWithShape="0">
                    <a:srgbClr val="000000">
                      <a:alpha val="70000"/>
                    </a:srgbClr>
                  </a:outerShdw>
                </a:effectLst>
                <a:latin typeface="Stencil" pitchFamily="82" charset="0"/>
              </a:rPr>
              <a:t>On</a:t>
            </a:r>
          </a:p>
          <a:p>
            <a:pPr algn="ctr"/>
            <a:r>
              <a:rPr lang="en-US" sz="7200" b="0" cap="none" spc="0" dirty="0" smtClean="0">
                <a:ln w="18415" cmpd="sng">
                  <a:solidFill>
                    <a:srgbClr val="FFFFFF"/>
                  </a:solidFill>
                  <a:prstDash val="solid"/>
                </a:ln>
                <a:effectLst>
                  <a:outerShdw blurRad="63500" dir="3600000" algn="tl" rotWithShape="0">
                    <a:srgbClr val="000000">
                      <a:alpha val="70000"/>
                    </a:srgbClr>
                  </a:outerShdw>
                </a:effectLst>
                <a:latin typeface="Stencil" pitchFamily="82" charset="0"/>
              </a:rPr>
              <a:t>Improper integrals</a:t>
            </a:r>
            <a:endParaRPr lang="en-US" sz="7200" b="0" cap="none" spc="0" dirty="0">
              <a:ln w="18415" cmpd="sng">
                <a:solidFill>
                  <a:srgbClr val="FFFFFF"/>
                </a:solidFill>
                <a:prstDash val="solid"/>
              </a:ln>
              <a:effectLst>
                <a:outerShdw blurRad="63500" dir="3600000" algn="tl" rotWithShape="0">
                  <a:srgbClr val="000000">
                    <a:alpha val="70000"/>
                  </a:srgbClr>
                </a:outerShdw>
              </a:effectLst>
              <a:latin typeface="Stencil" pitchFamily="82"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8200" y="533400"/>
            <a:ext cx="7086600" cy="4832092"/>
          </a:xfrm>
          <a:prstGeom prst="rect">
            <a:avLst/>
          </a:prstGeom>
          <a:noFill/>
        </p:spPr>
        <p:txBody>
          <a:bodyPr wrap="square" rtlCol="0">
            <a:spAutoFit/>
          </a:bodyPr>
          <a:lstStyle/>
          <a:p>
            <a:r>
              <a:rPr lang="en-US" sz="2800" dirty="0">
                <a:latin typeface="Times New Roman" pitchFamily="18" charset="0"/>
                <a:cs typeface="Times New Roman" pitchFamily="18" charset="0"/>
              </a:rPr>
              <a:t>  </a:t>
            </a:r>
          </a:p>
          <a:p>
            <a:pPr lvl="0"/>
            <a:r>
              <a:rPr lang="en-US" sz="2800" dirty="0" smtClean="0">
                <a:latin typeface="Times New Roman" pitchFamily="18" charset="0"/>
                <a:cs typeface="Times New Roman" pitchFamily="18" charset="0"/>
              </a:rPr>
              <a:t>1. Let </a:t>
            </a:r>
            <a:r>
              <a:rPr lang="en-US" sz="2800" dirty="0">
                <a:latin typeface="Times New Roman" pitchFamily="18" charset="0"/>
                <a:cs typeface="Times New Roman" pitchFamily="18" charset="0"/>
              </a:rPr>
              <a:t>Ω be the region bounded by the curve </a:t>
            </a:r>
            <a:r>
              <a:rPr lang="en-US" sz="2800" i="1" dirty="0">
                <a:latin typeface="Times New Roman" pitchFamily="18" charset="0"/>
                <a:cs typeface="Times New Roman" pitchFamily="18" charset="0"/>
              </a:rPr>
              <a:t>y=</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and </a:t>
            </a:r>
            <a:r>
              <a:rPr lang="en-US" sz="2800" dirty="0">
                <a:latin typeface="Times New Roman" pitchFamily="18" charset="0"/>
                <a:cs typeface="Times New Roman" pitchFamily="18" charset="0"/>
              </a:rPr>
              <a:t>the </a:t>
            </a:r>
            <a:r>
              <a:rPr lang="en-US" sz="2800" i="1" dirty="0" smtClean="0">
                <a:latin typeface="Times New Roman" pitchFamily="18" charset="0"/>
                <a:cs typeface="Times New Roman" pitchFamily="18" charset="0"/>
              </a:rPr>
              <a:t>x</a:t>
            </a:r>
            <a:r>
              <a:rPr lang="en-US" sz="2800" dirty="0" smtClean="0">
                <a:latin typeface="Times New Roman" pitchFamily="18" charset="0"/>
                <a:cs typeface="Times New Roman" pitchFamily="18" charset="0"/>
              </a:rPr>
              <a:t>-axis </a:t>
            </a:r>
            <a:r>
              <a:rPr lang="en-US" sz="2800" i="1" dirty="0" smtClean="0">
                <a:latin typeface="Times New Roman" pitchFamily="18" charset="0"/>
                <a:cs typeface="Times New Roman" pitchFamily="18" charset="0"/>
              </a:rPr>
              <a:t>x</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 0.</a:t>
            </a:r>
          </a:p>
          <a:p>
            <a:r>
              <a:rPr lang="en-US" sz="2800" dirty="0">
                <a:latin typeface="Times New Roman" pitchFamily="18" charset="0"/>
                <a:cs typeface="Times New Roman" pitchFamily="18" charset="0"/>
              </a:rPr>
              <a:t> </a:t>
            </a:r>
          </a:p>
          <a:p>
            <a:pPr lvl="0"/>
            <a:r>
              <a:rPr lang="en-US" sz="2800" dirty="0" smtClean="0">
                <a:latin typeface="Times New Roman" pitchFamily="18" charset="0"/>
                <a:cs typeface="Times New Roman" pitchFamily="18" charset="0"/>
              </a:rPr>
              <a:t>(a) Sketch </a:t>
            </a:r>
            <a:r>
              <a:rPr lang="en-US" sz="2800" dirty="0">
                <a:latin typeface="Times New Roman" pitchFamily="18" charset="0"/>
                <a:cs typeface="Times New Roman" pitchFamily="18" charset="0"/>
              </a:rPr>
              <a:t>Ω.</a:t>
            </a:r>
          </a:p>
          <a:p>
            <a:pPr lvl="0"/>
            <a:r>
              <a:rPr lang="en-US" sz="2800" dirty="0" smtClean="0">
                <a:latin typeface="Times New Roman" pitchFamily="18" charset="0"/>
                <a:cs typeface="Times New Roman" pitchFamily="18" charset="0"/>
              </a:rPr>
              <a:t>(b) Find </a:t>
            </a:r>
            <a:r>
              <a:rPr lang="en-US" sz="2800" dirty="0">
                <a:latin typeface="Times New Roman" pitchFamily="18" charset="0"/>
                <a:cs typeface="Times New Roman" pitchFamily="18" charset="0"/>
              </a:rPr>
              <a:t>the Area of Ω</a:t>
            </a: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a:p>
            <a:pPr lvl="0"/>
            <a:r>
              <a:rPr lang="en-US" sz="2800" dirty="0" smtClean="0">
                <a:latin typeface="Times New Roman" pitchFamily="18" charset="0"/>
                <a:cs typeface="Times New Roman" pitchFamily="18" charset="0"/>
              </a:rPr>
              <a:t>(c) Find </a:t>
            </a:r>
            <a:r>
              <a:rPr lang="en-US" sz="2800" dirty="0">
                <a:latin typeface="Times New Roman" pitchFamily="18" charset="0"/>
                <a:cs typeface="Times New Roman" pitchFamily="18" charset="0"/>
              </a:rPr>
              <a:t>the Volume obtained by revolving Ω about the </a:t>
            </a:r>
            <a:r>
              <a:rPr lang="en-US" sz="2800" i="1" dirty="0">
                <a:latin typeface="Times New Roman" pitchFamily="18" charset="0"/>
                <a:cs typeface="Times New Roman" pitchFamily="18" charset="0"/>
              </a:rPr>
              <a:t>x</a:t>
            </a:r>
            <a:r>
              <a:rPr lang="en-US" sz="2800" dirty="0">
                <a:latin typeface="Times New Roman" pitchFamily="18" charset="0"/>
                <a:cs typeface="Times New Roman" pitchFamily="18" charset="0"/>
              </a:rPr>
              <a:t>-axis.</a:t>
            </a:r>
          </a:p>
          <a:p>
            <a:pPr lvl="0"/>
            <a:r>
              <a:rPr lang="en-US" sz="2800" dirty="0" smtClean="0">
                <a:latin typeface="Times New Roman" pitchFamily="18" charset="0"/>
                <a:cs typeface="Times New Roman" pitchFamily="18" charset="0"/>
              </a:rPr>
              <a:t>(d) Find </a:t>
            </a:r>
            <a:r>
              <a:rPr lang="en-US" sz="2800" dirty="0">
                <a:latin typeface="Times New Roman" pitchFamily="18" charset="0"/>
                <a:cs typeface="Times New Roman" pitchFamily="18" charset="0"/>
              </a:rPr>
              <a:t>the Surface Area of the configuration in part (c).</a:t>
            </a:r>
          </a:p>
          <a:p>
            <a:endParaRPr lang="en-US" sz="2800" dirty="0">
              <a:latin typeface="Times New Roman" pitchFamily="18" charset="0"/>
              <a:cs typeface="Times New Roman" pitchFamily="18"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duotone>
              <a:prstClr val="black"/>
              <a:schemeClr val="bg1">
                <a:tint val="45000"/>
                <a:satMod val="400000"/>
              </a:schemeClr>
            </a:duotone>
          </a:blip>
          <a:srcRect/>
          <a:stretch>
            <a:fillRect/>
          </a:stretch>
        </p:blipFill>
        <p:spPr bwMode="auto">
          <a:xfrm>
            <a:off x="7772400" y="990600"/>
            <a:ext cx="530352" cy="457200"/>
          </a:xfrm>
          <a:prstGeom prst="rect">
            <a:avLst/>
          </a:prstGeom>
          <a:noFill/>
        </p:spPr>
      </p:pic>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0" y="0"/>
            <a:ext cx="552450" cy="476250"/>
          </a:xfrm>
          <a:prstGeom prst="rect">
            <a:avLst/>
          </a:prstGeom>
          <a:noFill/>
        </p:spPr>
      </p:pic>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9"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0" y="0"/>
            <a:ext cx="552450" cy="476250"/>
          </a:xfrm>
          <a:prstGeom prst="rect">
            <a:avLst/>
          </a:prstGeom>
          <a:noFill/>
        </p:spPr>
      </p:pic>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1" name="Picture 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0" y="0"/>
            <a:ext cx="552450" cy="476250"/>
          </a:xfrm>
          <a:prstGeom prst="rect">
            <a:avLst/>
          </a:prstGeom>
          <a:noFill/>
        </p:spPr>
      </p:pic>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3" name="Picture 9"/>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0" y="0"/>
            <a:ext cx="552450" cy="476250"/>
          </a:xfrm>
          <a:prstGeom prst="rect">
            <a:avLst/>
          </a:prstGeom>
          <a:noFill/>
        </p:spPr>
      </p:pic>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5" name="Picture 1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0" y="0"/>
            <a:ext cx="552450" cy="476250"/>
          </a:xfrm>
          <a:prstGeom prst="rect">
            <a:avLst/>
          </a:prstGeom>
          <a:noFill/>
        </p:spPr>
      </p:pic>
      <p:sp>
        <p:nvSpPr>
          <p:cNvPr id="103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762000"/>
            <a:ext cx="6324600" cy="1384995"/>
          </a:xfrm>
          <a:prstGeom prst="rect">
            <a:avLst/>
          </a:prstGeom>
          <a:noFill/>
        </p:spPr>
        <p:txBody>
          <a:bodyPr wrap="square" rtlCol="0">
            <a:spAutoFit/>
          </a:bodyPr>
          <a:lstStyle/>
          <a:p>
            <a:r>
              <a:rPr lang="en-US" sz="2800" dirty="0" smtClean="0">
                <a:latin typeface="Times New Roman" pitchFamily="18" charset="0"/>
                <a:cs typeface="Times New Roman" pitchFamily="18" charset="0"/>
              </a:rPr>
              <a:t>Answers:</a:t>
            </a:r>
          </a:p>
          <a:p>
            <a:endParaRPr lang="en-US" sz="2800"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(a)</a:t>
            </a:r>
            <a:endParaRPr lang="en-US" sz="2800" dirty="0">
              <a:latin typeface="Times New Roman" pitchFamily="18" charset="0"/>
              <a:cs typeface="Times New Roman" pitchFamily="18" charset="0"/>
            </a:endParaRPr>
          </a:p>
        </p:txBody>
      </p:sp>
      <p:cxnSp>
        <p:nvCxnSpPr>
          <p:cNvPr id="8" name="Straight Arrow Connector 7"/>
          <p:cNvCxnSpPr/>
          <p:nvPr/>
        </p:nvCxnSpPr>
        <p:spPr>
          <a:xfrm rot="5400000" flipH="1" flipV="1">
            <a:off x="1028700" y="2933700"/>
            <a:ext cx="2667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981200" y="3962400"/>
            <a:ext cx="3124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981200" y="1371600"/>
            <a:ext cx="304800" cy="369332"/>
          </a:xfrm>
          <a:prstGeom prst="rect">
            <a:avLst/>
          </a:prstGeom>
          <a:noFill/>
        </p:spPr>
        <p:txBody>
          <a:bodyPr wrap="square" rtlCol="0">
            <a:spAutoFit/>
          </a:bodyPr>
          <a:lstStyle/>
          <a:p>
            <a:r>
              <a:rPr lang="en-US" dirty="0">
                <a:latin typeface="Times New Roman" pitchFamily="18" charset="0"/>
                <a:cs typeface="Times New Roman" pitchFamily="18" charset="0"/>
              </a:rPr>
              <a:t>x</a:t>
            </a:r>
          </a:p>
        </p:txBody>
      </p:sp>
      <p:sp>
        <p:nvSpPr>
          <p:cNvPr id="12" name="TextBox 11"/>
          <p:cNvSpPr txBox="1"/>
          <p:nvPr/>
        </p:nvSpPr>
        <p:spPr>
          <a:xfrm>
            <a:off x="5029200" y="4038600"/>
            <a:ext cx="304800" cy="381000"/>
          </a:xfrm>
          <a:prstGeom prst="rect">
            <a:avLst/>
          </a:prstGeom>
          <a:noFill/>
        </p:spPr>
        <p:txBody>
          <a:bodyPr wrap="square" rtlCol="0">
            <a:spAutoFit/>
          </a:bodyPr>
          <a:lstStyle/>
          <a:p>
            <a:r>
              <a:rPr lang="en-US" dirty="0" smtClean="0">
                <a:latin typeface="Times New Roman" pitchFamily="18" charset="0"/>
                <a:cs typeface="Times New Roman" pitchFamily="18" charset="0"/>
              </a:rPr>
              <a:t>y</a:t>
            </a:r>
            <a:endParaRPr lang="en-US" dirty="0">
              <a:latin typeface="Times New Roman" pitchFamily="18" charset="0"/>
              <a:cs typeface="Times New Roman" pitchFamily="18" charset="0"/>
            </a:endParaRPr>
          </a:p>
        </p:txBody>
      </p:sp>
      <p:sp>
        <p:nvSpPr>
          <p:cNvPr id="13" name="Freeform 12"/>
          <p:cNvSpPr/>
          <p:nvPr/>
        </p:nvSpPr>
        <p:spPr>
          <a:xfrm>
            <a:off x="2374710" y="2879678"/>
            <a:ext cx="2044890" cy="732429"/>
          </a:xfrm>
          <a:custGeom>
            <a:avLst/>
            <a:gdLst>
              <a:gd name="connsiteX0" fmla="*/ 0 w 2197290"/>
              <a:gd name="connsiteY0" fmla="*/ 0 h 732429"/>
              <a:gd name="connsiteX1" fmla="*/ 832514 w 2197290"/>
              <a:gd name="connsiteY1" fmla="*/ 573206 h 732429"/>
              <a:gd name="connsiteX2" fmla="*/ 1992574 w 2197290"/>
              <a:gd name="connsiteY2" fmla="*/ 709683 h 732429"/>
              <a:gd name="connsiteX3" fmla="*/ 2060812 w 2197290"/>
              <a:gd name="connsiteY3" fmla="*/ 709683 h 732429"/>
            </a:gdLst>
            <a:ahLst/>
            <a:cxnLst>
              <a:cxn ang="0">
                <a:pos x="connsiteX0" y="connsiteY0"/>
              </a:cxn>
              <a:cxn ang="0">
                <a:pos x="connsiteX1" y="connsiteY1"/>
              </a:cxn>
              <a:cxn ang="0">
                <a:pos x="connsiteX2" y="connsiteY2"/>
              </a:cxn>
              <a:cxn ang="0">
                <a:pos x="connsiteX3" y="connsiteY3"/>
              </a:cxn>
            </a:cxnLst>
            <a:rect l="l" t="t" r="r" b="b"/>
            <a:pathLst>
              <a:path w="2197290" h="732429">
                <a:moveTo>
                  <a:pt x="0" y="0"/>
                </a:moveTo>
                <a:cubicBezTo>
                  <a:pt x="250209" y="227463"/>
                  <a:pt x="500418" y="454926"/>
                  <a:pt x="832514" y="573206"/>
                </a:cubicBezTo>
                <a:cubicBezTo>
                  <a:pt x="1164610" y="691486"/>
                  <a:pt x="1787858" y="686937"/>
                  <a:pt x="1992574" y="709683"/>
                </a:cubicBezTo>
                <a:cubicBezTo>
                  <a:pt x="2197290" y="732429"/>
                  <a:pt x="2051714" y="709683"/>
                  <a:pt x="2060812" y="70968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Freeform 14"/>
          <p:cNvSpPr/>
          <p:nvPr/>
        </p:nvSpPr>
        <p:spPr>
          <a:xfrm>
            <a:off x="2361063" y="2879678"/>
            <a:ext cx="1965277" cy="1064525"/>
          </a:xfrm>
          <a:custGeom>
            <a:avLst/>
            <a:gdLst>
              <a:gd name="connsiteX0" fmla="*/ 0 w 1965277"/>
              <a:gd name="connsiteY0" fmla="*/ 0 h 1064525"/>
              <a:gd name="connsiteX1" fmla="*/ 464024 w 1965277"/>
              <a:gd name="connsiteY1" fmla="*/ 409432 h 1064525"/>
              <a:gd name="connsiteX2" fmla="*/ 682388 w 1965277"/>
              <a:gd name="connsiteY2" fmla="*/ 545910 h 1064525"/>
              <a:gd name="connsiteX3" fmla="*/ 955343 w 1965277"/>
              <a:gd name="connsiteY3" fmla="*/ 641444 h 1064525"/>
              <a:gd name="connsiteX4" fmla="*/ 1296537 w 1965277"/>
              <a:gd name="connsiteY4" fmla="*/ 682388 h 1064525"/>
              <a:gd name="connsiteX5" fmla="*/ 1937982 w 1965277"/>
              <a:gd name="connsiteY5" fmla="*/ 723331 h 1064525"/>
              <a:gd name="connsiteX6" fmla="*/ 1965277 w 1965277"/>
              <a:gd name="connsiteY6" fmla="*/ 723331 h 1064525"/>
              <a:gd name="connsiteX7" fmla="*/ 1965277 w 1965277"/>
              <a:gd name="connsiteY7" fmla="*/ 1064525 h 1064525"/>
              <a:gd name="connsiteX8" fmla="*/ 0 w 1965277"/>
              <a:gd name="connsiteY8" fmla="*/ 1064525 h 1064525"/>
              <a:gd name="connsiteX9" fmla="*/ 0 w 1965277"/>
              <a:gd name="connsiteY9" fmla="*/ 0 h 106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5277" h="1064525">
                <a:moveTo>
                  <a:pt x="0" y="0"/>
                </a:moveTo>
                <a:lnTo>
                  <a:pt x="464024" y="409432"/>
                </a:lnTo>
                <a:lnTo>
                  <a:pt x="682388" y="545910"/>
                </a:lnTo>
                <a:lnTo>
                  <a:pt x="955343" y="641444"/>
                </a:lnTo>
                <a:lnTo>
                  <a:pt x="1296537" y="682388"/>
                </a:lnTo>
                <a:lnTo>
                  <a:pt x="1937982" y="723331"/>
                </a:lnTo>
                <a:lnTo>
                  <a:pt x="1965277" y="723331"/>
                </a:lnTo>
                <a:lnTo>
                  <a:pt x="1965277" y="1064525"/>
                </a:lnTo>
                <a:lnTo>
                  <a:pt x="0" y="1064525"/>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09600" y="4648200"/>
            <a:ext cx="4419600" cy="1815882"/>
          </a:xfrm>
          <a:prstGeom prst="rect">
            <a:avLst/>
          </a:prstGeom>
          <a:noFill/>
        </p:spPr>
        <p:txBody>
          <a:bodyPr wrap="square" rtlCol="0">
            <a:spAutoFit/>
          </a:bodyPr>
          <a:lstStyle/>
          <a:p>
            <a:r>
              <a:rPr lang="en-US" sz="2800" dirty="0" smtClean="0">
                <a:latin typeface="Times New Roman" pitchFamily="18" charset="0"/>
                <a:cs typeface="Times New Roman" pitchFamily="18" charset="0"/>
              </a:rPr>
              <a:t>(b)1 square meters</a:t>
            </a:r>
          </a:p>
          <a:p>
            <a:pPr marL="514350" indent="-514350">
              <a:buAutoNum type="alphaLcParenBoth" startAt="3"/>
            </a:pPr>
            <a:r>
              <a:rPr lang="en-US" sz="2800" dirty="0" smtClean="0">
                <a:latin typeface="Times New Roman" pitchFamily="18" charset="0"/>
                <a:cs typeface="Times New Roman" pitchFamily="18" charset="0"/>
              </a:rPr>
              <a:t>   cubic meters</a:t>
            </a:r>
          </a:p>
          <a:p>
            <a:pPr marL="514350" indent="-514350"/>
            <a:endParaRPr lang="en-US" sz="2800" dirty="0" smtClean="0">
              <a:latin typeface="Times New Roman" pitchFamily="18" charset="0"/>
              <a:cs typeface="Times New Roman" pitchFamily="18" charset="0"/>
            </a:endParaRPr>
          </a:p>
          <a:p>
            <a:pPr marL="514350" indent="-514350"/>
            <a:r>
              <a:rPr lang="en-US" sz="2800" dirty="0" smtClean="0">
                <a:latin typeface="Times New Roman" pitchFamily="18" charset="0"/>
                <a:cs typeface="Times New Roman" pitchFamily="18" charset="0"/>
              </a:rPr>
              <a:t>(d)          </a:t>
            </a:r>
            <a:r>
              <a:rPr lang="en-US" sz="2800" dirty="0" smtClean="0"/>
              <a:t>+ </a:t>
            </a:r>
            <a:r>
              <a:rPr lang="en-US" sz="2800" dirty="0" err="1"/>
              <a:t>ln</a:t>
            </a:r>
            <a:r>
              <a:rPr lang="en-US" sz="2800" dirty="0"/>
              <a:t>(1 </a:t>
            </a:r>
            <a:r>
              <a:rPr lang="en-US" sz="2800" dirty="0" smtClean="0"/>
              <a:t>+      </a:t>
            </a:r>
            <a:r>
              <a:rPr lang="en-US" sz="2800" dirty="0"/>
              <a:t>)]</a:t>
            </a:r>
            <a:endParaRPr lang="en-US" sz="2800" dirty="0">
              <a:latin typeface="Times New Roman" pitchFamily="18" charset="0"/>
              <a:cs typeface="Times New Roman" pitchFamily="18" charset="0"/>
            </a:endParaRPr>
          </a:p>
        </p:txBody>
      </p:sp>
      <p:sp>
        <p:nvSpPr>
          <p:cNvPr id="2867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867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143000" y="5181600"/>
            <a:ext cx="295275" cy="619125"/>
          </a:xfrm>
          <a:prstGeom prst="rect">
            <a:avLst/>
          </a:prstGeom>
          <a:noFill/>
        </p:spPr>
      </p:pic>
      <p:sp>
        <p:nvSpPr>
          <p:cNvPr id="28675" name="Rectangle 3"/>
          <p:cNvSpPr>
            <a:spLocks noChangeArrowheads="1"/>
          </p:cNvSpPr>
          <p:nvPr/>
        </p:nvSpPr>
        <p:spPr bwMode="auto">
          <a:xfrm>
            <a:off x="0" y="1076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86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86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8678" name="Picture 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219200" y="6019800"/>
            <a:ext cx="771525" cy="390525"/>
          </a:xfrm>
          <a:prstGeom prst="rect">
            <a:avLst/>
          </a:prstGeom>
          <a:noFill/>
        </p:spPr>
      </p:pic>
      <p:sp>
        <p:nvSpPr>
          <p:cNvPr id="28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8683"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8682" name="Picture 10"/>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276600" y="6019800"/>
            <a:ext cx="428625" cy="457199"/>
          </a:xfrm>
          <a:prstGeom prst="rect">
            <a:avLst/>
          </a:prstGeom>
          <a:noFill/>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762000" y="1828800"/>
            <a:ext cx="7887096" cy="230832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514350" marR="0" lvl="0" indent="-514350" algn="l" defTabSz="914400" rtl="0" eaLnBrk="1" fontAlgn="base" latinLnBrk="0" hangingPunct="1">
              <a:lnSpc>
                <a:spcPct val="100000"/>
              </a:lnSpc>
              <a:spcBef>
                <a:spcPct val="0"/>
              </a:spcBef>
              <a:spcAft>
                <a:spcPct val="0"/>
              </a:spcAft>
              <a:buClrTx/>
              <a:buSzTx/>
              <a:tabLst/>
            </a:pPr>
            <a:r>
              <a:rPr kumimoji="0" lang="en-US" sz="4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2. Let Ω be the region bounded</a:t>
            </a:r>
          </a:p>
          <a:p>
            <a:pPr marL="514350" marR="0" lvl="0" indent="-514350" algn="l" defTabSz="914400" rtl="0" eaLnBrk="1" fontAlgn="base" latinLnBrk="0" hangingPunct="1">
              <a:lnSpc>
                <a:spcPct val="100000"/>
              </a:lnSpc>
              <a:spcBef>
                <a:spcPct val="0"/>
              </a:spcBef>
              <a:spcAft>
                <a:spcPct val="0"/>
              </a:spcAft>
              <a:buClrTx/>
              <a:buSzTx/>
              <a:tabLst/>
            </a:pPr>
            <a:r>
              <a:rPr kumimoji="0" lang="en-US" sz="4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by the</a:t>
            </a:r>
            <a:r>
              <a:rPr kumimoji="0" lang="en-US" sz="4800"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a:t>
            </a:r>
            <a:r>
              <a:rPr kumimoji="0" lang="en-US" sz="4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coordinate axes, the</a:t>
            </a:r>
          </a:p>
          <a:p>
            <a:pPr marL="514350" marR="0" lvl="0" indent="-514350" algn="l" defTabSz="914400" rtl="0" eaLnBrk="1" fontAlgn="base" latinLnBrk="0" hangingPunct="1">
              <a:lnSpc>
                <a:spcPct val="100000"/>
              </a:lnSpc>
              <a:spcBef>
                <a:spcPct val="0"/>
              </a:spcBef>
              <a:spcAft>
                <a:spcPct val="0"/>
              </a:spcAft>
              <a:buClrTx/>
              <a:buSzTx/>
              <a:tabLst/>
            </a:pPr>
            <a:r>
              <a:rPr kumimoji="0" lang="en-US" sz="4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curve </a:t>
            </a:r>
            <a:r>
              <a:rPr kumimoji="0" lang="en-US" sz="48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y </a:t>
            </a:r>
            <a:r>
              <a:rPr kumimoji="0" lang="en-US" sz="4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4800" b="0" i="0" u="none" strike="noStrike" cap="none" normalizeH="0" baseline="0" dirty="0" smtClean="0">
              <a:ln>
                <a:noFill/>
              </a:ln>
              <a:solidFill>
                <a:schemeClr val="tx1"/>
              </a:solidFill>
              <a:effectLst/>
              <a:latin typeface="Arial" pitchFamily="34" charset="0"/>
            </a:endParaRPr>
          </a:p>
        </p:txBody>
      </p:sp>
      <p:pic>
        <p:nvPicPr>
          <p:cNvPr id="2969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276600" y="3429000"/>
            <a:ext cx="476250" cy="924485"/>
          </a:xfrm>
          <a:prstGeom prst="rect">
            <a:avLst/>
          </a:prstGeom>
          <a:noFill/>
        </p:spPr>
      </p:pic>
      <p:sp>
        <p:nvSpPr>
          <p:cNvPr id="29699" name="Rectangle 3"/>
          <p:cNvSpPr>
            <a:spLocks noChangeArrowheads="1"/>
          </p:cNvSpPr>
          <p:nvPr/>
        </p:nvSpPr>
        <p:spPr bwMode="auto">
          <a:xfrm>
            <a:off x="3733800" y="3352800"/>
            <a:ext cx="4613764"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and the line</a:t>
            </a:r>
            <a:r>
              <a:rPr kumimoji="0" lang="en-US" sz="4800" b="0" i="1" u="none" strike="noStrike" cap="none" normalizeH="0" dirty="0" smtClean="0">
                <a:ln>
                  <a:noFill/>
                </a:ln>
                <a:solidFill>
                  <a:schemeClr val="tx1"/>
                </a:solidFill>
                <a:effectLst/>
                <a:latin typeface="Calibri" pitchFamily="34" charset="0"/>
                <a:ea typeface="Times New Roman" pitchFamily="18" charset="0"/>
                <a:cs typeface="Times New Roman" pitchFamily="18" charset="0"/>
              </a:rPr>
              <a:t> </a:t>
            </a:r>
            <a:r>
              <a:rPr kumimoji="0" lang="en-US" sz="4800" b="0" i="1"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x</a:t>
            </a:r>
            <a:r>
              <a:rPr kumimoji="0" lang="en-US" sz="4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1.</a:t>
            </a:r>
            <a:endParaRPr kumimoji="0" lang="en-US" sz="48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smtClean="0"/>
              <a:t>Vectors in Three Dimensional Space </a:t>
            </a:r>
            <a:endParaRPr lang="en-US" dirty="0"/>
          </a:p>
        </p:txBody>
      </p:sp>
      <p:sp>
        <p:nvSpPr>
          <p:cNvPr id="3" name="Content Placeholder 2"/>
          <p:cNvSpPr>
            <a:spLocks noGrp="1"/>
          </p:cNvSpPr>
          <p:nvPr>
            <p:ph idx="1"/>
          </p:nvPr>
        </p:nvSpPr>
        <p:spPr/>
        <p:txBody>
          <a:bodyPr>
            <a:normAutofit fontScale="92500" lnSpcReduction="10000"/>
          </a:bodyPr>
          <a:lstStyle/>
          <a:p>
            <a:pPr marL="137160" indent="0">
              <a:buNone/>
            </a:pPr>
            <a:r>
              <a:rPr lang="en-US" dirty="0" smtClean="0"/>
              <a:t>Properties:</a:t>
            </a:r>
          </a:p>
          <a:p>
            <a:pPr marL="137160" indent="0">
              <a:buNone/>
            </a:pPr>
            <a:r>
              <a:rPr lang="en-US" dirty="0" smtClean="0"/>
              <a:t>1. Equal (equivalent) vectors</a:t>
            </a:r>
          </a:p>
          <a:p>
            <a:pPr marL="137160" indent="0" algn="just">
              <a:buNone/>
            </a:pPr>
            <a:r>
              <a:rPr lang="en-US" dirty="0" smtClean="0"/>
              <a:t>	Two vectors, </a:t>
            </a:r>
            <a:r>
              <a:rPr lang="en-US" i="1" dirty="0" smtClean="0"/>
              <a:t>v </a:t>
            </a:r>
            <a:r>
              <a:rPr lang="en-US" dirty="0" smtClean="0"/>
              <a:t>and</a:t>
            </a:r>
            <a:r>
              <a:rPr lang="en-US" i="1" dirty="0" smtClean="0"/>
              <a:t> w</a:t>
            </a:r>
            <a:r>
              <a:rPr lang="en-US" dirty="0" smtClean="0"/>
              <a:t>, are equal (also called equivalent) if they have the same length and same direction.</a:t>
            </a:r>
          </a:p>
          <a:p>
            <a:pPr marL="137160" indent="0" algn="just">
              <a:buNone/>
            </a:pPr>
            <a:r>
              <a:rPr lang="en-US" dirty="0" smtClean="0"/>
              <a:t>	Geometrically, two vectors are equal if they are translations of one another or they are in different positions.</a:t>
            </a:r>
          </a:p>
          <a:p>
            <a:pPr marL="137160" indent="0" algn="just">
              <a:buNone/>
            </a:pPr>
            <a:r>
              <a:rPr lang="en-US" dirty="0" smtClean="0"/>
              <a:t>2. Arithmetic Operations on Vectors</a:t>
            </a:r>
          </a:p>
          <a:p>
            <a:pPr marL="137160" indent="0">
              <a:buNone/>
            </a:pPr>
            <a:r>
              <a:rPr lang="en-US" dirty="0" smtClean="0"/>
              <a:t>If </a:t>
            </a:r>
            <a:r>
              <a:rPr lang="en-US" i="1" dirty="0" smtClean="0"/>
              <a:t>v = &lt;v</a:t>
            </a:r>
            <a:r>
              <a:rPr lang="en-US" i="1" baseline="-25000" dirty="0" smtClean="0"/>
              <a:t>1</a:t>
            </a:r>
            <a:r>
              <a:rPr lang="en-US" i="1" dirty="0" smtClean="0"/>
              <a:t> , v</a:t>
            </a:r>
            <a:r>
              <a:rPr lang="en-US" i="1" baseline="-25000" dirty="0" smtClean="0"/>
              <a:t>2</a:t>
            </a:r>
            <a:r>
              <a:rPr lang="en-US" i="1" dirty="0" smtClean="0"/>
              <a:t> &gt; </a:t>
            </a:r>
            <a:r>
              <a:rPr lang="en-US" dirty="0" smtClean="0"/>
              <a:t>and</a:t>
            </a:r>
            <a:r>
              <a:rPr lang="en-US" i="1" dirty="0" smtClean="0"/>
              <a:t> w = &lt;w</a:t>
            </a:r>
            <a:r>
              <a:rPr lang="en-US" i="1" baseline="-25000" dirty="0" smtClean="0"/>
              <a:t>1</a:t>
            </a:r>
            <a:r>
              <a:rPr lang="en-US" i="1" dirty="0" smtClean="0"/>
              <a:t> , w</a:t>
            </a:r>
            <a:r>
              <a:rPr lang="en-US" i="1" baseline="-25000" dirty="0" smtClean="0"/>
              <a:t>2</a:t>
            </a:r>
            <a:r>
              <a:rPr lang="en-US" i="1" dirty="0" smtClean="0"/>
              <a:t> &gt; </a:t>
            </a:r>
            <a:r>
              <a:rPr lang="en-US" dirty="0" smtClean="0"/>
              <a:t>are vectors in 2-space and </a:t>
            </a:r>
            <a:r>
              <a:rPr lang="en-US" i="1" dirty="0" smtClean="0"/>
              <a:t>k </a:t>
            </a:r>
            <a:r>
              <a:rPr lang="en-US" dirty="0" smtClean="0"/>
              <a:t>is any scalar, then</a:t>
            </a:r>
            <a:endParaRPr lang="en-US" dirty="0"/>
          </a:p>
        </p:txBody>
      </p:sp>
    </p:spTree>
    <p:extLst>
      <p:ext uri="{BB962C8B-B14F-4D97-AF65-F5344CB8AC3E}">
        <p14:creationId xmlns:p14="http://schemas.microsoft.com/office/powerpoint/2010/main" val="55127981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533400"/>
            <a:ext cx="6705600"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(a) Sketch </a:t>
            </a:r>
            <a:r>
              <a:rPr lang="el-GR" sz="2800" dirty="0" smtClean="0">
                <a:latin typeface="Times New Roman" pitchFamily="18" charset="0"/>
                <a:cs typeface="Times New Roman" pitchFamily="18" charset="0"/>
              </a:rPr>
              <a:t>Ω</a:t>
            </a:r>
            <a:r>
              <a:rPr lang="en-US" sz="2800" dirty="0" smtClean="0">
                <a:latin typeface="Times New Roman" pitchFamily="18" charset="0"/>
                <a:cs typeface="Times New Roman" pitchFamily="18" charset="0"/>
              </a:rPr>
              <a:t>.</a:t>
            </a:r>
          </a:p>
        </p:txBody>
      </p:sp>
      <p:cxnSp>
        <p:nvCxnSpPr>
          <p:cNvPr id="8" name="Straight Arrow Connector 7"/>
          <p:cNvCxnSpPr/>
          <p:nvPr/>
        </p:nvCxnSpPr>
        <p:spPr>
          <a:xfrm rot="5400000" flipH="1" flipV="1">
            <a:off x="1905000" y="2819400"/>
            <a:ext cx="2438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895600" y="3733800"/>
            <a:ext cx="2209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3331191" y="1934570"/>
            <a:ext cx="641445" cy="928048"/>
          </a:xfrm>
          <a:custGeom>
            <a:avLst/>
            <a:gdLst>
              <a:gd name="connsiteX0" fmla="*/ 0 w 641445"/>
              <a:gd name="connsiteY0" fmla="*/ 0 h 928048"/>
              <a:gd name="connsiteX1" fmla="*/ 109182 w 641445"/>
              <a:gd name="connsiteY1" fmla="*/ 368490 h 928048"/>
              <a:gd name="connsiteX2" fmla="*/ 245660 w 641445"/>
              <a:gd name="connsiteY2" fmla="*/ 614149 h 928048"/>
              <a:gd name="connsiteX3" fmla="*/ 450376 w 641445"/>
              <a:gd name="connsiteY3" fmla="*/ 805218 h 928048"/>
              <a:gd name="connsiteX4" fmla="*/ 641445 w 641445"/>
              <a:gd name="connsiteY4" fmla="*/ 928048 h 928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445" h="928048">
                <a:moveTo>
                  <a:pt x="0" y="0"/>
                </a:moveTo>
                <a:cubicBezTo>
                  <a:pt x="34119" y="133066"/>
                  <a:pt x="68239" y="266132"/>
                  <a:pt x="109182" y="368490"/>
                </a:cubicBezTo>
                <a:cubicBezTo>
                  <a:pt x="150125" y="470848"/>
                  <a:pt x="188794" y="541361"/>
                  <a:pt x="245660" y="614149"/>
                </a:cubicBezTo>
                <a:cubicBezTo>
                  <a:pt x="302526" y="686937"/>
                  <a:pt x="384412" y="752902"/>
                  <a:pt x="450376" y="805218"/>
                </a:cubicBezTo>
                <a:cubicBezTo>
                  <a:pt x="516340" y="857534"/>
                  <a:pt x="578892" y="892791"/>
                  <a:pt x="641445" y="928048"/>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3126475" y="1948218"/>
            <a:ext cx="859809" cy="1801504"/>
          </a:xfrm>
          <a:custGeom>
            <a:avLst/>
            <a:gdLst>
              <a:gd name="connsiteX0" fmla="*/ 13647 w 859809"/>
              <a:gd name="connsiteY0" fmla="*/ 0 h 1801504"/>
              <a:gd name="connsiteX1" fmla="*/ 191068 w 859809"/>
              <a:gd name="connsiteY1" fmla="*/ 0 h 1801504"/>
              <a:gd name="connsiteX2" fmla="*/ 286603 w 859809"/>
              <a:gd name="connsiteY2" fmla="*/ 368489 h 1801504"/>
              <a:gd name="connsiteX3" fmla="*/ 368489 w 859809"/>
              <a:gd name="connsiteY3" fmla="*/ 545910 h 1801504"/>
              <a:gd name="connsiteX4" fmla="*/ 600501 w 859809"/>
              <a:gd name="connsiteY4" fmla="*/ 805218 h 1801504"/>
              <a:gd name="connsiteX5" fmla="*/ 791570 w 859809"/>
              <a:gd name="connsiteY5" fmla="*/ 914400 h 1801504"/>
              <a:gd name="connsiteX6" fmla="*/ 846161 w 859809"/>
              <a:gd name="connsiteY6" fmla="*/ 955343 h 1801504"/>
              <a:gd name="connsiteX7" fmla="*/ 859809 w 859809"/>
              <a:gd name="connsiteY7" fmla="*/ 1787857 h 1801504"/>
              <a:gd name="connsiteX8" fmla="*/ 0 w 859809"/>
              <a:gd name="connsiteY8" fmla="*/ 1801504 h 1801504"/>
              <a:gd name="connsiteX9" fmla="*/ 13647 w 859809"/>
              <a:gd name="connsiteY9" fmla="*/ 0 h 18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9809" h="1801504">
                <a:moveTo>
                  <a:pt x="13647" y="0"/>
                </a:moveTo>
                <a:lnTo>
                  <a:pt x="191068" y="0"/>
                </a:lnTo>
                <a:lnTo>
                  <a:pt x="286603" y="368489"/>
                </a:lnTo>
                <a:lnTo>
                  <a:pt x="368489" y="545910"/>
                </a:lnTo>
                <a:lnTo>
                  <a:pt x="600501" y="805218"/>
                </a:lnTo>
                <a:lnTo>
                  <a:pt x="791570" y="914400"/>
                </a:lnTo>
                <a:lnTo>
                  <a:pt x="846161" y="955343"/>
                </a:lnTo>
                <a:lnTo>
                  <a:pt x="859809" y="1787857"/>
                </a:lnTo>
                <a:lnTo>
                  <a:pt x="0" y="1801504"/>
                </a:lnTo>
                <a:lnTo>
                  <a:pt x="13647"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048000" y="1295400"/>
            <a:ext cx="3048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x</a:t>
            </a:r>
            <a:endParaRPr lang="en-US" dirty="0">
              <a:latin typeface="Times New Roman" pitchFamily="18" charset="0"/>
              <a:cs typeface="Times New Roman" pitchFamily="18" charset="0"/>
            </a:endParaRPr>
          </a:p>
        </p:txBody>
      </p:sp>
      <p:sp>
        <p:nvSpPr>
          <p:cNvPr id="15" name="TextBox 14"/>
          <p:cNvSpPr txBox="1"/>
          <p:nvPr/>
        </p:nvSpPr>
        <p:spPr>
          <a:xfrm>
            <a:off x="4876800" y="3810000"/>
            <a:ext cx="381000" cy="381000"/>
          </a:xfrm>
          <a:prstGeom prst="rect">
            <a:avLst/>
          </a:prstGeom>
          <a:noFill/>
        </p:spPr>
        <p:txBody>
          <a:bodyPr wrap="square" rtlCol="0">
            <a:spAutoFit/>
          </a:bodyPr>
          <a:lstStyle/>
          <a:p>
            <a:r>
              <a:rPr lang="en-US" dirty="0" smtClean="0">
                <a:latin typeface="Times New Roman" pitchFamily="18" charset="0"/>
                <a:cs typeface="Times New Roman" pitchFamily="18" charset="0"/>
              </a:rPr>
              <a:t>y</a:t>
            </a:r>
            <a:endParaRPr lang="en-US" dirty="0">
              <a:latin typeface="Times New Roman" pitchFamily="18" charset="0"/>
              <a:cs typeface="Times New Roman" pitchFamily="18" charset="0"/>
            </a:endParaRPr>
          </a:p>
        </p:txBody>
      </p:sp>
      <p:sp>
        <p:nvSpPr>
          <p:cNvPr id="16" name="TextBox 15"/>
          <p:cNvSpPr txBox="1"/>
          <p:nvPr/>
        </p:nvSpPr>
        <p:spPr>
          <a:xfrm>
            <a:off x="533400" y="4800600"/>
            <a:ext cx="7696200" cy="1384995"/>
          </a:xfrm>
          <a:prstGeom prst="rect">
            <a:avLst/>
          </a:prstGeom>
          <a:noFill/>
        </p:spPr>
        <p:txBody>
          <a:bodyPr wrap="square" rtlCol="0">
            <a:spAutoFit/>
          </a:bodyPr>
          <a:lstStyle/>
          <a:p>
            <a:r>
              <a:rPr lang="en-US" sz="2800" dirty="0" smtClean="0">
                <a:latin typeface="Times New Roman" pitchFamily="18" charset="0"/>
                <a:cs typeface="Times New Roman" pitchFamily="18" charset="0"/>
              </a:rPr>
              <a:t>(b) Show that </a:t>
            </a:r>
            <a:r>
              <a:rPr lang="el-GR" sz="2800" dirty="0" smtClean="0">
                <a:latin typeface="Times New Roman" pitchFamily="18" charset="0"/>
                <a:cs typeface="Times New Roman" pitchFamily="18" charset="0"/>
              </a:rPr>
              <a:t>Ω</a:t>
            </a:r>
            <a:r>
              <a:rPr lang="en-US" sz="2800" dirty="0" smtClean="0">
                <a:latin typeface="Times New Roman" pitchFamily="18" charset="0"/>
                <a:cs typeface="Times New Roman" pitchFamily="18" charset="0"/>
              </a:rPr>
              <a:t> has finite area and find it.</a:t>
            </a:r>
          </a:p>
          <a:p>
            <a:r>
              <a:rPr lang="en-US" sz="2800" dirty="0" smtClean="0">
                <a:latin typeface="Times New Roman" pitchFamily="18" charset="0"/>
                <a:cs typeface="Times New Roman" pitchFamily="18" charset="0"/>
              </a:rPr>
              <a:t> </a:t>
            </a:r>
          </a:p>
          <a:p>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l-GR" sz="2800" dirty="0" smtClean="0">
                <a:latin typeface="Times New Roman" pitchFamily="18" charset="0"/>
                <a:cs typeface="Times New Roman" pitchFamily="18" charset="0"/>
              </a:rPr>
              <a:t>Ω</a:t>
            </a:r>
            <a:r>
              <a:rPr lang="en-US" sz="2800" dirty="0" smtClean="0">
                <a:latin typeface="Times New Roman" pitchFamily="18" charset="0"/>
                <a:cs typeface="Times New Roman" pitchFamily="18" charset="0"/>
              </a:rPr>
              <a:t> = 2 square units</a:t>
            </a:r>
            <a:endParaRPr lang="en-US" sz="2800" dirty="0">
              <a:latin typeface="Times New Roman" pitchFamily="18" charset="0"/>
              <a:cs typeface="Times New Roman" pitchFamily="18" charset="0"/>
            </a:endParaRPr>
          </a:p>
        </p:txBody>
      </p:sp>
      <p:sp>
        <p:nvSpPr>
          <p:cNvPr id="17" name="Rectangle 16"/>
          <p:cNvSpPr/>
          <p:nvPr/>
        </p:nvSpPr>
        <p:spPr>
          <a:xfrm>
            <a:off x="1143000" y="5562600"/>
            <a:ext cx="28956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pPr eaLnBrk="1" hangingPunct="1"/>
            <a:r>
              <a:rPr lang="en-US" sz="4000" smtClean="0">
                <a:latin typeface="Times New Roman" pitchFamily="18" charset="0"/>
              </a:rPr>
              <a:t>Examples for Volume Applications of Improper Integrals</a:t>
            </a:r>
          </a:p>
        </p:txBody>
      </p:sp>
      <p:pic>
        <p:nvPicPr>
          <p:cNvPr id="4100" name="Picture 8" descr="eqn 1"/>
          <p:cNvPicPr>
            <a:picLocks noGrp="1" noChangeAspect="1" noChangeArrowheads="1"/>
          </p:cNvPicPr>
          <p:nvPr>
            <p:ph idx="1"/>
          </p:nvPr>
        </p:nvPicPr>
        <p:blipFill>
          <a:blip r:embed="rId2" cstate="print">
            <a:lum bright="6000" contrast="-12000"/>
          </a:blip>
          <a:srcRect/>
          <a:stretch>
            <a:fillRect/>
          </a:stretch>
        </p:blipFill>
        <p:spPr>
          <a:xfrm>
            <a:off x="5257800" y="2209800"/>
            <a:ext cx="790575" cy="552450"/>
          </a:xfrm>
        </p:spPr>
      </p:pic>
      <p:sp>
        <p:nvSpPr>
          <p:cNvPr id="4099" name="Text Box 4"/>
          <p:cNvSpPr txBox="1">
            <a:spLocks noChangeArrowheads="1"/>
          </p:cNvSpPr>
          <p:nvPr/>
        </p:nvSpPr>
        <p:spPr bwMode="auto">
          <a:xfrm>
            <a:off x="685800" y="2286000"/>
            <a:ext cx="8077200" cy="779463"/>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1.) Let “Ω” be the region bounded by the curve </a:t>
            </a:r>
          </a:p>
          <a:p>
            <a:pPr>
              <a:spcBef>
                <a:spcPct val="50000"/>
              </a:spcBef>
            </a:pPr>
            <a:r>
              <a:rPr lang="en-US">
                <a:latin typeface="Times New Roman" pitchFamily="18" charset="0"/>
              </a:rPr>
              <a:t>     Find the volume obtained by revolving “Ω” about the x-axis.</a:t>
            </a:r>
          </a:p>
        </p:txBody>
      </p:sp>
      <p:sp>
        <p:nvSpPr>
          <p:cNvPr id="4101" name="Text Box 9"/>
          <p:cNvSpPr txBox="1">
            <a:spLocks noChangeArrowheads="1"/>
          </p:cNvSpPr>
          <p:nvPr/>
        </p:nvSpPr>
        <p:spPr bwMode="auto">
          <a:xfrm>
            <a:off x="6172200" y="2286000"/>
            <a:ext cx="2971800" cy="366713"/>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and the line x = 1.</a:t>
            </a:r>
          </a:p>
        </p:txBody>
      </p:sp>
      <p:sp>
        <p:nvSpPr>
          <p:cNvPr id="4102" name="Text Box 10"/>
          <p:cNvSpPr txBox="1">
            <a:spLocks noChangeArrowheads="1"/>
          </p:cNvSpPr>
          <p:nvPr/>
        </p:nvSpPr>
        <p:spPr bwMode="auto">
          <a:xfrm>
            <a:off x="990600" y="2743200"/>
            <a:ext cx="7315200" cy="366713"/>
          </a:xfrm>
          <a:prstGeom prst="rect">
            <a:avLst/>
          </a:prstGeom>
          <a:noFill/>
          <a:ln w="9525">
            <a:noFill/>
            <a:miter lim="800000"/>
            <a:headEnd/>
            <a:tailEnd/>
          </a:ln>
        </p:spPr>
        <p:txBody>
          <a:bodyPr>
            <a:spAutoFit/>
          </a:bodyPr>
          <a:lstStyle/>
          <a:p>
            <a:pPr>
              <a:spcBef>
                <a:spcPct val="50000"/>
              </a:spcBef>
            </a:pPr>
            <a:endParaRPr lang="en-US"/>
          </a:p>
        </p:txBody>
      </p:sp>
      <p:sp>
        <p:nvSpPr>
          <p:cNvPr id="4103" name="Text Box 11"/>
          <p:cNvSpPr txBox="1">
            <a:spLocks noChangeArrowheads="1"/>
          </p:cNvSpPr>
          <p:nvPr/>
        </p:nvSpPr>
        <p:spPr bwMode="auto">
          <a:xfrm>
            <a:off x="990600" y="3352800"/>
            <a:ext cx="3886200" cy="1192213"/>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Answer: π/3 cubic units.</a:t>
            </a:r>
          </a:p>
          <a:p>
            <a:pPr>
              <a:spcBef>
                <a:spcPct val="50000"/>
              </a:spcBef>
            </a:pPr>
            <a:endParaRPr lang="en-US">
              <a:latin typeface="Times New Roman" pitchFamily="18" charset="0"/>
            </a:endParaRPr>
          </a:p>
          <a:p>
            <a:pPr>
              <a:spcBef>
                <a:spcPct val="50000"/>
              </a:spcBef>
            </a:pPr>
            <a:endParaRPr lang="en-US">
              <a:latin typeface="Times New Roman" pitchFamily="18" charset="0"/>
            </a:endParaRPr>
          </a:p>
        </p:txBody>
      </p:sp>
      <p:sp>
        <p:nvSpPr>
          <p:cNvPr id="4104" name="Text Box 12"/>
          <p:cNvSpPr txBox="1">
            <a:spLocks noChangeArrowheads="1"/>
          </p:cNvSpPr>
          <p:nvPr/>
        </p:nvSpPr>
        <p:spPr bwMode="auto">
          <a:xfrm>
            <a:off x="685800" y="3962400"/>
            <a:ext cx="7772400" cy="779463"/>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2.) Find the volume of the solid generated by revolving around the y-axis the </a:t>
            </a:r>
          </a:p>
          <a:p>
            <a:pPr>
              <a:spcBef>
                <a:spcPct val="50000"/>
              </a:spcBef>
            </a:pPr>
            <a:r>
              <a:rPr lang="en-US">
                <a:latin typeface="Times New Roman" pitchFamily="18" charset="0"/>
              </a:rPr>
              <a:t>curve</a:t>
            </a:r>
          </a:p>
        </p:txBody>
      </p:sp>
      <p:pic>
        <p:nvPicPr>
          <p:cNvPr id="4105" name="Picture 13" descr="eqn 2"/>
          <p:cNvPicPr>
            <a:picLocks noChangeAspect="1" noChangeArrowheads="1"/>
          </p:cNvPicPr>
          <p:nvPr/>
        </p:nvPicPr>
        <p:blipFill>
          <a:blip r:embed="rId3" cstate="print"/>
          <a:srcRect/>
          <a:stretch>
            <a:fillRect/>
          </a:stretch>
        </p:blipFill>
        <p:spPr bwMode="auto">
          <a:xfrm>
            <a:off x="1447800" y="4343400"/>
            <a:ext cx="790575" cy="400050"/>
          </a:xfrm>
          <a:prstGeom prst="rect">
            <a:avLst/>
          </a:prstGeom>
          <a:noFill/>
          <a:ln w="9525">
            <a:noFill/>
            <a:miter lim="800000"/>
            <a:headEnd/>
            <a:tailEnd/>
          </a:ln>
        </p:spPr>
      </p:pic>
      <p:sp>
        <p:nvSpPr>
          <p:cNvPr id="4106" name="Text Box 15"/>
          <p:cNvSpPr txBox="1">
            <a:spLocks noChangeArrowheads="1"/>
          </p:cNvSpPr>
          <p:nvPr/>
        </p:nvSpPr>
        <p:spPr bwMode="auto">
          <a:xfrm>
            <a:off x="2286000" y="4419600"/>
            <a:ext cx="5486400" cy="779463"/>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and the x-axis, x≥0.</a:t>
            </a:r>
            <a:endParaRPr lang="en-US">
              <a:latin typeface="MS Shell Dlg" charset="0"/>
            </a:endParaRPr>
          </a:p>
          <a:p>
            <a:pPr>
              <a:spcBef>
                <a:spcPct val="50000"/>
              </a:spcBef>
            </a:pPr>
            <a:endParaRPr lang="en-US">
              <a:latin typeface="Times New Roman" pitchFamily="18" charset="0"/>
            </a:endParaRPr>
          </a:p>
        </p:txBody>
      </p:sp>
      <p:sp>
        <p:nvSpPr>
          <p:cNvPr id="4107" name="Text Box 16"/>
          <p:cNvSpPr txBox="1">
            <a:spLocks noChangeArrowheads="1"/>
          </p:cNvSpPr>
          <p:nvPr/>
        </p:nvSpPr>
        <p:spPr bwMode="auto">
          <a:xfrm>
            <a:off x="990600" y="4953000"/>
            <a:ext cx="5410200" cy="366713"/>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Answer: 2π cubic units.</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latin typeface="Times New Roman" pitchFamily="18" charset="0"/>
              </a:rPr>
              <a:t>Examples:</a:t>
            </a:r>
          </a:p>
        </p:txBody>
      </p:sp>
      <p:pic>
        <p:nvPicPr>
          <p:cNvPr id="5123" name="Picture 5" descr="eqn 3"/>
          <p:cNvPicPr>
            <a:picLocks noGrp="1" noChangeAspect="1" noChangeArrowheads="1"/>
          </p:cNvPicPr>
          <p:nvPr>
            <p:ph sz="half" idx="1"/>
          </p:nvPr>
        </p:nvPicPr>
        <p:blipFill>
          <a:blip r:embed="rId2" cstate="print"/>
          <a:srcRect/>
          <a:stretch>
            <a:fillRect/>
          </a:stretch>
        </p:blipFill>
        <p:spPr>
          <a:xfrm>
            <a:off x="1524000" y="2895600"/>
            <a:ext cx="885825" cy="371475"/>
          </a:xfrm>
          <a:noFill/>
        </p:spPr>
      </p:pic>
      <p:pic>
        <p:nvPicPr>
          <p:cNvPr id="5127" name="Picture 10" descr="eqn 4"/>
          <p:cNvPicPr>
            <a:picLocks noGrp="1" noChangeAspect="1" noChangeArrowheads="1"/>
          </p:cNvPicPr>
          <p:nvPr>
            <p:ph sz="half" idx="2"/>
          </p:nvPr>
        </p:nvPicPr>
        <p:blipFill>
          <a:blip r:embed="rId3" cstate="print"/>
          <a:stretch>
            <a:fillRect/>
          </a:stretch>
        </p:blipFill>
        <p:spPr>
          <a:xfrm>
            <a:off x="6119812" y="3577431"/>
            <a:ext cx="1095375" cy="571500"/>
          </a:xfrm>
          <a:noFill/>
        </p:spPr>
      </p:pic>
      <p:sp>
        <p:nvSpPr>
          <p:cNvPr id="5124" name="Text Box 4"/>
          <p:cNvSpPr txBox="1">
            <a:spLocks noChangeArrowheads="1"/>
          </p:cNvSpPr>
          <p:nvPr/>
        </p:nvSpPr>
        <p:spPr bwMode="auto">
          <a:xfrm>
            <a:off x="533400" y="2438400"/>
            <a:ext cx="7924800" cy="1192213"/>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3.) Find the volume obtained by revolving about the y-axis the region bounded by </a:t>
            </a:r>
          </a:p>
          <a:p>
            <a:pPr>
              <a:spcBef>
                <a:spcPct val="50000"/>
              </a:spcBef>
            </a:pPr>
            <a:r>
              <a:rPr lang="en-US">
                <a:latin typeface="Times New Roman" pitchFamily="18" charset="0"/>
              </a:rPr>
              <a:t>the curve                  and the x-axis, 0&lt;x≤1.</a:t>
            </a:r>
          </a:p>
          <a:p>
            <a:pPr>
              <a:spcBef>
                <a:spcPct val="50000"/>
              </a:spcBef>
            </a:pPr>
            <a:endParaRPr lang="en-US">
              <a:latin typeface="Times New Roman" pitchFamily="18" charset="0"/>
            </a:endParaRPr>
          </a:p>
        </p:txBody>
      </p:sp>
      <p:sp>
        <p:nvSpPr>
          <p:cNvPr id="5125" name="Text Box 7"/>
          <p:cNvSpPr txBox="1">
            <a:spLocks noChangeArrowheads="1"/>
          </p:cNvSpPr>
          <p:nvPr/>
        </p:nvSpPr>
        <p:spPr bwMode="auto">
          <a:xfrm>
            <a:off x="990600" y="3429000"/>
            <a:ext cx="6096000" cy="366713"/>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Answer: 2π cubic units.</a:t>
            </a:r>
          </a:p>
        </p:txBody>
      </p:sp>
      <p:sp>
        <p:nvSpPr>
          <p:cNvPr id="5126" name="Text Box 9"/>
          <p:cNvSpPr txBox="1">
            <a:spLocks noChangeArrowheads="1"/>
          </p:cNvSpPr>
          <p:nvPr/>
        </p:nvSpPr>
        <p:spPr bwMode="auto">
          <a:xfrm>
            <a:off x="609600" y="4343400"/>
            <a:ext cx="8153400" cy="779463"/>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4.) Find the volume of the ellipsoid you obtain when you revolve the ellipse           </a:t>
            </a:r>
          </a:p>
          <a:p>
            <a:pPr>
              <a:spcBef>
                <a:spcPct val="50000"/>
              </a:spcBef>
            </a:pPr>
            <a:r>
              <a:rPr lang="en-US">
                <a:latin typeface="Times New Roman" pitchFamily="18" charset="0"/>
              </a:rPr>
              <a:t>about the y-axis</a:t>
            </a:r>
          </a:p>
        </p:txBody>
      </p:sp>
      <p:sp>
        <p:nvSpPr>
          <p:cNvPr id="5128" name="Text Box 12"/>
          <p:cNvSpPr txBox="1">
            <a:spLocks noChangeArrowheads="1"/>
          </p:cNvSpPr>
          <p:nvPr/>
        </p:nvSpPr>
        <p:spPr bwMode="auto">
          <a:xfrm>
            <a:off x="990600" y="5486400"/>
            <a:ext cx="3124200" cy="366713"/>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Answer: 16π/3 cubic units. </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latin typeface="Times New Roman" pitchFamily="18" charset="0"/>
              </a:rPr>
              <a:t>Examples:</a:t>
            </a:r>
          </a:p>
        </p:txBody>
      </p:sp>
      <p:pic>
        <p:nvPicPr>
          <p:cNvPr id="6148" name="Picture 5" descr="eqn 5"/>
          <p:cNvPicPr>
            <a:picLocks noGrp="1" noChangeAspect="1" noChangeArrowheads="1"/>
          </p:cNvPicPr>
          <p:nvPr>
            <p:ph idx="1"/>
          </p:nvPr>
        </p:nvPicPr>
        <p:blipFill>
          <a:blip r:embed="rId2" cstate="print"/>
          <a:srcRect/>
          <a:stretch>
            <a:fillRect/>
          </a:stretch>
        </p:blipFill>
        <p:spPr>
          <a:xfrm>
            <a:off x="3810000" y="2819400"/>
            <a:ext cx="781050" cy="476250"/>
          </a:xfrm>
          <a:noFill/>
        </p:spPr>
      </p:pic>
      <p:sp>
        <p:nvSpPr>
          <p:cNvPr id="6147" name="Text Box 4"/>
          <p:cNvSpPr txBox="1">
            <a:spLocks noChangeArrowheads="1"/>
          </p:cNvSpPr>
          <p:nvPr/>
        </p:nvSpPr>
        <p:spPr bwMode="auto">
          <a:xfrm>
            <a:off x="685800" y="2438400"/>
            <a:ext cx="8001000" cy="779463"/>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5.) Determine whether the volume obtained by revolving about the x-axis </a:t>
            </a:r>
          </a:p>
          <a:p>
            <a:pPr>
              <a:spcBef>
                <a:spcPct val="50000"/>
              </a:spcBef>
            </a:pPr>
            <a:r>
              <a:rPr lang="en-US">
                <a:latin typeface="Times New Roman" pitchFamily="18" charset="0"/>
              </a:rPr>
              <a:t>the region bounded by the curve                and the line x=e has an infinite volume</a:t>
            </a:r>
          </a:p>
        </p:txBody>
      </p:sp>
      <p:sp>
        <p:nvSpPr>
          <p:cNvPr id="6149" name="Text Box 7"/>
          <p:cNvSpPr txBox="1">
            <a:spLocks noChangeArrowheads="1"/>
          </p:cNvSpPr>
          <p:nvPr/>
        </p:nvSpPr>
        <p:spPr bwMode="auto">
          <a:xfrm>
            <a:off x="1066800" y="3505200"/>
            <a:ext cx="5410200" cy="779463"/>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Answer: ∞ (infinite volume)</a:t>
            </a:r>
            <a:endParaRPr lang="en-US">
              <a:latin typeface="MS Shell Dlg" charset="0"/>
            </a:endParaRPr>
          </a:p>
          <a:p>
            <a:pPr>
              <a:spcBef>
                <a:spcPct val="50000"/>
              </a:spcBef>
            </a:pPr>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76733" y="2967335"/>
            <a:ext cx="7590539"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QUADRIC SURFACES</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2819400"/>
          </a:xfrm>
        </p:spPr>
        <p:txBody>
          <a:bodyPr>
            <a:normAutofit/>
          </a:bodyPr>
          <a:lstStyle/>
          <a:p>
            <a:r>
              <a:rPr lang="en-US" sz="4000" dirty="0" smtClean="0">
                <a:latin typeface="Calibri" pitchFamily="34" charset="0"/>
              </a:rPr>
              <a:t>Quadric surfaces</a:t>
            </a:r>
            <a:r>
              <a:rPr lang="en-US" sz="2800" dirty="0" smtClean="0">
                <a:latin typeface="Calibri" pitchFamily="34" charset="0"/>
              </a:rPr>
              <a:t/>
            </a:r>
            <a:br>
              <a:rPr lang="en-US" sz="2800" dirty="0" smtClean="0">
                <a:latin typeface="Calibri" pitchFamily="34" charset="0"/>
              </a:rPr>
            </a:br>
            <a:r>
              <a:rPr lang="en-US" sz="2800" dirty="0" smtClean="0">
                <a:latin typeface="Calibri" pitchFamily="34" charset="0"/>
              </a:rPr>
              <a:t>Draw the figure of the quadric surfaces.</a:t>
            </a:r>
            <a:br>
              <a:rPr lang="en-US" sz="2800" dirty="0" smtClean="0">
                <a:latin typeface="Calibri" pitchFamily="34" charset="0"/>
              </a:rPr>
            </a:br>
            <a:r>
              <a:rPr lang="en-US" sz="2800" dirty="0">
                <a:latin typeface="Calibri" pitchFamily="34" charset="0"/>
              </a:rPr>
              <a:t/>
            </a:r>
            <a:br>
              <a:rPr lang="en-US" sz="2800" dirty="0">
                <a:latin typeface="Calibri" pitchFamily="34" charset="0"/>
              </a:rPr>
            </a:br>
            <a:r>
              <a:rPr lang="en-US" sz="2800" dirty="0" smtClean="0">
                <a:latin typeface="Calibri" pitchFamily="34" charset="0"/>
              </a:rPr>
              <a:t>  x</a:t>
            </a:r>
            <a:r>
              <a:rPr lang="en-US" sz="2800" baseline="30000" dirty="0" smtClean="0">
                <a:latin typeface="Calibri" pitchFamily="34" charset="0"/>
              </a:rPr>
              <a:t>2</a:t>
            </a:r>
            <a:r>
              <a:rPr lang="en-US" sz="2800" dirty="0" smtClean="0">
                <a:latin typeface="Calibri" pitchFamily="34" charset="0"/>
              </a:rPr>
              <a:t> + 4y</a:t>
            </a:r>
            <a:r>
              <a:rPr lang="en-US" sz="2800" baseline="30000" dirty="0" smtClean="0">
                <a:latin typeface="Calibri" pitchFamily="34" charset="0"/>
              </a:rPr>
              <a:t>2</a:t>
            </a:r>
            <a:r>
              <a:rPr lang="en-US" sz="2800" dirty="0" smtClean="0">
                <a:latin typeface="Calibri" pitchFamily="34" charset="0"/>
              </a:rPr>
              <a:t> + 9z</a:t>
            </a:r>
            <a:r>
              <a:rPr lang="en-US" sz="2800" baseline="30000" dirty="0" smtClean="0">
                <a:latin typeface="Calibri" pitchFamily="34" charset="0"/>
              </a:rPr>
              <a:t>2</a:t>
            </a:r>
            <a:r>
              <a:rPr lang="en-US" sz="2800" dirty="0" smtClean="0">
                <a:latin typeface="Calibri" pitchFamily="34" charset="0"/>
              </a:rPr>
              <a:t> = 36</a:t>
            </a:r>
            <a:br>
              <a:rPr lang="en-US" sz="2800" dirty="0" smtClean="0">
                <a:latin typeface="Calibri" pitchFamily="34" charset="0"/>
              </a:rPr>
            </a:br>
            <a:endParaRPr lang="en-US" sz="2800" dirty="0">
              <a:latin typeface="Calibri" pitchFamily="34" charset="0"/>
            </a:endParaRPr>
          </a:p>
        </p:txBody>
      </p:sp>
      <p:pic>
        <p:nvPicPr>
          <p:cNvPr id="1026" name="Picture 2" descr="C:\Users\regal\Pictures\quadric1.png"/>
          <p:cNvPicPr>
            <a:picLocks noChangeAspect="1" noChangeArrowheads="1"/>
          </p:cNvPicPr>
          <p:nvPr/>
        </p:nvPicPr>
        <p:blipFill>
          <a:blip r:embed="rId2" cstate="print"/>
          <a:srcRect/>
          <a:stretch>
            <a:fillRect/>
          </a:stretch>
        </p:blipFill>
        <p:spPr bwMode="auto">
          <a:xfrm>
            <a:off x="990600" y="3962400"/>
            <a:ext cx="2619375" cy="2190750"/>
          </a:xfrm>
          <a:prstGeom prst="rect">
            <a:avLst/>
          </a:prstGeom>
          <a:noFill/>
        </p:spPr>
      </p:pic>
      <p:pic>
        <p:nvPicPr>
          <p:cNvPr id="1027" name="Picture 3" descr="C:\Users\regal\Pictures\ellips.png"/>
          <p:cNvPicPr>
            <a:picLocks noChangeAspect="1" noChangeArrowheads="1"/>
          </p:cNvPicPr>
          <p:nvPr/>
        </p:nvPicPr>
        <p:blipFill>
          <a:blip r:embed="rId3" cstate="print"/>
          <a:srcRect/>
          <a:stretch>
            <a:fillRect/>
          </a:stretch>
        </p:blipFill>
        <p:spPr bwMode="auto">
          <a:xfrm>
            <a:off x="5181600" y="2667000"/>
            <a:ext cx="3571875" cy="3810000"/>
          </a:xfrm>
          <a:prstGeom prst="rect">
            <a:avLst/>
          </a:prstGeom>
          <a:noFill/>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2215991"/>
          </a:xfrm>
          <a:prstGeom prst="rect">
            <a:avLst/>
          </a:prstGeom>
        </p:spPr>
        <p:txBody>
          <a:bodyPr wrap="square">
            <a:spAutoFit/>
          </a:bodyPr>
          <a:lstStyle/>
          <a:p>
            <a:pPr algn="ctr"/>
            <a:r>
              <a:rPr lang="en-US" sz="4000" dirty="0" smtClean="0"/>
              <a:t>Draw the figure of the quadric surfaces.</a:t>
            </a:r>
            <a:br>
              <a:rPr lang="en-US" sz="4000" dirty="0" smtClean="0"/>
            </a:br>
            <a:endParaRPr lang="en-US" sz="4000" dirty="0"/>
          </a:p>
          <a:p>
            <a:pPr algn="ctr"/>
            <a:r>
              <a:rPr lang="en-US" sz="4000" dirty="0" smtClean="0"/>
              <a:t>9x</a:t>
            </a:r>
            <a:r>
              <a:rPr lang="en-US" sz="4000" baseline="30000" dirty="0" smtClean="0"/>
              <a:t>2</a:t>
            </a:r>
            <a:r>
              <a:rPr lang="en-US" sz="4000" dirty="0" smtClean="0"/>
              <a:t> + 4y</a:t>
            </a:r>
            <a:r>
              <a:rPr lang="en-US" sz="4000" baseline="30000" dirty="0" smtClean="0"/>
              <a:t>2</a:t>
            </a:r>
            <a:r>
              <a:rPr lang="en-US" sz="4000" dirty="0" smtClean="0"/>
              <a:t> - 36z</a:t>
            </a:r>
            <a:r>
              <a:rPr lang="en-US" sz="4000" baseline="30000" dirty="0" smtClean="0"/>
              <a:t>2</a:t>
            </a:r>
            <a:r>
              <a:rPr lang="en-US" sz="4000" dirty="0" smtClean="0"/>
              <a:t> </a:t>
            </a:r>
            <a:r>
              <a:rPr lang="en-US" sz="4000" smtClean="0"/>
              <a:t>= 0</a:t>
            </a:r>
            <a:r>
              <a:rPr lang="en-US" dirty="0" smtClean="0"/>
              <a:t/>
            </a:r>
            <a:br>
              <a:rPr lang="en-US" dirty="0" smtClean="0"/>
            </a:br>
            <a:endParaRPr lang="en-US" dirty="0"/>
          </a:p>
        </p:txBody>
      </p:sp>
      <p:pic>
        <p:nvPicPr>
          <p:cNvPr id="2050" name="Picture 2" descr="C:\Users\regal\Pictures\cone.png"/>
          <p:cNvPicPr>
            <a:picLocks noChangeAspect="1" noChangeArrowheads="1"/>
          </p:cNvPicPr>
          <p:nvPr/>
        </p:nvPicPr>
        <p:blipFill>
          <a:blip r:embed="rId2" cstate="print"/>
          <a:srcRect/>
          <a:stretch>
            <a:fillRect/>
          </a:stretch>
        </p:blipFill>
        <p:spPr bwMode="auto">
          <a:xfrm>
            <a:off x="4724400" y="2667000"/>
            <a:ext cx="3571875" cy="3810000"/>
          </a:xfrm>
          <a:prstGeom prst="rect">
            <a:avLst/>
          </a:prstGeom>
          <a:noFill/>
        </p:spPr>
      </p:pic>
      <p:pic>
        <p:nvPicPr>
          <p:cNvPr id="2051" name="Picture 3" descr="C:\Users\regal\Pictures\quadric5.png"/>
          <p:cNvPicPr>
            <a:picLocks noChangeAspect="1" noChangeArrowheads="1"/>
          </p:cNvPicPr>
          <p:nvPr/>
        </p:nvPicPr>
        <p:blipFill>
          <a:blip r:embed="rId3" cstate="print"/>
          <a:srcRect/>
          <a:stretch>
            <a:fillRect/>
          </a:stretch>
        </p:blipFill>
        <p:spPr bwMode="auto">
          <a:xfrm>
            <a:off x="1066800" y="3733800"/>
            <a:ext cx="2180953" cy="2380953"/>
          </a:xfrm>
          <a:prstGeom prst="rect">
            <a:avLst/>
          </a:prstGeom>
          <a:noFill/>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2743200"/>
          </a:xfrm>
        </p:spPr>
        <p:txBody>
          <a:bodyPr>
            <a:normAutofit/>
          </a:bodyPr>
          <a:lstStyle/>
          <a:p>
            <a:r>
              <a:rPr lang="en-US" sz="3100" dirty="0" smtClean="0"/>
              <a:t>Draw the figure of the quadric surfaces.</a:t>
            </a:r>
            <a:br>
              <a:rPr lang="en-US" sz="3100" dirty="0" smtClean="0"/>
            </a:br>
            <a:r>
              <a:rPr lang="en-US" sz="3100" dirty="0" smtClean="0"/>
              <a:t/>
            </a:r>
            <a:br>
              <a:rPr lang="en-US" sz="3100" dirty="0" smtClean="0"/>
            </a:br>
            <a:r>
              <a:rPr lang="en-US" sz="3100" dirty="0" smtClean="0"/>
              <a:t>  x</a:t>
            </a:r>
            <a:r>
              <a:rPr lang="en-US" sz="3100" baseline="30000" dirty="0" smtClean="0"/>
              <a:t>2</a:t>
            </a:r>
            <a:r>
              <a:rPr lang="en-US" sz="3100" dirty="0" smtClean="0"/>
              <a:t> + y</a:t>
            </a:r>
            <a:r>
              <a:rPr lang="en-US" sz="3100" baseline="30000" dirty="0" smtClean="0"/>
              <a:t>2</a:t>
            </a:r>
            <a:r>
              <a:rPr lang="en-US" sz="3100" dirty="0" smtClean="0"/>
              <a:t> </a:t>
            </a:r>
            <a:r>
              <a:rPr lang="en-US" sz="3100" dirty="0"/>
              <a:t>-</a:t>
            </a:r>
            <a:r>
              <a:rPr lang="en-US" sz="3100" dirty="0" smtClean="0"/>
              <a:t> z</a:t>
            </a:r>
            <a:r>
              <a:rPr lang="en-US" sz="3100" baseline="30000" dirty="0" smtClean="0"/>
              <a:t>2</a:t>
            </a:r>
            <a:r>
              <a:rPr lang="en-US" sz="3100" dirty="0" smtClean="0"/>
              <a:t> = 9</a:t>
            </a:r>
            <a:r>
              <a:rPr lang="en-US" dirty="0" smtClean="0"/>
              <a:t/>
            </a:r>
            <a:br>
              <a:rPr lang="en-US" dirty="0" smtClean="0"/>
            </a:br>
            <a:endParaRPr lang="en-US" dirty="0"/>
          </a:p>
        </p:txBody>
      </p:sp>
      <p:pic>
        <p:nvPicPr>
          <p:cNvPr id="3074" name="Picture 2" descr="C:\Users\regal\Pictures\hypone.png"/>
          <p:cNvPicPr>
            <a:picLocks noChangeAspect="1" noChangeArrowheads="1"/>
          </p:cNvPicPr>
          <p:nvPr/>
        </p:nvPicPr>
        <p:blipFill>
          <a:blip r:embed="rId2" cstate="print"/>
          <a:srcRect/>
          <a:stretch>
            <a:fillRect/>
          </a:stretch>
        </p:blipFill>
        <p:spPr bwMode="auto">
          <a:xfrm>
            <a:off x="4953000" y="2667000"/>
            <a:ext cx="3571875" cy="3810000"/>
          </a:xfrm>
          <a:prstGeom prst="rect">
            <a:avLst/>
          </a:prstGeom>
          <a:noFill/>
        </p:spPr>
      </p:pic>
      <p:pic>
        <p:nvPicPr>
          <p:cNvPr id="3075" name="Picture 3" descr="C:\Users\regal\Pictures\quadric4.png"/>
          <p:cNvPicPr>
            <a:picLocks noChangeAspect="1" noChangeArrowheads="1"/>
          </p:cNvPicPr>
          <p:nvPr/>
        </p:nvPicPr>
        <p:blipFill>
          <a:blip r:embed="rId3" cstate="print"/>
          <a:srcRect/>
          <a:stretch>
            <a:fillRect/>
          </a:stretch>
        </p:blipFill>
        <p:spPr bwMode="auto">
          <a:xfrm>
            <a:off x="914400" y="3810000"/>
            <a:ext cx="2323810" cy="2333333"/>
          </a:xfrm>
          <a:prstGeom prst="rect">
            <a:avLst/>
          </a:prstGeom>
          <a:noFill/>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2971800"/>
          </a:xfrm>
        </p:spPr>
        <p:txBody>
          <a:bodyPr>
            <a:normAutofit/>
          </a:bodyPr>
          <a:lstStyle/>
          <a:p>
            <a:r>
              <a:rPr lang="en-US" sz="2800" dirty="0" smtClean="0"/>
              <a:t>Draw the figure of the quadric surfaces.</a:t>
            </a:r>
            <a:br>
              <a:rPr lang="en-US" sz="2800" dirty="0" smtClean="0"/>
            </a:br>
            <a:r>
              <a:rPr lang="en-US" sz="2800" dirty="0" smtClean="0"/>
              <a:t/>
            </a:r>
            <a:br>
              <a:rPr lang="en-US" sz="2800" dirty="0" smtClean="0"/>
            </a:br>
            <a:r>
              <a:rPr lang="en-US" sz="2800" dirty="0" smtClean="0"/>
              <a:t> 9z</a:t>
            </a:r>
            <a:r>
              <a:rPr lang="en-US" sz="2800" baseline="30000" dirty="0" smtClean="0"/>
              <a:t>2 </a:t>
            </a:r>
            <a:r>
              <a:rPr lang="en-US" sz="2800" dirty="0" smtClean="0"/>
              <a:t>- 4y</a:t>
            </a:r>
            <a:r>
              <a:rPr lang="en-US" sz="2800" baseline="30000" dirty="0" smtClean="0"/>
              <a:t>2</a:t>
            </a:r>
            <a:r>
              <a:rPr lang="en-US" sz="2800" dirty="0" smtClean="0"/>
              <a:t>  - 9x</a:t>
            </a:r>
            <a:r>
              <a:rPr lang="en-US" sz="2800" baseline="30000" dirty="0" smtClean="0"/>
              <a:t>2</a:t>
            </a:r>
            <a:r>
              <a:rPr lang="en-US" sz="2800" dirty="0" smtClean="0"/>
              <a:t> = 36</a:t>
            </a:r>
            <a:br>
              <a:rPr lang="en-US" sz="2800" dirty="0" smtClean="0"/>
            </a:br>
            <a:endParaRPr lang="en-US" sz="2800" dirty="0"/>
          </a:p>
        </p:txBody>
      </p:sp>
      <p:pic>
        <p:nvPicPr>
          <p:cNvPr id="4098" name="Picture 2" descr="C:\Users\regal\Pictures\hyptwo.png"/>
          <p:cNvPicPr>
            <a:picLocks noChangeAspect="1" noChangeArrowheads="1"/>
          </p:cNvPicPr>
          <p:nvPr/>
        </p:nvPicPr>
        <p:blipFill>
          <a:blip r:embed="rId2" cstate="print"/>
          <a:srcRect/>
          <a:stretch>
            <a:fillRect/>
          </a:stretch>
        </p:blipFill>
        <p:spPr bwMode="auto">
          <a:xfrm>
            <a:off x="4800600" y="2590800"/>
            <a:ext cx="3571875" cy="3810000"/>
          </a:xfrm>
          <a:prstGeom prst="rect">
            <a:avLst/>
          </a:prstGeom>
          <a:noFill/>
        </p:spPr>
      </p:pic>
      <p:pic>
        <p:nvPicPr>
          <p:cNvPr id="4099" name="Picture 3" descr="C:\Users\regal\Pictures\quadric6.png"/>
          <p:cNvPicPr>
            <a:picLocks noChangeAspect="1" noChangeArrowheads="1"/>
          </p:cNvPicPr>
          <p:nvPr/>
        </p:nvPicPr>
        <p:blipFill>
          <a:blip r:embed="rId3" cstate="print"/>
          <a:srcRect/>
          <a:stretch>
            <a:fillRect/>
          </a:stretch>
        </p:blipFill>
        <p:spPr bwMode="auto">
          <a:xfrm>
            <a:off x="990600" y="3810000"/>
            <a:ext cx="2085975" cy="2266950"/>
          </a:xfrm>
          <a:prstGeom prst="rect">
            <a:avLst/>
          </a:prstGeom>
          <a:noFill/>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2438399"/>
          </a:xfrm>
        </p:spPr>
        <p:txBody>
          <a:bodyPr>
            <a:normAutofit fontScale="90000"/>
          </a:bodyPr>
          <a:lstStyle/>
          <a:p>
            <a:r>
              <a:rPr lang="en-US" sz="3100" dirty="0" smtClean="0"/>
              <a:t>Draw the figure of the quadric surfaces.</a:t>
            </a:r>
            <a:br>
              <a:rPr lang="en-US" sz="3100" dirty="0" smtClean="0"/>
            </a:br>
            <a:r>
              <a:rPr lang="en-US" sz="3100" dirty="0" smtClean="0"/>
              <a:t/>
            </a:r>
            <a:br>
              <a:rPr lang="en-US" sz="3100" dirty="0" smtClean="0"/>
            </a:br>
            <a:r>
              <a:rPr lang="en-US" sz="3100" dirty="0" smtClean="0"/>
              <a:t>  9x</a:t>
            </a:r>
            <a:r>
              <a:rPr lang="en-US" sz="3100" baseline="30000" dirty="0" smtClean="0"/>
              <a:t>2</a:t>
            </a:r>
            <a:r>
              <a:rPr lang="en-US" sz="3100" dirty="0" smtClean="0"/>
              <a:t> + 4y</a:t>
            </a:r>
            <a:r>
              <a:rPr lang="en-US" sz="3100" baseline="30000" dirty="0" smtClean="0"/>
              <a:t>2</a:t>
            </a:r>
            <a:r>
              <a:rPr lang="en-US" sz="3100" dirty="0" smtClean="0"/>
              <a:t> = 36z</a:t>
            </a:r>
            <a:r>
              <a:rPr lang="en-US" dirty="0" smtClean="0"/>
              <a:t/>
            </a:r>
            <a:br>
              <a:rPr lang="en-US" dirty="0" smtClean="0"/>
            </a:br>
            <a:endParaRPr lang="en-US" dirty="0"/>
          </a:p>
        </p:txBody>
      </p:sp>
      <p:pic>
        <p:nvPicPr>
          <p:cNvPr id="5122" name="Picture 2" descr="C:\Users\regal\Pictures\quadric2.png"/>
          <p:cNvPicPr>
            <a:picLocks noChangeAspect="1" noChangeArrowheads="1"/>
          </p:cNvPicPr>
          <p:nvPr/>
        </p:nvPicPr>
        <p:blipFill>
          <a:blip r:embed="rId2" cstate="print"/>
          <a:srcRect/>
          <a:stretch>
            <a:fillRect/>
          </a:stretch>
        </p:blipFill>
        <p:spPr bwMode="auto">
          <a:xfrm>
            <a:off x="1219200" y="3733800"/>
            <a:ext cx="2200275" cy="2209800"/>
          </a:xfrm>
          <a:prstGeom prst="rect">
            <a:avLst/>
          </a:prstGeom>
          <a:noFill/>
        </p:spPr>
      </p:pic>
      <p:pic>
        <p:nvPicPr>
          <p:cNvPr id="5123" name="Picture 3"/>
          <p:cNvPicPr>
            <a:picLocks noChangeAspect="1" noChangeArrowheads="1"/>
          </p:cNvPicPr>
          <p:nvPr/>
        </p:nvPicPr>
        <p:blipFill>
          <a:blip r:embed="rId3" cstate="print"/>
          <a:srcRect/>
          <a:stretch>
            <a:fillRect/>
          </a:stretch>
        </p:blipFill>
        <p:spPr bwMode="auto">
          <a:xfrm>
            <a:off x="4953000" y="2438400"/>
            <a:ext cx="3571875"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smtClean="0"/>
              <a:t>Vectors in Three Dimensional Space</a:t>
            </a:r>
            <a:endParaRPr lang="en-US" dirty="0"/>
          </a:p>
        </p:txBody>
      </p:sp>
      <p:sp>
        <p:nvSpPr>
          <p:cNvPr id="3" name="Content Placeholder 2"/>
          <p:cNvSpPr>
            <a:spLocks noGrp="1"/>
          </p:cNvSpPr>
          <p:nvPr>
            <p:ph idx="1"/>
          </p:nvPr>
        </p:nvSpPr>
        <p:spPr/>
        <p:txBody>
          <a:bodyPr/>
          <a:lstStyle/>
          <a:p>
            <a:pPr marL="137160" indent="0">
              <a:buNone/>
            </a:pPr>
            <a:r>
              <a:rPr lang="en-US" dirty="0" smtClean="0"/>
              <a:t>a) </a:t>
            </a:r>
            <a:r>
              <a:rPr lang="en-US" i="1" dirty="0" smtClean="0"/>
              <a:t>v + w = &lt;v</a:t>
            </a:r>
            <a:r>
              <a:rPr lang="en-US" i="1" baseline="-25000" dirty="0" smtClean="0"/>
              <a:t>1</a:t>
            </a:r>
            <a:r>
              <a:rPr lang="en-US" i="1" dirty="0" smtClean="0"/>
              <a:t> + w</a:t>
            </a:r>
            <a:r>
              <a:rPr lang="en-US" i="1" baseline="-25000" dirty="0" smtClean="0"/>
              <a:t>1</a:t>
            </a:r>
            <a:r>
              <a:rPr lang="en-US" i="1" dirty="0" smtClean="0"/>
              <a:t> , v</a:t>
            </a:r>
            <a:r>
              <a:rPr lang="en-US" i="1" baseline="-25000" dirty="0" smtClean="0"/>
              <a:t>2</a:t>
            </a:r>
            <a:r>
              <a:rPr lang="en-US" i="1" dirty="0" smtClean="0"/>
              <a:t> + w</a:t>
            </a:r>
            <a:r>
              <a:rPr lang="en-US" i="1" baseline="-25000" dirty="0" smtClean="0"/>
              <a:t>2</a:t>
            </a:r>
            <a:r>
              <a:rPr lang="en-US" i="1" dirty="0" smtClean="0"/>
              <a:t> &gt;</a:t>
            </a:r>
          </a:p>
          <a:p>
            <a:pPr marL="137160" indent="0">
              <a:buNone/>
            </a:pPr>
            <a:r>
              <a:rPr lang="en-US" dirty="0" smtClean="0"/>
              <a:t>b</a:t>
            </a:r>
            <a:r>
              <a:rPr lang="en-US" i="1" dirty="0" smtClean="0"/>
              <a:t>) v – w = &lt;v</a:t>
            </a:r>
            <a:r>
              <a:rPr lang="en-US" i="1" baseline="-25000" dirty="0" smtClean="0"/>
              <a:t>1</a:t>
            </a:r>
            <a:r>
              <a:rPr lang="en-US" i="1" dirty="0" smtClean="0"/>
              <a:t> – w</a:t>
            </a:r>
            <a:r>
              <a:rPr lang="en-US" i="1" baseline="-25000" dirty="0" smtClean="0"/>
              <a:t>1</a:t>
            </a:r>
            <a:r>
              <a:rPr lang="en-US" i="1" dirty="0" smtClean="0"/>
              <a:t> , v</a:t>
            </a:r>
            <a:r>
              <a:rPr lang="en-US" i="1" baseline="-25000" dirty="0" smtClean="0"/>
              <a:t>2</a:t>
            </a:r>
            <a:r>
              <a:rPr lang="en-US" i="1" dirty="0" smtClean="0"/>
              <a:t> – w</a:t>
            </a:r>
            <a:r>
              <a:rPr lang="en-US" i="1" baseline="-25000" dirty="0" smtClean="0"/>
              <a:t>2</a:t>
            </a:r>
            <a:r>
              <a:rPr lang="en-US" i="1" dirty="0" smtClean="0"/>
              <a:t> &gt;</a:t>
            </a:r>
          </a:p>
          <a:p>
            <a:pPr marL="137160" indent="0">
              <a:buNone/>
            </a:pPr>
            <a:r>
              <a:rPr lang="en-US" dirty="0" smtClean="0"/>
              <a:t>c) </a:t>
            </a:r>
            <a:r>
              <a:rPr lang="en-US" i="1" dirty="0" err="1"/>
              <a:t>k</a:t>
            </a:r>
            <a:r>
              <a:rPr lang="en-US" i="1" dirty="0" err="1" smtClean="0"/>
              <a:t>v</a:t>
            </a:r>
            <a:r>
              <a:rPr lang="en-US" i="1" dirty="0" smtClean="0"/>
              <a:t> = &lt;kv</a:t>
            </a:r>
            <a:r>
              <a:rPr lang="en-US" i="1" baseline="-25000" dirty="0" smtClean="0"/>
              <a:t>1</a:t>
            </a:r>
            <a:r>
              <a:rPr lang="en-US" i="1" dirty="0" smtClean="0"/>
              <a:t> , kv</a:t>
            </a:r>
            <a:r>
              <a:rPr lang="en-US" i="1" baseline="-25000" dirty="0" smtClean="0"/>
              <a:t>2</a:t>
            </a:r>
            <a:r>
              <a:rPr lang="en-US" i="1" dirty="0" smtClean="0"/>
              <a:t>&gt;</a:t>
            </a:r>
          </a:p>
          <a:p>
            <a:pPr marL="137160" indent="0">
              <a:buNone/>
            </a:pPr>
            <a:r>
              <a:rPr lang="en-US" dirty="0" smtClean="0"/>
              <a:t>Similarly,  if </a:t>
            </a:r>
            <a:r>
              <a:rPr lang="en-US" i="1" dirty="0" smtClean="0"/>
              <a:t>v  = &lt;v</a:t>
            </a:r>
            <a:r>
              <a:rPr lang="en-US" i="1" baseline="-25000" dirty="0" smtClean="0"/>
              <a:t>1</a:t>
            </a:r>
            <a:r>
              <a:rPr lang="en-US" i="1" dirty="0" smtClean="0"/>
              <a:t> , v</a:t>
            </a:r>
            <a:r>
              <a:rPr lang="en-US" i="1" baseline="-25000" dirty="0" smtClean="0"/>
              <a:t>2</a:t>
            </a:r>
            <a:r>
              <a:rPr lang="en-US" i="1" dirty="0" smtClean="0"/>
              <a:t> , v</a:t>
            </a:r>
            <a:r>
              <a:rPr lang="en-US" i="1" baseline="-25000" dirty="0" smtClean="0"/>
              <a:t>3</a:t>
            </a:r>
            <a:r>
              <a:rPr lang="en-US" i="1" dirty="0" smtClean="0"/>
              <a:t> &gt; </a:t>
            </a:r>
            <a:r>
              <a:rPr lang="en-US" dirty="0" smtClean="0"/>
              <a:t>and</a:t>
            </a:r>
            <a:r>
              <a:rPr lang="en-US" i="1" dirty="0" smtClean="0"/>
              <a:t> w = &lt;w</a:t>
            </a:r>
            <a:r>
              <a:rPr lang="en-US" i="1" baseline="-25000" dirty="0" smtClean="0"/>
              <a:t>1</a:t>
            </a:r>
            <a:r>
              <a:rPr lang="en-US" i="1" dirty="0" smtClean="0"/>
              <a:t> , w</a:t>
            </a:r>
            <a:r>
              <a:rPr lang="en-US" i="1" baseline="-25000" dirty="0" smtClean="0"/>
              <a:t>2</a:t>
            </a:r>
            <a:r>
              <a:rPr lang="en-US" i="1" dirty="0" smtClean="0"/>
              <a:t> , w</a:t>
            </a:r>
            <a:r>
              <a:rPr lang="en-US" i="1" baseline="-25000" dirty="0" smtClean="0"/>
              <a:t>3</a:t>
            </a:r>
            <a:r>
              <a:rPr lang="en-US" i="1" dirty="0" smtClean="0"/>
              <a:t> &gt; </a:t>
            </a:r>
            <a:r>
              <a:rPr lang="en-US" dirty="0" smtClean="0"/>
              <a:t>are vectors in 3-space and </a:t>
            </a:r>
            <a:r>
              <a:rPr lang="en-US" i="1" dirty="0" smtClean="0"/>
              <a:t>k </a:t>
            </a:r>
            <a:r>
              <a:rPr lang="en-US" dirty="0" smtClean="0"/>
              <a:t>is any scalar, then</a:t>
            </a:r>
          </a:p>
          <a:p>
            <a:pPr marL="137160" indent="0">
              <a:buNone/>
            </a:pPr>
            <a:r>
              <a:rPr lang="en-US" dirty="0" smtClean="0"/>
              <a:t>a) </a:t>
            </a:r>
            <a:r>
              <a:rPr lang="en-US" i="1" dirty="0" smtClean="0"/>
              <a:t>v + w = &lt;v</a:t>
            </a:r>
            <a:r>
              <a:rPr lang="en-US" i="1" baseline="-25000" dirty="0" smtClean="0"/>
              <a:t>1</a:t>
            </a:r>
            <a:r>
              <a:rPr lang="en-US" i="1" dirty="0" smtClean="0"/>
              <a:t>  + w</a:t>
            </a:r>
            <a:r>
              <a:rPr lang="en-US" i="1" baseline="-25000" dirty="0" smtClean="0"/>
              <a:t>1</a:t>
            </a:r>
            <a:r>
              <a:rPr lang="en-US" i="1" dirty="0" smtClean="0"/>
              <a:t> , v</a:t>
            </a:r>
            <a:r>
              <a:rPr lang="en-US" i="1" baseline="-25000" dirty="0" smtClean="0"/>
              <a:t>2</a:t>
            </a:r>
            <a:r>
              <a:rPr lang="en-US" i="1" dirty="0" smtClean="0"/>
              <a:t>  + w</a:t>
            </a:r>
            <a:r>
              <a:rPr lang="en-US" i="1" baseline="-25000" dirty="0" smtClean="0"/>
              <a:t>2</a:t>
            </a:r>
            <a:r>
              <a:rPr lang="en-US" i="1" dirty="0" smtClean="0"/>
              <a:t> , v</a:t>
            </a:r>
            <a:r>
              <a:rPr lang="en-US" i="1" baseline="-25000" dirty="0" smtClean="0"/>
              <a:t>3</a:t>
            </a:r>
            <a:r>
              <a:rPr lang="en-US" i="1" dirty="0" smtClean="0"/>
              <a:t>  + w</a:t>
            </a:r>
            <a:r>
              <a:rPr lang="en-US" i="1" baseline="-25000" dirty="0" smtClean="0"/>
              <a:t>3</a:t>
            </a:r>
            <a:r>
              <a:rPr lang="en-US" i="1" dirty="0" smtClean="0"/>
              <a:t> &gt;</a:t>
            </a:r>
          </a:p>
          <a:p>
            <a:pPr marL="137160" indent="0">
              <a:buNone/>
            </a:pPr>
            <a:r>
              <a:rPr lang="en-US" dirty="0" smtClean="0"/>
              <a:t>b) </a:t>
            </a:r>
            <a:r>
              <a:rPr lang="en-US" i="1" dirty="0" smtClean="0"/>
              <a:t>v – w = &lt;v</a:t>
            </a:r>
            <a:r>
              <a:rPr lang="en-US" i="1" baseline="-25000" dirty="0" smtClean="0"/>
              <a:t>1</a:t>
            </a:r>
            <a:r>
              <a:rPr lang="en-US" i="1" dirty="0" smtClean="0"/>
              <a:t> – w</a:t>
            </a:r>
            <a:r>
              <a:rPr lang="en-US" i="1" baseline="-25000" dirty="0" smtClean="0"/>
              <a:t>1</a:t>
            </a:r>
            <a:r>
              <a:rPr lang="en-US" i="1" dirty="0" smtClean="0"/>
              <a:t>, v</a:t>
            </a:r>
            <a:r>
              <a:rPr lang="en-US" i="1" baseline="-25000" dirty="0" smtClean="0"/>
              <a:t>2</a:t>
            </a:r>
            <a:r>
              <a:rPr lang="en-US" i="1" dirty="0" smtClean="0"/>
              <a:t> – w</a:t>
            </a:r>
            <a:r>
              <a:rPr lang="en-US" i="1" baseline="-25000" dirty="0" smtClean="0"/>
              <a:t>2</a:t>
            </a:r>
            <a:r>
              <a:rPr lang="en-US" i="1" dirty="0" smtClean="0"/>
              <a:t>, v</a:t>
            </a:r>
            <a:r>
              <a:rPr lang="en-US" i="1" baseline="-25000" dirty="0" smtClean="0"/>
              <a:t>3</a:t>
            </a:r>
            <a:r>
              <a:rPr lang="en-US" i="1" dirty="0" smtClean="0"/>
              <a:t> – w</a:t>
            </a:r>
            <a:r>
              <a:rPr lang="en-US" i="1" baseline="-25000" dirty="0" smtClean="0"/>
              <a:t>3</a:t>
            </a:r>
            <a:r>
              <a:rPr lang="en-US" i="1" dirty="0" smtClean="0"/>
              <a:t>&gt;</a:t>
            </a:r>
          </a:p>
          <a:p>
            <a:pPr marL="137160" indent="0">
              <a:buNone/>
            </a:pPr>
            <a:r>
              <a:rPr lang="en-US" dirty="0" smtClean="0"/>
              <a:t>c) </a:t>
            </a:r>
            <a:r>
              <a:rPr lang="en-US" i="1" dirty="0" err="1" smtClean="0"/>
              <a:t>kv</a:t>
            </a:r>
            <a:r>
              <a:rPr lang="en-US" i="1" dirty="0" smtClean="0"/>
              <a:t> = &lt;kv</a:t>
            </a:r>
            <a:r>
              <a:rPr lang="en-US" i="1" baseline="-25000" dirty="0" smtClean="0"/>
              <a:t>1 </a:t>
            </a:r>
            <a:r>
              <a:rPr lang="en-US" i="1" dirty="0" smtClean="0"/>
              <a:t>, kv</a:t>
            </a:r>
            <a:r>
              <a:rPr lang="en-US" i="1" baseline="-25000" dirty="0" smtClean="0"/>
              <a:t>2</a:t>
            </a:r>
            <a:r>
              <a:rPr lang="en-US" i="1" dirty="0" smtClean="0"/>
              <a:t>, kv</a:t>
            </a:r>
            <a:r>
              <a:rPr lang="en-US" i="1" baseline="-25000" dirty="0" smtClean="0"/>
              <a:t>3</a:t>
            </a:r>
            <a:r>
              <a:rPr lang="en-US" i="1" dirty="0" smtClean="0"/>
              <a:t>&gt;</a:t>
            </a:r>
            <a:endParaRPr lang="en-US" i="1" dirty="0"/>
          </a:p>
        </p:txBody>
      </p:sp>
    </p:spTree>
    <p:extLst>
      <p:ext uri="{BB962C8B-B14F-4D97-AF65-F5344CB8AC3E}">
        <p14:creationId xmlns:p14="http://schemas.microsoft.com/office/powerpoint/2010/main" val="191469876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2819399"/>
          </a:xfrm>
        </p:spPr>
        <p:txBody>
          <a:bodyPr>
            <a:normAutofit/>
          </a:bodyPr>
          <a:lstStyle/>
          <a:p>
            <a:r>
              <a:rPr lang="en-US" sz="3100" dirty="0" smtClean="0"/>
              <a:t>Draw the figure of the quadric surfaces.</a:t>
            </a:r>
            <a:br>
              <a:rPr lang="en-US" sz="3100" dirty="0" smtClean="0"/>
            </a:br>
            <a:r>
              <a:rPr lang="en-US" sz="3100" dirty="0" smtClean="0"/>
              <a:t/>
            </a:r>
            <a:br>
              <a:rPr lang="en-US" sz="3100" dirty="0" smtClean="0"/>
            </a:br>
            <a:r>
              <a:rPr lang="en-US" sz="3100" dirty="0" smtClean="0"/>
              <a:t>  4z = x</a:t>
            </a:r>
            <a:r>
              <a:rPr lang="en-US" sz="3100" baseline="30000" dirty="0" smtClean="0"/>
              <a:t>2</a:t>
            </a:r>
            <a:r>
              <a:rPr lang="en-US" sz="3100" dirty="0" smtClean="0"/>
              <a:t> + 4y</a:t>
            </a:r>
            <a:r>
              <a:rPr lang="en-US" sz="3100" baseline="30000" dirty="0" smtClean="0"/>
              <a:t>2</a:t>
            </a:r>
            <a:r>
              <a:rPr lang="en-US" sz="3100" dirty="0" smtClean="0"/>
              <a:t> </a:t>
            </a:r>
            <a:r>
              <a:rPr lang="en-US" dirty="0" smtClean="0"/>
              <a:t/>
            </a:r>
            <a:br>
              <a:rPr lang="en-US" dirty="0" smtClean="0"/>
            </a:br>
            <a:endParaRPr lang="en-US" dirty="0"/>
          </a:p>
        </p:txBody>
      </p:sp>
      <p:pic>
        <p:nvPicPr>
          <p:cNvPr id="6146" name="Picture 2" descr="C:\Users\regal\Pictures\quadric3.png"/>
          <p:cNvPicPr>
            <a:picLocks noChangeAspect="1" noChangeArrowheads="1"/>
          </p:cNvPicPr>
          <p:nvPr/>
        </p:nvPicPr>
        <p:blipFill>
          <a:blip r:embed="rId2" cstate="print"/>
          <a:srcRect/>
          <a:stretch>
            <a:fillRect/>
          </a:stretch>
        </p:blipFill>
        <p:spPr bwMode="auto">
          <a:xfrm>
            <a:off x="1143000" y="3733800"/>
            <a:ext cx="2305050" cy="2209800"/>
          </a:xfrm>
          <a:prstGeom prst="rect">
            <a:avLst/>
          </a:prstGeom>
          <a:noFill/>
        </p:spPr>
      </p:pic>
      <p:pic>
        <p:nvPicPr>
          <p:cNvPr id="6147" name="Picture 3"/>
          <p:cNvPicPr>
            <a:picLocks noChangeAspect="1" noChangeArrowheads="1"/>
          </p:cNvPicPr>
          <p:nvPr/>
        </p:nvPicPr>
        <p:blipFill>
          <a:blip r:embed="rId3" cstate="print"/>
          <a:srcRect/>
          <a:stretch>
            <a:fillRect/>
          </a:stretch>
        </p:blipFill>
        <p:spPr bwMode="auto">
          <a:xfrm>
            <a:off x="4953000" y="2667000"/>
            <a:ext cx="3571875"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234" y="381001"/>
            <a:ext cx="8229600" cy="990599"/>
          </a:xfrm>
        </p:spPr>
        <p:txBody>
          <a:bodyPr/>
          <a:lstStyle/>
          <a:p>
            <a:pPr algn="ctr"/>
            <a:r>
              <a:rPr lang="en-US" dirty="0" smtClean="0"/>
              <a:t>Level Curves</a:t>
            </a:r>
            <a:endParaRPr lang="en-US" dirty="0"/>
          </a:p>
        </p:txBody>
      </p:sp>
      <p:sp>
        <p:nvSpPr>
          <p:cNvPr id="3" name="Subtitle 2"/>
          <p:cNvSpPr>
            <a:spLocks noGrp="1"/>
          </p:cNvSpPr>
          <p:nvPr>
            <p:ph type="subTitle" idx="1"/>
          </p:nvPr>
        </p:nvSpPr>
        <p:spPr>
          <a:xfrm>
            <a:off x="381000" y="1447800"/>
            <a:ext cx="3581400" cy="1752600"/>
          </a:xfrm>
        </p:spPr>
        <p:txBody>
          <a:bodyPr>
            <a:normAutofit/>
          </a:bodyPr>
          <a:lstStyle/>
          <a:p>
            <a:r>
              <a:rPr lang="en-US" sz="3000" i="1" dirty="0" smtClean="0"/>
              <a:t>f</a:t>
            </a:r>
            <a:r>
              <a:rPr lang="en-US" sz="3000" dirty="0" smtClean="0"/>
              <a:t>( </a:t>
            </a:r>
            <a:r>
              <a:rPr lang="en-US" sz="3000" i="1" dirty="0" err="1" smtClean="0"/>
              <a:t>x</a:t>
            </a:r>
            <a:r>
              <a:rPr lang="en-US" sz="3000" dirty="0" err="1" smtClean="0"/>
              <a:t>,</a:t>
            </a:r>
            <a:r>
              <a:rPr lang="en-US" sz="3000" i="1" dirty="0" err="1" smtClean="0"/>
              <a:t>y</a:t>
            </a:r>
            <a:r>
              <a:rPr lang="en-US" sz="3000" dirty="0" smtClean="0"/>
              <a:t>) = </a:t>
            </a:r>
            <a:r>
              <a:rPr lang="en-US" sz="3000" i="1" dirty="0" smtClean="0"/>
              <a:t>x</a:t>
            </a:r>
            <a:r>
              <a:rPr lang="en-US" sz="3000" baseline="30000" dirty="0" smtClean="0"/>
              <a:t>2</a:t>
            </a:r>
            <a:r>
              <a:rPr lang="en-US" sz="3000" dirty="0" smtClean="0"/>
              <a:t>+</a:t>
            </a:r>
            <a:r>
              <a:rPr lang="en-US" sz="3000" i="1" dirty="0" smtClean="0"/>
              <a:t>y</a:t>
            </a:r>
            <a:r>
              <a:rPr lang="en-US" sz="3000" baseline="30000" dirty="0" smtClean="0"/>
              <a:t>2</a:t>
            </a:r>
            <a:r>
              <a:rPr lang="en-US" sz="3000" dirty="0" smtClean="0"/>
              <a:t>+2    </a:t>
            </a:r>
          </a:p>
          <a:p>
            <a:endParaRPr lang="en-US" sz="3000" dirty="0" smtClean="0"/>
          </a:p>
          <a:p>
            <a:r>
              <a:rPr lang="en-US" sz="3000" dirty="0" smtClean="0"/>
              <a:t> for k = 2, 3, 4, 5, 6</a:t>
            </a:r>
          </a:p>
          <a:p>
            <a:endParaRPr lang="en-US" sz="3000" dirty="0"/>
          </a:p>
        </p:txBody>
      </p:sp>
      <p:pic>
        <p:nvPicPr>
          <p:cNvPr id="13314" name="Picture 2" descr="http://math.etsu.edu/Multicalc/Chap2/Chap2-7/10-9-3.gif"/>
          <p:cNvPicPr>
            <a:picLocks noChangeAspect="1" noChangeArrowheads="1" noCrop="1"/>
          </p:cNvPicPr>
          <p:nvPr/>
        </p:nvPicPr>
        <p:blipFill>
          <a:blip r:embed="rId2" cstate="print"/>
          <a:srcRect/>
          <a:stretch>
            <a:fillRect/>
          </a:stretch>
        </p:blipFill>
        <p:spPr bwMode="auto">
          <a:xfrm>
            <a:off x="4191000" y="3200400"/>
            <a:ext cx="4395105" cy="3048000"/>
          </a:xfrm>
          <a:prstGeom prst="rect">
            <a:avLst/>
          </a:prstGeom>
          <a:noFill/>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457200"/>
            <a:ext cx="8229600" cy="1219200"/>
          </a:xfrm>
        </p:spPr>
        <p:txBody>
          <a:bodyPr>
            <a:normAutofit fontScale="90000"/>
          </a:bodyPr>
          <a:lstStyle/>
          <a:p>
            <a:r>
              <a:rPr lang="es-ES" b="1" dirty="0" smtClean="0"/>
              <a:t/>
            </a:r>
            <a:br>
              <a:rPr lang="es-ES" b="1" dirty="0" smtClean="0"/>
            </a:br>
            <a:r>
              <a:rPr lang="es-ES" b="1" dirty="0" smtClean="0"/>
              <a:t/>
            </a:r>
            <a:br>
              <a:rPr lang="es-ES" b="1" dirty="0" smtClean="0"/>
            </a:br>
            <a:r>
              <a:rPr lang="es-ES" b="1" dirty="0" smtClean="0"/>
              <a:t/>
            </a:r>
            <a:br>
              <a:rPr lang="es-ES" b="1" dirty="0" smtClean="0"/>
            </a:br>
            <a:r>
              <a:rPr lang="es-ES" b="1" dirty="0" smtClean="0"/>
              <a:t/>
            </a:r>
            <a:br>
              <a:rPr lang="es-ES" b="1" dirty="0" smtClean="0"/>
            </a:br>
            <a:r>
              <a:rPr lang="es-ES" b="1" dirty="0" smtClean="0"/>
              <a:t>f(x, y) = -3y/(x</a:t>
            </a:r>
            <a:r>
              <a:rPr lang="es-ES" b="1" baseline="30000" dirty="0" smtClean="0"/>
              <a:t>2</a:t>
            </a:r>
            <a:r>
              <a:rPr lang="es-ES" b="1" dirty="0" smtClean="0"/>
              <a:t>+y</a:t>
            </a:r>
            <a:r>
              <a:rPr lang="es-ES" b="1" baseline="30000" dirty="0" smtClean="0"/>
              <a:t>2</a:t>
            </a:r>
            <a:r>
              <a:rPr lang="es-ES" b="1" dirty="0" smtClean="0"/>
              <a:t>+1)</a:t>
            </a:r>
            <a:br>
              <a:rPr lang="es-ES" b="1" dirty="0" smtClean="0"/>
            </a:br>
            <a:r>
              <a:rPr lang="es-ES" b="1" dirty="0" smtClean="0"/>
              <a:t>k = 0, 1, 2, 3, 4, 5</a:t>
            </a:r>
            <a:br>
              <a:rPr lang="es-ES" b="1" dirty="0" smtClean="0"/>
            </a:br>
            <a:endParaRPr lang="en-US" dirty="0"/>
          </a:p>
        </p:txBody>
      </p:sp>
      <p:pic>
        <p:nvPicPr>
          <p:cNvPr id="4" name="Content Placeholder 3" descr="bbbb.gif"/>
          <p:cNvPicPr>
            <a:picLocks noGrp="1" noChangeAspect="1"/>
          </p:cNvPicPr>
          <p:nvPr>
            <p:ph idx="1"/>
          </p:nvPr>
        </p:nvPicPr>
        <p:blipFill>
          <a:blip r:embed="rId2" cstate="print"/>
          <a:stretch>
            <a:fillRect/>
          </a:stretch>
        </p:blipFill>
        <p:spPr>
          <a:xfrm>
            <a:off x="2667000" y="2590800"/>
            <a:ext cx="3810000" cy="4016239"/>
          </a:xfrm>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1066799"/>
          </a:xfrm>
        </p:spPr>
        <p:txBody>
          <a:bodyPr/>
          <a:lstStyle/>
          <a:p>
            <a:r>
              <a:rPr lang="en-US" dirty="0" smtClean="0"/>
              <a:t>LEVEL SURFACES</a:t>
            </a:r>
            <a:endParaRPr lang="en-US" dirty="0"/>
          </a:p>
        </p:txBody>
      </p:sp>
      <p:sp>
        <p:nvSpPr>
          <p:cNvPr id="3" name="Subtitle 2"/>
          <p:cNvSpPr>
            <a:spLocks noGrp="1"/>
          </p:cNvSpPr>
          <p:nvPr>
            <p:ph type="subTitle" idx="1"/>
          </p:nvPr>
        </p:nvSpPr>
        <p:spPr>
          <a:xfrm>
            <a:off x="457200" y="1295400"/>
            <a:ext cx="8229600" cy="5105400"/>
          </a:xfrm>
        </p:spPr>
        <p:txBody>
          <a:bodyPr>
            <a:normAutofit/>
          </a:bodyPr>
          <a:lstStyle/>
          <a:p>
            <a:pPr algn="l"/>
            <a:r>
              <a:rPr lang="en-US" sz="1100" dirty="0" smtClean="0"/>
              <a:t>Example 1</a:t>
            </a:r>
          </a:p>
          <a:p>
            <a:pPr algn="l"/>
            <a:r>
              <a:rPr lang="en-US" sz="1100" dirty="0" smtClean="0"/>
              <a:t>f(</a:t>
            </a:r>
            <a:r>
              <a:rPr lang="en-US" sz="1100" dirty="0" err="1" smtClean="0"/>
              <a:t>x,y,z</a:t>
            </a:r>
            <a:r>
              <a:rPr lang="en-US" sz="1100" dirty="0" smtClean="0"/>
              <a:t>) = x2 +y2 +z2.</a:t>
            </a:r>
          </a:p>
          <a:p>
            <a:pPr algn="l"/>
            <a:r>
              <a:rPr lang="en-US" sz="1100" dirty="0" smtClean="0"/>
              <a:t>Here the Level surfaces are concentric spheres centered at the origin.</a:t>
            </a:r>
          </a:p>
          <a:p>
            <a:pPr algn="l"/>
            <a:r>
              <a:rPr lang="en-US" sz="1100" dirty="0" smtClean="0"/>
              <a:t>As we move away from the origin the temperature increases and the spheres become closer. The</a:t>
            </a:r>
          </a:p>
          <a:p>
            <a:pPr algn="l"/>
            <a:r>
              <a:rPr lang="en-US" sz="1100" dirty="0" smtClean="0"/>
              <a:t>temperature increases at an increasing rate. Here the surfaces corresponds to f = 4,8,12,and 16.</a:t>
            </a:r>
          </a:p>
          <a:p>
            <a:pPr algn="l"/>
            <a:endParaRPr lang="en-US" sz="1200" dirty="0"/>
          </a:p>
          <a:p>
            <a:pPr algn="l"/>
            <a:endParaRPr lang="en-US" sz="1200" dirty="0" smtClean="0"/>
          </a:p>
          <a:p>
            <a:pPr algn="l"/>
            <a:endParaRPr lang="en-US" sz="1200" dirty="0"/>
          </a:p>
          <a:p>
            <a:pPr algn="l"/>
            <a:endParaRPr lang="en-US" sz="1200" dirty="0" smtClean="0"/>
          </a:p>
          <a:p>
            <a:pPr algn="l"/>
            <a:endParaRPr lang="en-US" sz="1200" dirty="0"/>
          </a:p>
          <a:p>
            <a:pPr algn="l"/>
            <a:endParaRPr lang="en-US" sz="1200" dirty="0" smtClean="0"/>
          </a:p>
          <a:p>
            <a:pPr algn="l"/>
            <a:endParaRPr lang="en-US" sz="1100" dirty="0" smtClean="0"/>
          </a:p>
          <a:p>
            <a:pPr algn="l"/>
            <a:r>
              <a:rPr lang="en-US" sz="1100" dirty="0" smtClean="0"/>
              <a:t>Example 2</a:t>
            </a:r>
          </a:p>
          <a:p>
            <a:pPr algn="l"/>
            <a:r>
              <a:rPr lang="en-US" sz="1100" dirty="0" smtClean="0"/>
              <a:t>f(</a:t>
            </a:r>
            <a:r>
              <a:rPr lang="en-US" sz="1100" dirty="0" err="1" smtClean="0"/>
              <a:t>x,y,z</a:t>
            </a:r>
            <a:r>
              <a:rPr lang="en-US" sz="1100" dirty="0" smtClean="0"/>
              <a:t>) = x2 +z2 , the level Surfaces are the concentric cylinders x2 +z2 = c with the</a:t>
            </a:r>
          </a:p>
          <a:p>
            <a:pPr algn="l"/>
            <a:r>
              <a:rPr lang="en-US" sz="1100" dirty="0" smtClean="0"/>
              <a:t>main axis along the y- axis. With some adjustments of constants these level surfaces could</a:t>
            </a:r>
          </a:p>
          <a:p>
            <a:pPr algn="l"/>
            <a:r>
              <a:rPr lang="en-US" sz="1100" dirty="0" smtClean="0"/>
              <a:t>represent the electric field of a line of charge along the y axis. Here we have f = 2,4,8,12, and 16.</a:t>
            </a:r>
          </a:p>
          <a:p>
            <a:pPr algn="l"/>
            <a:endParaRPr lang="en-US" sz="1200" dirty="0" smtClean="0"/>
          </a:p>
        </p:txBody>
      </p:sp>
      <p:pic>
        <p:nvPicPr>
          <p:cNvPr id="1026" name="Picture 2"/>
          <p:cNvPicPr>
            <a:picLocks noChangeAspect="1" noChangeArrowheads="1"/>
          </p:cNvPicPr>
          <p:nvPr/>
        </p:nvPicPr>
        <p:blipFill>
          <a:blip r:embed="rId2" cstate="print"/>
          <a:srcRect/>
          <a:stretch>
            <a:fillRect/>
          </a:stretch>
        </p:blipFill>
        <p:spPr bwMode="auto">
          <a:xfrm>
            <a:off x="533400" y="2286000"/>
            <a:ext cx="1433208" cy="14478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381000" y="4800600"/>
            <a:ext cx="1981200" cy="13038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1500" dirty="0" smtClean="0"/>
              <a:t>Example 3</a:t>
            </a:r>
            <a:r>
              <a:rPr lang="en-US" sz="1500" dirty="0"/>
              <a:t/>
            </a:r>
            <a:br>
              <a:rPr lang="en-US" sz="1500" dirty="0"/>
            </a:br>
            <a:r>
              <a:rPr lang="en-US" sz="1500" dirty="0" smtClean="0"/>
              <a:t>f(</a:t>
            </a:r>
            <a:r>
              <a:rPr lang="en-US" sz="1500" dirty="0" err="1" smtClean="0"/>
              <a:t>x.y,z</a:t>
            </a:r>
            <a:r>
              <a:rPr lang="en-US" sz="1500" dirty="0"/>
              <a:t>) = x2 +y2 +z . The level surfaces are the </a:t>
            </a:r>
            <a:r>
              <a:rPr lang="en-US" sz="1500" dirty="0" err="1"/>
              <a:t>parabaloids</a:t>
            </a:r>
            <a:r>
              <a:rPr lang="en-US" sz="1500" dirty="0"/>
              <a:t> z = c - x2 -y2 .</a:t>
            </a:r>
          </a:p>
        </p:txBody>
      </p:sp>
      <p:sp>
        <p:nvSpPr>
          <p:cNvPr id="3" name="Content Placeholder 2"/>
          <p:cNvSpPr>
            <a:spLocks noGrp="1"/>
          </p:cNvSpPr>
          <p:nvPr>
            <p:ph idx="1"/>
          </p:nvPr>
        </p:nvSpPr>
        <p:spPr>
          <a:xfrm>
            <a:off x="457200" y="1066800"/>
            <a:ext cx="8229600" cy="5059363"/>
          </a:xfrm>
        </p:spPr>
        <p:txBody>
          <a:bodyPr/>
          <a:lstStyle/>
          <a:p>
            <a:pPr>
              <a:buNone/>
            </a:pPr>
            <a:endParaRPr lang="en-US" dirty="0" smtClean="0"/>
          </a:p>
          <a:p>
            <a:pPr>
              <a:buNone/>
            </a:pPr>
            <a:endParaRPr lang="en-US" dirty="0"/>
          </a:p>
          <a:p>
            <a:pPr>
              <a:buNone/>
            </a:pPr>
            <a:endParaRPr lang="en-US" sz="1000" dirty="0" smtClean="0"/>
          </a:p>
          <a:p>
            <a:pPr>
              <a:buNone/>
            </a:pPr>
            <a:endParaRPr lang="en-US" sz="1000" dirty="0" smtClean="0"/>
          </a:p>
          <a:p>
            <a:pPr>
              <a:buNone/>
            </a:pPr>
            <a:endParaRPr lang="en-US" sz="1000" dirty="0"/>
          </a:p>
          <a:p>
            <a:pPr>
              <a:buNone/>
            </a:pPr>
            <a:r>
              <a:rPr lang="en-US" sz="1500" dirty="0" smtClean="0"/>
              <a:t>Example 4</a:t>
            </a:r>
          </a:p>
          <a:p>
            <a:pPr>
              <a:buNone/>
            </a:pPr>
            <a:r>
              <a:rPr lang="en-US" sz="1500" dirty="0"/>
              <a:t>Graph </a:t>
            </a:r>
            <a:r>
              <a:rPr lang="en-US" sz="1500" dirty="0" smtClean="0"/>
              <a:t> x2+y2=4</a:t>
            </a:r>
            <a:r>
              <a:rPr lang="en-US" sz="1000" dirty="0" smtClean="0"/>
              <a:t/>
            </a:r>
            <a:br>
              <a:rPr lang="en-US" sz="1000" dirty="0" smtClean="0"/>
            </a:br>
            <a:endParaRPr lang="en-US" sz="1000" dirty="0" smtClean="0"/>
          </a:p>
        </p:txBody>
      </p:sp>
      <p:pic>
        <p:nvPicPr>
          <p:cNvPr id="3074" name="Picture 2"/>
          <p:cNvPicPr>
            <a:picLocks noChangeAspect="1" noChangeArrowheads="1"/>
          </p:cNvPicPr>
          <p:nvPr/>
        </p:nvPicPr>
        <p:blipFill>
          <a:blip r:embed="rId2" cstate="print"/>
          <a:srcRect/>
          <a:stretch>
            <a:fillRect/>
          </a:stretch>
        </p:blipFill>
        <p:spPr bwMode="auto">
          <a:xfrm>
            <a:off x="2286000" y="990600"/>
            <a:ext cx="2433638" cy="1600200"/>
          </a:xfrm>
          <a:prstGeom prst="rect">
            <a:avLst/>
          </a:prstGeom>
          <a:noFill/>
          <a:ln w="9525">
            <a:noFill/>
            <a:miter lim="800000"/>
            <a:headEnd/>
            <a:tailEnd/>
          </a:ln>
          <a:effectLst/>
        </p:spPr>
      </p:pic>
      <p:pic>
        <p:nvPicPr>
          <p:cNvPr id="5" name="Picture 4" descr="image011.gif"/>
          <p:cNvPicPr>
            <a:picLocks noChangeAspect="1"/>
          </p:cNvPicPr>
          <p:nvPr/>
        </p:nvPicPr>
        <p:blipFill>
          <a:blip r:embed="rId3" cstate="print"/>
          <a:stretch>
            <a:fillRect/>
          </a:stretch>
        </p:blipFill>
        <p:spPr>
          <a:xfrm>
            <a:off x="457200" y="3276600"/>
            <a:ext cx="2381250" cy="2590800"/>
          </a:xfrm>
          <a:prstGeom prst="rect">
            <a:avLst/>
          </a:prstGeom>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4305" y="2967335"/>
            <a:ext cx="8475398"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PARTIAL DERIVATIVES</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000" dirty="0" smtClean="0"/>
              <a:t>Partial Derivatives (Functions </a:t>
            </a:r>
            <a:r>
              <a:rPr lang="en-US" sz="3000" dirty="0"/>
              <a:t>O</a:t>
            </a:r>
            <a:r>
              <a:rPr lang="en-US" sz="3000" dirty="0" smtClean="0"/>
              <a:t>f Two </a:t>
            </a:r>
            <a:r>
              <a:rPr lang="en-US" sz="3000" dirty="0"/>
              <a:t>V</a:t>
            </a:r>
            <a:r>
              <a:rPr lang="en-US" sz="3000" dirty="0" smtClean="0"/>
              <a:t>ariables)</a:t>
            </a:r>
            <a:endParaRPr lang="en-US" sz="3000" dirty="0"/>
          </a:p>
        </p:txBody>
      </p:sp>
      <p:sp>
        <p:nvSpPr>
          <p:cNvPr id="5" name="Content Placeholder 4"/>
          <p:cNvSpPr>
            <a:spLocks noGrp="1"/>
          </p:cNvSpPr>
          <p:nvPr>
            <p:ph idx="1"/>
          </p:nvPr>
        </p:nvSpPr>
        <p:spPr/>
        <p:txBody>
          <a:bodyPr/>
          <a:lstStyle/>
          <a:p>
            <a:pPr marL="514350" indent="-514350">
              <a:buNone/>
            </a:pPr>
            <a:r>
              <a:rPr lang="en-US" dirty="0" smtClean="0"/>
              <a:t>1) </a:t>
            </a:r>
          </a:p>
          <a:p>
            <a:pPr marL="514350" indent="-514350">
              <a:buNone/>
            </a:pPr>
            <a:r>
              <a:rPr lang="en-US" dirty="0"/>
              <a:t>	</a:t>
            </a:r>
            <a:r>
              <a:rPr lang="en-US" dirty="0" smtClean="0"/>
              <a:t>			     and</a:t>
            </a:r>
          </a:p>
          <a:p>
            <a:pPr marL="514350" indent="-514350">
              <a:buNone/>
            </a:pPr>
            <a:endParaRPr lang="en-US" dirty="0" smtClean="0"/>
          </a:p>
          <a:p>
            <a:pPr marL="514350" indent="-514350">
              <a:buNone/>
            </a:pPr>
            <a:r>
              <a:rPr lang="en-US" dirty="0" smtClean="0"/>
              <a:t>2)</a:t>
            </a:r>
          </a:p>
          <a:p>
            <a:pPr marL="514350" indent="-514350">
              <a:buNone/>
            </a:pPr>
            <a:endParaRPr lang="en-US" dirty="0"/>
          </a:p>
          <a:p>
            <a:pPr marL="514350" indent="-514350">
              <a:buNone/>
            </a:pPr>
            <a:r>
              <a:rPr lang="en-US" dirty="0" smtClean="0"/>
              <a:t> 							and</a:t>
            </a:r>
          </a:p>
          <a:p>
            <a:pPr marL="514350" indent="-514350">
              <a:buNone/>
            </a:pPr>
            <a:r>
              <a:rPr lang="en-US" dirty="0"/>
              <a:t>	</a:t>
            </a:r>
            <a:r>
              <a:rPr lang="en-US" dirty="0" smtClean="0"/>
              <a:t> </a:t>
            </a:r>
            <a:endParaRPr lang="en-US" dirty="0"/>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1"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066800" y="1600200"/>
            <a:ext cx="2600325" cy="666750"/>
          </a:xfrm>
          <a:prstGeom prst="rect">
            <a:avLst/>
          </a:prstGeom>
          <a:noFill/>
        </p:spPr>
      </p:pic>
      <p:sp>
        <p:nvSpPr>
          <p:cNvPr id="1033" name="Rectangle 9"/>
          <p:cNvSpPr>
            <a:spLocks noChangeArrowheads="1"/>
          </p:cNvSpPr>
          <p:nvPr/>
        </p:nvSpPr>
        <p:spPr bwMode="auto">
          <a:xfrm>
            <a:off x="0" y="1123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8"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7" name="Picture 1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990600" y="2286000"/>
            <a:ext cx="2466975" cy="552450"/>
          </a:xfrm>
          <a:prstGeom prst="rect">
            <a:avLst/>
          </a:prstGeom>
          <a:noFill/>
        </p:spPr>
      </p:pic>
      <p:sp>
        <p:nvSpPr>
          <p:cNvPr id="1039" name="Rectangle 15"/>
          <p:cNvSpPr>
            <a:spLocks noChangeArrowheads="1"/>
          </p:cNvSpPr>
          <p:nvPr/>
        </p:nvSpPr>
        <p:spPr bwMode="auto">
          <a:xfrm>
            <a:off x="0" y="1009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41"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40" name="Picture 1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029200" y="2057400"/>
            <a:ext cx="2371725" cy="1190625"/>
          </a:xfrm>
          <a:prstGeom prst="rect">
            <a:avLst/>
          </a:prstGeom>
          <a:noFill/>
        </p:spPr>
      </p:pic>
      <p:sp>
        <p:nvSpPr>
          <p:cNvPr id="1042" name="Rectangle 18"/>
          <p:cNvSpPr>
            <a:spLocks noChangeArrowheads="1"/>
          </p:cNvSpPr>
          <p:nvPr/>
        </p:nvSpPr>
        <p:spPr bwMode="auto">
          <a:xfrm>
            <a:off x="0" y="1647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44" name="Rectangle 2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43" name="Picture 19"/>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066800" y="3200400"/>
            <a:ext cx="5191125" cy="990600"/>
          </a:xfrm>
          <a:prstGeom prst="rect">
            <a:avLst/>
          </a:prstGeom>
          <a:noFill/>
        </p:spPr>
      </p:pic>
      <p:sp>
        <p:nvSpPr>
          <p:cNvPr id="1045" name="Rectangle 21"/>
          <p:cNvSpPr>
            <a:spLocks noChangeArrowheads="1"/>
          </p:cNvSpPr>
          <p:nvPr/>
        </p:nvSpPr>
        <p:spPr bwMode="auto">
          <a:xfrm>
            <a:off x="0" y="14478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47" name="Rectangle 2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46" name="Picture 22"/>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914400" y="4191000"/>
            <a:ext cx="4714875" cy="1047750"/>
          </a:xfrm>
          <a:prstGeom prst="rect">
            <a:avLst/>
          </a:prstGeom>
          <a:noFill/>
        </p:spPr>
      </p:pic>
      <p:sp>
        <p:nvSpPr>
          <p:cNvPr id="1048" name="Rectangle 24"/>
          <p:cNvSpPr>
            <a:spLocks noChangeArrowheads="1"/>
          </p:cNvSpPr>
          <p:nvPr/>
        </p:nvSpPr>
        <p:spPr bwMode="auto">
          <a:xfrm>
            <a:off x="0" y="1504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50" name="Rectangle 2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49" name="Picture 25"/>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914400" y="5334000"/>
            <a:ext cx="5724525" cy="1000125"/>
          </a:xfrm>
          <a:prstGeom prst="rect">
            <a:avLst/>
          </a:prstGeom>
          <a:noFill/>
        </p:spPr>
      </p:pic>
      <p:sp>
        <p:nvSpPr>
          <p:cNvPr id="1051" name="Rectangle 27"/>
          <p:cNvSpPr>
            <a:spLocks noChangeArrowheads="1"/>
          </p:cNvSpPr>
          <p:nvPr/>
        </p:nvSpPr>
        <p:spPr bwMode="auto">
          <a:xfrm>
            <a:off x="0" y="1457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381000"/>
            <a:ext cx="8229600" cy="4525963"/>
          </a:xfrm>
        </p:spPr>
        <p:txBody>
          <a:bodyPr/>
          <a:lstStyle/>
          <a:p>
            <a:pPr>
              <a:buNone/>
            </a:pPr>
            <a:r>
              <a:rPr lang="en-US" dirty="0" smtClean="0"/>
              <a:t>3)</a:t>
            </a:r>
          </a:p>
          <a:p>
            <a:pPr>
              <a:buNone/>
            </a:pPr>
            <a:endParaRPr lang="en-US" dirty="0"/>
          </a:p>
          <a:p>
            <a:pPr>
              <a:buNone/>
            </a:pPr>
            <a:endParaRPr lang="en-US" dirty="0" smtClean="0"/>
          </a:p>
          <a:p>
            <a:pPr>
              <a:buNone/>
            </a:pPr>
            <a:r>
              <a:rPr lang="en-US" dirty="0"/>
              <a:t> </a:t>
            </a:r>
            <a:r>
              <a:rPr lang="en-US" dirty="0" smtClean="0"/>
              <a:t>  and</a:t>
            </a:r>
          </a:p>
          <a:p>
            <a:pPr>
              <a:buNone/>
            </a:pPr>
            <a:endParaRPr lang="en-US" dirty="0" smtClean="0"/>
          </a:p>
          <a:p>
            <a:pPr>
              <a:buNone/>
            </a:pPr>
            <a:endParaRPr lang="en-US" dirty="0" smtClean="0"/>
          </a:p>
          <a:p>
            <a:pPr>
              <a:buNone/>
            </a:pPr>
            <a:endParaRPr lang="en-US" dirty="0">
              <a:solidFill>
                <a:schemeClr val="tx1">
                  <a:alpha val="0"/>
                </a:schemeClr>
              </a:solidFill>
            </a:endParaRPr>
          </a:p>
        </p:txBody>
      </p:sp>
      <p:sp>
        <p:nvSpPr>
          <p:cNvPr id="1433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433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990600" y="304800"/>
            <a:ext cx="4972050" cy="800100"/>
          </a:xfrm>
          <a:prstGeom prst="rect">
            <a:avLst/>
          </a:prstGeom>
          <a:noFill/>
        </p:spPr>
      </p:pic>
      <p:sp>
        <p:nvSpPr>
          <p:cNvPr id="14339" name="Rectangle 3"/>
          <p:cNvSpPr>
            <a:spLocks noChangeArrowheads="1"/>
          </p:cNvSpPr>
          <p:nvPr/>
        </p:nvSpPr>
        <p:spPr bwMode="auto">
          <a:xfrm>
            <a:off x="0" y="1257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4341"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342" name="Rectangle 6"/>
          <p:cNvSpPr>
            <a:spLocks noChangeArrowheads="1"/>
          </p:cNvSpPr>
          <p:nvPr/>
        </p:nvSpPr>
        <p:spPr bwMode="auto">
          <a:xfrm>
            <a:off x="0" y="1333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4347"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348" name="Rectangle 12"/>
          <p:cNvSpPr>
            <a:spLocks noChangeArrowheads="1"/>
          </p:cNvSpPr>
          <p:nvPr/>
        </p:nvSpPr>
        <p:spPr bwMode="auto">
          <a:xfrm>
            <a:off x="0" y="1333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4350"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351" name="Rectangle 15"/>
          <p:cNvSpPr>
            <a:spLocks noChangeArrowheads="1"/>
          </p:cNvSpPr>
          <p:nvPr/>
        </p:nvSpPr>
        <p:spPr bwMode="auto">
          <a:xfrm>
            <a:off x="0" y="1333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14353" name="Picture 17"/>
          <p:cNvPicPr>
            <a:picLocks noChangeAspect="1" noChangeArrowheads="1"/>
          </p:cNvPicPr>
          <p:nvPr/>
        </p:nvPicPr>
        <p:blipFill>
          <a:blip r:embed="rId3" cstate="print"/>
          <a:srcRect/>
          <a:stretch>
            <a:fillRect/>
          </a:stretch>
        </p:blipFill>
        <p:spPr bwMode="auto">
          <a:xfrm>
            <a:off x="914400" y="1219200"/>
            <a:ext cx="8124825" cy="942975"/>
          </a:xfrm>
          <a:prstGeom prst="rect">
            <a:avLst/>
          </a:prstGeom>
          <a:noFill/>
          <a:ln w="9525">
            <a:noFill/>
            <a:miter lim="800000"/>
            <a:headEnd/>
            <a:tailEnd/>
          </a:ln>
          <a:effectLst/>
        </p:spPr>
      </p:pic>
      <p:sp>
        <p:nvSpPr>
          <p:cNvPr id="14355" name="Rectangle 1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356" name="Rectangle 20"/>
          <p:cNvSpPr>
            <a:spLocks noChangeArrowheads="1"/>
          </p:cNvSpPr>
          <p:nvPr/>
        </p:nvSpPr>
        <p:spPr bwMode="auto">
          <a:xfrm>
            <a:off x="0" y="1333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14357" name="Picture 21"/>
          <p:cNvPicPr>
            <a:picLocks noChangeAspect="1" noChangeArrowheads="1"/>
          </p:cNvPicPr>
          <p:nvPr/>
        </p:nvPicPr>
        <p:blipFill>
          <a:blip r:embed="rId4" cstate="print"/>
          <a:srcRect/>
          <a:stretch>
            <a:fillRect/>
          </a:stretch>
        </p:blipFill>
        <p:spPr bwMode="auto">
          <a:xfrm>
            <a:off x="1905000" y="2209800"/>
            <a:ext cx="6076950" cy="971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tutorvista.com/js/jsMath/wysiwyg_asciimath/mimetex/mimetex.cgi?%5Cdisplaystyle%7Bf%7B%7B%5Cleft(%7Bx%7D%2C%7By%7D%2C%7Bz%7D%5Cright)%7D%7D%7D%3D%5Cfrac%7B%7B%7B%7Bx%7D%7D%5E%7B%7B4%7D%7D%7B%7By%7D%7D%5E%7B%7B6%7D%7D-%7B%7Bz%7D%7D%5E%7B%7B8%7D%7D%7D%7D%7B%7B%7B%7Bx%7D%7D%5E%7B%7B2%7D%7D%7B%7By%7D%7D%5E%7B%7B3%7D%7D%2B%7B%7Bz%7D%7D%5E%7B%7B4%7D%7D%7D%7D"/>
          <p:cNvPicPr>
            <a:picLocks noChangeAspect="1" noChangeArrowheads="1"/>
          </p:cNvPicPr>
          <p:nvPr/>
        </p:nvPicPr>
        <p:blipFill>
          <a:blip r:embed="rId2" cstate="print"/>
          <a:srcRect/>
          <a:stretch>
            <a:fillRect/>
          </a:stretch>
        </p:blipFill>
        <p:spPr bwMode="auto">
          <a:xfrm>
            <a:off x="1905000" y="1295400"/>
            <a:ext cx="1447800" cy="409576"/>
          </a:xfrm>
          <a:prstGeom prst="rect">
            <a:avLst/>
          </a:prstGeom>
          <a:noFill/>
        </p:spPr>
      </p:pic>
      <p:sp>
        <p:nvSpPr>
          <p:cNvPr id="5" name="Rectangle 4"/>
          <p:cNvSpPr/>
          <p:nvPr/>
        </p:nvSpPr>
        <p:spPr>
          <a:xfrm>
            <a:off x="533400" y="1295400"/>
            <a:ext cx="1350498" cy="369332"/>
          </a:xfrm>
          <a:prstGeom prst="rect">
            <a:avLst/>
          </a:prstGeom>
        </p:spPr>
        <p:txBody>
          <a:bodyPr wrap="none">
            <a:spAutoFit/>
          </a:bodyPr>
          <a:lstStyle/>
          <a:p>
            <a:r>
              <a:rPr lang="en-US" dirty="0" smtClean="0">
                <a:latin typeface="Verdana" pitchFamily="34" charset="0"/>
              </a:rPr>
              <a:t>1.Simplify</a:t>
            </a:r>
            <a:endParaRPr lang="en-US" dirty="0">
              <a:latin typeface="Verdana" pitchFamily="34" charset="0"/>
            </a:endParaRPr>
          </a:p>
        </p:txBody>
      </p:sp>
      <p:sp>
        <p:nvSpPr>
          <p:cNvPr id="6" name="Rectangle 5"/>
          <p:cNvSpPr/>
          <p:nvPr/>
        </p:nvSpPr>
        <p:spPr>
          <a:xfrm>
            <a:off x="533400" y="1981200"/>
            <a:ext cx="4572000" cy="923330"/>
          </a:xfrm>
          <a:prstGeom prst="rect">
            <a:avLst/>
          </a:prstGeom>
        </p:spPr>
        <p:txBody>
          <a:bodyPr>
            <a:spAutoFit/>
          </a:bodyPr>
          <a:lstStyle/>
          <a:p>
            <a:r>
              <a:rPr lang="en-US" dirty="0" smtClean="0">
                <a:latin typeface="Verdana" pitchFamily="34" charset="0"/>
              </a:rPr>
              <a:t>2.Solve </a:t>
            </a:r>
            <a:r>
              <a:rPr lang="en-US" dirty="0">
                <a:latin typeface="Verdana" pitchFamily="34" charset="0"/>
              </a:rPr>
              <a:t>the three variable equations.</a:t>
            </a:r>
          </a:p>
          <a:p>
            <a:r>
              <a:rPr lang="en-US" dirty="0">
                <a:latin typeface="Verdana" pitchFamily="34" charset="0"/>
              </a:rPr>
              <a:t> p + q + r = 6 ,  2p - q + 3r = 9 , -p  + 2q + 2r = 9</a:t>
            </a:r>
          </a:p>
        </p:txBody>
      </p:sp>
      <p:sp>
        <p:nvSpPr>
          <p:cNvPr id="7" name="Rectangle 6"/>
          <p:cNvSpPr/>
          <p:nvPr/>
        </p:nvSpPr>
        <p:spPr>
          <a:xfrm>
            <a:off x="533400" y="3200400"/>
            <a:ext cx="6400800" cy="923330"/>
          </a:xfrm>
          <a:prstGeom prst="rect">
            <a:avLst/>
          </a:prstGeom>
        </p:spPr>
        <p:txBody>
          <a:bodyPr wrap="square">
            <a:spAutoFit/>
          </a:bodyPr>
          <a:lstStyle/>
          <a:p>
            <a:r>
              <a:rPr lang="en-US" dirty="0">
                <a:latin typeface="Verdana" pitchFamily="34" charset="0"/>
              </a:rPr>
              <a:t>3. Solve the functions of three variables is </a:t>
            </a:r>
            <a:endParaRPr lang="en-US" dirty="0" smtClean="0">
              <a:latin typeface="Verdana" pitchFamily="34" charset="0"/>
            </a:endParaRPr>
          </a:p>
          <a:p>
            <a:r>
              <a:rPr lang="en-US" dirty="0" smtClean="0">
                <a:latin typeface="Verdana" pitchFamily="34" charset="0"/>
              </a:rPr>
              <a:t>f(x</a:t>
            </a:r>
            <a:r>
              <a:rPr lang="en-US" dirty="0">
                <a:latin typeface="Verdana" pitchFamily="34" charset="0"/>
              </a:rPr>
              <a:t>, y, z) = x</a:t>
            </a:r>
            <a:r>
              <a:rPr lang="en-US" baseline="30000" dirty="0">
                <a:latin typeface="Verdana" pitchFamily="34" charset="0"/>
              </a:rPr>
              <a:t>2</a:t>
            </a:r>
            <a:r>
              <a:rPr lang="en-US" dirty="0">
                <a:latin typeface="Verdana" pitchFamily="34" charset="0"/>
              </a:rPr>
              <a:t> +y + 3z + 5. When x = 2, y = 5 </a:t>
            </a:r>
            <a:r>
              <a:rPr lang="en-US" dirty="0" smtClean="0">
                <a:latin typeface="Verdana" pitchFamily="34" charset="0"/>
              </a:rPr>
              <a:t>and</a:t>
            </a:r>
          </a:p>
          <a:p>
            <a:r>
              <a:rPr lang="en-US" dirty="0" smtClean="0">
                <a:latin typeface="Verdana" pitchFamily="34" charset="0"/>
              </a:rPr>
              <a:t> </a:t>
            </a:r>
            <a:r>
              <a:rPr lang="en-US" dirty="0">
                <a:latin typeface="Verdana" pitchFamily="34" charset="0"/>
              </a:rPr>
              <a:t>z = 7.</a:t>
            </a:r>
          </a:p>
        </p:txBody>
      </p:sp>
      <p:sp>
        <p:nvSpPr>
          <p:cNvPr id="8" name="Rectangle 7"/>
          <p:cNvSpPr/>
          <p:nvPr/>
        </p:nvSpPr>
        <p:spPr>
          <a:xfrm>
            <a:off x="533400" y="4343400"/>
            <a:ext cx="4572000" cy="923330"/>
          </a:xfrm>
          <a:prstGeom prst="rect">
            <a:avLst/>
          </a:prstGeom>
        </p:spPr>
        <p:txBody>
          <a:bodyPr>
            <a:spAutoFit/>
          </a:bodyPr>
          <a:lstStyle/>
          <a:p>
            <a:r>
              <a:rPr lang="en-US" dirty="0" smtClean="0">
                <a:latin typeface="Verdana" pitchFamily="34" charset="0"/>
              </a:rPr>
              <a:t>4. Solve </a:t>
            </a:r>
            <a:r>
              <a:rPr lang="en-US" dirty="0">
                <a:latin typeface="Verdana" pitchFamily="34" charset="0"/>
              </a:rPr>
              <a:t>the three variable equations.</a:t>
            </a:r>
          </a:p>
          <a:p>
            <a:r>
              <a:rPr lang="en-US" dirty="0">
                <a:latin typeface="Verdana" pitchFamily="34" charset="0"/>
              </a:rPr>
              <a:t> p + q + r = 6 ,  2p - q + 3r = 9 , -p  + 2q + 2r = 9</a:t>
            </a:r>
          </a:p>
        </p:txBody>
      </p:sp>
      <p:sp>
        <p:nvSpPr>
          <p:cNvPr id="9" name="Rectangle 8"/>
          <p:cNvSpPr/>
          <p:nvPr/>
        </p:nvSpPr>
        <p:spPr>
          <a:xfrm>
            <a:off x="609600" y="533400"/>
            <a:ext cx="7924800" cy="523220"/>
          </a:xfrm>
          <a:prstGeom prst="rect">
            <a:avLst/>
          </a:prstGeom>
        </p:spPr>
        <p:txBody>
          <a:bodyPr wrap="square">
            <a:spAutoFit/>
          </a:bodyPr>
          <a:lstStyle/>
          <a:p>
            <a:r>
              <a:rPr lang="en-US" sz="2800" b="1" dirty="0" smtClean="0"/>
              <a:t>Functions of Three Variables sample problem</a:t>
            </a:r>
            <a:endParaRPr lang="en-US" sz="2800" b="1"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04800"/>
            <a:ext cx="6324600" cy="1477328"/>
          </a:xfrm>
          <a:prstGeom prst="rect">
            <a:avLst/>
          </a:prstGeom>
        </p:spPr>
        <p:txBody>
          <a:bodyPr wrap="square">
            <a:spAutoFit/>
          </a:bodyPr>
          <a:lstStyle/>
          <a:p>
            <a:r>
              <a:rPr lang="en-US" dirty="0" smtClean="0">
                <a:latin typeface="Verdana" pitchFamily="34" charset="0"/>
              </a:rPr>
              <a:t>5.</a:t>
            </a:r>
            <a:r>
              <a:rPr lang="en-US" dirty="0">
                <a:latin typeface="Verdana" pitchFamily="34" charset="0"/>
              </a:rPr>
              <a:t> </a:t>
            </a:r>
            <a:r>
              <a:rPr lang="en-US" dirty="0" smtClean="0">
                <a:latin typeface="Verdana" pitchFamily="34" charset="0"/>
              </a:rPr>
              <a:t> </a:t>
            </a:r>
            <a:r>
              <a:rPr lang="en-US" dirty="0">
                <a:latin typeface="Verdana" pitchFamily="34" charset="0"/>
              </a:rPr>
              <a:t>P and Q can do a piece of work in 12 days ; Q and R can do it in 20 days. In how many days will P, Q and R finishes it working all together? Also, find the number of days taken by each to finish it working alone?</a:t>
            </a:r>
          </a:p>
        </p:txBody>
      </p:sp>
      <p:sp>
        <p:nvSpPr>
          <p:cNvPr id="5" name="Rectangle 4"/>
          <p:cNvSpPr/>
          <p:nvPr/>
        </p:nvSpPr>
        <p:spPr>
          <a:xfrm>
            <a:off x="381000" y="1828800"/>
            <a:ext cx="7239000" cy="1477328"/>
          </a:xfrm>
          <a:prstGeom prst="rect">
            <a:avLst/>
          </a:prstGeom>
        </p:spPr>
        <p:txBody>
          <a:bodyPr wrap="square">
            <a:spAutoFit/>
          </a:bodyPr>
          <a:lstStyle/>
          <a:p>
            <a:r>
              <a:rPr lang="en-US" dirty="0" smtClean="0">
                <a:latin typeface="Verdana" pitchFamily="34" charset="0"/>
              </a:rPr>
              <a:t>6. Solving </a:t>
            </a:r>
            <a:r>
              <a:rPr lang="en-US" dirty="0">
                <a:latin typeface="Verdana" pitchFamily="34" charset="0"/>
              </a:rPr>
              <a:t>the following system of linear equations and then find the solution for the variables j, k, l.</a:t>
            </a:r>
          </a:p>
          <a:p>
            <a:r>
              <a:rPr lang="en-US" dirty="0">
                <a:latin typeface="Verdana" pitchFamily="34" charset="0"/>
              </a:rPr>
              <a:t>4j+2k+3l=1</a:t>
            </a:r>
          </a:p>
          <a:p>
            <a:r>
              <a:rPr lang="en-US" dirty="0">
                <a:latin typeface="Verdana" pitchFamily="34" charset="0"/>
              </a:rPr>
              <a:t>2j-3k+5l=-14</a:t>
            </a:r>
          </a:p>
          <a:p>
            <a:r>
              <a:rPr lang="en-US" dirty="0">
                <a:latin typeface="Verdana" pitchFamily="34" charset="0"/>
              </a:rPr>
              <a:t>6j-k+4l=-1</a:t>
            </a:r>
          </a:p>
        </p:txBody>
      </p:sp>
      <p:sp>
        <p:nvSpPr>
          <p:cNvPr id="6" name="Rectangle 5"/>
          <p:cNvSpPr/>
          <p:nvPr/>
        </p:nvSpPr>
        <p:spPr>
          <a:xfrm>
            <a:off x="381000" y="3352800"/>
            <a:ext cx="7772400" cy="1477328"/>
          </a:xfrm>
          <a:prstGeom prst="rect">
            <a:avLst/>
          </a:prstGeom>
        </p:spPr>
        <p:txBody>
          <a:bodyPr wrap="square">
            <a:spAutoFit/>
          </a:bodyPr>
          <a:lstStyle/>
          <a:p>
            <a:r>
              <a:rPr lang="en-US" dirty="0" smtClean="0">
                <a:latin typeface="Verdana" pitchFamily="34" charset="0"/>
              </a:rPr>
              <a:t>7. The </a:t>
            </a:r>
            <a:r>
              <a:rPr lang="en-US" dirty="0">
                <a:latin typeface="Verdana" pitchFamily="34" charset="0"/>
              </a:rPr>
              <a:t>three variable equations are,</a:t>
            </a:r>
          </a:p>
          <a:p>
            <a:r>
              <a:rPr lang="en-US" dirty="0">
                <a:latin typeface="Verdana" pitchFamily="34" charset="0"/>
              </a:rPr>
              <a:t>2x – y + 3z = 12  </a:t>
            </a:r>
          </a:p>
          <a:p>
            <a:r>
              <a:rPr lang="en-US" dirty="0">
                <a:latin typeface="Verdana" pitchFamily="34" charset="0"/>
              </a:rPr>
              <a:t>x + y – 2z = -3     </a:t>
            </a:r>
          </a:p>
          <a:p>
            <a:r>
              <a:rPr lang="en-US" dirty="0" smtClean="0">
                <a:latin typeface="Verdana" pitchFamily="34" charset="0"/>
              </a:rPr>
              <a:t>5x – y = 9            </a:t>
            </a:r>
          </a:p>
          <a:p>
            <a:r>
              <a:rPr lang="en-US" dirty="0" smtClean="0">
                <a:latin typeface="Verdana" pitchFamily="34" charset="0"/>
              </a:rPr>
              <a:t>Solving </a:t>
            </a:r>
            <a:r>
              <a:rPr lang="en-US" dirty="0">
                <a:latin typeface="Verdana" pitchFamily="34" charset="0"/>
              </a:rPr>
              <a:t>the equation by using substitution method.</a:t>
            </a:r>
          </a:p>
        </p:txBody>
      </p:sp>
      <p:sp>
        <p:nvSpPr>
          <p:cNvPr id="7" name="Rectangle 6"/>
          <p:cNvSpPr/>
          <p:nvPr/>
        </p:nvSpPr>
        <p:spPr>
          <a:xfrm>
            <a:off x="381000" y="4953000"/>
            <a:ext cx="7848600" cy="1200329"/>
          </a:xfrm>
          <a:prstGeom prst="rect">
            <a:avLst/>
          </a:prstGeom>
        </p:spPr>
        <p:txBody>
          <a:bodyPr wrap="square">
            <a:spAutoFit/>
          </a:bodyPr>
          <a:lstStyle/>
          <a:p>
            <a:r>
              <a:rPr lang="en-US" dirty="0" smtClean="0">
                <a:latin typeface="Verdana" pitchFamily="34" charset="0"/>
              </a:rPr>
              <a:t>8. Use </a:t>
            </a:r>
            <a:r>
              <a:rPr lang="en-US" dirty="0">
                <a:latin typeface="Verdana" pitchFamily="34" charset="0"/>
              </a:rPr>
              <a:t>elimination to solve the following system of three variable equations.4x + 2y – 2z = 10</a:t>
            </a:r>
          </a:p>
          <a:p>
            <a:r>
              <a:rPr lang="en-US" dirty="0">
                <a:latin typeface="Verdana" pitchFamily="34" charset="0"/>
              </a:rPr>
              <a:t>2x + 8y + 4z = 32</a:t>
            </a:r>
          </a:p>
          <a:p>
            <a:r>
              <a:rPr lang="en-US" dirty="0">
                <a:latin typeface="Verdana" pitchFamily="34" charset="0"/>
              </a:rPr>
              <a:t>30x + 12y – 4z = 24</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1268</TotalTime>
  <Words>5739</Words>
  <Application>Microsoft Office PowerPoint</Application>
  <PresentationFormat>On-screen Show (4:3)</PresentationFormat>
  <Paragraphs>993</Paragraphs>
  <Slides>138</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138</vt:i4>
      </vt:variant>
    </vt:vector>
  </HeadingPairs>
  <TitlesOfParts>
    <vt:vector size="140" baseType="lpstr">
      <vt:lpstr>Apex</vt:lpstr>
      <vt:lpstr>Equation</vt:lpstr>
      <vt:lpstr> MATH23 MULTIVARIABLE CALCULUS</vt:lpstr>
      <vt:lpstr>PowerPoint Presentation</vt:lpstr>
      <vt:lpstr>Rectangular  SPACE  COORDINATEs</vt:lpstr>
      <vt:lpstr>Rectangular Coordinate System</vt:lpstr>
      <vt:lpstr>Vectors in Three Dimensional Space</vt:lpstr>
      <vt:lpstr>Vectors in Three Dimensional  Space</vt:lpstr>
      <vt:lpstr>PowerPoint Presentation</vt:lpstr>
      <vt:lpstr>Vectors in Three Dimensional Space </vt:lpstr>
      <vt:lpstr>Vectors in Three Dimensional Space</vt:lpstr>
      <vt:lpstr>Vectors in Three Dimensional Space</vt:lpstr>
      <vt:lpstr>Vectors in Three Dimensional Space</vt:lpstr>
      <vt:lpstr>Vectors in Three Dimensional Space</vt:lpstr>
      <vt:lpstr>Exercise Set 11.2</vt:lpstr>
      <vt:lpstr>Exercise Set 11.2</vt:lpstr>
      <vt:lpstr>Exercise Set 11.2</vt:lpstr>
      <vt:lpstr>The Dot (Scalar) Product</vt:lpstr>
      <vt:lpstr>DOT PRODUCT (Scalar Product)</vt:lpstr>
      <vt:lpstr>DOT PRODUCT (Scalar Product)</vt:lpstr>
      <vt:lpstr>The Dot (Scalar) Product</vt:lpstr>
      <vt:lpstr>Exercise Set 11.3</vt:lpstr>
      <vt:lpstr>Exercise Set 11.3</vt:lpstr>
      <vt:lpstr>The Cross (Vector) Product </vt:lpstr>
      <vt:lpstr>The Cross (Vector) Product</vt:lpstr>
      <vt:lpstr>The Cross (Vector) Product</vt:lpstr>
      <vt:lpstr>The Scalar Triple Products</vt:lpstr>
      <vt:lpstr>The Scalar Triple Product</vt:lpstr>
      <vt:lpstr>Exercise Set 11.4</vt:lpstr>
      <vt:lpstr>Exercise Set 11.4</vt:lpstr>
      <vt:lpstr>Line in Space</vt:lpstr>
      <vt:lpstr>Line in Space</vt:lpstr>
      <vt:lpstr>Line in Space</vt:lpstr>
      <vt:lpstr>Line in Space</vt:lpstr>
      <vt:lpstr>Exercise Set 11.5</vt:lpstr>
      <vt:lpstr>Exercise Set 11.5</vt:lpstr>
      <vt:lpstr>Exercise Set 11.5</vt:lpstr>
      <vt:lpstr>Exercise Set 11.5</vt:lpstr>
      <vt:lpstr>Exercise Set 11.5</vt:lpstr>
      <vt:lpstr>Plane in Space</vt:lpstr>
      <vt:lpstr>Plane in Space</vt:lpstr>
      <vt:lpstr> </vt:lpstr>
      <vt:lpstr>Plane in Space</vt:lpstr>
      <vt:lpstr>Plane in Space</vt:lpstr>
      <vt:lpstr>Plane in Space</vt:lpstr>
      <vt:lpstr>Exercise Set 11.6</vt:lpstr>
      <vt:lpstr>Exercise Set 11.6</vt:lpstr>
      <vt:lpstr>Exercise Set 11.6</vt:lpstr>
      <vt:lpstr>Exercise Set 11.1</vt:lpstr>
      <vt:lpstr>The Cross (Vector) Product</vt:lpstr>
      <vt:lpstr>PowerPoint Presentation</vt:lpstr>
      <vt:lpstr>Exercise Set 11.1</vt:lpstr>
      <vt:lpstr>VECTORS IN 3D SPACE</vt:lpstr>
      <vt:lpstr>Evaluate:</vt:lpstr>
      <vt:lpstr>Find the value for x:</vt:lpstr>
      <vt:lpstr>Dot Product</vt:lpstr>
      <vt:lpstr>PowerPoint Presentation</vt:lpstr>
      <vt:lpstr>PowerPoint Presentation</vt:lpstr>
      <vt:lpstr>PowerPoint Presentation</vt:lpstr>
      <vt:lpstr> Lines and Planes in Space</vt:lpstr>
      <vt:lpstr>PowerPoint Presentation</vt:lpstr>
      <vt:lpstr>PLANES IN 3-SPACE</vt:lpstr>
      <vt:lpstr>PowerPoint Presentation</vt:lpstr>
      <vt:lpstr>PowerPoint Presentation</vt:lpstr>
      <vt:lpstr>Planes in Space</vt:lpstr>
      <vt:lpstr>PowerPoint Presentation</vt:lpstr>
      <vt:lpstr>PowerPoint Presentation</vt:lpstr>
      <vt:lpstr>PowerPoint Presentation</vt:lpstr>
      <vt:lpstr>Integration of Vector Valued Function</vt:lpstr>
      <vt:lpstr>Integration of Vector Valued Function</vt:lpstr>
      <vt:lpstr>Integration of Vector Valued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Examples for Volume Applications of Improper Integrals</vt:lpstr>
      <vt:lpstr>Examples:</vt:lpstr>
      <vt:lpstr>Examples:</vt:lpstr>
      <vt:lpstr>PowerPoint Presentation</vt:lpstr>
      <vt:lpstr>Quadric surfaces Draw the figure of the quadric surfaces.    x2 + 4y2 + 9z2 = 36 </vt:lpstr>
      <vt:lpstr>PowerPoint Presentation</vt:lpstr>
      <vt:lpstr>Draw the figure of the quadric surfaces.    x2 + y2 - z2 = 9 </vt:lpstr>
      <vt:lpstr>Draw the figure of the quadric surfaces.   9z2 - 4y2  - 9x2 = 36 </vt:lpstr>
      <vt:lpstr>Draw the figure of the quadric surfaces.    9x2 + 4y2 = 36z </vt:lpstr>
      <vt:lpstr>Draw the figure of the quadric surfaces.    4z = x2 + 4y2  </vt:lpstr>
      <vt:lpstr>Level Curves</vt:lpstr>
      <vt:lpstr>    f(x, y) = -3y/(x2+y2+1) k = 0, 1, 2, 3, 4, 5 </vt:lpstr>
      <vt:lpstr>LEVEL SURFACES</vt:lpstr>
      <vt:lpstr>Example 3 f(x.y,z) = x2 +y2 +z . The level surfaces are the parabaloids z = c - x2 -y2 .</vt:lpstr>
      <vt:lpstr>PowerPoint Presentation</vt:lpstr>
      <vt:lpstr>Partial Derivatives (Functions Of Two Variables)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Volumes of Solids with Known Cross Sections </vt:lpstr>
      <vt:lpstr>Example 1</vt:lpstr>
      <vt:lpstr>Example 2</vt:lpstr>
      <vt:lpstr>PowerPoint Presentation</vt:lpstr>
      <vt:lpstr>Evaluation of double integrals</vt:lpstr>
      <vt:lpstr>DOUBLE INTEGRALS</vt:lpstr>
      <vt:lpstr>DOUBLE INTEGRALS</vt:lpstr>
      <vt:lpstr>EVALUATION OF TRIPLE INTEGRALS</vt:lpstr>
      <vt:lpstr>        1. ∫2_0^4 ∫2_0^4 ∫2_0^4▒〖(kz) dxdydz〗 ANS: 128k 2. ∫2_0^1 ∫2_0^(2(1-z)) ∫2_0^(3(1-x/2-z))▒〖 dydxdz〗  ANS:1 3. ∫2_1^2 ∫2_2^3 ∫2_0^1▒〖8xyz dzdxdy〗      ANS:15 4. ∫2_0^1 ∫2_1^2 ∫2_1^2▒〖〖(x〗^2+yz) dzdydx〗  ANS:31/4 5. ∫2_0^2 ∫2_0^3 ∫2_0^2▒〖(x+y+z) dxdydz〗  ANS:30        </vt:lpstr>
      <vt:lpstr>PowerPoint Presentation</vt:lpstr>
      <vt:lpstr>PowerPoint Presentation</vt:lpstr>
      <vt:lpstr>Divergence Test</vt:lpstr>
      <vt:lpstr>Divergence Test</vt:lpstr>
      <vt:lpstr>Examples of Integral Test</vt:lpstr>
      <vt:lpstr>PowerPoint Presentation</vt:lpstr>
      <vt:lpstr>Comparison Test</vt:lpstr>
      <vt:lpstr>PowerPoint Presentation</vt:lpstr>
      <vt:lpstr>PowerPoint Presentation</vt:lpstr>
      <vt:lpstr>PowerPoint Presentation</vt:lpstr>
      <vt:lpstr> </vt:lpstr>
      <vt:lpstr>The Root Test</vt:lpstr>
      <vt:lpstr>PowerPoint Presentation</vt:lpstr>
      <vt:lpstr>PowerPoint Presentation</vt:lpstr>
      <vt:lpstr>PowerPoint Presentation</vt:lpstr>
      <vt:lpstr>Alternating Series</vt:lpstr>
      <vt:lpstr>Example No. 1</vt:lpstr>
      <vt:lpstr>Example No. 2</vt:lpstr>
      <vt:lpstr>PowerPoint Presentation</vt:lpstr>
      <vt:lpstr>ABSOLUTE CONVERGENCE: Show that the following converges absolutely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RECTANGULAR SPACE COORDINATE</dc:title>
  <dc:creator>MATH</dc:creator>
  <cp:lastModifiedBy>MATH</cp:lastModifiedBy>
  <cp:revision>139</cp:revision>
  <dcterms:created xsi:type="dcterms:W3CDTF">2010-09-21T11:55:20Z</dcterms:created>
  <dcterms:modified xsi:type="dcterms:W3CDTF">2010-10-11T23:34:07Z</dcterms:modified>
</cp:coreProperties>
</file>